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420" r:id="rId2"/>
    <p:sldId id="417" r:id="rId3"/>
    <p:sldId id="418" r:id="rId4"/>
    <p:sldId id="424" r:id="rId5"/>
    <p:sldId id="425" r:id="rId6"/>
    <p:sldId id="419" r:id="rId7"/>
    <p:sldId id="426" r:id="rId8"/>
    <p:sldId id="439" r:id="rId9"/>
    <p:sldId id="422" r:id="rId10"/>
    <p:sldId id="400" r:id="rId11"/>
    <p:sldId id="401" r:id="rId12"/>
    <p:sldId id="402" r:id="rId13"/>
    <p:sldId id="403" r:id="rId14"/>
    <p:sldId id="406" r:id="rId15"/>
    <p:sldId id="407" r:id="rId16"/>
    <p:sldId id="408" r:id="rId17"/>
    <p:sldId id="414" r:id="rId18"/>
    <p:sldId id="409" r:id="rId19"/>
    <p:sldId id="410" r:id="rId20"/>
    <p:sldId id="437" r:id="rId21"/>
    <p:sldId id="411" r:id="rId22"/>
    <p:sldId id="412" r:id="rId23"/>
    <p:sldId id="421" r:id="rId24"/>
    <p:sldId id="413" r:id="rId25"/>
    <p:sldId id="438" r:id="rId26"/>
    <p:sldId id="415" r:id="rId27"/>
    <p:sldId id="428" r:id="rId28"/>
    <p:sldId id="416" r:id="rId29"/>
    <p:sldId id="432" r:id="rId30"/>
    <p:sldId id="433" r:id="rId31"/>
    <p:sldId id="430" r:id="rId32"/>
    <p:sldId id="431" r:id="rId33"/>
    <p:sldId id="435" r:id="rId34"/>
    <p:sldId id="434" r:id="rId35"/>
    <p:sldId id="43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8" orient="horz" pos="3974" userDrawn="1">
          <p15:clr>
            <a:srgbClr val="A4A3A4"/>
          </p15:clr>
        </p15:guide>
        <p15:guide id="9" pos="665" userDrawn="1">
          <p15:clr>
            <a:srgbClr val="A4A3A4"/>
          </p15:clr>
        </p15:guide>
        <p15:guide id="10" pos="70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6080"/>
    <a:srgbClr val="5BA1B4"/>
    <a:srgbClr val="181818"/>
    <a:srgbClr val="F4F4F4"/>
    <a:srgbClr val="CD0F41"/>
    <a:srgbClr val="115445"/>
    <a:srgbClr val="0360AE"/>
    <a:srgbClr val="E0E1E3"/>
    <a:srgbClr val="203265"/>
    <a:srgbClr val="D4D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5026" autoAdjust="0"/>
  </p:normalViewPr>
  <p:slideViewPr>
    <p:cSldViewPr snapToGrid="0" showGuides="1">
      <p:cViewPr varScale="1">
        <p:scale>
          <a:sx n="78" d="100"/>
          <a:sy n="78" d="100"/>
        </p:scale>
        <p:origin x="893" y="67"/>
      </p:cViewPr>
      <p:guideLst>
        <p:guide orient="horz" pos="799"/>
        <p:guide pos="3840"/>
        <p:guide orient="horz" pos="2160"/>
        <p:guide orient="horz" pos="3974"/>
        <p:guide pos="665"/>
        <p:guide pos="70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41019-9F18-413F-B26E-0F558C84ABD5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83F59-9E60-4ADF-A2BF-D60AC9F92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57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9D5A57D-5749-40E8-A53C-2CAF01A4CD08}"/>
              </a:ext>
            </a:extLst>
          </p:cNvPr>
          <p:cNvGrpSpPr/>
          <p:nvPr userDrawn="1"/>
        </p:nvGrpSpPr>
        <p:grpSpPr>
          <a:xfrm>
            <a:off x="0" y="4380932"/>
            <a:ext cx="12191999" cy="2477068"/>
            <a:chOff x="0" y="4380932"/>
            <a:chExt cx="12191999" cy="2477068"/>
          </a:xfrm>
        </p:grpSpPr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1610A38F-52BD-49C7-ABA5-06391B3507FE}"/>
                </a:ext>
              </a:extLst>
            </p:cNvPr>
            <p:cNvSpPr/>
            <p:nvPr userDrawn="1"/>
          </p:nvSpPr>
          <p:spPr>
            <a:xfrm>
              <a:off x="0" y="4380932"/>
              <a:ext cx="12191999" cy="2477068"/>
            </a:xfrm>
            <a:custGeom>
              <a:avLst/>
              <a:gdLst>
                <a:gd name="connsiteX0" fmla="*/ 0 w 12191999"/>
                <a:gd name="connsiteY0" fmla="*/ 0 h 2477068"/>
                <a:gd name="connsiteX1" fmla="*/ 12191999 w 12191999"/>
                <a:gd name="connsiteY1" fmla="*/ 1800527 h 2477068"/>
                <a:gd name="connsiteX2" fmla="*/ 12191999 w 12191999"/>
                <a:gd name="connsiteY2" fmla="*/ 2477068 h 2477068"/>
                <a:gd name="connsiteX3" fmla="*/ 0 w 12191999"/>
                <a:gd name="connsiteY3" fmla="*/ 2477068 h 24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999" h="2477068">
                  <a:moveTo>
                    <a:pt x="0" y="0"/>
                  </a:moveTo>
                  <a:lnTo>
                    <a:pt x="12191999" y="1800527"/>
                  </a:lnTo>
                  <a:lnTo>
                    <a:pt x="12191999" y="2477068"/>
                  </a:lnTo>
                  <a:lnTo>
                    <a:pt x="0" y="2477068"/>
                  </a:lnTo>
                  <a:close/>
                </a:path>
              </a:pathLst>
            </a:custGeom>
            <a:solidFill>
              <a:srgbClr val="E9EAEC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ea typeface="나눔명조" panose="02020603020101020101" pitchFamily="18" charset="-127"/>
              </a:endParaRPr>
            </a:p>
          </p:txBody>
        </p:sp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D2BAD9CD-E903-4AC4-8600-1A78AE0F1458}"/>
                </a:ext>
              </a:extLst>
            </p:cNvPr>
            <p:cNvSpPr/>
            <p:nvPr userDrawn="1"/>
          </p:nvSpPr>
          <p:spPr>
            <a:xfrm flipH="1">
              <a:off x="2565778" y="4797188"/>
              <a:ext cx="9626221" cy="2060812"/>
            </a:xfrm>
            <a:prstGeom prst="rtTriangle">
              <a:avLst/>
            </a:prstGeom>
            <a:solidFill>
              <a:srgbClr val="D9DADC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명조" panose="02020603020101020101" pitchFamily="18" charset="-127"/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841D011-03DD-4560-A3F4-6A2291A3BA12}"/>
                </a:ext>
              </a:extLst>
            </p:cNvPr>
            <p:cNvSpPr/>
            <p:nvPr userDrawn="1"/>
          </p:nvSpPr>
          <p:spPr>
            <a:xfrm>
              <a:off x="0" y="5486399"/>
              <a:ext cx="12191999" cy="1371601"/>
            </a:xfrm>
            <a:custGeom>
              <a:avLst/>
              <a:gdLst>
                <a:gd name="connsiteX0" fmla="*/ 0 w 12191999"/>
                <a:gd name="connsiteY0" fmla="*/ 0 h 1371601"/>
                <a:gd name="connsiteX1" fmla="*/ 12191999 w 12191999"/>
                <a:gd name="connsiteY1" fmla="*/ 996987 h 1371601"/>
                <a:gd name="connsiteX2" fmla="*/ 12191999 w 12191999"/>
                <a:gd name="connsiteY2" fmla="*/ 1371601 h 1371601"/>
                <a:gd name="connsiteX3" fmla="*/ 0 w 12191999"/>
                <a:gd name="connsiteY3" fmla="*/ 1371601 h 137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999" h="1371601">
                  <a:moveTo>
                    <a:pt x="0" y="0"/>
                  </a:moveTo>
                  <a:lnTo>
                    <a:pt x="12191999" y="996987"/>
                  </a:lnTo>
                  <a:lnTo>
                    <a:pt x="12191999" y="1371601"/>
                  </a:lnTo>
                  <a:lnTo>
                    <a:pt x="0" y="1371601"/>
                  </a:lnTo>
                  <a:close/>
                </a:path>
              </a:pathLst>
            </a:custGeom>
            <a:solidFill>
              <a:srgbClr val="256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ea typeface="나눔명조" panose="02020603020101020101" pitchFamily="18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E9527A2-3C01-4DD3-AF05-C2B5BAC30EF0}"/>
              </a:ext>
            </a:extLst>
          </p:cNvPr>
          <p:cNvCxnSpPr>
            <a:cxnSpLocks/>
          </p:cNvCxnSpPr>
          <p:nvPr userDrawn="1"/>
        </p:nvCxnSpPr>
        <p:spPr>
          <a:xfrm>
            <a:off x="1063388" y="545910"/>
            <a:ext cx="10080000" cy="0"/>
          </a:xfrm>
          <a:prstGeom prst="line">
            <a:avLst/>
          </a:prstGeom>
          <a:ln w="19050">
            <a:solidFill>
              <a:srgbClr val="256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A9B3F4-96A6-4B80-B35A-2F6D50CCCD1D}"/>
              </a:ext>
            </a:extLst>
          </p:cNvPr>
          <p:cNvSpPr/>
          <p:nvPr userDrawn="1"/>
        </p:nvSpPr>
        <p:spPr>
          <a:xfrm>
            <a:off x="7507388" y="545910"/>
            <a:ext cx="3636000" cy="68239"/>
          </a:xfrm>
          <a:prstGeom prst="rect">
            <a:avLst/>
          </a:prstGeom>
          <a:solidFill>
            <a:srgbClr val="2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98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슬라이드2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992D7F4D-BD1D-4ED5-B31D-562A95BA802A}"/>
              </a:ext>
            </a:extLst>
          </p:cNvPr>
          <p:cNvSpPr/>
          <p:nvPr userDrawn="1"/>
        </p:nvSpPr>
        <p:spPr>
          <a:xfrm rot="16200000" flipH="1">
            <a:off x="7524468" y="2190466"/>
            <a:ext cx="6857996" cy="2477068"/>
          </a:xfrm>
          <a:custGeom>
            <a:avLst/>
            <a:gdLst>
              <a:gd name="connsiteX0" fmla="*/ 0 w 6857996"/>
              <a:gd name="connsiteY0" fmla="*/ 0 h 2477068"/>
              <a:gd name="connsiteX1" fmla="*/ 0 w 6857996"/>
              <a:gd name="connsiteY1" fmla="*/ 2477068 h 2477068"/>
              <a:gd name="connsiteX2" fmla="*/ 6857996 w 6857996"/>
              <a:gd name="connsiteY2" fmla="*/ 2477067 h 2477068"/>
              <a:gd name="connsiteX3" fmla="*/ 6857996 w 6857996"/>
              <a:gd name="connsiteY3" fmla="*/ 1764732 h 2477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996" h="2477068">
                <a:moveTo>
                  <a:pt x="0" y="0"/>
                </a:moveTo>
                <a:lnTo>
                  <a:pt x="0" y="2477068"/>
                </a:lnTo>
                <a:lnTo>
                  <a:pt x="6857996" y="2477067"/>
                </a:lnTo>
                <a:lnTo>
                  <a:pt x="6857996" y="1764732"/>
                </a:lnTo>
                <a:close/>
              </a:path>
            </a:pathLst>
          </a:custGeom>
          <a:solidFill>
            <a:srgbClr val="E9EAE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ea typeface="나눔명조" panose="02020603020101020101" pitchFamily="18" charset="-127"/>
            </a:endParaRP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D9872D6E-3C15-4A9F-827F-DE7A888C243C}"/>
              </a:ext>
            </a:extLst>
          </p:cNvPr>
          <p:cNvSpPr/>
          <p:nvPr userDrawn="1"/>
        </p:nvSpPr>
        <p:spPr>
          <a:xfrm rot="16200000">
            <a:off x="7732594" y="2398594"/>
            <a:ext cx="6857999" cy="2060813"/>
          </a:xfrm>
          <a:custGeom>
            <a:avLst/>
            <a:gdLst>
              <a:gd name="connsiteX0" fmla="*/ 6857999 w 6857999"/>
              <a:gd name="connsiteY0" fmla="*/ 1602854 h 2060813"/>
              <a:gd name="connsiteX1" fmla="*/ 6857999 w 6857999"/>
              <a:gd name="connsiteY1" fmla="*/ 2060813 h 2060813"/>
              <a:gd name="connsiteX2" fmla="*/ 0 w 6857999"/>
              <a:gd name="connsiteY2" fmla="*/ 2060813 h 2060813"/>
              <a:gd name="connsiteX3" fmla="*/ 0 w 6857999"/>
              <a:gd name="connsiteY3" fmla="*/ 0 h 206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999" h="2060813">
                <a:moveTo>
                  <a:pt x="6857999" y="1602854"/>
                </a:moveTo>
                <a:lnTo>
                  <a:pt x="6857999" y="2060813"/>
                </a:lnTo>
                <a:lnTo>
                  <a:pt x="0" y="2060813"/>
                </a:lnTo>
                <a:lnTo>
                  <a:pt x="0" y="0"/>
                </a:lnTo>
                <a:close/>
              </a:path>
            </a:pathLst>
          </a:custGeom>
          <a:solidFill>
            <a:srgbClr val="D9DADC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ea typeface="나눔명조" panose="02020603020101020101" pitchFamily="18" charset="-127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83503A27-DCD5-4CAC-B5CC-CA96753786D5}"/>
              </a:ext>
            </a:extLst>
          </p:cNvPr>
          <p:cNvSpPr/>
          <p:nvPr userDrawn="1"/>
        </p:nvSpPr>
        <p:spPr>
          <a:xfrm rot="5400000" flipV="1">
            <a:off x="8077202" y="2743200"/>
            <a:ext cx="6857996" cy="1371600"/>
          </a:xfrm>
          <a:custGeom>
            <a:avLst/>
            <a:gdLst>
              <a:gd name="connsiteX0" fmla="*/ 0 w 6857996"/>
              <a:gd name="connsiteY0" fmla="*/ 0 h 1371600"/>
              <a:gd name="connsiteX1" fmla="*/ 0 w 6857996"/>
              <a:gd name="connsiteY1" fmla="*/ 1371600 h 1371600"/>
              <a:gd name="connsiteX2" fmla="*/ 6857996 w 6857996"/>
              <a:gd name="connsiteY2" fmla="*/ 1371600 h 1371600"/>
              <a:gd name="connsiteX3" fmla="*/ 6857996 w 6857996"/>
              <a:gd name="connsiteY3" fmla="*/ 1112108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996" h="1371600">
                <a:moveTo>
                  <a:pt x="0" y="0"/>
                </a:moveTo>
                <a:lnTo>
                  <a:pt x="0" y="1371600"/>
                </a:lnTo>
                <a:lnTo>
                  <a:pt x="6857996" y="1371600"/>
                </a:lnTo>
                <a:lnTo>
                  <a:pt x="6857996" y="1112108"/>
                </a:lnTo>
                <a:close/>
              </a:path>
            </a:pathLst>
          </a:custGeom>
          <a:solidFill>
            <a:srgbClr val="25608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ea typeface="나눔명조" panose="0202060302010102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B2D02F2-11F2-46AF-A9B2-555EF7D6AB7E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515148" y="2110772"/>
            <a:ext cx="313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68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A0739E-3CAF-42CB-9920-D95EE0FB11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명조" panose="020206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4A0766-C885-4540-9D41-C4948E9EC9CB}"/>
              </a:ext>
            </a:extLst>
          </p:cNvPr>
          <p:cNvCxnSpPr>
            <a:cxnSpLocks/>
          </p:cNvCxnSpPr>
          <p:nvPr userDrawn="1"/>
        </p:nvCxnSpPr>
        <p:spPr>
          <a:xfrm>
            <a:off x="1063388" y="545910"/>
            <a:ext cx="10080000" cy="0"/>
          </a:xfrm>
          <a:prstGeom prst="line">
            <a:avLst/>
          </a:prstGeom>
          <a:ln w="19050">
            <a:solidFill>
              <a:srgbClr val="256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B624F4-F373-4F81-858E-8EBBCFB85C78}"/>
              </a:ext>
            </a:extLst>
          </p:cNvPr>
          <p:cNvSpPr/>
          <p:nvPr userDrawn="1"/>
        </p:nvSpPr>
        <p:spPr>
          <a:xfrm>
            <a:off x="7507388" y="545910"/>
            <a:ext cx="3636000" cy="68239"/>
          </a:xfrm>
          <a:prstGeom prst="rect">
            <a:avLst/>
          </a:prstGeom>
          <a:solidFill>
            <a:srgbClr val="2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37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D8795100-259E-4093-9C03-C6F0EFFC1E05}"/>
              </a:ext>
            </a:extLst>
          </p:cNvPr>
          <p:cNvGrpSpPr/>
          <p:nvPr userDrawn="1"/>
        </p:nvGrpSpPr>
        <p:grpSpPr>
          <a:xfrm>
            <a:off x="0" y="4944140"/>
            <a:ext cx="12191999" cy="1913860"/>
            <a:chOff x="0" y="4380932"/>
            <a:chExt cx="12191999" cy="2477068"/>
          </a:xfrm>
        </p:grpSpPr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19F21F45-7F38-4323-8FC9-C136A90EE705}"/>
                </a:ext>
              </a:extLst>
            </p:cNvPr>
            <p:cNvSpPr/>
            <p:nvPr userDrawn="1"/>
          </p:nvSpPr>
          <p:spPr>
            <a:xfrm>
              <a:off x="0" y="4380932"/>
              <a:ext cx="12191999" cy="2477068"/>
            </a:xfrm>
            <a:custGeom>
              <a:avLst/>
              <a:gdLst>
                <a:gd name="connsiteX0" fmla="*/ 0 w 12191999"/>
                <a:gd name="connsiteY0" fmla="*/ 0 h 2477068"/>
                <a:gd name="connsiteX1" fmla="*/ 12191999 w 12191999"/>
                <a:gd name="connsiteY1" fmla="*/ 1800527 h 2477068"/>
                <a:gd name="connsiteX2" fmla="*/ 12191999 w 12191999"/>
                <a:gd name="connsiteY2" fmla="*/ 2477068 h 2477068"/>
                <a:gd name="connsiteX3" fmla="*/ 0 w 12191999"/>
                <a:gd name="connsiteY3" fmla="*/ 2477068 h 24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999" h="2477068">
                  <a:moveTo>
                    <a:pt x="0" y="0"/>
                  </a:moveTo>
                  <a:lnTo>
                    <a:pt x="12191999" y="1800527"/>
                  </a:lnTo>
                  <a:lnTo>
                    <a:pt x="12191999" y="2477068"/>
                  </a:lnTo>
                  <a:lnTo>
                    <a:pt x="0" y="2477068"/>
                  </a:lnTo>
                  <a:close/>
                </a:path>
              </a:pathLst>
            </a:custGeom>
            <a:solidFill>
              <a:srgbClr val="E9EAEC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ea typeface="나눔명조" panose="02020603020101020101" pitchFamily="18" charset="-127"/>
              </a:endParaRPr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id="{6F23C3D0-3E64-4F20-91B0-6D7432FDD5CF}"/>
                </a:ext>
              </a:extLst>
            </p:cNvPr>
            <p:cNvSpPr/>
            <p:nvPr userDrawn="1"/>
          </p:nvSpPr>
          <p:spPr>
            <a:xfrm flipH="1">
              <a:off x="2565778" y="4797188"/>
              <a:ext cx="9626221" cy="2060812"/>
            </a:xfrm>
            <a:prstGeom prst="rtTriangle">
              <a:avLst/>
            </a:prstGeom>
            <a:solidFill>
              <a:srgbClr val="D9DADC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명조" panose="02020603020101020101" pitchFamily="18" charset="-127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71D4D8A2-9741-499B-B1EE-A46237156E65}"/>
                </a:ext>
              </a:extLst>
            </p:cNvPr>
            <p:cNvSpPr/>
            <p:nvPr userDrawn="1"/>
          </p:nvSpPr>
          <p:spPr>
            <a:xfrm>
              <a:off x="0" y="5486399"/>
              <a:ext cx="12191999" cy="1371601"/>
            </a:xfrm>
            <a:custGeom>
              <a:avLst/>
              <a:gdLst>
                <a:gd name="connsiteX0" fmla="*/ 0 w 12191999"/>
                <a:gd name="connsiteY0" fmla="*/ 0 h 1371601"/>
                <a:gd name="connsiteX1" fmla="*/ 12191999 w 12191999"/>
                <a:gd name="connsiteY1" fmla="*/ 996987 h 1371601"/>
                <a:gd name="connsiteX2" fmla="*/ 12191999 w 12191999"/>
                <a:gd name="connsiteY2" fmla="*/ 1371601 h 1371601"/>
                <a:gd name="connsiteX3" fmla="*/ 0 w 12191999"/>
                <a:gd name="connsiteY3" fmla="*/ 1371601 h 137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999" h="1371601">
                  <a:moveTo>
                    <a:pt x="0" y="0"/>
                  </a:moveTo>
                  <a:lnTo>
                    <a:pt x="12191999" y="996987"/>
                  </a:lnTo>
                  <a:lnTo>
                    <a:pt x="12191999" y="1371601"/>
                  </a:lnTo>
                  <a:lnTo>
                    <a:pt x="0" y="1371601"/>
                  </a:lnTo>
                  <a:close/>
                </a:path>
              </a:pathLst>
            </a:custGeom>
            <a:solidFill>
              <a:srgbClr val="256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ea typeface="나눔명조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7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9B562A9-D583-499C-AEE8-A68723A13B6B}"/>
              </a:ext>
            </a:extLst>
          </p:cNvPr>
          <p:cNvSpPr/>
          <p:nvPr userDrawn="1"/>
        </p:nvSpPr>
        <p:spPr>
          <a:xfrm>
            <a:off x="0" y="0"/>
            <a:ext cx="12192000" cy="795855"/>
          </a:xfrm>
          <a:prstGeom prst="rect">
            <a:avLst/>
          </a:prstGeom>
          <a:solidFill>
            <a:srgbClr val="2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BC0EB-6EC3-4911-9ED8-DED6453FD189}"/>
              </a:ext>
            </a:extLst>
          </p:cNvPr>
          <p:cNvSpPr txBox="1"/>
          <p:nvPr userDrawn="1"/>
        </p:nvSpPr>
        <p:spPr>
          <a:xfrm>
            <a:off x="5785500" y="6605471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pPr algn="ctr"/>
              <a:t>‹#›</a:t>
            </a:fld>
            <a:endParaRPr lang="ko-KR" altLang="en-US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385EC-92C6-4A54-B7AE-E6B47CECB170}"/>
              </a:ext>
            </a:extLst>
          </p:cNvPr>
          <p:cNvSpPr txBox="1"/>
          <p:nvPr userDrawn="1"/>
        </p:nvSpPr>
        <p:spPr>
          <a:xfrm>
            <a:off x="7585525" y="306362"/>
            <a:ext cx="4258101" cy="40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 algn="r"/>
            <a:r>
              <a:rPr lang="en-US" altLang="ko-KR" dirty="0">
                <a:solidFill>
                  <a:schemeClr val="bg1"/>
                </a:solidFill>
              </a:rPr>
              <a:t>Team MnMs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7388310E-80F0-4592-A9DD-A981446620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429" y="249808"/>
            <a:ext cx="5183908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marL="0" lvl="0">
              <a:lnSpc>
                <a:spcPct val="130000"/>
              </a:lnSpc>
            </a:pPr>
            <a:r>
              <a:rPr lang="ko-KR" altLang="en-US" dirty="0"/>
              <a:t>제목</a:t>
            </a:r>
            <a:r>
              <a:rPr lang="en-US" altLang="ko-KR" dirty="0"/>
              <a:t>(24)</a:t>
            </a:r>
            <a:endParaRPr lang="ko-KR" altLang="en-US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96FE44C9-2381-4923-9001-0C3D1B28B961}"/>
              </a:ext>
            </a:extLst>
          </p:cNvPr>
          <p:cNvSpPr/>
          <p:nvPr userDrawn="1"/>
        </p:nvSpPr>
        <p:spPr>
          <a:xfrm>
            <a:off x="1" y="818741"/>
            <a:ext cx="8019037" cy="72000"/>
          </a:xfrm>
          <a:custGeom>
            <a:avLst/>
            <a:gdLst>
              <a:gd name="connsiteX0" fmla="*/ 0 w 8019037"/>
              <a:gd name="connsiteY0" fmla="*/ 0 h 72000"/>
              <a:gd name="connsiteX1" fmla="*/ 8019037 w 8019037"/>
              <a:gd name="connsiteY1" fmla="*/ 0 h 72000"/>
              <a:gd name="connsiteX2" fmla="*/ 7929038 w 8019037"/>
              <a:gd name="connsiteY2" fmla="*/ 72000 h 72000"/>
              <a:gd name="connsiteX3" fmla="*/ 0 w 8019037"/>
              <a:gd name="connsiteY3" fmla="*/ 72000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19037" h="72000">
                <a:moveTo>
                  <a:pt x="0" y="0"/>
                </a:moveTo>
                <a:lnTo>
                  <a:pt x="8019037" y="0"/>
                </a:lnTo>
                <a:lnTo>
                  <a:pt x="7929038" y="72000"/>
                </a:lnTo>
                <a:lnTo>
                  <a:pt x="0" y="72000"/>
                </a:lnTo>
                <a:close/>
              </a:path>
            </a:pathLst>
          </a:custGeom>
          <a:solidFill>
            <a:srgbClr val="E0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D69A2117-157B-40C7-88AB-021EB25FEB2D}"/>
              </a:ext>
            </a:extLst>
          </p:cNvPr>
          <p:cNvSpPr/>
          <p:nvPr userDrawn="1"/>
        </p:nvSpPr>
        <p:spPr>
          <a:xfrm>
            <a:off x="7976284" y="818741"/>
            <a:ext cx="4215717" cy="72000"/>
          </a:xfrm>
          <a:custGeom>
            <a:avLst/>
            <a:gdLst>
              <a:gd name="connsiteX0" fmla="*/ 92142 w 4215717"/>
              <a:gd name="connsiteY0" fmla="*/ 0 h 72000"/>
              <a:gd name="connsiteX1" fmla="*/ 4215717 w 4215717"/>
              <a:gd name="connsiteY1" fmla="*/ 0 h 72000"/>
              <a:gd name="connsiteX2" fmla="*/ 4215717 w 4215717"/>
              <a:gd name="connsiteY2" fmla="*/ 72000 h 72000"/>
              <a:gd name="connsiteX3" fmla="*/ 0 w 4215717"/>
              <a:gd name="connsiteY3" fmla="*/ 72000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5717" h="72000">
                <a:moveTo>
                  <a:pt x="92142" y="0"/>
                </a:moveTo>
                <a:lnTo>
                  <a:pt x="4215717" y="0"/>
                </a:lnTo>
                <a:lnTo>
                  <a:pt x="4215717" y="72000"/>
                </a:lnTo>
                <a:lnTo>
                  <a:pt x="0" y="72000"/>
                </a:lnTo>
                <a:close/>
              </a:path>
            </a:pathLst>
          </a:custGeom>
          <a:solidFill>
            <a:srgbClr val="2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35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09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2" r:id="rId4"/>
    <p:sldLayoutId id="214748365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ECA731-37F0-DBDC-DFA5-9F463028322E}"/>
              </a:ext>
            </a:extLst>
          </p:cNvPr>
          <p:cNvSpPr txBox="1"/>
          <p:nvPr/>
        </p:nvSpPr>
        <p:spPr>
          <a:xfrm>
            <a:off x="2760857" y="2418857"/>
            <a:ext cx="667028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3200" b="1" dirty="0">
                <a:ea typeface="KoPubWorld돋움체 Bold" panose="00000800000000000000"/>
              </a:rPr>
              <a:t>Solving PDE by Deep Learning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B2CD80-A1D7-6F8F-1E90-9C73A500C6F6}"/>
              </a:ext>
            </a:extLst>
          </p:cNvPr>
          <p:cNvSpPr txBox="1"/>
          <p:nvPr/>
        </p:nvSpPr>
        <p:spPr>
          <a:xfrm>
            <a:off x="9655276" y="4050388"/>
            <a:ext cx="180622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ko-KR" sz="2000" dirty="0">
                <a:ea typeface="KoPubWorld돋움체 Bold" panose="00000800000000000000"/>
              </a:rPr>
              <a:t>Team MnMs</a:t>
            </a:r>
          </a:p>
          <a:p>
            <a:pPr algn="r">
              <a:lnSpc>
                <a:spcPct val="100000"/>
              </a:lnSpc>
            </a:pPr>
            <a:endParaRPr lang="en-US" altLang="ko-KR" sz="2000" dirty="0">
              <a:ea typeface="KoPubWorld돋움체 Bold" panose="00000800000000000000"/>
            </a:endParaRPr>
          </a:p>
          <a:p>
            <a:pPr algn="r">
              <a:lnSpc>
                <a:spcPct val="100000"/>
              </a:lnSpc>
            </a:pPr>
            <a:r>
              <a:rPr lang="ko-KR" altLang="en-US" sz="2000" dirty="0" err="1">
                <a:ea typeface="KoPubWorld돋움체 Bold" panose="00000800000000000000"/>
              </a:rPr>
              <a:t>구예찬</a:t>
            </a:r>
            <a:endParaRPr lang="en-US" altLang="ko-KR" sz="2000" dirty="0">
              <a:ea typeface="KoPubWorld돋움체 Bold" panose="00000800000000000000"/>
            </a:endParaRPr>
          </a:p>
          <a:p>
            <a:pPr algn="r">
              <a:lnSpc>
                <a:spcPct val="100000"/>
              </a:lnSpc>
            </a:pPr>
            <a:r>
              <a:rPr lang="ko-KR" altLang="en-US" sz="2000" dirty="0">
                <a:ea typeface="KoPubWorld돋움체 Bold" panose="00000800000000000000"/>
              </a:rPr>
              <a:t>김현준</a:t>
            </a:r>
            <a:endParaRPr lang="en-US" altLang="ko-KR" sz="2000" dirty="0">
              <a:ea typeface="KoPubWorld돋움체 Bold" panose="0000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769768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B62F7A-2821-5FE3-8B21-ADCCB35E7C83}"/>
              </a:ext>
            </a:extLst>
          </p:cNvPr>
          <p:cNvSpPr txBox="1"/>
          <p:nvPr/>
        </p:nvSpPr>
        <p:spPr>
          <a:xfrm>
            <a:off x="3810901" y="2644170"/>
            <a:ext cx="457019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Chapter 2</a:t>
            </a:r>
          </a:p>
          <a:p>
            <a:pPr algn="ctr">
              <a:lnSpc>
                <a:spcPct val="100000"/>
              </a:lnSpc>
            </a:pPr>
            <a:endParaRPr lang="en-US" altLang="ko-KR" sz="3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>
              <a:lnSpc>
                <a:spcPct val="100000"/>
              </a:lnSpc>
            </a:pP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Main</a:t>
            </a: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ideas</a:t>
            </a:r>
          </a:p>
        </p:txBody>
      </p:sp>
    </p:spTree>
    <p:extLst>
      <p:ext uri="{BB962C8B-B14F-4D97-AF65-F5344CB8AC3E}">
        <p14:creationId xmlns:p14="http://schemas.microsoft.com/office/powerpoint/2010/main" val="45004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">
            <a:extLst>
              <a:ext uri="{FF2B5EF4-FFF2-40B4-BE49-F238E27FC236}">
                <a16:creationId xmlns:a16="http://schemas.microsoft.com/office/drawing/2014/main" id="{E73D0765-12C7-6CE9-B333-92C37B22EF9E}"/>
              </a:ext>
            </a:extLst>
          </p:cNvPr>
          <p:cNvSpPr txBox="1">
            <a:spLocks/>
          </p:cNvSpPr>
          <p:nvPr/>
        </p:nvSpPr>
        <p:spPr>
          <a:xfrm>
            <a:off x="971768" y="559076"/>
            <a:ext cx="1383270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Index</a:t>
            </a: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22550-7414-0F02-4417-062556E15809}"/>
              </a:ext>
            </a:extLst>
          </p:cNvPr>
          <p:cNvSpPr txBox="1"/>
          <p:nvPr/>
        </p:nvSpPr>
        <p:spPr>
          <a:xfrm>
            <a:off x="971768" y="1347019"/>
            <a:ext cx="10266503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utils.py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point_sampler</a:t>
            </a: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validate_visualization</a:t>
            </a: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main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linear_condition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</a:t>
            </a: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known_condition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</a:t>
            </a: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unknown_condition</a:t>
            </a: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loss_fn</a:t>
            </a: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RAR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Train – Adam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Train – LBFGS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FBC6C-C2E3-F4EE-AFA7-E5E95077FBB2}"/>
              </a:ext>
            </a:extLst>
          </p:cNvPr>
          <p:cNvSpPr txBox="1"/>
          <p:nvPr/>
        </p:nvSpPr>
        <p:spPr>
          <a:xfrm>
            <a:off x="962748" y="5737122"/>
            <a:ext cx="1026650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b="1" u="sng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자세한 코드 설명은 첨부 파일 주석 참고 부탁드립니다</a:t>
            </a:r>
            <a:endParaRPr lang="en-US" altLang="ko-KR" sz="1600" b="1" u="sng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79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2443511-7256-E529-A2C2-A1BEF29048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309824"/>
            <a:ext cx="5183908" cy="424732"/>
          </a:xfrm>
        </p:spPr>
        <p:txBody>
          <a:bodyPr/>
          <a:lstStyle/>
          <a:p>
            <a:r>
              <a:rPr lang="en-US" altLang="ko-KR" dirty="0"/>
              <a:t>utils.py – </a:t>
            </a:r>
            <a:r>
              <a:rPr lang="en-US" altLang="ko-KR" dirty="0" err="1"/>
              <a:t>point_sampler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EC48D-44EF-DE3F-F485-8979D7557BA4}"/>
              </a:ext>
            </a:extLst>
          </p:cNvPr>
          <p:cNvSpPr txBox="1"/>
          <p:nvPr/>
        </p:nvSpPr>
        <p:spPr>
          <a:xfrm>
            <a:off x="736600" y="1309401"/>
            <a:ext cx="10718800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collocation point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및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boundary, initial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데이터 포인트를 생성하는 함수</a:t>
            </a: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- collocation point :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주어진 </a:t>
            </a: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x,y,t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범위 내의 </a:t>
            </a:r>
            <a:r>
              <a:rPr lang="ko-KR" altLang="en-US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랜덤한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포인트</a:t>
            </a: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- initial point : (x,y,0)</a:t>
            </a: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- boundary point :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의도한 경계조건에 부합하는 포인트</a:t>
            </a: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lvl="1">
              <a:lnSpc>
                <a:spcPct val="150000"/>
              </a:lnSpc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collocation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point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생성시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initial point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및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boundary point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가 포함되도록 한다</a:t>
            </a: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-initial/boundary point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들도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PDE loss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계산에 영향이 있도록 의도</a:t>
            </a: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lvl="1">
              <a:lnSpc>
                <a:spcPct val="150000"/>
              </a:lnSpc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initial/boundary point 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개수는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collocation point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개수의 약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10%~20%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정도가 가장 학습에 적합하였음</a:t>
            </a: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DeepXDE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논문을 참고하면 포인트를 매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epoch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마다 새로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sampling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하거나 처음에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sampling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하는 것을 전략적으로 선택할 수 있다고 언급되어 있다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-&gt;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처음에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sampling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된 것을 계속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training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 사용하기로 결정</a:t>
            </a:r>
          </a:p>
        </p:txBody>
      </p:sp>
    </p:spTree>
    <p:extLst>
      <p:ext uri="{BB962C8B-B14F-4D97-AF65-F5344CB8AC3E}">
        <p14:creationId xmlns:p14="http://schemas.microsoft.com/office/powerpoint/2010/main" val="1614077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2443511-7256-E529-A2C2-A1BEF29048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309824"/>
            <a:ext cx="5183908" cy="424732"/>
          </a:xfrm>
        </p:spPr>
        <p:txBody>
          <a:bodyPr/>
          <a:lstStyle/>
          <a:p>
            <a:r>
              <a:rPr lang="en-US" altLang="ko-KR" dirty="0"/>
              <a:t>utils.py – </a:t>
            </a:r>
            <a:r>
              <a:rPr lang="en-US" altLang="ko-KR" dirty="0" err="1"/>
              <a:t>point_sampler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A9BD9-6CED-E8B0-CDF8-83D1A310394A}"/>
              </a:ext>
            </a:extLst>
          </p:cNvPr>
          <p:cNvSpPr txBox="1"/>
          <p:nvPr/>
        </p:nvSpPr>
        <p:spPr>
          <a:xfrm>
            <a:off x="2460664" y="1290484"/>
            <a:ext cx="955437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b="1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입력예시</a:t>
            </a:r>
            <a:endParaRPr lang="ko-KR" altLang="en-US" sz="1600" b="1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7A3FF-C44A-59C6-DFB9-7C29F6121B63}"/>
              </a:ext>
            </a:extLst>
          </p:cNvPr>
          <p:cNvSpPr txBox="1"/>
          <p:nvPr/>
        </p:nvSpPr>
        <p:spPr>
          <a:xfrm>
            <a:off x="8651211" y="1290484"/>
            <a:ext cx="594388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b="1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결과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94E0B5-08CF-A9DF-8CE2-334475976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92"/>
          <a:stretch/>
        </p:blipFill>
        <p:spPr>
          <a:xfrm>
            <a:off x="6916744" y="2074369"/>
            <a:ext cx="4063323" cy="41887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EA4A22-2C4E-6408-0124-A9B2C2C97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733" y="1949010"/>
            <a:ext cx="2741334" cy="459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5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101748D-F121-D3F5-FF62-E11797270E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309824"/>
            <a:ext cx="5183908" cy="424732"/>
          </a:xfrm>
        </p:spPr>
        <p:txBody>
          <a:bodyPr/>
          <a:lstStyle/>
          <a:p>
            <a:r>
              <a:rPr lang="en-US" altLang="ko-KR" dirty="0"/>
              <a:t>utils.py – </a:t>
            </a:r>
            <a:r>
              <a:rPr lang="en-US" altLang="ko-KR" dirty="0" err="1"/>
              <a:t>validate_visualization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71BBEA-4CE7-074A-5BC0-4B05DFFEEF37}"/>
              </a:ext>
            </a:extLst>
          </p:cNvPr>
          <p:cNvSpPr txBox="1"/>
          <p:nvPr/>
        </p:nvSpPr>
        <p:spPr>
          <a:xfrm>
            <a:off x="736600" y="1545375"/>
            <a:ext cx="10718800" cy="1274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모델 </a:t>
            </a:r>
            <a:r>
              <a:rPr lang="ko-KR" altLang="en-US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학습시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적절한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epoch step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마다 모델을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validation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할 때 사용</a:t>
            </a: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지정한 </a:t>
            </a: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x,y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범위 및 원하는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time point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에서 모델의 </a:t>
            </a:r>
            <a:r>
              <a:rPr lang="ko-KR" altLang="en-US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예측값과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analytical solution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결과값을 동시에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plot</a:t>
            </a:r>
            <a:endParaRPr lang="ko-KR" altLang="en-US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DEDF5938-F245-8091-9829-E6C48A4E9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60" y="3664975"/>
            <a:ext cx="282527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70E83C-C543-F070-4CC3-CCC592D24F79}"/>
              </a:ext>
            </a:extLst>
          </p:cNvPr>
          <p:cNvSpPr txBox="1"/>
          <p:nvPr/>
        </p:nvSpPr>
        <p:spPr>
          <a:xfrm>
            <a:off x="2188575" y="3051697"/>
            <a:ext cx="570242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b="1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3822040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00C01D1-C504-2A9F-556D-DA2682A69A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309824"/>
            <a:ext cx="5183908" cy="424732"/>
          </a:xfrm>
        </p:spPr>
        <p:txBody>
          <a:bodyPr/>
          <a:lstStyle/>
          <a:p>
            <a:r>
              <a:rPr lang="en-US" altLang="ko-KR" dirty="0"/>
              <a:t>main – class PINN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93450-11D2-31D0-E925-98264F335A74}"/>
              </a:ext>
            </a:extLst>
          </p:cNvPr>
          <p:cNvSpPr txBox="1"/>
          <p:nvPr/>
        </p:nvSpPr>
        <p:spPr>
          <a:xfrm>
            <a:off x="736600" y="1960873"/>
            <a:ext cx="10718800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Neural network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를 정의</a:t>
            </a: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algn="l">
              <a:lnSpc>
                <a:spcPct val="150000"/>
              </a:lnSpc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활성화 함수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: Tanh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hidden layer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들의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feature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개수는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(N,N)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형태로 통일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(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모든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hidden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layer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의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node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개수 동일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optuna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라이브러리를 사용하여 최적의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network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구조를 선별</a:t>
            </a:r>
          </a:p>
        </p:txBody>
      </p:sp>
    </p:spTree>
    <p:extLst>
      <p:ext uri="{BB962C8B-B14F-4D97-AF65-F5344CB8AC3E}">
        <p14:creationId xmlns:p14="http://schemas.microsoft.com/office/powerpoint/2010/main" val="2786132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00C01D1-C504-2A9F-556D-DA2682A69A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309824"/>
            <a:ext cx="5183908" cy="424732"/>
          </a:xfrm>
        </p:spPr>
        <p:txBody>
          <a:bodyPr/>
          <a:lstStyle/>
          <a:p>
            <a:r>
              <a:rPr lang="en-US" altLang="ko-KR" dirty="0"/>
              <a:t>main – class PINN (</a:t>
            </a:r>
            <a:r>
              <a:rPr lang="en-US" altLang="ko-KR" dirty="0" err="1"/>
              <a:t>optuna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074" name="Picture 2" descr="Announcing Optuna 2.0 - Preferred Networks Research &amp; Development">
            <a:extLst>
              <a:ext uri="{FF2B5EF4-FFF2-40B4-BE49-F238E27FC236}">
                <a16:creationId xmlns:a16="http://schemas.microsoft.com/office/drawing/2014/main" id="{90F13B11-1DF4-0846-6BB3-FB2E5BE7C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95" y="1272732"/>
            <a:ext cx="414337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A5C648-C32B-D64C-AA24-4A2FAC9B85FD}"/>
              </a:ext>
            </a:extLst>
          </p:cNvPr>
          <p:cNvSpPr txBox="1"/>
          <p:nvPr/>
        </p:nvSpPr>
        <p:spPr>
          <a:xfrm>
            <a:off x="488517" y="2679832"/>
            <a:ext cx="10718800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기계 학습을 위해 설계된 자동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hyperparameter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최적화 소프트웨어 프레임워크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파라미터의 범위를 지정하거나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파라미터가 될 수 있는 목록을 설정하면 매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Trial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마다 파라미터를 변경하면서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최적의 파라미터를 찾는다</a:t>
            </a: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Neural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Network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의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hidden layer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개수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feature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개수를 다양하게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trial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해 보아 최적의 모델 구조를 찾음</a:t>
            </a: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구현한 학습 방법 중 상수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parameter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를 다양하게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trial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해 보아 최적의 상수 값을 찾음</a:t>
            </a: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0158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00C01D1-C504-2A9F-556D-DA2682A69A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309824"/>
            <a:ext cx="10498552" cy="424732"/>
          </a:xfrm>
        </p:spPr>
        <p:txBody>
          <a:bodyPr/>
          <a:lstStyle/>
          <a:p>
            <a:r>
              <a:rPr lang="en-US" altLang="ko-KR" dirty="0"/>
              <a:t>main – </a:t>
            </a:r>
            <a:r>
              <a:rPr lang="en-US" altLang="ko-KR" dirty="0" err="1"/>
              <a:t>Linear_condition</a:t>
            </a:r>
            <a:r>
              <a:rPr lang="en-US" altLang="ko-KR" dirty="0"/>
              <a:t>, </a:t>
            </a:r>
            <a:r>
              <a:rPr lang="en-US" altLang="ko-KR" dirty="0" err="1"/>
              <a:t>Known_condition</a:t>
            </a:r>
            <a:r>
              <a:rPr lang="en-US" altLang="ko-KR" dirty="0"/>
              <a:t>, </a:t>
            </a:r>
            <a:r>
              <a:rPr lang="en-US" altLang="ko-KR" dirty="0" err="1"/>
              <a:t>Unknown_condition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4A8C8B-AAFF-0F02-4CB9-36F9DF6EAE97}"/>
                  </a:ext>
                </a:extLst>
              </p:cNvPr>
              <p:cNvSpPr txBox="1"/>
              <p:nvPr/>
            </p:nvSpPr>
            <p:spPr>
              <a:xfrm>
                <a:off x="736600" y="1955359"/>
                <a:ext cx="10718800" cy="29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PDE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에 적용되는 </a:t>
                </a: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initial condition, boundary condition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의 적용을 위한 클래스</a:t>
                </a:r>
                <a:endParaRPr lang="en-US" altLang="ko-KR" spc="-150" dirty="0">
                  <a:solidFill>
                    <a:srgbClr val="181818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pc="-150" dirty="0">
                  <a:solidFill>
                    <a:srgbClr val="181818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Analytical solution (exact solution)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이 존재할 때는 </a:t>
                </a:r>
                <a:r>
                  <a:rPr lang="en-US" altLang="ko-KR" spc="-150" dirty="0" err="1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Known_condition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을 사용</a:t>
                </a:r>
                <a:endParaRPr lang="en-US" altLang="ko-KR" spc="-150" dirty="0">
                  <a:solidFill>
                    <a:srgbClr val="181818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pc="-150" dirty="0">
                  <a:solidFill>
                    <a:srgbClr val="181818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pc="-150" dirty="0" err="1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Linear_condition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은 </a:t>
                </a: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initial condition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KoPubWorld돋움체 Light" panose="020B0600000101010101" charset="-127"/>
                            <a:cs typeface="KoPubWorld돋움체 Light" panose="020B0600000101010101" charset="-127"/>
                          </a:rPr>
                        </m:ctrlPr>
                      </m:sSubPr>
                      <m:e>
                        <m:r>
                          <a:rPr lang="en-US" altLang="ko-KR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KoPubWorld돋움체 Light" panose="020B0600000101010101" charset="-127"/>
                            <a:cs typeface="KoPubWorld돋움체 Light" panose="020B0600000101010101" charset="-127"/>
                          </a:rPr>
                          <m:t>𝑢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KoPubWorld돋움체 Light" panose="020B0600000101010101" charset="-127"/>
                            <a:cs typeface="KoPubWorld돋움체 Light" panose="020B0600000101010101" charset="-127"/>
                          </a:rPr>
                          <m:t>0</m:t>
                        </m:r>
                      </m:sub>
                    </m:sSub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=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𝑎𝑥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+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𝑏𝑦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, </m:t>
                    </m:r>
                    <m:sSub>
                      <m:sSubPr>
                        <m:ctrlPr>
                          <a:rPr lang="en-US" altLang="ko-KR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KoPubWorld돋움체 Light" panose="020B0600000101010101" charset="-127"/>
                            <a:cs typeface="KoPubWorld돋움체 Light" panose="020B0600000101010101" charset="-127"/>
                          </a:rPr>
                        </m:ctrlPr>
                      </m:sSubPr>
                      <m:e>
                        <m:r>
                          <a:rPr lang="en-US" altLang="ko-KR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KoPubWorld돋움체 Light" panose="020B0600000101010101" charset="-127"/>
                            <a:cs typeface="KoPubWorld돋움체 Light" panose="020B0600000101010101" charset="-127"/>
                          </a:rPr>
                          <m:t>   </m:t>
                        </m:r>
                        <m:r>
                          <a:rPr lang="en-US" altLang="ko-KR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KoPubWorld돋움체 Light" panose="020B0600000101010101" charset="-127"/>
                            <a:cs typeface="KoPubWorld돋움체 Light" panose="020B0600000101010101" charset="-127"/>
                          </a:rPr>
                          <m:t>𝑣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KoPubWorld돋움체 Light" panose="020B0600000101010101" charset="-127"/>
                            <a:cs typeface="KoPubWorld돋움체 Light" panose="020B0600000101010101" charset="-127"/>
                          </a:rPr>
                          <m:t>0</m:t>
                        </m:r>
                      </m:sub>
                    </m:sSub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=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𝑐𝑥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+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𝑑𝑦</m:t>
                    </m:r>
                  </m:oMath>
                </a14:m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 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의 형태로 사용될 때 편의를 위해 만듦</a:t>
                </a:r>
                <a:endParaRPr lang="en-US" altLang="ko-KR" spc="-150" dirty="0">
                  <a:solidFill>
                    <a:srgbClr val="181818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pc="-150" dirty="0">
                  <a:solidFill>
                    <a:srgbClr val="181818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Analytical solution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이 없는 경우 </a:t>
                </a:r>
                <a:r>
                  <a:rPr lang="en-US" altLang="ko-KR" spc="-150" dirty="0" err="1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Unknown_condition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에서 직접 </a:t>
                </a: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condition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들을 지정</a:t>
                </a:r>
                <a:endParaRPr lang="en-US" altLang="ko-KR" spc="-150" dirty="0">
                  <a:solidFill>
                    <a:srgbClr val="181818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4A8C8B-AAFF-0F02-4CB9-36F9DF6EA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1955359"/>
                <a:ext cx="10718800" cy="2947282"/>
              </a:xfrm>
              <a:prstGeom prst="rect">
                <a:avLst/>
              </a:prstGeom>
              <a:blipFill>
                <a:blip r:embed="rId2"/>
                <a:stretch>
                  <a:fillRect l="-398" b="-2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850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539A9C-6A2B-63A4-8797-DD234D28F2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309824"/>
            <a:ext cx="5183908" cy="424732"/>
          </a:xfrm>
        </p:spPr>
        <p:txBody>
          <a:bodyPr/>
          <a:lstStyle/>
          <a:p>
            <a:r>
              <a:rPr lang="en-US" altLang="ko-KR" dirty="0"/>
              <a:t>main – </a:t>
            </a:r>
            <a:r>
              <a:rPr lang="en-US" altLang="ko-KR" dirty="0" err="1"/>
              <a:t>loss_fn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E0B29F-16F4-2DC3-07E1-2F7BB9DF15A2}"/>
                  </a:ext>
                </a:extLst>
              </p:cNvPr>
              <p:cNvSpPr txBox="1"/>
              <p:nvPr/>
            </p:nvSpPr>
            <p:spPr>
              <a:xfrm>
                <a:off x="736600" y="1545375"/>
                <a:ext cx="10718800" cy="459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학습에 필요한 오차함수를 정의 및 역전파를 위한 오차를 계산</a:t>
                </a:r>
                <a:endParaRPr lang="en-US" altLang="ko-KR" spc="-150" dirty="0">
                  <a:solidFill>
                    <a:srgbClr val="181818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pc="-150" dirty="0">
                  <a:solidFill>
                    <a:srgbClr val="181818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PDE loss + initial condition loss (+ boundary loss)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pc="-150" dirty="0">
                  <a:solidFill>
                    <a:srgbClr val="181818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PDE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 </a:t>
                </a: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loss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 </a:t>
                </a:r>
                <a:r>
                  <a:rPr lang="ko-KR" altLang="en-US" spc="-150" dirty="0" err="1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계산시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 </a:t>
                </a:r>
                <a:r>
                  <a:rPr lang="en-US" altLang="ko-KR" spc="-150" dirty="0" err="1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pytorch</a:t>
                </a: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 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자동미분기능을 사용</a:t>
                </a:r>
                <a:endParaRPr lang="en-US" altLang="ko-KR" spc="-150" dirty="0">
                  <a:solidFill>
                    <a:srgbClr val="181818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pc="-150" dirty="0">
                  <a:solidFill>
                    <a:srgbClr val="181818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𝑓</m:t>
                    </m:r>
                    <m:d>
                      <m:dPr>
                        <m:ctrlPr>
                          <a:rPr lang="en-US" altLang="ko-KR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KoPubWorld돋움체 Light" panose="020B0600000101010101" charset="-127"/>
                            <a:cs typeface="KoPubWorld돋움체 Light" panose="020B0600000101010101" charset="-127"/>
                          </a:rPr>
                        </m:ctrlPr>
                      </m:dPr>
                      <m:e>
                        <m:r>
                          <a:rPr lang="en-US" altLang="ko-KR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KoPubWorld돋움체 Light" panose="020B0600000101010101" charset="-127"/>
                            <a:cs typeface="KoPubWorld돋움체 Light" panose="020B0600000101010101" charset="-127"/>
                          </a:rPr>
                          <m:t>𝑥</m:t>
                        </m:r>
                        <m:r>
                          <a:rPr lang="en-US" altLang="ko-KR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KoPubWorld돋움체 Light" panose="020B0600000101010101" charset="-127"/>
                            <a:cs typeface="KoPubWorld돋움체 Light" panose="020B0600000101010101" charset="-127"/>
                          </a:rPr>
                          <m:t>,</m:t>
                        </m:r>
                        <m:r>
                          <a:rPr lang="en-US" altLang="ko-KR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KoPubWorld돋움체 Light" panose="020B0600000101010101" charset="-127"/>
                            <a:cs typeface="KoPubWorld돋움체 Light" panose="020B0600000101010101" charset="-127"/>
                          </a:rPr>
                          <m:t>𝑦</m:t>
                        </m:r>
                        <m:r>
                          <a:rPr lang="en-US" altLang="ko-KR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KoPubWorld돋움체 Light" panose="020B0600000101010101" charset="-127"/>
                            <a:cs typeface="KoPubWorld돋움체 Light" panose="020B0600000101010101" charset="-127"/>
                          </a:rPr>
                          <m:t>,</m:t>
                        </m:r>
                        <m:r>
                          <a:rPr lang="en-US" altLang="ko-KR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KoPubWorld돋움체 Light" panose="020B0600000101010101" charset="-127"/>
                            <a:cs typeface="KoPubWorld돋움체 Light" panose="020B0600000101010101" charset="-127"/>
                          </a:rPr>
                          <m:t>𝑡</m:t>
                        </m:r>
                      </m:e>
                    </m:d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=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𝑔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(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𝑥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,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𝑦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,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𝑡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)</m:t>
                    </m:r>
                  </m:oMath>
                </a14:m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 형태의 </a:t>
                </a: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PDE 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학습 보다 </a:t>
                </a:r>
                <a14:m>
                  <m:oMath xmlns:m="http://schemas.openxmlformats.org/officeDocument/2006/math"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h</m:t>
                    </m:r>
                    <m:d>
                      <m:dPr>
                        <m:ctrlPr>
                          <a:rPr lang="en-US" altLang="ko-KR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KoPubWorld돋움체 Light" panose="020B0600000101010101" charset="-127"/>
                            <a:cs typeface="KoPubWorld돋움체 Light" panose="020B0600000101010101" charset="-127"/>
                          </a:rPr>
                        </m:ctrlPr>
                      </m:dPr>
                      <m:e>
                        <m:r>
                          <a:rPr lang="en-US" altLang="ko-KR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KoPubWorld돋움체 Light" panose="020B0600000101010101" charset="-127"/>
                            <a:cs typeface="KoPubWorld돋움체 Light" panose="020B0600000101010101" charset="-127"/>
                          </a:rPr>
                          <m:t>𝑥</m:t>
                        </m:r>
                        <m:r>
                          <a:rPr lang="en-US" altLang="ko-KR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KoPubWorld돋움체 Light" panose="020B0600000101010101" charset="-127"/>
                            <a:cs typeface="KoPubWorld돋움체 Light" panose="020B0600000101010101" charset="-127"/>
                          </a:rPr>
                          <m:t>,</m:t>
                        </m:r>
                        <m:r>
                          <a:rPr lang="en-US" altLang="ko-KR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KoPubWorld돋움체 Light" panose="020B0600000101010101" charset="-127"/>
                            <a:cs typeface="KoPubWorld돋움체 Light" panose="020B0600000101010101" charset="-127"/>
                          </a:rPr>
                          <m:t>𝑦</m:t>
                        </m:r>
                        <m:r>
                          <a:rPr lang="en-US" altLang="ko-KR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KoPubWorld돋움체 Light" panose="020B0600000101010101" charset="-127"/>
                            <a:cs typeface="KoPubWorld돋움체 Light" panose="020B0600000101010101" charset="-127"/>
                          </a:rPr>
                          <m:t>,</m:t>
                        </m:r>
                        <m:r>
                          <a:rPr lang="en-US" altLang="ko-KR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KoPubWorld돋움체 Light" panose="020B0600000101010101" charset="-127"/>
                            <a:cs typeface="KoPubWorld돋움체 Light" panose="020B0600000101010101" charset="-127"/>
                          </a:rPr>
                          <m:t>𝑡</m:t>
                        </m:r>
                      </m:e>
                    </m:d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=0</m:t>
                    </m:r>
                  </m:oMath>
                </a14:m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 형태의 </a:t>
                </a: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PDE 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학습이 더 빠른 학습속도를 보임</a:t>
                </a:r>
                <a:endParaRPr lang="en-US" altLang="ko-KR" spc="-150" dirty="0">
                  <a:solidFill>
                    <a:srgbClr val="181818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pc="-150" dirty="0">
                  <a:solidFill>
                    <a:srgbClr val="181818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기본 오차함수는 </a:t>
                </a: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MSE(mean squared error)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pc="-150" dirty="0">
                  <a:solidFill>
                    <a:srgbClr val="181818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MSE(PDE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 </a:t>
                </a: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out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 </a:t>
                </a: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,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 </a:t>
                </a: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0)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 </a:t>
                </a: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+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 </a:t>
                </a: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MSE(initial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 </a:t>
                </a: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out,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 </a:t>
                </a: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initial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 </a:t>
                </a: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condition) 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값을 반환</a:t>
                </a:r>
                <a:endParaRPr lang="en-US" altLang="ko-KR" spc="-150" dirty="0">
                  <a:solidFill>
                    <a:srgbClr val="181818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E0B29F-16F4-2DC3-07E1-2F7BB9DF1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1545375"/>
                <a:ext cx="10718800" cy="4598246"/>
              </a:xfrm>
              <a:prstGeom prst="rect">
                <a:avLst/>
              </a:prstGeom>
              <a:blipFill>
                <a:blip r:embed="rId2"/>
                <a:stretch>
                  <a:fillRect l="-398" b="-1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856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5A478B6-8EE7-4AF6-F0D0-BAC354DFA7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309824"/>
            <a:ext cx="5183908" cy="424732"/>
          </a:xfrm>
        </p:spPr>
        <p:txBody>
          <a:bodyPr/>
          <a:lstStyle/>
          <a:p>
            <a:r>
              <a:rPr lang="en-US" altLang="ko-KR" dirty="0"/>
              <a:t>main - RAR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DF878-669E-8442-9C06-18EE31284458}"/>
              </a:ext>
            </a:extLst>
          </p:cNvPr>
          <p:cNvSpPr txBox="1"/>
          <p:nvPr/>
        </p:nvSpPr>
        <p:spPr>
          <a:xfrm>
            <a:off x="736600" y="1530403"/>
            <a:ext cx="10718800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특정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epoch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마다 일정 수의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random sample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한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points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들에 대해 </a:t>
            </a: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pde_loss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를 각각 계산하고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등간격의 </a:t>
            </a: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test_dict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에서 구한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pde_loss_0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와 비교하여 </a:t>
            </a: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pde_loss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&gt;pde_loss_0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인 점들을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training points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로 새로 받아들임</a:t>
            </a: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특정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epoch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마다 계속 반복하여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RAR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을 적용한다면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epoch = n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 대해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training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시키는 시간 복잡도가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O(n),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전체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training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 필요한 시간 복잡도는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O(n^2)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 된다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따라서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epoch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가 지날 때 마다 더 적은 수의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sample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을 선택하는 방법들을 고안하였다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constant: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특정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epoch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마다 동일한 수의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random sample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생성 </a:t>
            </a: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fraction: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특정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epoch =n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마다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(1/n)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 비례한 수의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random sample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생성</a:t>
            </a: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Exponential: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특정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epoch=n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마다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2^(-n)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 비례한 수의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random sample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생성 </a:t>
            </a: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Zero: w/o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RAR</a:t>
            </a:r>
          </a:p>
        </p:txBody>
      </p:sp>
    </p:spTree>
    <p:extLst>
      <p:ext uri="{BB962C8B-B14F-4D97-AF65-F5344CB8AC3E}">
        <p14:creationId xmlns:p14="http://schemas.microsoft.com/office/powerpoint/2010/main" val="376354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C50E30-0326-4410-9F65-59BDCD12CD42}"/>
              </a:ext>
            </a:extLst>
          </p:cNvPr>
          <p:cNvSpPr txBox="1"/>
          <p:nvPr/>
        </p:nvSpPr>
        <p:spPr>
          <a:xfrm>
            <a:off x="3810901" y="2644170"/>
            <a:ext cx="457019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Chapter 1</a:t>
            </a:r>
          </a:p>
          <a:p>
            <a:pPr algn="ctr">
              <a:lnSpc>
                <a:spcPct val="100000"/>
              </a:lnSpc>
            </a:pPr>
            <a:endParaRPr lang="en-US" altLang="ko-KR" sz="3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>
              <a:lnSpc>
                <a:spcPct val="100000"/>
              </a:lnSpc>
            </a:pPr>
            <a:r>
              <a:rPr lang="en-US" altLang="ko-KR" sz="3200" dirty="0">
                <a:latin typeface="KoPubWorld돋움체_Pro Bold" panose="00000800000000000000" pitchFamily="50" charset="-127"/>
                <a:ea typeface="KoPubWorld돋움체 Bold" panose="00000800000000000000"/>
                <a:cs typeface="KoPubWorld돋움체_Pro Bold" panose="00000800000000000000" pitchFamily="50" charset="-127"/>
              </a:rPr>
              <a:t>PDE: </a:t>
            </a:r>
            <a:r>
              <a:rPr lang="ko-KR" altLang="en-US" sz="3200" dirty="0">
                <a:latin typeface="KoPubWorld돋움체_Pro Bold" panose="00000800000000000000" pitchFamily="50" charset="-127"/>
                <a:ea typeface="KoPubWorld돋움체 Bold" panose="00000800000000000000"/>
                <a:cs typeface="KoPubWorld돋움체_Pro Bold" panose="00000800000000000000" pitchFamily="50" charset="-127"/>
              </a:rPr>
              <a:t>편미분방정식</a:t>
            </a:r>
            <a:endParaRPr lang="en-US" altLang="ko-KR" sz="3200" dirty="0">
              <a:ea typeface="KoPubWorld돋움체 Bold" panose="0000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18424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B4BF7-88F5-8E95-0C8B-540390F9102E}"/>
              </a:ext>
            </a:extLst>
          </p:cNvPr>
          <p:cNvSpPr txBox="1"/>
          <p:nvPr/>
        </p:nvSpPr>
        <p:spPr>
          <a:xfrm>
            <a:off x="4131801" y="3020875"/>
            <a:ext cx="3928397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600" b="1" u="sng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Optimizer - LBFGS</a:t>
            </a:r>
          </a:p>
        </p:txBody>
      </p:sp>
    </p:spTree>
    <p:extLst>
      <p:ext uri="{BB962C8B-B14F-4D97-AF65-F5344CB8AC3E}">
        <p14:creationId xmlns:p14="http://schemas.microsoft.com/office/powerpoint/2010/main" val="238216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5A478B6-8EE7-4AF6-F0D0-BAC354DFA7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309824"/>
            <a:ext cx="5183908" cy="424732"/>
          </a:xfrm>
        </p:spPr>
        <p:txBody>
          <a:bodyPr/>
          <a:lstStyle/>
          <a:p>
            <a:r>
              <a:rPr lang="en-US" altLang="ko-KR" dirty="0"/>
              <a:t>main – Train(LBFGS)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FF307-DA26-AAC5-6E19-672EA6C88FC9}"/>
              </a:ext>
            </a:extLst>
          </p:cNvPr>
          <p:cNvSpPr txBox="1"/>
          <p:nvPr/>
        </p:nvSpPr>
        <p:spPr>
          <a:xfrm>
            <a:off x="736600" y="1545375"/>
            <a:ext cx="10988040" cy="418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Adam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보다 빠른 학습속도를 보임</a:t>
            </a: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batch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단위 없이 모든 데이터를 한번에 학습하는 것이 특징</a:t>
            </a: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그러나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LBFGS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알고리즘 상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local minimum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 빠져 나오지 못하는 문제가 존재하여 </a:t>
            </a:r>
            <a:b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</a:b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학습이 매번 성공하지는 않았음</a:t>
            </a: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어느정도 간단한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PDE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의 학습에서는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Adam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보다 빠르고 정확한 결과를 보여준다</a:t>
            </a: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u="sng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학습한 </a:t>
            </a:r>
            <a:r>
              <a:rPr lang="en-US" altLang="ko-KR" u="sng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time</a:t>
            </a:r>
            <a:r>
              <a:rPr lang="ko-KR" altLang="en-US" u="sng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범위 밖의 </a:t>
            </a:r>
            <a:r>
              <a:rPr lang="en-US" altLang="ko-KR" u="sng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time </a:t>
            </a:r>
            <a:r>
              <a:rPr lang="ko-KR" altLang="en-US" u="sng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값에 대해서도 어느정도 좋은 정확성을 보임</a:t>
            </a:r>
            <a:endParaRPr lang="en-US" altLang="ko-KR" u="sng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651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5A478B6-8EE7-4AF6-F0D0-BAC354DFA7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8" y="143625"/>
            <a:ext cx="7128017" cy="757130"/>
          </a:xfrm>
        </p:spPr>
        <p:txBody>
          <a:bodyPr/>
          <a:lstStyle/>
          <a:p>
            <a:r>
              <a:rPr lang="en-US" altLang="ko-KR" dirty="0"/>
              <a:t>main – Train(LBFGS) </a:t>
            </a:r>
            <a:r>
              <a:rPr lang="ko-KR" altLang="en-US" dirty="0"/>
              <a:t>결과 </a:t>
            </a:r>
            <a:r>
              <a:rPr lang="en-US" altLang="ko-KR" dirty="0"/>
              <a:t>(exponential condition)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8BB931-6D3F-1B4D-817D-2D5F4F63F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91" y="935271"/>
            <a:ext cx="2880000" cy="293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3A31EB5-91E1-4022-4894-E5DB052EB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446" y="935270"/>
            <a:ext cx="2880000" cy="293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7FF24B44-D5BD-0BEF-06F6-A64BD7AEF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402" y="935271"/>
            <a:ext cx="2880000" cy="293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0C1D40E6-E5A3-4194-B07E-3C6FC68AE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37" y="3871059"/>
            <a:ext cx="282527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C7686D57-115D-2D8C-B494-E8D6176C7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45" y="3871058"/>
            <a:ext cx="283211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E39C48C9-1AB1-54CF-B803-EE232230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389" y="3871058"/>
            <a:ext cx="283211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809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5A478B6-8EE7-4AF6-F0D0-BAC354DFA7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8" y="143625"/>
            <a:ext cx="7128017" cy="757130"/>
          </a:xfrm>
        </p:spPr>
        <p:txBody>
          <a:bodyPr/>
          <a:lstStyle/>
          <a:p>
            <a:r>
              <a:rPr lang="en-US" altLang="ko-KR" dirty="0"/>
              <a:t>main – Train(LBFGS) </a:t>
            </a:r>
            <a:r>
              <a:rPr lang="ko-KR" altLang="en-US" dirty="0"/>
              <a:t>결과 </a:t>
            </a:r>
            <a:r>
              <a:rPr lang="en-US" altLang="ko-KR" dirty="0"/>
              <a:t>(exponential condition)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9E400-902A-F8AD-32FA-F4D0A7FBE021}"/>
              </a:ext>
            </a:extLst>
          </p:cNvPr>
          <p:cNvSpPr txBox="1"/>
          <p:nvPr/>
        </p:nvSpPr>
        <p:spPr>
          <a:xfrm>
            <a:off x="601980" y="1990932"/>
            <a:ext cx="1098804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중심점 및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t = 0.05 (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임의의 값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)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대입하여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analytical solution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과 예측 값 비교</a:t>
            </a: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3A3C1F-5A8A-7777-0B11-5FFFFDE4C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01" y="3106708"/>
            <a:ext cx="5529617" cy="114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49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5A478B6-8EE7-4AF6-F0D0-BAC354DFA7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8" y="309824"/>
            <a:ext cx="6237251" cy="424732"/>
          </a:xfrm>
        </p:spPr>
        <p:txBody>
          <a:bodyPr/>
          <a:lstStyle/>
          <a:p>
            <a:r>
              <a:rPr lang="en-US" altLang="ko-KR" dirty="0"/>
              <a:t>main – Train(LBFGS) </a:t>
            </a:r>
            <a:r>
              <a:rPr lang="ko-KR" altLang="en-US" dirty="0"/>
              <a:t>결과 </a:t>
            </a:r>
            <a:r>
              <a:rPr lang="en-US" altLang="ko-KR" dirty="0"/>
              <a:t>(time &gt; 1)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4339B8-0EE5-262C-50FE-02766BF34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59" y="900755"/>
            <a:ext cx="2880000" cy="293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6459C1B-E628-8912-16F0-09A436988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70" y="938185"/>
            <a:ext cx="2880000" cy="292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2362DAA-3042-F44D-0449-B56607D11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081" y="938185"/>
            <a:ext cx="2880000" cy="293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6036682-47B1-5961-AD54-11003E384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59" y="3829450"/>
            <a:ext cx="2880000" cy="293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97B10AE-694F-2106-5C0B-05039A134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70" y="3829451"/>
            <a:ext cx="2880000" cy="293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D520905-21A6-3DF8-68AF-FA92D6526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081" y="3829450"/>
            <a:ext cx="2880000" cy="292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178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B4BF7-88F5-8E95-0C8B-540390F9102E}"/>
              </a:ext>
            </a:extLst>
          </p:cNvPr>
          <p:cNvSpPr txBox="1"/>
          <p:nvPr/>
        </p:nvSpPr>
        <p:spPr>
          <a:xfrm>
            <a:off x="4131801" y="3020875"/>
            <a:ext cx="4068302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600" b="1" u="sng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Optimizer - ADAM</a:t>
            </a:r>
          </a:p>
        </p:txBody>
      </p:sp>
    </p:spTree>
    <p:extLst>
      <p:ext uri="{BB962C8B-B14F-4D97-AF65-F5344CB8AC3E}">
        <p14:creationId xmlns:p14="http://schemas.microsoft.com/office/powerpoint/2010/main" val="3797357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5A478B6-8EE7-4AF6-F0D0-BAC354DFA7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8" y="305207"/>
            <a:ext cx="6819915" cy="433965"/>
          </a:xfrm>
        </p:spPr>
        <p:txBody>
          <a:bodyPr/>
          <a:lstStyle/>
          <a:p>
            <a:r>
              <a:rPr lang="en-US" altLang="ko-KR" dirty="0"/>
              <a:t>main – Train(ADAM – characteristic loss)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FD324-8681-ED87-ED8B-AAA3D2A8AAD5}"/>
              </a:ext>
            </a:extLst>
          </p:cNvPr>
          <p:cNvSpPr txBox="1"/>
          <p:nvPr/>
        </p:nvSpPr>
        <p:spPr>
          <a:xfrm>
            <a:off x="736600" y="1309401"/>
            <a:ext cx="10718800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Inviscid form burger’s equation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에서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characteristic method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를 통해 다음과 같은 성질이 밝혀졌다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2B8E22-8881-02EC-6E8C-8E33668FF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37" y="1988063"/>
            <a:ext cx="8069797" cy="11771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BA7D1B-2624-5F60-D056-E35492CBD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48" y="3291841"/>
            <a:ext cx="7935186" cy="25254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70037D-4A16-4556-63F4-B6083A676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437" y="5943935"/>
            <a:ext cx="3414036" cy="40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92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5A478B6-8EE7-4AF6-F0D0-BAC354DFA7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8" y="305207"/>
            <a:ext cx="6819915" cy="433965"/>
          </a:xfrm>
        </p:spPr>
        <p:txBody>
          <a:bodyPr/>
          <a:lstStyle/>
          <a:p>
            <a:r>
              <a:rPr lang="en-US" altLang="ko-KR" dirty="0"/>
              <a:t>main – Train(ADAM – characteristic loss)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FD324-8681-ED87-ED8B-AAA3D2A8AAD5}"/>
              </a:ext>
            </a:extLst>
          </p:cNvPr>
          <p:cNvSpPr txBox="1"/>
          <p:nvPr/>
        </p:nvSpPr>
        <p:spPr>
          <a:xfrm>
            <a:off x="736600" y="1309401"/>
            <a:ext cx="10718800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2D Inviscid form burger’s equation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에서도 같은 방법을 이용하여 다음이 성립한다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9FD9DD-7B64-0DB3-58F4-5E43160B1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59" y="1754385"/>
            <a:ext cx="8038175" cy="1157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24B95C-3EAA-73E8-71D6-423FAD4AC840}"/>
              </a:ext>
            </a:extLst>
          </p:cNvPr>
          <p:cNvSpPr txBox="1"/>
          <p:nvPr/>
        </p:nvSpPr>
        <p:spPr>
          <a:xfrm>
            <a:off x="736600" y="3058588"/>
            <a:ext cx="10718800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Random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sample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을 생성하여 각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sample point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의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characteristic line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을 구하여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u, v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값을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sample point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의 </a:t>
            </a: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u,v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와 </a:t>
            </a: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mse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로 </a:t>
            </a: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loss term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생성</a:t>
            </a: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만약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solution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이라면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characteristic loss = 0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이어야 한다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특히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Initial/boundary point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의 경우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조건에 의해 </a:t>
            </a:r>
            <a:r>
              <a:rPr lang="ko-KR" altLang="en-US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함수값을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알고 있기 때문에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characteristic line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은 정확하다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Lnitial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/boundary points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와 그렇지 않은 일반적인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collocation points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로 구분하여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loss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를 생성한다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(</a:t>
            </a: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charac_loss_ini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</a:t>
            </a: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charac_loss_col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4965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5A478B6-8EE7-4AF6-F0D0-BAC354DFA7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8" y="305208"/>
            <a:ext cx="6819915" cy="433965"/>
          </a:xfrm>
        </p:spPr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D7807-D680-A035-2765-38C9E7EE108E}"/>
              </a:ext>
            </a:extLst>
          </p:cNvPr>
          <p:cNvSpPr txBox="1"/>
          <p:nvPr/>
        </p:nvSpPr>
        <p:spPr>
          <a:xfrm>
            <a:off x="497449" y="1224995"/>
            <a:ext cx="10718800" cy="6686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Example1, 3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 대해 시행하였다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step1. </a:t>
            </a: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define_model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의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depth,(1~30) feature(1~50)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수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</a:t>
            </a: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loss_fn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에서 </a:t>
            </a: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loss_ratio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(</a:t>
            </a: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initial_loss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와 </a:t>
            </a: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pde_loss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와의 비율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) (0~1) </a:t>
            </a:r>
          </a:p>
          <a:p>
            <a:pPr>
              <a:lnSpc>
                <a:spcPct val="150000"/>
              </a:lnSpc>
            </a:pP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Cha_loss_fn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의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loss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값들에 곱해지는  상수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cha_col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</a:t>
            </a: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loss_ratio_cha_ini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가 어떤 조건에서 모델의 성능이 </a:t>
            </a:r>
            <a:r>
              <a:rPr lang="ko-KR" altLang="en-US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좋은지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Obtuna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를 통해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hyperparameter </a:t>
            </a: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tunin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을 시행한다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(epoch = 20,  w/o RAR)</a:t>
            </a:r>
          </a:p>
          <a:p>
            <a:pPr>
              <a:lnSpc>
                <a:spcPct val="150000"/>
              </a:lnSpc>
            </a:pPr>
            <a:b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</a:b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step2.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RAR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의 방법들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(zero, exponential, constant, fraction)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에 대해 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obtuna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를 이용하여 테스트한다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(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epoch=20,  10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번씩 반복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반복하였을 때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유의미한 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차이를 가진다 판단하면 그 방법을 채택한다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. 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그렇지 않다면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, </a:t>
            </a:r>
            <a:r>
              <a:rPr lang="ko-KR" alt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시간복잡도가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ko-KR" alt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작은순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(zero&lt;exponential&lt;fraction&lt;constant)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로 채택한다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step3. 1, 2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에서 </a:t>
            </a:r>
            <a:r>
              <a:rPr lang="en-US" altLang="ko-KR" dirty="0" err="1">
                <a:solidFill>
                  <a:srgbClr val="212121"/>
                </a:solidFill>
                <a:latin typeface="Roboto" panose="02000000000000000000" pitchFamily="2" charset="0"/>
              </a:rPr>
              <a:t>tunin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한 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hyperparameter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를 바탕으로 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10000epoch </a:t>
            </a:r>
            <a:r>
              <a:rPr lang="en-US" altLang="ko-KR" dirty="0" err="1">
                <a:solidFill>
                  <a:srgbClr val="212121"/>
                </a:solidFill>
                <a:latin typeface="Roboto" panose="02000000000000000000" pitchFamily="2" charset="0"/>
              </a:rPr>
              <a:t>trainin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하여 결과를 비교한다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. 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380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5A478B6-8EE7-4AF6-F0D0-BAC354DFA7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8" y="305208"/>
            <a:ext cx="6819915" cy="433965"/>
          </a:xfrm>
        </p:spPr>
        <p:txBody>
          <a:bodyPr/>
          <a:lstStyle/>
          <a:p>
            <a:r>
              <a:rPr lang="en-US" altLang="ko-KR" dirty="0"/>
              <a:t>Adam-Result(Step1)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06BA0-9C93-A087-51A0-064A6248BE28}"/>
              </a:ext>
            </a:extLst>
          </p:cNvPr>
          <p:cNvSpPr txBox="1"/>
          <p:nvPr/>
        </p:nvSpPr>
        <p:spPr>
          <a:xfrm>
            <a:off x="497449" y="1224995"/>
            <a:ext cx="10718800" cy="642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 1000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번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trial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을 </a:t>
            </a:r>
            <a:r>
              <a:rPr lang="ko-KR" altLang="en-US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시행했었고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구글 </a:t>
            </a:r>
            <a:r>
              <a:rPr lang="ko-KR" altLang="en-US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코랩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런타임 문제로 </a:t>
            </a: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Example1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의 경우 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320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번째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trial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을 마치고 강제 종료되었다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</a:t>
            </a:r>
          </a:p>
          <a:p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Best parameter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  </a:t>
            </a: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depth: 10 </a:t>
            </a:r>
          </a:p>
          <a:p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feature: 48 </a:t>
            </a:r>
          </a:p>
          <a:p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loss_ratio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: 0.9276 </a:t>
            </a:r>
          </a:p>
          <a:p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loss_ratio_cha_col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: 2.41e-08 </a:t>
            </a:r>
          </a:p>
          <a:p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loss_ratio_cha_ini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: 1.34e-07</a:t>
            </a:r>
            <a:endParaRPr lang="ko-KR" altLang="en-US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Example3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의 경우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385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번째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trial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을 마치고 강제 종료되었다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</a:t>
            </a:r>
            <a:endParaRPr lang="ko-KR" altLang="en-US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depth: 24</a:t>
            </a:r>
          </a:p>
          <a:p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feature: 50 </a:t>
            </a:r>
          </a:p>
          <a:p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loss_ratio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: 0.89</a:t>
            </a:r>
          </a:p>
          <a:p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loss_ratio_cha_col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: 0.46 </a:t>
            </a:r>
          </a:p>
          <a:p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loss_ratio_cha_ini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: 0.67</a:t>
            </a:r>
            <a:endParaRPr lang="ko-KR" altLang="en-US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26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F6D45B3-7853-A8CA-E359-098AD07B85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305208"/>
            <a:ext cx="5183908" cy="433965"/>
          </a:xfrm>
        </p:spPr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C44B98-7DBE-5097-1141-27253802DF65}"/>
              </a:ext>
            </a:extLst>
          </p:cNvPr>
          <p:cNvSpPr txBox="1">
            <a:spLocks/>
          </p:cNvSpPr>
          <p:nvPr/>
        </p:nvSpPr>
        <p:spPr>
          <a:xfrm>
            <a:off x="346429" y="1259934"/>
            <a:ext cx="4914888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Partial differential equation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C58E3-87B7-89CA-D9CE-3E2BA3777CF5}"/>
              </a:ext>
            </a:extLst>
          </p:cNvPr>
          <p:cNvSpPr txBox="1"/>
          <p:nvPr/>
        </p:nvSpPr>
        <p:spPr>
          <a:xfrm>
            <a:off x="346429" y="1981473"/>
            <a:ext cx="10718800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물리학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공학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기타 여러 산업에서 활발히 사용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편미분방정식의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analytic solution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을 찾는 것은 </a:t>
            </a:r>
            <a:r>
              <a:rPr lang="ko-KR" altLang="en-US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일반적으로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매우 어렵다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산업에서는 상당 부분 수치해석적 방법을 이용하여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근사해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(approximation solution)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찾아사용함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A0394BA1-5570-9433-9185-A3AC2DCBFB9A}"/>
              </a:ext>
            </a:extLst>
          </p:cNvPr>
          <p:cNvSpPr txBox="1">
            <a:spLocks/>
          </p:cNvSpPr>
          <p:nvPr/>
        </p:nvSpPr>
        <p:spPr>
          <a:xfrm>
            <a:off x="346428" y="3411415"/>
            <a:ext cx="5749571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PINN(physics-informed Neural Network)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3A63B-2DBD-CB80-2A4D-B12DCE5934BE}"/>
              </a:ext>
            </a:extLst>
          </p:cNvPr>
          <p:cNvSpPr txBox="1"/>
          <p:nvPr/>
        </p:nvSpPr>
        <p:spPr>
          <a:xfrm>
            <a:off x="346429" y="4132954"/>
            <a:ext cx="10718800" cy="909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Neural network</a:t>
            </a:r>
            <a:r>
              <a:rPr lang="ko-KR" altLang="en-US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를 이용하여 편미분방정식의 해를 수하는 시도 </a:t>
            </a:r>
            <a:endParaRPr lang="en-US" altLang="ko-KR" kern="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기존의 수치 해석적 방법보다 더 정확한 해를 구할 수 있다는 연구들이 발표되고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6475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806BA0-9C93-A087-51A0-064A6248BE28}"/>
              </a:ext>
            </a:extLst>
          </p:cNvPr>
          <p:cNvSpPr txBox="1"/>
          <p:nvPr/>
        </p:nvSpPr>
        <p:spPr>
          <a:xfrm>
            <a:off x="497449" y="1224995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RAR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을 사용하지 않은 것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(zero)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보다 사용한 것이 좋은 성과를 나타내며 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Constant, fraction, exponential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은 모두 비슷한 값을 보였다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E526D-E6AE-CDEB-CCA6-D4C03FAA0775}"/>
              </a:ext>
            </a:extLst>
          </p:cNvPr>
          <p:cNvSpPr txBox="1"/>
          <p:nvPr/>
        </p:nvSpPr>
        <p:spPr>
          <a:xfrm>
            <a:off x="518319" y="2218571"/>
            <a:ext cx="1071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Example1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C5759-A33E-663F-073D-E51B9F784135}"/>
              </a:ext>
            </a:extLst>
          </p:cNvPr>
          <p:cNvSpPr txBox="1"/>
          <p:nvPr/>
        </p:nvSpPr>
        <p:spPr>
          <a:xfrm>
            <a:off x="5530850" y="2099101"/>
            <a:ext cx="665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Example3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E7DA7C-8A52-E83F-13F9-6E5D8383D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49" y="2468433"/>
            <a:ext cx="2438842" cy="2916378"/>
          </a:xfrm>
          <a:prstGeom prst="rect">
            <a:avLst/>
          </a:prstGeom>
        </p:spPr>
      </p:pic>
      <p:sp>
        <p:nvSpPr>
          <p:cNvPr id="11" name="텍스트 개체 틀 1">
            <a:extLst>
              <a:ext uri="{FF2B5EF4-FFF2-40B4-BE49-F238E27FC236}">
                <a16:creationId xmlns:a16="http://schemas.microsoft.com/office/drawing/2014/main" id="{7F94087E-4FD9-176D-D85B-612D368126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075" y="305305"/>
            <a:ext cx="5184775" cy="433965"/>
          </a:xfrm>
        </p:spPr>
        <p:txBody>
          <a:bodyPr/>
          <a:lstStyle/>
          <a:p>
            <a:r>
              <a:rPr lang="en-US" altLang="ko-KR" dirty="0"/>
              <a:t>Adam-Result(Step2)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E9B919-1600-3B48-E344-42B61CD38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441" y="2283767"/>
            <a:ext cx="3868395" cy="258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87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5A478B6-8EE7-4AF6-F0D0-BAC354DFA7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8" y="305208"/>
            <a:ext cx="6819915" cy="433965"/>
          </a:xfrm>
        </p:spPr>
        <p:txBody>
          <a:bodyPr/>
          <a:lstStyle/>
          <a:p>
            <a:r>
              <a:rPr lang="en-US" altLang="ko-KR" dirty="0"/>
              <a:t>Adam-Result(Step3)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06BA0-9C93-A087-51A0-064A6248BE28}"/>
              </a:ext>
            </a:extLst>
          </p:cNvPr>
          <p:cNvSpPr txBox="1"/>
          <p:nvPr/>
        </p:nvSpPr>
        <p:spPr>
          <a:xfrm>
            <a:off x="497449" y="1224995"/>
            <a:ext cx="10718800" cy="460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RAR (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num_category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=“exponential)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을 적용하여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10000epoch, 9000epoch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시행하였다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lang="en-US" altLang="ko-KR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E526D-E6AE-CDEB-CCA6-D4C03FAA0775}"/>
              </a:ext>
            </a:extLst>
          </p:cNvPr>
          <p:cNvSpPr txBox="1"/>
          <p:nvPr/>
        </p:nvSpPr>
        <p:spPr>
          <a:xfrm>
            <a:off x="497449" y="1947121"/>
            <a:ext cx="1071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Example1(10000epoch)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C5759-A33E-663F-073D-E51B9F784135}"/>
              </a:ext>
            </a:extLst>
          </p:cNvPr>
          <p:cNvSpPr txBox="1"/>
          <p:nvPr/>
        </p:nvSpPr>
        <p:spPr>
          <a:xfrm>
            <a:off x="6096000" y="1947121"/>
            <a:ext cx="665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Example3(9000epoch 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E76988-A7FD-BDA9-0C34-9756C2E8C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78388"/>
            <a:ext cx="4906694" cy="8127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0476E05-F9BB-BF0B-047A-3147261E0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34387"/>
            <a:ext cx="1551709" cy="159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C3C2A18-DC7D-6D4B-9371-8B799B092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40" y="4834387"/>
            <a:ext cx="1551710" cy="159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EE0CC5-56E5-B2C6-C72E-F2582D578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6050" y="4834387"/>
            <a:ext cx="1447993" cy="15215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DC18FF9-2B8D-A5B5-7D93-2E106DFD75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449" y="2617580"/>
            <a:ext cx="4933113" cy="7735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E0E664-FAD2-91C3-0445-0F965DB2F906}"/>
              </a:ext>
            </a:extLst>
          </p:cNvPr>
          <p:cNvSpPr txBox="1"/>
          <p:nvPr/>
        </p:nvSpPr>
        <p:spPr>
          <a:xfrm>
            <a:off x="6096000" y="3528854"/>
            <a:ext cx="4606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L2_error(u) + L2_error(v) /2 = 0.0797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B2D023-FB29-CED8-AA57-049007FE2D02}"/>
              </a:ext>
            </a:extLst>
          </p:cNvPr>
          <p:cNvSpPr txBox="1"/>
          <p:nvPr/>
        </p:nvSpPr>
        <p:spPr>
          <a:xfrm>
            <a:off x="497449" y="3529264"/>
            <a:ext cx="4606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L2_error(u) + L2_error(v) /2 = 6.1e-06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E72606B-513C-0C24-168A-5920B57374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968" y="4834387"/>
            <a:ext cx="1587756" cy="159723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2248CB6-A0B0-18D5-36EE-0D70EFA283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2355" y="4834386"/>
            <a:ext cx="1607709" cy="159723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886359A-F5D7-C15D-28D0-0A7560E427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6385" y="4834387"/>
            <a:ext cx="1587755" cy="166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13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5A478B6-8EE7-4AF6-F0D0-BAC354DFA7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8" y="305208"/>
            <a:ext cx="6819915" cy="433965"/>
          </a:xfrm>
        </p:spPr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06BA0-9C93-A087-51A0-064A6248BE28}"/>
              </a:ext>
            </a:extLst>
          </p:cNvPr>
          <p:cNvSpPr txBox="1"/>
          <p:nvPr/>
        </p:nvSpPr>
        <p:spPr>
          <a:xfrm>
            <a:off x="346428" y="1613965"/>
            <a:ext cx="10718800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1.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A = initial/</a:t>
            </a: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boundary_loss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와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B = </a:t>
            </a: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pde_loss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는 다른 방법으로 계산되어진다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(</a:t>
            </a: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mse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vs error of equation)</a:t>
            </a: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따라서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training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 있어서 동등하게 더하는 것보다 다른 비율로 더해는 것에 대해 </a:t>
            </a:r>
            <a:r>
              <a:rPr lang="ko-KR" altLang="en-US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고려해야한다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pA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+ (1-p)B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에서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p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는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Example1, 3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에서 각각 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0.93, 0.89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가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best parameter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로 나타났다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2.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characteristic_loss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는 이 대회에서 처음 공개된 형식의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loss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로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inviscid burger’s equation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에서 사용할 수 있는 방법이다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   </a:t>
            </a: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characteristic_loss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 곱해지는 상수 </a:t>
            </a: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loss_ratio_cha_col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</a:t>
            </a: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loss_ratio_cha_ini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는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Example1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에서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2.41e-8,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1.34e-7 </a:t>
            </a: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Example2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에서는 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0.46, 0.67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best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paramete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였다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Example1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과 같이 연속적인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smooth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한 해를 구할 때는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characteristic loss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를 쓰지 않는 것이 좋은 성능을 낸다고 볼 수 있다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하지만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Example3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과 같이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shock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을 발생시키는 조건에서는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미분계수가 발산하는 경우가 생기기 때문에 단순히 </a:t>
            </a: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pde_loss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를 이용하여 학습하기는 어려울 수 있다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이런 상황에서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characteristic loss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를 사용하는 것이 모델의 성능을 높일 수 있다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5490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5A478B6-8EE7-4AF6-F0D0-BAC354DFA7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8" y="305208"/>
            <a:ext cx="6819915" cy="433965"/>
          </a:xfrm>
        </p:spPr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06BA0-9C93-A087-51A0-064A6248BE28}"/>
              </a:ext>
            </a:extLst>
          </p:cNvPr>
          <p:cNvSpPr txBox="1"/>
          <p:nvPr/>
        </p:nvSpPr>
        <p:spPr>
          <a:xfrm>
            <a:off x="497449" y="1224995"/>
            <a:ext cx="10718800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3.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characteristic method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를 활용하여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PINN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의 성능을  높일 수 있음을 보였다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이처럼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neural network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를 포함한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AI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는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loss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function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을 이용하기 때문에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특정 편미분방정식에 대해 밝혀진 성질들을 잘 이해한다면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이를 이용한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loss term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을 만들어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model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의 성능을 높일 수 있다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 </a:t>
            </a: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4.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RAR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을 사용하지 않는 것 보다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RAR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을 사용하는 것이 더 좋은 성능을 보였다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Exponential, constant, fraction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 대해서는 크게 차이를 보이지 않았다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</a:t>
            </a:r>
            <a:r>
              <a:rPr lang="ko-KR" altLang="en-US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시간복잡도를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고려하였을 때 특정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epoch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마다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sample point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를 더하는 것은 비효율적일 수 있다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 </a:t>
            </a: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5. </a:t>
            </a:r>
            <a:r>
              <a:rPr lang="ko-KR" altLang="en-US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편미분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방정식은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초기조건이 조금이라도 바뀐다면 해가 크게 바뀌는 경우가 존재할 수 있다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대부분의 수치해석적 방법에서는 초기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/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경계조건이 명확하게 지켜지나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PINN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에서는 조금이나마 지켜지지 않은 경우가 있다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이는 특정상황에서 학습이 제대로 안될 가능성이 있다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</a:t>
            </a:r>
            <a:endParaRPr lang="ko-KR" altLang="en-US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751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5A478B6-8EE7-4AF6-F0D0-BAC354DFA7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8" y="305208"/>
            <a:ext cx="6819915" cy="433965"/>
          </a:xfrm>
        </p:spPr>
        <p:txBody>
          <a:bodyPr/>
          <a:lstStyle/>
          <a:p>
            <a:r>
              <a:rPr lang="en-US" altLang="ko-KR" dirty="0"/>
              <a:t>Limitation &amp; suggestion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06BA0-9C93-A087-51A0-064A6248BE28}"/>
              </a:ext>
            </a:extLst>
          </p:cNvPr>
          <p:cNvSpPr txBox="1"/>
          <p:nvPr/>
        </p:nvSpPr>
        <p:spPr>
          <a:xfrm>
            <a:off x="736600" y="1955359"/>
            <a:ext cx="10718800" cy="379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시간 제약으로 충분한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sample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과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trial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을 거치지 못하였다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때문에 추후에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step1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과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step2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 더 많은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trial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과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sample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을 통해 검증이 필요하다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Step3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에서는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Example3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에서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9000epoch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학습한 모델의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L2_error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값이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0.079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인데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Step2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실험에서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epoch20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으로 학습한 것 중 가장 좋게 나온 것이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0.063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이었다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학습이 잘 이루어지지 않았으며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시간 제약상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1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회만 진행한 실험이기 때문에 더 많은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sample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과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trial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로 추가 실험이 필요하다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Step2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에서 사실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Zero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와 나머지를 비교하기 위해선 나머지 방식에서 추가된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sample point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만큼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Zero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에서 처음부터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random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하게 선택된 점들을 포함하는 것이 맞으나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시간 제약으로 이를 고려한 실험을 하지 못하였다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즉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RAR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의 성능이 단순히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sample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수를 늘렸기 때문에 성능이 좋은 것 뿐일 가능성을 배제할 수 없다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이를 위한 추가적인 실험이 필요하다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432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5A478B6-8EE7-4AF6-F0D0-BAC354DFA7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8" y="305208"/>
            <a:ext cx="6819915" cy="433965"/>
          </a:xfrm>
        </p:spPr>
        <p:txBody>
          <a:bodyPr/>
          <a:lstStyle/>
          <a:p>
            <a:r>
              <a:rPr lang="en-US" altLang="ko-KR" dirty="0"/>
              <a:t>Limitation &amp; suggestion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06BA0-9C93-A087-51A0-064A6248BE28}"/>
              </a:ext>
            </a:extLst>
          </p:cNvPr>
          <p:cNvSpPr txBox="1"/>
          <p:nvPr/>
        </p:nvSpPr>
        <p:spPr>
          <a:xfrm>
            <a:off x="497449" y="1224995"/>
            <a:ext cx="1071880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830F5-E04F-F025-1587-D61024C55422}"/>
              </a:ext>
            </a:extLst>
          </p:cNvPr>
          <p:cNvSpPr txBox="1"/>
          <p:nvPr/>
        </p:nvSpPr>
        <p:spPr>
          <a:xfrm>
            <a:off x="346428" y="1220958"/>
            <a:ext cx="9881419" cy="5024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적은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Example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로의 실험밖에 진행하지 못하였다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Shock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인 경우와 그렇지 않은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solution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의 경우로 나누어 여러 상황에서 실험을 반복하여 각 상황에서 </a:t>
            </a: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loss_ratio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나 </a:t>
            </a: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loss_ratio_cha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값에 대한 검증이 필요하다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Weak solution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 여러 개 발생하는 경우에 대해 다루지 못하였다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대표적으로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Example3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의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Riemann problem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의 경우 만약 조건을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U_L &lt; U_R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 되게 바꾼다면 해가 여러 개 발생할 수 있게 된다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그 중에서 오직 하나의 해를 제외하고는 모두 물리적으로 의미가 없는 해가 되는데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이러한 경우 모델이 물리적으로 의미가 있는 해에 근사할 수 있도록 하는 실험을 제안할 수 있다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특히 이에 대해서 학습이 잘 안될 때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물리적으로 의미가 있는 해를 판별하는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entropy condition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을 이용하여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새로운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loss term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을 만드는 방법을 생각할 수 있을 것이다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초기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경계조건을 명확히 지키도록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model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을 새로 구축하는 방법에 대해 추가 연구를 진행하면 좋을 것이다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4718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F6D45B3-7853-A8CA-E359-098AD07B85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305208"/>
            <a:ext cx="5183908" cy="433965"/>
          </a:xfrm>
        </p:spPr>
        <p:txBody>
          <a:bodyPr/>
          <a:lstStyle/>
          <a:p>
            <a:r>
              <a:rPr lang="en-US" altLang="ko-KR" dirty="0"/>
              <a:t>Back ground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C44B98-7DBE-5097-1141-27253802DF65}"/>
              </a:ext>
            </a:extLst>
          </p:cNvPr>
          <p:cNvSpPr txBox="1">
            <a:spLocks/>
          </p:cNvSpPr>
          <p:nvPr/>
        </p:nvSpPr>
        <p:spPr>
          <a:xfrm>
            <a:off x="346429" y="1259934"/>
            <a:ext cx="3895200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Burgers’ equation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B01EEEC-597E-44C4-E42B-280C349D7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572" y="1139251"/>
            <a:ext cx="3212909" cy="240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C1264C-3591-2209-FA7D-1F459CCF1AE0}"/>
              </a:ext>
            </a:extLst>
          </p:cNvPr>
          <p:cNvSpPr txBox="1"/>
          <p:nvPr/>
        </p:nvSpPr>
        <p:spPr>
          <a:xfrm>
            <a:off x="346429" y="1779500"/>
            <a:ext cx="10718800" cy="253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유체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역학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음향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기체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역학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traffic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flow등에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많이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이용되는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비선형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편미분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방정식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초기 조건에 따라 해의 연속성이 깨지는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shock solution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이 발생할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Shock</a:t>
            </a:r>
            <a:r>
              <a:rPr lang="ko-KR" altLang="en-US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이 발생하면 </a:t>
            </a:r>
            <a:r>
              <a:rPr lang="en-US" altLang="ko-KR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weak solution</a:t>
            </a:r>
            <a:r>
              <a:rPr lang="ko-KR" altLang="en-US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이 여러 개 존재할 수 있고</a:t>
            </a:r>
            <a:r>
              <a:rPr lang="en-US" altLang="ko-KR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그들 중 물리학적으로 의미가 없는 해도 있다</a:t>
            </a:r>
            <a:r>
              <a:rPr lang="en-US" altLang="ko-KR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KoPubWorld돋움체 Light" panose="00000300000000000000" pitchFamily="2" charset="-127"/>
            </a:endParaRP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5C343875-A0A6-5D81-2B0B-3A9150CC5C49}"/>
              </a:ext>
            </a:extLst>
          </p:cNvPr>
          <p:cNvSpPr txBox="1">
            <a:spLocks/>
          </p:cNvSpPr>
          <p:nvPr/>
        </p:nvSpPr>
        <p:spPr>
          <a:xfrm>
            <a:off x="346429" y="3548933"/>
            <a:ext cx="3895200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Characteristic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905679-8035-DF7E-BFDF-9A885B5E9D51}"/>
              </a:ext>
            </a:extLst>
          </p:cNvPr>
          <p:cNvSpPr txBox="1"/>
          <p:nvPr/>
        </p:nvSpPr>
        <p:spPr>
          <a:xfrm>
            <a:off x="170937" y="4189182"/>
            <a:ext cx="10718800" cy="253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 dirty="0" err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편미분</a:t>
            </a:r>
            <a:r>
              <a:rPr lang="ko-KR" altLang="en-US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방정식의 해를 구하는 방법 중 하나</a:t>
            </a:r>
            <a:endParaRPr lang="en-US" altLang="ko-KR" kern="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Inviscid burger’s equation</a:t>
            </a:r>
            <a:r>
              <a:rPr lang="ko-KR" altLang="en-US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에서는 특히 </a:t>
            </a:r>
            <a:r>
              <a:rPr lang="en-US" altLang="ko-KR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Characteristic method</a:t>
            </a:r>
            <a:r>
              <a:rPr lang="ko-KR" altLang="en-US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가 많이 사용된다</a:t>
            </a:r>
            <a:r>
              <a:rPr lang="en-US" altLang="ko-KR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  <a:r>
              <a:rPr lang="ko-KR" altLang="en-US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 </a:t>
            </a:r>
            <a:endParaRPr lang="en-US" altLang="ko-KR" kern="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Solution function</a:t>
            </a:r>
            <a:r>
              <a:rPr lang="ko-KR" altLang="en-US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의 값이 일정한 곡선을 생각한다</a:t>
            </a:r>
            <a:r>
              <a:rPr lang="en-US" altLang="ko-KR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2022</a:t>
            </a:r>
            <a:r>
              <a:rPr lang="ko-KR" altLang="en-US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년</a:t>
            </a:r>
            <a:r>
              <a:rPr lang="en-US" altLang="ko-KR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Characteristic method</a:t>
            </a:r>
            <a:r>
              <a:rPr lang="ko-KR" altLang="en-US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를 이용하여 </a:t>
            </a:r>
            <a:r>
              <a:rPr lang="en-US" altLang="ko-KR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PINN</a:t>
            </a:r>
            <a:r>
              <a:rPr lang="ko-KR" altLang="en-US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을 강화한 </a:t>
            </a:r>
            <a:r>
              <a:rPr lang="en-US" altLang="ko-KR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CINN</a:t>
            </a:r>
            <a:r>
              <a:rPr lang="ko-KR" altLang="en-US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을 이용하는 논문이 </a:t>
            </a:r>
            <a:r>
              <a:rPr lang="en-US" altLang="ko-KR" kern="0" dirty="0" err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arxiv</a:t>
            </a:r>
            <a:r>
              <a:rPr lang="ko-KR" altLang="en-US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에 등재</a:t>
            </a:r>
            <a:endParaRPr lang="en-US" altLang="ko-KR" kern="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KoPubWorld돋움체 Light" panose="000003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BBDDFE-97BA-203F-1DBA-CCBDC3BF7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302" y="3927966"/>
            <a:ext cx="3895200" cy="13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8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F6D45B3-7853-A8CA-E359-098AD07B85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309824"/>
            <a:ext cx="5183908" cy="424732"/>
          </a:xfrm>
        </p:spPr>
        <p:txBody>
          <a:bodyPr/>
          <a:lstStyle/>
          <a:p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C44B98-7DBE-5097-1141-27253802DF65}"/>
              </a:ext>
            </a:extLst>
          </p:cNvPr>
          <p:cNvSpPr txBox="1">
            <a:spLocks/>
          </p:cNvSpPr>
          <p:nvPr/>
        </p:nvSpPr>
        <p:spPr>
          <a:xfrm>
            <a:off x="346429" y="1247335"/>
            <a:ext cx="3895200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2D Burgers’ equation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0EEA5058-4E2E-FF31-B82C-F5E7987A1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95" y="4290118"/>
            <a:ext cx="4569542" cy="1707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B01EEEC-597E-44C4-E42B-280C349D7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259" y="931092"/>
            <a:ext cx="2678741" cy="200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C1264C-3591-2209-FA7D-1F459CCF1AE0}"/>
              </a:ext>
            </a:extLst>
          </p:cNvPr>
          <p:cNvSpPr txBox="1"/>
          <p:nvPr/>
        </p:nvSpPr>
        <p:spPr>
          <a:xfrm>
            <a:off x="346429" y="1981473"/>
            <a:ext cx="10718800" cy="2945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유체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역학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음향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기체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역학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traffic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flow등에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많이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이용되는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비선형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편미분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방정식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초기 조건에 따라 해의 연속성이 깨지는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shock solution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이 발생할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Shock</a:t>
            </a:r>
            <a:r>
              <a:rPr lang="ko-KR" altLang="en-US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이 발생하면 </a:t>
            </a:r>
            <a:r>
              <a:rPr lang="en-US" altLang="ko-KR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weak solution</a:t>
            </a:r>
            <a:r>
              <a:rPr lang="ko-KR" altLang="en-US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이 여러 개 존재할 수 있고</a:t>
            </a:r>
            <a:r>
              <a:rPr lang="en-US" altLang="ko-KR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물리학적으로 의미 없는 해가 존재</a:t>
            </a:r>
            <a:endParaRPr lang="en-US" altLang="ko-KR" kern="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If</a:t>
            </a:r>
            <a:r>
              <a:rPr lang="ko-KR" altLang="en-US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R=inf,</a:t>
            </a:r>
            <a:r>
              <a:rPr lang="ko-KR" altLang="en-US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inviscid 2D Burger’s equation</a:t>
            </a:r>
            <a:r>
              <a:rPr lang="ko-KR" altLang="en-US" kern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endParaRPr lang="en-US" altLang="ko-KR" kern="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kern="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36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0D75E1-995F-730E-1EB8-B6FEC9D77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309824"/>
            <a:ext cx="5183908" cy="424732"/>
          </a:xfrm>
        </p:spPr>
        <p:txBody>
          <a:bodyPr/>
          <a:lstStyle/>
          <a:p>
            <a:r>
              <a:rPr lang="en-US" altLang="ko-KR" dirty="0"/>
              <a:t>Conditions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7B4CB6-862F-C25A-951D-521ABF381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29" y="3429000"/>
            <a:ext cx="6222911" cy="2682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120899-80E6-8AA0-A861-618BF4FDF6CC}"/>
              </a:ext>
            </a:extLst>
          </p:cNvPr>
          <p:cNvSpPr txBox="1"/>
          <p:nvPr/>
        </p:nvSpPr>
        <p:spPr>
          <a:xfrm>
            <a:off x="736600" y="1042576"/>
            <a:ext cx="1071880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모델 결과의 신뢰성을 위해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analytical solution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을 구할 수 있는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condition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들로 학습을 진행</a:t>
            </a: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Linear condition : shock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발생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x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Exponential condition: </a:t>
            </a: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shcck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발생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x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Riemann problem: shock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발생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o</a:t>
            </a:r>
            <a:endParaRPr lang="ko-KR" altLang="en-US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7202B-361A-AD77-5566-A7CC50E091C6}"/>
              </a:ext>
            </a:extLst>
          </p:cNvPr>
          <p:cNvSpPr txBox="1"/>
          <p:nvPr/>
        </p:nvSpPr>
        <p:spPr>
          <a:xfrm>
            <a:off x="1228302" y="2837876"/>
            <a:ext cx="368132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Example1. Linear condition  </a:t>
            </a:r>
            <a:endParaRPr lang="ko-KR" altLang="en-US" sz="2000" b="1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3AEF38EA-5787-7C29-7C45-37473886F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755" y="3899002"/>
            <a:ext cx="4820264" cy="722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B6A14FC2-BDD5-137D-D958-1BECC062E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756" y="5094836"/>
            <a:ext cx="4820264" cy="725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84C38F-CE76-43FD-EC9F-B2788EE0A798}"/>
              </a:ext>
            </a:extLst>
          </p:cNvPr>
          <p:cNvSpPr txBox="1"/>
          <p:nvPr/>
        </p:nvSpPr>
        <p:spPr>
          <a:xfrm>
            <a:off x="7484076" y="2934506"/>
            <a:ext cx="347962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Example2. Exponential condition</a:t>
            </a:r>
            <a:endParaRPr lang="ko-KR" altLang="en-US" sz="2000" b="1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7C56D1-885E-1AAD-A47B-019EFBE4EE39}"/>
              </a:ext>
            </a:extLst>
          </p:cNvPr>
          <p:cNvSpPr txBox="1"/>
          <p:nvPr/>
        </p:nvSpPr>
        <p:spPr>
          <a:xfrm>
            <a:off x="1228302" y="6111373"/>
            <a:ext cx="368132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(</a:t>
            </a:r>
            <a:r>
              <a:rPr lang="en-US" altLang="ko-KR" sz="2000" b="1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a,b,c,d</a:t>
            </a:r>
            <a:r>
              <a:rPr lang="en-US" altLang="ko-KR" sz="2000" b="1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)=(1,-2,1,-3)</a:t>
            </a:r>
            <a:endParaRPr lang="ko-KR" altLang="en-US" sz="2000" b="1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835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0D75E1-995F-730E-1EB8-B6FEC9D77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309824"/>
            <a:ext cx="5183908" cy="424732"/>
          </a:xfrm>
        </p:spPr>
        <p:txBody>
          <a:bodyPr/>
          <a:lstStyle/>
          <a:p>
            <a:r>
              <a:rPr lang="en-US" altLang="ko-KR" dirty="0"/>
              <a:t>Conditions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7202B-361A-AD77-5566-A7CC50E091C6}"/>
              </a:ext>
            </a:extLst>
          </p:cNvPr>
          <p:cNvSpPr txBox="1"/>
          <p:nvPr/>
        </p:nvSpPr>
        <p:spPr>
          <a:xfrm>
            <a:off x="736599" y="2996289"/>
            <a:ext cx="715537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Example3. Riemann problem ( U_L=2, U_R=0, v=0) </a:t>
            </a:r>
            <a:endParaRPr lang="ko-KR" altLang="en-US" sz="2000" b="1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52735C6-489D-957A-AC6C-EB231276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3603948"/>
            <a:ext cx="6858957" cy="2553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439467-AF96-11E1-E507-40AE889D4636}"/>
              </a:ext>
            </a:extLst>
          </p:cNvPr>
          <p:cNvSpPr txBox="1"/>
          <p:nvPr/>
        </p:nvSpPr>
        <p:spPr>
          <a:xfrm>
            <a:off x="736600" y="1042576"/>
            <a:ext cx="1071880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모델 결과의 신뢰성을 위해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analytical solution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을 구할 수 있는 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condition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들로 학습을 진행</a:t>
            </a:r>
            <a:endParaRPr lang="en-US" altLang="ko-KR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Linear condition : shock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발생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x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Exponential condition: </a:t>
            </a:r>
            <a:r>
              <a:rPr lang="en-US" altLang="ko-KR" spc="-150" dirty="0" err="1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shcck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발생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x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Riemann problem: shock </a:t>
            </a:r>
            <a:r>
              <a:rPr lang="ko-KR" altLang="en-US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발생</a:t>
            </a:r>
            <a:r>
              <a:rPr lang="en-US" altLang="ko-KR" spc="-150" dirty="0">
                <a:solidFill>
                  <a:srgbClr val="181818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o</a:t>
            </a:r>
            <a:endParaRPr lang="ko-KR" altLang="en-US" spc="-150" dirty="0">
              <a:solidFill>
                <a:srgbClr val="181818"/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79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0D75E1-995F-730E-1EB8-B6FEC9D77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309824"/>
            <a:ext cx="5183908" cy="424732"/>
          </a:xfrm>
        </p:spPr>
        <p:txBody>
          <a:bodyPr/>
          <a:lstStyle/>
          <a:p>
            <a:r>
              <a:rPr lang="en-US" altLang="ko-KR" dirty="0"/>
              <a:t>Conditions – points domain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120899-80E6-8AA0-A861-618BF4FDF6CC}"/>
                  </a:ext>
                </a:extLst>
              </p:cNvPr>
              <p:cNvSpPr txBox="1"/>
              <p:nvPr/>
            </p:nvSpPr>
            <p:spPr>
              <a:xfrm>
                <a:off x="736600" y="2370857"/>
                <a:ext cx="10718800" cy="2116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Example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 </a:t>
                </a: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1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 </a:t>
                </a: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: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𝑥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20B0600000101010101" charset="-127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돋움체 Light" panose="020B0600000101010101" charset="-127"/>
                          </a:rPr>
                        </m:ctrlPr>
                      </m:dPr>
                      <m:e>
                        <m:r>
                          <a:rPr lang="en-US" altLang="ko-KR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돋움체 Light" panose="020B0600000101010101" charset="-127"/>
                          </a:rPr>
                          <m:t>0,1</m:t>
                        </m:r>
                      </m:e>
                    </m:d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20B0600000101010101" charset="-127"/>
                      </a:rPr>
                      <m:t>,  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20B0600000101010101" charset="-127"/>
                      </a:rPr>
                      <m:t>𝑦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20B0600000101010101" charset="-127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돋움체 Light" panose="020B0600000101010101" charset="-127"/>
                          </a:rPr>
                        </m:ctrlPr>
                      </m:dPr>
                      <m:e>
                        <m:r>
                          <a:rPr lang="en-US" altLang="ko-KR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돋움체 Light" panose="020B0600000101010101" charset="-127"/>
                          </a:rPr>
                          <m:t>0,1</m:t>
                        </m:r>
                      </m:e>
                    </m:d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20B0600000101010101" charset="-127"/>
                      </a:rPr>
                      <m:t>,  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20B0600000101010101" charset="-127"/>
                      </a:rPr>
                      <m:t>𝑡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20B0600000101010101" charset="-127"/>
                      </a:rPr>
                      <m:t>∈[0,1]</m:t>
                    </m:r>
                  </m:oMath>
                </a14:m>
                <a:endParaRPr lang="en-US" altLang="ko-KR" spc="-150" dirty="0">
                  <a:solidFill>
                    <a:srgbClr val="181818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pc="-150" dirty="0">
                  <a:solidFill>
                    <a:srgbClr val="181818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Example 2 : </a:t>
                </a:r>
                <a14:m>
                  <m:oMath xmlns:m="http://schemas.openxmlformats.org/officeDocument/2006/math"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𝑥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20B0600000101010101" charset="-127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돋움체 Light" panose="020B0600000101010101" charset="-127"/>
                          </a:rPr>
                        </m:ctrlPr>
                      </m:dPr>
                      <m:e>
                        <m:r>
                          <a:rPr lang="en-US" altLang="ko-KR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돋움체 Light" panose="020B0600000101010101" charset="-127"/>
                          </a:rPr>
                          <m:t>0,0.5</m:t>
                        </m:r>
                      </m:e>
                    </m:d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20B0600000101010101" charset="-127"/>
                      </a:rPr>
                      <m:t>,  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20B0600000101010101" charset="-127"/>
                      </a:rPr>
                      <m:t>𝑦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20B0600000101010101" charset="-127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돋움체 Light" panose="020B0600000101010101" charset="-127"/>
                          </a:rPr>
                        </m:ctrlPr>
                      </m:dPr>
                      <m:e>
                        <m:r>
                          <a:rPr lang="en-US" altLang="ko-KR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돋움체 Light" panose="020B0600000101010101" charset="-127"/>
                          </a:rPr>
                          <m:t>0,0.5</m:t>
                        </m:r>
                      </m:e>
                    </m:d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20B0600000101010101" charset="-127"/>
                      </a:rPr>
                      <m:t>,  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20B0600000101010101" charset="-127"/>
                      </a:rPr>
                      <m:t>𝑡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20B0600000101010101" charset="-127"/>
                      </a:rPr>
                      <m:t>∈[0,1]</m:t>
                    </m:r>
                  </m:oMath>
                </a14:m>
                <a:endParaRPr lang="en-US" altLang="ko-KR" spc="-150" dirty="0">
                  <a:solidFill>
                    <a:srgbClr val="181818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pc="-150" dirty="0">
                  <a:solidFill>
                    <a:srgbClr val="181818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Example 3 : </a:t>
                </a:r>
                <a14:m>
                  <m:oMath xmlns:m="http://schemas.openxmlformats.org/officeDocument/2006/math"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𝑥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20B0600000101010101" charset="-127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돋움체 Light" panose="020B0600000101010101" charset="-127"/>
                          </a:rPr>
                        </m:ctrlPr>
                      </m:dPr>
                      <m:e>
                        <m:r>
                          <a:rPr lang="en-US" altLang="ko-KR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돋움체 Light" panose="020B0600000101010101" charset="-127"/>
                          </a:rPr>
                          <m:t>−1,1</m:t>
                        </m:r>
                      </m:e>
                    </m:d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20B0600000101010101" charset="-127"/>
                      </a:rPr>
                      <m:t>,  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20B0600000101010101" charset="-127"/>
                      </a:rPr>
                      <m:t>𝑦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20B0600000101010101" charset="-127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돋움체 Light" panose="020B0600000101010101" charset="-127"/>
                          </a:rPr>
                        </m:ctrlPr>
                      </m:dPr>
                      <m:e>
                        <m:r>
                          <a:rPr lang="en-US" altLang="ko-KR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돋움체 Light" panose="020B0600000101010101" charset="-127"/>
                          </a:rPr>
                          <m:t>−1,1</m:t>
                        </m:r>
                      </m:e>
                    </m:d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20B0600000101010101" charset="-127"/>
                      </a:rPr>
                      <m:t>,  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20B0600000101010101" charset="-127"/>
                      </a:rPr>
                      <m:t>𝑡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20B0600000101010101" charset="-127"/>
                      </a:rPr>
                      <m:t>∈[0,1]</m:t>
                    </m:r>
                  </m:oMath>
                </a14:m>
                <a:endParaRPr lang="ko-KR" altLang="en-US" spc="-150" dirty="0">
                  <a:solidFill>
                    <a:srgbClr val="181818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120899-80E6-8AA0-A861-618BF4FDF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2370857"/>
                <a:ext cx="10718800" cy="2116285"/>
              </a:xfrm>
              <a:prstGeom prst="rect">
                <a:avLst/>
              </a:prstGeom>
              <a:blipFill>
                <a:blip r:embed="rId2"/>
                <a:stretch>
                  <a:fillRect l="-398" b="-3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37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965F277-A923-F535-7E1F-B02679A2A2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309824"/>
            <a:ext cx="5183908" cy="424732"/>
          </a:xfrm>
        </p:spPr>
        <p:txBody>
          <a:bodyPr/>
          <a:lstStyle/>
          <a:p>
            <a:r>
              <a:rPr lang="en-US" altLang="ko-KR" dirty="0"/>
              <a:t>Information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2B786A-BB50-3060-D8BB-4FA2F5FCDD24}"/>
                  </a:ext>
                </a:extLst>
              </p:cNvPr>
              <p:cNvSpPr txBox="1"/>
              <p:nvPr/>
            </p:nvSpPr>
            <p:spPr>
              <a:xfrm>
                <a:off x="736600" y="1955359"/>
                <a:ext cx="10718800" cy="29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Google </a:t>
                </a:r>
                <a:r>
                  <a:rPr lang="en-US" altLang="ko-KR" spc="-150" dirty="0" err="1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Colab</a:t>
                </a: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 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사용</a:t>
                </a:r>
                <a:endParaRPr lang="en-US" altLang="ko-KR" spc="-150" dirty="0">
                  <a:solidFill>
                    <a:srgbClr val="181818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pc="-150" dirty="0">
                  <a:solidFill>
                    <a:srgbClr val="181818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pc="-150" dirty="0" err="1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Pytorch</a:t>
                </a: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 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라이브러리 활용</a:t>
                </a:r>
                <a:endParaRPr lang="en-US" altLang="ko-KR" spc="-150" dirty="0">
                  <a:solidFill>
                    <a:srgbClr val="181818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pc="-150" dirty="0">
                  <a:solidFill>
                    <a:srgbClr val="181818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Reference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 </a:t>
                </a: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: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 </a:t>
                </a:r>
                <a:r>
                  <a:rPr lang="en-US" altLang="ko-KR" spc="-150" dirty="0" err="1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DeepXDE</a:t>
                </a: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 (arXiv:1907.04502v2 [</a:t>
                </a:r>
                <a:r>
                  <a:rPr lang="en-US" altLang="ko-KR" spc="-150" dirty="0" err="1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cs.LG</a:t>
                </a:r>
                <a:r>
                  <a:rPr lang="en-US" altLang="ko-KR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] 14 Feb 2020)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pc="-150" dirty="0">
                  <a:solidFill>
                    <a:srgbClr val="181818"/>
                  </a:solidFill>
                  <a:latin typeface="KoPubWorld돋움체 Light" panose="020B0600000101010101" charset="-127"/>
                  <a:ea typeface="KoPubWorld돋움체 Light" panose="020B0600000101010101" charset="-127"/>
                  <a:cs typeface="KoPubWorld돋움체 Light" panose="020B0600000101010101" charset="-127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학습 결과 </a:t>
                </a:r>
                <a:r>
                  <a:rPr lang="ko-KR" altLang="en-US" spc="-150" dirty="0" err="1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확인시</a:t>
                </a:r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𝑢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(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𝑥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,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𝑦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,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𝑡</m:t>
                    </m:r>
                    <m:r>
                      <a:rPr lang="en-US" altLang="ko-KR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)</m:t>
                    </m:r>
                    <m:r>
                      <a:rPr lang="ko-KR" altLang="en-US" i="1" spc="-15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KoPubWorld돋움체 Light" panose="020B0600000101010101" charset="-127"/>
                        <a:cs typeface="KoPubWorld돋움체 Light" panose="020B0600000101010101" charset="-127"/>
                      </a:rPr>
                      <m:t>의</m:t>
                    </m:r>
                  </m:oMath>
                </a14:m>
                <a:r>
                  <a:rPr lang="ko-KR" altLang="en-US" spc="-150" dirty="0">
                    <a:solidFill>
                      <a:srgbClr val="181818"/>
                    </a:solidFill>
                    <a:latin typeface="KoPubWorld돋움체 Light" panose="020B0600000101010101" charset="-127"/>
                    <a:ea typeface="KoPubWorld돋움체 Light" panose="020B0600000101010101" charset="-127"/>
                    <a:cs typeface="KoPubWorld돋움체 Light" panose="020B0600000101010101" charset="-127"/>
                  </a:rPr>
                  <a:t> 결과를 주로 확인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2B786A-BB50-3060-D8BB-4FA2F5FCD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1955359"/>
                <a:ext cx="10718800" cy="2947282"/>
              </a:xfrm>
              <a:prstGeom prst="rect">
                <a:avLst/>
              </a:prstGeom>
              <a:blipFill>
                <a:blip r:embed="rId2"/>
                <a:stretch>
                  <a:fillRect l="-398" b="-2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0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0">
      <a:majorFont>
        <a:latin typeface="Poppins Medium"/>
        <a:ea typeface="Noto Sans KR Medium"/>
        <a:cs typeface=""/>
      </a:majorFont>
      <a:minorFont>
        <a:latin typeface="Poppins Light"/>
        <a:ea typeface="Noto Sans KR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8181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18181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1200" spc="-150" dirty="0">
            <a:solidFill>
              <a:srgbClr val="181818"/>
            </a:solidFill>
            <a:latin typeface="Noto Sans KR Medium" panose="020B0600000000000000" pitchFamily="34" charset="-127"/>
            <a:ea typeface="Noto Sans KR Medium" panose="020B0600000000000000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5215</TotalTime>
  <Words>2270</Words>
  <Application>Microsoft Office PowerPoint</Application>
  <PresentationFormat>와이드스크린</PresentationFormat>
  <Paragraphs>234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6" baseType="lpstr">
      <vt:lpstr>KoPubWorld돋움체 Bold</vt:lpstr>
      <vt:lpstr>KoPubWorld돋움체 Light</vt:lpstr>
      <vt:lpstr>KoPubWorld돋움체 Medium</vt:lpstr>
      <vt:lpstr>KoPubWorld돋움체_Pro Bold</vt:lpstr>
      <vt:lpstr>맑은 고딕</vt:lpstr>
      <vt:lpstr>함초롬바탕</vt:lpstr>
      <vt:lpstr>Arial</vt:lpstr>
      <vt:lpstr>Cambria Math</vt:lpstr>
      <vt:lpstr>Poppins Light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changsun.h</dc:creator>
  <cp:lastModifiedBy>현준 김</cp:lastModifiedBy>
  <cp:revision>785</cp:revision>
  <dcterms:created xsi:type="dcterms:W3CDTF">2021-06-08T04:56:55Z</dcterms:created>
  <dcterms:modified xsi:type="dcterms:W3CDTF">2023-12-11T14:49:02Z</dcterms:modified>
</cp:coreProperties>
</file>