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260" r:id="rId3"/>
    <p:sldId id="259" r:id="rId4"/>
    <p:sldId id="261" r:id="rId5"/>
    <p:sldId id="262" r:id="rId6"/>
    <p:sldId id="264" r:id="rId7"/>
    <p:sldId id="265" r:id="rId8"/>
    <p:sldId id="266" r:id="rId9"/>
    <p:sldId id="274" r:id="rId10"/>
    <p:sldId id="275" r:id="rId11"/>
    <p:sldId id="278" r:id="rId12"/>
    <p:sldId id="277" r:id="rId13"/>
    <p:sldId id="263" r:id="rId14"/>
    <p:sldId id="273" r:id="rId15"/>
    <p:sldId id="268" r:id="rId16"/>
    <p:sldId id="270" r:id="rId17"/>
    <p:sldId id="271" r:id="rId18"/>
    <p:sldId id="272" r:id="rId19"/>
    <p:sldId id="269" r:id="rId20"/>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8D2"/>
    <a:srgbClr val="169AA2"/>
    <a:srgbClr val="6CC0B4"/>
    <a:srgbClr val="0B5C2A"/>
    <a:srgbClr val="4EB06C"/>
    <a:srgbClr val="000000"/>
    <a:srgbClr val="970202"/>
    <a:srgbClr val="2300FF"/>
    <a:srgbClr val="A30904"/>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6296"/>
  </p:normalViewPr>
  <p:slideViewPr>
    <p:cSldViewPr snapToGrid="0">
      <p:cViewPr>
        <p:scale>
          <a:sx n="82" d="100"/>
          <a:sy n="82" d="100"/>
        </p:scale>
        <p:origin x="496" y="1040"/>
      </p:cViewPr>
      <p:guideLst/>
    </p:cSldViewPr>
  </p:slideViewPr>
  <p:notesTextViewPr>
    <p:cViewPr>
      <p:scale>
        <a:sx n="1" d="1"/>
        <a:sy n="1" d="1"/>
      </p:scale>
      <p:origin x="0" y="0"/>
    </p:cViewPr>
  </p:notesTextViewPr>
  <p:notesViewPr>
    <p:cSldViewPr snapToGrid="0">
      <p:cViewPr varScale="1">
        <p:scale>
          <a:sx n="96" d="100"/>
          <a:sy n="96" d="100"/>
        </p:scale>
        <p:origin x="2480"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Avenir Book" panose="02000503020000020003" pitchFamily="2" charset="0"/>
                <a:ea typeface="+mn-ea"/>
                <a:cs typeface="+mn-cs"/>
              </a:defRPr>
            </a:pPr>
            <a:r>
              <a:rPr lang="en-US" sz="1400" b="1" dirty="0">
                <a:solidFill>
                  <a:schemeClr val="bg1"/>
                </a:solidFill>
              </a:rPr>
              <a:t>Suicide rate (per 100,000 people) [OECD]</a:t>
            </a:r>
          </a:p>
        </c:rich>
      </c:tx>
      <c:layout>
        <c:manualLayout>
          <c:xMode val="edge"/>
          <c:yMode val="edge"/>
          <c:x val="0.16525020721094075"/>
          <c:y val="2.667037671907115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Avenir Book" panose="02000503020000020003" pitchFamily="2" charset="0"/>
              <a:ea typeface="+mn-ea"/>
              <a:cs typeface="+mn-cs"/>
            </a:defRPr>
          </a:pPr>
          <a:endParaRPr lang="en-KR"/>
        </a:p>
      </c:txPr>
    </c:title>
    <c:autoTitleDeleted val="0"/>
    <c:plotArea>
      <c:layout>
        <c:manualLayout>
          <c:layoutTarget val="inner"/>
          <c:xMode val="edge"/>
          <c:yMode val="edge"/>
          <c:x val="0.16647699311023625"/>
          <c:y val="0.1381360136711931"/>
          <c:w val="0.8116480068897638"/>
          <c:h val="0.81185702998054843"/>
        </c:manualLayout>
      </c:layout>
      <c:barChart>
        <c:barDir val="bar"/>
        <c:grouping val="clustered"/>
        <c:varyColors val="0"/>
        <c:ser>
          <c:idx val="0"/>
          <c:order val="0"/>
          <c:tx>
            <c:strRef>
              <c:f>Sheet1!$B$1</c:f>
              <c:strCache>
                <c:ptCount val="1"/>
                <c:pt idx="0">
                  <c:v>Suicide rate (per 100,000 people)</c:v>
                </c:pt>
              </c:strCache>
            </c:strRef>
          </c:tx>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3-4E1C-E643-BC88-4FDE674FF0C6}"/>
              </c:ext>
            </c:extLst>
          </c:dPt>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2-4E1C-E643-BC88-4FDE674FF0C6}"/>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1-4E1C-E643-BC88-4FDE674FF0C6}"/>
              </c:ext>
            </c:extLst>
          </c:dPt>
          <c:dPt>
            <c:idx val="3"/>
            <c:invertIfNegative val="0"/>
            <c:bubble3D val="0"/>
            <c:spPr>
              <a:solidFill>
                <a:srgbClr val="169AA2"/>
              </a:solidFill>
              <a:ln>
                <a:solidFill>
                  <a:srgbClr val="169AA2"/>
                </a:solidFill>
              </a:ln>
              <a:effectLst/>
            </c:spPr>
            <c:extLst>
              <c:ext xmlns:c16="http://schemas.microsoft.com/office/drawing/2014/chart" uri="{C3380CC4-5D6E-409C-BE32-E72D297353CC}">
                <c16:uniqueId val="{00000000-4E1C-E643-BC88-4FDE674FF0C6}"/>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50000"/>
                        </a:schemeClr>
                      </a:solidFill>
                      <a:latin typeface="Avenir Book" panose="02000503020000020003" pitchFamily="2" charset="0"/>
                      <a:ea typeface="+mn-ea"/>
                      <a:cs typeface="+mn-cs"/>
                    </a:defRPr>
                  </a:pPr>
                  <a:endParaRPr lang="en-KR"/>
                </a:p>
              </c:txPr>
              <c:dLblPos val="outEnd"/>
              <c:showLegendKey val="0"/>
              <c:showVal val="1"/>
              <c:showCatName val="0"/>
              <c:showSerName val="0"/>
              <c:showPercent val="0"/>
              <c:showBubbleSize val="0"/>
              <c:extLst>
                <c:ext xmlns:c16="http://schemas.microsoft.com/office/drawing/2014/chart" uri="{C3380CC4-5D6E-409C-BE32-E72D297353CC}">
                  <c16:uniqueId val="{00000003-4E1C-E643-BC88-4FDE674FF0C6}"/>
                </c:ext>
              </c:extLst>
            </c:dLbl>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50000"/>
                        </a:schemeClr>
                      </a:solidFill>
                      <a:latin typeface="Avenir Book" panose="02000503020000020003" pitchFamily="2" charset="0"/>
                      <a:ea typeface="+mn-ea"/>
                      <a:cs typeface="+mn-cs"/>
                    </a:defRPr>
                  </a:pPr>
                  <a:endParaRPr lang="en-KR"/>
                </a:p>
              </c:txPr>
              <c:dLblPos val="outEnd"/>
              <c:showLegendKey val="0"/>
              <c:showVal val="1"/>
              <c:showCatName val="0"/>
              <c:showSerName val="0"/>
              <c:showPercent val="0"/>
              <c:showBubbleSize val="0"/>
              <c:extLst>
                <c:ext xmlns:c16="http://schemas.microsoft.com/office/drawing/2014/chart" uri="{C3380CC4-5D6E-409C-BE32-E72D297353CC}">
                  <c16:uniqueId val="{00000002-4E1C-E643-BC88-4FDE674FF0C6}"/>
                </c:ext>
              </c:extLst>
            </c:dLbl>
            <c:dLbl>
              <c:idx val="2"/>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lumMod val="50000"/>
                        </a:schemeClr>
                      </a:solidFill>
                      <a:latin typeface="Avenir Book" panose="02000503020000020003" pitchFamily="2" charset="0"/>
                      <a:ea typeface="+mn-ea"/>
                      <a:cs typeface="+mn-cs"/>
                    </a:defRPr>
                  </a:pPr>
                  <a:endParaRPr lang="en-KR"/>
                </a:p>
              </c:txPr>
              <c:dLblPos val="outEnd"/>
              <c:showLegendKey val="0"/>
              <c:showVal val="1"/>
              <c:showCatName val="0"/>
              <c:showSerName val="0"/>
              <c:showPercent val="0"/>
              <c:showBubbleSize val="0"/>
              <c:extLst>
                <c:ext xmlns:c16="http://schemas.microsoft.com/office/drawing/2014/chart" uri="{C3380CC4-5D6E-409C-BE32-E72D297353CC}">
                  <c16:uniqueId val="{00000001-4E1C-E643-BC88-4FDE674FF0C6}"/>
                </c:ext>
              </c:extLst>
            </c:dLbl>
            <c:dLbl>
              <c:idx val="3"/>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rgbClr val="169AA2"/>
                      </a:solidFill>
                      <a:latin typeface="Avenir Book" panose="02000503020000020003" pitchFamily="2" charset="0"/>
                      <a:ea typeface="+mn-ea"/>
                      <a:cs typeface="+mn-cs"/>
                    </a:defRPr>
                  </a:pPr>
                  <a:endParaRPr lang="en-KR"/>
                </a:p>
              </c:txPr>
              <c:dLblPos val="outEnd"/>
              <c:showLegendKey val="0"/>
              <c:showVal val="1"/>
              <c:showCatName val="0"/>
              <c:showSerName val="0"/>
              <c:showPercent val="0"/>
              <c:showBubbleSize val="0"/>
              <c:extLst>
                <c:ext xmlns:c16="http://schemas.microsoft.com/office/drawing/2014/chart" uri="{C3380CC4-5D6E-409C-BE32-E72D297353CC}">
                  <c16:uniqueId val="{00000000-4E1C-E643-BC88-4FDE674FF0C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Avenir Book" panose="02000503020000020003" pitchFamily="2" charset="0"/>
                    <a:ea typeface="+mn-ea"/>
                    <a:cs typeface="+mn-cs"/>
                  </a:defRPr>
                </a:pPr>
                <a:endParaRPr lang="en-K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United Kingdom</c:v>
                </c:pt>
                <c:pt idx="1">
                  <c:v>Germany</c:v>
                </c:pt>
                <c:pt idx="2">
                  <c:v>Japan</c:v>
                </c:pt>
                <c:pt idx="3">
                  <c:v>Korea</c:v>
                </c:pt>
              </c:strCache>
            </c:strRef>
          </c:cat>
          <c:val>
            <c:numRef>
              <c:f>Sheet1!$B$2:$B$5</c:f>
              <c:numCache>
                <c:formatCode>General</c:formatCode>
                <c:ptCount val="4"/>
                <c:pt idx="0">
                  <c:v>8.4</c:v>
                </c:pt>
                <c:pt idx="1">
                  <c:v>9.6999999999999993</c:v>
                </c:pt>
                <c:pt idx="2">
                  <c:v>15.4</c:v>
                </c:pt>
                <c:pt idx="3">
                  <c:v>24.1</c:v>
                </c:pt>
              </c:numCache>
            </c:numRef>
          </c:val>
          <c:extLst>
            <c:ext xmlns:c16="http://schemas.microsoft.com/office/drawing/2014/chart" uri="{C3380CC4-5D6E-409C-BE32-E72D297353CC}">
              <c16:uniqueId val="{00000000-47A1-4542-9522-3C16AE4CD78F}"/>
            </c:ext>
          </c:extLst>
        </c:ser>
        <c:dLbls>
          <c:showLegendKey val="0"/>
          <c:showVal val="0"/>
          <c:showCatName val="0"/>
          <c:showSerName val="0"/>
          <c:showPercent val="0"/>
          <c:showBubbleSize val="0"/>
        </c:dLbls>
        <c:gapWidth val="182"/>
        <c:axId val="1494002719"/>
        <c:axId val="1494040671"/>
      </c:barChart>
      <c:catAx>
        <c:axId val="14940027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Avenir Book" panose="02000503020000020003" pitchFamily="2" charset="0"/>
                <a:ea typeface="+mn-ea"/>
                <a:cs typeface="+mn-cs"/>
              </a:defRPr>
            </a:pPr>
            <a:endParaRPr lang="en-KR"/>
          </a:p>
        </c:txPr>
        <c:crossAx val="1494040671"/>
        <c:crosses val="autoZero"/>
        <c:auto val="1"/>
        <c:lblAlgn val="ctr"/>
        <c:lblOffset val="100"/>
        <c:noMultiLvlLbl val="0"/>
      </c:catAx>
      <c:valAx>
        <c:axId val="1494040671"/>
        <c:scaling>
          <c:orientation val="minMax"/>
        </c:scaling>
        <c:delete val="1"/>
        <c:axPos val="b"/>
        <c:numFmt formatCode="General" sourceLinked="1"/>
        <c:majorTickMark val="none"/>
        <c:minorTickMark val="none"/>
        <c:tickLblPos val="nextTo"/>
        <c:crossAx val="1494002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venir Book" panose="02000503020000020003" pitchFamily="2" charset="0"/>
        </a:defRPr>
      </a:pPr>
      <a:endParaRPr lang="en-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CA11D-2F1E-EE4F-BC52-DFCD9C6418FD}" type="datetimeFigureOut">
              <a:rPr lang="en-CA" smtClean="0"/>
              <a:t>2023-09-27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1C61D-4268-F243-974A-F51FE95658B8}" type="slidenum">
              <a:rPr lang="en-CA" smtClean="0"/>
              <a:t>‹#›</a:t>
            </a:fld>
            <a:endParaRPr lang="en-CA"/>
          </a:p>
        </p:txBody>
      </p:sp>
    </p:spTree>
    <p:extLst>
      <p:ext uri="{BB962C8B-B14F-4D97-AF65-F5344CB8AC3E}">
        <p14:creationId xmlns:p14="http://schemas.microsoft.com/office/powerpoint/2010/main" val="1366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everyone, I’m Julie and thank you for having me here, for an opportunity to present a business idea.</a:t>
            </a:r>
          </a:p>
        </p:txBody>
      </p:sp>
      <p:sp>
        <p:nvSpPr>
          <p:cNvPr id="4" name="Slide Number Placeholder 3"/>
          <p:cNvSpPr>
            <a:spLocks noGrp="1"/>
          </p:cNvSpPr>
          <p:nvPr>
            <p:ph type="sldNum" sz="quarter" idx="5"/>
          </p:nvPr>
        </p:nvSpPr>
        <p:spPr/>
        <p:txBody>
          <a:bodyPr/>
          <a:lstStyle/>
          <a:p>
            <a:fld id="{7EF1C61D-4268-F243-974A-F51FE95658B8}" type="slidenum">
              <a:rPr lang="en-CA" smtClean="0"/>
              <a:t>1</a:t>
            </a:fld>
            <a:endParaRPr lang="en-CA"/>
          </a:p>
        </p:txBody>
      </p:sp>
    </p:spTree>
    <p:extLst>
      <p:ext uri="{BB962C8B-B14F-4D97-AF65-F5344CB8AC3E}">
        <p14:creationId xmlns:p14="http://schemas.microsoft.com/office/powerpoint/2010/main" val="452429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Analysing the language and messages the user leave, the programme, learnt psychiatric expertise decide whether the user need diagnosis. When the user is analysed to need a treatment, the programme starts </a:t>
            </a:r>
            <a:r>
              <a:rPr lang="en-US" altLang="ko-KR" dirty="0"/>
              <a:t>therapy</a:t>
            </a:r>
            <a:r>
              <a:rPr lang="ko-KR" altLang="en-US" dirty="0"/>
              <a:t> </a:t>
            </a:r>
            <a:r>
              <a:rPr lang="en-US" altLang="ko-KR" dirty="0"/>
              <a:t>that</a:t>
            </a:r>
            <a:r>
              <a:rPr lang="ko-KR" altLang="en-US" dirty="0"/>
              <a:t> </a:t>
            </a:r>
            <a:r>
              <a:rPr lang="en-US" altLang="ko-KR" dirty="0"/>
              <a:t>suits</a:t>
            </a:r>
            <a:r>
              <a:rPr lang="ko-KR" altLang="en-US" dirty="0"/>
              <a:t> </a:t>
            </a:r>
            <a:r>
              <a:rPr lang="en-US" altLang="ko-KR" dirty="0"/>
              <a:t>the</a:t>
            </a:r>
            <a:r>
              <a:rPr lang="ko-KR" altLang="en-US" dirty="0"/>
              <a:t> </a:t>
            </a:r>
            <a:r>
              <a:rPr lang="en-US" altLang="ko-KR" dirty="0"/>
              <a:t>user.</a:t>
            </a:r>
            <a:r>
              <a:rPr lang="ko-KR" altLang="en-US" dirty="0"/>
              <a:t> </a:t>
            </a:r>
            <a:r>
              <a:rPr lang="en-US" altLang="ko-KR" dirty="0"/>
              <a:t>As</a:t>
            </a:r>
            <a:r>
              <a:rPr lang="ko-KR" altLang="en-US" dirty="0"/>
              <a:t> </a:t>
            </a:r>
            <a:r>
              <a:rPr lang="en-US" altLang="ko-KR" dirty="0"/>
              <a:t>some</a:t>
            </a:r>
            <a:r>
              <a:rPr lang="ko-KR" altLang="en-US" dirty="0"/>
              <a:t> </a:t>
            </a:r>
            <a:r>
              <a:rPr lang="en-US" altLang="ko-KR" dirty="0"/>
              <a:t>cases</a:t>
            </a:r>
            <a:r>
              <a:rPr lang="ko-KR" altLang="en-US" dirty="0"/>
              <a:t> </a:t>
            </a:r>
            <a:r>
              <a:rPr lang="en-US" altLang="ko-KR" dirty="0"/>
              <a:t>would</a:t>
            </a:r>
            <a:r>
              <a:rPr lang="ko-KR" altLang="en-US" dirty="0"/>
              <a:t> </a:t>
            </a:r>
            <a:r>
              <a:rPr lang="en-US" altLang="ko-KR" dirty="0"/>
              <a:t>require</a:t>
            </a:r>
            <a:r>
              <a:rPr lang="ko-KR" altLang="en-US" dirty="0"/>
              <a:t> </a:t>
            </a:r>
            <a:r>
              <a:rPr lang="en-US" altLang="ko-KR" dirty="0"/>
              <a:t>in-person</a:t>
            </a:r>
            <a:r>
              <a:rPr lang="ko-KR" altLang="en-US" dirty="0"/>
              <a:t> </a:t>
            </a:r>
            <a:r>
              <a:rPr lang="en-US" altLang="ko-KR" dirty="0"/>
              <a:t>activities</a:t>
            </a:r>
            <a:r>
              <a:rPr lang="ko-KR" altLang="en-US" dirty="0"/>
              <a:t> </a:t>
            </a:r>
            <a:r>
              <a:rPr lang="en-US" altLang="ko-KR" dirty="0"/>
              <a:t>or</a:t>
            </a:r>
            <a:r>
              <a:rPr lang="ko-KR" altLang="en-US" dirty="0"/>
              <a:t> </a:t>
            </a:r>
            <a:r>
              <a:rPr lang="en-US" altLang="ko-KR" dirty="0"/>
              <a:t>therapy,</a:t>
            </a:r>
            <a:r>
              <a:rPr lang="ko-KR" altLang="en-US" dirty="0"/>
              <a:t> </a:t>
            </a:r>
            <a:r>
              <a:rPr lang="en-US" altLang="ko-KR" dirty="0"/>
              <a:t>the</a:t>
            </a:r>
            <a:r>
              <a:rPr lang="ko-KR" altLang="en-US" dirty="0"/>
              <a:t> </a:t>
            </a:r>
            <a:r>
              <a:rPr lang="en-US" altLang="ko-KR" dirty="0"/>
              <a:t>program</a:t>
            </a:r>
            <a:r>
              <a:rPr lang="ko-KR" altLang="en-US" dirty="0"/>
              <a:t> </a:t>
            </a:r>
            <a:r>
              <a:rPr lang="en-US" altLang="ko-KR" dirty="0"/>
              <a:t>contacts</a:t>
            </a:r>
            <a:r>
              <a:rPr lang="ko-KR" altLang="en-US" dirty="0"/>
              <a:t> </a:t>
            </a:r>
            <a:r>
              <a:rPr lang="en-US" altLang="ko-KR" dirty="0"/>
              <a:t>medical facilities and connect the user and the facility. </a:t>
            </a:r>
            <a:endParaRPr lang="en-CA" dirty="0"/>
          </a:p>
          <a:p>
            <a:endParaRPr lang="en-CA" dirty="0"/>
          </a:p>
        </p:txBody>
      </p:sp>
      <p:sp>
        <p:nvSpPr>
          <p:cNvPr id="4" name="Slide Number Placeholder 3"/>
          <p:cNvSpPr>
            <a:spLocks noGrp="1"/>
          </p:cNvSpPr>
          <p:nvPr>
            <p:ph type="sldNum" sz="quarter" idx="5"/>
          </p:nvPr>
        </p:nvSpPr>
        <p:spPr/>
        <p:txBody>
          <a:bodyPr/>
          <a:lstStyle/>
          <a:p>
            <a:fld id="{7EF1C61D-4268-F243-974A-F51FE95658B8}" type="slidenum">
              <a:rPr lang="en-CA" smtClean="0"/>
              <a:t>10</a:t>
            </a:fld>
            <a:endParaRPr lang="en-CA"/>
          </a:p>
        </p:txBody>
      </p:sp>
    </p:spTree>
    <p:extLst>
      <p:ext uri="{BB962C8B-B14F-4D97-AF65-F5344CB8AC3E}">
        <p14:creationId xmlns:p14="http://schemas.microsoft.com/office/powerpoint/2010/main" val="321587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Analysing the language and messages the user leave, the programme, learnt psychiatric expertise decide whether the user need diagnosis. When the user is analysed to need a treatment, the programme starts </a:t>
            </a:r>
            <a:r>
              <a:rPr lang="en-US" altLang="ko-KR" dirty="0"/>
              <a:t>therapy</a:t>
            </a:r>
            <a:r>
              <a:rPr lang="ko-KR" altLang="en-US" dirty="0"/>
              <a:t> </a:t>
            </a:r>
            <a:r>
              <a:rPr lang="en-US" altLang="ko-KR" dirty="0"/>
              <a:t>that</a:t>
            </a:r>
            <a:r>
              <a:rPr lang="ko-KR" altLang="en-US" dirty="0"/>
              <a:t> </a:t>
            </a:r>
            <a:r>
              <a:rPr lang="en-US" altLang="ko-KR" dirty="0"/>
              <a:t>suits</a:t>
            </a:r>
            <a:r>
              <a:rPr lang="ko-KR" altLang="en-US" dirty="0"/>
              <a:t> </a:t>
            </a:r>
            <a:r>
              <a:rPr lang="en-US" altLang="ko-KR" dirty="0"/>
              <a:t>the</a:t>
            </a:r>
            <a:r>
              <a:rPr lang="ko-KR" altLang="en-US" dirty="0"/>
              <a:t> </a:t>
            </a:r>
            <a:r>
              <a:rPr lang="en-US" altLang="ko-KR" dirty="0"/>
              <a:t>user.</a:t>
            </a:r>
            <a:r>
              <a:rPr lang="ko-KR" altLang="en-US" dirty="0"/>
              <a:t> </a:t>
            </a:r>
            <a:r>
              <a:rPr lang="en-US" altLang="ko-KR" dirty="0"/>
              <a:t>As</a:t>
            </a:r>
            <a:r>
              <a:rPr lang="ko-KR" altLang="en-US" dirty="0"/>
              <a:t> </a:t>
            </a:r>
            <a:r>
              <a:rPr lang="en-US" altLang="ko-KR" dirty="0"/>
              <a:t>some</a:t>
            </a:r>
            <a:r>
              <a:rPr lang="ko-KR" altLang="en-US" dirty="0"/>
              <a:t> </a:t>
            </a:r>
            <a:r>
              <a:rPr lang="en-US" altLang="ko-KR" dirty="0"/>
              <a:t>cases</a:t>
            </a:r>
            <a:r>
              <a:rPr lang="ko-KR" altLang="en-US" dirty="0"/>
              <a:t> </a:t>
            </a:r>
            <a:r>
              <a:rPr lang="en-US" altLang="ko-KR" dirty="0"/>
              <a:t>would</a:t>
            </a:r>
            <a:r>
              <a:rPr lang="ko-KR" altLang="en-US" dirty="0"/>
              <a:t> </a:t>
            </a:r>
            <a:r>
              <a:rPr lang="en-US" altLang="ko-KR" dirty="0"/>
              <a:t>require</a:t>
            </a:r>
            <a:r>
              <a:rPr lang="ko-KR" altLang="en-US" dirty="0"/>
              <a:t> </a:t>
            </a:r>
            <a:r>
              <a:rPr lang="en-US" altLang="ko-KR" dirty="0"/>
              <a:t>in-person</a:t>
            </a:r>
            <a:r>
              <a:rPr lang="ko-KR" altLang="en-US" dirty="0"/>
              <a:t> </a:t>
            </a:r>
            <a:r>
              <a:rPr lang="en-US" altLang="ko-KR" dirty="0"/>
              <a:t>activities</a:t>
            </a:r>
            <a:r>
              <a:rPr lang="ko-KR" altLang="en-US" dirty="0"/>
              <a:t> </a:t>
            </a:r>
            <a:r>
              <a:rPr lang="en-US" altLang="ko-KR" dirty="0"/>
              <a:t>or</a:t>
            </a:r>
            <a:r>
              <a:rPr lang="ko-KR" altLang="en-US" dirty="0"/>
              <a:t> </a:t>
            </a:r>
            <a:r>
              <a:rPr lang="en-US" altLang="ko-KR" dirty="0"/>
              <a:t>therapy,</a:t>
            </a:r>
            <a:r>
              <a:rPr lang="ko-KR" altLang="en-US" dirty="0"/>
              <a:t> </a:t>
            </a:r>
            <a:r>
              <a:rPr lang="en-US" altLang="ko-KR" dirty="0"/>
              <a:t>the</a:t>
            </a:r>
            <a:r>
              <a:rPr lang="ko-KR" altLang="en-US" dirty="0"/>
              <a:t> </a:t>
            </a:r>
            <a:r>
              <a:rPr lang="en-US" altLang="ko-KR" dirty="0"/>
              <a:t>program</a:t>
            </a:r>
            <a:r>
              <a:rPr lang="ko-KR" altLang="en-US" dirty="0"/>
              <a:t> </a:t>
            </a:r>
            <a:r>
              <a:rPr lang="en-US" altLang="ko-KR" dirty="0"/>
              <a:t>contacts</a:t>
            </a:r>
            <a:r>
              <a:rPr lang="ko-KR" altLang="en-US" dirty="0"/>
              <a:t> </a:t>
            </a:r>
            <a:r>
              <a:rPr lang="en-US" altLang="ko-KR" dirty="0"/>
              <a:t>medical facilities and connect the user and the facility. </a:t>
            </a:r>
            <a:endParaRPr lang="en-CA" dirty="0"/>
          </a:p>
          <a:p>
            <a:endParaRPr lang="en-CA" dirty="0"/>
          </a:p>
        </p:txBody>
      </p:sp>
      <p:sp>
        <p:nvSpPr>
          <p:cNvPr id="4" name="Slide Number Placeholder 3"/>
          <p:cNvSpPr>
            <a:spLocks noGrp="1"/>
          </p:cNvSpPr>
          <p:nvPr>
            <p:ph type="sldNum" sz="quarter" idx="5"/>
          </p:nvPr>
        </p:nvSpPr>
        <p:spPr/>
        <p:txBody>
          <a:bodyPr/>
          <a:lstStyle/>
          <a:p>
            <a:fld id="{7EF1C61D-4268-F243-974A-F51FE95658B8}" type="slidenum">
              <a:rPr lang="en-CA" smtClean="0"/>
              <a:t>11</a:t>
            </a:fld>
            <a:endParaRPr lang="en-CA"/>
          </a:p>
        </p:txBody>
      </p:sp>
    </p:spTree>
    <p:extLst>
      <p:ext uri="{BB962C8B-B14F-4D97-AF65-F5344CB8AC3E}">
        <p14:creationId xmlns:p14="http://schemas.microsoft.com/office/powerpoint/2010/main" val="287096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Analysing the language and messages the user leave, the programme, learnt psychiatric expertise decide whether the user need diagnosis. When the user is analysed to need a treatment, the programme starts </a:t>
            </a:r>
            <a:r>
              <a:rPr lang="en-US" altLang="ko-KR" dirty="0"/>
              <a:t>therapy</a:t>
            </a:r>
            <a:r>
              <a:rPr lang="ko-KR" altLang="en-US" dirty="0"/>
              <a:t> </a:t>
            </a:r>
            <a:r>
              <a:rPr lang="en-US" altLang="ko-KR" dirty="0"/>
              <a:t>that</a:t>
            </a:r>
            <a:r>
              <a:rPr lang="ko-KR" altLang="en-US" dirty="0"/>
              <a:t> </a:t>
            </a:r>
            <a:r>
              <a:rPr lang="en-US" altLang="ko-KR" dirty="0"/>
              <a:t>suits</a:t>
            </a:r>
            <a:r>
              <a:rPr lang="ko-KR" altLang="en-US" dirty="0"/>
              <a:t> </a:t>
            </a:r>
            <a:r>
              <a:rPr lang="en-US" altLang="ko-KR" dirty="0"/>
              <a:t>the</a:t>
            </a:r>
            <a:r>
              <a:rPr lang="ko-KR" altLang="en-US" dirty="0"/>
              <a:t> </a:t>
            </a:r>
            <a:r>
              <a:rPr lang="en-US" altLang="ko-KR" dirty="0"/>
              <a:t>user.</a:t>
            </a:r>
            <a:r>
              <a:rPr lang="ko-KR" altLang="en-US" dirty="0"/>
              <a:t> </a:t>
            </a:r>
            <a:r>
              <a:rPr lang="en-US" altLang="ko-KR" dirty="0"/>
              <a:t>As</a:t>
            </a:r>
            <a:r>
              <a:rPr lang="ko-KR" altLang="en-US" dirty="0"/>
              <a:t> </a:t>
            </a:r>
            <a:r>
              <a:rPr lang="en-US" altLang="ko-KR" dirty="0"/>
              <a:t>some</a:t>
            </a:r>
            <a:r>
              <a:rPr lang="ko-KR" altLang="en-US" dirty="0"/>
              <a:t> </a:t>
            </a:r>
            <a:r>
              <a:rPr lang="en-US" altLang="ko-KR" dirty="0"/>
              <a:t>cases</a:t>
            </a:r>
            <a:r>
              <a:rPr lang="ko-KR" altLang="en-US" dirty="0"/>
              <a:t> </a:t>
            </a:r>
            <a:r>
              <a:rPr lang="en-US" altLang="ko-KR" dirty="0"/>
              <a:t>would</a:t>
            </a:r>
            <a:r>
              <a:rPr lang="ko-KR" altLang="en-US" dirty="0"/>
              <a:t> </a:t>
            </a:r>
            <a:r>
              <a:rPr lang="en-US" altLang="ko-KR" dirty="0"/>
              <a:t>require</a:t>
            </a:r>
            <a:r>
              <a:rPr lang="ko-KR" altLang="en-US" dirty="0"/>
              <a:t> </a:t>
            </a:r>
            <a:r>
              <a:rPr lang="en-US" altLang="ko-KR" dirty="0"/>
              <a:t>in-person</a:t>
            </a:r>
            <a:r>
              <a:rPr lang="ko-KR" altLang="en-US" dirty="0"/>
              <a:t> </a:t>
            </a:r>
            <a:r>
              <a:rPr lang="en-US" altLang="ko-KR" dirty="0"/>
              <a:t>activities</a:t>
            </a:r>
            <a:r>
              <a:rPr lang="ko-KR" altLang="en-US" dirty="0"/>
              <a:t> </a:t>
            </a:r>
            <a:r>
              <a:rPr lang="en-US" altLang="ko-KR" dirty="0"/>
              <a:t>or</a:t>
            </a:r>
            <a:r>
              <a:rPr lang="ko-KR" altLang="en-US" dirty="0"/>
              <a:t> </a:t>
            </a:r>
            <a:r>
              <a:rPr lang="en-US" altLang="ko-KR" dirty="0"/>
              <a:t>therapy,</a:t>
            </a:r>
            <a:r>
              <a:rPr lang="ko-KR" altLang="en-US" dirty="0"/>
              <a:t> </a:t>
            </a:r>
            <a:r>
              <a:rPr lang="en-US" altLang="ko-KR" dirty="0"/>
              <a:t>the</a:t>
            </a:r>
            <a:r>
              <a:rPr lang="ko-KR" altLang="en-US" dirty="0"/>
              <a:t> </a:t>
            </a:r>
            <a:r>
              <a:rPr lang="en-US" altLang="ko-KR" dirty="0"/>
              <a:t>program</a:t>
            </a:r>
            <a:r>
              <a:rPr lang="ko-KR" altLang="en-US" dirty="0"/>
              <a:t> </a:t>
            </a:r>
            <a:r>
              <a:rPr lang="en-US" altLang="ko-KR" dirty="0"/>
              <a:t>contacts</a:t>
            </a:r>
            <a:r>
              <a:rPr lang="ko-KR" altLang="en-US" dirty="0"/>
              <a:t> </a:t>
            </a:r>
            <a:r>
              <a:rPr lang="en-US" altLang="ko-KR" dirty="0"/>
              <a:t>medical facilities and connect the user and the facility. </a:t>
            </a:r>
            <a:endParaRPr lang="en-CA" dirty="0"/>
          </a:p>
          <a:p>
            <a:endParaRPr lang="en-CA" dirty="0"/>
          </a:p>
        </p:txBody>
      </p:sp>
      <p:sp>
        <p:nvSpPr>
          <p:cNvPr id="4" name="Slide Number Placeholder 3"/>
          <p:cNvSpPr>
            <a:spLocks noGrp="1"/>
          </p:cNvSpPr>
          <p:nvPr>
            <p:ph type="sldNum" sz="quarter" idx="5"/>
          </p:nvPr>
        </p:nvSpPr>
        <p:spPr/>
        <p:txBody>
          <a:bodyPr/>
          <a:lstStyle/>
          <a:p>
            <a:fld id="{7EF1C61D-4268-F243-974A-F51FE95658B8}" type="slidenum">
              <a:rPr lang="en-CA" smtClean="0"/>
              <a:t>12</a:t>
            </a:fld>
            <a:endParaRPr lang="en-CA"/>
          </a:p>
        </p:txBody>
      </p:sp>
    </p:spTree>
    <p:extLst>
      <p:ext uri="{BB962C8B-B14F-4D97-AF65-F5344CB8AC3E}">
        <p14:creationId xmlns:p14="http://schemas.microsoft.com/office/powerpoint/2010/main" val="2881851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how the program looks like on different devices</a:t>
            </a:r>
          </a:p>
          <a:p>
            <a:r>
              <a:rPr lang="en-CA" dirty="0"/>
              <a:t>Users will see a message from the programme as soon as they open it and can leave any message that would also followed by a reply from the programme.</a:t>
            </a:r>
          </a:p>
        </p:txBody>
      </p:sp>
      <p:sp>
        <p:nvSpPr>
          <p:cNvPr id="4" name="Slide Number Placeholder 3"/>
          <p:cNvSpPr>
            <a:spLocks noGrp="1"/>
          </p:cNvSpPr>
          <p:nvPr>
            <p:ph type="sldNum" sz="quarter" idx="5"/>
          </p:nvPr>
        </p:nvSpPr>
        <p:spPr/>
        <p:txBody>
          <a:bodyPr/>
          <a:lstStyle/>
          <a:p>
            <a:fld id="{7EF1C61D-4268-F243-974A-F51FE95658B8}" type="slidenum">
              <a:rPr lang="en-CA" smtClean="0"/>
              <a:t>13</a:t>
            </a:fld>
            <a:endParaRPr lang="en-CA"/>
          </a:p>
        </p:txBody>
      </p:sp>
    </p:spTree>
    <p:extLst>
      <p:ext uri="{BB962C8B-B14F-4D97-AF65-F5344CB8AC3E}">
        <p14:creationId xmlns:p14="http://schemas.microsoft.com/office/powerpoint/2010/main" val="339915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looking into how the system is AI-based,</a:t>
            </a:r>
          </a:p>
        </p:txBody>
      </p:sp>
      <p:sp>
        <p:nvSpPr>
          <p:cNvPr id="4" name="Slide Number Placeholder 3"/>
          <p:cNvSpPr>
            <a:spLocks noGrp="1"/>
          </p:cNvSpPr>
          <p:nvPr>
            <p:ph type="sldNum" sz="quarter" idx="5"/>
          </p:nvPr>
        </p:nvSpPr>
        <p:spPr/>
        <p:txBody>
          <a:bodyPr/>
          <a:lstStyle/>
          <a:p>
            <a:fld id="{7EF1C61D-4268-F243-974A-F51FE95658B8}" type="slidenum">
              <a:rPr lang="en-CA" smtClean="0"/>
              <a:t>15</a:t>
            </a:fld>
            <a:endParaRPr lang="en-CA"/>
          </a:p>
        </p:txBody>
      </p:sp>
    </p:spTree>
    <p:extLst>
      <p:ext uri="{BB962C8B-B14F-4D97-AF65-F5344CB8AC3E}">
        <p14:creationId xmlns:p14="http://schemas.microsoft.com/office/powerpoint/2010/main" val="4285903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EF1C61D-4268-F243-974A-F51FE95658B8}" type="slidenum">
              <a:rPr lang="en-CA" smtClean="0"/>
              <a:t>16</a:t>
            </a:fld>
            <a:endParaRPr lang="en-CA"/>
          </a:p>
        </p:txBody>
      </p:sp>
    </p:spTree>
    <p:extLst>
      <p:ext uri="{BB962C8B-B14F-4D97-AF65-F5344CB8AC3E}">
        <p14:creationId xmlns:p14="http://schemas.microsoft.com/office/powerpoint/2010/main" val="206841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system should learn psychiatric expertise that is needed when the system analyse the user and make a decision for them whether they need a treatment or not.</a:t>
            </a:r>
          </a:p>
        </p:txBody>
      </p:sp>
      <p:sp>
        <p:nvSpPr>
          <p:cNvPr id="4" name="Slide Number Placeholder 3"/>
          <p:cNvSpPr>
            <a:spLocks noGrp="1"/>
          </p:cNvSpPr>
          <p:nvPr>
            <p:ph type="sldNum" sz="quarter" idx="5"/>
          </p:nvPr>
        </p:nvSpPr>
        <p:spPr/>
        <p:txBody>
          <a:bodyPr/>
          <a:lstStyle/>
          <a:p>
            <a:fld id="{7EF1C61D-4268-F243-974A-F51FE95658B8}" type="slidenum">
              <a:rPr lang="en-CA" smtClean="0"/>
              <a:t>17</a:t>
            </a:fld>
            <a:endParaRPr lang="en-CA"/>
          </a:p>
        </p:txBody>
      </p:sp>
    </p:spTree>
    <p:extLst>
      <p:ext uri="{BB962C8B-B14F-4D97-AF65-F5344CB8AC3E}">
        <p14:creationId xmlns:p14="http://schemas.microsoft.com/office/powerpoint/2010/main" val="38890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AI-based development of the system will enable chatting like human, in terms of use of language and understanding the context, and make the user feel more comfortable to talk about themselves.</a:t>
            </a:r>
          </a:p>
        </p:txBody>
      </p:sp>
      <p:sp>
        <p:nvSpPr>
          <p:cNvPr id="4" name="Slide Number Placeholder 3"/>
          <p:cNvSpPr>
            <a:spLocks noGrp="1"/>
          </p:cNvSpPr>
          <p:nvPr>
            <p:ph type="sldNum" sz="quarter" idx="5"/>
          </p:nvPr>
        </p:nvSpPr>
        <p:spPr/>
        <p:txBody>
          <a:bodyPr/>
          <a:lstStyle/>
          <a:p>
            <a:fld id="{7EF1C61D-4268-F243-974A-F51FE95658B8}" type="slidenum">
              <a:rPr lang="en-CA" smtClean="0"/>
              <a:t>18</a:t>
            </a:fld>
            <a:endParaRPr lang="en-CA"/>
          </a:p>
        </p:txBody>
      </p:sp>
    </p:spTree>
    <p:extLst>
      <p:ext uri="{BB962C8B-B14F-4D97-AF65-F5344CB8AC3E}">
        <p14:creationId xmlns:p14="http://schemas.microsoft.com/office/powerpoint/2010/main" val="3559430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it for the the business idea and thank you so much for listening!</a:t>
            </a:r>
          </a:p>
        </p:txBody>
      </p:sp>
      <p:sp>
        <p:nvSpPr>
          <p:cNvPr id="4" name="Slide Number Placeholder 3"/>
          <p:cNvSpPr>
            <a:spLocks noGrp="1"/>
          </p:cNvSpPr>
          <p:nvPr>
            <p:ph type="sldNum" sz="quarter" idx="5"/>
          </p:nvPr>
        </p:nvSpPr>
        <p:spPr/>
        <p:txBody>
          <a:bodyPr/>
          <a:lstStyle/>
          <a:p>
            <a:fld id="{7EF1C61D-4268-F243-974A-F51FE95658B8}" type="slidenum">
              <a:rPr lang="en-CA" smtClean="0"/>
              <a:t>19</a:t>
            </a:fld>
            <a:endParaRPr lang="en-CA"/>
          </a:p>
        </p:txBody>
      </p:sp>
    </p:spTree>
    <p:extLst>
      <p:ext uri="{BB962C8B-B14F-4D97-AF65-F5344CB8AC3E}">
        <p14:creationId xmlns:p14="http://schemas.microsoft.com/office/powerpoint/2010/main" val="328899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presentation will be given in this order, starting with some background information from research and how the program works.</a:t>
            </a:r>
          </a:p>
        </p:txBody>
      </p:sp>
      <p:sp>
        <p:nvSpPr>
          <p:cNvPr id="4" name="Slide Number Placeholder 3"/>
          <p:cNvSpPr>
            <a:spLocks noGrp="1"/>
          </p:cNvSpPr>
          <p:nvPr>
            <p:ph type="sldNum" sz="quarter" idx="5"/>
          </p:nvPr>
        </p:nvSpPr>
        <p:spPr/>
        <p:txBody>
          <a:bodyPr/>
          <a:lstStyle/>
          <a:p>
            <a:fld id="{7EF1C61D-4268-F243-974A-F51FE95658B8}" type="slidenum">
              <a:rPr lang="en-CA" smtClean="0"/>
              <a:t>2</a:t>
            </a:fld>
            <a:endParaRPr lang="en-CA"/>
          </a:p>
        </p:txBody>
      </p:sp>
    </p:spTree>
    <p:extLst>
      <p:ext uri="{BB962C8B-B14F-4D97-AF65-F5344CB8AC3E}">
        <p14:creationId xmlns:p14="http://schemas.microsoft.com/office/powerpoint/2010/main" val="3365255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t>First of all, I would like you some background information that motivated me to come up with the idea of this program. As living and growing up in Korea, I know how serious issue suicide commitment is across the country. According to the recent data from OECD, suicide rate of South Korea is the highest in the world and the rate is almost double the rate of Japan, rated third highest in the world. More, most of the cases of suicide commitment in Korea happen in the young age group between 9 and 24. Not only in Korea, but suicide rate have also been increasing over time around the world.</a:t>
            </a:r>
          </a:p>
        </p:txBody>
      </p:sp>
      <p:sp>
        <p:nvSpPr>
          <p:cNvPr id="4" name="Slide Number Placeholder 3"/>
          <p:cNvSpPr>
            <a:spLocks noGrp="1"/>
          </p:cNvSpPr>
          <p:nvPr>
            <p:ph type="sldNum" sz="quarter" idx="5"/>
          </p:nvPr>
        </p:nvSpPr>
        <p:spPr/>
        <p:txBody>
          <a:bodyPr/>
          <a:lstStyle/>
          <a:p>
            <a:fld id="{7EF1C61D-4268-F243-974A-F51FE95658B8}" type="slidenum">
              <a:rPr lang="en-CA" smtClean="0"/>
              <a:t>3</a:t>
            </a:fld>
            <a:endParaRPr lang="en-CA"/>
          </a:p>
        </p:txBody>
      </p:sp>
    </p:spTree>
    <p:extLst>
      <p:ext uri="{BB962C8B-B14F-4D97-AF65-F5344CB8AC3E}">
        <p14:creationId xmlns:p14="http://schemas.microsoft.com/office/powerpoint/2010/main" val="137445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of the main causes of high suicide rate is increase in medical costs. People are not as affordable as past years for medical treatment. Also, there are misunderstandings on getting psychiatric treatment. It’s often thought that the treatment is needed for the ones with severer mental illness. Last but not least, a lot of people find it hard to get someone to talk and share their personal things and circumstances that make them worried and anxious.</a:t>
            </a:r>
          </a:p>
        </p:txBody>
      </p:sp>
      <p:sp>
        <p:nvSpPr>
          <p:cNvPr id="4" name="Slide Number Placeholder 3"/>
          <p:cNvSpPr>
            <a:spLocks noGrp="1"/>
          </p:cNvSpPr>
          <p:nvPr>
            <p:ph type="sldNum" sz="quarter" idx="5"/>
          </p:nvPr>
        </p:nvSpPr>
        <p:spPr/>
        <p:txBody>
          <a:bodyPr/>
          <a:lstStyle/>
          <a:p>
            <a:fld id="{7EF1C61D-4268-F243-974A-F51FE95658B8}" type="slidenum">
              <a:rPr lang="en-CA" smtClean="0"/>
              <a:t>4</a:t>
            </a:fld>
            <a:endParaRPr lang="en-CA"/>
          </a:p>
        </p:txBody>
      </p:sp>
    </p:spTree>
    <p:extLst>
      <p:ext uri="{BB962C8B-B14F-4D97-AF65-F5344CB8AC3E}">
        <p14:creationId xmlns:p14="http://schemas.microsoft.com/office/powerpoint/2010/main" val="5156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be the problems that would be caused by increasing suicide rate?</a:t>
            </a:r>
          </a:p>
        </p:txBody>
      </p:sp>
      <p:sp>
        <p:nvSpPr>
          <p:cNvPr id="4" name="Slide Number Placeholder 3"/>
          <p:cNvSpPr>
            <a:spLocks noGrp="1"/>
          </p:cNvSpPr>
          <p:nvPr>
            <p:ph type="sldNum" sz="quarter" idx="5"/>
          </p:nvPr>
        </p:nvSpPr>
        <p:spPr/>
        <p:txBody>
          <a:bodyPr/>
          <a:lstStyle/>
          <a:p>
            <a:fld id="{7EF1C61D-4268-F243-974A-F51FE95658B8}" type="slidenum">
              <a:rPr lang="en-CA" smtClean="0"/>
              <a:t>5</a:t>
            </a:fld>
            <a:endParaRPr lang="en-CA"/>
          </a:p>
        </p:txBody>
      </p:sp>
    </p:spTree>
    <p:extLst>
      <p:ext uri="{BB962C8B-B14F-4D97-AF65-F5344CB8AC3E}">
        <p14:creationId xmlns:p14="http://schemas.microsoft.com/office/powerpoint/2010/main" val="93343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population aging is another worldwide issue, loss in young age group would accelerate such problem.</a:t>
            </a:r>
          </a:p>
        </p:txBody>
      </p:sp>
      <p:sp>
        <p:nvSpPr>
          <p:cNvPr id="4" name="Slide Number Placeholder 3"/>
          <p:cNvSpPr>
            <a:spLocks noGrp="1"/>
          </p:cNvSpPr>
          <p:nvPr>
            <p:ph type="sldNum" sz="quarter" idx="5"/>
          </p:nvPr>
        </p:nvSpPr>
        <p:spPr/>
        <p:txBody>
          <a:bodyPr/>
          <a:lstStyle/>
          <a:p>
            <a:fld id="{7EF1C61D-4268-F243-974A-F51FE95658B8}" type="slidenum">
              <a:rPr lang="en-CA" smtClean="0"/>
              <a:t>6</a:t>
            </a:fld>
            <a:endParaRPr lang="en-CA"/>
          </a:p>
        </p:txBody>
      </p:sp>
    </p:spTree>
    <p:extLst>
      <p:ext uri="{BB962C8B-B14F-4D97-AF65-F5344CB8AC3E}">
        <p14:creationId xmlns:p14="http://schemas.microsoft.com/office/powerpoint/2010/main" val="4286556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as previously mentioned, high proportion of suicide cases is attributed by young age group. This could lead to loss in potential human resource.</a:t>
            </a:r>
          </a:p>
        </p:txBody>
      </p:sp>
      <p:sp>
        <p:nvSpPr>
          <p:cNvPr id="4" name="Slide Number Placeholder 3"/>
          <p:cNvSpPr>
            <a:spLocks noGrp="1"/>
          </p:cNvSpPr>
          <p:nvPr>
            <p:ph type="sldNum" sz="quarter" idx="5"/>
          </p:nvPr>
        </p:nvSpPr>
        <p:spPr/>
        <p:txBody>
          <a:bodyPr/>
          <a:lstStyle/>
          <a:p>
            <a:fld id="{7EF1C61D-4268-F243-974A-F51FE95658B8}" type="slidenum">
              <a:rPr lang="en-CA" smtClean="0"/>
              <a:t>7</a:t>
            </a:fld>
            <a:endParaRPr lang="en-CA"/>
          </a:p>
        </p:txBody>
      </p:sp>
    </p:spTree>
    <p:extLst>
      <p:ext uri="{BB962C8B-B14F-4D97-AF65-F5344CB8AC3E}">
        <p14:creationId xmlns:p14="http://schemas.microsoft.com/office/powerpoint/2010/main" val="1599140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 top of that, causes of suicide commitments that are often mentioned, such as mental issues because of unbalance between income and inflation, severe depression, and other mental illness. These indicates low quality of life in a country or a society. </a:t>
            </a:r>
          </a:p>
        </p:txBody>
      </p:sp>
      <p:sp>
        <p:nvSpPr>
          <p:cNvPr id="4" name="Slide Number Placeholder 3"/>
          <p:cNvSpPr>
            <a:spLocks noGrp="1"/>
          </p:cNvSpPr>
          <p:nvPr>
            <p:ph type="sldNum" sz="quarter" idx="5"/>
          </p:nvPr>
        </p:nvSpPr>
        <p:spPr/>
        <p:txBody>
          <a:bodyPr/>
          <a:lstStyle/>
          <a:p>
            <a:fld id="{7EF1C61D-4268-F243-974A-F51FE95658B8}" type="slidenum">
              <a:rPr lang="en-CA" smtClean="0"/>
              <a:t>8</a:t>
            </a:fld>
            <a:endParaRPr lang="en-CA"/>
          </a:p>
        </p:txBody>
      </p:sp>
    </p:spTree>
    <p:extLst>
      <p:ext uri="{BB962C8B-B14F-4D97-AF65-F5344CB8AC3E}">
        <p14:creationId xmlns:p14="http://schemas.microsoft.com/office/powerpoint/2010/main" val="3280574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Getting idea from the fact that a lot of people decide suicide because of mental illness or depression, I have thought of a business idea, an AI-based program where anyone can have a chat, revealing how they feel, what they are concerned about, and even their mental issues. </a:t>
            </a:r>
          </a:p>
        </p:txBody>
      </p:sp>
      <p:sp>
        <p:nvSpPr>
          <p:cNvPr id="4" name="Slide Number Placeholder 3"/>
          <p:cNvSpPr>
            <a:spLocks noGrp="1"/>
          </p:cNvSpPr>
          <p:nvPr>
            <p:ph type="sldNum" sz="quarter" idx="5"/>
          </p:nvPr>
        </p:nvSpPr>
        <p:spPr/>
        <p:txBody>
          <a:bodyPr/>
          <a:lstStyle/>
          <a:p>
            <a:fld id="{7EF1C61D-4268-F243-974A-F51FE95658B8}" type="slidenum">
              <a:rPr lang="en-CA" smtClean="0"/>
              <a:t>9</a:t>
            </a:fld>
            <a:endParaRPr lang="en-CA"/>
          </a:p>
        </p:txBody>
      </p:sp>
    </p:spTree>
    <p:extLst>
      <p:ext uri="{BB962C8B-B14F-4D97-AF65-F5344CB8AC3E}">
        <p14:creationId xmlns:p14="http://schemas.microsoft.com/office/powerpoint/2010/main" val="1577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BDBE-26A1-6F55-3D62-5CB887021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1E86D86-02BF-3496-19F7-B9549A316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FD559E1-914E-F8F8-489B-94EBF3938F0A}"/>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23B46CFC-0C34-05F0-3C85-E0224004273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63A477-5888-4FB9-4FAA-DCB8A6E74FAB}"/>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15745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2F062-F916-CF2D-806D-F1B4FC72EBC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5DFDB99-D6F9-4E87-DB26-026580A08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A27128-7B4F-8EE9-BC3F-D0A34E961557}"/>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C203396A-1E5A-3977-5237-C1BEC20AD1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61829B7-74E5-5679-C6FC-4BA861A9476B}"/>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146382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C5F61-EB6A-F015-A586-426ACD9FDE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5EE213-A724-6476-159A-DD22B1D11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8FCE5D-3AAE-4C29-3D11-085406A83EE0}"/>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BFAFA460-973C-4758-986D-BEED4EEE49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729AE2-B6D1-41A2-CDB9-89ED9DFD8498}"/>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37782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01903-A14D-9734-CD1D-9F3C8FFAAFB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745CC25-A7AF-302F-2888-9EBDB68EA2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ED19A1-45F0-921A-2269-E8D9F08B4117}"/>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9BEB4818-2882-2FAB-0F3B-12131A1A6B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A3E7800-FC13-002D-9267-0BBC05ECCA02}"/>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27749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FA04-93D8-C439-91B9-7E6D70C978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D9172A-9D01-0B82-3CB8-A632A8121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14EFAF-2027-BA71-5410-3ADC876C2035}"/>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440C5CAC-7A28-FE42-CA00-EFDA692356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9F76549-04DB-0AA3-1BA8-8C80E335173F}"/>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46359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62FD-C160-EB24-83D9-0E73E17D5C0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1B9133-5671-0C5E-099D-A3D86E495C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5C25362-B364-744E-A911-4B79F98304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C255DD7-0907-B37D-C72C-30B3F15AFCCB}"/>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6" name="Footer Placeholder 5">
            <a:extLst>
              <a:ext uri="{FF2B5EF4-FFF2-40B4-BE49-F238E27FC236}">
                <a16:creationId xmlns:a16="http://schemas.microsoft.com/office/drawing/2014/main" id="{3939BE13-7387-BF39-A33B-07251014EC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0BEB860-477A-F81A-A9BE-5B89E75E7D79}"/>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40363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7EEF-CFCF-DD5B-255D-259CA80D26B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544F228-C9BA-2F1D-382B-60B72A609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6D2B0-C0AC-D2F1-1649-D2F8EF2A9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5C25089-4851-A329-E90A-5D53C6111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CEB61-5430-D292-58AA-569B41C4D6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3EBEF7F-16B7-BB90-C2D8-8EACC242E1E7}"/>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8" name="Footer Placeholder 7">
            <a:extLst>
              <a:ext uri="{FF2B5EF4-FFF2-40B4-BE49-F238E27FC236}">
                <a16:creationId xmlns:a16="http://schemas.microsoft.com/office/drawing/2014/main" id="{F6F320D6-BCDE-3B89-7C14-36001E80E48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F9834D2-A29A-3E87-AB1A-7F849F093444}"/>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7183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12AF-B255-A232-6720-C57FD398AE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E1289D1-0AF4-5A47-2EBC-FCBC83F231C0}"/>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4" name="Footer Placeholder 3">
            <a:extLst>
              <a:ext uri="{FF2B5EF4-FFF2-40B4-BE49-F238E27FC236}">
                <a16:creationId xmlns:a16="http://schemas.microsoft.com/office/drawing/2014/main" id="{9C8A8EE2-57C2-0A30-EB80-35DF7495CDE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EE2B634-FFFB-02C5-70D3-4A9BDF14B6BF}"/>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97974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FC0AC-533E-5879-BB35-D64E96655E97}"/>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3" name="Footer Placeholder 2">
            <a:extLst>
              <a:ext uri="{FF2B5EF4-FFF2-40B4-BE49-F238E27FC236}">
                <a16:creationId xmlns:a16="http://schemas.microsoft.com/office/drawing/2014/main" id="{F8BD9C63-0251-5D52-C8CE-79A0F57C27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D4CD761-EABE-469E-4948-60F2FFDC2B41}"/>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20236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0F49-27D9-E958-0009-A55B8F024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C32BA94-32D2-63C0-D91E-C99EFC2D0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DA8C2D0-A299-84BA-A29F-520B46C22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F0046-8E32-D51C-3B64-4F37BEF18A21}"/>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6" name="Footer Placeholder 5">
            <a:extLst>
              <a:ext uri="{FF2B5EF4-FFF2-40B4-BE49-F238E27FC236}">
                <a16:creationId xmlns:a16="http://schemas.microsoft.com/office/drawing/2014/main" id="{A1E32078-2096-B7AC-CC2E-492AC5563C6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C121966-7E82-47E9-1464-F335FA54DC65}"/>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48318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E382-0F23-5A04-B0D4-B107F58B8D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A92EC0A-F1A3-65DE-8B9E-3134C4ED1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CAA6ACC-8D91-A222-426B-9C9935531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7031D1-DEF3-1DE2-AE07-AF4EC5AC70DE}"/>
              </a:ext>
            </a:extLst>
          </p:cNvPr>
          <p:cNvSpPr>
            <a:spLocks noGrp="1"/>
          </p:cNvSpPr>
          <p:nvPr>
            <p:ph type="dt" sz="half" idx="10"/>
          </p:nvPr>
        </p:nvSpPr>
        <p:spPr/>
        <p:txBody>
          <a:bodyPr/>
          <a:lstStyle/>
          <a:p>
            <a:fld id="{19CDF7CF-97FF-2843-B3E3-2259E343CC00}" type="datetimeFigureOut">
              <a:rPr lang="en-CA" smtClean="0"/>
              <a:t>2023-09-27</a:t>
            </a:fld>
            <a:endParaRPr lang="en-CA"/>
          </a:p>
        </p:txBody>
      </p:sp>
      <p:sp>
        <p:nvSpPr>
          <p:cNvPr id="6" name="Footer Placeholder 5">
            <a:extLst>
              <a:ext uri="{FF2B5EF4-FFF2-40B4-BE49-F238E27FC236}">
                <a16:creationId xmlns:a16="http://schemas.microsoft.com/office/drawing/2014/main" id="{63FF4AD8-72E2-48FD-2A34-4BFA3260E8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5120C9-A0C4-3581-6AB6-A4BAB205B1DA}"/>
              </a:ext>
            </a:extLst>
          </p:cNvPr>
          <p:cNvSpPr>
            <a:spLocks noGrp="1"/>
          </p:cNvSpPr>
          <p:nvPr>
            <p:ph type="sldNum" sz="quarter" idx="12"/>
          </p:nvPr>
        </p:nvSpPr>
        <p:spPr/>
        <p:txBody>
          <a:bodyPr/>
          <a:lstStyle/>
          <a:p>
            <a:fld id="{3477FB49-6E67-D740-9823-24F6E02DD757}" type="slidenum">
              <a:rPr lang="en-CA" smtClean="0"/>
              <a:t>‹#›</a:t>
            </a:fld>
            <a:endParaRPr lang="en-CA"/>
          </a:p>
        </p:txBody>
      </p:sp>
    </p:spTree>
    <p:extLst>
      <p:ext uri="{BB962C8B-B14F-4D97-AF65-F5344CB8AC3E}">
        <p14:creationId xmlns:p14="http://schemas.microsoft.com/office/powerpoint/2010/main" val="325989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DC3EDA-C81B-AD36-0B80-DC5D6D505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C832301E-4B79-3F2E-7E32-C5CAD01DBC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118FF90-905E-9587-FE2F-0860192C1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DF7CF-97FF-2843-B3E3-2259E343CC00}" type="datetimeFigureOut">
              <a:rPr lang="en-CA" smtClean="0"/>
              <a:t>2023-09-27</a:t>
            </a:fld>
            <a:endParaRPr lang="en-CA"/>
          </a:p>
        </p:txBody>
      </p:sp>
      <p:sp>
        <p:nvSpPr>
          <p:cNvPr id="5" name="Footer Placeholder 4">
            <a:extLst>
              <a:ext uri="{FF2B5EF4-FFF2-40B4-BE49-F238E27FC236}">
                <a16:creationId xmlns:a16="http://schemas.microsoft.com/office/drawing/2014/main" id="{E1619519-AD32-0544-3815-0701CFD80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E3E0AD3-92FA-E691-9510-A63752DE7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7FB49-6E67-D740-9823-24F6E02DD757}" type="slidenum">
              <a:rPr lang="en-CA" smtClean="0"/>
              <a:t>‹#›</a:t>
            </a:fld>
            <a:endParaRPr lang="en-CA"/>
          </a:p>
        </p:txBody>
      </p:sp>
    </p:spTree>
    <p:extLst>
      <p:ext uri="{BB962C8B-B14F-4D97-AF65-F5344CB8AC3E}">
        <p14:creationId xmlns:p14="http://schemas.microsoft.com/office/powerpoint/2010/main" val="2906045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169AA2"/>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AA860BB-F508-2E0F-735D-69A3B827711B}"/>
              </a:ext>
            </a:extLst>
          </p:cNvPr>
          <p:cNvGrpSpPr/>
          <p:nvPr/>
        </p:nvGrpSpPr>
        <p:grpSpPr>
          <a:xfrm rot="2064695">
            <a:off x="-1854824" y="-2294331"/>
            <a:ext cx="9228165" cy="12092170"/>
            <a:chOff x="-800673" y="-726172"/>
            <a:chExt cx="7893731" cy="10343588"/>
          </a:xfrm>
        </p:grpSpPr>
        <p:pic>
          <p:nvPicPr>
            <p:cNvPr id="2" name="Picture 1">
              <a:extLst>
                <a:ext uri="{FF2B5EF4-FFF2-40B4-BE49-F238E27FC236}">
                  <a16:creationId xmlns:a16="http://schemas.microsoft.com/office/drawing/2014/main" id="{397BB867-0BFA-1085-C2B6-179441918C21}"/>
                </a:ext>
              </a:extLst>
            </p:cNvPr>
            <p:cNvPicPr>
              <a:picLocks noChangeAspect="1"/>
            </p:cNvPicPr>
            <p:nvPr/>
          </p:nvPicPr>
          <p:blipFill>
            <a:blip r:embed="rId3"/>
            <a:stretch>
              <a:fillRect/>
            </a:stretch>
          </p:blipFill>
          <p:spPr>
            <a:xfrm>
              <a:off x="2944798" y="3759754"/>
              <a:ext cx="2701950" cy="5857662"/>
            </a:xfrm>
            <a:prstGeom prst="rect">
              <a:avLst/>
            </a:prstGeom>
          </p:spPr>
        </p:pic>
        <p:pic>
          <p:nvPicPr>
            <p:cNvPr id="3" name="Picture 2">
              <a:extLst>
                <a:ext uri="{FF2B5EF4-FFF2-40B4-BE49-F238E27FC236}">
                  <a16:creationId xmlns:a16="http://schemas.microsoft.com/office/drawing/2014/main" id="{8EE45D2B-75C9-9DD5-9885-7E50AD0E570B}"/>
                </a:ext>
              </a:extLst>
            </p:cNvPr>
            <p:cNvPicPr>
              <a:picLocks noChangeAspect="1"/>
            </p:cNvPicPr>
            <p:nvPr/>
          </p:nvPicPr>
          <p:blipFill>
            <a:blip r:embed="rId4"/>
            <a:stretch>
              <a:fillRect/>
            </a:stretch>
          </p:blipFill>
          <p:spPr>
            <a:xfrm>
              <a:off x="-224162" y="-726172"/>
              <a:ext cx="7317220" cy="5269578"/>
            </a:xfrm>
            <a:prstGeom prst="rect">
              <a:avLst/>
            </a:prstGeom>
          </p:spPr>
        </p:pic>
        <p:pic>
          <p:nvPicPr>
            <p:cNvPr id="4" name="Picture 3">
              <a:extLst>
                <a:ext uri="{FF2B5EF4-FFF2-40B4-BE49-F238E27FC236}">
                  <a16:creationId xmlns:a16="http://schemas.microsoft.com/office/drawing/2014/main" id="{BDD1EC6D-127E-1E4B-DA1F-E45AF2CB4BD0}"/>
                </a:ext>
              </a:extLst>
            </p:cNvPr>
            <p:cNvPicPr>
              <a:picLocks noChangeAspect="1"/>
            </p:cNvPicPr>
            <p:nvPr/>
          </p:nvPicPr>
          <p:blipFill>
            <a:blip r:embed="rId5"/>
            <a:stretch>
              <a:fillRect/>
            </a:stretch>
          </p:blipFill>
          <p:spPr>
            <a:xfrm>
              <a:off x="-800673" y="3950220"/>
              <a:ext cx="3422847" cy="2393049"/>
            </a:xfrm>
            <a:prstGeom prst="rect">
              <a:avLst/>
            </a:prstGeom>
            <a:effectLst>
              <a:outerShdw blurRad="150462" dist="63500" dir="18900000" sx="100329" sy="100329" algn="bl" rotWithShape="0">
                <a:prstClr val="black">
                  <a:alpha val="40000"/>
                </a:prstClr>
              </a:outerShdw>
            </a:effectLst>
          </p:spPr>
        </p:pic>
      </p:grpSp>
      <p:sp>
        <p:nvSpPr>
          <p:cNvPr id="9" name="Rectangle 8">
            <a:extLst>
              <a:ext uri="{FF2B5EF4-FFF2-40B4-BE49-F238E27FC236}">
                <a16:creationId xmlns:a16="http://schemas.microsoft.com/office/drawing/2014/main" id="{20E8F7FE-AB7F-A2B4-1676-C3B696AB08AE}"/>
              </a:ext>
            </a:extLst>
          </p:cNvPr>
          <p:cNvSpPr/>
          <p:nvPr/>
        </p:nvSpPr>
        <p:spPr>
          <a:xfrm rot="2064695">
            <a:off x="-1186239" y="-2103633"/>
            <a:ext cx="7708675" cy="1030931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607DCDD5-69EF-1AAD-AEDB-1E6A7E052E7C}"/>
              </a:ext>
            </a:extLst>
          </p:cNvPr>
          <p:cNvSpPr txBox="1"/>
          <p:nvPr/>
        </p:nvSpPr>
        <p:spPr>
          <a:xfrm>
            <a:off x="4295773" y="5146745"/>
            <a:ext cx="3600450" cy="646331"/>
          </a:xfrm>
          <a:prstGeom prst="rect">
            <a:avLst/>
          </a:prstGeom>
          <a:noFill/>
        </p:spPr>
        <p:txBody>
          <a:bodyPr wrap="square" rtlCol="0">
            <a:spAutoFit/>
          </a:bodyPr>
          <a:lstStyle/>
          <a:p>
            <a:pPr algn="ctr"/>
            <a:r>
              <a:rPr lang="en-CA" sz="3600" b="1" dirty="0">
                <a:solidFill>
                  <a:srgbClr val="169AA2"/>
                </a:solidFill>
                <a:latin typeface="Avenir Book" panose="02000503020000020003" pitchFamily="2" charset="0"/>
              </a:rPr>
              <a:t>Calm Chat</a:t>
            </a:r>
          </a:p>
        </p:txBody>
      </p:sp>
      <p:pic>
        <p:nvPicPr>
          <p:cNvPr id="7" name="Picture 6" descr="A blue and white logo&#10;&#10;Description automatically generated">
            <a:extLst>
              <a:ext uri="{FF2B5EF4-FFF2-40B4-BE49-F238E27FC236}">
                <a16:creationId xmlns:a16="http://schemas.microsoft.com/office/drawing/2014/main" id="{5B3D96C6-109A-D2F6-FF73-AA8A36B3D9B7}"/>
              </a:ext>
            </a:extLst>
          </p:cNvPr>
          <p:cNvPicPr>
            <a:picLocks noChangeAspect="1"/>
          </p:cNvPicPr>
          <p:nvPr/>
        </p:nvPicPr>
        <p:blipFill>
          <a:blip r:embed="rId6"/>
          <a:stretch>
            <a:fillRect/>
          </a:stretch>
        </p:blipFill>
        <p:spPr>
          <a:xfrm>
            <a:off x="5181600" y="2514600"/>
            <a:ext cx="1828800" cy="1828800"/>
          </a:xfrm>
          <a:prstGeom prst="rect">
            <a:avLst/>
          </a:prstGeom>
        </p:spPr>
      </p:pic>
      <p:sp>
        <p:nvSpPr>
          <p:cNvPr id="8" name="TextBox 7">
            <a:extLst>
              <a:ext uri="{FF2B5EF4-FFF2-40B4-BE49-F238E27FC236}">
                <a16:creationId xmlns:a16="http://schemas.microsoft.com/office/drawing/2014/main" id="{16AC3C58-6961-5560-605C-EA6A9B337B56}"/>
              </a:ext>
            </a:extLst>
          </p:cNvPr>
          <p:cNvSpPr txBox="1"/>
          <p:nvPr/>
        </p:nvSpPr>
        <p:spPr>
          <a:xfrm>
            <a:off x="2464591" y="5639187"/>
            <a:ext cx="7262813" cy="307777"/>
          </a:xfrm>
          <a:prstGeom prst="rect">
            <a:avLst/>
          </a:prstGeom>
          <a:noFill/>
        </p:spPr>
        <p:txBody>
          <a:bodyPr wrap="square" rtlCol="0">
            <a:spAutoFit/>
          </a:bodyPr>
          <a:lstStyle/>
          <a:p>
            <a:pPr algn="ctr"/>
            <a:r>
              <a:rPr lang="en-CA" sz="1400" b="1" dirty="0">
                <a:solidFill>
                  <a:srgbClr val="CCD8D2"/>
                </a:solidFill>
                <a:latin typeface="Avenir Book" panose="02000503020000020003" pitchFamily="2" charset="0"/>
              </a:rPr>
              <a:t>AI-based mental care program</a:t>
            </a:r>
          </a:p>
        </p:txBody>
      </p:sp>
      <p:sp>
        <p:nvSpPr>
          <p:cNvPr id="10" name="TextBox 9">
            <a:extLst>
              <a:ext uri="{FF2B5EF4-FFF2-40B4-BE49-F238E27FC236}">
                <a16:creationId xmlns:a16="http://schemas.microsoft.com/office/drawing/2014/main" id="{26DBB241-7C90-E92A-63B9-7EB853EE0C92}"/>
              </a:ext>
            </a:extLst>
          </p:cNvPr>
          <p:cNvSpPr txBox="1"/>
          <p:nvPr/>
        </p:nvSpPr>
        <p:spPr>
          <a:xfrm>
            <a:off x="10363199" y="141921"/>
            <a:ext cx="1828801" cy="307777"/>
          </a:xfrm>
          <a:prstGeom prst="rect">
            <a:avLst/>
          </a:prstGeom>
          <a:noFill/>
        </p:spPr>
        <p:txBody>
          <a:bodyPr wrap="square" rtlCol="0">
            <a:spAutoFit/>
          </a:bodyPr>
          <a:lstStyle/>
          <a:p>
            <a:pPr algn="ctr"/>
            <a:r>
              <a:rPr lang="en-CA" sz="1400" b="1" dirty="0">
                <a:solidFill>
                  <a:srgbClr val="CCD8D2"/>
                </a:solidFill>
                <a:latin typeface="Avenir Book" panose="02000503020000020003" pitchFamily="2" charset="0"/>
              </a:rPr>
              <a:t>Julie s2241631</a:t>
            </a:r>
          </a:p>
        </p:txBody>
      </p:sp>
    </p:spTree>
    <p:extLst>
      <p:ext uri="{BB962C8B-B14F-4D97-AF65-F5344CB8AC3E}">
        <p14:creationId xmlns:p14="http://schemas.microsoft.com/office/powerpoint/2010/main" val="12675414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1159-4D76-1F25-55C6-5A1B6F8F57EA}"/>
              </a:ext>
            </a:extLst>
          </p:cNvPr>
          <p:cNvSpPr>
            <a:spLocks noGrp="1"/>
          </p:cNvSpPr>
          <p:nvPr>
            <p:ph type="title"/>
          </p:nvPr>
        </p:nvSpPr>
        <p:spPr/>
        <p:txBody>
          <a:bodyPr/>
          <a:lstStyle/>
          <a:p>
            <a:r>
              <a:rPr lang="en-CA" dirty="0"/>
              <a:t>Calm Chat</a:t>
            </a:r>
          </a:p>
        </p:txBody>
      </p:sp>
      <p:pic>
        <p:nvPicPr>
          <p:cNvPr id="4" name="Picture 3">
            <a:extLst>
              <a:ext uri="{FF2B5EF4-FFF2-40B4-BE49-F238E27FC236}">
                <a16:creationId xmlns:a16="http://schemas.microsoft.com/office/drawing/2014/main" id="{6BB2D8E3-528B-09A0-5328-F8013EC71DB4}"/>
              </a:ext>
            </a:extLst>
          </p:cNvPr>
          <p:cNvPicPr>
            <a:picLocks noChangeAspect="1"/>
          </p:cNvPicPr>
          <p:nvPr/>
        </p:nvPicPr>
        <p:blipFill>
          <a:blip r:embed="rId3"/>
          <a:stretch>
            <a:fillRect/>
          </a:stretch>
        </p:blipFill>
        <p:spPr>
          <a:xfrm>
            <a:off x="838200" y="3825875"/>
            <a:ext cx="2667000" cy="2667000"/>
          </a:xfrm>
          <a:prstGeom prst="rect">
            <a:avLst/>
          </a:prstGeom>
        </p:spPr>
      </p:pic>
      <p:sp>
        <p:nvSpPr>
          <p:cNvPr id="6" name="TextBox 5">
            <a:extLst>
              <a:ext uri="{FF2B5EF4-FFF2-40B4-BE49-F238E27FC236}">
                <a16:creationId xmlns:a16="http://schemas.microsoft.com/office/drawing/2014/main" id="{43796FA1-5B84-3A12-5631-B6300845E95B}"/>
              </a:ext>
            </a:extLst>
          </p:cNvPr>
          <p:cNvSpPr txBox="1"/>
          <p:nvPr/>
        </p:nvSpPr>
        <p:spPr>
          <a:xfrm rot="1044493">
            <a:off x="2396067" y="3241099"/>
            <a:ext cx="1109134"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7" name="TextBox 6">
            <a:extLst>
              <a:ext uri="{FF2B5EF4-FFF2-40B4-BE49-F238E27FC236}">
                <a16:creationId xmlns:a16="http://schemas.microsoft.com/office/drawing/2014/main" id="{0002B400-85BB-C08A-B579-B589136020AA}"/>
              </a:ext>
            </a:extLst>
          </p:cNvPr>
          <p:cNvSpPr txBox="1"/>
          <p:nvPr/>
        </p:nvSpPr>
        <p:spPr>
          <a:xfrm rot="1832410">
            <a:off x="2777067" y="3807786"/>
            <a:ext cx="1035782"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13" name="Content Placeholder 2">
            <a:extLst>
              <a:ext uri="{FF2B5EF4-FFF2-40B4-BE49-F238E27FC236}">
                <a16:creationId xmlns:a16="http://schemas.microsoft.com/office/drawing/2014/main" id="{1668C58E-5B94-9810-7BDE-3F048D6B7CD7}"/>
              </a:ext>
            </a:extLst>
          </p:cNvPr>
          <p:cNvSpPr txBox="1">
            <a:spLocks/>
          </p:cNvSpPr>
          <p:nvPr/>
        </p:nvSpPr>
        <p:spPr>
          <a:xfrm>
            <a:off x="6138051" y="3368727"/>
            <a:ext cx="3543300" cy="732422"/>
          </a:xfrm>
          <a:prstGeom prst="roundRect">
            <a:avLst>
              <a:gd name="adj" fmla="val 26116"/>
            </a:avLst>
          </a:prstGeom>
          <a:solidFill>
            <a:srgbClr val="00B050"/>
          </a:solidFill>
          <a:ln>
            <a:solidFill>
              <a:srgbClr val="00B05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Yes</a:t>
            </a:r>
            <a:endParaRPr lang="en-CA" dirty="0">
              <a:solidFill>
                <a:schemeClr val="bg1"/>
              </a:solidFill>
            </a:endParaRPr>
          </a:p>
        </p:txBody>
      </p:sp>
      <p:sp>
        <p:nvSpPr>
          <p:cNvPr id="15" name="Content Placeholder 2">
            <a:extLst>
              <a:ext uri="{FF2B5EF4-FFF2-40B4-BE49-F238E27FC236}">
                <a16:creationId xmlns:a16="http://schemas.microsoft.com/office/drawing/2014/main" id="{DD3A704A-F01F-3C82-A16A-5F0BA738E3DA}"/>
              </a:ext>
            </a:extLst>
          </p:cNvPr>
          <p:cNvSpPr txBox="1">
            <a:spLocks/>
          </p:cNvSpPr>
          <p:nvPr/>
        </p:nvSpPr>
        <p:spPr>
          <a:xfrm>
            <a:off x="6138051" y="4549779"/>
            <a:ext cx="3543300" cy="732422"/>
          </a:xfrm>
          <a:prstGeom prst="roundRect">
            <a:avLst>
              <a:gd name="adj" fmla="val 26116"/>
            </a:avLst>
          </a:prstGeom>
          <a:solidFill>
            <a:srgbClr val="FF0000"/>
          </a:solidFill>
          <a:ln>
            <a:solidFill>
              <a:srgbClr val="FF000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No</a:t>
            </a:r>
            <a:endParaRPr lang="en-CA" dirty="0">
              <a:solidFill>
                <a:schemeClr val="bg1"/>
              </a:solidFill>
            </a:endParaRPr>
          </a:p>
        </p:txBody>
      </p:sp>
      <p:grpSp>
        <p:nvGrpSpPr>
          <p:cNvPr id="17" name="Group 16">
            <a:extLst>
              <a:ext uri="{FF2B5EF4-FFF2-40B4-BE49-F238E27FC236}">
                <a16:creationId xmlns:a16="http://schemas.microsoft.com/office/drawing/2014/main" id="{CA72B556-576D-E868-AD3D-57FCD3559FD4}"/>
              </a:ext>
            </a:extLst>
          </p:cNvPr>
          <p:cNvGrpSpPr/>
          <p:nvPr/>
        </p:nvGrpSpPr>
        <p:grpSpPr>
          <a:xfrm>
            <a:off x="3597357" y="2064648"/>
            <a:ext cx="8211244" cy="855449"/>
            <a:chOff x="3142556" y="2540000"/>
            <a:chExt cx="8211244" cy="855449"/>
          </a:xfrm>
        </p:grpSpPr>
        <p:sp>
          <p:nvSpPr>
            <p:cNvPr id="18" name="Content Placeholder 2">
              <a:extLst>
                <a:ext uri="{FF2B5EF4-FFF2-40B4-BE49-F238E27FC236}">
                  <a16:creationId xmlns:a16="http://schemas.microsoft.com/office/drawing/2014/main" id="{47BB7B0E-364C-C995-96C9-A652A1D9D732}"/>
                </a:ext>
              </a:extLst>
            </p:cNvPr>
            <p:cNvSpPr txBox="1">
              <a:spLocks/>
            </p:cNvSpPr>
            <p:nvPr/>
          </p:nvSpPr>
          <p:spPr>
            <a:xfrm>
              <a:off x="3556000" y="2540000"/>
              <a:ext cx="7797800" cy="855449"/>
            </a:xfrm>
            <a:prstGeom prst="roundRect">
              <a:avLst>
                <a:gd name="adj" fmla="val 26116"/>
              </a:avLst>
            </a:prstGeom>
            <a:solidFill>
              <a:srgbClr val="CCD8D2"/>
            </a:solidFill>
            <a:ln>
              <a:solidFill>
                <a:srgbClr val="CCD8D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ysClr val="windowText" lastClr="000000"/>
                  </a:solidFill>
                </a:rPr>
                <a:t>Treatment needed?</a:t>
              </a:r>
            </a:p>
          </p:txBody>
        </p:sp>
        <p:sp>
          <p:nvSpPr>
            <p:cNvPr id="19" name="Triangle 18">
              <a:extLst>
                <a:ext uri="{FF2B5EF4-FFF2-40B4-BE49-F238E27FC236}">
                  <a16:creationId xmlns:a16="http://schemas.microsoft.com/office/drawing/2014/main" id="{14A0896E-DBFF-71E6-8EEB-303008A21B6B}"/>
                </a:ext>
              </a:extLst>
            </p:cNvPr>
            <p:cNvSpPr/>
            <p:nvPr/>
          </p:nvSpPr>
          <p:spPr>
            <a:xfrm rot="16200000">
              <a:off x="3108861" y="2768238"/>
              <a:ext cx="480834" cy="413444"/>
            </a:xfrm>
            <a:prstGeom prst="triangle">
              <a:avLst>
                <a:gd name="adj" fmla="val 0"/>
              </a:avLst>
            </a:prstGeom>
            <a:solidFill>
              <a:srgbClr val="CCD8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5187681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1159-4D76-1F25-55C6-5A1B6F8F57EA}"/>
              </a:ext>
            </a:extLst>
          </p:cNvPr>
          <p:cNvSpPr>
            <a:spLocks noGrp="1"/>
          </p:cNvSpPr>
          <p:nvPr>
            <p:ph type="title"/>
          </p:nvPr>
        </p:nvSpPr>
        <p:spPr/>
        <p:txBody>
          <a:bodyPr/>
          <a:lstStyle/>
          <a:p>
            <a:r>
              <a:rPr lang="en-CA" dirty="0"/>
              <a:t>Calm Chat</a:t>
            </a:r>
          </a:p>
        </p:txBody>
      </p:sp>
      <p:pic>
        <p:nvPicPr>
          <p:cNvPr id="4" name="Picture 3">
            <a:extLst>
              <a:ext uri="{FF2B5EF4-FFF2-40B4-BE49-F238E27FC236}">
                <a16:creationId xmlns:a16="http://schemas.microsoft.com/office/drawing/2014/main" id="{6BB2D8E3-528B-09A0-5328-F8013EC71DB4}"/>
              </a:ext>
            </a:extLst>
          </p:cNvPr>
          <p:cNvPicPr>
            <a:picLocks noChangeAspect="1"/>
          </p:cNvPicPr>
          <p:nvPr/>
        </p:nvPicPr>
        <p:blipFill>
          <a:blip r:embed="rId3"/>
          <a:stretch>
            <a:fillRect/>
          </a:stretch>
        </p:blipFill>
        <p:spPr>
          <a:xfrm>
            <a:off x="838200" y="3825875"/>
            <a:ext cx="2667000" cy="2667000"/>
          </a:xfrm>
          <a:prstGeom prst="rect">
            <a:avLst/>
          </a:prstGeom>
        </p:spPr>
      </p:pic>
      <p:sp>
        <p:nvSpPr>
          <p:cNvPr id="6" name="TextBox 5">
            <a:extLst>
              <a:ext uri="{FF2B5EF4-FFF2-40B4-BE49-F238E27FC236}">
                <a16:creationId xmlns:a16="http://schemas.microsoft.com/office/drawing/2014/main" id="{43796FA1-5B84-3A12-5631-B6300845E95B}"/>
              </a:ext>
            </a:extLst>
          </p:cNvPr>
          <p:cNvSpPr txBox="1"/>
          <p:nvPr/>
        </p:nvSpPr>
        <p:spPr>
          <a:xfrm rot="1044493">
            <a:off x="2396067" y="3241099"/>
            <a:ext cx="1109134"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7" name="TextBox 6">
            <a:extLst>
              <a:ext uri="{FF2B5EF4-FFF2-40B4-BE49-F238E27FC236}">
                <a16:creationId xmlns:a16="http://schemas.microsoft.com/office/drawing/2014/main" id="{0002B400-85BB-C08A-B579-B589136020AA}"/>
              </a:ext>
            </a:extLst>
          </p:cNvPr>
          <p:cNvSpPr txBox="1"/>
          <p:nvPr/>
        </p:nvSpPr>
        <p:spPr>
          <a:xfrm rot="1832410">
            <a:off x="2777067" y="3807786"/>
            <a:ext cx="1035782"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grpSp>
        <p:nvGrpSpPr>
          <p:cNvPr id="9" name="Group 8">
            <a:extLst>
              <a:ext uri="{FF2B5EF4-FFF2-40B4-BE49-F238E27FC236}">
                <a16:creationId xmlns:a16="http://schemas.microsoft.com/office/drawing/2014/main" id="{2636E172-CDC4-0E11-5A4F-1D4218AE9E52}"/>
              </a:ext>
            </a:extLst>
          </p:cNvPr>
          <p:cNvGrpSpPr/>
          <p:nvPr/>
        </p:nvGrpSpPr>
        <p:grpSpPr>
          <a:xfrm>
            <a:off x="3597357" y="2064648"/>
            <a:ext cx="8211244" cy="855449"/>
            <a:chOff x="3142556" y="2540000"/>
            <a:chExt cx="8211244" cy="855449"/>
          </a:xfrm>
        </p:grpSpPr>
        <p:sp>
          <p:nvSpPr>
            <p:cNvPr id="10" name="Content Placeholder 2">
              <a:extLst>
                <a:ext uri="{FF2B5EF4-FFF2-40B4-BE49-F238E27FC236}">
                  <a16:creationId xmlns:a16="http://schemas.microsoft.com/office/drawing/2014/main" id="{A9EBA8B1-2973-0A18-7DBD-EE8006556B9A}"/>
                </a:ext>
              </a:extLst>
            </p:cNvPr>
            <p:cNvSpPr txBox="1">
              <a:spLocks/>
            </p:cNvSpPr>
            <p:nvPr/>
          </p:nvSpPr>
          <p:spPr>
            <a:xfrm>
              <a:off x="3556000" y="2540000"/>
              <a:ext cx="7797800" cy="855449"/>
            </a:xfrm>
            <a:prstGeom prst="roundRect">
              <a:avLst>
                <a:gd name="adj" fmla="val 26116"/>
              </a:avLst>
            </a:prstGeom>
            <a:solidFill>
              <a:srgbClr val="CCD8D2"/>
            </a:solidFill>
            <a:ln>
              <a:solidFill>
                <a:srgbClr val="CCD8D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ysClr val="windowText" lastClr="000000"/>
                  </a:solidFill>
                </a:rPr>
                <a:t>Treatment needed?</a:t>
              </a:r>
            </a:p>
          </p:txBody>
        </p:sp>
        <p:sp>
          <p:nvSpPr>
            <p:cNvPr id="11" name="Triangle 10">
              <a:extLst>
                <a:ext uri="{FF2B5EF4-FFF2-40B4-BE49-F238E27FC236}">
                  <a16:creationId xmlns:a16="http://schemas.microsoft.com/office/drawing/2014/main" id="{4D9FD1F4-0630-0CAB-1D1D-D68FFF060F0E}"/>
                </a:ext>
              </a:extLst>
            </p:cNvPr>
            <p:cNvSpPr/>
            <p:nvPr/>
          </p:nvSpPr>
          <p:spPr>
            <a:xfrm rot="16200000">
              <a:off x="3108861" y="2768238"/>
              <a:ext cx="480834" cy="413444"/>
            </a:xfrm>
            <a:prstGeom prst="triangle">
              <a:avLst>
                <a:gd name="adj" fmla="val 0"/>
              </a:avLst>
            </a:prstGeom>
            <a:solidFill>
              <a:srgbClr val="CCD8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
        <p:nvSpPr>
          <p:cNvPr id="13" name="Content Placeholder 2">
            <a:extLst>
              <a:ext uri="{FF2B5EF4-FFF2-40B4-BE49-F238E27FC236}">
                <a16:creationId xmlns:a16="http://schemas.microsoft.com/office/drawing/2014/main" id="{1668C58E-5B94-9810-7BDE-3F048D6B7CD7}"/>
              </a:ext>
            </a:extLst>
          </p:cNvPr>
          <p:cNvSpPr txBox="1">
            <a:spLocks/>
          </p:cNvSpPr>
          <p:nvPr/>
        </p:nvSpPr>
        <p:spPr>
          <a:xfrm>
            <a:off x="6138051" y="3368727"/>
            <a:ext cx="3543300" cy="732422"/>
          </a:xfrm>
          <a:prstGeom prst="roundRect">
            <a:avLst>
              <a:gd name="adj" fmla="val 26116"/>
            </a:avLst>
          </a:prstGeom>
          <a:solidFill>
            <a:srgbClr val="0B5C2A"/>
          </a:solidFill>
          <a:ln>
            <a:solidFill>
              <a:srgbClr val="0B5C2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Yes</a:t>
            </a:r>
            <a:endParaRPr lang="en-CA" dirty="0">
              <a:solidFill>
                <a:schemeClr val="bg1"/>
              </a:solidFill>
            </a:endParaRPr>
          </a:p>
        </p:txBody>
      </p:sp>
      <p:sp>
        <p:nvSpPr>
          <p:cNvPr id="15" name="Content Placeholder 2">
            <a:extLst>
              <a:ext uri="{FF2B5EF4-FFF2-40B4-BE49-F238E27FC236}">
                <a16:creationId xmlns:a16="http://schemas.microsoft.com/office/drawing/2014/main" id="{DD3A704A-F01F-3C82-A16A-5F0BA738E3DA}"/>
              </a:ext>
            </a:extLst>
          </p:cNvPr>
          <p:cNvSpPr txBox="1">
            <a:spLocks/>
          </p:cNvSpPr>
          <p:nvPr/>
        </p:nvSpPr>
        <p:spPr>
          <a:xfrm>
            <a:off x="6138051" y="4549779"/>
            <a:ext cx="3543300" cy="732422"/>
          </a:xfrm>
          <a:prstGeom prst="roundRect">
            <a:avLst>
              <a:gd name="adj" fmla="val 26116"/>
            </a:avLst>
          </a:prstGeom>
          <a:solidFill>
            <a:srgbClr val="FF0000"/>
          </a:solidFill>
          <a:ln>
            <a:solidFill>
              <a:srgbClr val="FF000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No</a:t>
            </a:r>
            <a:endParaRPr lang="en-CA" dirty="0">
              <a:solidFill>
                <a:schemeClr val="bg1"/>
              </a:solidFill>
            </a:endParaRPr>
          </a:p>
        </p:txBody>
      </p:sp>
      <p:pic>
        <p:nvPicPr>
          <p:cNvPr id="3" name="Graphic 2" descr="Cursor with solid fill">
            <a:extLst>
              <a:ext uri="{FF2B5EF4-FFF2-40B4-BE49-F238E27FC236}">
                <a16:creationId xmlns:a16="http://schemas.microsoft.com/office/drawing/2014/main" id="{0C711637-96E9-8E90-C56A-E24B649336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4151" y="3675690"/>
            <a:ext cx="914400" cy="914400"/>
          </a:xfrm>
          <a:prstGeom prst="rect">
            <a:avLst/>
          </a:prstGeom>
        </p:spPr>
      </p:pic>
      <p:sp>
        <p:nvSpPr>
          <p:cNvPr id="5" name="TextBox 4">
            <a:extLst>
              <a:ext uri="{FF2B5EF4-FFF2-40B4-BE49-F238E27FC236}">
                <a16:creationId xmlns:a16="http://schemas.microsoft.com/office/drawing/2014/main" id="{1024B4D1-4934-4146-853F-B3DB543A39B4}"/>
              </a:ext>
            </a:extLst>
          </p:cNvPr>
          <p:cNvSpPr txBox="1"/>
          <p:nvPr/>
        </p:nvSpPr>
        <p:spPr>
          <a:xfrm>
            <a:off x="577381" y="3625747"/>
            <a:ext cx="1035782"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Tree>
    <p:extLst>
      <p:ext uri="{BB962C8B-B14F-4D97-AF65-F5344CB8AC3E}">
        <p14:creationId xmlns:p14="http://schemas.microsoft.com/office/powerpoint/2010/main" val="69352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1159-4D76-1F25-55C6-5A1B6F8F57EA}"/>
              </a:ext>
            </a:extLst>
          </p:cNvPr>
          <p:cNvSpPr>
            <a:spLocks noGrp="1"/>
          </p:cNvSpPr>
          <p:nvPr>
            <p:ph type="title"/>
          </p:nvPr>
        </p:nvSpPr>
        <p:spPr/>
        <p:txBody>
          <a:bodyPr/>
          <a:lstStyle/>
          <a:p>
            <a:r>
              <a:rPr lang="en-CA" dirty="0"/>
              <a:t>Calm Chat</a:t>
            </a:r>
          </a:p>
        </p:txBody>
      </p:sp>
      <p:pic>
        <p:nvPicPr>
          <p:cNvPr id="4" name="Picture 3">
            <a:extLst>
              <a:ext uri="{FF2B5EF4-FFF2-40B4-BE49-F238E27FC236}">
                <a16:creationId xmlns:a16="http://schemas.microsoft.com/office/drawing/2014/main" id="{6BB2D8E3-528B-09A0-5328-F8013EC71DB4}"/>
              </a:ext>
            </a:extLst>
          </p:cNvPr>
          <p:cNvPicPr>
            <a:picLocks noChangeAspect="1"/>
          </p:cNvPicPr>
          <p:nvPr/>
        </p:nvPicPr>
        <p:blipFill>
          <a:blip r:embed="rId3"/>
          <a:stretch>
            <a:fillRect/>
          </a:stretch>
        </p:blipFill>
        <p:spPr>
          <a:xfrm>
            <a:off x="838200" y="3825875"/>
            <a:ext cx="2667000" cy="2667000"/>
          </a:xfrm>
          <a:prstGeom prst="rect">
            <a:avLst/>
          </a:prstGeom>
        </p:spPr>
      </p:pic>
      <p:sp>
        <p:nvSpPr>
          <p:cNvPr id="6" name="TextBox 5">
            <a:extLst>
              <a:ext uri="{FF2B5EF4-FFF2-40B4-BE49-F238E27FC236}">
                <a16:creationId xmlns:a16="http://schemas.microsoft.com/office/drawing/2014/main" id="{43796FA1-5B84-3A12-5631-B6300845E95B}"/>
              </a:ext>
            </a:extLst>
          </p:cNvPr>
          <p:cNvSpPr txBox="1"/>
          <p:nvPr/>
        </p:nvSpPr>
        <p:spPr>
          <a:xfrm rot="1044493">
            <a:off x="2396067" y="3241099"/>
            <a:ext cx="1109134"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7" name="TextBox 6">
            <a:extLst>
              <a:ext uri="{FF2B5EF4-FFF2-40B4-BE49-F238E27FC236}">
                <a16:creationId xmlns:a16="http://schemas.microsoft.com/office/drawing/2014/main" id="{0002B400-85BB-C08A-B579-B589136020AA}"/>
              </a:ext>
            </a:extLst>
          </p:cNvPr>
          <p:cNvSpPr txBox="1"/>
          <p:nvPr/>
        </p:nvSpPr>
        <p:spPr>
          <a:xfrm rot="1832410">
            <a:off x="2777067" y="3807786"/>
            <a:ext cx="1035782"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8" name="TextBox 7">
            <a:extLst>
              <a:ext uri="{FF2B5EF4-FFF2-40B4-BE49-F238E27FC236}">
                <a16:creationId xmlns:a16="http://schemas.microsoft.com/office/drawing/2014/main" id="{BA4EF894-C739-0C8A-EE23-B448C3E929FA}"/>
              </a:ext>
            </a:extLst>
          </p:cNvPr>
          <p:cNvSpPr txBox="1"/>
          <p:nvPr/>
        </p:nvSpPr>
        <p:spPr>
          <a:xfrm>
            <a:off x="577381" y="3625747"/>
            <a:ext cx="1035782" cy="1169551"/>
          </a:xfrm>
          <a:prstGeom prst="rect">
            <a:avLst/>
          </a:prstGeom>
          <a:noFill/>
        </p:spPr>
        <p:txBody>
          <a:bodyPr wrap="square">
            <a:spAutoFit/>
          </a:bodyPr>
          <a:lstStyle/>
          <a:p>
            <a:r>
              <a:rPr lang="en-KR" sz="7000" dirty="0">
                <a:latin typeface=".AppleColorEmojiUI"/>
              </a:rPr>
              <a:t>💡</a:t>
            </a:r>
            <a:endParaRPr lang="en-KR" sz="7000" dirty="0">
              <a:effectLst/>
              <a:latin typeface=".Apple Color Emoji UI"/>
            </a:endParaRPr>
          </a:p>
        </p:txBody>
      </p:sp>
      <p:sp>
        <p:nvSpPr>
          <p:cNvPr id="3" name="Content Placeholder 2">
            <a:extLst>
              <a:ext uri="{FF2B5EF4-FFF2-40B4-BE49-F238E27FC236}">
                <a16:creationId xmlns:a16="http://schemas.microsoft.com/office/drawing/2014/main" id="{B957BA60-07B1-CCF4-AB86-607D99C0EAED}"/>
              </a:ext>
            </a:extLst>
          </p:cNvPr>
          <p:cNvSpPr txBox="1">
            <a:spLocks/>
          </p:cNvSpPr>
          <p:nvPr/>
        </p:nvSpPr>
        <p:spPr>
          <a:xfrm>
            <a:off x="4038153" y="2365598"/>
            <a:ext cx="7381850" cy="732422"/>
          </a:xfrm>
          <a:prstGeom prst="roundRect">
            <a:avLst>
              <a:gd name="adj" fmla="val 26116"/>
            </a:avLst>
          </a:prstGeom>
          <a:solidFill>
            <a:srgbClr val="CCD8D2"/>
          </a:solidFill>
          <a:ln>
            <a:solidFill>
              <a:srgbClr val="CCD8D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1"/>
                </a:solidFill>
              </a:rPr>
              <a:t>Start therapy</a:t>
            </a:r>
            <a:endParaRPr lang="en-CA" dirty="0">
              <a:solidFill>
                <a:schemeClr val="tx1"/>
              </a:solidFill>
            </a:endParaRPr>
          </a:p>
        </p:txBody>
      </p:sp>
      <p:sp>
        <p:nvSpPr>
          <p:cNvPr id="12" name="Content Placeholder 2">
            <a:extLst>
              <a:ext uri="{FF2B5EF4-FFF2-40B4-BE49-F238E27FC236}">
                <a16:creationId xmlns:a16="http://schemas.microsoft.com/office/drawing/2014/main" id="{55B2CAA5-A878-170A-47F2-508B4BCA3953}"/>
              </a:ext>
            </a:extLst>
          </p:cNvPr>
          <p:cNvSpPr txBox="1">
            <a:spLocks/>
          </p:cNvSpPr>
          <p:nvPr/>
        </p:nvSpPr>
        <p:spPr>
          <a:xfrm>
            <a:off x="4032057" y="3415373"/>
            <a:ext cx="7381850" cy="732422"/>
          </a:xfrm>
          <a:prstGeom prst="roundRect">
            <a:avLst>
              <a:gd name="adj" fmla="val 26116"/>
            </a:avLst>
          </a:prstGeom>
          <a:solidFill>
            <a:srgbClr val="6CC0B4"/>
          </a:solidFill>
          <a:ln>
            <a:solidFill>
              <a:srgbClr val="6CC0B4"/>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solidFill>
                  <a:schemeClr val="tx1"/>
                </a:solidFill>
              </a:rPr>
              <a:t>Contact medical facility</a:t>
            </a:r>
          </a:p>
        </p:txBody>
      </p:sp>
      <p:sp>
        <p:nvSpPr>
          <p:cNvPr id="14" name="Content Placeholder 2">
            <a:extLst>
              <a:ext uri="{FF2B5EF4-FFF2-40B4-BE49-F238E27FC236}">
                <a16:creationId xmlns:a16="http://schemas.microsoft.com/office/drawing/2014/main" id="{9C5BA221-5157-E5C7-12A3-C3B0651A912F}"/>
              </a:ext>
            </a:extLst>
          </p:cNvPr>
          <p:cNvSpPr txBox="1">
            <a:spLocks/>
          </p:cNvSpPr>
          <p:nvPr/>
        </p:nvSpPr>
        <p:spPr>
          <a:xfrm>
            <a:off x="4032057" y="4465148"/>
            <a:ext cx="7381850" cy="732422"/>
          </a:xfrm>
          <a:prstGeom prst="roundRect">
            <a:avLst>
              <a:gd name="adj" fmla="val 26116"/>
            </a:avLst>
          </a:prstGeom>
          <a:solidFill>
            <a:srgbClr val="169AA2"/>
          </a:solidFill>
          <a:ln>
            <a:solidFill>
              <a:srgbClr val="169AA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solidFill>
                  <a:schemeClr val="bg1"/>
                </a:solidFill>
              </a:rPr>
              <a:t>Connect User and facility</a:t>
            </a:r>
          </a:p>
        </p:txBody>
      </p:sp>
    </p:spTree>
    <p:extLst>
      <p:ext uri="{BB962C8B-B14F-4D97-AF65-F5344CB8AC3E}">
        <p14:creationId xmlns:p14="http://schemas.microsoft.com/office/powerpoint/2010/main" val="824921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15FA-B441-5123-C488-3F7D1DA3718C}"/>
              </a:ext>
            </a:extLst>
          </p:cNvPr>
          <p:cNvSpPr>
            <a:spLocks noGrp="1"/>
          </p:cNvSpPr>
          <p:nvPr>
            <p:ph type="title"/>
          </p:nvPr>
        </p:nvSpPr>
        <p:spPr/>
        <p:txBody>
          <a:bodyPr/>
          <a:lstStyle/>
          <a:p>
            <a:r>
              <a:rPr lang="en-CA" dirty="0"/>
              <a:t>How does it work?</a:t>
            </a:r>
          </a:p>
        </p:txBody>
      </p:sp>
      <p:pic>
        <p:nvPicPr>
          <p:cNvPr id="7" name="Picture 6">
            <a:extLst>
              <a:ext uri="{FF2B5EF4-FFF2-40B4-BE49-F238E27FC236}">
                <a16:creationId xmlns:a16="http://schemas.microsoft.com/office/drawing/2014/main" id="{9B60ED01-3E80-680D-EEFA-9573C647E259}"/>
              </a:ext>
            </a:extLst>
          </p:cNvPr>
          <p:cNvPicPr>
            <a:picLocks noChangeAspect="1"/>
          </p:cNvPicPr>
          <p:nvPr/>
        </p:nvPicPr>
        <p:blipFill>
          <a:blip r:embed="rId3"/>
          <a:stretch>
            <a:fillRect/>
          </a:stretch>
        </p:blipFill>
        <p:spPr>
          <a:xfrm>
            <a:off x="9056649" y="1027906"/>
            <a:ext cx="1913454" cy="4148251"/>
          </a:xfrm>
          <a:prstGeom prst="rect">
            <a:avLst/>
          </a:prstGeom>
        </p:spPr>
      </p:pic>
      <p:pic>
        <p:nvPicPr>
          <p:cNvPr id="10" name="Picture 9">
            <a:extLst>
              <a:ext uri="{FF2B5EF4-FFF2-40B4-BE49-F238E27FC236}">
                <a16:creationId xmlns:a16="http://schemas.microsoft.com/office/drawing/2014/main" id="{3113AD99-B1B3-39B5-E1B9-05110248AC49}"/>
              </a:ext>
            </a:extLst>
          </p:cNvPr>
          <p:cNvPicPr>
            <a:picLocks noChangeAspect="1"/>
          </p:cNvPicPr>
          <p:nvPr/>
        </p:nvPicPr>
        <p:blipFill>
          <a:blip r:embed="rId4"/>
          <a:stretch>
            <a:fillRect/>
          </a:stretch>
        </p:blipFill>
        <p:spPr>
          <a:xfrm>
            <a:off x="-750848" y="630309"/>
            <a:ext cx="7772400" cy="5597381"/>
          </a:xfrm>
          <a:prstGeom prst="rect">
            <a:avLst/>
          </a:prstGeom>
        </p:spPr>
      </p:pic>
      <p:pic>
        <p:nvPicPr>
          <p:cNvPr id="5" name="Picture 4">
            <a:extLst>
              <a:ext uri="{FF2B5EF4-FFF2-40B4-BE49-F238E27FC236}">
                <a16:creationId xmlns:a16="http://schemas.microsoft.com/office/drawing/2014/main" id="{6D197C5A-9854-8618-1A8F-9B218135FA5E}"/>
              </a:ext>
            </a:extLst>
          </p:cNvPr>
          <p:cNvPicPr>
            <a:picLocks noChangeAspect="1"/>
          </p:cNvPicPr>
          <p:nvPr/>
        </p:nvPicPr>
        <p:blipFill>
          <a:blip r:embed="rId5"/>
          <a:stretch>
            <a:fillRect/>
          </a:stretch>
        </p:blipFill>
        <p:spPr>
          <a:xfrm>
            <a:off x="5958591" y="3287366"/>
            <a:ext cx="3920530" cy="2741000"/>
          </a:xfrm>
          <a:prstGeom prst="rect">
            <a:avLst/>
          </a:prstGeom>
          <a:effectLst>
            <a:outerShdw blurRad="150462" dist="63500" dir="18900000" sx="100329" sy="100329" algn="bl" rotWithShape="0">
              <a:prstClr val="black">
                <a:alpha val="40000"/>
              </a:prstClr>
            </a:outerShdw>
          </a:effectLst>
        </p:spPr>
      </p:pic>
    </p:spTree>
    <p:extLst>
      <p:ext uri="{BB962C8B-B14F-4D97-AF65-F5344CB8AC3E}">
        <p14:creationId xmlns:p14="http://schemas.microsoft.com/office/powerpoint/2010/main" val="14429969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15FA-B441-5123-C488-3F7D1DA3718C}"/>
              </a:ext>
            </a:extLst>
          </p:cNvPr>
          <p:cNvSpPr>
            <a:spLocks noGrp="1"/>
          </p:cNvSpPr>
          <p:nvPr>
            <p:ph type="title"/>
          </p:nvPr>
        </p:nvSpPr>
        <p:spPr/>
        <p:txBody>
          <a:bodyPr/>
          <a:lstStyle/>
          <a:p>
            <a:r>
              <a:rPr lang="en-CA" dirty="0"/>
              <a:t>How does it work?</a:t>
            </a:r>
          </a:p>
        </p:txBody>
      </p:sp>
      <p:sp>
        <p:nvSpPr>
          <p:cNvPr id="3" name="Content Placeholder 2">
            <a:extLst>
              <a:ext uri="{FF2B5EF4-FFF2-40B4-BE49-F238E27FC236}">
                <a16:creationId xmlns:a16="http://schemas.microsoft.com/office/drawing/2014/main" id="{81FDE7CF-FE65-3E9F-B40A-2CF4FE3A4CC9}"/>
              </a:ext>
            </a:extLst>
          </p:cNvPr>
          <p:cNvSpPr txBox="1">
            <a:spLocks/>
          </p:cNvSpPr>
          <p:nvPr/>
        </p:nvSpPr>
        <p:spPr>
          <a:xfrm>
            <a:off x="5434111" y="1946275"/>
            <a:ext cx="1523806" cy="5111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b="1" dirty="0"/>
              <a:t>Desktop</a:t>
            </a:r>
          </a:p>
        </p:txBody>
      </p:sp>
      <p:pic>
        <p:nvPicPr>
          <p:cNvPr id="4" name="Picture 3">
            <a:extLst>
              <a:ext uri="{FF2B5EF4-FFF2-40B4-BE49-F238E27FC236}">
                <a16:creationId xmlns:a16="http://schemas.microsoft.com/office/drawing/2014/main" id="{12AF37C0-7686-271C-48B0-BEE51968712D}"/>
              </a:ext>
            </a:extLst>
          </p:cNvPr>
          <p:cNvPicPr>
            <a:picLocks noChangeAspect="1"/>
          </p:cNvPicPr>
          <p:nvPr/>
        </p:nvPicPr>
        <p:blipFill>
          <a:blip r:embed="rId2"/>
          <a:stretch>
            <a:fillRect/>
          </a:stretch>
        </p:blipFill>
        <p:spPr>
          <a:xfrm>
            <a:off x="9056649" y="1027906"/>
            <a:ext cx="1913454" cy="4148251"/>
          </a:xfrm>
          <a:prstGeom prst="rect">
            <a:avLst/>
          </a:prstGeom>
        </p:spPr>
      </p:pic>
      <p:pic>
        <p:nvPicPr>
          <p:cNvPr id="6" name="Picture 5">
            <a:extLst>
              <a:ext uri="{FF2B5EF4-FFF2-40B4-BE49-F238E27FC236}">
                <a16:creationId xmlns:a16="http://schemas.microsoft.com/office/drawing/2014/main" id="{6FCB443E-31F9-F6D1-1190-DAD39C8E850E}"/>
              </a:ext>
            </a:extLst>
          </p:cNvPr>
          <p:cNvPicPr>
            <a:picLocks noChangeAspect="1"/>
          </p:cNvPicPr>
          <p:nvPr/>
        </p:nvPicPr>
        <p:blipFill>
          <a:blip r:embed="rId3"/>
          <a:stretch>
            <a:fillRect/>
          </a:stretch>
        </p:blipFill>
        <p:spPr>
          <a:xfrm>
            <a:off x="5958591" y="3287366"/>
            <a:ext cx="3920530" cy="2741000"/>
          </a:xfrm>
          <a:prstGeom prst="rect">
            <a:avLst/>
          </a:prstGeom>
          <a:effectLst>
            <a:outerShdw blurRad="150462" dist="63500" dir="18900000" sx="100329" sy="100329" algn="bl" rotWithShape="0">
              <a:prstClr val="black">
                <a:alpha val="40000"/>
              </a:prstClr>
            </a:outerShdw>
          </a:effectLst>
        </p:spPr>
      </p:pic>
      <p:sp>
        <p:nvSpPr>
          <p:cNvPr id="8" name="Content Placeholder 2">
            <a:extLst>
              <a:ext uri="{FF2B5EF4-FFF2-40B4-BE49-F238E27FC236}">
                <a16:creationId xmlns:a16="http://schemas.microsoft.com/office/drawing/2014/main" id="{09FBA4CC-E703-4C37-2D3F-FA27C117C6E0}"/>
              </a:ext>
            </a:extLst>
          </p:cNvPr>
          <p:cNvSpPr txBox="1">
            <a:spLocks/>
          </p:cNvSpPr>
          <p:nvPr/>
        </p:nvSpPr>
        <p:spPr>
          <a:xfrm>
            <a:off x="7532843" y="2715642"/>
            <a:ext cx="1523806"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b="1" dirty="0"/>
              <a:t>Tablet</a:t>
            </a:r>
          </a:p>
        </p:txBody>
      </p:sp>
      <p:sp>
        <p:nvSpPr>
          <p:cNvPr id="9" name="Content Placeholder 2">
            <a:extLst>
              <a:ext uri="{FF2B5EF4-FFF2-40B4-BE49-F238E27FC236}">
                <a16:creationId xmlns:a16="http://schemas.microsoft.com/office/drawing/2014/main" id="{1F82D7DC-4003-5F8A-551B-B60E57035C95}"/>
              </a:ext>
            </a:extLst>
          </p:cNvPr>
          <p:cNvSpPr txBox="1">
            <a:spLocks/>
          </p:cNvSpPr>
          <p:nvPr/>
        </p:nvSpPr>
        <p:spPr>
          <a:xfrm>
            <a:off x="7536808" y="1027906"/>
            <a:ext cx="1523806"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b="1" dirty="0"/>
              <a:t>Phone</a:t>
            </a:r>
          </a:p>
        </p:txBody>
      </p:sp>
      <p:cxnSp>
        <p:nvCxnSpPr>
          <p:cNvPr id="15" name="Straight Connector 14">
            <a:extLst>
              <a:ext uri="{FF2B5EF4-FFF2-40B4-BE49-F238E27FC236}">
                <a16:creationId xmlns:a16="http://schemas.microsoft.com/office/drawing/2014/main" id="{9986F924-BA6B-F656-A1AC-AFCA498FEFE7}"/>
              </a:ext>
            </a:extLst>
          </p:cNvPr>
          <p:cNvCxnSpPr>
            <a:cxnSpLocks/>
          </p:cNvCxnSpPr>
          <p:nvPr/>
        </p:nvCxnSpPr>
        <p:spPr>
          <a:xfrm>
            <a:off x="7741920" y="3125672"/>
            <a:ext cx="1131849" cy="0"/>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E7CC76-F643-16CD-B89F-DD7240E74E30}"/>
              </a:ext>
            </a:extLst>
          </p:cNvPr>
          <p:cNvCxnSpPr>
            <a:cxnSpLocks/>
          </p:cNvCxnSpPr>
          <p:nvPr/>
        </p:nvCxnSpPr>
        <p:spPr>
          <a:xfrm flipV="1">
            <a:off x="7430964" y="3127144"/>
            <a:ext cx="310957" cy="160222"/>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D3A7624-3437-CB16-F02C-56B0F7C724D5}"/>
              </a:ext>
            </a:extLst>
          </p:cNvPr>
          <p:cNvCxnSpPr>
            <a:cxnSpLocks/>
          </p:cNvCxnSpPr>
          <p:nvPr/>
        </p:nvCxnSpPr>
        <p:spPr>
          <a:xfrm>
            <a:off x="5545567" y="2408916"/>
            <a:ext cx="1331349" cy="0"/>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DADE33-264B-1E4E-F02D-C390C1C51023}"/>
              </a:ext>
            </a:extLst>
          </p:cNvPr>
          <p:cNvCxnSpPr>
            <a:cxnSpLocks/>
          </p:cNvCxnSpPr>
          <p:nvPr/>
        </p:nvCxnSpPr>
        <p:spPr>
          <a:xfrm flipV="1">
            <a:off x="5363892" y="2408916"/>
            <a:ext cx="180470" cy="210571"/>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333A8C-C97D-F529-A39D-62D45D23794F}"/>
              </a:ext>
            </a:extLst>
          </p:cNvPr>
          <p:cNvCxnSpPr>
            <a:cxnSpLocks/>
          </p:cNvCxnSpPr>
          <p:nvPr/>
        </p:nvCxnSpPr>
        <p:spPr>
          <a:xfrm>
            <a:off x="7741920" y="1409111"/>
            <a:ext cx="1131849" cy="0"/>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070573E-4A69-BBBC-13A1-60B0D2B85721}"/>
              </a:ext>
            </a:extLst>
          </p:cNvPr>
          <p:cNvCxnSpPr>
            <a:cxnSpLocks/>
          </p:cNvCxnSpPr>
          <p:nvPr/>
        </p:nvCxnSpPr>
        <p:spPr>
          <a:xfrm flipH="1" flipV="1">
            <a:off x="8878065" y="1409112"/>
            <a:ext cx="178584" cy="125662"/>
          </a:xfrm>
          <a:prstGeom prst="line">
            <a:avLst/>
          </a:prstGeom>
          <a:ln w="25400" cap="rnd">
            <a:solidFill>
              <a:srgbClr val="6CC0B4"/>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C0A7A8A8-8027-9FEC-0E31-A7DAF07C5801}"/>
              </a:ext>
            </a:extLst>
          </p:cNvPr>
          <p:cNvPicPr>
            <a:picLocks noChangeAspect="1"/>
          </p:cNvPicPr>
          <p:nvPr/>
        </p:nvPicPr>
        <p:blipFill>
          <a:blip r:embed="rId4"/>
          <a:stretch>
            <a:fillRect/>
          </a:stretch>
        </p:blipFill>
        <p:spPr>
          <a:xfrm>
            <a:off x="-750848" y="630309"/>
            <a:ext cx="7772400" cy="5597381"/>
          </a:xfrm>
          <a:prstGeom prst="rect">
            <a:avLst/>
          </a:prstGeom>
        </p:spPr>
      </p:pic>
    </p:spTree>
    <p:extLst>
      <p:ext uri="{BB962C8B-B14F-4D97-AF65-F5344CB8AC3E}">
        <p14:creationId xmlns:p14="http://schemas.microsoft.com/office/powerpoint/2010/main" val="2749856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794B-A8D9-E993-B32F-C2C59387A928}"/>
              </a:ext>
            </a:extLst>
          </p:cNvPr>
          <p:cNvSpPr>
            <a:spLocks noGrp="1"/>
          </p:cNvSpPr>
          <p:nvPr>
            <p:ph type="title"/>
          </p:nvPr>
        </p:nvSpPr>
        <p:spPr/>
        <p:txBody>
          <a:bodyPr/>
          <a:lstStyle/>
          <a:p>
            <a:r>
              <a:rPr lang="en-CA" dirty="0"/>
              <a:t>How does it work?</a:t>
            </a:r>
          </a:p>
        </p:txBody>
      </p:sp>
      <p:sp>
        <p:nvSpPr>
          <p:cNvPr id="8" name="Content Placeholder 2">
            <a:extLst>
              <a:ext uri="{FF2B5EF4-FFF2-40B4-BE49-F238E27FC236}">
                <a16:creationId xmlns:a16="http://schemas.microsoft.com/office/drawing/2014/main" id="{B97B63ED-40F6-E6BD-C447-FC6377818CC7}"/>
              </a:ext>
            </a:extLst>
          </p:cNvPr>
          <p:cNvSpPr txBox="1">
            <a:spLocks/>
          </p:cNvSpPr>
          <p:nvPr/>
        </p:nvSpPr>
        <p:spPr>
          <a:xfrm>
            <a:off x="838199" y="1690689"/>
            <a:ext cx="10515599" cy="565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AI-based system</a:t>
            </a:r>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p:txBody>
      </p:sp>
      <p:sp>
        <p:nvSpPr>
          <p:cNvPr id="4" name="Content Placeholder 2">
            <a:extLst>
              <a:ext uri="{FF2B5EF4-FFF2-40B4-BE49-F238E27FC236}">
                <a16:creationId xmlns:a16="http://schemas.microsoft.com/office/drawing/2014/main" id="{FA458A14-A1E5-EE96-A390-B70FC9F49F37}"/>
              </a:ext>
            </a:extLst>
          </p:cNvPr>
          <p:cNvSpPr txBox="1">
            <a:spLocks/>
          </p:cNvSpPr>
          <p:nvPr/>
        </p:nvSpPr>
        <p:spPr>
          <a:xfrm>
            <a:off x="1815931" y="4276614"/>
            <a:ext cx="4280067" cy="876650"/>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system learns psychiatric expertise</a:t>
            </a:r>
            <a:endParaRPr lang="en-CA" dirty="0"/>
          </a:p>
        </p:txBody>
      </p:sp>
      <p:sp>
        <p:nvSpPr>
          <p:cNvPr id="5" name="Content Placeholder 2">
            <a:extLst>
              <a:ext uri="{FF2B5EF4-FFF2-40B4-BE49-F238E27FC236}">
                <a16:creationId xmlns:a16="http://schemas.microsoft.com/office/drawing/2014/main" id="{CB61321F-98C6-6A25-201D-1900CBE00EA6}"/>
              </a:ext>
            </a:extLst>
          </p:cNvPr>
          <p:cNvSpPr txBox="1">
            <a:spLocks/>
          </p:cNvSpPr>
          <p:nvPr/>
        </p:nvSpPr>
        <p:spPr>
          <a:xfrm>
            <a:off x="6095999" y="4087041"/>
            <a:ext cx="4280068" cy="1264449"/>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Knows how to answer questions like human – use of language</a:t>
            </a:r>
            <a:endParaRPr lang="en-CA" dirty="0"/>
          </a:p>
        </p:txBody>
      </p:sp>
      <p:sp>
        <p:nvSpPr>
          <p:cNvPr id="6" name="Content Placeholder 2">
            <a:extLst>
              <a:ext uri="{FF2B5EF4-FFF2-40B4-BE49-F238E27FC236}">
                <a16:creationId xmlns:a16="http://schemas.microsoft.com/office/drawing/2014/main" id="{7EE0EF13-5CF8-DD80-55FE-DB4A77BBD28F}"/>
              </a:ext>
            </a:extLst>
          </p:cNvPr>
          <p:cNvSpPr txBox="1">
            <a:spLocks/>
          </p:cNvSpPr>
          <p:nvPr/>
        </p:nvSpPr>
        <p:spPr>
          <a:xfrm>
            <a:off x="1815930" y="3028978"/>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a:t>
            </a:r>
            <a:endParaRPr lang="en-CA" sz="4800" dirty="0"/>
          </a:p>
        </p:txBody>
      </p:sp>
      <p:sp>
        <p:nvSpPr>
          <p:cNvPr id="7" name="Content Placeholder 2">
            <a:extLst>
              <a:ext uri="{FF2B5EF4-FFF2-40B4-BE49-F238E27FC236}">
                <a16:creationId xmlns:a16="http://schemas.microsoft.com/office/drawing/2014/main" id="{051FC6EC-40AE-37E1-C40B-FC2446E50DA2}"/>
              </a:ext>
            </a:extLst>
          </p:cNvPr>
          <p:cNvSpPr txBox="1">
            <a:spLocks/>
          </p:cNvSpPr>
          <p:nvPr/>
        </p:nvSpPr>
        <p:spPr>
          <a:xfrm>
            <a:off x="6096000" y="3058170"/>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800" dirty="0"/>
              <a:t>🗣️</a:t>
            </a:r>
            <a:r>
              <a:rPr lang="ko-KR" altLang="en-US" sz="4800" dirty="0"/>
              <a:t>💬🗯️</a:t>
            </a:r>
            <a:endParaRPr lang="en-CA" sz="4800" dirty="0"/>
          </a:p>
        </p:txBody>
      </p:sp>
    </p:spTree>
    <p:extLst>
      <p:ext uri="{BB962C8B-B14F-4D97-AF65-F5344CB8AC3E}">
        <p14:creationId xmlns:p14="http://schemas.microsoft.com/office/powerpoint/2010/main" val="1719538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794B-A8D9-E993-B32F-C2C59387A928}"/>
              </a:ext>
            </a:extLst>
          </p:cNvPr>
          <p:cNvSpPr>
            <a:spLocks noGrp="1"/>
          </p:cNvSpPr>
          <p:nvPr>
            <p:ph type="title"/>
          </p:nvPr>
        </p:nvSpPr>
        <p:spPr/>
        <p:txBody>
          <a:bodyPr/>
          <a:lstStyle/>
          <a:p>
            <a:r>
              <a:rPr lang="en-CA" dirty="0"/>
              <a:t>How does it work?</a:t>
            </a:r>
          </a:p>
        </p:txBody>
      </p:sp>
      <p:sp>
        <p:nvSpPr>
          <p:cNvPr id="8" name="Content Placeholder 2">
            <a:extLst>
              <a:ext uri="{FF2B5EF4-FFF2-40B4-BE49-F238E27FC236}">
                <a16:creationId xmlns:a16="http://schemas.microsoft.com/office/drawing/2014/main" id="{B97B63ED-40F6-E6BD-C447-FC6377818CC7}"/>
              </a:ext>
            </a:extLst>
          </p:cNvPr>
          <p:cNvSpPr txBox="1">
            <a:spLocks/>
          </p:cNvSpPr>
          <p:nvPr/>
        </p:nvSpPr>
        <p:spPr>
          <a:xfrm>
            <a:off x="838199" y="1690689"/>
            <a:ext cx="10515599" cy="565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AI-based system</a:t>
            </a:r>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p:txBody>
      </p:sp>
      <p:sp>
        <p:nvSpPr>
          <p:cNvPr id="4" name="Content Placeholder 2">
            <a:extLst>
              <a:ext uri="{FF2B5EF4-FFF2-40B4-BE49-F238E27FC236}">
                <a16:creationId xmlns:a16="http://schemas.microsoft.com/office/drawing/2014/main" id="{FA458A14-A1E5-EE96-A390-B70FC9F49F37}"/>
              </a:ext>
            </a:extLst>
          </p:cNvPr>
          <p:cNvSpPr txBox="1">
            <a:spLocks/>
          </p:cNvSpPr>
          <p:nvPr/>
        </p:nvSpPr>
        <p:spPr>
          <a:xfrm>
            <a:off x="1815931" y="4276614"/>
            <a:ext cx="4280067" cy="876650"/>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system learns psychiatric expertise</a:t>
            </a:r>
            <a:endParaRPr lang="en-CA" dirty="0"/>
          </a:p>
        </p:txBody>
      </p:sp>
      <p:sp>
        <p:nvSpPr>
          <p:cNvPr id="5" name="Content Placeholder 2">
            <a:extLst>
              <a:ext uri="{FF2B5EF4-FFF2-40B4-BE49-F238E27FC236}">
                <a16:creationId xmlns:a16="http://schemas.microsoft.com/office/drawing/2014/main" id="{CB61321F-98C6-6A25-201D-1900CBE00EA6}"/>
              </a:ext>
            </a:extLst>
          </p:cNvPr>
          <p:cNvSpPr txBox="1">
            <a:spLocks/>
          </p:cNvSpPr>
          <p:nvPr/>
        </p:nvSpPr>
        <p:spPr>
          <a:xfrm>
            <a:off x="6095999" y="4087041"/>
            <a:ext cx="4280068" cy="1264449"/>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Knows how to answer questions like human – use of language</a:t>
            </a:r>
            <a:endParaRPr lang="en-CA" dirty="0"/>
          </a:p>
        </p:txBody>
      </p:sp>
      <p:sp>
        <p:nvSpPr>
          <p:cNvPr id="6" name="Content Placeholder 2">
            <a:extLst>
              <a:ext uri="{FF2B5EF4-FFF2-40B4-BE49-F238E27FC236}">
                <a16:creationId xmlns:a16="http://schemas.microsoft.com/office/drawing/2014/main" id="{7EE0EF13-5CF8-DD80-55FE-DB4A77BBD28F}"/>
              </a:ext>
            </a:extLst>
          </p:cNvPr>
          <p:cNvSpPr txBox="1">
            <a:spLocks/>
          </p:cNvSpPr>
          <p:nvPr/>
        </p:nvSpPr>
        <p:spPr>
          <a:xfrm>
            <a:off x="1815930" y="3028978"/>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a:t>
            </a:r>
            <a:endParaRPr lang="en-CA" sz="4800" dirty="0"/>
          </a:p>
        </p:txBody>
      </p:sp>
      <p:sp>
        <p:nvSpPr>
          <p:cNvPr id="7" name="Content Placeholder 2">
            <a:extLst>
              <a:ext uri="{FF2B5EF4-FFF2-40B4-BE49-F238E27FC236}">
                <a16:creationId xmlns:a16="http://schemas.microsoft.com/office/drawing/2014/main" id="{051FC6EC-40AE-37E1-C40B-FC2446E50DA2}"/>
              </a:ext>
            </a:extLst>
          </p:cNvPr>
          <p:cNvSpPr txBox="1">
            <a:spLocks/>
          </p:cNvSpPr>
          <p:nvPr/>
        </p:nvSpPr>
        <p:spPr>
          <a:xfrm>
            <a:off x="6096000" y="3058170"/>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800" dirty="0"/>
              <a:t>🗣️</a:t>
            </a:r>
            <a:r>
              <a:rPr lang="ko-KR" altLang="en-US" sz="4800" dirty="0"/>
              <a:t>💬🗯️</a:t>
            </a:r>
            <a:endParaRPr lang="en-CA" sz="4800" dirty="0"/>
          </a:p>
        </p:txBody>
      </p:sp>
      <p:sp>
        <p:nvSpPr>
          <p:cNvPr id="3" name="Rectangle 2">
            <a:extLst>
              <a:ext uri="{FF2B5EF4-FFF2-40B4-BE49-F238E27FC236}">
                <a16:creationId xmlns:a16="http://schemas.microsoft.com/office/drawing/2014/main" id="{77FFFFA5-4F5B-01D9-D269-379C90F1FBDF}"/>
              </a:ext>
            </a:extLst>
          </p:cNvPr>
          <p:cNvSpPr/>
          <p:nvPr/>
        </p:nvSpPr>
        <p:spPr>
          <a:xfrm>
            <a:off x="381000" y="2377440"/>
            <a:ext cx="11521440" cy="4038600"/>
          </a:xfrm>
          <a:prstGeom prst="rect">
            <a:avLst/>
          </a:prstGeom>
          <a:solidFill>
            <a:schemeClr val="tx1">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05443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794B-A8D9-E993-B32F-C2C59387A928}"/>
              </a:ext>
            </a:extLst>
          </p:cNvPr>
          <p:cNvSpPr>
            <a:spLocks noGrp="1"/>
          </p:cNvSpPr>
          <p:nvPr>
            <p:ph type="title"/>
          </p:nvPr>
        </p:nvSpPr>
        <p:spPr/>
        <p:txBody>
          <a:bodyPr/>
          <a:lstStyle/>
          <a:p>
            <a:r>
              <a:rPr lang="en-CA" dirty="0"/>
              <a:t>How does it work?</a:t>
            </a:r>
          </a:p>
        </p:txBody>
      </p:sp>
      <p:sp>
        <p:nvSpPr>
          <p:cNvPr id="8" name="Content Placeholder 2">
            <a:extLst>
              <a:ext uri="{FF2B5EF4-FFF2-40B4-BE49-F238E27FC236}">
                <a16:creationId xmlns:a16="http://schemas.microsoft.com/office/drawing/2014/main" id="{B97B63ED-40F6-E6BD-C447-FC6377818CC7}"/>
              </a:ext>
            </a:extLst>
          </p:cNvPr>
          <p:cNvSpPr txBox="1">
            <a:spLocks/>
          </p:cNvSpPr>
          <p:nvPr/>
        </p:nvSpPr>
        <p:spPr>
          <a:xfrm>
            <a:off x="838199" y="1690689"/>
            <a:ext cx="10515599" cy="565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AI-based system</a:t>
            </a:r>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p:txBody>
      </p:sp>
      <p:sp>
        <p:nvSpPr>
          <p:cNvPr id="4" name="Content Placeholder 2">
            <a:extLst>
              <a:ext uri="{FF2B5EF4-FFF2-40B4-BE49-F238E27FC236}">
                <a16:creationId xmlns:a16="http://schemas.microsoft.com/office/drawing/2014/main" id="{FA458A14-A1E5-EE96-A390-B70FC9F49F37}"/>
              </a:ext>
            </a:extLst>
          </p:cNvPr>
          <p:cNvSpPr txBox="1">
            <a:spLocks/>
          </p:cNvSpPr>
          <p:nvPr/>
        </p:nvSpPr>
        <p:spPr>
          <a:xfrm>
            <a:off x="1815931" y="4276614"/>
            <a:ext cx="4280067" cy="876650"/>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system learns psychiatric expertise</a:t>
            </a:r>
            <a:endParaRPr lang="en-CA" dirty="0"/>
          </a:p>
        </p:txBody>
      </p:sp>
      <p:sp>
        <p:nvSpPr>
          <p:cNvPr id="5" name="Content Placeholder 2">
            <a:extLst>
              <a:ext uri="{FF2B5EF4-FFF2-40B4-BE49-F238E27FC236}">
                <a16:creationId xmlns:a16="http://schemas.microsoft.com/office/drawing/2014/main" id="{CB61321F-98C6-6A25-201D-1900CBE00EA6}"/>
              </a:ext>
            </a:extLst>
          </p:cNvPr>
          <p:cNvSpPr txBox="1">
            <a:spLocks/>
          </p:cNvSpPr>
          <p:nvPr/>
        </p:nvSpPr>
        <p:spPr>
          <a:xfrm>
            <a:off x="6095999" y="4087041"/>
            <a:ext cx="4280068" cy="1264449"/>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Knows how to answer questions like human – use of language</a:t>
            </a:r>
            <a:endParaRPr lang="en-CA" dirty="0"/>
          </a:p>
        </p:txBody>
      </p:sp>
      <p:sp>
        <p:nvSpPr>
          <p:cNvPr id="6" name="Content Placeholder 2">
            <a:extLst>
              <a:ext uri="{FF2B5EF4-FFF2-40B4-BE49-F238E27FC236}">
                <a16:creationId xmlns:a16="http://schemas.microsoft.com/office/drawing/2014/main" id="{7EE0EF13-5CF8-DD80-55FE-DB4A77BBD28F}"/>
              </a:ext>
            </a:extLst>
          </p:cNvPr>
          <p:cNvSpPr txBox="1">
            <a:spLocks/>
          </p:cNvSpPr>
          <p:nvPr/>
        </p:nvSpPr>
        <p:spPr>
          <a:xfrm>
            <a:off x="1815930" y="3028978"/>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a:t>
            </a:r>
            <a:endParaRPr lang="en-CA" sz="4800" dirty="0"/>
          </a:p>
        </p:txBody>
      </p:sp>
      <p:sp>
        <p:nvSpPr>
          <p:cNvPr id="7" name="Content Placeholder 2">
            <a:extLst>
              <a:ext uri="{FF2B5EF4-FFF2-40B4-BE49-F238E27FC236}">
                <a16:creationId xmlns:a16="http://schemas.microsoft.com/office/drawing/2014/main" id="{051FC6EC-40AE-37E1-C40B-FC2446E50DA2}"/>
              </a:ext>
            </a:extLst>
          </p:cNvPr>
          <p:cNvSpPr txBox="1">
            <a:spLocks/>
          </p:cNvSpPr>
          <p:nvPr/>
        </p:nvSpPr>
        <p:spPr>
          <a:xfrm>
            <a:off x="6096000" y="3058170"/>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800" dirty="0"/>
              <a:t>🗣️</a:t>
            </a:r>
            <a:r>
              <a:rPr lang="ko-KR" altLang="en-US" sz="4800" dirty="0"/>
              <a:t>💬🗯️</a:t>
            </a:r>
            <a:endParaRPr lang="en-CA" sz="4800" dirty="0"/>
          </a:p>
        </p:txBody>
      </p:sp>
      <p:sp>
        <p:nvSpPr>
          <p:cNvPr id="3" name="Rectangle 2">
            <a:extLst>
              <a:ext uri="{FF2B5EF4-FFF2-40B4-BE49-F238E27FC236}">
                <a16:creationId xmlns:a16="http://schemas.microsoft.com/office/drawing/2014/main" id="{77FFFFA5-4F5B-01D9-D269-379C90F1FBDF}"/>
              </a:ext>
            </a:extLst>
          </p:cNvPr>
          <p:cNvSpPr/>
          <p:nvPr/>
        </p:nvSpPr>
        <p:spPr>
          <a:xfrm>
            <a:off x="6095996" y="2377440"/>
            <a:ext cx="5806443" cy="4038600"/>
          </a:xfrm>
          <a:prstGeom prst="rect">
            <a:avLst/>
          </a:prstGeom>
          <a:solidFill>
            <a:schemeClr val="tx1">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25709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794B-A8D9-E993-B32F-C2C59387A928}"/>
              </a:ext>
            </a:extLst>
          </p:cNvPr>
          <p:cNvSpPr>
            <a:spLocks noGrp="1"/>
          </p:cNvSpPr>
          <p:nvPr>
            <p:ph type="title"/>
          </p:nvPr>
        </p:nvSpPr>
        <p:spPr/>
        <p:txBody>
          <a:bodyPr/>
          <a:lstStyle/>
          <a:p>
            <a:r>
              <a:rPr lang="en-CA" dirty="0"/>
              <a:t>How does it work?</a:t>
            </a:r>
          </a:p>
        </p:txBody>
      </p:sp>
      <p:sp>
        <p:nvSpPr>
          <p:cNvPr id="8" name="Content Placeholder 2">
            <a:extLst>
              <a:ext uri="{FF2B5EF4-FFF2-40B4-BE49-F238E27FC236}">
                <a16:creationId xmlns:a16="http://schemas.microsoft.com/office/drawing/2014/main" id="{B97B63ED-40F6-E6BD-C447-FC6377818CC7}"/>
              </a:ext>
            </a:extLst>
          </p:cNvPr>
          <p:cNvSpPr txBox="1">
            <a:spLocks/>
          </p:cNvSpPr>
          <p:nvPr/>
        </p:nvSpPr>
        <p:spPr>
          <a:xfrm>
            <a:off x="838199" y="1690689"/>
            <a:ext cx="10515599" cy="5656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AI-based system</a:t>
            </a:r>
          </a:p>
          <a:p>
            <a:pPr marL="0" indent="0">
              <a:buFont typeface="Arial" panose="020B0604020202020204" pitchFamily="34" charset="0"/>
              <a:buNone/>
            </a:pPr>
            <a:endParaRPr lang="en-CA" dirty="0"/>
          </a:p>
          <a:p>
            <a:pPr marL="0" indent="0">
              <a:buFont typeface="Arial" panose="020B0604020202020204" pitchFamily="34" charset="0"/>
              <a:buNone/>
            </a:pPr>
            <a:endParaRPr lang="en-CA" dirty="0"/>
          </a:p>
        </p:txBody>
      </p:sp>
      <p:sp>
        <p:nvSpPr>
          <p:cNvPr id="4" name="Content Placeholder 2">
            <a:extLst>
              <a:ext uri="{FF2B5EF4-FFF2-40B4-BE49-F238E27FC236}">
                <a16:creationId xmlns:a16="http://schemas.microsoft.com/office/drawing/2014/main" id="{FA458A14-A1E5-EE96-A390-B70FC9F49F37}"/>
              </a:ext>
            </a:extLst>
          </p:cNvPr>
          <p:cNvSpPr txBox="1">
            <a:spLocks/>
          </p:cNvSpPr>
          <p:nvPr/>
        </p:nvSpPr>
        <p:spPr>
          <a:xfrm>
            <a:off x="1815931" y="4276614"/>
            <a:ext cx="4280067" cy="876650"/>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The system learns psychiatric expertise</a:t>
            </a:r>
            <a:endParaRPr lang="en-CA" dirty="0"/>
          </a:p>
        </p:txBody>
      </p:sp>
      <p:sp>
        <p:nvSpPr>
          <p:cNvPr id="5" name="Content Placeholder 2">
            <a:extLst>
              <a:ext uri="{FF2B5EF4-FFF2-40B4-BE49-F238E27FC236}">
                <a16:creationId xmlns:a16="http://schemas.microsoft.com/office/drawing/2014/main" id="{CB61321F-98C6-6A25-201D-1900CBE00EA6}"/>
              </a:ext>
            </a:extLst>
          </p:cNvPr>
          <p:cNvSpPr txBox="1">
            <a:spLocks/>
          </p:cNvSpPr>
          <p:nvPr/>
        </p:nvSpPr>
        <p:spPr>
          <a:xfrm>
            <a:off x="6095999" y="4087041"/>
            <a:ext cx="4280068" cy="1264449"/>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Knows how to answer questions like human – use of language</a:t>
            </a:r>
            <a:endParaRPr lang="en-CA" dirty="0"/>
          </a:p>
        </p:txBody>
      </p:sp>
      <p:sp>
        <p:nvSpPr>
          <p:cNvPr id="6" name="Content Placeholder 2">
            <a:extLst>
              <a:ext uri="{FF2B5EF4-FFF2-40B4-BE49-F238E27FC236}">
                <a16:creationId xmlns:a16="http://schemas.microsoft.com/office/drawing/2014/main" id="{7EE0EF13-5CF8-DD80-55FE-DB4A77BBD28F}"/>
              </a:ext>
            </a:extLst>
          </p:cNvPr>
          <p:cNvSpPr txBox="1">
            <a:spLocks/>
          </p:cNvSpPr>
          <p:nvPr/>
        </p:nvSpPr>
        <p:spPr>
          <a:xfrm>
            <a:off x="1815930" y="3028978"/>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dirty="0"/>
              <a:t>👩🏻‍⚕️👨🏻‍⚕️🧠</a:t>
            </a:r>
            <a:endParaRPr lang="en-CA" sz="4800" dirty="0"/>
          </a:p>
        </p:txBody>
      </p:sp>
      <p:sp>
        <p:nvSpPr>
          <p:cNvPr id="7" name="Content Placeholder 2">
            <a:extLst>
              <a:ext uri="{FF2B5EF4-FFF2-40B4-BE49-F238E27FC236}">
                <a16:creationId xmlns:a16="http://schemas.microsoft.com/office/drawing/2014/main" id="{051FC6EC-40AE-37E1-C40B-FC2446E50DA2}"/>
              </a:ext>
            </a:extLst>
          </p:cNvPr>
          <p:cNvSpPr txBox="1">
            <a:spLocks/>
          </p:cNvSpPr>
          <p:nvPr/>
        </p:nvSpPr>
        <p:spPr>
          <a:xfrm>
            <a:off x="6096000" y="3058170"/>
            <a:ext cx="4280067" cy="770852"/>
          </a:xfrm>
          <a:prstGeom prst="rect">
            <a:avLst/>
          </a:prstGeom>
        </p:spPr>
        <p:txBody>
          <a:bodyPr vert="horz"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4800" dirty="0"/>
              <a:t>🗣️</a:t>
            </a:r>
            <a:r>
              <a:rPr lang="ko-KR" altLang="en-US" sz="4800" dirty="0"/>
              <a:t>💬🗯️</a:t>
            </a:r>
            <a:endParaRPr lang="en-CA" sz="4800" dirty="0"/>
          </a:p>
        </p:txBody>
      </p:sp>
      <p:sp>
        <p:nvSpPr>
          <p:cNvPr id="3" name="Rectangle 2">
            <a:extLst>
              <a:ext uri="{FF2B5EF4-FFF2-40B4-BE49-F238E27FC236}">
                <a16:creationId xmlns:a16="http://schemas.microsoft.com/office/drawing/2014/main" id="{77FFFFA5-4F5B-01D9-D269-379C90F1FBDF}"/>
              </a:ext>
            </a:extLst>
          </p:cNvPr>
          <p:cNvSpPr/>
          <p:nvPr/>
        </p:nvSpPr>
        <p:spPr>
          <a:xfrm>
            <a:off x="426716" y="2257314"/>
            <a:ext cx="5806443" cy="4038600"/>
          </a:xfrm>
          <a:prstGeom prst="rect">
            <a:avLst/>
          </a:prstGeom>
          <a:solidFill>
            <a:schemeClr val="tx1">
              <a:alpha val="7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6078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7952FCC-6D18-6520-2E5E-644AE61CD3D2}"/>
              </a:ext>
            </a:extLst>
          </p:cNvPr>
          <p:cNvGrpSpPr/>
          <p:nvPr/>
        </p:nvGrpSpPr>
        <p:grpSpPr>
          <a:xfrm rot="2064695">
            <a:off x="-1854824" y="-2294331"/>
            <a:ext cx="9228165" cy="12092170"/>
            <a:chOff x="-800673" y="-726172"/>
            <a:chExt cx="7893731" cy="10343588"/>
          </a:xfrm>
        </p:grpSpPr>
        <p:pic>
          <p:nvPicPr>
            <p:cNvPr id="16" name="Picture 15">
              <a:extLst>
                <a:ext uri="{FF2B5EF4-FFF2-40B4-BE49-F238E27FC236}">
                  <a16:creationId xmlns:a16="http://schemas.microsoft.com/office/drawing/2014/main" id="{F51C0CB2-39E4-BAF2-E547-B93C55119D9F}"/>
                </a:ext>
              </a:extLst>
            </p:cNvPr>
            <p:cNvPicPr>
              <a:picLocks noChangeAspect="1"/>
            </p:cNvPicPr>
            <p:nvPr/>
          </p:nvPicPr>
          <p:blipFill>
            <a:blip r:embed="rId3"/>
            <a:stretch>
              <a:fillRect/>
            </a:stretch>
          </p:blipFill>
          <p:spPr>
            <a:xfrm>
              <a:off x="2944798" y="3759754"/>
              <a:ext cx="2701950" cy="5857662"/>
            </a:xfrm>
            <a:prstGeom prst="rect">
              <a:avLst/>
            </a:prstGeom>
          </p:spPr>
        </p:pic>
        <p:pic>
          <p:nvPicPr>
            <p:cNvPr id="17" name="Picture 16">
              <a:extLst>
                <a:ext uri="{FF2B5EF4-FFF2-40B4-BE49-F238E27FC236}">
                  <a16:creationId xmlns:a16="http://schemas.microsoft.com/office/drawing/2014/main" id="{4F178DD1-2C00-CCED-0AEC-DBACEB440857}"/>
                </a:ext>
              </a:extLst>
            </p:cNvPr>
            <p:cNvPicPr>
              <a:picLocks noChangeAspect="1"/>
            </p:cNvPicPr>
            <p:nvPr/>
          </p:nvPicPr>
          <p:blipFill>
            <a:blip r:embed="rId4"/>
            <a:stretch>
              <a:fillRect/>
            </a:stretch>
          </p:blipFill>
          <p:spPr>
            <a:xfrm>
              <a:off x="-224162" y="-726172"/>
              <a:ext cx="7317220" cy="5269578"/>
            </a:xfrm>
            <a:prstGeom prst="rect">
              <a:avLst/>
            </a:prstGeom>
          </p:spPr>
        </p:pic>
        <p:pic>
          <p:nvPicPr>
            <p:cNvPr id="18" name="Picture 17">
              <a:extLst>
                <a:ext uri="{FF2B5EF4-FFF2-40B4-BE49-F238E27FC236}">
                  <a16:creationId xmlns:a16="http://schemas.microsoft.com/office/drawing/2014/main" id="{129BD322-09F7-D8A1-EA1B-8643523E47D0}"/>
                </a:ext>
              </a:extLst>
            </p:cNvPr>
            <p:cNvPicPr>
              <a:picLocks noChangeAspect="1"/>
            </p:cNvPicPr>
            <p:nvPr/>
          </p:nvPicPr>
          <p:blipFill>
            <a:blip r:embed="rId5"/>
            <a:stretch>
              <a:fillRect/>
            </a:stretch>
          </p:blipFill>
          <p:spPr>
            <a:xfrm>
              <a:off x="-800673" y="3950220"/>
              <a:ext cx="3422847" cy="2393049"/>
            </a:xfrm>
            <a:prstGeom prst="rect">
              <a:avLst/>
            </a:prstGeom>
            <a:effectLst>
              <a:outerShdw blurRad="150462" dist="63500" dir="18900000" sx="100329" sy="100329" algn="bl" rotWithShape="0">
                <a:prstClr val="black">
                  <a:alpha val="40000"/>
                </a:prstClr>
              </a:outerShdw>
            </a:effectLst>
          </p:spPr>
        </p:pic>
      </p:grpSp>
      <p:sp>
        <p:nvSpPr>
          <p:cNvPr id="19" name="Rectangle 18">
            <a:extLst>
              <a:ext uri="{FF2B5EF4-FFF2-40B4-BE49-F238E27FC236}">
                <a16:creationId xmlns:a16="http://schemas.microsoft.com/office/drawing/2014/main" id="{DA73DF1D-3650-A0EB-8933-24DFD2D0B77D}"/>
              </a:ext>
            </a:extLst>
          </p:cNvPr>
          <p:cNvSpPr/>
          <p:nvPr/>
        </p:nvSpPr>
        <p:spPr>
          <a:xfrm rot="2064695">
            <a:off x="-1186239" y="-2103633"/>
            <a:ext cx="7708675" cy="1030931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607DCDD5-69EF-1AAD-AEDB-1E6A7E052E7C}"/>
              </a:ext>
            </a:extLst>
          </p:cNvPr>
          <p:cNvSpPr txBox="1"/>
          <p:nvPr/>
        </p:nvSpPr>
        <p:spPr>
          <a:xfrm>
            <a:off x="4295773" y="5146745"/>
            <a:ext cx="3600450" cy="646331"/>
          </a:xfrm>
          <a:prstGeom prst="rect">
            <a:avLst/>
          </a:prstGeom>
          <a:noFill/>
        </p:spPr>
        <p:txBody>
          <a:bodyPr wrap="square" rtlCol="0">
            <a:spAutoFit/>
          </a:bodyPr>
          <a:lstStyle/>
          <a:p>
            <a:pPr algn="ctr"/>
            <a:r>
              <a:rPr lang="en-CA" sz="3600" b="1" dirty="0">
                <a:solidFill>
                  <a:srgbClr val="169AA2"/>
                </a:solidFill>
                <a:latin typeface="Avenir Book" panose="02000503020000020003" pitchFamily="2" charset="0"/>
              </a:rPr>
              <a:t>Calm Chat</a:t>
            </a:r>
          </a:p>
        </p:txBody>
      </p:sp>
      <p:pic>
        <p:nvPicPr>
          <p:cNvPr id="7" name="Picture 6" descr="A blue and white logo&#10;&#10;Description automatically generated">
            <a:extLst>
              <a:ext uri="{FF2B5EF4-FFF2-40B4-BE49-F238E27FC236}">
                <a16:creationId xmlns:a16="http://schemas.microsoft.com/office/drawing/2014/main" id="{5B3D96C6-109A-D2F6-FF73-AA8A36B3D9B7}"/>
              </a:ext>
            </a:extLst>
          </p:cNvPr>
          <p:cNvPicPr>
            <a:picLocks noChangeAspect="1"/>
          </p:cNvPicPr>
          <p:nvPr/>
        </p:nvPicPr>
        <p:blipFill>
          <a:blip r:embed="rId6"/>
          <a:stretch>
            <a:fillRect/>
          </a:stretch>
        </p:blipFill>
        <p:spPr>
          <a:xfrm>
            <a:off x="5181600" y="2514600"/>
            <a:ext cx="1828800" cy="1828800"/>
          </a:xfrm>
          <a:prstGeom prst="rect">
            <a:avLst/>
          </a:prstGeom>
        </p:spPr>
      </p:pic>
      <p:sp>
        <p:nvSpPr>
          <p:cNvPr id="8" name="TextBox 7">
            <a:extLst>
              <a:ext uri="{FF2B5EF4-FFF2-40B4-BE49-F238E27FC236}">
                <a16:creationId xmlns:a16="http://schemas.microsoft.com/office/drawing/2014/main" id="{16AC3C58-6961-5560-605C-EA6A9B337B56}"/>
              </a:ext>
            </a:extLst>
          </p:cNvPr>
          <p:cNvSpPr txBox="1"/>
          <p:nvPr/>
        </p:nvSpPr>
        <p:spPr>
          <a:xfrm>
            <a:off x="2464591" y="5639187"/>
            <a:ext cx="7262813" cy="307777"/>
          </a:xfrm>
          <a:prstGeom prst="rect">
            <a:avLst/>
          </a:prstGeom>
          <a:noFill/>
        </p:spPr>
        <p:txBody>
          <a:bodyPr wrap="square" rtlCol="0">
            <a:spAutoFit/>
          </a:bodyPr>
          <a:lstStyle/>
          <a:p>
            <a:pPr algn="ctr"/>
            <a:r>
              <a:rPr lang="en-CA" sz="1400" b="1" dirty="0">
                <a:solidFill>
                  <a:srgbClr val="CCD8D2"/>
                </a:solidFill>
                <a:latin typeface="Avenir Book" panose="02000503020000020003" pitchFamily="2" charset="0"/>
              </a:rPr>
              <a:t>AI-based mental care program</a:t>
            </a:r>
          </a:p>
        </p:txBody>
      </p:sp>
    </p:spTree>
    <p:extLst>
      <p:ext uri="{BB962C8B-B14F-4D97-AF65-F5344CB8AC3E}">
        <p14:creationId xmlns:p14="http://schemas.microsoft.com/office/powerpoint/2010/main" val="17159804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79EA8551-EEB6-F4C5-3067-D936EBAE0A13}"/>
              </a:ext>
            </a:extLst>
          </p:cNvPr>
          <p:cNvGrpSpPr/>
          <p:nvPr/>
        </p:nvGrpSpPr>
        <p:grpSpPr>
          <a:xfrm rot="2064695">
            <a:off x="-1854824" y="-2294331"/>
            <a:ext cx="9228165" cy="12092170"/>
            <a:chOff x="-800673" y="-726172"/>
            <a:chExt cx="7893731" cy="10343588"/>
          </a:xfrm>
        </p:grpSpPr>
        <p:pic>
          <p:nvPicPr>
            <p:cNvPr id="29" name="Picture 28">
              <a:extLst>
                <a:ext uri="{FF2B5EF4-FFF2-40B4-BE49-F238E27FC236}">
                  <a16:creationId xmlns:a16="http://schemas.microsoft.com/office/drawing/2014/main" id="{FA46000F-4DC4-5BE0-DE9D-E472E14C7A40}"/>
                </a:ext>
              </a:extLst>
            </p:cNvPr>
            <p:cNvPicPr>
              <a:picLocks noChangeAspect="1"/>
            </p:cNvPicPr>
            <p:nvPr/>
          </p:nvPicPr>
          <p:blipFill>
            <a:blip r:embed="rId3"/>
            <a:stretch>
              <a:fillRect/>
            </a:stretch>
          </p:blipFill>
          <p:spPr>
            <a:xfrm>
              <a:off x="2944798" y="3759754"/>
              <a:ext cx="2701950" cy="5857662"/>
            </a:xfrm>
            <a:prstGeom prst="rect">
              <a:avLst/>
            </a:prstGeom>
          </p:spPr>
        </p:pic>
        <p:pic>
          <p:nvPicPr>
            <p:cNvPr id="30" name="Picture 29">
              <a:extLst>
                <a:ext uri="{FF2B5EF4-FFF2-40B4-BE49-F238E27FC236}">
                  <a16:creationId xmlns:a16="http://schemas.microsoft.com/office/drawing/2014/main" id="{F9326E06-7C00-750F-BC16-344406F1F18F}"/>
                </a:ext>
              </a:extLst>
            </p:cNvPr>
            <p:cNvPicPr>
              <a:picLocks noChangeAspect="1"/>
            </p:cNvPicPr>
            <p:nvPr/>
          </p:nvPicPr>
          <p:blipFill>
            <a:blip r:embed="rId4"/>
            <a:stretch>
              <a:fillRect/>
            </a:stretch>
          </p:blipFill>
          <p:spPr>
            <a:xfrm>
              <a:off x="-224162" y="-726172"/>
              <a:ext cx="7317220" cy="5269578"/>
            </a:xfrm>
            <a:prstGeom prst="rect">
              <a:avLst/>
            </a:prstGeom>
          </p:spPr>
        </p:pic>
        <p:pic>
          <p:nvPicPr>
            <p:cNvPr id="31" name="Picture 30">
              <a:extLst>
                <a:ext uri="{FF2B5EF4-FFF2-40B4-BE49-F238E27FC236}">
                  <a16:creationId xmlns:a16="http://schemas.microsoft.com/office/drawing/2014/main" id="{4128B080-0147-284E-383D-8AF63CBE4590}"/>
                </a:ext>
              </a:extLst>
            </p:cNvPr>
            <p:cNvPicPr>
              <a:picLocks noChangeAspect="1"/>
            </p:cNvPicPr>
            <p:nvPr/>
          </p:nvPicPr>
          <p:blipFill>
            <a:blip r:embed="rId5"/>
            <a:stretch>
              <a:fillRect/>
            </a:stretch>
          </p:blipFill>
          <p:spPr>
            <a:xfrm>
              <a:off x="-800673" y="3950220"/>
              <a:ext cx="3422847" cy="2393049"/>
            </a:xfrm>
            <a:prstGeom prst="rect">
              <a:avLst/>
            </a:prstGeom>
            <a:effectLst>
              <a:outerShdw blurRad="150462" dist="63500" dir="18900000" sx="100329" sy="100329" algn="bl" rotWithShape="0">
                <a:prstClr val="black">
                  <a:alpha val="40000"/>
                </a:prstClr>
              </a:outerShdw>
            </a:effectLst>
          </p:spPr>
        </p:pic>
      </p:grpSp>
      <p:sp>
        <p:nvSpPr>
          <p:cNvPr id="32" name="Rectangle 31">
            <a:extLst>
              <a:ext uri="{FF2B5EF4-FFF2-40B4-BE49-F238E27FC236}">
                <a16:creationId xmlns:a16="http://schemas.microsoft.com/office/drawing/2014/main" id="{DE6767DD-8250-44E7-5DD6-86F741FE5E41}"/>
              </a:ext>
            </a:extLst>
          </p:cNvPr>
          <p:cNvSpPr/>
          <p:nvPr/>
        </p:nvSpPr>
        <p:spPr>
          <a:xfrm rot="2064695">
            <a:off x="-1186239" y="-2103633"/>
            <a:ext cx="7708675" cy="1030931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607DCDD5-69EF-1AAD-AEDB-1E6A7E052E7C}"/>
              </a:ext>
            </a:extLst>
          </p:cNvPr>
          <p:cNvSpPr txBox="1"/>
          <p:nvPr/>
        </p:nvSpPr>
        <p:spPr>
          <a:xfrm>
            <a:off x="4295773" y="5146745"/>
            <a:ext cx="3600450" cy="646331"/>
          </a:xfrm>
          <a:prstGeom prst="rect">
            <a:avLst/>
          </a:prstGeom>
          <a:noFill/>
        </p:spPr>
        <p:txBody>
          <a:bodyPr wrap="square" rtlCol="0">
            <a:spAutoFit/>
          </a:bodyPr>
          <a:lstStyle/>
          <a:p>
            <a:pPr algn="ctr"/>
            <a:r>
              <a:rPr lang="en-CA" sz="3600" b="1" dirty="0">
                <a:solidFill>
                  <a:srgbClr val="169AA2"/>
                </a:solidFill>
                <a:latin typeface="Avenir Book" panose="02000503020000020003" pitchFamily="2" charset="0"/>
              </a:rPr>
              <a:t>Calm Chat</a:t>
            </a:r>
          </a:p>
        </p:txBody>
      </p:sp>
      <p:pic>
        <p:nvPicPr>
          <p:cNvPr id="7" name="Picture 6" descr="A blue and white logo&#10;&#10;Description automatically generated">
            <a:extLst>
              <a:ext uri="{FF2B5EF4-FFF2-40B4-BE49-F238E27FC236}">
                <a16:creationId xmlns:a16="http://schemas.microsoft.com/office/drawing/2014/main" id="{5B3D96C6-109A-D2F6-FF73-AA8A36B3D9B7}"/>
              </a:ext>
            </a:extLst>
          </p:cNvPr>
          <p:cNvPicPr>
            <a:picLocks noChangeAspect="1"/>
          </p:cNvPicPr>
          <p:nvPr/>
        </p:nvPicPr>
        <p:blipFill>
          <a:blip r:embed="rId6"/>
          <a:stretch>
            <a:fillRect/>
          </a:stretch>
        </p:blipFill>
        <p:spPr>
          <a:xfrm>
            <a:off x="5181600" y="2514600"/>
            <a:ext cx="1828800" cy="1828800"/>
          </a:xfrm>
          <a:prstGeom prst="rect">
            <a:avLst/>
          </a:prstGeom>
        </p:spPr>
      </p:pic>
      <p:sp>
        <p:nvSpPr>
          <p:cNvPr id="8" name="TextBox 7">
            <a:extLst>
              <a:ext uri="{FF2B5EF4-FFF2-40B4-BE49-F238E27FC236}">
                <a16:creationId xmlns:a16="http://schemas.microsoft.com/office/drawing/2014/main" id="{16AC3C58-6961-5560-605C-EA6A9B337B56}"/>
              </a:ext>
            </a:extLst>
          </p:cNvPr>
          <p:cNvSpPr txBox="1"/>
          <p:nvPr/>
        </p:nvSpPr>
        <p:spPr>
          <a:xfrm>
            <a:off x="2464591" y="5639187"/>
            <a:ext cx="7262813" cy="307777"/>
          </a:xfrm>
          <a:prstGeom prst="rect">
            <a:avLst/>
          </a:prstGeom>
          <a:noFill/>
        </p:spPr>
        <p:txBody>
          <a:bodyPr wrap="square" rtlCol="0">
            <a:spAutoFit/>
          </a:bodyPr>
          <a:lstStyle/>
          <a:p>
            <a:pPr algn="ctr"/>
            <a:r>
              <a:rPr lang="en-CA" sz="1400" b="1" dirty="0">
                <a:solidFill>
                  <a:srgbClr val="CCD8D2"/>
                </a:solidFill>
                <a:latin typeface="Avenir Book" panose="02000503020000020003" pitchFamily="2" charset="0"/>
              </a:rPr>
              <a:t>AI-based mental care program</a:t>
            </a:r>
          </a:p>
        </p:txBody>
      </p:sp>
      <p:cxnSp>
        <p:nvCxnSpPr>
          <p:cNvPr id="3" name="Straight Connector 2">
            <a:extLst>
              <a:ext uri="{FF2B5EF4-FFF2-40B4-BE49-F238E27FC236}">
                <a16:creationId xmlns:a16="http://schemas.microsoft.com/office/drawing/2014/main" id="{CE62BBF6-921C-DC4A-9750-9E8192F08FA6}"/>
              </a:ext>
            </a:extLst>
          </p:cNvPr>
          <p:cNvCxnSpPr/>
          <p:nvPr/>
        </p:nvCxnSpPr>
        <p:spPr>
          <a:xfrm>
            <a:off x="8639092" y="0"/>
            <a:ext cx="0" cy="6858000"/>
          </a:xfrm>
          <a:prstGeom prst="line">
            <a:avLst/>
          </a:prstGeom>
          <a:ln w="25400">
            <a:solidFill>
              <a:srgbClr val="169AA2"/>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8617C210-235D-8E9D-F701-654DCD8DD885}"/>
              </a:ext>
            </a:extLst>
          </p:cNvPr>
          <p:cNvSpPr/>
          <p:nvPr/>
        </p:nvSpPr>
        <p:spPr>
          <a:xfrm>
            <a:off x="8545970" y="817913"/>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Content Placeholder 2">
            <a:extLst>
              <a:ext uri="{FF2B5EF4-FFF2-40B4-BE49-F238E27FC236}">
                <a16:creationId xmlns:a16="http://schemas.microsoft.com/office/drawing/2014/main" id="{C29AB446-4256-6A36-D1BD-8EAF52202F10}"/>
              </a:ext>
            </a:extLst>
          </p:cNvPr>
          <p:cNvSpPr txBox="1">
            <a:spLocks/>
          </p:cNvSpPr>
          <p:nvPr/>
        </p:nvSpPr>
        <p:spPr>
          <a:xfrm>
            <a:off x="8825335" y="659416"/>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Did you know …</a:t>
            </a:r>
          </a:p>
        </p:txBody>
      </p:sp>
      <p:sp>
        <p:nvSpPr>
          <p:cNvPr id="5" name="Oval 4">
            <a:extLst>
              <a:ext uri="{FF2B5EF4-FFF2-40B4-BE49-F238E27FC236}">
                <a16:creationId xmlns:a16="http://schemas.microsoft.com/office/drawing/2014/main" id="{F73F8BCB-8E22-931D-9EE7-0DAF19016DE5}"/>
              </a:ext>
            </a:extLst>
          </p:cNvPr>
          <p:cNvSpPr/>
          <p:nvPr/>
        </p:nvSpPr>
        <p:spPr>
          <a:xfrm>
            <a:off x="8545970" y="1858859"/>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Content Placeholder 2">
            <a:extLst>
              <a:ext uri="{FF2B5EF4-FFF2-40B4-BE49-F238E27FC236}">
                <a16:creationId xmlns:a16="http://schemas.microsoft.com/office/drawing/2014/main" id="{12888206-A8B8-BA7F-F281-14A2C02320F8}"/>
              </a:ext>
            </a:extLst>
          </p:cNvPr>
          <p:cNvSpPr txBox="1">
            <a:spLocks/>
          </p:cNvSpPr>
          <p:nvPr/>
        </p:nvSpPr>
        <p:spPr>
          <a:xfrm>
            <a:off x="8825335" y="1700361"/>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Why?</a:t>
            </a:r>
          </a:p>
        </p:txBody>
      </p:sp>
      <p:sp>
        <p:nvSpPr>
          <p:cNvPr id="10" name="Oval 9">
            <a:extLst>
              <a:ext uri="{FF2B5EF4-FFF2-40B4-BE49-F238E27FC236}">
                <a16:creationId xmlns:a16="http://schemas.microsoft.com/office/drawing/2014/main" id="{C3DC8CD6-BD89-3A57-AA40-287EDD4FEA46}"/>
              </a:ext>
            </a:extLst>
          </p:cNvPr>
          <p:cNvSpPr/>
          <p:nvPr/>
        </p:nvSpPr>
        <p:spPr>
          <a:xfrm>
            <a:off x="8545970" y="3056181"/>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Content Placeholder 2">
            <a:extLst>
              <a:ext uri="{FF2B5EF4-FFF2-40B4-BE49-F238E27FC236}">
                <a16:creationId xmlns:a16="http://schemas.microsoft.com/office/drawing/2014/main" id="{72933EE2-3E77-65A8-C407-ACE5DE3227D2}"/>
              </a:ext>
            </a:extLst>
          </p:cNvPr>
          <p:cNvSpPr txBox="1">
            <a:spLocks/>
          </p:cNvSpPr>
          <p:nvPr/>
        </p:nvSpPr>
        <p:spPr>
          <a:xfrm>
            <a:off x="8825335" y="2897683"/>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Problems</a:t>
            </a:r>
          </a:p>
        </p:txBody>
      </p:sp>
      <p:sp>
        <p:nvSpPr>
          <p:cNvPr id="12" name="Oval 11">
            <a:extLst>
              <a:ext uri="{FF2B5EF4-FFF2-40B4-BE49-F238E27FC236}">
                <a16:creationId xmlns:a16="http://schemas.microsoft.com/office/drawing/2014/main" id="{E7E6014F-2F8F-E242-3C6C-C0EF1DC1E621}"/>
              </a:ext>
            </a:extLst>
          </p:cNvPr>
          <p:cNvSpPr/>
          <p:nvPr/>
        </p:nvSpPr>
        <p:spPr>
          <a:xfrm>
            <a:off x="8536343" y="4812900"/>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Content Placeholder 2">
            <a:extLst>
              <a:ext uri="{FF2B5EF4-FFF2-40B4-BE49-F238E27FC236}">
                <a16:creationId xmlns:a16="http://schemas.microsoft.com/office/drawing/2014/main" id="{AD5CC4B3-D559-2D9F-EAC6-DDD018E1ABB8}"/>
              </a:ext>
            </a:extLst>
          </p:cNvPr>
          <p:cNvSpPr txBox="1">
            <a:spLocks/>
          </p:cNvSpPr>
          <p:nvPr/>
        </p:nvSpPr>
        <p:spPr>
          <a:xfrm>
            <a:off x="8815708" y="4654402"/>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How does it work?</a:t>
            </a:r>
          </a:p>
        </p:txBody>
      </p:sp>
      <p:sp>
        <p:nvSpPr>
          <p:cNvPr id="21" name="Oval 20">
            <a:extLst>
              <a:ext uri="{FF2B5EF4-FFF2-40B4-BE49-F238E27FC236}">
                <a16:creationId xmlns:a16="http://schemas.microsoft.com/office/drawing/2014/main" id="{1DA9C277-2669-C605-6692-F13F2A124652}"/>
              </a:ext>
            </a:extLst>
          </p:cNvPr>
          <p:cNvSpPr/>
          <p:nvPr/>
        </p:nvSpPr>
        <p:spPr>
          <a:xfrm>
            <a:off x="8536343" y="5852784"/>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Content Placeholder 2">
            <a:extLst>
              <a:ext uri="{FF2B5EF4-FFF2-40B4-BE49-F238E27FC236}">
                <a16:creationId xmlns:a16="http://schemas.microsoft.com/office/drawing/2014/main" id="{AF09CBA2-C036-2F04-722A-79E8B70F3CBE}"/>
              </a:ext>
            </a:extLst>
          </p:cNvPr>
          <p:cNvSpPr txBox="1">
            <a:spLocks/>
          </p:cNvSpPr>
          <p:nvPr/>
        </p:nvSpPr>
        <p:spPr>
          <a:xfrm>
            <a:off x="8815708" y="5694286"/>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How does it work? – AI-based</a:t>
            </a:r>
          </a:p>
        </p:txBody>
      </p:sp>
      <p:sp>
        <p:nvSpPr>
          <p:cNvPr id="19" name="Oval 18">
            <a:extLst>
              <a:ext uri="{FF2B5EF4-FFF2-40B4-BE49-F238E27FC236}">
                <a16:creationId xmlns:a16="http://schemas.microsoft.com/office/drawing/2014/main" id="{0C96D637-44F8-CE0E-26E6-A4E913EF23D0}"/>
              </a:ext>
            </a:extLst>
          </p:cNvPr>
          <p:cNvSpPr/>
          <p:nvPr/>
        </p:nvSpPr>
        <p:spPr>
          <a:xfrm>
            <a:off x="8545970" y="3937156"/>
            <a:ext cx="186243" cy="186243"/>
          </a:xfrm>
          <a:prstGeom prst="ellipse">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Content Placeholder 2">
            <a:extLst>
              <a:ext uri="{FF2B5EF4-FFF2-40B4-BE49-F238E27FC236}">
                <a16:creationId xmlns:a16="http://schemas.microsoft.com/office/drawing/2014/main" id="{C0F05747-628B-4527-D6E5-3EA69C38C72A}"/>
              </a:ext>
            </a:extLst>
          </p:cNvPr>
          <p:cNvSpPr txBox="1">
            <a:spLocks/>
          </p:cNvSpPr>
          <p:nvPr/>
        </p:nvSpPr>
        <p:spPr>
          <a:xfrm>
            <a:off x="8825335" y="3778658"/>
            <a:ext cx="3820064" cy="503238"/>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rgbClr val="CCD8D2"/>
                </a:solidFill>
                <a:latin typeface="Avenir Book" panose="02000503020000020003" pitchFamily="2"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CCD8D2"/>
                </a:solidFill>
                <a:latin typeface="Avenir Book" panose="02000503020000020003" pitchFamily="2"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CCD8D2"/>
                </a:solidFill>
                <a:latin typeface="Avenir Book" panose="02000503020000020003" pitchFamily="2"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CCD8D2"/>
                </a:solidFill>
                <a:latin typeface="Avenir Book" panose="02000503020000020003" pitchFamily="2"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600" dirty="0"/>
              <a:t>Calm Chat</a:t>
            </a:r>
          </a:p>
        </p:txBody>
      </p:sp>
    </p:spTree>
    <p:extLst>
      <p:ext uri="{BB962C8B-B14F-4D97-AF65-F5344CB8AC3E}">
        <p14:creationId xmlns:p14="http://schemas.microsoft.com/office/powerpoint/2010/main" val="9450823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8190-3332-9107-C842-CB6A798E816D}"/>
              </a:ext>
            </a:extLst>
          </p:cNvPr>
          <p:cNvSpPr>
            <a:spLocks noGrp="1"/>
          </p:cNvSpPr>
          <p:nvPr>
            <p:ph type="title"/>
          </p:nvPr>
        </p:nvSpPr>
        <p:spPr/>
        <p:txBody>
          <a:bodyPr/>
          <a:lstStyle/>
          <a:p>
            <a:r>
              <a:rPr lang="en-CA" dirty="0"/>
              <a:t>Did you know…</a:t>
            </a:r>
          </a:p>
        </p:txBody>
      </p:sp>
      <p:sp>
        <p:nvSpPr>
          <p:cNvPr id="3" name="Content Placeholder 2">
            <a:extLst>
              <a:ext uri="{FF2B5EF4-FFF2-40B4-BE49-F238E27FC236}">
                <a16:creationId xmlns:a16="http://schemas.microsoft.com/office/drawing/2014/main" id="{CB92629B-AEAC-F893-FC9F-70CE0E121754}"/>
              </a:ext>
            </a:extLst>
          </p:cNvPr>
          <p:cNvSpPr>
            <a:spLocks noGrp="1"/>
          </p:cNvSpPr>
          <p:nvPr>
            <p:ph idx="1"/>
          </p:nvPr>
        </p:nvSpPr>
        <p:spPr>
          <a:xfrm>
            <a:off x="838200" y="1825625"/>
            <a:ext cx="6419850" cy="503238"/>
          </a:xfrm>
        </p:spPr>
        <p:txBody>
          <a:bodyPr>
            <a:normAutofit/>
          </a:bodyPr>
          <a:lstStyle/>
          <a:p>
            <a:pPr marL="0" indent="0">
              <a:buNone/>
            </a:pPr>
            <a:r>
              <a:rPr lang="en-CA" dirty="0"/>
              <a:t>The </a:t>
            </a:r>
            <a:r>
              <a:rPr lang="en-CA" b="1" dirty="0"/>
              <a:t>highest</a:t>
            </a:r>
            <a:r>
              <a:rPr lang="en-CA" dirty="0"/>
              <a:t> suicide rate in the world:</a:t>
            </a:r>
          </a:p>
        </p:txBody>
      </p:sp>
      <p:sp>
        <p:nvSpPr>
          <p:cNvPr id="5" name="Content Placeholder 2">
            <a:extLst>
              <a:ext uri="{FF2B5EF4-FFF2-40B4-BE49-F238E27FC236}">
                <a16:creationId xmlns:a16="http://schemas.microsoft.com/office/drawing/2014/main" id="{3F8FD7DF-D312-15B9-4578-641F4A76D9BE}"/>
              </a:ext>
            </a:extLst>
          </p:cNvPr>
          <p:cNvSpPr txBox="1">
            <a:spLocks/>
          </p:cNvSpPr>
          <p:nvPr/>
        </p:nvSpPr>
        <p:spPr>
          <a:xfrm>
            <a:off x="7058026" y="1825625"/>
            <a:ext cx="3443288" cy="5032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3600" b="1" dirty="0">
                <a:solidFill>
                  <a:schemeClr val="bg1"/>
                </a:solidFill>
              </a:rPr>
              <a:t>South Korea 🇰🇷 </a:t>
            </a:r>
          </a:p>
        </p:txBody>
      </p:sp>
      <p:graphicFrame>
        <p:nvGraphicFramePr>
          <p:cNvPr id="7" name="Chart 6">
            <a:extLst>
              <a:ext uri="{FF2B5EF4-FFF2-40B4-BE49-F238E27FC236}">
                <a16:creationId xmlns:a16="http://schemas.microsoft.com/office/drawing/2014/main" id="{8DA018B2-2FDD-E081-F1B4-28CDF777067B}"/>
              </a:ext>
            </a:extLst>
          </p:cNvPr>
          <p:cNvGraphicFramePr/>
          <p:nvPr>
            <p:extLst>
              <p:ext uri="{D42A27DB-BD31-4B8C-83A1-F6EECF244321}">
                <p14:modId xmlns:p14="http://schemas.microsoft.com/office/powerpoint/2010/main" val="718157637"/>
              </p:ext>
            </p:extLst>
          </p:nvPr>
        </p:nvGraphicFramePr>
        <p:xfrm>
          <a:off x="838200" y="2683405"/>
          <a:ext cx="5791200" cy="3809470"/>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Connector 15">
            <a:extLst>
              <a:ext uri="{FF2B5EF4-FFF2-40B4-BE49-F238E27FC236}">
                <a16:creationId xmlns:a16="http://schemas.microsoft.com/office/drawing/2014/main" id="{0B75826C-FC78-40C1-F944-AF5D02675854}"/>
              </a:ext>
            </a:extLst>
          </p:cNvPr>
          <p:cNvCxnSpPr>
            <a:cxnSpLocks/>
          </p:cNvCxnSpPr>
          <p:nvPr/>
        </p:nvCxnSpPr>
        <p:spPr>
          <a:xfrm>
            <a:off x="6370983" y="3855720"/>
            <a:ext cx="887067" cy="1679894"/>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4C3DDBCE-BE84-1F06-5D32-3F028343FA50}"/>
              </a:ext>
            </a:extLst>
          </p:cNvPr>
          <p:cNvSpPr txBox="1">
            <a:spLocks/>
          </p:cNvSpPr>
          <p:nvPr/>
        </p:nvSpPr>
        <p:spPr>
          <a:xfrm>
            <a:off x="7464429" y="4529138"/>
            <a:ext cx="2178740" cy="50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chemeClr val="bg1"/>
                </a:solidFill>
              </a:rPr>
              <a:t>Most cases:</a:t>
            </a:r>
          </a:p>
        </p:txBody>
      </p:sp>
      <p:sp>
        <p:nvSpPr>
          <p:cNvPr id="20" name="Content Placeholder 2">
            <a:extLst>
              <a:ext uri="{FF2B5EF4-FFF2-40B4-BE49-F238E27FC236}">
                <a16:creationId xmlns:a16="http://schemas.microsoft.com/office/drawing/2014/main" id="{E19443F0-E57C-41FC-3871-78A7C1B8260A}"/>
              </a:ext>
            </a:extLst>
          </p:cNvPr>
          <p:cNvSpPr txBox="1">
            <a:spLocks/>
          </p:cNvSpPr>
          <p:nvPr/>
        </p:nvSpPr>
        <p:spPr>
          <a:xfrm>
            <a:off x="7799046" y="5032376"/>
            <a:ext cx="3688246" cy="50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chemeClr val="bg1"/>
                </a:solidFill>
              </a:rPr>
              <a:t>between </a:t>
            </a:r>
            <a:r>
              <a:rPr lang="en-CA" b="1" dirty="0">
                <a:solidFill>
                  <a:srgbClr val="169AA2"/>
                </a:solidFill>
              </a:rPr>
              <a:t>9</a:t>
            </a:r>
            <a:r>
              <a:rPr lang="en-CA" dirty="0">
                <a:solidFill>
                  <a:schemeClr val="bg1"/>
                </a:solidFill>
              </a:rPr>
              <a:t> and </a:t>
            </a:r>
            <a:r>
              <a:rPr lang="en-CA" b="1" dirty="0">
                <a:solidFill>
                  <a:srgbClr val="169AA2"/>
                </a:solidFill>
              </a:rPr>
              <a:t>24</a:t>
            </a:r>
          </a:p>
        </p:txBody>
      </p:sp>
      <p:cxnSp>
        <p:nvCxnSpPr>
          <p:cNvPr id="28" name="Straight Connector 27">
            <a:extLst>
              <a:ext uri="{FF2B5EF4-FFF2-40B4-BE49-F238E27FC236}">
                <a16:creationId xmlns:a16="http://schemas.microsoft.com/office/drawing/2014/main" id="{36E0C055-55FA-08EA-008B-E6DC767B6C4A}"/>
              </a:ext>
            </a:extLst>
          </p:cNvPr>
          <p:cNvCxnSpPr>
            <a:cxnSpLocks/>
          </p:cNvCxnSpPr>
          <p:nvPr/>
        </p:nvCxnSpPr>
        <p:spPr>
          <a:xfrm>
            <a:off x="7258050" y="5535614"/>
            <a:ext cx="3935207"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048E4B-BB8B-D506-E2DB-C0A9D3309DF4}"/>
              </a:ext>
            </a:extLst>
          </p:cNvPr>
          <p:cNvCxnSpPr>
            <a:cxnSpLocks/>
          </p:cNvCxnSpPr>
          <p:nvPr/>
        </p:nvCxnSpPr>
        <p:spPr>
          <a:xfrm>
            <a:off x="5496825" y="3855720"/>
            <a:ext cx="874158" cy="0"/>
          </a:xfrm>
          <a:prstGeom prst="line">
            <a:avLst/>
          </a:prstGeom>
          <a:ln w="254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EA1EE6A-E51D-9C36-E8F1-D4378B7DF330}"/>
              </a:ext>
            </a:extLst>
          </p:cNvPr>
          <p:cNvSpPr txBox="1"/>
          <p:nvPr/>
        </p:nvSpPr>
        <p:spPr>
          <a:xfrm flipH="1">
            <a:off x="6096000" y="3110988"/>
            <a:ext cx="2575876" cy="3060834"/>
          </a:xfrm>
          <a:prstGeom prst="rect">
            <a:avLst/>
          </a:prstGeom>
          <a:noFill/>
        </p:spPr>
        <p:txBody>
          <a:bodyPr wrap="none" rtlCol="0" anchor="ctr">
            <a:normAutofit/>
          </a:bodyPr>
          <a:lstStyle/>
          <a:p>
            <a:pPr algn="ctr"/>
            <a:endParaRPr lang="en-CA" sz="12000" dirty="0"/>
          </a:p>
        </p:txBody>
      </p:sp>
      <p:grpSp>
        <p:nvGrpSpPr>
          <p:cNvPr id="25" name="Group 24">
            <a:extLst>
              <a:ext uri="{FF2B5EF4-FFF2-40B4-BE49-F238E27FC236}">
                <a16:creationId xmlns:a16="http://schemas.microsoft.com/office/drawing/2014/main" id="{42D753F5-4CAA-A64C-875E-EEBE245BDF0B}"/>
              </a:ext>
            </a:extLst>
          </p:cNvPr>
          <p:cNvGrpSpPr/>
          <p:nvPr/>
        </p:nvGrpSpPr>
        <p:grpSpPr>
          <a:xfrm>
            <a:off x="637953" y="1642130"/>
            <a:ext cx="10849339" cy="4694875"/>
            <a:chOff x="637953" y="1642130"/>
            <a:chExt cx="10849339" cy="4694875"/>
          </a:xfrm>
        </p:grpSpPr>
        <p:sp>
          <p:nvSpPr>
            <p:cNvPr id="11" name="Rectangle 10">
              <a:extLst>
                <a:ext uri="{FF2B5EF4-FFF2-40B4-BE49-F238E27FC236}">
                  <a16:creationId xmlns:a16="http://schemas.microsoft.com/office/drawing/2014/main" id="{843462E0-BB04-6008-7E3A-01CCA0CECFF6}"/>
                </a:ext>
              </a:extLst>
            </p:cNvPr>
            <p:cNvSpPr/>
            <p:nvPr/>
          </p:nvSpPr>
          <p:spPr>
            <a:xfrm>
              <a:off x="637953" y="1690688"/>
              <a:ext cx="10849339" cy="4646317"/>
            </a:xfrm>
            <a:prstGeom prst="rect">
              <a:avLst/>
            </a:prstGeom>
            <a:solidFill>
              <a:srgbClr val="000000">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a:extLst>
                <a:ext uri="{FF2B5EF4-FFF2-40B4-BE49-F238E27FC236}">
                  <a16:creationId xmlns:a16="http://schemas.microsoft.com/office/drawing/2014/main" id="{B44838B3-260F-7165-8307-D14CFB9AD145}"/>
                </a:ext>
              </a:extLst>
            </p:cNvPr>
            <p:cNvSpPr txBox="1"/>
            <p:nvPr/>
          </p:nvSpPr>
          <p:spPr>
            <a:xfrm flipH="1">
              <a:off x="5944998" y="1642130"/>
              <a:ext cx="4481181" cy="4646317"/>
            </a:xfrm>
            <a:prstGeom prst="rect">
              <a:avLst/>
            </a:prstGeom>
            <a:noFill/>
          </p:spPr>
          <p:txBody>
            <a:bodyPr wrap="none" rtlCol="0" anchor="ctr">
              <a:normAutofit/>
            </a:bodyPr>
            <a:lstStyle/>
            <a:p>
              <a:pPr algn="ctr"/>
              <a:r>
                <a:rPr lang="en-CA" sz="15000" dirty="0"/>
                <a:t>🌏</a:t>
              </a:r>
            </a:p>
          </p:txBody>
        </p:sp>
        <p:pic>
          <p:nvPicPr>
            <p:cNvPr id="14" name="Picture 13">
              <a:extLst>
                <a:ext uri="{FF2B5EF4-FFF2-40B4-BE49-F238E27FC236}">
                  <a16:creationId xmlns:a16="http://schemas.microsoft.com/office/drawing/2014/main" id="{8CA165FB-F560-9F66-7216-C5C0DACA7024}"/>
                </a:ext>
              </a:extLst>
            </p:cNvPr>
            <p:cNvPicPr>
              <a:picLocks noChangeAspect="1"/>
            </p:cNvPicPr>
            <p:nvPr/>
          </p:nvPicPr>
          <p:blipFill>
            <a:blip r:embed="rId4"/>
            <a:stretch>
              <a:fillRect/>
            </a:stretch>
          </p:blipFill>
          <p:spPr>
            <a:xfrm>
              <a:off x="8185589" y="3650201"/>
              <a:ext cx="1554102" cy="1554102"/>
            </a:xfrm>
            <a:prstGeom prst="rect">
              <a:avLst/>
            </a:prstGeom>
          </p:spPr>
        </p:pic>
        <p:sp>
          <p:nvSpPr>
            <p:cNvPr id="22" name="Content Placeholder 2">
              <a:extLst>
                <a:ext uri="{FF2B5EF4-FFF2-40B4-BE49-F238E27FC236}">
                  <a16:creationId xmlns:a16="http://schemas.microsoft.com/office/drawing/2014/main" id="{32D4CEAD-385C-A952-A8F0-2388F43867F4}"/>
                </a:ext>
              </a:extLst>
            </p:cNvPr>
            <p:cNvSpPr txBox="1">
              <a:spLocks/>
            </p:cNvSpPr>
            <p:nvPr/>
          </p:nvSpPr>
          <p:spPr>
            <a:xfrm>
              <a:off x="920307" y="2813067"/>
              <a:ext cx="702733" cy="59584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3600" b="1" dirty="0">
                  <a:solidFill>
                    <a:srgbClr val="169AA2"/>
                  </a:solidFill>
                </a:rPr>
                <a:t>“</a:t>
              </a:r>
            </a:p>
          </p:txBody>
        </p:sp>
        <p:sp>
          <p:nvSpPr>
            <p:cNvPr id="23" name="Content Placeholder 2">
              <a:extLst>
                <a:ext uri="{FF2B5EF4-FFF2-40B4-BE49-F238E27FC236}">
                  <a16:creationId xmlns:a16="http://schemas.microsoft.com/office/drawing/2014/main" id="{F9152A32-C7DA-0988-0D63-9702E6CE0544}"/>
                </a:ext>
              </a:extLst>
            </p:cNvPr>
            <p:cNvSpPr txBox="1">
              <a:spLocks/>
            </p:cNvSpPr>
            <p:nvPr/>
          </p:nvSpPr>
          <p:spPr>
            <a:xfrm>
              <a:off x="1519545" y="2463800"/>
              <a:ext cx="4328931" cy="2621743"/>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b="1" i="0" dirty="0">
                  <a:effectLst/>
                </a:rPr>
                <a:t>Suicide deaths have risen by 20,000 over past 30 years around the world </a:t>
              </a:r>
              <a:r>
                <a:rPr lang="en-US" sz="1400" b="1" i="0" dirty="0">
                  <a:solidFill>
                    <a:schemeClr val="bg1"/>
                  </a:solidFill>
                  <a:effectLst/>
                </a:rPr>
                <a:t>[</a:t>
              </a:r>
              <a:r>
                <a:rPr lang="en-US" sz="1400" b="1" i="0" dirty="0" err="1">
                  <a:solidFill>
                    <a:schemeClr val="bg1"/>
                  </a:solidFill>
                  <a:effectLst/>
                </a:rPr>
                <a:t>Bmj</a:t>
              </a:r>
              <a:r>
                <a:rPr lang="en-US" sz="1400" b="1" i="0" dirty="0">
                  <a:solidFill>
                    <a:schemeClr val="bg1"/>
                  </a:solidFill>
                  <a:effectLst/>
                </a:rPr>
                <a:t>]</a:t>
              </a:r>
            </a:p>
          </p:txBody>
        </p:sp>
        <p:sp>
          <p:nvSpPr>
            <p:cNvPr id="24" name="Content Placeholder 2">
              <a:extLst>
                <a:ext uri="{FF2B5EF4-FFF2-40B4-BE49-F238E27FC236}">
                  <a16:creationId xmlns:a16="http://schemas.microsoft.com/office/drawing/2014/main" id="{C73FC2E7-928F-FD4E-FCC0-0CC28A212B52}"/>
                </a:ext>
              </a:extLst>
            </p:cNvPr>
            <p:cNvSpPr txBox="1">
              <a:spLocks/>
            </p:cNvSpPr>
            <p:nvPr/>
          </p:nvSpPr>
          <p:spPr>
            <a:xfrm>
              <a:off x="3040233" y="4734455"/>
              <a:ext cx="702733" cy="59584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3600" b="1" dirty="0">
                  <a:solidFill>
                    <a:srgbClr val="169AA2"/>
                  </a:solidFill>
                </a:rPr>
                <a:t>“</a:t>
              </a:r>
            </a:p>
          </p:txBody>
        </p:sp>
      </p:grpSp>
    </p:spTree>
    <p:extLst>
      <p:ext uri="{BB962C8B-B14F-4D97-AF65-F5344CB8AC3E}">
        <p14:creationId xmlns:p14="http://schemas.microsoft.com/office/powerpoint/2010/main" val="104824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794B-A8D9-E993-B32F-C2C59387A928}"/>
              </a:ext>
            </a:extLst>
          </p:cNvPr>
          <p:cNvSpPr>
            <a:spLocks noGrp="1"/>
          </p:cNvSpPr>
          <p:nvPr>
            <p:ph type="title"/>
          </p:nvPr>
        </p:nvSpPr>
        <p:spPr/>
        <p:txBody>
          <a:bodyPr/>
          <a:lstStyle/>
          <a:p>
            <a:r>
              <a:rPr lang="en-CA" dirty="0"/>
              <a:t>Why?</a:t>
            </a:r>
          </a:p>
        </p:txBody>
      </p:sp>
      <p:sp>
        <p:nvSpPr>
          <p:cNvPr id="3" name="Content Placeholder 2">
            <a:extLst>
              <a:ext uri="{FF2B5EF4-FFF2-40B4-BE49-F238E27FC236}">
                <a16:creationId xmlns:a16="http://schemas.microsoft.com/office/drawing/2014/main" id="{58260754-EA7F-C4A9-6022-47470CA973FF}"/>
              </a:ext>
            </a:extLst>
          </p:cNvPr>
          <p:cNvSpPr>
            <a:spLocks noGrp="1"/>
          </p:cNvSpPr>
          <p:nvPr>
            <p:ph idx="1"/>
          </p:nvPr>
        </p:nvSpPr>
        <p:spPr>
          <a:xfrm>
            <a:off x="838200" y="1825625"/>
            <a:ext cx="702733" cy="595842"/>
          </a:xfrm>
        </p:spPr>
        <p:txBody>
          <a:bodyPr anchor="ctr">
            <a:normAutofit lnSpcReduction="10000"/>
          </a:bodyPr>
          <a:lstStyle/>
          <a:p>
            <a:pPr marL="0" indent="0" algn="ctr">
              <a:buNone/>
            </a:pPr>
            <a:r>
              <a:rPr lang="en-CA" sz="3600" b="1" dirty="0">
                <a:solidFill>
                  <a:srgbClr val="169AA2"/>
                </a:solidFill>
              </a:rPr>
              <a:t>1</a:t>
            </a:r>
          </a:p>
        </p:txBody>
      </p:sp>
      <p:sp>
        <p:nvSpPr>
          <p:cNvPr id="8" name="Content Placeholder 2">
            <a:extLst>
              <a:ext uri="{FF2B5EF4-FFF2-40B4-BE49-F238E27FC236}">
                <a16:creationId xmlns:a16="http://schemas.microsoft.com/office/drawing/2014/main" id="{B97B63ED-40F6-E6BD-C447-FC6377818CC7}"/>
              </a:ext>
            </a:extLst>
          </p:cNvPr>
          <p:cNvSpPr txBox="1">
            <a:spLocks/>
          </p:cNvSpPr>
          <p:nvPr/>
        </p:nvSpPr>
        <p:spPr>
          <a:xfrm>
            <a:off x="1540933" y="1871927"/>
            <a:ext cx="6419850" cy="503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Increased medical costs</a:t>
            </a:r>
          </a:p>
        </p:txBody>
      </p:sp>
      <p:sp>
        <p:nvSpPr>
          <p:cNvPr id="9" name="Content Placeholder 2">
            <a:extLst>
              <a:ext uri="{FF2B5EF4-FFF2-40B4-BE49-F238E27FC236}">
                <a16:creationId xmlns:a16="http://schemas.microsoft.com/office/drawing/2014/main" id="{7661E4E5-E9E3-86F8-19DB-F75C86366D61}"/>
              </a:ext>
            </a:extLst>
          </p:cNvPr>
          <p:cNvSpPr txBox="1">
            <a:spLocks/>
          </p:cNvSpPr>
          <p:nvPr/>
        </p:nvSpPr>
        <p:spPr>
          <a:xfrm>
            <a:off x="838200" y="2879460"/>
            <a:ext cx="702733" cy="59584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3600" b="1" dirty="0">
                <a:solidFill>
                  <a:srgbClr val="169AA2"/>
                </a:solidFill>
              </a:rPr>
              <a:t>2</a:t>
            </a:r>
          </a:p>
        </p:txBody>
      </p:sp>
      <p:sp>
        <p:nvSpPr>
          <p:cNvPr id="10" name="Content Placeholder 2">
            <a:extLst>
              <a:ext uri="{FF2B5EF4-FFF2-40B4-BE49-F238E27FC236}">
                <a16:creationId xmlns:a16="http://schemas.microsoft.com/office/drawing/2014/main" id="{2EB659AB-B552-E805-FCEE-CFA752713E47}"/>
              </a:ext>
            </a:extLst>
          </p:cNvPr>
          <p:cNvSpPr txBox="1">
            <a:spLocks/>
          </p:cNvSpPr>
          <p:nvPr/>
        </p:nvSpPr>
        <p:spPr>
          <a:xfrm>
            <a:off x="1540932" y="2925762"/>
            <a:ext cx="9812867"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t>Misunderstandings on psychiatric treatment and its subject – severer mental illness – which make people hesitate to go see a doctor.</a:t>
            </a:r>
          </a:p>
        </p:txBody>
      </p:sp>
      <p:sp>
        <p:nvSpPr>
          <p:cNvPr id="11" name="Content Placeholder 2">
            <a:extLst>
              <a:ext uri="{FF2B5EF4-FFF2-40B4-BE49-F238E27FC236}">
                <a16:creationId xmlns:a16="http://schemas.microsoft.com/office/drawing/2014/main" id="{FC35FCE5-3C5A-6EB5-D405-98655A7BF6FD}"/>
              </a:ext>
            </a:extLst>
          </p:cNvPr>
          <p:cNvSpPr txBox="1">
            <a:spLocks/>
          </p:cNvSpPr>
          <p:nvPr/>
        </p:nvSpPr>
        <p:spPr>
          <a:xfrm>
            <a:off x="838200" y="4648204"/>
            <a:ext cx="702733" cy="59584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3600" b="1" dirty="0">
                <a:solidFill>
                  <a:srgbClr val="169AA2"/>
                </a:solidFill>
              </a:rPr>
              <a:t>3</a:t>
            </a:r>
          </a:p>
        </p:txBody>
      </p:sp>
      <p:sp>
        <p:nvSpPr>
          <p:cNvPr id="12" name="Content Placeholder 2">
            <a:extLst>
              <a:ext uri="{FF2B5EF4-FFF2-40B4-BE49-F238E27FC236}">
                <a16:creationId xmlns:a16="http://schemas.microsoft.com/office/drawing/2014/main" id="{DCB9EAA7-6CD5-9642-6F16-9A28273E41B3}"/>
              </a:ext>
            </a:extLst>
          </p:cNvPr>
          <p:cNvSpPr txBox="1">
            <a:spLocks/>
          </p:cNvSpPr>
          <p:nvPr/>
        </p:nvSpPr>
        <p:spPr>
          <a:xfrm>
            <a:off x="1540932" y="4694506"/>
            <a:ext cx="9812867" cy="87665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Hard to find someone to talk about their feelings and personal things.</a:t>
            </a:r>
            <a:endParaRPr lang="en-CA" dirty="0"/>
          </a:p>
        </p:txBody>
      </p:sp>
    </p:spTree>
    <p:extLst>
      <p:ext uri="{BB962C8B-B14F-4D97-AF65-F5344CB8AC3E}">
        <p14:creationId xmlns:p14="http://schemas.microsoft.com/office/powerpoint/2010/main" val="2079973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67A2-1225-81DB-6FA9-A650BD2AC18F}"/>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D9070089-96B3-4FBE-9F9F-1F74132B2EBF}"/>
              </a:ext>
            </a:extLst>
          </p:cNvPr>
          <p:cNvSpPr>
            <a:spLocks noGrp="1"/>
          </p:cNvSpPr>
          <p:nvPr>
            <p:ph idx="1"/>
          </p:nvPr>
        </p:nvSpPr>
        <p:spPr>
          <a:xfrm>
            <a:off x="4298674" y="4395537"/>
            <a:ext cx="3594652" cy="876650"/>
          </a:xfrm>
        </p:spPr>
        <p:txBody>
          <a:bodyPr>
            <a:spAutoFit/>
          </a:bodyPr>
          <a:lstStyle/>
          <a:p>
            <a:pPr marL="0" indent="0" algn="ctr">
              <a:buNone/>
            </a:pPr>
            <a:r>
              <a:rPr lang="en-CA" dirty="0"/>
              <a:t>Loss of main human resource</a:t>
            </a:r>
          </a:p>
        </p:txBody>
      </p:sp>
      <p:sp>
        <p:nvSpPr>
          <p:cNvPr id="5" name="Content Placeholder 2">
            <a:extLst>
              <a:ext uri="{FF2B5EF4-FFF2-40B4-BE49-F238E27FC236}">
                <a16:creationId xmlns:a16="http://schemas.microsoft.com/office/drawing/2014/main" id="{3B81743F-0D9C-C4CF-A134-06693EBF82F9}"/>
              </a:ext>
            </a:extLst>
          </p:cNvPr>
          <p:cNvSpPr txBox="1">
            <a:spLocks/>
          </p:cNvSpPr>
          <p:nvPr/>
        </p:nvSpPr>
        <p:spPr>
          <a:xfrm>
            <a:off x="7893326" y="4578275"/>
            <a:ext cx="3594652"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Low quality of life</a:t>
            </a:r>
          </a:p>
        </p:txBody>
      </p:sp>
      <p:sp>
        <p:nvSpPr>
          <p:cNvPr id="4" name="Content Placeholder 2">
            <a:extLst>
              <a:ext uri="{FF2B5EF4-FFF2-40B4-BE49-F238E27FC236}">
                <a16:creationId xmlns:a16="http://schemas.microsoft.com/office/drawing/2014/main" id="{0E7FEE2C-DCB3-F7C6-7D2E-66358CCD18FB}"/>
              </a:ext>
            </a:extLst>
          </p:cNvPr>
          <p:cNvSpPr txBox="1">
            <a:spLocks/>
          </p:cNvSpPr>
          <p:nvPr/>
        </p:nvSpPr>
        <p:spPr>
          <a:xfrm>
            <a:off x="704022" y="4201637"/>
            <a:ext cx="3594652"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Accelerates the problem of ageing population</a:t>
            </a:r>
          </a:p>
        </p:txBody>
      </p:sp>
      <p:sp>
        <p:nvSpPr>
          <p:cNvPr id="13" name="Rectangle 12">
            <a:extLst>
              <a:ext uri="{FF2B5EF4-FFF2-40B4-BE49-F238E27FC236}">
                <a16:creationId xmlns:a16="http://schemas.microsoft.com/office/drawing/2014/main" id="{6894CAD8-AC3D-6039-FD96-EF89923AE689}"/>
              </a:ext>
            </a:extLst>
          </p:cNvPr>
          <p:cNvSpPr/>
          <p:nvPr/>
        </p:nvSpPr>
        <p:spPr>
          <a:xfrm>
            <a:off x="1272209" y="3601918"/>
            <a:ext cx="576469" cy="373734"/>
          </a:xfrm>
          <a:prstGeom prst="rect">
            <a:avLst/>
          </a:prstGeom>
          <a:solidFill>
            <a:srgbClr val="CCD8D2"/>
          </a:solidFill>
          <a:ln>
            <a:solidFill>
              <a:srgbClr val="CCD8D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B3D9B0B-12EB-063F-5713-0E0C0BA84C29}"/>
              </a:ext>
            </a:extLst>
          </p:cNvPr>
          <p:cNvSpPr/>
          <p:nvPr/>
        </p:nvSpPr>
        <p:spPr>
          <a:xfrm>
            <a:off x="2213113" y="3315288"/>
            <a:ext cx="576469" cy="660364"/>
          </a:xfrm>
          <a:prstGeom prst="rect">
            <a:avLst/>
          </a:prstGeom>
          <a:solidFill>
            <a:srgbClr val="6CC0B4"/>
          </a:solidFill>
          <a:ln>
            <a:solidFill>
              <a:srgbClr val="6C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41CBDA1-F76C-A11C-86B2-D92DAEF34600}"/>
              </a:ext>
            </a:extLst>
          </p:cNvPr>
          <p:cNvSpPr/>
          <p:nvPr/>
        </p:nvSpPr>
        <p:spPr>
          <a:xfrm>
            <a:off x="3154017" y="2920009"/>
            <a:ext cx="576469" cy="1055643"/>
          </a:xfrm>
          <a:prstGeom prst="rect">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Content Placeholder 2">
            <a:extLst>
              <a:ext uri="{FF2B5EF4-FFF2-40B4-BE49-F238E27FC236}">
                <a16:creationId xmlns:a16="http://schemas.microsoft.com/office/drawing/2014/main" id="{D2AB00F0-A4E8-4D2D-C5A0-466A621A16ED}"/>
              </a:ext>
            </a:extLst>
          </p:cNvPr>
          <p:cNvSpPr txBox="1">
            <a:spLocks/>
          </p:cNvSpPr>
          <p:nvPr/>
        </p:nvSpPr>
        <p:spPr>
          <a:xfrm>
            <a:off x="1105336" y="325608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7" name="Content Placeholder 2">
            <a:extLst>
              <a:ext uri="{FF2B5EF4-FFF2-40B4-BE49-F238E27FC236}">
                <a16:creationId xmlns:a16="http://schemas.microsoft.com/office/drawing/2014/main" id="{40FFD0AF-A509-F23D-3F09-3C28A9AB82E3}"/>
              </a:ext>
            </a:extLst>
          </p:cNvPr>
          <p:cNvSpPr txBox="1">
            <a:spLocks/>
          </p:cNvSpPr>
          <p:nvPr/>
        </p:nvSpPr>
        <p:spPr>
          <a:xfrm>
            <a:off x="2046240" y="2964965"/>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8" name="Content Placeholder 2">
            <a:extLst>
              <a:ext uri="{FF2B5EF4-FFF2-40B4-BE49-F238E27FC236}">
                <a16:creationId xmlns:a16="http://schemas.microsoft.com/office/drawing/2014/main" id="{4B80520A-DF1E-64FB-5CAD-43B1E4D3B086}"/>
              </a:ext>
            </a:extLst>
          </p:cNvPr>
          <p:cNvSpPr txBox="1">
            <a:spLocks/>
          </p:cNvSpPr>
          <p:nvPr/>
        </p:nvSpPr>
        <p:spPr>
          <a:xfrm>
            <a:off x="2987144" y="256285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pic>
        <p:nvPicPr>
          <p:cNvPr id="1026" name="Picture 2" descr="Human resources - Free business icons">
            <a:extLst>
              <a:ext uri="{FF2B5EF4-FFF2-40B4-BE49-F238E27FC236}">
                <a16:creationId xmlns:a16="http://schemas.microsoft.com/office/drawing/2014/main" id="{970EE7F4-9EF3-38E3-DEC0-A2FBA5877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645" y="1933127"/>
            <a:ext cx="2402709" cy="240270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AB455930-FA00-B7B4-0C43-BE43DD36DF27}"/>
              </a:ext>
            </a:extLst>
          </p:cNvPr>
          <p:cNvGrpSpPr/>
          <p:nvPr/>
        </p:nvGrpSpPr>
        <p:grpSpPr>
          <a:xfrm>
            <a:off x="8486630" y="2201812"/>
            <a:ext cx="2408043" cy="2108540"/>
            <a:chOff x="8434724" y="2227296"/>
            <a:chExt cx="2408043" cy="2108540"/>
          </a:xfrm>
        </p:grpSpPr>
        <p:grpSp>
          <p:nvGrpSpPr>
            <p:cNvPr id="24" name="Group 23">
              <a:extLst>
                <a:ext uri="{FF2B5EF4-FFF2-40B4-BE49-F238E27FC236}">
                  <a16:creationId xmlns:a16="http://schemas.microsoft.com/office/drawing/2014/main" id="{62445C39-9D7D-8D70-A5FA-49CAD35D9EC1}"/>
                </a:ext>
              </a:extLst>
            </p:cNvPr>
            <p:cNvGrpSpPr/>
            <p:nvPr/>
          </p:nvGrpSpPr>
          <p:grpSpPr>
            <a:xfrm>
              <a:off x="8891574" y="2279725"/>
              <a:ext cx="1951193" cy="732891"/>
              <a:chOff x="8461515" y="3226142"/>
              <a:chExt cx="1951193" cy="732891"/>
            </a:xfrm>
          </p:grpSpPr>
          <p:sp>
            <p:nvSpPr>
              <p:cNvPr id="20" name="Content Placeholder 2">
                <a:extLst>
                  <a:ext uri="{FF2B5EF4-FFF2-40B4-BE49-F238E27FC236}">
                    <a16:creationId xmlns:a16="http://schemas.microsoft.com/office/drawing/2014/main" id="{0125D08A-753B-217C-0037-8114B01A920D}"/>
                  </a:ext>
                </a:extLst>
              </p:cNvPr>
              <p:cNvSpPr txBox="1">
                <a:spLocks/>
              </p:cNvSpPr>
              <p:nvPr/>
            </p:nvSpPr>
            <p:spPr>
              <a:xfrm>
                <a:off x="9152771" y="3226142"/>
                <a:ext cx="1259937"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sp>
            <p:nvSpPr>
              <p:cNvPr id="21" name="Content Placeholder 2">
                <a:extLst>
                  <a:ext uri="{FF2B5EF4-FFF2-40B4-BE49-F238E27FC236}">
                    <a16:creationId xmlns:a16="http://schemas.microsoft.com/office/drawing/2014/main" id="{652BB605-3EE6-CFC3-0A4E-F47FDD598677}"/>
                  </a:ext>
                </a:extLst>
              </p:cNvPr>
              <p:cNvSpPr txBox="1">
                <a:spLocks/>
              </p:cNvSpPr>
              <p:nvPr/>
            </p:nvSpPr>
            <p:spPr>
              <a:xfrm>
                <a:off x="8461515" y="3244799"/>
                <a:ext cx="1446769"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grpSp>
        <p:grpSp>
          <p:nvGrpSpPr>
            <p:cNvPr id="36" name="Group 35">
              <a:extLst>
                <a:ext uri="{FF2B5EF4-FFF2-40B4-BE49-F238E27FC236}">
                  <a16:creationId xmlns:a16="http://schemas.microsoft.com/office/drawing/2014/main" id="{03982475-2A98-3AB9-9461-49B1F3473499}"/>
                </a:ext>
              </a:extLst>
            </p:cNvPr>
            <p:cNvGrpSpPr/>
            <p:nvPr/>
          </p:nvGrpSpPr>
          <p:grpSpPr>
            <a:xfrm>
              <a:off x="8434724" y="2227296"/>
              <a:ext cx="2408043" cy="2108540"/>
              <a:chOff x="8402782" y="2920009"/>
              <a:chExt cx="2171850" cy="1658265"/>
            </a:xfrm>
          </p:grpSpPr>
          <p:cxnSp>
            <p:nvCxnSpPr>
              <p:cNvPr id="29" name="Straight Connector 28">
                <a:extLst>
                  <a:ext uri="{FF2B5EF4-FFF2-40B4-BE49-F238E27FC236}">
                    <a16:creationId xmlns:a16="http://schemas.microsoft.com/office/drawing/2014/main" id="{C52B164E-3283-F563-A7DC-6A722B70726C}"/>
                  </a:ext>
                </a:extLst>
              </p:cNvPr>
              <p:cNvCxnSpPr/>
              <p:nvPr/>
            </p:nvCxnSpPr>
            <p:spPr>
              <a:xfrm>
                <a:off x="8402782" y="2920009"/>
                <a:ext cx="623454" cy="824925"/>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79BF25-2244-F0ED-584B-E20BA9647C4F}"/>
                  </a:ext>
                </a:extLst>
              </p:cNvPr>
              <p:cNvCxnSpPr>
                <a:cxnSpLocks/>
              </p:cNvCxnSpPr>
              <p:nvPr/>
            </p:nvCxnSpPr>
            <p:spPr>
              <a:xfrm flipV="1">
                <a:off x="9026236" y="3645470"/>
                <a:ext cx="270164" cy="99464"/>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B29CA-418B-45DC-E697-7CD99D8D1C9D}"/>
                  </a:ext>
                </a:extLst>
              </p:cNvPr>
              <p:cNvCxnSpPr>
                <a:cxnSpLocks/>
              </p:cNvCxnSpPr>
              <p:nvPr/>
            </p:nvCxnSpPr>
            <p:spPr>
              <a:xfrm>
                <a:off x="9296400" y="3649796"/>
                <a:ext cx="540327" cy="217587"/>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CC5C05-B0F6-808F-7E9D-6224AA55D0A5}"/>
                  </a:ext>
                </a:extLst>
              </p:cNvPr>
              <p:cNvCxnSpPr>
                <a:cxnSpLocks/>
              </p:cNvCxnSpPr>
              <p:nvPr/>
            </p:nvCxnSpPr>
            <p:spPr>
              <a:xfrm>
                <a:off x="9843052" y="3870704"/>
                <a:ext cx="731580" cy="707570"/>
              </a:xfrm>
              <a:prstGeom prst="line">
                <a:avLst/>
              </a:prstGeom>
              <a:ln w="1016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95638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7FEE2C-DCB3-F7C6-7D2E-66358CCD18FB}"/>
              </a:ext>
            </a:extLst>
          </p:cNvPr>
          <p:cNvSpPr txBox="1">
            <a:spLocks/>
          </p:cNvSpPr>
          <p:nvPr/>
        </p:nvSpPr>
        <p:spPr>
          <a:xfrm>
            <a:off x="704022" y="4201637"/>
            <a:ext cx="3594652"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Accelerates the problem of ageing population</a:t>
            </a:r>
          </a:p>
        </p:txBody>
      </p:sp>
      <p:sp>
        <p:nvSpPr>
          <p:cNvPr id="2" name="Title 1">
            <a:extLst>
              <a:ext uri="{FF2B5EF4-FFF2-40B4-BE49-F238E27FC236}">
                <a16:creationId xmlns:a16="http://schemas.microsoft.com/office/drawing/2014/main" id="{B65C67A2-1225-81DB-6FA9-A650BD2AC18F}"/>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D9070089-96B3-4FBE-9F9F-1F74132B2EBF}"/>
              </a:ext>
            </a:extLst>
          </p:cNvPr>
          <p:cNvSpPr>
            <a:spLocks noGrp="1"/>
          </p:cNvSpPr>
          <p:nvPr>
            <p:ph idx="1"/>
          </p:nvPr>
        </p:nvSpPr>
        <p:spPr>
          <a:xfrm>
            <a:off x="4298674" y="4395537"/>
            <a:ext cx="3594652" cy="876650"/>
          </a:xfrm>
        </p:spPr>
        <p:txBody>
          <a:bodyPr>
            <a:spAutoFit/>
          </a:bodyPr>
          <a:lstStyle/>
          <a:p>
            <a:pPr marL="0" indent="0" algn="ctr">
              <a:buNone/>
            </a:pPr>
            <a:r>
              <a:rPr lang="en-CA" dirty="0"/>
              <a:t>Loss of main human resource</a:t>
            </a:r>
          </a:p>
        </p:txBody>
      </p:sp>
      <p:sp>
        <p:nvSpPr>
          <p:cNvPr id="5" name="Content Placeholder 2">
            <a:extLst>
              <a:ext uri="{FF2B5EF4-FFF2-40B4-BE49-F238E27FC236}">
                <a16:creationId xmlns:a16="http://schemas.microsoft.com/office/drawing/2014/main" id="{3B81743F-0D9C-C4CF-A134-06693EBF82F9}"/>
              </a:ext>
            </a:extLst>
          </p:cNvPr>
          <p:cNvSpPr txBox="1">
            <a:spLocks/>
          </p:cNvSpPr>
          <p:nvPr/>
        </p:nvSpPr>
        <p:spPr>
          <a:xfrm>
            <a:off x="7893326" y="4578275"/>
            <a:ext cx="3594652"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Low quality of life</a:t>
            </a:r>
          </a:p>
        </p:txBody>
      </p:sp>
      <p:sp>
        <p:nvSpPr>
          <p:cNvPr id="13" name="Rectangle 12">
            <a:extLst>
              <a:ext uri="{FF2B5EF4-FFF2-40B4-BE49-F238E27FC236}">
                <a16:creationId xmlns:a16="http://schemas.microsoft.com/office/drawing/2014/main" id="{6894CAD8-AC3D-6039-FD96-EF89923AE689}"/>
              </a:ext>
            </a:extLst>
          </p:cNvPr>
          <p:cNvSpPr/>
          <p:nvPr/>
        </p:nvSpPr>
        <p:spPr>
          <a:xfrm>
            <a:off x="1272209" y="3601918"/>
            <a:ext cx="576469" cy="373734"/>
          </a:xfrm>
          <a:prstGeom prst="rect">
            <a:avLst/>
          </a:prstGeom>
          <a:solidFill>
            <a:srgbClr val="CCD8D2"/>
          </a:solidFill>
          <a:ln>
            <a:solidFill>
              <a:srgbClr val="CCD8D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B3D9B0B-12EB-063F-5713-0E0C0BA84C29}"/>
              </a:ext>
            </a:extLst>
          </p:cNvPr>
          <p:cNvSpPr/>
          <p:nvPr/>
        </p:nvSpPr>
        <p:spPr>
          <a:xfrm>
            <a:off x="2213113" y="3315288"/>
            <a:ext cx="576469" cy="660364"/>
          </a:xfrm>
          <a:prstGeom prst="rect">
            <a:avLst/>
          </a:prstGeom>
          <a:solidFill>
            <a:srgbClr val="6CC0B4"/>
          </a:solidFill>
          <a:ln>
            <a:solidFill>
              <a:srgbClr val="6C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41CBDA1-F76C-A11C-86B2-D92DAEF34600}"/>
              </a:ext>
            </a:extLst>
          </p:cNvPr>
          <p:cNvSpPr/>
          <p:nvPr/>
        </p:nvSpPr>
        <p:spPr>
          <a:xfrm>
            <a:off x="3154017" y="2920009"/>
            <a:ext cx="576469" cy="1055643"/>
          </a:xfrm>
          <a:prstGeom prst="rect">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Content Placeholder 2">
            <a:extLst>
              <a:ext uri="{FF2B5EF4-FFF2-40B4-BE49-F238E27FC236}">
                <a16:creationId xmlns:a16="http://schemas.microsoft.com/office/drawing/2014/main" id="{D2AB00F0-A4E8-4D2D-C5A0-466A621A16ED}"/>
              </a:ext>
            </a:extLst>
          </p:cNvPr>
          <p:cNvSpPr txBox="1">
            <a:spLocks/>
          </p:cNvSpPr>
          <p:nvPr/>
        </p:nvSpPr>
        <p:spPr>
          <a:xfrm>
            <a:off x="1105336" y="325608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7" name="Content Placeholder 2">
            <a:extLst>
              <a:ext uri="{FF2B5EF4-FFF2-40B4-BE49-F238E27FC236}">
                <a16:creationId xmlns:a16="http://schemas.microsoft.com/office/drawing/2014/main" id="{40FFD0AF-A509-F23D-3F09-3C28A9AB82E3}"/>
              </a:ext>
            </a:extLst>
          </p:cNvPr>
          <p:cNvSpPr txBox="1">
            <a:spLocks/>
          </p:cNvSpPr>
          <p:nvPr/>
        </p:nvSpPr>
        <p:spPr>
          <a:xfrm>
            <a:off x="2046240" y="2964965"/>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8" name="Content Placeholder 2">
            <a:extLst>
              <a:ext uri="{FF2B5EF4-FFF2-40B4-BE49-F238E27FC236}">
                <a16:creationId xmlns:a16="http://schemas.microsoft.com/office/drawing/2014/main" id="{4B80520A-DF1E-64FB-5CAD-43B1E4D3B086}"/>
              </a:ext>
            </a:extLst>
          </p:cNvPr>
          <p:cNvSpPr txBox="1">
            <a:spLocks/>
          </p:cNvSpPr>
          <p:nvPr/>
        </p:nvSpPr>
        <p:spPr>
          <a:xfrm>
            <a:off x="2987144" y="256285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pic>
        <p:nvPicPr>
          <p:cNvPr id="1026" name="Picture 2" descr="Human resources - Free business icons">
            <a:extLst>
              <a:ext uri="{FF2B5EF4-FFF2-40B4-BE49-F238E27FC236}">
                <a16:creationId xmlns:a16="http://schemas.microsoft.com/office/drawing/2014/main" id="{970EE7F4-9EF3-38E3-DEC0-A2FBA5877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645" y="1933127"/>
            <a:ext cx="2402709" cy="240270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AB455930-FA00-B7B4-0C43-BE43DD36DF27}"/>
              </a:ext>
            </a:extLst>
          </p:cNvPr>
          <p:cNvGrpSpPr/>
          <p:nvPr/>
        </p:nvGrpSpPr>
        <p:grpSpPr>
          <a:xfrm>
            <a:off x="8486630" y="2201812"/>
            <a:ext cx="2408043" cy="2108540"/>
            <a:chOff x="8434724" y="2227296"/>
            <a:chExt cx="2408043" cy="2108540"/>
          </a:xfrm>
        </p:grpSpPr>
        <p:grpSp>
          <p:nvGrpSpPr>
            <p:cNvPr id="24" name="Group 23">
              <a:extLst>
                <a:ext uri="{FF2B5EF4-FFF2-40B4-BE49-F238E27FC236}">
                  <a16:creationId xmlns:a16="http://schemas.microsoft.com/office/drawing/2014/main" id="{62445C39-9D7D-8D70-A5FA-49CAD35D9EC1}"/>
                </a:ext>
              </a:extLst>
            </p:cNvPr>
            <p:cNvGrpSpPr/>
            <p:nvPr/>
          </p:nvGrpSpPr>
          <p:grpSpPr>
            <a:xfrm>
              <a:off x="8891574" y="2279725"/>
              <a:ext cx="1951193" cy="732891"/>
              <a:chOff x="8461515" y="3226142"/>
              <a:chExt cx="1951193" cy="732891"/>
            </a:xfrm>
          </p:grpSpPr>
          <p:sp>
            <p:nvSpPr>
              <p:cNvPr id="20" name="Content Placeholder 2">
                <a:extLst>
                  <a:ext uri="{FF2B5EF4-FFF2-40B4-BE49-F238E27FC236}">
                    <a16:creationId xmlns:a16="http://schemas.microsoft.com/office/drawing/2014/main" id="{0125D08A-753B-217C-0037-8114B01A920D}"/>
                  </a:ext>
                </a:extLst>
              </p:cNvPr>
              <p:cNvSpPr txBox="1">
                <a:spLocks/>
              </p:cNvSpPr>
              <p:nvPr/>
            </p:nvSpPr>
            <p:spPr>
              <a:xfrm>
                <a:off x="9152771" y="3226142"/>
                <a:ext cx="1259937"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sp>
            <p:nvSpPr>
              <p:cNvPr id="21" name="Content Placeholder 2">
                <a:extLst>
                  <a:ext uri="{FF2B5EF4-FFF2-40B4-BE49-F238E27FC236}">
                    <a16:creationId xmlns:a16="http://schemas.microsoft.com/office/drawing/2014/main" id="{652BB605-3EE6-CFC3-0A4E-F47FDD598677}"/>
                  </a:ext>
                </a:extLst>
              </p:cNvPr>
              <p:cNvSpPr txBox="1">
                <a:spLocks/>
              </p:cNvSpPr>
              <p:nvPr/>
            </p:nvSpPr>
            <p:spPr>
              <a:xfrm>
                <a:off x="8461515" y="3244799"/>
                <a:ext cx="1446769"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grpSp>
        <p:grpSp>
          <p:nvGrpSpPr>
            <p:cNvPr id="36" name="Group 35">
              <a:extLst>
                <a:ext uri="{FF2B5EF4-FFF2-40B4-BE49-F238E27FC236}">
                  <a16:creationId xmlns:a16="http://schemas.microsoft.com/office/drawing/2014/main" id="{03982475-2A98-3AB9-9461-49B1F3473499}"/>
                </a:ext>
              </a:extLst>
            </p:cNvPr>
            <p:cNvGrpSpPr/>
            <p:nvPr/>
          </p:nvGrpSpPr>
          <p:grpSpPr>
            <a:xfrm>
              <a:off x="8434724" y="2227296"/>
              <a:ext cx="2408043" cy="2108540"/>
              <a:chOff x="8402782" y="2920009"/>
              <a:chExt cx="2171850" cy="1658265"/>
            </a:xfrm>
          </p:grpSpPr>
          <p:cxnSp>
            <p:nvCxnSpPr>
              <p:cNvPr id="29" name="Straight Connector 28">
                <a:extLst>
                  <a:ext uri="{FF2B5EF4-FFF2-40B4-BE49-F238E27FC236}">
                    <a16:creationId xmlns:a16="http://schemas.microsoft.com/office/drawing/2014/main" id="{C52B164E-3283-F563-A7DC-6A722B70726C}"/>
                  </a:ext>
                </a:extLst>
              </p:cNvPr>
              <p:cNvCxnSpPr/>
              <p:nvPr/>
            </p:nvCxnSpPr>
            <p:spPr>
              <a:xfrm>
                <a:off x="8402782" y="2920009"/>
                <a:ext cx="623454" cy="824925"/>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79BF25-2244-F0ED-584B-E20BA9647C4F}"/>
                  </a:ext>
                </a:extLst>
              </p:cNvPr>
              <p:cNvCxnSpPr>
                <a:cxnSpLocks/>
              </p:cNvCxnSpPr>
              <p:nvPr/>
            </p:nvCxnSpPr>
            <p:spPr>
              <a:xfrm flipV="1">
                <a:off x="9026236" y="3645470"/>
                <a:ext cx="270164" cy="99464"/>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B29CA-418B-45DC-E697-7CD99D8D1C9D}"/>
                  </a:ext>
                </a:extLst>
              </p:cNvPr>
              <p:cNvCxnSpPr>
                <a:cxnSpLocks/>
              </p:cNvCxnSpPr>
              <p:nvPr/>
            </p:nvCxnSpPr>
            <p:spPr>
              <a:xfrm>
                <a:off x="9296400" y="3649796"/>
                <a:ext cx="540327" cy="217587"/>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CC5C05-B0F6-808F-7E9D-6224AA55D0A5}"/>
                  </a:ext>
                </a:extLst>
              </p:cNvPr>
              <p:cNvCxnSpPr>
                <a:cxnSpLocks/>
              </p:cNvCxnSpPr>
              <p:nvPr/>
            </p:nvCxnSpPr>
            <p:spPr>
              <a:xfrm>
                <a:off x="9843052" y="3870704"/>
                <a:ext cx="731580" cy="707570"/>
              </a:xfrm>
              <a:prstGeom prst="line">
                <a:avLst/>
              </a:prstGeom>
              <a:ln w="1016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56498137-CC1B-DDD2-221B-0780F076F550}"/>
              </a:ext>
            </a:extLst>
          </p:cNvPr>
          <p:cNvSpPr/>
          <p:nvPr/>
        </p:nvSpPr>
        <p:spPr>
          <a:xfrm>
            <a:off x="4459458" y="1336431"/>
            <a:ext cx="7174524" cy="457200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71233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7FEE2C-DCB3-F7C6-7D2E-66358CCD18FB}"/>
              </a:ext>
            </a:extLst>
          </p:cNvPr>
          <p:cNvSpPr txBox="1">
            <a:spLocks/>
          </p:cNvSpPr>
          <p:nvPr/>
        </p:nvSpPr>
        <p:spPr>
          <a:xfrm>
            <a:off x="704022" y="4201637"/>
            <a:ext cx="3594652"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Accelerates the problem of ageing population</a:t>
            </a:r>
          </a:p>
        </p:txBody>
      </p:sp>
      <p:sp>
        <p:nvSpPr>
          <p:cNvPr id="2" name="Title 1">
            <a:extLst>
              <a:ext uri="{FF2B5EF4-FFF2-40B4-BE49-F238E27FC236}">
                <a16:creationId xmlns:a16="http://schemas.microsoft.com/office/drawing/2014/main" id="{B65C67A2-1225-81DB-6FA9-A650BD2AC18F}"/>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D9070089-96B3-4FBE-9F9F-1F74132B2EBF}"/>
              </a:ext>
            </a:extLst>
          </p:cNvPr>
          <p:cNvSpPr>
            <a:spLocks noGrp="1"/>
          </p:cNvSpPr>
          <p:nvPr>
            <p:ph idx="1"/>
          </p:nvPr>
        </p:nvSpPr>
        <p:spPr>
          <a:xfrm>
            <a:off x="4298674" y="4395537"/>
            <a:ext cx="3594652" cy="876650"/>
          </a:xfrm>
        </p:spPr>
        <p:txBody>
          <a:bodyPr>
            <a:spAutoFit/>
          </a:bodyPr>
          <a:lstStyle/>
          <a:p>
            <a:pPr marL="0" indent="0" algn="ctr">
              <a:buNone/>
            </a:pPr>
            <a:r>
              <a:rPr lang="en-CA" dirty="0"/>
              <a:t>Loss of main human resource</a:t>
            </a:r>
          </a:p>
        </p:txBody>
      </p:sp>
      <p:sp>
        <p:nvSpPr>
          <p:cNvPr id="5" name="Content Placeholder 2">
            <a:extLst>
              <a:ext uri="{FF2B5EF4-FFF2-40B4-BE49-F238E27FC236}">
                <a16:creationId xmlns:a16="http://schemas.microsoft.com/office/drawing/2014/main" id="{3B81743F-0D9C-C4CF-A134-06693EBF82F9}"/>
              </a:ext>
            </a:extLst>
          </p:cNvPr>
          <p:cNvSpPr txBox="1">
            <a:spLocks/>
          </p:cNvSpPr>
          <p:nvPr/>
        </p:nvSpPr>
        <p:spPr>
          <a:xfrm>
            <a:off x="7893326" y="4578275"/>
            <a:ext cx="3594652"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Low quality of life</a:t>
            </a:r>
          </a:p>
        </p:txBody>
      </p:sp>
      <p:sp>
        <p:nvSpPr>
          <p:cNvPr id="13" name="Rectangle 12">
            <a:extLst>
              <a:ext uri="{FF2B5EF4-FFF2-40B4-BE49-F238E27FC236}">
                <a16:creationId xmlns:a16="http://schemas.microsoft.com/office/drawing/2014/main" id="{6894CAD8-AC3D-6039-FD96-EF89923AE689}"/>
              </a:ext>
            </a:extLst>
          </p:cNvPr>
          <p:cNvSpPr/>
          <p:nvPr/>
        </p:nvSpPr>
        <p:spPr>
          <a:xfrm>
            <a:off x="1272209" y="3601918"/>
            <a:ext cx="576469" cy="373734"/>
          </a:xfrm>
          <a:prstGeom prst="rect">
            <a:avLst/>
          </a:prstGeom>
          <a:solidFill>
            <a:srgbClr val="CCD8D2"/>
          </a:solidFill>
          <a:ln>
            <a:solidFill>
              <a:srgbClr val="CCD8D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B3D9B0B-12EB-063F-5713-0E0C0BA84C29}"/>
              </a:ext>
            </a:extLst>
          </p:cNvPr>
          <p:cNvSpPr/>
          <p:nvPr/>
        </p:nvSpPr>
        <p:spPr>
          <a:xfrm>
            <a:off x="2213113" y="3315288"/>
            <a:ext cx="576469" cy="660364"/>
          </a:xfrm>
          <a:prstGeom prst="rect">
            <a:avLst/>
          </a:prstGeom>
          <a:solidFill>
            <a:srgbClr val="6CC0B4"/>
          </a:solidFill>
          <a:ln>
            <a:solidFill>
              <a:srgbClr val="6C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41CBDA1-F76C-A11C-86B2-D92DAEF34600}"/>
              </a:ext>
            </a:extLst>
          </p:cNvPr>
          <p:cNvSpPr/>
          <p:nvPr/>
        </p:nvSpPr>
        <p:spPr>
          <a:xfrm>
            <a:off x="3154017" y="2920009"/>
            <a:ext cx="576469" cy="1055643"/>
          </a:xfrm>
          <a:prstGeom prst="rect">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Content Placeholder 2">
            <a:extLst>
              <a:ext uri="{FF2B5EF4-FFF2-40B4-BE49-F238E27FC236}">
                <a16:creationId xmlns:a16="http://schemas.microsoft.com/office/drawing/2014/main" id="{D2AB00F0-A4E8-4D2D-C5A0-466A621A16ED}"/>
              </a:ext>
            </a:extLst>
          </p:cNvPr>
          <p:cNvSpPr txBox="1">
            <a:spLocks/>
          </p:cNvSpPr>
          <p:nvPr/>
        </p:nvSpPr>
        <p:spPr>
          <a:xfrm>
            <a:off x="1105336" y="325608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7" name="Content Placeholder 2">
            <a:extLst>
              <a:ext uri="{FF2B5EF4-FFF2-40B4-BE49-F238E27FC236}">
                <a16:creationId xmlns:a16="http://schemas.microsoft.com/office/drawing/2014/main" id="{40FFD0AF-A509-F23D-3F09-3C28A9AB82E3}"/>
              </a:ext>
            </a:extLst>
          </p:cNvPr>
          <p:cNvSpPr txBox="1">
            <a:spLocks/>
          </p:cNvSpPr>
          <p:nvPr/>
        </p:nvSpPr>
        <p:spPr>
          <a:xfrm>
            <a:off x="2046240" y="2964965"/>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8" name="Content Placeholder 2">
            <a:extLst>
              <a:ext uri="{FF2B5EF4-FFF2-40B4-BE49-F238E27FC236}">
                <a16:creationId xmlns:a16="http://schemas.microsoft.com/office/drawing/2014/main" id="{4B80520A-DF1E-64FB-5CAD-43B1E4D3B086}"/>
              </a:ext>
            </a:extLst>
          </p:cNvPr>
          <p:cNvSpPr txBox="1">
            <a:spLocks/>
          </p:cNvSpPr>
          <p:nvPr/>
        </p:nvSpPr>
        <p:spPr>
          <a:xfrm>
            <a:off x="2987144" y="256285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pic>
        <p:nvPicPr>
          <p:cNvPr id="1026" name="Picture 2" descr="Human resources - Free business icons">
            <a:extLst>
              <a:ext uri="{FF2B5EF4-FFF2-40B4-BE49-F238E27FC236}">
                <a16:creationId xmlns:a16="http://schemas.microsoft.com/office/drawing/2014/main" id="{970EE7F4-9EF3-38E3-DEC0-A2FBA5877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645" y="1933127"/>
            <a:ext cx="2402709" cy="240270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AB455930-FA00-B7B4-0C43-BE43DD36DF27}"/>
              </a:ext>
            </a:extLst>
          </p:cNvPr>
          <p:cNvGrpSpPr/>
          <p:nvPr/>
        </p:nvGrpSpPr>
        <p:grpSpPr>
          <a:xfrm>
            <a:off x="8486630" y="2201812"/>
            <a:ext cx="2408043" cy="2108540"/>
            <a:chOff x="8434724" y="2227296"/>
            <a:chExt cx="2408043" cy="2108540"/>
          </a:xfrm>
        </p:grpSpPr>
        <p:grpSp>
          <p:nvGrpSpPr>
            <p:cNvPr id="24" name="Group 23">
              <a:extLst>
                <a:ext uri="{FF2B5EF4-FFF2-40B4-BE49-F238E27FC236}">
                  <a16:creationId xmlns:a16="http://schemas.microsoft.com/office/drawing/2014/main" id="{62445C39-9D7D-8D70-A5FA-49CAD35D9EC1}"/>
                </a:ext>
              </a:extLst>
            </p:cNvPr>
            <p:cNvGrpSpPr/>
            <p:nvPr/>
          </p:nvGrpSpPr>
          <p:grpSpPr>
            <a:xfrm>
              <a:off x="8891574" y="2279725"/>
              <a:ext cx="1951193" cy="732891"/>
              <a:chOff x="8461515" y="3226142"/>
              <a:chExt cx="1951193" cy="732891"/>
            </a:xfrm>
          </p:grpSpPr>
          <p:sp>
            <p:nvSpPr>
              <p:cNvPr id="20" name="Content Placeholder 2">
                <a:extLst>
                  <a:ext uri="{FF2B5EF4-FFF2-40B4-BE49-F238E27FC236}">
                    <a16:creationId xmlns:a16="http://schemas.microsoft.com/office/drawing/2014/main" id="{0125D08A-753B-217C-0037-8114B01A920D}"/>
                  </a:ext>
                </a:extLst>
              </p:cNvPr>
              <p:cNvSpPr txBox="1">
                <a:spLocks/>
              </p:cNvSpPr>
              <p:nvPr/>
            </p:nvSpPr>
            <p:spPr>
              <a:xfrm>
                <a:off x="9152771" y="3226142"/>
                <a:ext cx="1259937"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sp>
            <p:nvSpPr>
              <p:cNvPr id="21" name="Content Placeholder 2">
                <a:extLst>
                  <a:ext uri="{FF2B5EF4-FFF2-40B4-BE49-F238E27FC236}">
                    <a16:creationId xmlns:a16="http://schemas.microsoft.com/office/drawing/2014/main" id="{652BB605-3EE6-CFC3-0A4E-F47FDD598677}"/>
                  </a:ext>
                </a:extLst>
              </p:cNvPr>
              <p:cNvSpPr txBox="1">
                <a:spLocks/>
              </p:cNvSpPr>
              <p:nvPr/>
            </p:nvSpPr>
            <p:spPr>
              <a:xfrm>
                <a:off x="8461515" y="3244799"/>
                <a:ext cx="1446769"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grpSp>
        <p:grpSp>
          <p:nvGrpSpPr>
            <p:cNvPr id="36" name="Group 35">
              <a:extLst>
                <a:ext uri="{FF2B5EF4-FFF2-40B4-BE49-F238E27FC236}">
                  <a16:creationId xmlns:a16="http://schemas.microsoft.com/office/drawing/2014/main" id="{03982475-2A98-3AB9-9461-49B1F3473499}"/>
                </a:ext>
              </a:extLst>
            </p:cNvPr>
            <p:cNvGrpSpPr/>
            <p:nvPr/>
          </p:nvGrpSpPr>
          <p:grpSpPr>
            <a:xfrm>
              <a:off x="8434724" y="2227296"/>
              <a:ext cx="2408043" cy="2108540"/>
              <a:chOff x="8402782" y="2920009"/>
              <a:chExt cx="2171850" cy="1658265"/>
            </a:xfrm>
          </p:grpSpPr>
          <p:cxnSp>
            <p:nvCxnSpPr>
              <p:cNvPr id="29" name="Straight Connector 28">
                <a:extLst>
                  <a:ext uri="{FF2B5EF4-FFF2-40B4-BE49-F238E27FC236}">
                    <a16:creationId xmlns:a16="http://schemas.microsoft.com/office/drawing/2014/main" id="{C52B164E-3283-F563-A7DC-6A722B70726C}"/>
                  </a:ext>
                </a:extLst>
              </p:cNvPr>
              <p:cNvCxnSpPr/>
              <p:nvPr/>
            </p:nvCxnSpPr>
            <p:spPr>
              <a:xfrm>
                <a:off x="8402782" y="2920009"/>
                <a:ext cx="623454" cy="824925"/>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79BF25-2244-F0ED-584B-E20BA9647C4F}"/>
                  </a:ext>
                </a:extLst>
              </p:cNvPr>
              <p:cNvCxnSpPr>
                <a:cxnSpLocks/>
              </p:cNvCxnSpPr>
              <p:nvPr/>
            </p:nvCxnSpPr>
            <p:spPr>
              <a:xfrm flipV="1">
                <a:off x="9026236" y="3645470"/>
                <a:ext cx="270164" cy="99464"/>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B29CA-418B-45DC-E697-7CD99D8D1C9D}"/>
                  </a:ext>
                </a:extLst>
              </p:cNvPr>
              <p:cNvCxnSpPr>
                <a:cxnSpLocks/>
              </p:cNvCxnSpPr>
              <p:nvPr/>
            </p:nvCxnSpPr>
            <p:spPr>
              <a:xfrm>
                <a:off x="9296400" y="3649796"/>
                <a:ext cx="540327" cy="217587"/>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CC5C05-B0F6-808F-7E9D-6224AA55D0A5}"/>
                  </a:ext>
                </a:extLst>
              </p:cNvPr>
              <p:cNvCxnSpPr>
                <a:cxnSpLocks/>
              </p:cNvCxnSpPr>
              <p:nvPr/>
            </p:nvCxnSpPr>
            <p:spPr>
              <a:xfrm>
                <a:off x="9843052" y="3870704"/>
                <a:ext cx="731580" cy="707570"/>
              </a:xfrm>
              <a:prstGeom prst="line">
                <a:avLst/>
              </a:prstGeom>
              <a:ln w="1016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5AFB76B2-E7F2-77C9-9F72-C59B9604095A}"/>
              </a:ext>
            </a:extLst>
          </p:cNvPr>
          <p:cNvSpPr/>
          <p:nvPr/>
        </p:nvSpPr>
        <p:spPr>
          <a:xfrm>
            <a:off x="8039328" y="1336431"/>
            <a:ext cx="3594653" cy="457200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EDBC0C68-C902-343F-39A0-27E604DDF41F}"/>
              </a:ext>
            </a:extLst>
          </p:cNvPr>
          <p:cNvSpPr/>
          <p:nvPr/>
        </p:nvSpPr>
        <p:spPr>
          <a:xfrm>
            <a:off x="831188" y="1458934"/>
            <a:ext cx="3594653" cy="457200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98058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E7FEE2C-DCB3-F7C6-7D2E-66358CCD18FB}"/>
              </a:ext>
            </a:extLst>
          </p:cNvPr>
          <p:cNvSpPr txBox="1">
            <a:spLocks/>
          </p:cNvSpPr>
          <p:nvPr/>
        </p:nvSpPr>
        <p:spPr>
          <a:xfrm>
            <a:off x="704022" y="4201637"/>
            <a:ext cx="3594652" cy="1264449"/>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Accelerates the problem of ageing population</a:t>
            </a:r>
          </a:p>
        </p:txBody>
      </p:sp>
      <p:sp>
        <p:nvSpPr>
          <p:cNvPr id="2" name="Title 1">
            <a:extLst>
              <a:ext uri="{FF2B5EF4-FFF2-40B4-BE49-F238E27FC236}">
                <a16:creationId xmlns:a16="http://schemas.microsoft.com/office/drawing/2014/main" id="{B65C67A2-1225-81DB-6FA9-A650BD2AC18F}"/>
              </a:ext>
            </a:extLst>
          </p:cNvPr>
          <p:cNvSpPr>
            <a:spLocks noGrp="1"/>
          </p:cNvSpPr>
          <p:nvPr>
            <p:ph type="title"/>
          </p:nvPr>
        </p:nvSpPr>
        <p:spPr/>
        <p:txBody>
          <a:bodyPr/>
          <a:lstStyle/>
          <a:p>
            <a:r>
              <a:rPr lang="en-CA" dirty="0"/>
              <a:t>Problems</a:t>
            </a:r>
          </a:p>
        </p:txBody>
      </p:sp>
      <p:sp>
        <p:nvSpPr>
          <p:cNvPr id="3" name="Content Placeholder 2">
            <a:extLst>
              <a:ext uri="{FF2B5EF4-FFF2-40B4-BE49-F238E27FC236}">
                <a16:creationId xmlns:a16="http://schemas.microsoft.com/office/drawing/2014/main" id="{D9070089-96B3-4FBE-9F9F-1F74132B2EBF}"/>
              </a:ext>
            </a:extLst>
          </p:cNvPr>
          <p:cNvSpPr>
            <a:spLocks noGrp="1"/>
          </p:cNvSpPr>
          <p:nvPr>
            <p:ph idx="1"/>
          </p:nvPr>
        </p:nvSpPr>
        <p:spPr>
          <a:xfrm>
            <a:off x="4298674" y="4395537"/>
            <a:ext cx="3594652" cy="876650"/>
          </a:xfrm>
        </p:spPr>
        <p:txBody>
          <a:bodyPr>
            <a:spAutoFit/>
          </a:bodyPr>
          <a:lstStyle/>
          <a:p>
            <a:pPr marL="0" indent="0" algn="ctr">
              <a:buNone/>
            </a:pPr>
            <a:r>
              <a:rPr lang="en-CA" dirty="0"/>
              <a:t>Loss of main human resource</a:t>
            </a:r>
          </a:p>
        </p:txBody>
      </p:sp>
      <p:sp>
        <p:nvSpPr>
          <p:cNvPr id="5" name="Content Placeholder 2">
            <a:extLst>
              <a:ext uri="{FF2B5EF4-FFF2-40B4-BE49-F238E27FC236}">
                <a16:creationId xmlns:a16="http://schemas.microsoft.com/office/drawing/2014/main" id="{3B81743F-0D9C-C4CF-A134-06693EBF82F9}"/>
              </a:ext>
            </a:extLst>
          </p:cNvPr>
          <p:cNvSpPr txBox="1">
            <a:spLocks/>
          </p:cNvSpPr>
          <p:nvPr/>
        </p:nvSpPr>
        <p:spPr>
          <a:xfrm>
            <a:off x="7893326" y="4578275"/>
            <a:ext cx="3594652" cy="51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Low quality of life</a:t>
            </a:r>
          </a:p>
        </p:txBody>
      </p:sp>
      <p:sp>
        <p:nvSpPr>
          <p:cNvPr id="13" name="Rectangle 12">
            <a:extLst>
              <a:ext uri="{FF2B5EF4-FFF2-40B4-BE49-F238E27FC236}">
                <a16:creationId xmlns:a16="http://schemas.microsoft.com/office/drawing/2014/main" id="{6894CAD8-AC3D-6039-FD96-EF89923AE689}"/>
              </a:ext>
            </a:extLst>
          </p:cNvPr>
          <p:cNvSpPr/>
          <p:nvPr/>
        </p:nvSpPr>
        <p:spPr>
          <a:xfrm>
            <a:off x="1272209" y="3601918"/>
            <a:ext cx="576469" cy="373734"/>
          </a:xfrm>
          <a:prstGeom prst="rect">
            <a:avLst/>
          </a:prstGeom>
          <a:solidFill>
            <a:srgbClr val="CCD8D2"/>
          </a:solidFill>
          <a:ln>
            <a:solidFill>
              <a:srgbClr val="CCD8D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EB3D9B0B-12EB-063F-5713-0E0C0BA84C29}"/>
              </a:ext>
            </a:extLst>
          </p:cNvPr>
          <p:cNvSpPr/>
          <p:nvPr/>
        </p:nvSpPr>
        <p:spPr>
          <a:xfrm>
            <a:off x="2213113" y="3315288"/>
            <a:ext cx="576469" cy="660364"/>
          </a:xfrm>
          <a:prstGeom prst="rect">
            <a:avLst/>
          </a:prstGeom>
          <a:solidFill>
            <a:srgbClr val="6CC0B4"/>
          </a:solidFill>
          <a:ln>
            <a:solidFill>
              <a:srgbClr val="6CC0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41CBDA1-F76C-A11C-86B2-D92DAEF34600}"/>
              </a:ext>
            </a:extLst>
          </p:cNvPr>
          <p:cNvSpPr/>
          <p:nvPr/>
        </p:nvSpPr>
        <p:spPr>
          <a:xfrm>
            <a:off x="3154017" y="2920009"/>
            <a:ext cx="576469" cy="1055643"/>
          </a:xfrm>
          <a:prstGeom prst="rect">
            <a:avLst/>
          </a:prstGeom>
          <a:solidFill>
            <a:srgbClr val="169AA2"/>
          </a:solidFill>
          <a:ln>
            <a:solidFill>
              <a:srgbClr val="169AA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Content Placeholder 2">
            <a:extLst>
              <a:ext uri="{FF2B5EF4-FFF2-40B4-BE49-F238E27FC236}">
                <a16:creationId xmlns:a16="http://schemas.microsoft.com/office/drawing/2014/main" id="{D2AB00F0-A4E8-4D2D-C5A0-466A621A16ED}"/>
              </a:ext>
            </a:extLst>
          </p:cNvPr>
          <p:cNvSpPr txBox="1">
            <a:spLocks/>
          </p:cNvSpPr>
          <p:nvPr/>
        </p:nvSpPr>
        <p:spPr>
          <a:xfrm>
            <a:off x="1105336" y="325608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7" name="Content Placeholder 2">
            <a:extLst>
              <a:ext uri="{FF2B5EF4-FFF2-40B4-BE49-F238E27FC236}">
                <a16:creationId xmlns:a16="http://schemas.microsoft.com/office/drawing/2014/main" id="{40FFD0AF-A509-F23D-3F09-3C28A9AB82E3}"/>
              </a:ext>
            </a:extLst>
          </p:cNvPr>
          <p:cNvSpPr txBox="1">
            <a:spLocks/>
          </p:cNvSpPr>
          <p:nvPr/>
        </p:nvSpPr>
        <p:spPr>
          <a:xfrm>
            <a:off x="2046240" y="2964965"/>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sp>
        <p:nvSpPr>
          <p:cNvPr id="18" name="Content Placeholder 2">
            <a:extLst>
              <a:ext uri="{FF2B5EF4-FFF2-40B4-BE49-F238E27FC236}">
                <a16:creationId xmlns:a16="http://schemas.microsoft.com/office/drawing/2014/main" id="{4B80520A-DF1E-64FB-5CAD-43B1E4D3B086}"/>
              </a:ext>
            </a:extLst>
          </p:cNvPr>
          <p:cNvSpPr txBox="1">
            <a:spLocks/>
          </p:cNvSpPr>
          <p:nvPr/>
        </p:nvSpPr>
        <p:spPr>
          <a:xfrm>
            <a:off x="2987144" y="2562852"/>
            <a:ext cx="910213" cy="488852"/>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dirty="0"/>
              <a:t>👴🏻👵🏻</a:t>
            </a:r>
          </a:p>
        </p:txBody>
      </p:sp>
      <p:pic>
        <p:nvPicPr>
          <p:cNvPr id="1026" name="Picture 2" descr="Human resources - Free business icons">
            <a:extLst>
              <a:ext uri="{FF2B5EF4-FFF2-40B4-BE49-F238E27FC236}">
                <a16:creationId xmlns:a16="http://schemas.microsoft.com/office/drawing/2014/main" id="{970EE7F4-9EF3-38E3-DEC0-A2FBA5877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645" y="1933127"/>
            <a:ext cx="2402709" cy="2402709"/>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AB455930-FA00-B7B4-0C43-BE43DD36DF27}"/>
              </a:ext>
            </a:extLst>
          </p:cNvPr>
          <p:cNvGrpSpPr/>
          <p:nvPr/>
        </p:nvGrpSpPr>
        <p:grpSpPr>
          <a:xfrm>
            <a:off x="8486630" y="2201812"/>
            <a:ext cx="2408043" cy="2108540"/>
            <a:chOff x="8434724" y="2227296"/>
            <a:chExt cx="2408043" cy="2108540"/>
          </a:xfrm>
        </p:grpSpPr>
        <p:grpSp>
          <p:nvGrpSpPr>
            <p:cNvPr id="24" name="Group 23">
              <a:extLst>
                <a:ext uri="{FF2B5EF4-FFF2-40B4-BE49-F238E27FC236}">
                  <a16:creationId xmlns:a16="http://schemas.microsoft.com/office/drawing/2014/main" id="{62445C39-9D7D-8D70-A5FA-49CAD35D9EC1}"/>
                </a:ext>
              </a:extLst>
            </p:cNvPr>
            <p:cNvGrpSpPr/>
            <p:nvPr/>
          </p:nvGrpSpPr>
          <p:grpSpPr>
            <a:xfrm>
              <a:off x="8891574" y="2279725"/>
              <a:ext cx="1951193" cy="732891"/>
              <a:chOff x="8461515" y="3226142"/>
              <a:chExt cx="1951193" cy="732891"/>
            </a:xfrm>
          </p:grpSpPr>
          <p:sp>
            <p:nvSpPr>
              <p:cNvPr id="20" name="Content Placeholder 2">
                <a:extLst>
                  <a:ext uri="{FF2B5EF4-FFF2-40B4-BE49-F238E27FC236}">
                    <a16:creationId xmlns:a16="http://schemas.microsoft.com/office/drawing/2014/main" id="{0125D08A-753B-217C-0037-8114B01A920D}"/>
                  </a:ext>
                </a:extLst>
              </p:cNvPr>
              <p:cNvSpPr txBox="1">
                <a:spLocks/>
              </p:cNvSpPr>
              <p:nvPr/>
            </p:nvSpPr>
            <p:spPr>
              <a:xfrm>
                <a:off x="9152771" y="3226142"/>
                <a:ext cx="1259937"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sp>
            <p:nvSpPr>
              <p:cNvPr id="21" name="Content Placeholder 2">
                <a:extLst>
                  <a:ext uri="{FF2B5EF4-FFF2-40B4-BE49-F238E27FC236}">
                    <a16:creationId xmlns:a16="http://schemas.microsoft.com/office/drawing/2014/main" id="{652BB605-3EE6-CFC3-0A4E-F47FDD598677}"/>
                  </a:ext>
                </a:extLst>
              </p:cNvPr>
              <p:cNvSpPr txBox="1">
                <a:spLocks/>
              </p:cNvSpPr>
              <p:nvPr/>
            </p:nvSpPr>
            <p:spPr>
              <a:xfrm>
                <a:off x="8461515" y="3244799"/>
                <a:ext cx="1446769" cy="714234"/>
              </a:xfrm>
              <a:prstGeom prst="rect">
                <a:avLst/>
              </a:prstGeom>
            </p:spPr>
            <p:txBody>
              <a:bodyPr vert="horz" wrap="square" lIns="91440" tIns="45720" rIns="91440" bIns="45720" rtlCol="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4400" dirty="0"/>
                  <a:t>💰</a:t>
                </a:r>
              </a:p>
            </p:txBody>
          </p:sp>
        </p:grpSp>
        <p:grpSp>
          <p:nvGrpSpPr>
            <p:cNvPr id="36" name="Group 35">
              <a:extLst>
                <a:ext uri="{FF2B5EF4-FFF2-40B4-BE49-F238E27FC236}">
                  <a16:creationId xmlns:a16="http://schemas.microsoft.com/office/drawing/2014/main" id="{03982475-2A98-3AB9-9461-49B1F3473499}"/>
                </a:ext>
              </a:extLst>
            </p:cNvPr>
            <p:cNvGrpSpPr/>
            <p:nvPr/>
          </p:nvGrpSpPr>
          <p:grpSpPr>
            <a:xfrm>
              <a:off x="8434724" y="2227296"/>
              <a:ext cx="2408043" cy="2108540"/>
              <a:chOff x="8402782" y="2920009"/>
              <a:chExt cx="2171850" cy="1658265"/>
            </a:xfrm>
          </p:grpSpPr>
          <p:cxnSp>
            <p:nvCxnSpPr>
              <p:cNvPr id="29" name="Straight Connector 28">
                <a:extLst>
                  <a:ext uri="{FF2B5EF4-FFF2-40B4-BE49-F238E27FC236}">
                    <a16:creationId xmlns:a16="http://schemas.microsoft.com/office/drawing/2014/main" id="{C52B164E-3283-F563-A7DC-6A722B70726C}"/>
                  </a:ext>
                </a:extLst>
              </p:cNvPr>
              <p:cNvCxnSpPr/>
              <p:nvPr/>
            </p:nvCxnSpPr>
            <p:spPr>
              <a:xfrm>
                <a:off x="8402782" y="2920009"/>
                <a:ext cx="623454" cy="824925"/>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E79BF25-2244-F0ED-584B-E20BA9647C4F}"/>
                  </a:ext>
                </a:extLst>
              </p:cNvPr>
              <p:cNvCxnSpPr>
                <a:cxnSpLocks/>
              </p:cNvCxnSpPr>
              <p:nvPr/>
            </p:nvCxnSpPr>
            <p:spPr>
              <a:xfrm flipV="1">
                <a:off x="9026236" y="3645470"/>
                <a:ext cx="270164" cy="99464"/>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7B29CA-418B-45DC-E697-7CD99D8D1C9D}"/>
                  </a:ext>
                </a:extLst>
              </p:cNvPr>
              <p:cNvCxnSpPr>
                <a:cxnSpLocks/>
              </p:cNvCxnSpPr>
              <p:nvPr/>
            </p:nvCxnSpPr>
            <p:spPr>
              <a:xfrm>
                <a:off x="9296400" y="3649796"/>
                <a:ext cx="540327" cy="217587"/>
              </a:xfrm>
              <a:prstGeom prst="line">
                <a:avLst/>
              </a:prstGeom>
              <a:ln w="1016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0CC5C05-B0F6-808F-7E9D-6224AA55D0A5}"/>
                  </a:ext>
                </a:extLst>
              </p:cNvPr>
              <p:cNvCxnSpPr>
                <a:cxnSpLocks/>
              </p:cNvCxnSpPr>
              <p:nvPr/>
            </p:nvCxnSpPr>
            <p:spPr>
              <a:xfrm>
                <a:off x="9843052" y="3870704"/>
                <a:ext cx="731580" cy="707570"/>
              </a:xfrm>
              <a:prstGeom prst="line">
                <a:avLst/>
              </a:prstGeom>
              <a:ln w="101600" cap="rnd">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 name="Rectangle 5">
            <a:extLst>
              <a:ext uri="{FF2B5EF4-FFF2-40B4-BE49-F238E27FC236}">
                <a16:creationId xmlns:a16="http://schemas.microsoft.com/office/drawing/2014/main" id="{06951B3A-AF6A-A9E6-4A4F-873E8E43AF4C}"/>
              </a:ext>
            </a:extLst>
          </p:cNvPr>
          <p:cNvSpPr/>
          <p:nvPr/>
        </p:nvSpPr>
        <p:spPr>
          <a:xfrm>
            <a:off x="733565" y="1502785"/>
            <a:ext cx="7174524" cy="4572000"/>
          </a:xfrm>
          <a:prstGeom prst="rect">
            <a:avLst/>
          </a:prstGeom>
          <a:solidFill>
            <a:schemeClr val="tx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37729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C75D-C8EA-955C-CBCE-8A0A513D864B}"/>
              </a:ext>
            </a:extLst>
          </p:cNvPr>
          <p:cNvSpPr>
            <a:spLocks noGrp="1"/>
          </p:cNvSpPr>
          <p:nvPr>
            <p:ph type="title"/>
          </p:nvPr>
        </p:nvSpPr>
        <p:spPr/>
        <p:txBody>
          <a:bodyPr/>
          <a:lstStyle/>
          <a:p>
            <a:r>
              <a:rPr lang="en-CA" dirty="0"/>
              <a:t>Calm Chat</a:t>
            </a:r>
          </a:p>
        </p:txBody>
      </p:sp>
      <p:sp>
        <p:nvSpPr>
          <p:cNvPr id="3" name="Content Placeholder 2">
            <a:extLst>
              <a:ext uri="{FF2B5EF4-FFF2-40B4-BE49-F238E27FC236}">
                <a16:creationId xmlns:a16="http://schemas.microsoft.com/office/drawing/2014/main" id="{00BFE3F1-23E5-BAA3-1285-D5BBC428C545}"/>
              </a:ext>
            </a:extLst>
          </p:cNvPr>
          <p:cNvSpPr>
            <a:spLocks noGrp="1"/>
          </p:cNvSpPr>
          <p:nvPr>
            <p:ph idx="1"/>
          </p:nvPr>
        </p:nvSpPr>
        <p:spPr>
          <a:xfrm>
            <a:off x="838200" y="1825625"/>
            <a:ext cx="10515600" cy="561975"/>
          </a:xfrm>
        </p:spPr>
        <p:txBody>
          <a:bodyPr/>
          <a:lstStyle/>
          <a:p>
            <a:pPr marL="0" indent="0">
              <a:buNone/>
            </a:pPr>
            <a:r>
              <a:rPr lang="en-CA" dirty="0"/>
              <a:t>Easy words that reminds mindfulness</a:t>
            </a:r>
          </a:p>
        </p:txBody>
      </p:sp>
      <p:pic>
        <p:nvPicPr>
          <p:cNvPr id="7" name="Picture 6" descr="A blue and white logo&#10;&#10;Description automatically generated">
            <a:extLst>
              <a:ext uri="{FF2B5EF4-FFF2-40B4-BE49-F238E27FC236}">
                <a16:creationId xmlns:a16="http://schemas.microsoft.com/office/drawing/2014/main" id="{49643526-D249-BD5D-EF1C-877FC2D81E59}"/>
              </a:ext>
            </a:extLst>
          </p:cNvPr>
          <p:cNvPicPr>
            <a:picLocks noChangeAspect="1"/>
          </p:cNvPicPr>
          <p:nvPr/>
        </p:nvPicPr>
        <p:blipFill>
          <a:blip r:embed="rId3"/>
          <a:stretch>
            <a:fillRect/>
          </a:stretch>
        </p:blipFill>
        <p:spPr>
          <a:xfrm>
            <a:off x="992362" y="4147906"/>
            <a:ext cx="1828800" cy="1828800"/>
          </a:xfrm>
          <a:prstGeom prst="rect">
            <a:avLst/>
          </a:prstGeom>
        </p:spPr>
      </p:pic>
      <p:grpSp>
        <p:nvGrpSpPr>
          <p:cNvPr id="9" name="Group 8">
            <a:extLst>
              <a:ext uri="{FF2B5EF4-FFF2-40B4-BE49-F238E27FC236}">
                <a16:creationId xmlns:a16="http://schemas.microsoft.com/office/drawing/2014/main" id="{C8CC84D1-551B-8C45-AEEF-BF06F070B926}"/>
              </a:ext>
            </a:extLst>
          </p:cNvPr>
          <p:cNvGrpSpPr/>
          <p:nvPr/>
        </p:nvGrpSpPr>
        <p:grpSpPr>
          <a:xfrm>
            <a:off x="2969537" y="2540000"/>
            <a:ext cx="8384263" cy="2150533"/>
            <a:chOff x="2969537" y="2540000"/>
            <a:chExt cx="8384263" cy="2150533"/>
          </a:xfrm>
        </p:grpSpPr>
        <p:sp>
          <p:nvSpPr>
            <p:cNvPr id="6" name="Content Placeholder 2">
              <a:extLst>
                <a:ext uri="{FF2B5EF4-FFF2-40B4-BE49-F238E27FC236}">
                  <a16:creationId xmlns:a16="http://schemas.microsoft.com/office/drawing/2014/main" id="{0E9E8B98-5356-F101-3E2B-4CD8042CFA13}"/>
                </a:ext>
              </a:extLst>
            </p:cNvPr>
            <p:cNvSpPr txBox="1">
              <a:spLocks/>
            </p:cNvSpPr>
            <p:nvPr/>
          </p:nvSpPr>
          <p:spPr>
            <a:xfrm>
              <a:off x="3556000" y="2540000"/>
              <a:ext cx="7797800" cy="2150533"/>
            </a:xfrm>
            <a:prstGeom prst="roundRect">
              <a:avLst>
                <a:gd name="adj" fmla="val 26116"/>
              </a:avLst>
            </a:prstGeom>
            <a:solidFill>
              <a:srgbClr val="CCD8D2"/>
            </a:solidFill>
            <a:ln>
              <a:solidFill>
                <a:srgbClr val="CCD8D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ysClr val="windowText" lastClr="000000"/>
                  </a:solidFill>
                </a:rPr>
                <a:t>💡Idea: people need someone or somewhere to talk to</a:t>
              </a:r>
            </a:p>
            <a:p>
              <a:pPr marL="457200" lvl="1" indent="0">
                <a:buNone/>
              </a:pPr>
              <a:r>
                <a:rPr lang="en-CA" dirty="0">
                  <a:solidFill>
                    <a:sysClr val="windowText" lastClr="000000"/>
                  </a:solidFill>
                </a:rPr>
                <a:t>Many decision on suicide commitment made due to mental illness or depression</a:t>
              </a:r>
            </a:p>
          </p:txBody>
        </p:sp>
        <p:sp>
          <p:nvSpPr>
            <p:cNvPr id="8" name="Triangle 7">
              <a:extLst>
                <a:ext uri="{FF2B5EF4-FFF2-40B4-BE49-F238E27FC236}">
                  <a16:creationId xmlns:a16="http://schemas.microsoft.com/office/drawing/2014/main" id="{5684A1BE-0EED-3770-2294-CDC14C38BA17}"/>
                </a:ext>
              </a:extLst>
            </p:cNvPr>
            <p:cNvSpPr/>
            <p:nvPr/>
          </p:nvSpPr>
          <p:spPr>
            <a:xfrm rot="16200000">
              <a:off x="2730129" y="3322034"/>
              <a:ext cx="1065280" cy="586463"/>
            </a:xfrm>
            <a:prstGeom prst="triangle">
              <a:avLst>
                <a:gd name="adj" fmla="val 0"/>
              </a:avLst>
            </a:prstGeom>
            <a:solidFill>
              <a:srgbClr val="CCD8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a:extLst>
              <a:ext uri="{FF2B5EF4-FFF2-40B4-BE49-F238E27FC236}">
                <a16:creationId xmlns:a16="http://schemas.microsoft.com/office/drawing/2014/main" id="{66BEDD76-DC69-1A05-9D65-00A70EC6FADD}"/>
              </a:ext>
            </a:extLst>
          </p:cNvPr>
          <p:cNvGrpSpPr/>
          <p:nvPr/>
        </p:nvGrpSpPr>
        <p:grpSpPr>
          <a:xfrm>
            <a:off x="3114395" y="4984864"/>
            <a:ext cx="8239405" cy="799874"/>
            <a:chOff x="3114395" y="2540000"/>
            <a:chExt cx="8239405" cy="2150533"/>
          </a:xfrm>
        </p:grpSpPr>
        <p:sp>
          <p:nvSpPr>
            <p:cNvPr id="11" name="Content Placeholder 2">
              <a:extLst>
                <a:ext uri="{FF2B5EF4-FFF2-40B4-BE49-F238E27FC236}">
                  <a16:creationId xmlns:a16="http://schemas.microsoft.com/office/drawing/2014/main" id="{F2163EE3-68F7-491F-1EA9-F9571D084C58}"/>
                </a:ext>
              </a:extLst>
            </p:cNvPr>
            <p:cNvSpPr txBox="1">
              <a:spLocks/>
            </p:cNvSpPr>
            <p:nvPr/>
          </p:nvSpPr>
          <p:spPr>
            <a:xfrm>
              <a:off x="3556000" y="2540000"/>
              <a:ext cx="7797800" cy="2150533"/>
            </a:xfrm>
            <a:prstGeom prst="roundRect">
              <a:avLst>
                <a:gd name="adj" fmla="val 26116"/>
              </a:avLst>
            </a:prstGeom>
            <a:solidFill>
              <a:srgbClr val="CCD8D2"/>
            </a:solidFill>
            <a:ln>
              <a:solidFill>
                <a:srgbClr val="CCD8D2"/>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CD8D2"/>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CD8D2"/>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CD8D2"/>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CD8D2"/>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olidFill>
                    <a:sysClr val="windowText" lastClr="000000"/>
                  </a:solidFill>
                </a:rPr>
                <a:t>Talk like a “Human”</a:t>
              </a:r>
            </a:p>
          </p:txBody>
        </p:sp>
        <p:sp>
          <p:nvSpPr>
            <p:cNvPr id="12" name="Triangle 11">
              <a:extLst>
                <a:ext uri="{FF2B5EF4-FFF2-40B4-BE49-F238E27FC236}">
                  <a16:creationId xmlns:a16="http://schemas.microsoft.com/office/drawing/2014/main" id="{79912A51-0BA2-1F82-9988-C065438865CE}"/>
                </a:ext>
              </a:extLst>
            </p:cNvPr>
            <p:cNvSpPr/>
            <p:nvPr/>
          </p:nvSpPr>
          <p:spPr>
            <a:xfrm rot="16200000">
              <a:off x="2858187" y="3436454"/>
              <a:ext cx="954022" cy="441606"/>
            </a:xfrm>
            <a:prstGeom prst="triangle">
              <a:avLst>
                <a:gd name="adj" fmla="val 0"/>
              </a:avLst>
            </a:prstGeom>
            <a:solidFill>
              <a:srgbClr val="CCD8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22684366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3570</TotalTime>
  <Words>1159</Words>
  <Application>Microsoft Macintosh PowerPoint</Application>
  <PresentationFormat>Widescreen</PresentationFormat>
  <Paragraphs>160</Paragraphs>
  <Slides>19</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 Color Emoji UI</vt:lpstr>
      <vt:lpstr>.AppleColorEmojiUI</vt:lpstr>
      <vt:lpstr>Arial</vt:lpstr>
      <vt:lpstr>Avenir Book</vt:lpstr>
      <vt:lpstr>Calibri</vt:lpstr>
      <vt:lpstr>Office Theme</vt:lpstr>
      <vt:lpstr>PowerPoint Presentation</vt:lpstr>
      <vt:lpstr>PowerPoint Presentation</vt:lpstr>
      <vt:lpstr>Did you know…</vt:lpstr>
      <vt:lpstr>Why?</vt:lpstr>
      <vt:lpstr>Problems</vt:lpstr>
      <vt:lpstr>Problems</vt:lpstr>
      <vt:lpstr>Problems</vt:lpstr>
      <vt:lpstr>Problems</vt:lpstr>
      <vt:lpstr>Calm Chat</vt:lpstr>
      <vt:lpstr>Calm Chat</vt:lpstr>
      <vt:lpstr>Calm Chat</vt:lpstr>
      <vt:lpstr>Calm Chat</vt:lpstr>
      <vt:lpstr>How does it work?</vt:lpstr>
      <vt:lpstr>How does it work?</vt:lpstr>
      <vt:lpstr>How does it work?</vt:lpstr>
      <vt:lpstr>How does it work?</vt:lpstr>
      <vt:lpstr>How does it work?</vt:lpstr>
      <vt:lpstr>How does it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Hong</dc:creator>
  <cp:lastModifiedBy>Julie Hong</cp:lastModifiedBy>
  <cp:revision>12</cp:revision>
  <cp:lastPrinted>2023-09-28T22:52:45Z</cp:lastPrinted>
  <dcterms:created xsi:type="dcterms:W3CDTF">2023-09-23T15:27:44Z</dcterms:created>
  <dcterms:modified xsi:type="dcterms:W3CDTF">2023-09-28T23:17:17Z</dcterms:modified>
</cp:coreProperties>
</file>