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64" r:id="rId5"/>
    <p:sldId id="262" r:id="rId6"/>
    <p:sldId id="261" r:id="rId7"/>
    <p:sldId id="263" r:id="rId8"/>
    <p:sldId id="267" r:id="rId9"/>
    <p:sldId id="265" r:id="rId10"/>
    <p:sldId id="271" r:id="rId11"/>
    <p:sldId id="272" r:id="rId12"/>
    <p:sldId id="273" r:id="rId13"/>
    <p:sldId id="274"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6" d="100"/>
          <a:sy n="116" d="100"/>
        </p:scale>
        <p:origin x="39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B61BEF0D-F0BB-DE4B-95CE-6DB70DBA9567}" type="datetimeFigureOut">
              <a:rPr lang="en-US" smtClean="0"/>
              <a:pPr/>
              <a:t>5/28/2018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12623988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44217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93256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964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61BEF0D-F0BB-DE4B-95CE-6DB70DBA9567}" type="datetimeFigureOut">
              <a:rPr lang="en-US" smtClean="0"/>
              <a:pPr/>
              <a:t>5/28/2018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12933853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13263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31538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88058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71114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61BEF0D-F0BB-DE4B-95CE-6DB70DBA9567}" type="datetimeFigureOut">
              <a:rPr lang="en-US" smtClean="0"/>
              <a:pPr/>
              <a:t>5/28/2018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0953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61BEF0D-F0BB-DE4B-95CE-6DB70DBA9567}" type="datetimeFigureOut">
              <a:rPr lang="en-US" smtClean="0"/>
              <a:pPr/>
              <a:t>5/28/2018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23242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61BEF0D-F0BB-DE4B-95CE-6DB70DBA9567}" type="datetimeFigureOut">
              <a:rPr lang="en-US" smtClean="0"/>
              <a:pPr/>
              <a:t>5/28/2018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4730099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a:t>Presentación </a:t>
            </a:r>
            <a:br>
              <a:rPr lang="es-CO" dirty="0"/>
            </a:br>
            <a:r>
              <a:rPr lang="es-CO" dirty="0"/>
              <a:t>SAT</a:t>
            </a:r>
          </a:p>
        </p:txBody>
      </p:sp>
      <p:sp>
        <p:nvSpPr>
          <p:cNvPr id="3" name="Subtítulo 2"/>
          <p:cNvSpPr>
            <a:spLocks noGrp="1"/>
          </p:cNvSpPr>
          <p:nvPr>
            <p:ph type="subTitle" idx="1"/>
          </p:nvPr>
        </p:nvSpPr>
        <p:spPr/>
        <p:txBody>
          <a:bodyPr>
            <a:normAutofit fontScale="92500" lnSpcReduction="10000"/>
          </a:bodyPr>
          <a:lstStyle/>
          <a:p>
            <a:r>
              <a:rPr lang="es-CO" dirty="0">
                <a:solidFill>
                  <a:schemeClr val="tx1"/>
                </a:solidFill>
              </a:rPr>
              <a:t>Rafael Antonio Herrera</a:t>
            </a:r>
          </a:p>
          <a:p>
            <a:r>
              <a:rPr lang="es-CO" dirty="0">
                <a:solidFill>
                  <a:schemeClr val="tx1"/>
                </a:solidFill>
              </a:rPr>
              <a:t>Álvaro Ariza Machado</a:t>
            </a:r>
          </a:p>
          <a:p>
            <a:r>
              <a:rPr lang="es-CO" dirty="0"/>
              <a:t>Camilo Andrés Fonseca</a:t>
            </a:r>
          </a:p>
        </p:txBody>
      </p:sp>
      <p:sp>
        <p:nvSpPr>
          <p:cNvPr id="4" name="CuadroTexto 3"/>
          <p:cNvSpPr txBox="1"/>
          <p:nvPr/>
        </p:nvSpPr>
        <p:spPr>
          <a:xfrm>
            <a:off x="1093574" y="5517628"/>
            <a:ext cx="3172663" cy="1200329"/>
          </a:xfrm>
          <a:prstGeom prst="rect">
            <a:avLst/>
          </a:prstGeom>
          <a:noFill/>
        </p:spPr>
        <p:txBody>
          <a:bodyPr wrap="none" rtlCol="0">
            <a:spAutoFit/>
          </a:bodyPr>
          <a:lstStyle/>
          <a:p>
            <a:r>
              <a:rPr lang="es-CO" dirty="0"/>
              <a:t>Universidad de Cartagena</a:t>
            </a:r>
          </a:p>
          <a:p>
            <a:r>
              <a:rPr lang="es-CO" dirty="0"/>
              <a:t>Ingeniería de Software</a:t>
            </a:r>
          </a:p>
          <a:p>
            <a:r>
              <a:rPr lang="es-CO" dirty="0"/>
              <a:t>2017-2</a:t>
            </a:r>
          </a:p>
          <a:p>
            <a:endParaRPr lang="es-CO" dirty="0"/>
          </a:p>
        </p:txBody>
      </p:sp>
    </p:spTree>
    <p:extLst>
      <p:ext uri="{BB962C8B-B14F-4D97-AF65-F5344CB8AC3E}">
        <p14:creationId xmlns:p14="http://schemas.microsoft.com/office/powerpoint/2010/main" val="872798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EFC886-E8CD-4C11-887E-C443DD65D9C5}"/>
              </a:ext>
            </a:extLst>
          </p:cNvPr>
          <p:cNvSpPr>
            <a:spLocks noGrp="1"/>
          </p:cNvSpPr>
          <p:nvPr>
            <p:ph type="title"/>
          </p:nvPr>
        </p:nvSpPr>
        <p:spPr>
          <a:xfrm>
            <a:off x="4110049" y="2290119"/>
            <a:ext cx="3971902" cy="1408670"/>
          </a:xfrm>
        </p:spPr>
        <p:txBody>
          <a:bodyPr vert="horz" lIns="91440" tIns="45720" rIns="91440" bIns="45720" rtlCol="0" anchor="b">
            <a:normAutofit/>
          </a:bodyPr>
          <a:lstStyle/>
          <a:p>
            <a:r>
              <a:rPr lang="es-CO" sz="3700" dirty="0"/>
              <a:t>Diagrama</a:t>
            </a:r>
            <a:r>
              <a:rPr lang="en-US" sz="3700" dirty="0"/>
              <a:t> de </a:t>
            </a:r>
            <a:r>
              <a:rPr lang="es-ES" sz="3700" dirty="0"/>
              <a:t>clase</a:t>
            </a:r>
          </a:p>
        </p:txBody>
      </p:sp>
      <p:sp>
        <p:nvSpPr>
          <p:cNvPr id="5" name="Marcador de contenido 4">
            <a:extLst>
              <a:ext uri="{FF2B5EF4-FFF2-40B4-BE49-F238E27FC236}">
                <a16:creationId xmlns:a16="http://schemas.microsoft.com/office/drawing/2014/main" id="{3C8E2732-2D93-4671-BBB5-6D69812F5E92}"/>
              </a:ext>
            </a:extLst>
          </p:cNvPr>
          <p:cNvSpPr>
            <a:spLocks noGrp="1"/>
          </p:cNvSpPr>
          <p:nvPr>
            <p:ph idx="1"/>
          </p:nvPr>
        </p:nvSpPr>
        <p:spPr>
          <a:xfrm>
            <a:off x="1610498" y="4320746"/>
            <a:ext cx="9601200" cy="3581400"/>
          </a:xfrm>
        </p:spPr>
        <p:txBody>
          <a:bodyPr/>
          <a:lstStyle/>
          <a:p>
            <a:endParaRPr lang="es-ES" dirty="0"/>
          </a:p>
        </p:txBody>
      </p:sp>
    </p:spTree>
    <p:extLst>
      <p:ext uri="{BB962C8B-B14F-4D97-AF65-F5344CB8AC3E}">
        <p14:creationId xmlns:p14="http://schemas.microsoft.com/office/powerpoint/2010/main" val="3132971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EFC886-E8CD-4C11-887E-C443DD65D9C5}"/>
              </a:ext>
            </a:extLst>
          </p:cNvPr>
          <p:cNvSpPr>
            <a:spLocks noGrp="1"/>
          </p:cNvSpPr>
          <p:nvPr>
            <p:ph type="title"/>
          </p:nvPr>
        </p:nvSpPr>
        <p:spPr>
          <a:xfrm>
            <a:off x="4110049" y="2290119"/>
            <a:ext cx="3971902" cy="1408670"/>
          </a:xfrm>
        </p:spPr>
        <p:txBody>
          <a:bodyPr vert="horz" lIns="91440" tIns="45720" rIns="91440" bIns="45720" rtlCol="0" anchor="b">
            <a:normAutofit/>
          </a:bodyPr>
          <a:lstStyle/>
          <a:p>
            <a:endParaRPr lang="es-ES" sz="3700" dirty="0"/>
          </a:p>
        </p:txBody>
      </p:sp>
      <p:sp>
        <p:nvSpPr>
          <p:cNvPr id="5" name="Marcador de contenido 4">
            <a:extLst>
              <a:ext uri="{FF2B5EF4-FFF2-40B4-BE49-F238E27FC236}">
                <a16:creationId xmlns:a16="http://schemas.microsoft.com/office/drawing/2014/main" id="{3C8E2732-2D93-4671-BBB5-6D69812F5E92}"/>
              </a:ext>
            </a:extLst>
          </p:cNvPr>
          <p:cNvSpPr>
            <a:spLocks noGrp="1"/>
          </p:cNvSpPr>
          <p:nvPr>
            <p:ph idx="1"/>
          </p:nvPr>
        </p:nvSpPr>
        <p:spPr>
          <a:xfrm>
            <a:off x="8817160" y="2404532"/>
            <a:ext cx="3273240" cy="3577281"/>
          </a:xfrm>
        </p:spPr>
        <p:txBody>
          <a:bodyPr/>
          <a:lstStyle/>
          <a:p>
            <a:r>
              <a:rPr lang="es-ES" dirty="0"/>
              <a:t>Diagrama de Secuencia</a:t>
            </a:r>
          </a:p>
        </p:txBody>
      </p:sp>
      <p:pic>
        <p:nvPicPr>
          <p:cNvPr id="4" name="Imagen 3">
            <a:extLst>
              <a:ext uri="{FF2B5EF4-FFF2-40B4-BE49-F238E27FC236}">
                <a16:creationId xmlns:a16="http://schemas.microsoft.com/office/drawing/2014/main" id="{BAD74270-D0CD-409B-84CA-B2E908F5FF9C}"/>
              </a:ext>
            </a:extLst>
          </p:cNvPr>
          <p:cNvPicPr>
            <a:picLocks noChangeAspect="1"/>
          </p:cNvPicPr>
          <p:nvPr/>
        </p:nvPicPr>
        <p:blipFill>
          <a:blip r:embed="rId2"/>
          <a:stretch>
            <a:fillRect/>
          </a:stretch>
        </p:blipFill>
        <p:spPr>
          <a:xfrm>
            <a:off x="687388" y="495974"/>
            <a:ext cx="8129772" cy="5866051"/>
          </a:xfrm>
          <a:prstGeom prst="rect">
            <a:avLst/>
          </a:prstGeom>
        </p:spPr>
      </p:pic>
    </p:spTree>
    <p:extLst>
      <p:ext uri="{BB962C8B-B14F-4D97-AF65-F5344CB8AC3E}">
        <p14:creationId xmlns:p14="http://schemas.microsoft.com/office/powerpoint/2010/main" val="3238991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EFC886-E8CD-4C11-887E-C443DD65D9C5}"/>
              </a:ext>
            </a:extLst>
          </p:cNvPr>
          <p:cNvSpPr>
            <a:spLocks noGrp="1"/>
          </p:cNvSpPr>
          <p:nvPr>
            <p:ph type="title"/>
          </p:nvPr>
        </p:nvSpPr>
        <p:spPr>
          <a:xfrm>
            <a:off x="4110049" y="2290119"/>
            <a:ext cx="3971902" cy="1408670"/>
          </a:xfrm>
        </p:spPr>
        <p:txBody>
          <a:bodyPr vert="horz" lIns="91440" tIns="45720" rIns="91440" bIns="45720" rtlCol="0" anchor="b">
            <a:normAutofit/>
          </a:bodyPr>
          <a:lstStyle/>
          <a:p>
            <a:endParaRPr lang="es-ES" sz="3700" dirty="0"/>
          </a:p>
        </p:txBody>
      </p:sp>
      <p:sp>
        <p:nvSpPr>
          <p:cNvPr id="5" name="Marcador de contenido 4">
            <a:extLst>
              <a:ext uri="{FF2B5EF4-FFF2-40B4-BE49-F238E27FC236}">
                <a16:creationId xmlns:a16="http://schemas.microsoft.com/office/drawing/2014/main" id="{3C8E2732-2D93-4671-BBB5-6D69812F5E92}"/>
              </a:ext>
            </a:extLst>
          </p:cNvPr>
          <p:cNvSpPr>
            <a:spLocks noGrp="1"/>
          </p:cNvSpPr>
          <p:nvPr>
            <p:ph idx="1"/>
          </p:nvPr>
        </p:nvSpPr>
        <p:spPr>
          <a:xfrm>
            <a:off x="8817160" y="2404532"/>
            <a:ext cx="3273240" cy="3577281"/>
          </a:xfrm>
        </p:spPr>
        <p:txBody>
          <a:bodyPr/>
          <a:lstStyle/>
          <a:p>
            <a:r>
              <a:rPr lang="es-ES" dirty="0"/>
              <a:t>Diagrama de paquetes</a:t>
            </a:r>
          </a:p>
          <a:p>
            <a:endParaRPr lang="es-ES" dirty="0"/>
          </a:p>
        </p:txBody>
      </p:sp>
      <p:pic>
        <p:nvPicPr>
          <p:cNvPr id="3" name="Imagen 2">
            <a:extLst>
              <a:ext uri="{FF2B5EF4-FFF2-40B4-BE49-F238E27FC236}">
                <a16:creationId xmlns:a16="http://schemas.microsoft.com/office/drawing/2014/main" id="{47F54E9E-DAE4-46ED-8CE7-C78B606D8E37}"/>
              </a:ext>
            </a:extLst>
          </p:cNvPr>
          <p:cNvPicPr>
            <a:picLocks noChangeAspect="1"/>
          </p:cNvPicPr>
          <p:nvPr/>
        </p:nvPicPr>
        <p:blipFill>
          <a:blip r:embed="rId2"/>
          <a:stretch>
            <a:fillRect/>
          </a:stretch>
        </p:blipFill>
        <p:spPr>
          <a:xfrm>
            <a:off x="785522" y="770238"/>
            <a:ext cx="7966957" cy="5317524"/>
          </a:xfrm>
          <a:prstGeom prst="rect">
            <a:avLst/>
          </a:prstGeom>
        </p:spPr>
      </p:pic>
    </p:spTree>
    <p:extLst>
      <p:ext uri="{BB962C8B-B14F-4D97-AF65-F5344CB8AC3E}">
        <p14:creationId xmlns:p14="http://schemas.microsoft.com/office/powerpoint/2010/main" val="2556289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EFC886-E8CD-4C11-887E-C443DD65D9C5}"/>
              </a:ext>
            </a:extLst>
          </p:cNvPr>
          <p:cNvSpPr>
            <a:spLocks noGrp="1"/>
          </p:cNvSpPr>
          <p:nvPr>
            <p:ph type="title"/>
          </p:nvPr>
        </p:nvSpPr>
        <p:spPr>
          <a:xfrm>
            <a:off x="4110049" y="2290119"/>
            <a:ext cx="3971902" cy="1408670"/>
          </a:xfrm>
        </p:spPr>
        <p:txBody>
          <a:bodyPr vert="horz" lIns="91440" tIns="45720" rIns="91440" bIns="45720" rtlCol="0" anchor="b">
            <a:normAutofit/>
          </a:bodyPr>
          <a:lstStyle/>
          <a:p>
            <a:endParaRPr lang="es-ES" sz="3700" dirty="0"/>
          </a:p>
        </p:txBody>
      </p:sp>
      <p:sp>
        <p:nvSpPr>
          <p:cNvPr id="5" name="Marcador de contenido 4">
            <a:extLst>
              <a:ext uri="{FF2B5EF4-FFF2-40B4-BE49-F238E27FC236}">
                <a16:creationId xmlns:a16="http://schemas.microsoft.com/office/drawing/2014/main" id="{3C8E2732-2D93-4671-BBB5-6D69812F5E92}"/>
              </a:ext>
            </a:extLst>
          </p:cNvPr>
          <p:cNvSpPr>
            <a:spLocks noGrp="1"/>
          </p:cNvSpPr>
          <p:nvPr>
            <p:ph idx="1"/>
          </p:nvPr>
        </p:nvSpPr>
        <p:spPr>
          <a:xfrm>
            <a:off x="8817160" y="2404532"/>
            <a:ext cx="3273240" cy="3577281"/>
          </a:xfrm>
        </p:spPr>
        <p:txBody>
          <a:bodyPr/>
          <a:lstStyle/>
          <a:p>
            <a:r>
              <a:rPr lang="es-ES" dirty="0"/>
              <a:t>Diagrama de despliegue</a:t>
            </a:r>
          </a:p>
        </p:txBody>
      </p:sp>
      <p:pic>
        <p:nvPicPr>
          <p:cNvPr id="4" name="Imagen 3">
            <a:extLst>
              <a:ext uri="{FF2B5EF4-FFF2-40B4-BE49-F238E27FC236}">
                <a16:creationId xmlns:a16="http://schemas.microsoft.com/office/drawing/2014/main" id="{B8C3EA9B-AEA9-466D-8FE5-B568D4CEDB98}"/>
              </a:ext>
            </a:extLst>
          </p:cNvPr>
          <p:cNvPicPr>
            <a:picLocks noChangeAspect="1"/>
          </p:cNvPicPr>
          <p:nvPr/>
        </p:nvPicPr>
        <p:blipFill>
          <a:blip r:embed="rId2"/>
          <a:stretch>
            <a:fillRect/>
          </a:stretch>
        </p:blipFill>
        <p:spPr>
          <a:xfrm>
            <a:off x="729949" y="928881"/>
            <a:ext cx="7503893" cy="5000238"/>
          </a:xfrm>
          <a:prstGeom prst="rect">
            <a:avLst/>
          </a:prstGeom>
        </p:spPr>
      </p:pic>
    </p:spTree>
    <p:extLst>
      <p:ext uri="{BB962C8B-B14F-4D97-AF65-F5344CB8AC3E}">
        <p14:creationId xmlns:p14="http://schemas.microsoft.com/office/powerpoint/2010/main" val="4103933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25E11E-F48B-4802-87BC-02CED39BD011}"/>
              </a:ext>
            </a:extLst>
          </p:cNvPr>
          <p:cNvSpPr>
            <a:spLocks noGrp="1"/>
          </p:cNvSpPr>
          <p:nvPr>
            <p:ph type="title"/>
          </p:nvPr>
        </p:nvSpPr>
        <p:spPr>
          <a:xfrm>
            <a:off x="1828800" y="2675466"/>
            <a:ext cx="8534400" cy="1507067"/>
          </a:xfrm>
        </p:spPr>
        <p:txBody>
          <a:bodyPr/>
          <a:lstStyle/>
          <a:p>
            <a:pPr algn="ctr"/>
            <a:r>
              <a:rPr lang="es-419" dirty="0"/>
              <a:t>Demostración de la plataforma web</a:t>
            </a:r>
          </a:p>
        </p:txBody>
      </p:sp>
    </p:spTree>
    <p:extLst>
      <p:ext uri="{BB962C8B-B14F-4D97-AF65-F5344CB8AC3E}">
        <p14:creationId xmlns:p14="http://schemas.microsoft.com/office/powerpoint/2010/main" val="2476441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195BBC-E006-4A80-B474-29BFAA3927DC}"/>
              </a:ext>
            </a:extLst>
          </p:cNvPr>
          <p:cNvSpPr>
            <a:spLocks noGrp="1"/>
          </p:cNvSpPr>
          <p:nvPr>
            <p:ph type="title"/>
          </p:nvPr>
        </p:nvSpPr>
        <p:spPr>
          <a:xfrm>
            <a:off x="7532710" y="620722"/>
            <a:ext cx="3518748" cy="1142462"/>
          </a:xfrm>
        </p:spPr>
        <p:txBody>
          <a:bodyPr anchor="b">
            <a:normAutofit/>
          </a:bodyPr>
          <a:lstStyle/>
          <a:p>
            <a:r>
              <a:rPr lang="es-419" sz="2800" dirty="0"/>
              <a:t>Justificación</a:t>
            </a:r>
          </a:p>
        </p:txBody>
      </p:sp>
      <p:sp>
        <p:nvSpPr>
          <p:cNvPr id="3" name="Marcador de contenido 2">
            <a:extLst>
              <a:ext uri="{FF2B5EF4-FFF2-40B4-BE49-F238E27FC236}">
                <a16:creationId xmlns:a16="http://schemas.microsoft.com/office/drawing/2014/main" id="{E169BB39-0E44-4D54-9F38-1FB09B8C02D6}"/>
              </a:ext>
            </a:extLst>
          </p:cNvPr>
          <p:cNvSpPr>
            <a:spLocks noGrp="1"/>
          </p:cNvSpPr>
          <p:nvPr>
            <p:ph idx="1"/>
          </p:nvPr>
        </p:nvSpPr>
        <p:spPr>
          <a:xfrm>
            <a:off x="7532710" y="1822449"/>
            <a:ext cx="3479419" cy="3070226"/>
          </a:xfrm>
        </p:spPr>
        <p:txBody>
          <a:bodyPr anchor="t">
            <a:normAutofit/>
          </a:bodyPr>
          <a:lstStyle/>
          <a:p>
            <a:r>
              <a:rPr lang="es-419" sz="1400" dirty="0"/>
              <a:t>El procesa se lleva a cabo con una gran informalidad y sin ningún control.</a:t>
            </a:r>
          </a:p>
          <a:p>
            <a:pPr lvl="1"/>
            <a:r>
              <a:rPr lang="es-419" sz="1200" dirty="0"/>
              <a:t>Poca seguridad</a:t>
            </a:r>
          </a:p>
          <a:p>
            <a:pPr lvl="1"/>
            <a:r>
              <a:rPr lang="es-419" sz="1200" dirty="0"/>
              <a:t>Perdida de tiempo</a:t>
            </a:r>
          </a:p>
          <a:p>
            <a:pPr lvl="1"/>
            <a:r>
              <a:rPr lang="es-419" sz="1200" dirty="0"/>
              <a:t>Entre otros…</a:t>
            </a:r>
          </a:p>
        </p:txBody>
      </p:sp>
      <p:pic>
        <p:nvPicPr>
          <p:cNvPr id="6" name="Imagen 5">
            <a:extLst>
              <a:ext uri="{FF2B5EF4-FFF2-40B4-BE49-F238E27FC236}">
                <a16:creationId xmlns:a16="http://schemas.microsoft.com/office/drawing/2014/main" id="{3595BE00-F011-4ED2-B0DF-50B9943882A7}"/>
              </a:ext>
            </a:extLst>
          </p:cNvPr>
          <p:cNvPicPr>
            <a:picLocks noChangeAspect="1"/>
          </p:cNvPicPr>
          <p:nvPr/>
        </p:nvPicPr>
        <p:blipFill>
          <a:blip r:embed="rId2"/>
          <a:stretch>
            <a:fillRect/>
          </a:stretch>
        </p:blipFill>
        <p:spPr>
          <a:xfrm>
            <a:off x="1179871" y="700988"/>
            <a:ext cx="5715000" cy="428625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68061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D6EA37-9F05-48A6-A440-2B94F4154533}"/>
              </a:ext>
            </a:extLst>
          </p:cNvPr>
          <p:cNvSpPr>
            <a:spLocks noGrp="1"/>
          </p:cNvSpPr>
          <p:nvPr>
            <p:ph type="title"/>
          </p:nvPr>
        </p:nvSpPr>
        <p:spPr/>
        <p:txBody>
          <a:bodyPr/>
          <a:lstStyle/>
          <a:p>
            <a:r>
              <a:rPr lang="es-419" dirty="0"/>
              <a:t>Objetivo general</a:t>
            </a:r>
          </a:p>
        </p:txBody>
      </p:sp>
      <p:pic>
        <p:nvPicPr>
          <p:cNvPr id="5" name="Imagen 4">
            <a:extLst>
              <a:ext uri="{FF2B5EF4-FFF2-40B4-BE49-F238E27FC236}">
                <a16:creationId xmlns:a16="http://schemas.microsoft.com/office/drawing/2014/main" id="{D3181861-8C10-43E8-82A2-075D36B4A931}"/>
              </a:ext>
            </a:extLst>
          </p:cNvPr>
          <p:cNvPicPr>
            <a:picLocks noChangeAspect="1"/>
          </p:cNvPicPr>
          <p:nvPr/>
        </p:nvPicPr>
        <p:blipFill>
          <a:blip r:embed="rId2"/>
          <a:stretch>
            <a:fillRect/>
          </a:stretch>
        </p:blipFill>
        <p:spPr>
          <a:xfrm>
            <a:off x="8161614" y="1614616"/>
            <a:ext cx="3483136" cy="294090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6" name="CuadroTexto 5">
            <a:extLst>
              <a:ext uri="{FF2B5EF4-FFF2-40B4-BE49-F238E27FC236}">
                <a16:creationId xmlns:a16="http://schemas.microsoft.com/office/drawing/2014/main" id="{B4D47228-572C-4A7B-9D93-1BAAD454F2B8}"/>
              </a:ext>
            </a:extLst>
          </p:cNvPr>
          <p:cNvSpPr txBox="1"/>
          <p:nvPr/>
        </p:nvSpPr>
        <p:spPr>
          <a:xfrm>
            <a:off x="983855" y="1930907"/>
            <a:ext cx="6505809" cy="2308324"/>
          </a:xfrm>
          <a:prstGeom prst="rect">
            <a:avLst/>
          </a:prstGeom>
          <a:noFill/>
        </p:spPr>
        <p:txBody>
          <a:bodyPr wrap="square" rtlCol="0">
            <a:spAutoFit/>
          </a:bodyPr>
          <a:lstStyle/>
          <a:p>
            <a:r>
              <a:rPr lang="es-CO" dirty="0"/>
              <a:t>Crear un aplicativo que organice eficientemente la disponibilidad de los activos de la empresa y el tiempo en que los clientes tienen la posibilidad de recibir la mercancía. Esto teniendo en cuenta el factor prioridad de carga. Esto con el fin de una mejor gestión de horarios, asignar de forma ágil la nueva entrega de la mercancía retrasada permitiendo mantener y aumentar el prestigio de la firma.</a:t>
            </a:r>
          </a:p>
          <a:p>
            <a:endParaRPr lang="es-ES" dirty="0"/>
          </a:p>
        </p:txBody>
      </p:sp>
    </p:spTree>
    <p:extLst>
      <p:ext uri="{BB962C8B-B14F-4D97-AF65-F5344CB8AC3E}">
        <p14:creationId xmlns:p14="http://schemas.microsoft.com/office/powerpoint/2010/main" val="4218571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5055AA-7959-436D-933C-5FE715E1B394}"/>
              </a:ext>
            </a:extLst>
          </p:cNvPr>
          <p:cNvSpPr>
            <a:spLocks noGrp="1"/>
          </p:cNvSpPr>
          <p:nvPr>
            <p:ph type="title"/>
          </p:nvPr>
        </p:nvSpPr>
        <p:spPr>
          <a:xfrm>
            <a:off x="1351005" y="797580"/>
            <a:ext cx="5408613" cy="1705232"/>
          </a:xfrm>
        </p:spPr>
        <p:txBody>
          <a:bodyPr vert="horz" lIns="91440" tIns="45720" rIns="91440" bIns="45720" rtlCol="0" anchor="b">
            <a:normAutofit/>
          </a:bodyPr>
          <a:lstStyle/>
          <a:p>
            <a:r>
              <a:rPr lang="en-US" sz="4800" dirty="0" err="1"/>
              <a:t>Casos</a:t>
            </a:r>
            <a:r>
              <a:rPr lang="en-US" sz="4800" dirty="0"/>
              <a:t> de </a:t>
            </a:r>
            <a:r>
              <a:rPr lang="en-US" sz="4800" dirty="0" err="1"/>
              <a:t>uso</a:t>
            </a:r>
            <a:r>
              <a:rPr lang="en-US" sz="4800" dirty="0"/>
              <a:t> (</a:t>
            </a:r>
            <a:r>
              <a:rPr lang="en-US" sz="4800" dirty="0" err="1"/>
              <a:t>Modelo</a:t>
            </a:r>
            <a:r>
              <a:rPr lang="en-US" sz="4800" dirty="0"/>
              <a:t> </a:t>
            </a:r>
            <a:r>
              <a:rPr lang="en-US" sz="4800" dirty="0" err="1"/>
              <a:t>Negocio</a:t>
            </a:r>
            <a:r>
              <a:rPr lang="en-US" sz="4800" dirty="0"/>
              <a:t>)</a:t>
            </a:r>
          </a:p>
        </p:txBody>
      </p:sp>
      <p:sp>
        <p:nvSpPr>
          <p:cNvPr id="10" name="Marcador de contenido 9">
            <a:extLst>
              <a:ext uri="{FF2B5EF4-FFF2-40B4-BE49-F238E27FC236}">
                <a16:creationId xmlns:a16="http://schemas.microsoft.com/office/drawing/2014/main" id="{07ED5ECC-7E9A-469C-94A1-B8BE69C2E883}"/>
              </a:ext>
            </a:extLst>
          </p:cNvPr>
          <p:cNvSpPr>
            <a:spLocks noGrp="1"/>
          </p:cNvSpPr>
          <p:nvPr>
            <p:ph idx="1"/>
          </p:nvPr>
        </p:nvSpPr>
        <p:spPr>
          <a:xfrm>
            <a:off x="391297" y="4057136"/>
            <a:ext cx="9601200" cy="3581400"/>
          </a:xfrm>
        </p:spPr>
        <p:txBody>
          <a:bodyPr/>
          <a:lstStyle/>
          <a:p>
            <a:endParaRPr lang="es-ES" dirty="0"/>
          </a:p>
        </p:txBody>
      </p:sp>
      <p:pic>
        <p:nvPicPr>
          <p:cNvPr id="14" name="Imagen 13">
            <a:extLst>
              <a:ext uri="{FF2B5EF4-FFF2-40B4-BE49-F238E27FC236}">
                <a16:creationId xmlns:a16="http://schemas.microsoft.com/office/drawing/2014/main" id="{20795E1F-ECC4-4EEE-B03E-ED714C4EFFA3}"/>
              </a:ext>
            </a:extLst>
          </p:cNvPr>
          <p:cNvPicPr>
            <a:picLocks noChangeAspect="1"/>
          </p:cNvPicPr>
          <p:nvPr/>
        </p:nvPicPr>
        <p:blipFill>
          <a:blip r:embed="rId2"/>
          <a:stretch>
            <a:fillRect/>
          </a:stretch>
        </p:blipFill>
        <p:spPr>
          <a:xfrm>
            <a:off x="7282248" y="145654"/>
            <a:ext cx="4353698" cy="604047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502246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298C65-9D1E-4C91-8FC4-0649F728D39F}"/>
              </a:ext>
            </a:extLst>
          </p:cNvPr>
          <p:cNvSpPr>
            <a:spLocks noGrp="1"/>
          </p:cNvSpPr>
          <p:nvPr>
            <p:ph type="title"/>
          </p:nvPr>
        </p:nvSpPr>
        <p:spPr>
          <a:xfrm>
            <a:off x="684212" y="4991100"/>
            <a:ext cx="8534400" cy="1507067"/>
          </a:xfrm>
        </p:spPr>
        <p:txBody>
          <a:bodyPr/>
          <a:lstStyle/>
          <a:p>
            <a:r>
              <a:rPr lang="es-419" dirty="0"/>
              <a:t>Modelo de dominio</a:t>
            </a:r>
          </a:p>
        </p:txBody>
      </p:sp>
      <p:pic>
        <p:nvPicPr>
          <p:cNvPr id="3" name="Imagen 2">
            <a:extLst>
              <a:ext uri="{FF2B5EF4-FFF2-40B4-BE49-F238E27FC236}">
                <a16:creationId xmlns:a16="http://schemas.microsoft.com/office/drawing/2014/main" id="{47DAAC01-7B28-4C64-9F1A-3AC8A3840471}"/>
              </a:ext>
            </a:extLst>
          </p:cNvPr>
          <p:cNvPicPr>
            <a:picLocks noChangeAspect="1"/>
          </p:cNvPicPr>
          <p:nvPr/>
        </p:nvPicPr>
        <p:blipFill>
          <a:blip r:embed="rId2"/>
          <a:stretch>
            <a:fillRect/>
          </a:stretch>
        </p:blipFill>
        <p:spPr>
          <a:xfrm>
            <a:off x="1899336" y="455398"/>
            <a:ext cx="8393327" cy="438223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664945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E51C1-2FB2-45C2-954E-B4413A926C18}"/>
              </a:ext>
            </a:extLst>
          </p:cNvPr>
          <p:cNvSpPr>
            <a:spLocks noGrp="1"/>
          </p:cNvSpPr>
          <p:nvPr>
            <p:ph type="title"/>
          </p:nvPr>
        </p:nvSpPr>
        <p:spPr>
          <a:xfrm>
            <a:off x="7532710" y="628617"/>
            <a:ext cx="3971902" cy="3028983"/>
          </a:xfrm>
        </p:spPr>
        <p:txBody>
          <a:bodyPr vert="horz" lIns="91440" tIns="45720" rIns="91440" bIns="45720" rtlCol="0" anchor="b">
            <a:normAutofit/>
          </a:bodyPr>
          <a:lstStyle/>
          <a:p>
            <a:r>
              <a:rPr lang="en-US" sz="4400" dirty="0" err="1"/>
              <a:t>Diagrama</a:t>
            </a:r>
            <a:r>
              <a:rPr lang="en-US" sz="4400" dirty="0"/>
              <a:t> de </a:t>
            </a:r>
            <a:r>
              <a:rPr lang="en-US" sz="4400" dirty="0" err="1"/>
              <a:t>actividades</a:t>
            </a:r>
            <a:endParaRPr lang="en-US" sz="4400" dirty="0"/>
          </a:p>
        </p:txBody>
      </p:sp>
      <p:sp>
        <p:nvSpPr>
          <p:cNvPr id="5" name="Marcador de contenido 4">
            <a:extLst>
              <a:ext uri="{FF2B5EF4-FFF2-40B4-BE49-F238E27FC236}">
                <a16:creationId xmlns:a16="http://schemas.microsoft.com/office/drawing/2014/main" id="{4AB2F755-DCA3-4F07-9A61-39D1F76DC13B}"/>
              </a:ext>
            </a:extLst>
          </p:cNvPr>
          <p:cNvSpPr>
            <a:spLocks noGrp="1"/>
          </p:cNvSpPr>
          <p:nvPr>
            <p:ph idx="1"/>
          </p:nvPr>
        </p:nvSpPr>
        <p:spPr/>
        <p:txBody>
          <a:bodyPr/>
          <a:lstStyle/>
          <a:p>
            <a:endParaRPr lang="es-ES" dirty="0"/>
          </a:p>
        </p:txBody>
      </p:sp>
      <p:pic>
        <p:nvPicPr>
          <p:cNvPr id="6" name="Imagen 5">
            <a:extLst>
              <a:ext uri="{FF2B5EF4-FFF2-40B4-BE49-F238E27FC236}">
                <a16:creationId xmlns:a16="http://schemas.microsoft.com/office/drawing/2014/main" id="{F7FBF516-D964-47A7-8AB9-48BDAD9595D3}"/>
              </a:ext>
            </a:extLst>
          </p:cNvPr>
          <p:cNvPicPr>
            <a:picLocks noChangeAspect="1"/>
          </p:cNvPicPr>
          <p:nvPr/>
        </p:nvPicPr>
        <p:blipFill>
          <a:blip r:embed="rId2"/>
          <a:stretch>
            <a:fillRect/>
          </a:stretch>
        </p:blipFill>
        <p:spPr>
          <a:xfrm>
            <a:off x="782123" y="1371600"/>
            <a:ext cx="6596244" cy="4572000"/>
          </a:xfrm>
          <a:prstGeom prst="rect">
            <a:avLst/>
          </a:prstGeom>
          <a:ln>
            <a:noFill/>
          </a:ln>
          <a:effectLst>
            <a:softEdge rad="112500"/>
          </a:effectLst>
        </p:spPr>
      </p:pic>
    </p:spTree>
    <p:extLst>
      <p:ext uri="{BB962C8B-B14F-4D97-AF65-F5344CB8AC3E}">
        <p14:creationId xmlns:p14="http://schemas.microsoft.com/office/powerpoint/2010/main" val="919856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E23582-E679-4D29-BCE4-39C3755BEA44}"/>
              </a:ext>
            </a:extLst>
          </p:cNvPr>
          <p:cNvSpPr>
            <a:spLocks noGrp="1"/>
          </p:cNvSpPr>
          <p:nvPr>
            <p:ph type="title"/>
          </p:nvPr>
        </p:nvSpPr>
        <p:spPr>
          <a:xfrm>
            <a:off x="6095999" y="628617"/>
            <a:ext cx="5408613" cy="3028983"/>
          </a:xfrm>
        </p:spPr>
        <p:txBody>
          <a:bodyPr vert="horz" lIns="91440" tIns="45720" rIns="91440" bIns="45720" rtlCol="0" anchor="b">
            <a:normAutofit/>
          </a:bodyPr>
          <a:lstStyle/>
          <a:p>
            <a:r>
              <a:rPr lang="en-US" sz="4800"/>
              <a:t>C.U requisitos</a:t>
            </a:r>
          </a:p>
        </p:txBody>
      </p:sp>
      <p:pic>
        <p:nvPicPr>
          <p:cNvPr id="4" name="Imagen 3">
            <a:extLst>
              <a:ext uri="{FF2B5EF4-FFF2-40B4-BE49-F238E27FC236}">
                <a16:creationId xmlns:a16="http://schemas.microsoft.com/office/drawing/2014/main" id="{EE4FF240-48FD-4439-AF2C-837271AAD802}"/>
              </a:ext>
            </a:extLst>
          </p:cNvPr>
          <p:cNvPicPr>
            <a:picLocks noChangeAspect="1"/>
          </p:cNvPicPr>
          <p:nvPr/>
        </p:nvPicPr>
        <p:blipFill>
          <a:blip r:embed="rId2"/>
          <a:stretch>
            <a:fillRect/>
          </a:stretch>
        </p:blipFill>
        <p:spPr>
          <a:xfrm>
            <a:off x="800297" y="195648"/>
            <a:ext cx="5295702" cy="6466704"/>
          </a:xfrm>
          <a:prstGeom prst="rect">
            <a:avLst/>
          </a:prstGeom>
        </p:spPr>
      </p:pic>
    </p:spTree>
    <p:extLst>
      <p:ext uri="{BB962C8B-B14F-4D97-AF65-F5344CB8AC3E}">
        <p14:creationId xmlns:p14="http://schemas.microsoft.com/office/powerpoint/2010/main" val="4028068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25A9AC-B57D-4C7B-BFFD-59A5298C984B}"/>
              </a:ext>
            </a:extLst>
          </p:cNvPr>
          <p:cNvSpPr>
            <a:spLocks noGrp="1"/>
          </p:cNvSpPr>
          <p:nvPr>
            <p:ph type="title"/>
          </p:nvPr>
        </p:nvSpPr>
        <p:spPr>
          <a:xfrm>
            <a:off x="7184571" y="2644018"/>
            <a:ext cx="4545012" cy="1071639"/>
          </a:xfrm>
        </p:spPr>
        <p:txBody>
          <a:bodyPr>
            <a:normAutofit fontScale="90000"/>
          </a:bodyPr>
          <a:lstStyle/>
          <a:p>
            <a:r>
              <a:rPr lang="es-419" dirty="0"/>
              <a:t>C.U modelo de diseño</a:t>
            </a:r>
          </a:p>
        </p:txBody>
      </p:sp>
      <p:sp>
        <p:nvSpPr>
          <p:cNvPr id="5" name="Marcador de contenido 4">
            <a:extLst>
              <a:ext uri="{FF2B5EF4-FFF2-40B4-BE49-F238E27FC236}">
                <a16:creationId xmlns:a16="http://schemas.microsoft.com/office/drawing/2014/main" id="{79E2D888-8630-4107-B37D-5C87CBE9632C}"/>
              </a:ext>
            </a:extLst>
          </p:cNvPr>
          <p:cNvSpPr>
            <a:spLocks noGrp="1"/>
          </p:cNvSpPr>
          <p:nvPr>
            <p:ph idx="1"/>
          </p:nvPr>
        </p:nvSpPr>
        <p:spPr/>
        <p:txBody>
          <a:bodyPr/>
          <a:lstStyle/>
          <a:p>
            <a:endParaRPr lang="es-ES" dirty="0"/>
          </a:p>
        </p:txBody>
      </p:sp>
      <p:pic>
        <p:nvPicPr>
          <p:cNvPr id="6" name="Imagen 5">
            <a:extLst>
              <a:ext uri="{FF2B5EF4-FFF2-40B4-BE49-F238E27FC236}">
                <a16:creationId xmlns:a16="http://schemas.microsoft.com/office/drawing/2014/main" id="{3CB76BEF-65B4-4A52-9F3E-A38B3973DD97}"/>
              </a:ext>
            </a:extLst>
          </p:cNvPr>
          <p:cNvPicPr>
            <a:picLocks noChangeAspect="1"/>
          </p:cNvPicPr>
          <p:nvPr/>
        </p:nvPicPr>
        <p:blipFill>
          <a:blip r:embed="rId2"/>
          <a:stretch>
            <a:fillRect/>
          </a:stretch>
        </p:blipFill>
        <p:spPr>
          <a:xfrm>
            <a:off x="604715" y="0"/>
            <a:ext cx="6579856" cy="6858000"/>
          </a:xfrm>
          <a:prstGeom prst="rect">
            <a:avLst/>
          </a:prstGeom>
        </p:spPr>
      </p:pic>
    </p:spTree>
    <p:extLst>
      <p:ext uri="{BB962C8B-B14F-4D97-AF65-F5344CB8AC3E}">
        <p14:creationId xmlns:p14="http://schemas.microsoft.com/office/powerpoint/2010/main" val="700054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EFC886-E8CD-4C11-887E-C443DD65D9C5}"/>
              </a:ext>
            </a:extLst>
          </p:cNvPr>
          <p:cNvSpPr>
            <a:spLocks noGrp="1"/>
          </p:cNvSpPr>
          <p:nvPr>
            <p:ph type="title"/>
          </p:nvPr>
        </p:nvSpPr>
        <p:spPr>
          <a:xfrm>
            <a:off x="7532710" y="628617"/>
            <a:ext cx="3971902" cy="3028983"/>
          </a:xfrm>
        </p:spPr>
        <p:txBody>
          <a:bodyPr vert="horz" lIns="91440" tIns="45720" rIns="91440" bIns="45720" rtlCol="0" anchor="b">
            <a:normAutofit/>
          </a:bodyPr>
          <a:lstStyle/>
          <a:p>
            <a:r>
              <a:rPr lang="en-US" sz="3700" dirty="0" err="1"/>
              <a:t>Diagrama</a:t>
            </a:r>
            <a:r>
              <a:rPr lang="en-US" sz="3700" dirty="0"/>
              <a:t> de </a:t>
            </a:r>
            <a:r>
              <a:rPr lang="en-US" sz="3700" dirty="0" err="1"/>
              <a:t>componentes</a:t>
            </a:r>
            <a:endParaRPr lang="en-US" sz="3700" dirty="0"/>
          </a:p>
        </p:txBody>
      </p:sp>
      <p:sp>
        <p:nvSpPr>
          <p:cNvPr id="5" name="Marcador de contenido 4">
            <a:extLst>
              <a:ext uri="{FF2B5EF4-FFF2-40B4-BE49-F238E27FC236}">
                <a16:creationId xmlns:a16="http://schemas.microsoft.com/office/drawing/2014/main" id="{3C8E2732-2D93-4671-BBB5-6D69812F5E92}"/>
              </a:ext>
            </a:extLst>
          </p:cNvPr>
          <p:cNvSpPr>
            <a:spLocks noGrp="1"/>
          </p:cNvSpPr>
          <p:nvPr>
            <p:ph idx="1"/>
          </p:nvPr>
        </p:nvSpPr>
        <p:spPr>
          <a:xfrm>
            <a:off x="1610498" y="4320746"/>
            <a:ext cx="9601200" cy="3581400"/>
          </a:xfrm>
        </p:spPr>
        <p:txBody>
          <a:bodyPr/>
          <a:lstStyle/>
          <a:p>
            <a:endParaRPr lang="es-ES" dirty="0"/>
          </a:p>
        </p:txBody>
      </p:sp>
      <p:pic>
        <p:nvPicPr>
          <p:cNvPr id="6" name="Imagen 5">
            <a:extLst>
              <a:ext uri="{FF2B5EF4-FFF2-40B4-BE49-F238E27FC236}">
                <a16:creationId xmlns:a16="http://schemas.microsoft.com/office/drawing/2014/main" id="{76A39F15-772F-4C29-9C40-A63504054E20}"/>
              </a:ext>
            </a:extLst>
          </p:cNvPr>
          <p:cNvPicPr>
            <a:picLocks noChangeAspect="1"/>
          </p:cNvPicPr>
          <p:nvPr/>
        </p:nvPicPr>
        <p:blipFill>
          <a:blip r:embed="rId2"/>
          <a:stretch>
            <a:fillRect/>
          </a:stretch>
        </p:blipFill>
        <p:spPr>
          <a:xfrm>
            <a:off x="617839" y="428369"/>
            <a:ext cx="7009886" cy="5801014"/>
          </a:xfrm>
          <a:prstGeom prst="rect">
            <a:avLst/>
          </a:prstGeom>
        </p:spPr>
      </p:pic>
    </p:spTree>
    <p:extLst>
      <p:ext uri="{BB962C8B-B14F-4D97-AF65-F5344CB8AC3E}">
        <p14:creationId xmlns:p14="http://schemas.microsoft.com/office/powerpoint/2010/main" val="2736515333"/>
      </p:ext>
    </p:extLst>
  </p:cSld>
  <p:clrMapOvr>
    <a:masterClrMapping/>
  </p:clrMapOvr>
</p:sld>
</file>

<file path=ppt/theme/theme1.xml><?xml version="1.0" encoding="utf-8"?>
<a:theme xmlns:a="http://schemas.openxmlformats.org/drawingml/2006/main" name="Recorte">
  <a:themeElements>
    <a:clrScheme name="Recort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Recorte</Template>
  <TotalTime>72</TotalTime>
  <Words>157</Words>
  <Application>Microsoft Office PowerPoint</Application>
  <PresentationFormat>Panorámica</PresentationFormat>
  <Paragraphs>25</Paragraphs>
  <Slides>14</Slides>
  <Notes>0</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14</vt:i4>
      </vt:variant>
    </vt:vector>
  </HeadingPairs>
  <TitlesOfParts>
    <vt:vector size="16" baseType="lpstr">
      <vt:lpstr>Franklin Gothic Book</vt:lpstr>
      <vt:lpstr>Recorte</vt:lpstr>
      <vt:lpstr>Presentación  SAT</vt:lpstr>
      <vt:lpstr>Justificación</vt:lpstr>
      <vt:lpstr>Objetivo general</vt:lpstr>
      <vt:lpstr>Casos de uso (Modelo Negocio)</vt:lpstr>
      <vt:lpstr>Modelo de dominio</vt:lpstr>
      <vt:lpstr>Diagrama de actividades</vt:lpstr>
      <vt:lpstr>C.U requisitos</vt:lpstr>
      <vt:lpstr>C.U modelo de diseño</vt:lpstr>
      <vt:lpstr>Diagrama de componentes</vt:lpstr>
      <vt:lpstr>Diagrama de clase</vt:lpstr>
      <vt:lpstr>Presentación de PowerPoint</vt:lpstr>
      <vt:lpstr>Presentación de PowerPoint</vt:lpstr>
      <vt:lpstr>Presentación de PowerPoint</vt:lpstr>
      <vt:lpstr>Demostración de la plataforma web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servfast</dc:title>
  <dc:creator>SALA REDES</dc:creator>
  <cp:lastModifiedBy>Rafael antonio herrera</cp:lastModifiedBy>
  <cp:revision>16</cp:revision>
  <dcterms:created xsi:type="dcterms:W3CDTF">2017-11-16T21:06:29Z</dcterms:created>
  <dcterms:modified xsi:type="dcterms:W3CDTF">2018-05-28T07:35:57Z</dcterms:modified>
</cp:coreProperties>
</file>