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6"/>
  </p:notesMasterIdLst>
  <p:sldIdLst>
    <p:sldId id="271" r:id="rId2"/>
    <p:sldId id="304" r:id="rId3"/>
    <p:sldId id="305" r:id="rId4"/>
    <p:sldId id="273" r:id="rId5"/>
    <p:sldId id="291" r:id="rId6"/>
    <p:sldId id="276" r:id="rId7"/>
    <p:sldId id="275" r:id="rId8"/>
    <p:sldId id="277" r:id="rId9"/>
    <p:sldId id="284" r:id="rId10"/>
    <p:sldId id="279" r:id="rId11"/>
    <p:sldId id="278" r:id="rId12"/>
    <p:sldId id="285" r:id="rId13"/>
    <p:sldId id="274" r:id="rId14"/>
    <p:sldId id="296" r:id="rId15"/>
    <p:sldId id="280" r:id="rId16"/>
    <p:sldId id="281" r:id="rId17"/>
    <p:sldId id="286" r:id="rId18"/>
    <p:sldId id="288" r:id="rId19"/>
    <p:sldId id="287" r:id="rId20"/>
    <p:sldId id="283" r:id="rId21"/>
    <p:sldId id="289" r:id="rId22"/>
    <p:sldId id="290" r:id="rId23"/>
    <p:sldId id="302" r:id="rId24"/>
    <p:sldId id="30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AD17A88-2109-4294-9CA5-8B7BEF5E95BC}">
          <p14:sldIdLst>
            <p14:sldId id="271"/>
            <p14:sldId id="304"/>
            <p14:sldId id="305"/>
            <p14:sldId id="273"/>
            <p14:sldId id="291"/>
            <p14:sldId id="276"/>
            <p14:sldId id="275"/>
            <p14:sldId id="277"/>
            <p14:sldId id="284"/>
            <p14:sldId id="279"/>
            <p14:sldId id="278"/>
            <p14:sldId id="285"/>
            <p14:sldId id="274"/>
            <p14:sldId id="296"/>
            <p14:sldId id="280"/>
            <p14:sldId id="281"/>
            <p14:sldId id="286"/>
            <p14:sldId id="288"/>
            <p14:sldId id="287"/>
            <p14:sldId id="283"/>
            <p14:sldId id="289"/>
            <p14:sldId id="290"/>
            <p14:sldId id="302"/>
            <p14:sldId id="30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DBD908-C80B-40FE-B627-9A4B05FAFA10}" v="13" dt="2025-10-26T04:33:45.2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p:cViewPr varScale="1">
        <p:scale>
          <a:sx n="78" d="100"/>
          <a:sy n="78" d="100"/>
        </p:scale>
        <p:origin x="1613"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krishnaa57@outlook.com" userId="86dd0f241f8cc7e0" providerId="LiveId" clId="{55DBD908-C80B-40FE-B627-9A4B05FAFA10}"/>
    <pc:docChg chg="undo custSel addSld delSld modSld sldOrd modSection">
      <pc:chgData name="harikrishnaa57@outlook.com" userId="86dd0f241f8cc7e0" providerId="LiveId" clId="{55DBD908-C80B-40FE-B627-9A4B05FAFA10}" dt="2025-10-26T04:52:34.804" v="299" actId="1076"/>
      <pc:docMkLst>
        <pc:docMk/>
      </pc:docMkLst>
      <pc:sldChg chg="addSp modSp mod">
        <pc:chgData name="harikrishnaa57@outlook.com" userId="86dd0f241f8cc7e0" providerId="LiveId" clId="{55DBD908-C80B-40FE-B627-9A4B05FAFA10}" dt="2025-10-26T04:42:45.109" v="248" actId="1076"/>
        <pc:sldMkLst>
          <pc:docMk/>
          <pc:sldMk cId="1216638106" sldId="271"/>
        </pc:sldMkLst>
        <pc:spChg chg="add mod">
          <ac:chgData name="harikrishnaa57@outlook.com" userId="86dd0f241f8cc7e0" providerId="LiveId" clId="{55DBD908-C80B-40FE-B627-9A4B05FAFA10}" dt="2025-10-26T04:42:32.829" v="246" actId="1076"/>
          <ac:spMkLst>
            <pc:docMk/>
            <pc:sldMk cId="1216638106" sldId="271"/>
            <ac:spMk id="2" creationId="{9AEBE72D-F622-1588-D4EB-367B335E917E}"/>
          </ac:spMkLst>
        </pc:spChg>
        <pc:spChg chg="add mod">
          <ac:chgData name="harikrishnaa57@outlook.com" userId="86dd0f241f8cc7e0" providerId="LiveId" clId="{55DBD908-C80B-40FE-B627-9A4B05FAFA10}" dt="2025-10-26T04:42:36.676" v="247" actId="1076"/>
          <ac:spMkLst>
            <pc:docMk/>
            <pc:sldMk cId="1216638106" sldId="271"/>
            <ac:spMk id="3" creationId="{10E23290-D9A6-B514-CFB2-8C59EB51CE9D}"/>
          </ac:spMkLst>
        </pc:spChg>
        <pc:spChg chg="mod">
          <ac:chgData name="harikrishnaa57@outlook.com" userId="86dd0f241f8cc7e0" providerId="LiveId" clId="{55DBD908-C80B-40FE-B627-9A4B05FAFA10}" dt="2025-10-26T04:42:45.109" v="248" actId="1076"/>
          <ac:spMkLst>
            <pc:docMk/>
            <pc:sldMk cId="1216638106" sldId="271"/>
            <ac:spMk id="4" creationId="{3118F7DA-37A7-5342-64D2-22AB9E8E521D}"/>
          </ac:spMkLst>
        </pc:spChg>
      </pc:sldChg>
      <pc:sldChg chg="modSp mod">
        <pc:chgData name="harikrishnaa57@outlook.com" userId="86dd0f241f8cc7e0" providerId="LiveId" clId="{55DBD908-C80B-40FE-B627-9A4B05FAFA10}" dt="2025-10-26T04:50:22.483" v="278" actId="113"/>
        <pc:sldMkLst>
          <pc:docMk/>
          <pc:sldMk cId="3775070109" sldId="273"/>
        </pc:sldMkLst>
        <pc:spChg chg="mod">
          <ac:chgData name="harikrishnaa57@outlook.com" userId="86dd0f241f8cc7e0" providerId="LiveId" clId="{55DBD908-C80B-40FE-B627-9A4B05FAFA10}" dt="2025-10-26T04:50:22.483" v="278" actId="113"/>
          <ac:spMkLst>
            <pc:docMk/>
            <pc:sldMk cId="3775070109" sldId="273"/>
            <ac:spMk id="3" creationId="{5C007DCA-0CE9-D5C7-8517-BF450FF64512}"/>
          </ac:spMkLst>
        </pc:spChg>
      </pc:sldChg>
      <pc:sldChg chg="modSp mod">
        <pc:chgData name="harikrishnaa57@outlook.com" userId="86dd0f241f8cc7e0" providerId="LiveId" clId="{55DBD908-C80B-40FE-B627-9A4B05FAFA10}" dt="2025-10-26T04:26:41.216" v="92" actId="255"/>
        <pc:sldMkLst>
          <pc:docMk/>
          <pc:sldMk cId="702256449" sldId="274"/>
        </pc:sldMkLst>
        <pc:spChg chg="mod">
          <ac:chgData name="harikrishnaa57@outlook.com" userId="86dd0f241f8cc7e0" providerId="LiveId" clId="{55DBD908-C80B-40FE-B627-9A4B05FAFA10}" dt="2025-10-26T04:26:41.216" v="92" actId="255"/>
          <ac:spMkLst>
            <pc:docMk/>
            <pc:sldMk cId="702256449" sldId="274"/>
            <ac:spMk id="2" creationId="{BB7B4689-7CAC-C7C8-5FBB-D0CC6C9D6134}"/>
          </ac:spMkLst>
        </pc:spChg>
      </pc:sldChg>
      <pc:sldChg chg="modSp mod">
        <pc:chgData name="harikrishnaa57@outlook.com" userId="86dd0f241f8cc7e0" providerId="LiveId" clId="{55DBD908-C80B-40FE-B627-9A4B05FAFA10}" dt="2025-10-26T04:31:23.797" v="144" actId="113"/>
        <pc:sldMkLst>
          <pc:docMk/>
          <pc:sldMk cId="4032855113" sldId="278"/>
        </pc:sldMkLst>
        <pc:spChg chg="mod">
          <ac:chgData name="harikrishnaa57@outlook.com" userId="86dd0f241f8cc7e0" providerId="LiveId" clId="{55DBD908-C80B-40FE-B627-9A4B05FAFA10}" dt="2025-10-26T04:31:23.797" v="144" actId="113"/>
          <ac:spMkLst>
            <pc:docMk/>
            <pc:sldMk cId="4032855113" sldId="278"/>
            <ac:spMk id="4" creationId="{8AA3A967-A2F2-8D67-09D7-194E75CC38A2}"/>
          </ac:spMkLst>
        </pc:spChg>
      </pc:sldChg>
      <pc:sldChg chg="addSp delSp modSp mod">
        <pc:chgData name="harikrishnaa57@outlook.com" userId="86dd0f241f8cc7e0" providerId="LiveId" clId="{55DBD908-C80B-40FE-B627-9A4B05FAFA10}" dt="2025-10-26T04:31:12.276" v="142" actId="113"/>
        <pc:sldMkLst>
          <pc:docMk/>
          <pc:sldMk cId="2520243170" sldId="279"/>
        </pc:sldMkLst>
        <pc:spChg chg="mod">
          <ac:chgData name="harikrishnaa57@outlook.com" userId="86dd0f241f8cc7e0" providerId="LiveId" clId="{55DBD908-C80B-40FE-B627-9A4B05FAFA10}" dt="2025-10-26T04:31:12.276" v="142" actId="113"/>
          <ac:spMkLst>
            <pc:docMk/>
            <pc:sldMk cId="2520243170" sldId="279"/>
            <ac:spMk id="2" creationId="{2DDD1847-3525-6634-8CA7-8BA28E519847}"/>
          </ac:spMkLst>
        </pc:spChg>
        <pc:spChg chg="add del mod">
          <ac:chgData name="harikrishnaa57@outlook.com" userId="86dd0f241f8cc7e0" providerId="LiveId" clId="{55DBD908-C80B-40FE-B627-9A4B05FAFA10}" dt="2025-10-26T04:31:05.271" v="139" actId="478"/>
          <ac:spMkLst>
            <pc:docMk/>
            <pc:sldMk cId="2520243170" sldId="279"/>
            <ac:spMk id="4" creationId="{1A0CF6F1-FA10-C056-9B6B-6E805FDF50BA}"/>
          </ac:spMkLst>
        </pc:spChg>
      </pc:sldChg>
      <pc:sldChg chg="del">
        <pc:chgData name="harikrishnaa57@outlook.com" userId="86dd0f241f8cc7e0" providerId="LiveId" clId="{55DBD908-C80B-40FE-B627-9A4B05FAFA10}" dt="2025-10-26T04:23:51.536" v="61" actId="47"/>
        <pc:sldMkLst>
          <pc:docMk/>
          <pc:sldMk cId="2532322720" sldId="282"/>
        </pc:sldMkLst>
      </pc:sldChg>
      <pc:sldChg chg="addSp modSp mod">
        <pc:chgData name="harikrishnaa57@outlook.com" userId="86dd0f241f8cc7e0" providerId="LiveId" clId="{55DBD908-C80B-40FE-B627-9A4B05FAFA10}" dt="2025-10-26T04:32:46.576" v="174" actId="20577"/>
        <pc:sldMkLst>
          <pc:docMk/>
          <pc:sldMk cId="24157786" sldId="283"/>
        </pc:sldMkLst>
        <pc:spChg chg="add mod">
          <ac:chgData name="harikrishnaa57@outlook.com" userId="86dd0f241f8cc7e0" providerId="LiveId" clId="{55DBD908-C80B-40FE-B627-9A4B05FAFA10}" dt="2025-10-26T04:32:46.576" v="174" actId="20577"/>
          <ac:spMkLst>
            <pc:docMk/>
            <pc:sldMk cId="24157786" sldId="283"/>
            <ac:spMk id="3" creationId="{4E583E08-EB57-97C2-F7F9-15AF2EEC035D}"/>
          </ac:spMkLst>
        </pc:spChg>
        <pc:picChg chg="mod">
          <ac:chgData name="harikrishnaa57@outlook.com" userId="86dd0f241f8cc7e0" providerId="LiveId" clId="{55DBD908-C80B-40FE-B627-9A4B05FAFA10}" dt="2025-10-26T04:27:33.611" v="108" actId="1038"/>
          <ac:picMkLst>
            <pc:docMk/>
            <pc:sldMk cId="24157786" sldId="283"/>
            <ac:picMk id="2" creationId="{45875073-931F-50AB-A90B-FCC441DC86C7}"/>
          </ac:picMkLst>
        </pc:picChg>
      </pc:sldChg>
      <pc:sldChg chg="modSp mod">
        <pc:chgData name="harikrishnaa57@outlook.com" userId="86dd0f241f8cc7e0" providerId="LiveId" clId="{55DBD908-C80B-40FE-B627-9A4B05FAFA10}" dt="2025-10-26T04:30:51.760" v="135" actId="113"/>
        <pc:sldMkLst>
          <pc:docMk/>
          <pc:sldMk cId="411204040" sldId="285"/>
        </pc:sldMkLst>
        <pc:spChg chg="mod">
          <ac:chgData name="harikrishnaa57@outlook.com" userId="86dd0f241f8cc7e0" providerId="LiveId" clId="{55DBD908-C80B-40FE-B627-9A4B05FAFA10}" dt="2025-10-26T04:30:51.760" v="135" actId="113"/>
          <ac:spMkLst>
            <pc:docMk/>
            <pc:sldMk cId="411204040" sldId="285"/>
            <ac:spMk id="2" creationId="{7EDD74A8-D180-0BED-1C06-C10131BAD10E}"/>
          </ac:spMkLst>
        </pc:spChg>
      </pc:sldChg>
      <pc:sldChg chg="modSp mod">
        <pc:chgData name="harikrishnaa57@outlook.com" userId="86dd0f241f8cc7e0" providerId="LiveId" clId="{55DBD908-C80B-40FE-B627-9A4B05FAFA10}" dt="2025-10-26T04:52:34.804" v="299" actId="1076"/>
        <pc:sldMkLst>
          <pc:docMk/>
          <pc:sldMk cId="926057136" sldId="291"/>
        </pc:sldMkLst>
        <pc:spChg chg="mod">
          <ac:chgData name="harikrishnaa57@outlook.com" userId="86dd0f241f8cc7e0" providerId="LiveId" clId="{55DBD908-C80B-40FE-B627-9A4B05FAFA10}" dt="2025-10-26T04:51:25.196" v="288" actId="1076"/>
          <ac:spMkLst>
            <pc:docMk/>
            <pc:sldMk cId="926057136" sldId="291"/>
            <ac:spMk id="2" creationId="{E71BBD0B-FF79-46FE-D460-965557459482}"/>
          </ac:spMkLst>
        </pc:spChg>
        <pc:spChg chg="mod">
          <ac:chgData name="harikrishnaa57@outlook.com" userId="86dd0f241f8cc7e0" providerId="LiveId" clId="{55DBD908-C80B-40FE-B627-9A4B05FAFA10}" dt="2025-10-26T04:52:34.804" v="299" actId="1076"/>
          <ac:spMkLst>
            <pc:docMk/>
            <pc:sldMk cId="926057136" sldId="291"/>
            <ac:spMk id="3" creationId="{C1FDE149-C82A-B9D7-AAE5-2FDBD95F18B9}"/>
          </ac:spMkLst>
        </pc:spChg>
      </pc:sldChg>
      <pc:sldChg chg="new del ord">
        <pc:chgData name="harikrishnaa57@outlook.com" userId="86dd0f241f8cc7e0" providerId="LiveId" clId="{55DBD908-C80B-40FE-B627-9A4B05FAFA10}" dt="2025-10-26T04:18:24.002" v="17" actId="47"/>
        <pc:sldMkLst>
          <pc:docMk/>
          <pc:sldMk cId="3835090028" sldId="292"/>
        </pc:sldMkLst>
      </pc:sldChg>
      <pc:sldChg chg="modSp add mod ord">
        <pc:chgData name="harikrishnaa57@outlook.com" userId="86dd0f241f8cc7e0" providerId="LiveId" clId="{55DBD908-C80B-40FE-B627-9A4B05FAFA10}" dt="2025-10-26T04:30:15.001" v="132" actId="122"/>
        <pc:sldMkLst>
          <pc:docMk/>
          <pc:sldMk cId="702314196" sldId="296"/>
        </pc:sldMkLst>
        <pc:spChg chg="mod">
          <ac:chgData name="harikrishnaa57@outlook.com" userId="86dd0f241f8cc7e0" providerId="LiveId" clId="{55DBD908-C80B-40FE-B627-9A4B05FAFA10}" dt="2025-10-26T04:30:02.293" v="129" actId="12"/>
          <ac:spMkLst>
            <pc:docMk/>
            <pc:sldMk cId="702314196" sldId="296"/>
            <ac:spMk id="3" creationId="{A6DBD4F4-01E9-ED27-7943-BF54B06844AD}"/>
          </ac:spMkLst>
        </pc:spChg>
        <pc:spChg chg="mod">
          <ac:chgData name="harikrishnaa57@outlook.com" userId="86dd0f241f8cc7e0" providerId="LiveId" clId="{55DBD908-C80B-40FE-B627-9A4B05FAFA10}" dt="2025-10-26T04:30:15.001" v="132" actId="122"/>
          <ac:spMkLst>
            <pc:docMk/>
            <pc:sldMk cId="702314196" sldId="296"/>
            <ac:spMk id="4" creationId="{E9FA5276-7B79-934D-A317-FC3B2FE3FCAF}"/>
          </ac:spMkLst>
        </pc:spChg>
      </pc:sldChg>
      <pc:sldChg chg="modSp add mod">
        <pc:chgData name="harikrishnaa57@outlook.com" userId="86dd0f241f8cc7e0" providerId="LiveId" clId="{55DBD908-C80B-40FE-B627-9A4B05FAFA10}" dt="2025-10-26T04:35:58.263" v="188" actId="20577"/>
        <pc:sldMkLst>
          <pc:docMk/>
          <pc:sldMk cId="3608140984" sldId="302"/>
        </pc:sldMkLst>
        <pc:spChg chg="mod">
          <ac:chgData name="harikrishnaa57@outlook.com" userId="86dd0f241f8cc7e0" providerId="LiveId" clId="{55DBD908-C80B-40FE-B627-9A4B05FAFA10}" dt="2025-10-26T04:27:44.312" v="109" actId="255"/>
          <ac:spMkLst>
            <pc:docMk/>
            <pc:sldMk cId="3608140984" sldId="302"/>
            <ac:spMk id="2" creationId="{5F8FF71B-89E5-3AA7-E8FE-D38ACCD7C4BA}"/>
          </ac:spMkLst>
        </pc:spChg>
        <pc:spChg chg="mod">
          <ac:chgData name="harikrishnaa57@outlook.com" userId="86dd0f241f8cc7e0" providerId="LiveId" clId="{55DBD908-C80B-40FE-B627-9A4B05FAFA10}" dt="2025-10-26T04:35:58.263" v="188" actId="20577"/>
          <ac:spMkLst>
            <pc:docMk/>
            <pc:sldMk cId="3608140984" sldId="302"/>
            <ac:spMk id="3" creationId="{C2773793-8C2F-5899-76B9-255A0789B7C9}"/>
          </ac:spMkLst>
        </pc:spChg>
      </pc:sldChg>
      <pc:sldChg chg="modSp add mod">
        <pc:chgData name="harikrishnaa57@outlook.com" userId="86dd0f241f8cc7e0" providerId="LiveId" clId="{55DBD908-C80B-40FE-B627-9A4B05FAFA10}" dt="2025-10-26T04:27:58.599" v="112" actId="2710"/>
        <pc:sldMkLst>
          <pc:docMk/>
          <pc:sldMk cId="3563909969" sldId="303"/>
        </pc:sldMkLst>
        <pc:spChg chg="mod">
          <ac:chgData name="harikrishnaa57@outlook.com" userId="86dd0f241f8cc7e0" providerId="LiveId" clId="{55DBD908-C80B-40FE-B627-9A4B05FAFA10}" dt="2025-10-26T04:27:53.841" v="111" actId="255"/>
          <ac:spMkLst>
            <pc:docMk/>
            <pc:sldMk cId="3563909969" sldId="303"/>
            <ac:spMk id="2" creationId="{5F52296C-5DB5-010F-14EC-CDE80615DECD}"/>
          </ac:spMkLst>
        </pc:spChg>
        <pc:spChg chg="mod">
          <ac:chgData name="harikrishnaa57@outlook.com" userId="86dd0f241f8cc7e0" providerId="LiveId" clId="{55DBD908-C80B-40FE-B627-9A4B05FAFA10}" dt="2025-10-26T04:27:58.599" v="112" actId="2710"/>
          <ac:spMkLst>
            <pc:docMk/>
            <pc:sldMk cId="3563909969" sldId="303"/>
            <ac:spMk id="3" creationId="{1F0CEEF2-A6F4-FF70-5D95-69CD49C3E6B5}"/>
          </ac:spMkLst>
        </pc:spChg>
      </pc:sldChg>
      <pc:sldChg chg="modSp add mod">
        <pc:chgData name="harikrishnaa57@outlook.com" userId="86dd0f241f8cc7e0" providerId="LiveId" clId="{55DBD908-C80B-40FE-B627-9A4B05FAFA10}" dt="2025-10-26T04:18:57.631" v="20" actId="122"/>
        <pc:sldMkLst>
          <pc:docMk/>
          <pc:sldMk cId="2401173583" sldId="304"/>
        </pc:sldMkLst>
        <pc:spChg chg="mod">
          <ac:chgData name="harikrishnaa57@outlook.com" userId="86dd0f241f8cc7e0" providerId="LiveId" clId="{55DBD908-C80B-40FE-B627-9A4B05FAFA10}" dt="2025-10-26T04:18:57.631" v="20" actId="122"/>
          <ac:spMkLst>
            <pc:docMk/>
            <pc:sldMk cId="2401173583" sldId="304"/>
            <ac:spMk id="7" creationId="{C5A6134B-1580-EA9C-EA9A-2452AF407F5F}"/>
          </ac:spMkLst>
        </pc:spChg>
      </pc:sldChg>
      <pc:sldChg chg="modSp add mod ord">
        <pc:chgData name="harikrishnaa57@outlook.com" userId="86dd0f241f8cc7e0" providerId="LiveId" clId="{55DBD908-C80B-40FE-B627-9A4B05FAFA10}" dt="2025-10-26T04:33:45.238" v="183"/>
        <pc:sldMkLst>
          <pc:docMk/>
          <pc:sldMk cId="2349545428" sldId="305"/>
        </pc:sldMkLst>
        <pc:spChg chg="mod">
          <ac:chgData name="harikrishnaa57@outlook.com" userId="86dd0f241f8cc7e0" providerId="LiveId" clId="{55DBD908-C80B-40FE-B627-9A4B05FAFA10}" dt="2025-10-26T04:33:45.238" v="183"/>
          <ac:spMkLst>
            <pc:docMk/>
            <pc:sldMk cId="2349545428" sldId="305"/>
            <ac:spMk id="5" creationId="{49356FDA-3D47-0773-9CBD-00EB68C94237}"/>
          </ac:spMkLst>
        </pc:spChg>
        <pc:spChg chg="mod">
          <ac:chgData name="harikrishnaa57@outlook.com" userId="86dd0f241f8cc7e0" providerId="LiveId" clId="{55DBD908-C80B-40FE-B627-9A4B05FAFA10}" dt="2025-10-26T04:33:15.996" v="177" actId="12"/>
          <ac:spMkLst>
            <pc:docMk/>
            <pc:sldMk cId="2349545428" sldId="305"/>
            <ac:spMk id="9" creationId="{D34CACBF-1098-0238-95F1-F3BE9E538D06}"/>
          </ac:spMkLst>
        </pc:spChg>
      </pc:sldChg>
    </pc:docChg>
  </pc:docChgLst>
  <pc:docChgLst>
    <pc:chgData name="harikrishnaa57@outlook.com" userId="86dd0f241f8cc7e0" providerId="LiveId" clId="{B5B73361-381F-49AD-A8E6-35D70780A167}"/>
    <pc:docChg chg="undo custSel modSld">
      <pc:chgData name="harikrishnaa57@outlook.com" userId="86dd0f241f8cc7e0" providerId="LiveId" clId="{B5B73361-381F-49AD-A8E6-35D70780A167}" dt="2025-08-07T16:26:21.169" v="19" actId="27636"/>
      <pc:docMkLst>
        <pc:docMk/>
      </pc:docMkLst>
      <pc:sldChg chg="addSp delSp modSp mod">
        <pc:chgData name="harikrishnaa57@outlook.com" userId="86dd0f241f8cc7e0" providerId="LiveId" clId="{B5B73361-381F-49AD-A8E6-35D70780A167}" dt="2025-08-07T16:26:14.788" v="17" actId="21"/>
        <pc:sldMkLst>
          <pc:docMk/>
          <pc:sldMk cId="2880827753" sldId="259"/>
        </pc:sldMkLst>
        <pc:spChg chg="add del">
          <ac:chgData name="harikrishnaa57@outlook.com" userId="86dd0f241f8cc7e0" providerId="LiveId" clId="{B5B73361-381F-49AD-A8E6-35D70780A167}" dt="2025-08-07T16:26:14.788" v="17" actId="21"/>
          <ac:spMkLst>
            <pc:docMk/>
            <pc:sldMk cId="2880827753" sldId="259"/>
            <ac:spMk id="2" creationId="{00000000-0000-0000-0000-000000000000}"/>
          </ac:spMkLst>
        </pc:spChg>
        <pc:spChg chg="add del mod">
          <ac:chgData name="harikrishnaa57@outlook.com" userId="86dd0f241f8cc7e0" providerId="LiveId" clId="{B5B73361-381F-49AD-A8E6-35D70780A167}" dt="2025-08-07T16:26:14.788" v="17" actId="21"/>
          <ac:spMkLst>
            <pc:docMk/>
            <pc:sldMk cId="2880827753" sldId="259"/>
            <ac:spMk id="3" creationId="{00000000-0000-0000-0000-000000000000}"/>
          </ac:spMkLst>
        </pc:spChg>
        <pc:spChg chg="add del mod">
          <ac:chgData name="harikrishnaa57@outlook.com" userId="86dd0f241f8cc7e0" providerId="LiveId" clId="{B5B73361-381F-49AD-A8E6-35D70780A167}" dt="2025-08-07T16:26:14.788" v="17" actId="21"/>
          <ac:spMkLst>
            <pc:docMk/>
            <pc:sldMk cId="2880827753" sldId="259"/>
            <ac:spMk id="5" creationId="{73906924-7C4E-0D99-6E15-96BAB8143273}"/>
          </ac:spMkLst>
        </pc:spChg>
        <pc:spChg chg="add del mod">
          <ac:chgData name="harikrishnaa57@outlook.com" userId="86dd0f241f8cc7e0" providerId="LiveId" clId="{B5B73361-381F-49AD-A8E6-35D70780A167}" dt="2025-08-07T16:26:14.788" v="17" actId="21"/>
          <ac:spMkLst>
            <pc:docMk/>
            <pc:sldMk cId="2880827753" sldId="259"/>
            <ac:spMk id="7" creationId="{A959C615-003A-9C8F-D324-9B8E1938B63D}"/>
          </ac:spMkLst>
        </pc:spChg>
      </pc:sldChg>
      <pc:sldChg chg="addSp delSp modSp mod">
        <pc:chgData name="harikrishnaa57@outlook.com" userId="86dd0f241f8cc7e0" providerId="LiveId" clId="{B5B73361-381F-49AD-A8E6-35D70780A167}" dt="2025-08-07T16:26:21.169" v="19" actId="27636"/>
        <pc:sldMkLst>
          <pc:docMk/>
          <pc:sldMk cId="1216638106" sldId="271"/>
        </pc:sldMkLst>
        <pc:spChg chg="del">
          <ac:chgData name="harikrishnaa57@outlook.com" userId="86dd0f241f8cc7e0" providerId="LiveId" clId="{B5B73361-381F-49AD-A8E6-35D70780A167}" dt="2025-08-07T16:26:06.943" v="15" actId="478"/>
          <ac:spMkLst>
            <pc:docMk/>
            <pc:sldMk cId="1216638106" sldId="271"/>
            <ac:spMk id="2" creationId="{F6165F01-FE98-9BDE-1207-9845546C13D2}"/>
          </ac:spMkLst>
        </pc:spChg>
        <pc:spChg chg="del mod">
          <ac:chgData name="harikrishnaa57@outlook.com" userId="86dd0f241f8cc7e0" providerId="LiveId" clId="{B5B73361-381F-49AD-A8E6-35D70780A167}" dt="2025-08-07T16:26:06.943" v="15" actId="478"/>
          <ac:spMkLst>
            <pc:docMk/>
            <pc:sldMk cId="1216638106" sldId="271"/>
            <ac:spMk id="3" creationId="{E6DC8800-F8FB-998E-7138-5A7B9185ED03}"/>
          </ac:spMkLst>
        </pc:spChg>
        <pc:spChg chg="add mod">
          <ac:chgData name="harikrishnaa57@outlook.com" userId="86dd0f241f8cc7e0" providerId="LiveId" clId="{B5B73361-381F-49AD-A8E6-35D70780A167}" dt="2025-08-07T16:26:21.169" v="19" actId="27636"/>
          <ac:spMkLst>
            <pc:docMk/>
            <pc:sldMk cId="1216638106" sldId="271"/>
            <ac:spMk id="4" creationId="{3118F7DA-37A7-5342-64D2-22AB9E8E521D}"/>
          </ac:spMkLst>
        </pc:spChg>
        <pc:spChg chg="add mod">
          <ac:chgData name="harikrishnaa57@outlook.com" userId="86dd0f241f8cc7e0" providerId="LiveId" clId="{B5B73361-381F-49AD-A8E6-35D70780A167}" dt="2025-08-07T16:26:21.045" v="18"/>
          <ac:spMkLst>
            <pc:docMk/>
            <pc:sldMk cId="1216638106" sldId="271"/>
            <ac:spMk id="5" creationId="{E29CCECE-8E8C-1DC2-5CF0-72BA955F4A0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ACD071-9E11-402B-BF5E-135B91511F07}" type="datetimeFigureOut">
              <a:rPr lang="en-IN" smtClean="0"/>
              <a:t>26-10-2025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139CD8-B1FB-471B-8F1B-DA819A07F4D1}" type="slidenum">
              <a:rPr lang="en-IN" smtClean="0"/>
              <a:t>‹#›</a:t>
            </a:fld>
            <a:endParaRPr lang="en-IN"/>
          </a:p>
        </p:txBody>
      </p:sp>
    </p:spTree>
    <p:extLst>
      <p:ext uri="{BB962C8B-B14F-4D97-AF65-F5344CB8AC3E}">
        <p14:creationId xmlns:p14="http://schemas.microsoft.com/office/powerpoint/2010/main" val="4048464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E352D-621B-B67B-6D50-4F725DE383F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B5086FA0-8946-E67F-1D8D-EB4E018B51B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6A2DDA-8149-C157-43A0-30BBE52E9CCC}"/>
              </a:ext>
            </a:extLst>
          </p:cNvPr>
          <p:cNvSpPr>
            <a:spLocks noGrp="1"/>
          </p:cNvSpPr>
          <p:nvPr>
            <p:ph type="dt" sz="half" idx="10"/>
          </p:nvPr>
        </p:nvSpPr>
        <p:spPr/>
        <p:txBody>
          <a:bodyPr/>
          <a:lstStyle/>
          <a:p>
            <a:fld id="{59E882AD-034D-4C75-91A6-209E453912EE}" type="datetimeFigureOut">
              <a:rPr lang="en-IN" smtClean="0"/>
              <a:t>26-10-2025</a:t>
            </a:fld>
            <a:endParaRPr lang="en-IN"/>
          </a:p>
        </p:txBody>
      </p:sp>
      <p:sp>
        <p:nvSpPr>
          <p:cNvPr id="5" name="Footer Placeholder 4">
            <a:extLst>
              <a:ext uri="{FF2B5EF4-FFF2-40B4-BE49-F238E27FC236}">
                <a16:creationId xmlns:a16="http://schemas.microsoft.com/office/drawing/2014/main" id="{E4E0E8E9-90FF-1314-0C1B-A1B79C004F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DF2A89-6A74-646D-6A65-BFADA314A1EC}"/>
              </a:ext>
            </a:extLst>
          </p:cNvPr>
          <p:cNvSpPr>
            <a:spLocks noGrp="1"/>
          </p:cNvSpPr>
          <p:nvPr>
            <p:ph type="sldNum" sz="quarter" idx="12"/>
          </p:nvPr>
        </p:nvSpPr>
        <p:spPr/>
        <p:txBody>
          <a:bodyPr/>
          <a:lstStyle/>
          <a:p>
            <a:fld id="{0308956A-942A-40AF-8AD5-ABFE1D9861EC}" type="slidenum">
              <a:rPr lang="en-IN" smtClean="0"/>
              <a:t>‹#›</a:t>
            </a:fld>
            <a:endParaRPr lang="en-IN"/>
          </a:p>
        </p:txBody>
      </p:sp>
    </p:spTree>
    <p:extLst>
      <p:ext uri="{BB962C8B-B14F-4D97-AF65-F5344CB8AC3E}">
        <p14:creationId xmlns:p14="http://schemas.microsoft.com/office/powerpoint/2010/main" val="1222809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CA83-CC32-5C08-667C-96B9522389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CE7044-E1DD-11E6-7D60-A1E2393FEA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06E11A-36F5-3CB2-B9AA-0D53E506AA73}"/>
              </a:ext>
            </a:extLst>
          </p:cNvPr>
          <p:cNvSpPr>
            <a:spLocks noGrp="1"/>
          </p:cNvSpPr>
          <p:nvPr>
            <p:ph type="dt" sz="half" idx="10"/>
          </p:nvPr>
        </p:nvSpPr>
        <p:spPr/>
        <p:txBody>
          <a:bodyPr/>
          <a:lstStyle/>
          <a:p>
            <a:fld id="{59E882AD-034D-4C75-91A6-209E453912EE}" type="datetimeFigureOut">
              <a:rPr lang="en-IN" smtClean="0"/>
              <a:t>26-10-2025</a:t>
            </a:fld>
            <a:endParaRPr lang="en-IN"/>
          </a:p>
        </p:txBody>
      </p:sp>
      <p:sp>
        <p:nvSpPr>
          <p:cNvPr id="5" name="Footer Placeholder 4">
            <a:extLst>
              <a:ext uri="{FF2B5EF4-FFF2-40B4-BE49-F238E27FC236}">
                <a16:creationId xmlns:a16="http://schemas.microsoft.com/office/drawing/2014/main" id="{CD17624F-5F9E-08CB-4512-4772009546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B17BA2-E9BD-8BB9-35FB-B0F4EBE33633}"/>
              </a:ext>
            </a:extLst>
          </p:cNvPr>
          <p:cNvSpPr>
            <a:spLocks noGrp="1"/>
          </p:cNvSpPr>
          <p:nvPr>
            <p:ph type="sldNum" sz="quarter" idx="12"/>
          </p:nvPr>
        </p:nvSpPr>
        <p:spPr/>
        <p:txBody>
          <a:bodyPr/>
          <a:lstStyle/>
          <a:p>
            <a:fld id="{0308956A-942A-40AF-8AD5-ABFE1D9861EC}" type="slidenum">
              <a:rPr lang="en-IN" smtClean="0"/>
              <a:t>‹#›</a:t>
            </a:fld>
            <a:endParaRPr lang="en-IN"/>
          </a:p>
        </p:txBody>
      </p:sp>
    </p:spTree>
    <p:extLst>
      <p:ext uri="{BB962C8B-B14F-4D97-AF65-F5344CB8AC3E}">
        <p14:creationId xmlns:p14="http://schemas.microsoft.com/office/powerpoint/2010/main" val="3384188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865B22-4EAD-1162-CD4D-11F0B7ED537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6A6920-D061-DCC1-4064-F7864D2AAC2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AB12E6-F4CE-342B-3A1A-F7DB382D3B87}"/>
              </a:ext>
            </a:extLst>
          </p:cNvPr>
          <p:cNvSpPr>
            <a:spLocks noGrp="1"/>
          </p:cNvSpPr>
          <p:nvPr>
            <p:ph type="dt" sz="half" idx="10"/>
          </p:nvPr>
        </p:nvSpPr>
        <p:spPr/>
        <p:txBody>
          <a:bodyPr/>
          <a:lstStyle/>
          <a:p>
            <a:fld id="{59E882AD-034D-4C75-91A6-209E453912EE}" type="datetimeFigureOut">
              <a:rPr lang="en-IN" smtClean="0"/>
              <a:t>26-10-2025</a:t>
            </a:fld>
            <a:endParaRPr lang="en-IN"/>
          </a:p>
        </p:txBody>
      </p:sp>
      <p:sp>
        <p:nvSpPr>
          <p:cNvPr id="5" name="Footer Placeholder 4">
            <a:extLst>
              <a:ext uri="{FF2B5EF4-FFF2-40B4-BE49-F238E27FC236}">
                <a16:creationId xmlns:a16="http://schemas.microsoft.com/office/drawing/2014/main" id="{ABED6657-A624-0852-2C66-AE083899FC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2FB68D-F4B0-1CC2-2F98-FC8538AA8C1B}"/>
              </a:ext>
            </a:extLst>
          </p:cNvPr>
          <p:cNvSpPr>
            <a:spLocks noGrp="1"/>
          </p:cNvSpPr>
          <p:nvPr>
            <p:ph type="sldNum" sz="quarter" idx="12"/>
          </p:nvPr>
        </p:nvSpPr>
        <p:spPr/>
        <p:txBody>
          <a:bodyPr/>
          <a:lstStyle/>
          <a:p>
            <a:fld id="{0308956A-942A-40AF-8AD5-ABFE1D9861EC}" type="slidenum">
              <a:rPr lang="en-IN" smtClean="0"/>
              <a:t>‹#›</a:t>
            </a:fld>
            <a:endParaRPr lang="en-IN"/>
          </a:p>
        </p:txBody>
      </p:sp>
    </p:spTree>
    <p:extLst>
      <p:ext uri="{BB962C8B-B14F-4D97-AF65-F5344CB8AC3E}">
        <p14:creationId xmlns:p14="http://schemas.microsoft.com/office/powerpoint/2010/main" val="1504493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47648-8A96-1720-14C7-03FDD1FF3C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EECBDF-8619-03C0-EE1F-C642E314E5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B34895-C6E4-7AB7-0CDE-402ADE03ACDE}"/>
              </a:ext>
            </a:extLst>
          </p:cNvPr>
          <p:cNvSpPr>
            <a:spLocks noGrp="1"/>
          </p:cNvSpPr>
          <p:nvPr>
            <p:ph type="dt" sz="half" idx="10"/>
          </p:nvPr>
        </p:nvSpPr>
        <p:spPr/>
        <p:txBody>
          <a:bodyPr/>
          <a:lstStyle/>
          <a:p>
            <a:fld id="{59E882AD-034D-4C75-91A6-209E453912EE}" type="datetimeFigureOut">
              <a:rPr lang="en-IN" smtClean="0"/>
              <a:t>26-10-2025</a:t>
            </a:fld>
            <a:endParaRPr lang="en-IN"/>
          </a:p>
        </p:txBody>
      </p:sp>
      <p:sp>
        <p:nvSpPr>
          <p:cNvPr id="5" name="Footer Placeholder 4">
            <a:extLst>
              <a:ext uri="{FF2B5EF4-FFF2-40B4-BE49-F238E27FC236}">
                <a16:creationId xmlns:a16="http://schemas.microsoft.com/office/drawing/2014/main" id="{3C2044FF-C2D5-9163-EA6D-3AF731DB2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D919C9-3452-4A64-E4C5-C05568DF6C84}"/>
              </a:ext>
            </a:extLst>
          </p:cNvPr>
          <p:cNvSpPr>
            <a:spLocks noGrp="1"/>
          </p:cNvSpPr>
          <p:nvPr>
            <p:ph type="sldNum" sz="quarter" idx="12"/>
          </p:nvPr>
        </p:nvSpPr>
        <p:spPr/>
        <p:txBody>
          <a:bodyPr/>
          <a:lstStyle/>
          <a:p>
            <a:fld id="{0308956A-942A-40AF-8AD5-ABFE1D9861EC}" type="slidenum">
              <a:rPr lang="en-IN" smtClean="0"/>
              <a:t>‹#›</a:t>
            </a:fld>
            <a:endParaRPr lang="en-IN"/>
          </a:p>
        </p:txBody>
      </p:sp>
    </p:spTree>
    <p:extLst>
      <p:ext uri="{BB962C8B-B14F-4D97-AF65-F5344CB8AC3E}">
        <p14:creationId xmlns:p14="http://schemas.microsoft.com/office/powerpoint/2010/main" val="3010428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1795-D71E-D266-5FEF-53BE387485A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3FD198-0895-23BC-8432-6325CD6F7EB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EEEB82-9822-4568-F96C-F38503DBB794}"/>
              </a:ext>
            </a:extLst>
          </p:cNvPr>
          <p:cNvSpPr>
            <a:spLocks noGrp="1"/>
          </p:cNvSpPr>
          <p:nvPr>
            <p:ph type="dt" sz="half" idx="10"/>
          </p:nvPr>
        </p:nvSpPr>
        <p:spPr/>
        <p:txBody>
          <a:bodyPr/>
          <a:lstStyle/>
          <a:p>
            <a:fld id="{59E882AD-034D-4C75-91A6-209E453912EE}" type="datetimeFigureOut">
              <a:rPr lang="en-IN" smtClean="0"/>
              <a:t>26-10-2025</a:t>
            </a:fld>
            <a:endParaRPr lang="en-IN"/>
          </a:p>
        </p:txBody>
      </p:sp>
      <p:sp>
        <p:nvSpPr>
          <p:cNvPr id="5" name="Footer Placeholder 4">
            <a:extLst>
              <a:ext uri="{FF2B5EF4-FFF2-40B4-BE49-F238E27FC236}">
                <a16:creationId xmlns:a16="http://schemas.microsoft.com/office/drawing/2014/main" id="{BB9CCE5D-F4BE-3F4D-9715-F7C0D858D7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15552A-D08A-E611-0C99-B248A887D2CD}"/>
              </a:ext>
            </a:extLst>
          </p:cNvPr>
          <p:cNvSpPr>
            <a:spLocks noGrp="1"/>
          </p:cNvSpPr>
          <p:nvPr>
            <p:ph type="sldNum" sz="quarter" idx="12"/>
          </p:nvPr>
        </p:nvSpPr>
        <p:spPr/>
        <p:txBody>
          <a:bodyPr/>
          <a:lstStyle/>
          <a:p>
            <a:fld id="{0308956A-942A-40AF-8AD5-ABFE1D9861EC}" type="slidenum">
              <a:rPr lang="en-IN" smtClean="0"/>
              <a:t>‹#›</a:t>
            </a:fld>
            <a:endParaRPr lang="en-IN"/>
          </a:p>
        </p:txBody>
      </p:sp>
    </p:spTree>
    <p:extLst>
      <p:ext uri="{BB962C8B-B14F-4D97-AF65-F5344CB8AC3E}">
        <p14:creationId xmlns:p14="http://schemas.microsoft.com/office/powerpoint/2010/main" val="365492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D1DBC-8229-8FB1-555C-7587620B49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2E7063-9E16-6061-2DAB-F7F8E61ECEE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D26A24-48D9-8155-7A36-05EA4F7AFFF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982F94-24F0-8E52-0AB7-9BE04075EC89}"/>
              </a:ext>
            </a:extLst>
          </p:cNvPr>
          <p:cNvSpPr>
            <a:spLocks noGrp="1"/>
          </p:cNvSpPr>
          <p:nvPr>
            <p:ph type="dt" sz="half" idx="10"/>
          </p:nvPr>
        </p:nvSpPr>
        <p:spPr/>
        <p:txBody>
          <a:bodyPr/>
          <a:lstStyle/>
          <a:p>
            <a:fld id="{59E882AD-034D-4C75-91A6-209E453912EE}" type="datetimeFigureOut">
              <a:rPr lang="en-IN" smtClean="0"/>
              <a:t>26-10-2025</a:t>
            </a:fld>
            <a:endParaRPr lang="en-IN"/>
          </a:p>
        </p:txBody>
      </p:sp>
      <p:sp>
        <p:nvSpPr>
          <p:cNvPr id="6" name="Footer Placeholder 5">
            <a:extLst>
              <a:ext uri="{FF2B5EF4-FFF2-40B4-BE49-F238E27FC236}">
                <a16:creationId xmlns:a16="http://schemas.microsoft.com/office/drawing/2014/main" id="{BC38BC17-5B7A-A8A1-93AD-F7DBAA7328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1F796-2706-7036-CBAE-33E53100AB7F}"/>
              </a:ext>
            </a:extLst>
          </p:cNvPr>
          <p:cNvSpPr>
            <a:spLocks noGrp="1"/>
          </p:cNvSpPr>
          <p:nvPr>
            <p:ph type="sldNum" sz="quarter" idx="12"/>
          </p:nvPr>
        </p:nvSpPr>
        <p:spPr/>
        <p:txBody>
          <a:bodyPr/>
          <a:lstStyle/>
          <a:p>
            <a:fld id="{0308956A-942A-40AF-8AD5-ABFE1D9861EC}" type="slidenum">
              <a:rPr lang="en-IN" smtClean="0"/>
              <a:t>‹#›</a:t>
            </a:fld>
            <a:endParaRPr lang="en-IN"/>
          </a:p>
        </p:txBody>
      </p:sp>
    </p:spTree>
    <p:extLst>
      <p:ext uri="{BB962C8B-B14F-4D97-AF65-F5344CB8AC3E}">
        <p14:creationId xmlns:p14="http://schemas.microsoft.com/office/powerpoint/2010/main" val="144670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00D3-7CC9-8E00-4A68-A9A0CA6B881D}"/>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CB41F6-A232-5DDB-1B17-0EDA65C0478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78374CE-1579-0912-24A7-5836C72AE72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DA7020-5FB4-74BC-C9B7-EA8CD37C7E4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5C2A90E-A9FC-50C6-3CDF-909B3396B8D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B50540-BA8B-45E6-C66A-68BE62852E3C}"/>
              </a:ext>
            </a:extLst>
          </p:cNvPr>
          <p:cNvSpPr>
            <a:spLocks noGrp="1"/>
          </p:cNvSpPr>
          <p:nvPr>
            <p:ph type="dt" sz="half" idx="10"/>
          </p:nvPr>
        </p:nvSpPr>
        <p:spPr/>
        <p:txBody>
          <a:bodyPr/>
          <a:lstStyle/>
          <a:p>
            <a:fld id="{59E882AD-034D-4C75-91A6-209E453912EE}" type="datetimeFigureOut">
              <a:rPr lang="en-IN" smtClean="0"/>
              <a:t>26-10-2025</a:t>
            </a:fld>
            <a:endParaRPr lang="en-IN"/>
          </a:p>
        </p:txBody>
      </p:sp>
      <p:sp>
        <p:nvSpPr>
          <p:cNvPr id="8" name="Footer Placeholder 7">
            <a:extLst>
              <a:ext uri="{FF2B5EF4-FFF2-40B4-BE49-F238E27FC236}">
                <a16:creationId xmlns:a16="http://schemas.microsoft.com/office/drawing/2014/main" id="{98AA6BF3-D5DF-7FE6-C898-9848501B4D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623145-7EBC-FEE3-3B43-393E014ED99D}"/>
              </a:ext>
            </a:extLst>
          </p:cNvPr>
          <p:cNvSpPr>
            <a:spLocks noGrp="1"/>
          </p:cNvSpPr>
          <p:nvPr>
            <p:ph type="sldNum" sz="quarter" idx="12"/>
          </p:nvPr>
        </p:nvSpPr>
        <p:spPr/>
        <p:txBody>
          <a:bodyPr/>
          <a:lstStyle/>
          <a:p>
            <a:fld id="{0308956A-942A-40AF-8AD5-ABFE1D9861EC}" type="slidenum">
              <a:rPr lang="en-IN" smtClean="0"/>
              <a:t>‹#›</a:t>
            </a:fld>
            <a:endParaRPr lang="en-IN"/>
          </a:p>
        </p:txBody>
      </p:sp>
    </p:spTree>
    <p:extLst>
      <p:ext uri="{BB962C8B-B14F-4D97-AF65-F5344CB8AC3E}">
        <p14:creationId xmlns:p14="http://schemas.microsoft.com/office/powerpoint/2010/main" val="3840845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9884-82DC-416B-2ECF-79E3F53B23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FC07294-E3F3-23FA-7E98-6EFC560BC947}"/>
              </a:ext>
            </a:extLst>
          </p:cNvPr>
          <p:cNvSpPr>
            <a:spLocks noGrp="1"/>
          </p:cNvSpPr>
          <p:nvPr>
            <p:ph type="dt" sz="half" idx="10"/>
          </p:nvPr>
        </p:nvSpPr>
        <p:spPr/>
        <p:txBody>
          <a:bodyPr/>
          <a:lstStyle/>
          <a:p>
            <a:fld id="{59E882AD-034D-4C75-91A6-209E453912EE}" type="datetimeFigureOut">
              <a:rPr lang="en-IN" smtClean="0"/>
              <a:t>26-10-2025</a:t>
            </a:fld>
            <a:endParaRPr lang="en-IN"/>
          </a:p>
        </p:txBody>
      </p:sp>
      <p:sp>
        <p:nvSpPr>
          <p:cNvPr id="4" name="Footer Placeholder 3">
            <a:extLst>
              <a:ext uri="{FF2B5EF4-FFF2-40B4-BE49-F238E27FC236}">
                <a16:creationId xmlns:a16="http://schemas.microsoft.com/office/drawing/2014/main" id="{E50A496F-1C97-1E49-330E-BF080D97DB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118033-06A9-FB61-CE31-B1BE5DA8DC28}"/>
              </a:ext>
            </a:extLst>
          </p:cNvPr>
          <p:cNvSpPr>
            <a:spLocks noGrp="1"/>
          </p:cNvSpPr>
          <p:nvPr>
            <p:ph type="sldNum" sz="quarter" idx="12"/>
          </p:nvPr>
        </p:nvSpPr>
        <p:spPr/>
        <p:txBody>
          <a:bodyPr/>
          <a:lstStyle/>
          <a:p>
            <a:fld id="{0308956A-942A-40AF-8AD5-ABFE1D9861EC}" type="slidenum">
              <a:rPr lang="en-IN" smtClean="0"/>
              <a:t>‹#›</a:t>
            </a:fld>
            <a:endParaRPr lang="en-IN"/>
          </a:p>
        </p:txBody>
      </p:sp>
    </p:spTree>
    <p:extLst>
      <p:ext uri="{BB962C8B-B14F-4D97-AF65-F5344CB8AC3E}">
        <p14:creationId xmlns:p14="http://schemas.microsoft.com/office/powerpoint/2010/main" val="832873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CE9FBF-22B1-F8F3-3578-F113359FF4B7}"/>
              </a:ext>
            </a:extLst>
          </p:cNvPr>
          <p:cNvSpPr>
            <a:spLocks noGrp="1"/>
          </p:cNvSpPr>
          <p:nvPr>
            <p:ph type="dt" sz="half" idx="10"/>
          </p:nvPr>
        </p:nvSpPr>
        <p:spPr/>
        <p:txBody>
          <a:bodyPr/>
          <a:lstStyle/>
          <a:p>
            <a:fld id="{59E882AD-034D-4C75-91A6-209E453912EE}" type="datetimeFigureOut">
              <a:rPr lang="en-IN" smtClean="0"/>
              <a:t>26-10-2025</a:t>
            </a:fld>
            <a:endParaRPr lang="en-IN"/>
          </a:p>
        </p:txBody>
      </p:sp>
      <p:sp>
        <p:nvSpPr>
          <p:cNvPr id="3" name="Footer Placeholder 2">
            <a:extLst>
              <a:ext uri="{FF2B5EF4-FFF2-40B4-BE49-F238E27FC236}">
                <a16:creationId xmlns:a16="http://schemas.microsoft.com/office/drawing/2014/main" id="{762DE38B-BE28-F6EA-15EB-0C88E7D64A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95E2F8-B467-DCBB-E3DC-DDEC3DAB990A}"/>
              </a:ext>
            </a:extLst>
          </p:cNvPr>
          <p:cNvSpPr>
            <a:spLocks noGrp="1"/>
          </p:cNvSpPr>
          <p:nvPr>
            <p:ph type="sldNum" sz="quarter" idx="12"/>
          </p:nvPr>
        </p:nvSpPr>
        <p:spPr/>
        <p:txBody>
          <a:bodyPr/>
          <a:lstStyle/>
          <a:p>
            <a:fld id="{0308956A-942A-40AF-8AD5-ABFE1D9861EC}" type="slidenum">
              <a:rPr lang="en-IN" smtClean="0"/>
              <a:t>‹#›</a:t>
            </a:fld>
            <a:endParaRPr lang="en-IN"/>
          </a:p>
        </p:txBody>
      </p:sp>
    </p:spTree>
    <p:extLst>
      <p:ext uri="{BB962C8B-B14F-4D97-AF65-F5344CB8AC3E}">
        <p14:creationId xmlns:p14="http://schemas.microsoft.com/office/powerpoint/2010/main" val="1578469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05F48-9D44-0F88-30CB-501E15352F2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E0F412-D51B-4583-FE5C-AE86AB5AB80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EE15A6-4056-03E0-AAEB-BC99F9F2383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87A9B4F-F9E0-A754-5C5D-C5DA06E12759}"/>
              </a:ext>
            </a:extLst>
          </p:cNvPr>
          <p:cNvSpPr>
            <a:spLocks noGrp="1"/>
          </p:cNvSpPr>
          <p:nvPr>
            <p:ph type="dt" sz="half" idx="10"/>
          </p:nvPr>
        </p:nvSpPr>
        <p:spPr/>
        <p:txBody>
          <a:bodyPr/>
          <a:lstStyle/>
          <a:p>
            <a:fld id="{59E882AD-034D-4C75-91A6-209E453912EE}" type="datetimeFigureOut">
              <a:rPr lang="en-IN" smtClean="0"/>
              <a:t>26-10-2025</a:t>
            </a:fld>
            <a:endParaRPr lang="en-IN"/>
          </a:p>
        </p:txBody>
      </p:sp>
      <p:sp>
        <p:nvSpPr>
          <p:cNvPr id="6" name="Footer Placeholder 5">
            <a:extLst>
              <a:ext uri="{FF2B5EF4-FFF2-40B4-BE49-F238E27FC236}">
                <a16:creationId xmlns:a16="http://schemas.microsoft.com/office/drawing/2014/main" id="{82EF8214-D9FE-EC85-87D8-8DDF35AC42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7692EA-F288-F096-CBE5-9AEB78033A4D}"/>
              </a:ext>
            </a:extLst>
          </p:cNvPr>
          <p:cNvSpPr>
            <a:spLocks noGrp="1"/>
          </p:cNvSpPr>
          <p:nvPr>
            <p:ph type="sldNum" sz="quarter" idx="12"/>
          </p:nvPr>
        </p:nvSpPr>
        <p:spPr/>
        <p:txBody>
          <a:bodyPr/>
          <a:lstStyle/>
          <a:p>
            <a:fld id="{0308956A-942A-40AF-8AD5-ABFE1D9861EC}" type="slidenum">
              <a:rPr lang="en-IN" smtClean="0"/>
              <a:t>‹#›</a:t>
            </a:fld>
            <a:endParaRPr lang="en-IN"/>
          </a:p>
        </p:txBody>
      </p:sp>
    </p:spTree>
    <p:extLst>
      <p:ext uri="{BB962C8B-B14F-4D97-AF65-F5344CB8AC3E}">
        <p14:creationId xmlns:p14="http://schemas.microsoft.com/office/powerpoint/2010/main" val="122630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4CA7F-C102-3010-242F-CB95D1013C9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383637-D45D-9B26-AE96-9251108D93F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7F369F60-95DC-D460-93D1-BD41E50CAEE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B465EAD-85A4-B017-8BFE-0B8DA6E66553}"/>
              </a:ext>
            </a:extLst>
          </p:cNvPr>
          <p:cNvSpPr>
            <a:spLocks noGrp="1"/>
          </p:cNvSpPr>
          <p:nvPr>
            <p:ph type="dt" sz="half" idx="10"/>
          </p:nvPr>
        </p:nvSpPr>
        <p:spPr/>
        <p:txBody>
          <a:bodyPr/>
          <a:lstStyle/>
          <a:p>
            <a:fld id="{59E882AD-034D-4C75-91A6-209E453912EE}" type="datetimeFigureOut">
              <a:rPr lang="en-IN" smtClean="0"/>
              <a:t>26-10-2025</a:t>
            </a:fld>
            <a:endParaRPr lang="en-IN"/>
          </a:p>
        </p:txBody>
      </p:sp>
      <p:sp>
        <p:nvSpPr>
          <p:cNvPr id="6" name="Footer Placeholder 5">
            <a:extLst>
              <a:ext uri="{FF2B5EF4-FFF2-40B4-BE49-F238E27FC236}">
                <a16:creationId xmlns:a16="http://schemas.microsoft.com/office/drawing/2014/main" id="{A9CF2DE9-F0E6-3EC8-6704-A1C8B75F57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205958-C92D-D97D-D5B4-2FA0EC31C13F}"/>
              </a:ext>
            </a:extLst>
          </p:cNvPr>
          <p:cNvSpPr>
            <a:spLocks noGrp="1"/>
          </p:cNvSpPr>
          <p:nvPr>
            <p:ph type="sldNum" sz="quarter" idx="12"/>
          </p:nvPr>
        </p:nvSpPr>
        <p:spPr/>
        <p:txBody>
          <a:bodyPr/>
          <a:lstStyle/>
          <a:p>
            <a:fld id="{0308956A-942A-40AF-8AD5-ABFE1D9861EC}" type="slidenum">
              <a:rPr lang="en-IN" smtClean="0"/>
              <a:t>‹#›</a:t>
            </a:fld>
            <a:endParaRPr lang="en-IN"/>
          </a:p>
        </p:txBody>
      </p:sp>
    </p:spTree>
    <p:extLst>
      <p:ext uri="{BB962C8B-B14F-4D97-AF65-F5344CB8AC3E}">
        <p14:creationId xmlns:p14="http://schemas.microsoft.com/office/powerpoint/2010/main" val="523365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0D8CAA-35B1-1697-DBE3-B982E39D7EF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ED2EA8-0DF5-8CCC-37B1-38E76A7F460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595230-8D73-D8F8-FBA0-D200267AF26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E882AD-034D-4C75-91A6-209E453912EE}" type="datetimeFigureOut">
              <a:rPr lang="en-IN" smtClean="0"/>
              <a:t>26-10-2025</a:t>
            </a:fld>
            <a:endParaRPr lang="en-IN"/>
          </a:p>
        </p:txBody>
      </p:sp>
      <p:sp>
        <p:nvSpPr>
          <p:cNvPr id="5" name="Footer Placeholder 4">
            <a:extLst>
              <a:ext uri="{FF2B5EF4-FFF2-40B4-BE49-F238E27FC236}">
                <a16:creationId xmlns:a16="http://schemas.microsoft.com/office/drawing/2014/main" id="{7D35DF33-7AF5-4462-F6C3-771D6036457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5FB509-359D-3D5C-61C7-F6207AA64F9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08956A-942A-40AF-8AD5-ABFE1D9861EC}" type="slidenum">
              <a:rPr lang="en-IN" smtClean="0"/>
              <a:t>‹#›</a:t>
            </a:fld>
            <a:endParaRPr lang="en-IN"/>
          </a:p>
        </p:txBody>
      </p:sp>
    </p:spTree>
    <p:extLst>
      <p:ext uri="{BB962C8B-B14F-4D97-AF65-F5344CB8AC3E}">
        <p14:creationId xmlns:p14="http://schemas.microsoft.com/office/powerpoint/2010/main" val="120676272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18F7DA-37A7-5342-64D2-22AB9E8E521D}"/>
              </a:ext>
            </a:extLst>
          </p:cNvPr>
          <p:cNvSpPr txBox="1">
            <a:spLocks/>
          </p:cNvSpPr>
          <p:nvPr/>
        </p:nvSpPr>
        <p:spPr>
          <a:xfrm>
            <a:off x="457200" y="308048"/>
            <a:ext cx="8229600" cy="343454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indent="0">
              <a:buFont typeface="Arial" pitchFamily="34" charset="0"/>
              <a:buNone/>
            </a:pPr>
            <a:r>
              <a:rPr lang="en-GB"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Tomato Leaf Disease </a:t>
            </a:r>
          </a:p>
          <a:p>
            <a:pPr marL="0" indent="0">
              <a:buFont typeface="Arial" pitchFamily="34" charset="0"/>
              <a:buNone/>
            </a:pPr>
            <a:r>
              <a:rPr lang="en-GB"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Detection Using </a:t>
            </a:r>
          </a:p>
          <a:p>
            <a:pPr marL="0" indent="0">
              <a:buFont typeface="Arial" pitchFamily="34" charset="0"/>
              <a:buNone/>
            </a:pPr>
            <a:r>
              <a:rPr lang="en-GB"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Ensemble CNN Model</a:t>
            </a:r>
          </a:p>
        </p:txBody>
      </p:sp>
      <p:sp>
        <p:nvSpPr>
          <p:cNvPr id="5" name="Content Placeholder 2">
            <a:extLst>
              <a:ext uri="{FF2B5EF4-FFF2-40B4-BE49-F238E27FC236}">
                <a16:creationId xmlns:a16="http://schemas.microsoft.com/office/drawing/2014/main" id="{E29CCECE-8E8C-1DC2-5CF0-72BA955F4A0D}"/>
              </a:ext>
            </a:extLst>
          </p:cNvPr>
          <p:cNvSpPr txBox="1">
            <a:spLocks/>
          </p:cNvSpPr>
          <p:nvPr/>
        </p:nvSpPr>
        <p:spPr>
          <a:xfrm>
            <a:off x="1063112" y="3873910"/>
            <a:ext cx="7274643" cy="192712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IN" sz="2800"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9AEBE72D-F622-1588-D4EB-367B335E917E}"/>
              </a:ext>
            </a:extLst>
          </p:cNvPr>
          <p:cNvSpPr txBox="1"/>
          <p:nvPr/>
        </p:nvSpPr>
        <p:spPr>
          <a:xfrm>
            <a:off x="109598" y="4136538"/>
            <a:ext cx="4834466" cy="2446824"/>
          </a:xfrm>
          <a:prstGeom prst="rect">
            <a:avLst/>
          </a:prstGeom>
          <a:noFill/>
        </p:spPr>
        <p:txBody>
          <a:bodyPr wrap="square">
            <a:spAutoFit/>
          </a:bodyPr>
          <a:lstStyle/>
          <a:p>
            <a:pPr algn="ctr">
              <a:lnSpc>
                <a:spcPct val="150000"/>
              </a:lnSpc>
            </a:pPr>
            <a:r>
              <a:rPr lang="en-US" sz="1800" dirty="0">
                <a:solidFill>
                  <a:schemeClr val="tx1"/>
                </a:solidFill>
                <a:latin typeface="Times New Roman" pitchFamily="18" charset="0"/>
                <a:cs typeface="Times New Roman" pitchFamily="18" charset="0"/>
              </a:rPr>
              <a:t>GUIDE NAME</a:t>
            </a:r>
          </a:p>
          <a:p>
            <a:pPr algn="ctr">
              <a:lnSpc>
                <a:spcPct val="150000"/>
              </a:lnSpc>
            </a:pPr>
            <a:r>
              <a:rPr lang="en-US" sz="1800" dirty="0">
                <a:solidFill>
                  <a:schemeClr val="tx1"/>
                </a:solidFill>
                <a:latin typeface="Times New Roman" pitchFamily="18" charset="0"/>
                <a:cs typeface="Times New Roman" pitchFamily="18" charset="0"/>
              </a:rPr>
              <a:t>MRS.LINCY JEMINA</a:t>
            </a:r>
            <a:r>
              <a:rPr lang="en-US" dirty="0">
                <a:latin typeface="Times New Roman" pitchFamily="18" charset="0"/>
                <a:cs typeface="Times New Roman" pitchFamily="18" charset="0"/>
              </a:rPr>
              <a:t> M.E (PH.D)</a:t>
            </a:r>
          </a:p>
          <a:p>
            <a:pPr algn="ctr">
              <a:lnSpc>
                <a:spcPct val="150000"/>
              </a:lnSpc>
            </a:pPr>
            <a:r>
              <a:rPr lang="en-US" dirty="0">
                <a:latin typeface="Times New Roman" pitchFamily="18" charset="0"/>
                <a:cs typeface="Times New Roman" pitchFamily="18" charset="0"/>
              </a:rPr>
              <a:t>DEPARTMENT OF CSE</a:t>
            </a:r>
          </a:p>
          <a:p>
            <a:pPr algn="ctr">
              <a:lnSpc>
                <a:spcPct val="150000"/>
              </a:lnSpc>
            </a:pPr>
            <a:r>
              <a:rPr lang="en-US" dirty="0">
                <a:latin typeface="Times New Roman" pitchFamily="18" charset="0"/>
                <a:cs typeface="Times New Roman" pitchFamily="18" charset="0"/>
              </a:rPr>
              <a:t>PANIMALAR ENGINERING COLLEGE,</a:t>
            </a:r>
          </a:p>
          <a:p>
            <a:pPr algn="ctr">
              <a:lnSpc>
                <a:spcPct val="150000"/>
              </a:lnSpc>
            </a:pPr>
            <a:r>
              <a:rPr lang="en-US" dirty="0">
                <a:latin typeface="Times New Roman" pitchFamily="18" charset="0"/>
                <a:cs typeface="Times New Roman" pitchFamily="18" charset="0"/>
              </a:rPr>
              <a:t>CHENNAI</a:t>
            </a:r>
          </a:p>
          <a:p>
            <a:pPr algn="ctr"/>
            <a:endParaRPr lang="en-US" sz="1800" dirty="0">
              <a:solidFill>
                <a:schemeClr val="tx1"/>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10E23290-D9A6-B514-CFB2-8C59EB51CE9D}"/>
              </a:ext>
            </a:extLst>
          </p:cNvPr>
          <p:cNvSpPr txBox="1"/>
          <p:nvPr/>
        </p:nvSpPr>
        <p:spPr>
          <a:xfrm>
            <a:off x="5033460" y="4323703"/>
            <a:ext cx="4572000" cy="1477328"/>
          </a:xfrm>
          <a:prstGeom prst="rect">
            <a:avLst/>
          </a:prstGeom>
          <a:noFill/>
        </p:spPr>
        <p:txBody>
          <a:bodyPr wrap="square">
            <a:spAutoFit/>
          </a:bodyPr>
          <a:lstStyle/>
          <a:p>
            <a:pPr algn="ctr"/>
            <a:r>
              <a:rPr lang="en-US" dirty="0">
                <a:latin typeface="Times New Roman" pitchFamily="18" charset="0"/>
                <a:cs typeface="Times New Roman" pitchFamily="18" charset="0"/>
              </a:rPr>
              <a:t>PRESENTED BY</a:t>
            </a:r>
            <a:r>
              <a:rPr lang="en-US" sz="1800" dirty="0">
                <a:solidFill>
                  <a:schemeClr val="tx1"/>
                </a:solidFill>
                <a:latin typeface="Times New Roman" pitchFamily="18" charset="0"/>
                <a:cs typeface="Times New Roman" pitchFamily="18" charset="0"/>
              </a:rPr>
              <a:t>:</a:t>
            </a:r>
          </a:p>
          <a:p>
            <a:pPr algn="ctr"/>
            <a:endParaRPr lang="en-US" sz="1800" dirty="0">
              <a:solidFill>
                <a:schemeClr val="tx1"/>
              </a:solidFill>
              <a:latin typeface="Times New Roman" pitchFamily="18" charset="0"/>
              <a:cs typeface="Times New Roman" pitchFamily="18" charset="0"/>
            </a:endParaRPr>
          </a:p>
          <a:p>
            <a:pPr algn="ctr"/>
            <a:r>
              <a:rPr lang="en-US" sz="1800" dirty="0">
                <a:solidFill>
                  <a:schemeClr val="tx1"/>
                </a:solidFill>
                <a:latin typeface="Times New Roman" pitchFamily="18" charset="0"/>
                <a:cs typeface="Times New Roman" pitchFamily="18" charset="0"/>
              </a:rPr>
              <a:t>GOK</a:t>
            </a:r>
            <a:r>
              <a:rPr lang="en-US" sz="1800" dirty="0">
                <a:latin typeface="Times New Roman" pitchFamily="18" charset="0"/>
                <a:cs typeface="Times New Roman" pitchFamily="18" charset="0"/>
              </a:rPr>
              <a:t>UL.E</a:t>
            </a:r>
            <a:r>
              <a:rPr lang="en-US" sz="1800" dirty="0">
                <a:solidFill>
                  <a:schemeClr val="tx1"/>
                </a:solidFill>
                <a:latin typeface="Times New Roman" pitchFamily="18" charset="0"/>
                <a:cs typeface="Times New Roman" pitchFamily="18" charset="0"/>
              </a:rPr>
              <a:t>(211423104174)</a:t>
            </a:r>
          </a:p>
          <a:p>
            <a:pPr algn="ctr"/>
            <a:endParaRPr lang="en-US" sz="1800" dirty="0">
              <a:solidFill>
                <a:schemeClr val="tx1"/>
              </a:solidFill>
              <a:latin typeface="Times New Roman" pitchFamily="18" charset="0"/>
              <a:cs typeface="Times New Roman" pitchFamily="18" charset="0"/>
            </a:endParaRPr>
          </a:p>
          <a:p>
            <a:pPr algn="ctr"/>
            <a:r>
              <a:rPr lang="en-US" sz="1800" dirty="0">
                <a:latin typeface="Times New Roman" pitchFamily="18" charset="0"/>
                <a:cs typeface="Times New Roman" pitchFamily="18" charset="0"/>
              </a:rPr>
              <a:t>HARIKRISHNAA.S</a:t>
            </a:r>
            <a:r>
              <a:rPr lang="en-US" sz="1800" dirty="0">
                <a:solidFill>
                  <a:schemeClr val="tx1"/>
                </a:solidFill>
                <a:latin typeface="Times New Roman" pitchFamily="18" charset="0"/>
                <a:cs typeface="Times New Roman" pitchFamily="18" charset="0"/>
              </a:rPr>
              <a:t>(211423104200)</a:t>
            </a:r>
          </a:p>
        </p:txBody>
      </p:sp>
    </p:spTree>
    <p:extLst>
      <p:ext uri="{BB962C8B-B14F-4D97-AF65-F5344CB8AC3E}">
        <p14:creationId xmlns:p14="http://schemas.microsoft.com/office/powerpoint/2010/main" val="1216638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1847-3525-6634-8CA7-8BA28E519847}"/>
              </a:ext>
            </a:extLst>
          </p:cNvPr>
          <p:cNvSpPr>
            <a:spLocks noGrp="1"/>
          </p:cNvSpPr>
          <p:nvPr/>
        </p:nvSpPr>
        <p:spPr>
          <a:xfrm>
            <a:off x="457200" y="336089"/>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03D8B809-DC59-84AE-A19E-95AF194410B8}"/>
              </a:ext>
            </a:extLst>
          </p:cNvPr>
          <p:cNvSpPr>
            <a:spLocks noGrp="1"/>
          </p:cNvSpPr>
          <p:nvPr/>
        </p:nvSpPr>
        <p:spPr>
          <a:xfrm>
            <a:off x="457200" y="1557748"/>
            <a:ext cx="8229600" cy="449892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proposed system is an offline, CLI-based application designed to detect tomato leaf diseases using deep learning techniques. The system follows a structured pipeline that begins with image input via a command-line interface. The input images undergo preprocessing steps such as resizing, normalization, and augmentation to improve robustness. Two pretrained CNN models, ResNet50 and DenseNet201, are employed for feature extraction, leveraging transfer learning for high accuracy. An ensemble mechanism integrates the predictions of these models using confidence-based voting to produce the final classification output. The result includes the identified disease category, prediction accuracy, and treatment recommendation, making it a practical tool for farmers without internet access.</a:t>
            </a:r>
            <a:endParaRP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243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E02D2B-0F65-CA95-6FCF-364ED65060E4}"/>
              </a:ext>
            </a:extLst>
          </p:cNvPr>
          <p:cNvSpPr>
            <a:spLocks noGrp="1"/>
          </p:cNvSpPr>
          <p:nvPr/>
        </p:nvSpPr>
        <p:spPr>
          <a:xfrm>
            <a:off x="501444" y="1639297"/>
            <a:ext cx="8229600" cy="475034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150000"/>
              </a:lnSpc>
              <a:buFont typeface="Arial" panose="020B0604020202020204" pitchFamily="34" charset="0"/>
              <a:buChar char="•"/>
            </a:pPr>
            <a:r>
              <a:rPr lang="en-IN" sz="2400" b="1" dirty="0"/>
              <a:t>Processor</a:t>
            </a:r>
            <a:r>
              <a:rPr lang="en-IN" sz="2400" dirty="0"/>
              <a:t>: Intel i5 / i7 or AMD equivalent (minimum 2.0 GHz)</a:t>
            </a:r>
          </a:p>
          <a:p>
            <a:pPr algn="just">
              <a:lnSpc>
                <a:spcPct val="150000"/>
              </a:lnSpc>
              <a:buFont typeface="Arial" panose="020B0604020202020204" pitchFamily="34" charset="0"/>
              <a:buChar char="•"/>
            </a:pPr>
            <a:r>
              <a:rPr lang="en-IN" sz="2400" b="1" dirty="0"/>
              <a:t>GPU (Optional but Recommended)</a:t>
            </a:r>
            <a:r>
              <a:rPr lang="en-IN" sz="2400" dirty="0"/>
              <a:t>: NVIDIA GPU with CUDA support (e.g., GTX 1650 or above)</a:t>
            </a:r>
          </a:p>
          <a:p>
            <a:pPr algn="just">
              <a:lnSpc>
                <a:spcPct val="150000"/>
              </a:lnSpc>
              <a:buFont typeface="Arial" panose="020B0604020202020204" pitchFamily="34" charset="0"/>
              <a:buChar char="•"/>
            </a:pPr>
            <a:r>
              <a:rPr lang="en-IN" sz="2400" b="1" dirty="0"/>
              <a:t>RAM</a:t>
            </a:r>
            <a:r>
              <a:rPr lang="en-IN" sz="2400" dirty="0"/>
              <a:t>: Minimum 8 GB (16 GB recommended for faster training)</a:t>
            </a:r>
          </a:p>
          <a:p>
            <a:pPr algn="just">
              <a:lnSpc>
                <a:spcPct val="150000"/>
              </a:lnSpc>
              <a:buFont typeface="Arial" panose="020B0604020202020204" pitchFamily="34" charset="0"/>
              <a:buChar char="•"/>
            </a:pPr>
            <a:r>
              <a:rPr lang="en-IN" sz="2400" b="1" dirty="0"/>
              <a:t>Storage</a:t>
            </a:r>
            <a:r>
              <a:rPr lang="en-IN" sz="2400" dirty="0"/>
              <a:t>: 250 GB HDD / SSD (Dataset + model storage)</a:t>
            </a:r>
          </a:p>
          <a:p>
            <a:pPr algn="just">
              <a:lnSpc>
                <a:spcPct val="150000"/>
              </a:lnSpc>
              <a:buFont typeface="Arial" panose="020B0604020202020204" pitchFamily="34" charset="0"/>
              <a:buChar char="•"/>
            </a:pPr>
            <a:r>
              <a:rPr lang="en-IN" sz="2400" b="1" dirty="0"/>
              <a:t>Operating System</a:t>
            </a:r>
            <a:r>
              <a:rPr lang="en-IN" sz="2400" dirty="0"/>
              <a:t>: Windows 10/11 or Ubuntu Linux (64-bit)</a:t>
            </a:r>
          </a:p>
        </p:txBody>
      </p:sp>
      <p:sp>
        <p:nvSpPr>
          <p:cNvPr id="4" name="Title 1">
            <a:extLst>
              <a:ext uri="{FF2B5EF4-FFF2-40B4-BE49-F238E27FC236}">
                <a16:creationId xmlns:a16="http://schemas.microsoft.com/office/drawing/2014/main" id="{8AA3A967-A2F2-8D67-09D7-194E75CC38A2}"/>
              </a:ext>
            </a:extLst>
          </p:cNvPr>
          <p:cNvSpPr>
            <a:spLocks noGrp="1"/>
          </p:cNvSpPr>
          <p:nvPr/>
        </p:nvSpPr>
        <p:spPr>
          <a:xfrm>
            <a:off x="1268359" y="478194"/>
            <a:ext cx="6715433" cy="87819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dirty="0">
                <a:latin typeface="Times New Roman" panose="02020603050405020304" pitchFamily="18" charset="0"/>
                <a:cs typeface="Times New Roman" panose="02020603050405020304" pitchFamily="18" charset="0"/>
              </a:rPr>
              <a:t>Hardware</a:t>
            </a:r>
            <a:r>
              <a:rPr lang="en-IN" dirty="0">
                <a:latin typeface="Times New Roman" panose="02020603050405020304" pitchFamily="18" charset="0"/>
                <a:cs typeface="Times New Roman" panose="02020603050405020304" pitchFamily="18" charset="0"/>
              </a:rPr>
              <a:t> Specifications</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855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74A8-D180-0BED-1C06-C10131BAD10E}"/>
              </a:ext>
            </a:extLst>
          </p:cNvPr>
          <p:cNvSpPr>
            <a:spLocks noGrp="1"/>
          </p:cNvSpPr>
          <p:nvPr>
            <p:ph type="title"/>
          </p:nvPr>
        </p:nvSpPr>
        <p:spPr>
          <a:xfrm>
            <a:off x="2111477" y="519164"/>
            <a:ext cx="5950975" cy="1012722"/>
          </a:xfrm>
        </p:spPr>
        <p:txBody>
          <a:bodyPr>
            <a:noAutofit/>
          </a:bodyPr>
          <a:lstStyle/>
          <a:p>
            <a:r>
              <a:rPr lang="en-IN" sz="4400" dirty="0">
                <a:latin typeface="Times New Roman" panose="02020603050405020304" pitchFamily="18" charset="0"/>
                <a:cs typeface="Times New Roman" panose="02020603050405020304" pitchFamily="18" charset="0"/>
              </a:rPr>
              <a:t>Software Specifications</a:t>
            </a:r>
            <a:br>
              <a:rPr lang="en-IN" sz="4400" dirty="0">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CDF4B8E-82AF-FD64-60F2-F423990FB0D3}"/>
              </a:ext>
            </a:extLst>
          </p:cNvPr>
          <p:cNvSpPr>
            <a:spLocks noGrp="1" noChangeArrowheads="1"/>
          </p:cNvSpPr>
          <p:nvPr>
            <p:ph idx="1"/>
          </p:nvPr>
        </p:nvSpPr>
        <p:spPr bwMode="auto">
          <a:xfrm>
            <a:off x="678427" y="1563841"/>
            <a:ext cx="8106696"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3.8+</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Framework</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TensorFlow-</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PyTorch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t>
            </a:r>
          </a:p>
          <a:p>
            <a:pPr marL="0" marR="0" lvl="0" indent="0" algn="l" defTabSz="914400" rtl="0" eaLnBrk="0" fontAlgn="base" latinLnBrk="0" hangingPunct="0">
              <a:lnSpc>
                <a:spcPct val="15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CNN implementation)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NumPy, Pandas, Matplotlib, OpenCV, scikit-learn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 Development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argparse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click library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PlantVillage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(Tomato subset)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IDE/Environment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Jupyter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Notebook / VS Code / PyCharm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Version Control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GitHub (for code management and </a:t>
            </a:r>
            <a:r>
              <a:rPr lang="en-US" altLang="en-US" dirty="0">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documentation)</a:t>
            </a:r>
          </a:p>
        </p:txBody>
      </p:sp>
    </p:spTree>
    <p:extLst>
      <p:ext uri="{BB962C8B-B14F-4D97-AF65-F5344CB8AC3E}">
        <p14:creationId xmlns:p14="http://schemas.microsoft.com/office/powerpoint/2010/main" val="411204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B4689-7CAC-C7C8-5FBB-D0CC6C9D6134}"/>
              </a:ext>
            </a:extLst>
          </p:cNvPr>
          <p:cNvSpPr txBox="1">
            <a:spLocks/>
          </p:cNvSpPr>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latin typeface="Times New Roman" pitchFamily="18" charset="0"/>
                <a:cs typeface="Times New Roman" pitchFamily="18" charset="0"/>
              </a:rPr>
              <a:t>System </a:t>
            </a:r>
            <a:r>
              <a:rPr lang="en-IN" dirty="0">
                <a:latin typeface="Times New Roman" panose="02020603050405020304" pitchFamily="18" charset="0"/>
                <a:cs typeface="Times New Roman" panose="02020603050405020304" pitchFamily="18" charset="0"/>
              </a:rPr>
              <a:t>Architecture </a:t>
            </a:r>
          </a:p>
        </p:txBody>
      </p:sp>
      <p:pic>
        <p:nvPicPr>
          <p:cNvPr id="3" name="Picture 2">
            <a:extLst>
              <a:ext uri="{FF2B5EF4-FFF2-40B4-BE49-F238E27FC236}">
                <a16:creationId xmlns:a16="http://schemas.microsoft.com/office/drawing/2014/main" id="{1F753AE5-6F98-A040-5CA6-74EE19BE6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1417638"/>
            <a:ext cx="8096250" cy="4572000"/>
          </a:xfrm>
          <a:prstGeom prst="rect">
            <a:avLst/>
          </a:prstGeom>
        </p:spPr>
      </p:pic>
    </p:spTree>
    <p:extLst>
      <p:ext uri="{BB962C8B-B14F-4D97-AF65-F5344CB8AC3E}">
        <p14:creationId xmlns:p14="http://schemas.microsoft.com/office/powerpoint/2010/main" val="702256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FA5276-7B79-934D-A317-FC3B2FE3FCAF}"/>
              </a:ext>
            </a:extLst>
          </p:cNvPr>
          <p:cNvSpPr>
            <a:spLocks noGrp="1"/>
          </p:cNvSpPr>
          <p:nvPr>
            <p:ph type="title"/>
          </p:nvPr>
        </p:nvSpPr>
        <p:spPr/>
        <p:txBody>
          <a:bodyPr>
            <a:normAutofit/>
          </a:bodyPr>
          <a:lstStyle/>
          <a:p>
            <a:pPr algn="ctr"/>
            <a:r>
              <a:rPr lang="en-US" sz="4400" dirty="0">
                <a:latin typeface="Times New Roman" pitchFamily="18" charset="0"/>
                <a:cs typeface="Times New Roman" pitchFamily="18" charset="0"/>
              </a:rPr>
              <a:t>Proposed Methodology</a:t>
            </a:r>
            <a:endParaRPr lang="en-IN" sz="4400"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A6DBD4F4-01E9-ED27-7943-BF54B06844AD}"/>
              </a:ext>
            </a:extLst>
          </p:cNvPr>
          <p:cNvSpPr>
            <a:spLocks noGrp="1"/>
          </p:cNvSpPr>
          <p:nvPr>
            <p:ph idx="1"/>
          </p:nvPr>
        </p:nvSpPr>
        <p:spPr/>
        <p:txBody>
          <a:bodyPr>
            <a:normAutofit/>
          </a:bodyPr>
          <a:lstStyle/>
          <a:p>
            <a:pPr marL="514350" indent="-514350">
              <a:lnSpc>
                <a:spcPct val="150000"/>
              </a:lnSpc>
              <a:buFont typeface="+mj-lt"/>
              <a:buAutoNum type="arabicPeriod"/>
            </a:pPr>
            <a:r>
              <a:rPr lang="en-IN" sz="3200" dirty="0">
                <a:latin typeface="Times New Roman" panose="02020603050405020304" pitchFamily="18" charset="0"/>
                <a:cs typeface="Times New Roman" panose="02020603050405020304" pitchFamily="18" charset="0"/>
              </a:rPr>
              <a:t>Module-1(Leaf Database)</a:t>
            </a:r>
          </a:p>
          <a:p>
            <a:pPr marL="514350" indent="-514350">
              <a:lnSpc>
                <a:spcPct val="150000"/>
              </a:lnSpc>
              <a:buFont typeface="+mj-lt"/>
              <a:buAutoNum type="arabicPeriod"/>
            </a:pPr>
            <a:r>
              <a:rPr lang="en-IN" sz="3200" dirty="0">
                <a:latin typeface="Times New Roman" panose="02020603050405020304" pitchFamily="18" charset="0"/>
                <a:cs typeface="Times New Roman" panose="02020603050405020304" pitchFamily="18" charset="0"/>
              </a:rPr>
              <a:t>Module-2(Data </a:t>
            </a:r>
            <a:r>
              <a:rPr lang="en-IN" sz="3200" dirty="0" err="1">
                <a:latin typeface="Times New Roman" panose="02020603050405020304" pitchFamily="18" charset="0"/>
                <a:cs typeface="Times New Roman" panose="02020603050405020304" pitchFamily="18" charset="0"/>
              </a:rPr>
              <a:t>Preprocessing</a:t>
            </a:r>
            <a:r>
              <a:rPr lang="en-IN" sz="3200" dirty="0">
                <a:latin typeface="Times New Roman" panose="02020603050405020304" pitchFamily="18" charset="0"/>
                <a:cs typeface="Times New Roman" panose="02020603050405020304" pitchFamily="18" charset="0"/>
              </a:rPr>
              <a:t>)</a:t>
            </a:r>
          </a:p>
          <a:p>
            <a:pPr marL="514350" indent="-514350">
              <a:lnSpc>
                <a:spcPct val="150000"/>
              </a:lnSpc>
              <a:buFont typeface="+mj-lt"/>
              <a:buAutoNum type="arabicPeriod"/>
            </a:pPr>
            <a:r>
              <a:rPr lang="en-IN" sz="3200" dirty="0">
                <a:latin typeface="Times New Roman" panose="02020603050405020304" pitchFamily="18" charset="0"/>
                <a:cs typeface="Times New Roman" panose="02020603050405020304" pitchFamily="18" charset="0"/>
              </a:rPr>
              <a:t>Module-3 (Feature Extraction)</a:t>
            </a:r>
          </a:p>
          <a:p>
            <a:pPr marL="514350" indent="-514350">
              <a:lnSpc>
                <a:spcPct val="150000"/>
              </a:lnSpc>
              <a:buFont typeface="+mj-lt"/>
              <a:buAutoNum type="arabicPeriod"/>
            </a:pPr>
            <a:r>
              <a:rPr lang="en-IN" sz="3200" dirty="0">
                <a:solidFill>
                  <a:schemeClr val="tx1"/>
                </a:solidFill>
                <a:latin typeface="Times New Roman" panose="02020603050405020304" pitchFamily="18" charset="0"/>
                <a:cs typeface="Times New Roman" panose="02020603050405020304" pitchFamily="18" charset="0"/>
              </a:rPr>
              <a:t>Module-</a:t>
            </a:r>
            <a:r>
              <a:rPr lang="en-US" sz="3200" dirty="0">
                <a:solidFill>
                  <a:schemeClr val="tx1"/>
                </a:solidFill>
                <a:latin typeface="Times New Roman" panose="02020603050405020304" pitchFamily="18" charset="0"/>
                <a:cs typeface="Times New Roman" panose="02020603050405020304" pitchFamily="18" charset="0"/>
              </a:rPr>
              <a:t>4. Ensemble CNN Model</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32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Module-5 (CLI Interface)</a:t>
            </a:r>
          </a:p>
        </p:txBody>
      </p:sp>
    </p:spTree>
    <p:extLst>
      <p:ext uri="{BB962C8B-B14F-4D97-AF65-F5344CB8AC3E}">
        <p14:creationId xmlns:p14="http://schemas.microsoft.com/office/powerpoint/2010/main" val="702314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F55A8FB-5DD0-D168-8DF5-3023A8A8BE4C}"/>
              </a:ext>
            </a:extLst>
          </p:cNvPr>
          <p:cNvSpPr>
            <a:spLocks noGrp="1"/>
          </p:cNvSpPr>
          <p:nvPr>
            <p:ph type="body" sz="half" idx="2"/>
          </p:nvPr>
        </p:nvSpPr>
        <p:spPr>
          <a:xfrm>
            <a:off x="462116" y="383457"/>
            <a:ext cx="4345858" cy="5673213"/>
          </a:xfrm>
        </p:spPr>
        <p:txBody>
          <a:bodyPr>
            <a:normAutofit fontScale="92500" lnSpcReduction="10000"/>
          </a:bodyPr>
          <a:lstStyle/>
          <a:p>
            <a:pPr marL="0" indent="0">
              <a:lnSpc>
                <a:spcPct val="150000"/>
              </a:lnSpc>
              <a:buNone/>
            </a:pPr>
            <a:r>
              <a:rPr lang="en-IN" sz="2400" b="1" u="sng" dirty="0">
                <a:latin typeface="Times New Roman" panose="02020603050405020304" pitchFamily="18" charset="0"/>
                <a:cs typeface="Times New Roman" panose="02020603050405020304" pitchFamily="18" charset="0"/>
              </a:rPr>
              <a:t>Module-1(Leaf Database)</a:t>
            </a:r>
          </a:p>
          <a:p>
            <a:pPr marL="342900" indent="-342900">
              <a:lnSpc>
                <a:spcPct val="150000"/>
              </a:lnSpc>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Uses the </a:t>
            </a:r>
            <a:r>
              <a:rPr lang="en-IN" sz="2400" dirty="0" err="1">
                <a:latin typeface="Times New Roman" panose="02020603050405020304" pitchFamily="18" charset="0"/>
                <a:cs typeface="Times New Roman" panose="02020603050405020304" pitchFamily="18" charset="0"/>
              </a:rPr>
              <a:t>PlantVillage</a:t>
            </a:r>
            <a:r>
              <a:rPr lang="en-IN" sz="2400" dirty="0">
                <a:latin typeface="Times New Roman" panose="02020603050405020304" pitchFamily="18" charset="0"/>
                <a:cs typeface="Times New Roman" panose="02020603050405020304" pitchFamily="18" charset="0"/>
              </a:rPr>
              <a:t> Tomato dataset with ~14,000+ images.</a:t>
            </a:r>
          </a:p>
          <a:p>
            <a:pPr marL="342900" indent="-342900">
              <a:lnSpc>
                <a:spcPct val="150000"/>
              </a:lnSpc>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Contains healthy and diseased leaf samples across multiple categories: Early Blight, Late Blight, Yellow Leaf Curl Virus, etc.</a:t>
            </a:r>
          </a:p>
          <a:p>
            <a:pPr marL="342900" indent="-342900">
              <a:lnSpc>
                <a:spcPct val="150000"/>
              </a:lnSpc>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The dataset is split into training (80%) and testing (20%) for model evaluation.</a:t>
            </a: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87CE75F-8E82-2C42-9906-700FD0AFC9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05121" y="1571932"/>
            <a:ext cx="4147185" cy="3110230"/>
          </a:xfrm>
          <a:prstGeom prst="rect">
            <a:avLst/>
          </a:prstGeom>
          <a:noFill/>
          <a:ln>
            <a:noFill/>
          </a:ln>
        </p:spPr>
      </p:pic>
    </p:spTree>
    <p:extLst>
      <p:ext uri="{BB962C8B-B14F-4D97-AF65-F5344CB8AC3E}">
        <p14:creationId xmlns:p14="http://schemas.microsoft.com/office/powerpoint/2010/main" val="3945307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718F9C8-38FF-7086-FF13-36C6F3CA4DBE}"/>
              </a:ext>
            </a:extLst>
          </p:cNvPr>
          <p:cNvSpPr>
            <a:spLocks noGrp="1"/>
          </p:cNvSpPr>
          <p:nvPr>
            <p:ph idx="1"/>
          </p:nvPr>
        </p:nvSpPr>
        <p:spPr>
          <a:xfrm>
            <a:off x="391298" y="502443"/>
            <a:ext cx="4534663" cy="5853113"/>
          </a:xfrm>
        </p:spPr>
        <p:txBody>
          <a:bodyPr>
            <a:normAutofit/>
          </a:bodyPr>
          <a:lstStyle/>
          <a:p>
            <a:pPr marL="0" indent="0">
              <a:lnSpc>
                <a:spcPct val="150000"/>
              </a:lnSpc>
              <a:buNone/>
            </a:pPr>
            <a:r>
              <a:rPr lang="en-IN" sz="2000" b="1" u="sng" dirty="0">
                <a:latin typeface="Times New Roman" panose="02020603050405020304" pitchFamily="18" charset="0"/>
                <a:cs typeface="Times New Roman" panose="02020603050405020304" pitchFamily="18" charset="0"/>
              </a:rPr>
              <a:t>Module-2(Data </a:t>
            </a:r>
            <a:r>
              <a:rPr lang="en-IN" sz="2000" b="1" u="sng" dirty="0" err="1">
                <a:latin typeface="Times New Roman" panose="02020603050405020304" pitchFamily="18" charset="0"/>
                <a:cs typeface="Times New Roman" panose="02020603050405020304" pitchFamily="18" charset="0"/>
              </a:rPr>
              <a:t>Preprocessing</a:t>
            </a:r>
            <a:r>
              <a:rPr lang="en-IN" sz="2000" b="1" u="sng" dirty="0">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images are resized to 224×224 pixels (to fit CNN input size).</a:t>
            </a:r>
          </a:p>
          <a:p>
            <a:pPr marR="0" lvl="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Normalization scales pixel values (0–255 → 0–1) for faster training.</a:t>
            </a:r>
          </a:p>
          <a:p>
            <a:pPr marR="0" lvl="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Augmentation (rotation, flipping, zoom, shift) improves model generalization.</a:t>
            </a:r>
          </a:p>
          <a:p>
            <a:pPr marR="0" lvl="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Noise removal and contrast adjustment make disease features clearer.</a:t>
            </a:r>
          </a:p>
          <a:p>
            <a:pPr>
              <a:buFont typeface="Courier New" panose="02070309020205020404" pitchFamily="49" charset="0"/>
              <a:buChar char="o"/>
            </a:pPr>
            <a:endParaRPr lang="en-IN" sz="2000" u="sng"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247B14D-EFAF-3997-4E2A-F01FAF8AB6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19904" y="744998"/>
            <a:ext cx="3532798" cy="4730305"/>
          </a:xfrm>
          <a:prstGeom prst="rect">
            <a:avLst/>
          </a:prstGeom>
          <a:noFill/>
          <a:ln>
            <a:noFill/>
          </a:ln>
        </p:spPr>
      </p:pic>
    </p:spTree>
    <p:extLst>
      <p:ext uri="{BB962C8B-B14F-4D97-AF65-F5344CB8AC3E}">
        <p14:creationId xmlns:p14="http://schemas.microsoft.com/office/powerpoint/2010/main" val="3450290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1DB82D5-ED1B-537F-D812-65A394483F11}"/>
              </a:ext>
            </a:extLst>
          </p:cNvPr>
          <p:cNvSpPr>
            <a:spLocks noGrp="1"/>
          </p:cNvSpPr>
          <p:nvPr>
            <p:ph idx="1"/>
          </p:nvPr>
        </p:nvSpPr>
        <p:spPr>
          <a:xfrm>
            <a:off x="426269" y="486865"/>
            <a:ext cx="4526731" cy="5853113"/>
          </a:xfrm>
        </p:spPr>
        <p:txBody>
          <a:bodyPr>
            <a:normAutofit/>
          </a:bodyPr>
          <a:lstStyle/>
          <a:p>
            <a:pPr marL="0" indent="0">
              <a:lnSpc>
                <a:spcPct val="150000"/>
              </a:lnSpc>
              <a:buNone/>
            </a:pPr>
            <a:r>
              <a:rPr lang="en-IN" sz="2200" b="1" u="sng" dirty="0">
                <a:latin typeface="Times New Roman" panose="02020603050405020304" pitchFamily="18" charset="0"/>
                <a:cs typeface="Times New Roman" panose="02020603050405020304" pitchFamily="18" charset="0"/>
              </a:rPr>
              <a:t>Module-3 (Feature Extraction)</a:t>
            </a:r>
          </a:p>
          <a:p>
            <a:pPr marR="0" lvl="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Performed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using pretrained CNNs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ResNet50 &amp;  DenseNet201).</a:t>
            </a:r>
          </a:p>
          <a:p>
            <a:pPr marR="0" lvl="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Early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layers capture edges and textures, deeper layers </a:t>
            </a:r>
          </a:p>
          <a:p>
            <a:pPr marR="0" lvl="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altLang="en-US" sz="2200" dirty="0">
                <a:latin typeface="Times New Roman" panose="02020603050405020304" pitchFamily="18" charset="0"/>
                <a:cs typeface="Times New Roman" panose="02020603050405020304" pitchFamily="18" charset="0"/>
              </a:rPr>
              <a:t>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capture disease patterns (spots, discoloration, curl).</a:t>
            </a:r>
          </a:p>
          <a:p>
            <a:pPr marR="0" lvl="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Extracted features are high-dimensional vectors passed to the classifier.</a:t>
            </a:r>
          </a:p>
          <a:p>
            <a:pPr marL="0" marR="0" lvl="0" indent="0" algn="just" defTabSz="914400" rtl="0" eaLnBrk="0" fontAlgn="base" latinLnBrk="0" hangingPunct="0">
              <a:lnSpc>
                <a:spcPct val="150000"/>
              </a:lnSpc>
              <a:spcBef>
                <a:spcPct val="0"/>
              </a:spcBef>
              <a:spcAft>
                <a:spcPct val="0"/>
              </a:spcAft>
              <a:buClrTx/>
              <a:buSzTx/>
              <a:buNone/>
              <a:tabLst/>
            </a:pPr>
            <a:endParaRPr lang="en-US" altLang="en-US" sz="22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nSpc>
                <a:spcPct val="150000"/>
              </a:lnSpc>
              <a:buNone/>
            </a:pPr>
            <a:endParaRPr lang="en-IN" sz="2200" b="1" u="sng"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078451-B364-6FC8-3317-FFFAF280CB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734331"/>
            <a:ext cx="4191000" cy="4582795"/>
          </a:xfrm>
          <a:prstGeom prst="rect">
            <a:avLst/>
          </a:prstGeom>
          <a:noFill/>
          <a:ln>
            <a:noFill/>
          </a:ln>
        </p:spPr>
      </p:pic>
    </p:spTree>
    <p:extLst>
      <p:ext uri="{BB962C8B-B14F-4D97-AF65-F5344CB8AC3E}">
        <p14:creationId xmlns:p14="http://schemas.microsoft.com/office/powerpoint/2010/main" val="3629121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EE453C0-2B16-179E-E72F-A23DC0B7E4F5}"/>
              </a:ext>
            </a:extLst>
          </p:cNvPr>
          <p:cNvSpPr>
            <a:spLocks noGrp="1"/>
          </p:cNvSpPr>
          <p:nvPr>
            <p:ph idx="1"/>
          </p:nvPr>
        </p:nvSpPr>
        <p:spPr>
          <a:xfrm>
            <a:off x="232082" y="410702"/>
            <a:ext cx="5111750" cy="4515260"/>
          </a:xfrm>
        </p:spPr>
        <p:txBody>
          <a:bodyPr>
            <a:normAutofit/>
          </a:bodyPr>
          <a:lstStyle/>
          <a:p>
            <a:pPr marL="0" indent="0">
              <a:lnSpc>
                <a:spcPct val="150000"/>
              </a:lnSpc>
              <a:buNone/>
            </a:pPr>
            <a:r>
              <a:rPr lang="en-IN" sz="2200" b="1" u="sng" dirty="0">
                <a:solidFill>
                  <a:schemeClr val="tx1"/>
                </a:solidFill>
                <a:latin typeface="Times New Roman" panose="02020603050405020304" pitchFamily="18" charset="0"/>
                <a:cs typeface="Times New Roman" panose="02020603050405020304" pitchFamily="18" charset="0"/>
              </a:rPr>
              <a:t>Module-</a:t>
            </a:r>
            <a:r>
              <a:rPr lang="en-US" sz="2200" b="1" u="sng" dirty="0">
                <a:solidFill>
                  <a:schemeClr val="tx1"/>
                </a:solidFill>
                <a:latin typeface="Times New Roman" panose="02020603050405020304" pitchFamily="18" charset="0"/>
                <a:cs typeface="Times New Roman" panose="02020603050405020304" pitchFamily="18" charset="0"/>
              </a:rPr>
              <a:t>4. Ensemble CNN Model</a:t>
            </a:r>
          </a:p>
          <a:p>
            <a:pPr>
              <a:lnSpc>
                <a:spcPct val="150000"/>
              </a:lnSpc>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Combines the predictions of ResNet50 and DenseNet201.</a:t>
            </a:r>
          </a:p>
          <a:p>
            <a:pPr>
              <a:lnSpc>
                <a:spcPct val="150000"/>
              </a:lnSpc>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Uses confidence-based weighted voting to finalize the disease class.</a:t>
            </a:r>
          </a:p>
          <a:p>
            <a:pPr>
              <a:lnSpc>
                <a:spcPct val="150000"/>
              </a:lnSpc>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Achieves higher robustness and accuracy (99.8%) compared to a single CNN.</a:t>
            </a:r>
          </a:p>
          <a:p>
            <a:pPr>
              <a:lnSpc>
                <a:spcPct val="150000"/>
              </a:lnSpc>
            </a:pPr>
            <a:endParaRPr lang="en-IN" sz="220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9521516-8658-793B-6371-2ED6219FD1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05118" y="807270"/>
            <a:ext cx="3606800" cy="4889500"/>
          </a:xfrm>
          <a:prstGeom prst="rect">
            <a:avLst/>
          </a:prstGeom>
          <a:noFill/>
          <a:ln>
            <a:noFill/>
          </a:ln>
        </p:spPr>
      </p:pic>
    </p:spTree>
    <p:extLst>
      <p:ext uri="{BB962C8B-B14F-4D97-AF65-F5344CB8AC3E}">
        <p14:creationId xmlns:p14="http://schemas.microsoft.com/office/powerpoint/2010/main" val="4232800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1C6BCD93-90DB-0BFB-0362-62E4724C3DDC}"/>
              </a:ext>
            </a:extLst>
          </p:cNvPr>
          <p:cNvSpPr>
            <a:spLocks noGrp="1" noChangeArrowheads="1"/>
          </p:cNvSpPr>
          <p:nvPr>
            <p:ph idx="1"/>
          </p:nvPr>
        </p:nvSpPr>
        <p:spPr bwMode="auto">
          <a:xfrm>
            <a:off x="412955" y="840390"/>
            <a:ext cx="8318090" cy="4610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2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Module-5 (CLI Interface)</a:t>
            </a:r>
          </a:p>
          <a:p>
            <a:pPr marR="0" lvl="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a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Command-Line Interface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image input.</a:t>
            </a:r>
          </a:p>
          <a:p>
            <a:pPr marR="0" lvl="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Farmer/extension worker runs:</a:t>
            </a:r>
          </a:p>
          <a:p>
            <a:pPr marR="0" lvl="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detect.py --image tomato_leaf.jpg</a:t>
            </a:r>
          </a:p>
          <a:p>
            <a:pPr marR="0" lvl="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Output shows:</a:t>
            </a:r>
          </a:p>
          <a:p>
            <a:pPr marL="742950" lvl="1" indent="-342900" eaLnBrk="0" fontAlgn="base" hangingPunct="0">
              <a:lnSpc>
                <a:spcPct val="150000"/>
              </a:lnSpc>
              <a:spcBef>
                <a:spcPct val="0"/>
              </a:spcBef>
              <a:spcAft>
                <a:spcPct val="0"/>
              </a:spcAft>
              <a:buFont typeface="Courier New" panose="02070309020205020404" pitchFamily="49" charset="0"/>
              <a:buChar char="o"/>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Disease name (e.g., Early Blight)</a:t>
            </a:r>
          </a:p>
          <a:p>
            <a:pPr marL="742950" lvl="1" indent="-342900" eaLnBrk="0" fontAlgn="base" hangingPunct="0">
              <a:lnSpc>
                <a:spcPct val="150000"/>
              </a:lnSpc>
              <a:spcBef>
                <a:spcPct val="0"/>
              </a:spcBef>
              <a:spcAft>
                <a:spcPct val="0"/>
              </a:spcAft>
              <a:buFont typeface="Courier New" panose="02070309020205020404" pitchFamily="49" charset="0"/>
              <a:buChar char="o"/>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Confidence score (e.g., 97.5%)</a:t>
            </a:r>
          </a:p>
          <a:p>
            <a:pPr marL="742950" lvl="1" indent="-342900" eaLnBrk="0" fontAlgn="base" hangingPunct="0">
              <a:lnSpc>
                <a:spcPct val="150000"/>
              </a:lnSpc>
              <a:spcBef>
                <a:spcPct val="0"/>
              </a:spcBef>
              <a:spcAft>
                <a:spcPct val="0"/>
              </a:spcAft>
              <a:buFont typeface="Courier New" panose="02070309020205020404" pitchFamily="49" charset="0"/>
              <a:buChar char="o"/>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Suggested treatment (e.g., Fungicide recommendation).</a:t>
            </a:r>
          </a:p>
          <a:p>
            <a:pPr marR="0" lvl="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Works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offline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making it suitable for rural use.</a:t>
            </a:r>
          </a:p>
        </p:txBody>
      </p:sp>
    </p:spTree>
    <p:extLst>
      <p:ext uri="{BB962C8B-B14F-4D97-AF65-F5344CB8AC3E}">
        <p14:creationId xmlns:p14="http://schemas.microsoft.com/office/powerpoint/2010/main" val="274237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D27C8B-F2B0-E07F-A2DB-CD7DEC9C1BE0}"/>
              </a:ext>
            </a:extLst>
          </p:cNvPr>
          <p:cNvSpPr txBox="1"/>
          <p:nvPr/>
        </p:nvSpPr>
        <p:spPr>
          <a:xfrm>
            <a:off x="1748366" y="4514560"/>
            <a:ext cx="5647267" cy="1692771"/>
          </a:xfrm>
          <a:prstGeom prst="rect">
            <a:avLst/>
          </a:prstGeom>
          <a:noFill/>
        </p:spPr>
        <p:txBody>
          <a:bodyPr wrap="square">
            <a:spAutoFit/>
          </a:bodyPr>
          <a:lstStyle/>
          <a:p>
            <a:pPr algn="ctr"/>
            <a:r>
              <a:rPr lang="en-US" sz="2100" b="1" dirty="0">
                <a:latin typeface="Times New Roman" pitchFamily="18" charset="0"/>
                <a:cs typeface="Times New Roman" pitchFamily="18" charset="0"/>
              </a:rPr>
              <a:t>Mrs. S.LINCY JEMINA M.E, (</a:t>
            </a:r>
            <a:r>
              <a:rPr lang="en-US" sz="2100" b="1" dirty="0" err="1">
                <a:latin typeface="Times New Roman" pitchFamily="18" charset="0"/>
                <a:cs typeface="Times New Roman" pitchFamily="18" charset="0"/>
              </a:rPr>
              <a:t>Ph.D</a:t>
            </a:r>
            <a:r>
              <a:rPr lang="en-US" sz="2100" b="1" dirty="0">
                <a:latin typeface="Times New Roman" pitchFamily="18" charset="0"/>
                <a:cs typeface="Times New Roman" pitchFamily="18" charset="0"/>
              </a:rPr>
              <a:t>).</a:t>
            </a:r>
          </a:p>
          <a:p>
            <a:pPr algn="ctr"/>
            <a:r>
              <a:rPr lang="en-US" sz="2100" dirty="0">
                <a:latin typeface="Times New Roman" pitchFamily="18" charset="0"/>
                <a:cs typeface="Times New Roman" pitchFamily="18" charset="0"/>
              </a:rPr>
              <a:t>ASSISTANT PROFFR</a:t>
            </a:r>
          </a:p>
          <a:p>
            <a:pPr algn="ctr"/>
            <a:r>
              <a:rPr lang="en-US" sz="2100" dirty="0">
                <a:latin typeface="Times New Roman" pitchFamily="18" charset="0"/>
                <a:cs typeface="Times New Roman" pitchFamily="18" charset="0"/>
              </a:rPr>
              <a:t>DEPARTMENT OF CSE</a:t>
            </a:r>
          </a:p>
          <a:p>
            <a:pPr algn="ctr"/>
            <a:r>
              <a:rPr lang="en-US" sz="2100" dirty="0">
                <a:latin typeface="Times New Roman" pitchFamily="18" charset="0"/>
                <a:cs typeface="Times New Roman" pitchFamily="18" charset="0"/>
              </a:rPr>
              <a:t>PANIMALAR ENGINERING COLLEGE,</a:t>
            </a:r>
          </a:p>
          <a:p>
            <a:pPr algn="ctr"/>
            <a:endParaRPr lang="en-US" sz="2000"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A2DC9CC3-FF5F-FB41-29F9-04A4EB3F1C7F}"/>
              </a:ext>
            </a:extLst>
          </p:cNvPr>
          <p:cNvSpPr txBox="1"/>
          <p:nvPr/>
        </p:nvSpPr>
        <p:spPr>
          <a:xfrm>
            <a:off x="2036572" y="2782669"/>
            <a:ext cx="5070856" cy="1384995"/>
          </a:xfrm>
          <a:prstGeom prst="rect">
            <a:avLst/>
          </a:prstGeom>
          <a:noFill/>
        </p:spPr>
        <p:txBody>
          <a:bodyPr wrap="square">
            <a:spAutoFit/>
          </a:bodyPr>
          <a:lstStyle/>
          <a:p>
            <a:pPr algn="ctr"/>
            <a:r>
              <a:rPr lang="en-US" sz="2100" b="1" dirty="0">
                <a:solidFill>
                  <a:schemeClr val="tx1"/>
                </a:solidFill>
                <a:latin typeface="Times New Roman" pitchFamily="18" charset="0"/>
                <a:cs typeface="Times New Roman" pitchFamily="18" charset="0"/>
              </a:rPr>
              <a:t>DR. P.DEEPA , M.E, Ph.D.</a:t>
            </a:r>
          </a:p>
          <a:p>
            <a:pPr algn="ctr"/>
            <a:r>
              <a:rPr lang="en-US" sz="2100" dirty="0">
                <a:solidFill>
                  <a:schemeClr val="tx1"/>
                </a:solidFill>
                <a:latin typeface="Times New Roman" pitchFamily="18" charset="0"/>
                <a:cs typeface="Times New Roman" pitchFamily="18" charset="0"/>
              </a:rPr>
              <a:t>ASSOCIATIVE PROFESSOR</a:t>
            </a:r>
          </a:p>
          <a:p>
            <a:pPr algn="ctr"/>
            <a:r>
              <a:rPr lang="en-US" sz="2100" dirty="0">
                <a:solidFill>
                  <a:schemeClr val="tx1"/>
                </a:solidFill>
                <a:latin typeface="Times New Roman" pitchFamily="18" charset="0"/>
                <a:cs typeface="Times New Roman" pitchFamily="18" charset="0"/>
              </a:rPr>
              <a:t>DEPARTMENT OF CSE</a:t>
            </a:r>
          </a:p>
          <a:p>
            <a:pPr algn="ctr"/>
            <a:r>
              <a:rPr lang="en-US" sz="2100" dirty="0">
                <a:solidFill>
                  <a:schemeClr val="tx1"/>
                </a:solidFill>
                <a:latin typeface="Times New Roman" pitchFamily="18" charset="0"/>
                <a:cs typeface="Times New Roman" pitchFamily="18" charset="0"/>
              </a:rPr>
              <a:t>PANIMALAR ENGINERING COLLEGE</a:t>
            </a:r>
          </a:p>
        </p:txBody>
      </p:sp>
      <p:sp>
        <p:nvSpPr>
          <p:cNvPr id="7" name="TextBox 6">
            <a:extLst>
              <a:ext uri="{FF2B5EF4-FFF2-40B4-BE49-F238E27FC236}">
                <a16:creationId xmlns:a16="http://schemas.microsoft.com/office/drawing/2014/main" id="{C5A6134B-1580-EA9C-EA9A-2452AF407F5F}"/>
              </a:ext>
            </a:extLst>
          </p:cNvPr>
          <p:cNvSpPr txBox="1"/>
          <p:nvPr/>
        </p:nvSpPr>
        <p:spPr>
          <a:xfrm>
            <a:off x="270773" y="881501"/>
            <a:ext cx="8817187" cy="707886"/>
          </a:xfrm>
          <a:prstGeom prst="rect">
            <a:avLst/>
          </a:prstGeom>
          <a:noFill/>
        </p:spPr>
        <p:txBody>
          <a:bodyPr wrap="square" rtlCol="0">
            <a:spAutoFit/>
          </a:bodyPr>
          <a:lstStyle/>
          <a:p>
            <a:pPr algn="ctr"/>
            <a:r>
              <a:rPr lang="en-US" sz="4000" b="1" dirty="0">
                <a:ln w="12700">
                  <a:solidFill>
                    <a:schemeClr val="accent1"/>
                  </a:solidFill>
                  <a:prstDash val="solid"/>
                </a:ln>
                <a:solidFill>
                  <a:srgbClr val="92D050"/>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rPr>
              <a:t>THANK YOU FOR YOU GUIDENCE</a:t>
            </a:r>
            <a:endParaRPr lang="en-IN" sz="4000" b="1" dirty="0">
              <a:ln w="12700">
                <a:solidFill>
                  <a:schemeClr val="accent1"/>
                </a:solidFill>
                <a:prstDash val="solid"/>
              </a:ln>
              <a:solidFill>
                <a:srgbClr val="92D050"/>
              </a:solidFill>
              <a:effectLst>
                <a:outerShdw dist="38100" dir="2640000" algn="bl" rotWithShape="0">
                  <a:schemeClr val="accent1"/>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956717A-6930-E4B6-C11D-4BD261D579CD}"/>
              </a:ext>
            </a:extLst>
          </p:cNvPr>
          <p:cNvSpPr txBox="1"/>
          <p:nvPr/>
        </p:nvSpPr>
        <p:spPr>
          <a:xfrm>
            <a:off x="2195576" y="1824390"/>
            <a:ext cx="4572000" cy="430887"/>
          </a:xfrm>
          <a:prstGeom prst="rect">
            <a:avLst/>
          </a:prstGeom>
          <a:noFill/>
        </p:spPr>
        <p:txBody>
          <a:bodyPr wrap="square">
            <a:spAutoFit/>
          </a:bodyPr>
          <a:lstStyle/>
          <a:p>
            <a:pPr marL="0" indent="0" algn="ctr">
              <a:buNone/>
            </a:pPr>
            <a:r>
              <a:rPr lang="en-US" sz="2200" b="1" dirty="0">
                <a:latin typeface="Times New Roman" panose="02020603050405020304" pitchFamily="18" charset="0"/>
                <a:cs typeface="Times New Roman" panose="02020603050405020304" pitchFamily="18" charset="0"/>
              </a:rPr>
              <a:t>PROJECT CO-ORDINATORS</a:t>
            </a:r>
          </a:p>
        </p:txBody>
      </p:sp>
    </p:spTree>
    <p:extLst>
      <p:ext uri="{BB962C8B-B14F-4D97-AF65-F5344CB8AC3E}">
        <p14:creationId xmlns:p14="http://schemas.microsoft.com/office/powerpoint/2010/main" val="2401173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875073-931F-50AB-A90B-FCC441DC86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5779" y="1314571"/>
            <a:ext cx="8248415" cy="4378306"/>
          </a:xfrm>
          <a:prstGeom prst="rect">
            <a:avLst/>
          </a:prstGeom>
        </p:spPr>
      </p:pic>
      <p:sp>
        <p:nvSpPr>
          <p:cNvPr id="3" name="Rectangle 2">
            <a:extLst>
              <a:ext uri="{FF2B5EF4-FFF2-40B4-BE49-F238E27FC236}">
                <a16:creationId xmlns:a16="http://schemas.microsoft.com/office/drawing/2014/main" id="{4E583E08-EB57-97C2-F7F9-15AF2EEC035D}"/>
              </a:ext>
            </a:extLst>
          </p:cNvPr>
          <p:cNvSpPr/>
          <p:nvPr/>
        </p:nvSpPr>
        <p:spPr>
          <a:xfrm>
            <a:off x="2600630" y="412955"/>
            <a:ext cx="4360609" cy="403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a:t>
            </a:r>
            <a:endParaRPr lang="en-IN" sz="44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7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24D922-94D0-DFAB-276F-ADA2C645B4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600" y="1052051"/>
            <a:ext cx="7853603" cy="4168877"/>
          </a:xfrm>
          <a:prstGeom prst="rect">
            <a:avLst/>
          </a:prstGeom>
        </p:spPr>
      </p:pic>
    </p:spTree>
    <p:extLst>
      <p:ext uri="{BB962C8B-B14F-4D97-AF65-F5344CB8AC3E}">
        <p14:creationId xmlns:p14="http://schemas.microsoft.com/office/powerpoint/2010/main" val="2900894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ED4961-6016-D82E-D594-5C88015B44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712" y="1025012"/>
            <a:ext cx="9022575" cy="4807975"/>
          </a:xfrm>
          <a:prstGeom prst="rect">
            <a:avLst/>
          </a:prstGeom>
        </p:spPr>
      </p:pic>
    </p:spTree>
    <p:extLst>
      <p:ext uri="{BB962C8B-B14F-4D97-AF65-F5344CB8AC3E}">
        <p14:creationId xmlns:p14="http://schemas.microsoft.com/office/powerpoint/2010/main" val="1712225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FF71B-89E5-3AA7-E8FE-D38ACCD7C4BA}"/>
              </a:ext>
            </a:extLst>
          </p:cNvPr>
          <p:cNvSpPr>
            <a:spLocks noGrp="1"/>
          </p:cNvSpPr>
          <p:nvPr>
            <p:ph type="title"/>
          </p:nvPr>
        </p:nvSpPr>
        <p:spPr>
          <a:xfrm>
            <a:off x="457200" y="-69787"/>
            <a:ext cx="8229600" cy="1143000"/>
          </a:xfrm>
        </p:spPr>
        <p:txBody>
          <a:bodyPr>
            <a:normAutofit/>
          </a:bodyPr>
          <a:lstStyle/>
          <a:p>
            <a:pPr algn="ctr"/>
            <a:r>
              <a:rPr lang="en-US" sz="4400" dirty="0">
                <a:latin typeface="Times New Roman" panose="02020603050405020304" pitchFamily="18" charset="0"/>
                <a:cs typeface="Times New Roman" panose="02020603050405020304" pitchFamily="18" charset="0"/>
              </a:rPr>
              <a:t>Conclusion</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773793-8C2F-5899-76B9-255A0789B7C9}"/>
              </a:ext>
            </a:extLst>
          </p:cNvPr>
          <p:cNvSpPr>
            <a:spLocks noGrp="1"/>
          </p:cNvSpPr>
          <p:nvPr>
            <p:ph idx="1"/>
          </p:nvPr>
        </p:nvSpPr>
        <p:spPr>
          <a:xfrm>
            <a:off x="457200" y="1073213"/>
            <a:ext cx="8229600" cy="4525963"/>
          </a:xfrm>
        </p:spPr>
        <p:txBody>
          <a:bodyPr>
            <a:no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This study presents an effective offline tomato leaf disease detection system that utilizes ResNet50 and DenseNet201, achieving a high accuracy of 99.97% on the </a:t>
            </a:r>
            <a:r>
              <a:rPr lang="en-US" sz="2200" dirty="0" err="1">
                <a:latin typeface="Times New Roman" panose="02020603050405020304" pitchFamily="18" charset="0"/>
                <a:cs typeface="Times New Roman" panose="02020603050405020304" pitchFamily="18" charset="0"/>
              </a:rPr>
              <a:t>PlantVillage</a:t>
            </a:r>
            <a:r>
              <a:rPr lang="en-US" sz="2200" dirty="0">
                <a:latin typeface="Times New Roman" panose="02020603050405020304" pitchFamily="18" charset="0"/>
                <a:cs typeface="Times New Roman" panose="02020603050405020304" pitchFamily="18" charset="0"/>
              </a:rPr>
              <a:t> dataset. By combining ensemble deep learning with a confidence-based method, the system provides reliable disease detection while remaining accessible in rural areas with limited internet connectivity. It supports early identification of leaf diseases, helping reduce crop losses and unnecessary pesticide use. Furthermore, the system contributes to the United Nations Sustainable Development Goals by promoting zero hunger (SDG2) and encouraging responsible consumption and production (SDG 12).</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140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296C-5DB5-010F-14EC-CDE80615DECD}"/>
              </a:ext>
            </a:extLst>
          </p:cNvPr>
          <p:cNvSpPr>
            <a:spLocks noGrp="1"/>
          </p:cNvSpPr>
          <p:nvPr>
            <p:ph type="title"/>
          </p:nvPr>
        </p:nvSpPr>
        <p:spPr/>
        <p:txBody>
          <a:bodyPr>
            <a:normAutofit/>
          </a:bodyPr>
          <a:lstStyle/>
          <a:p>
            <a:pPr algn="ctr"/>
            <a:r>
              <a:rPr lang="en-US" sz="4400" dirty="0">
                <a:latin typeface="Times New Roman" panose="02020603050405020304" pitchFamily="18" charset="0"/>
                <a:cs typeface="Times New Roman" panose="02020603050405020304" pitchFamily="18" charset="0"/>
              </a:rPr>
              <a:t>Future Enhancements</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0CEEF2-A6F4-FF70-5D95-69CD49C3E6B5}"/>
              </a:ext>
            </a:extLst>
          </p:cNvPr>
          <p:cNvSpPr>
            <a:spLocks noGrp="1"/>
          </p:cNvSpPr>
          <p:nvPr>
            <p:ph idx="1"/>
          </p:nvPr>
        </p:nvSpPr>
        <p:spPr/>
        <p:txBody>
          <a:bodyPr>
            <a:norm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Future improvements include expanding the system to support more crops like rice, banana, and cotton, integrating low-cost cameras for real-time field monitoring, and testing with actual field images to handle variable lighting and backgrounds. Developing user-friendly, multilingual applications and collaborating with NGOs and agricultural experts will make the system more accessible and widely deployable in rural areas.</a:t>
            </a: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90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76E8C-1758-4FCD-4C80-AB319C116AE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9356FDA-3D47-0773-9CBD-00EB68C94237}"/>
              </a:ext>
            </a:extLst>
          </p:cNvPr>
          <p:cNvSpPr txBox="1"/>
          <p:nvPr/>
        </p:nvSpPr>
        <p:spPr>
          <a:xfrm>
            <a:off x="755412" y="209214"/>
            <a:ext cx="7633175" cy="769441"/>
          </a:xfrm>
          <a:prstGeom prst="rect">
            <a:avLst/>
          </a:prstGeom>
          <a:noFill/>
        </p:spPr>
        <p:txBody>
          <a:bodyPr wrap="square">
            <a:spAutoFit/>
          </a:bodyPr>
          <a:lstStyle/>
          <a:p>
            <a:pPr algn="ctr"/>
            <a:r>
              <a:rPr lang="en-US" sz="4400" dirty="0">
                <a:solidFill>
                  <a:schemeClr val="accent2"/>
                </a:solidFill>
                <a:latin typeface="Times New Roman" panose="02020603050405020304" pitchFamily="18" charset="0"/>
                <a:cs typeface="Times New Roman" panose="02020603050405020304" pitchFamily="18" charset="0"/>
              </a:rPr>
              <a:t>Outline</a:t>
            </a:r>
            <a:endParaRPr lang="en-US" sz="4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34CACBF-1098-0238-95F1-F3BE9E538D06}"/>
              </a:ext>
            </a:extLst>
          </p:cNvPr>
          <p:cNvSpPr txBox="1"/>
          <p:nvPr/>
        </p:nvSpPr>
        <p:spPr>
          <a:xfrm>
            <a:off x="429276" y="749308"/>
            <a:ext cx="4572000" cy="5617692"/>
          </a:xfrm>
          <a:prstGeom prst="rect">
            <a:avLst/>
          </a:prstGeom>
          <a:noFill/>
        </p:spPr>
        <p:txBody>
          <a:bodyPr wrap="square">
            <a:spAutoFit/>
          </a:bodyPr>
          <a:lstStyle/>
          <a:p>
            <a:pPr marL="457200" indent="-457200">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Abstract                                            </a:t>
            </a:r>
            <a:endParaRPr lang="en-US" sz="2200" dirty="0">
              <a:solidFill>
                <a:schemeClr val="accent2"/>
              </a:solidFill>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Introduction</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Literature Review</a:t>
            </a:r>
          </a:p>
          <a:p>
            <a:pPr marL="457200" indent="-457200" algn="just">
              <a:lnSpc>
                <a:spcPct val="150000"/>
              </a:lnSpc>
              <a:buFont typeface="+mj-lt"/>
              <a:buAutoNum type="arabicPeriod"/>
            </a:pPr>
            <a:r>
              <a:rPr lang="en-US" sz="2200" dirty="0" err="1">
                <a:latin typeface="Times New Roman" panose="02020603050405020304" pitchFamily="18" charset="0"/>
                <a:cs typeface="Times New Roman" panose="02020603050405020304" pitchFamily="18" charset="0"/>
              </a:rPr>
              <a:t>Propsed</a:t>
            </a:r>
            <a:r>
              <a:rPr lang="en-US" sz="2200" dirty="0">
                <a:latin typeface="Times New Roman" panose="02020603050405020304" pitchFamily="18" charset="0"/>
                <a:cs typeface="Times New Roman" panose="02020603050405020304" pitchFamily="18" charset="0"/>
              </a:rPr>
              <a:t> System </a:t>
            </a:r>
          </a:p>
          <a:p>
            <a:pPr marL="457200" indent="-457200" algn="just">
              <a:lnSpc>
                <a:spcPct val="150000"/>
              </a:lnSpc>
              <a:buFont typeface="+mj-lt"/>
              <a:buAutoNum type="arabicPeriod"/>
            </a:pPr>
            <a:r>
              <a:rPr lang="en-IN" sz="2200" dirty="0">
                <a:latin typeface="Times New Roman" panose="02020603050405020304" pitchFamily="18" charset="0"/>
                <a:cs typeface="Times New Roman" panose="02020603050405020304" pitchFamily="18" charset="0"/>
              </a:rPr>
              <a:t>Hardware Specifications</a:t>
            </a:r>
            <a:endParaRPr lang="en-US" sz="22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IN" sz="2200" dirty="0">
                <a:latin typeface="Times New Roman" panose="02020603050405020304" pitchFamily="18" charset="0"/>
                <a:cs typeface="Times New Roman" panose="02020603050405020304" pitchFamily="18" charset="0"/>
              </a:rPr>
              <a:t>Software Specifications</a:t>
            </a:r>
            <a:endParaRPr lang="en-US" sz="22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System Architecture</a:t>
            </a:r>
          </a:p>
          <a:p>
            <a:pPr marL="457200" indent="-457200" algn="just">
              <a:lnSpc>
                <a:spcPct val="150000"/>
              </a:lnSpc>
              <a:buFont typeface="+mj-lt"/>
              <a:buAutoNum type="arabicPeriod"/>
            </a:pPr>
            <a:r>
              <a:rPr lang="en-US" sz="2200" dirty="0" err="1">
                <a:latin typeface="Times New Roman" panose="02020603050405020304" pitchFamily="18" charset="0"/>
                <a:cs typeface="Times New Roman" panose="02020603050405020304" pitchFamily="18" charset="0"/>
              </a:rPr>
              <a:t>Propsed</a:t>
            </a:r>
            <a:r>
              <a:rPr lang="en-US" sz="2200" dirty="0">
                <a:latin typeface="Times New Roman" panose="02020603050405020304" pitchFamily="18" charset="0"/>
                <a:cs typeface="Times New Roman" panose="02020603050405020304" pitchFamily="18" charset="0"/>
              </a:rPr>
              <a:t> Methodology</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Results</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Conclusion</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Future  Work</a:t>
            </a:r>
          </a:p>
        </p:txBody>
      </p:sp>
    </p:spTree>
    <p:extLst>
      <p:ext uri="{BB962C8B-B14F-4D97-AF65-F5344CB8AC3E}">
        <p14:creationId xmlns:p14="http://schemas.microsoft.com/office/powerpoint/2010/main" val="234954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6BFF-3093-025F-8F5B-A9FE445DA9C0}"/>
              </a:ext>
            </a:extLst>
          </p:cNvPr>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latin typeface="Times New Roman" panose="02020603050405020304" pitchFamily="18" charset="0"/>
                <a:cs typeface="Times New Roman" panose="02020603050405020304" pitchFamily="18" charset="0"/>
              </a:rPr>
              <a:t>Abstract </a:t>
            </a:r>
          </a:p>
        </p:txBody>
      </p:sp>
      <p:sp>
        <p:nvSpPr>
          <p:cNvPr id="3" name="Content Placeholder 2">
            <a:extLst>
              <a:ext uri="{FF2B5EF4-FFF2-40B4-BE49-F238E27FC236}">
                <a16:creationId xmlns:a16="http://schemas.microsoft.com/office/drawing/2014/main" id="{5C007DCA-0CE9-D5C7-8517-BF450FF64512}"/>
              </a:ext>
            </a:extLst>
          </p:cNvPr>
          <p:cNvSpPr txBox="1">
            <a:spLocks/>
          </p:cNvSpPr>
          <p:nvPr/>
        </p:nvSpPr>
        <p:spPr>
          <a:xfrm>
            <a:off x="457200" y="1285567"/>
            <a:ext cx="8229600" cy="380754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sz="2200" dirty="0"/>
              <a:t>This project presents a deep learning-based system for tomato leaf disease detection using an ensemble of ResNet50 and DenseNet201 CNN models. Trained on the </a:t>
            </a:r>
            <a:r>
              <a:rPr lang="en-US" sz="2200" dirty="0" err="1"/>
              <a:t>PlantVillage</a:t>
            </a:r>
            <a:r>
              <a:rPr lang="en-US" sz="2200" dirty="0"/>
              <a:t> Tomato dataset with 14,000 images, the system achieves 99.97% accuracy through image preprocessing and feature fusion. It identifies disease type, confidence, and treatment via an offline CLI tool, aiding farmers with early diagnosis and supporting SDG 2.4 – Sustainable Agriculture.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070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BBD0B-FF79-46FE-D460-965557459482}"/>
              </a:ext>
            </a:extLst>
          </p:cNvPr>
          <p:cNvSpPr>
            <a:spLocks noGrp="1"/>
          </p:cNvSpPr>
          <p:nvPr>
            <p:ph type="title"/>
          </p:nvPr>
        </p:nvSpPr>
        <p:spPr>
          <a:xfrm>
            <a:off x="3079185" y="84998"/>
            <a:ext cx="2985629" cy="1216349"/>
          </a:xfrm>
        </p:spPr>
        <p:txBody>
          <a:bodyPr>
            <a:noAutofit/>
          </a:bodyPr>
          <a:lstStyle/>
          <a:p>
            <a:r>
              <a:rPr lang="en-US" sz="4400" dirty="0">
                <a:latin typeface="Times New Roman" panose="02020603050405020304" pitchFamily="18" charset="0"/>
                <a:cs typeface="Times New Roman" panose="02020603050405020304" pitchFamily="18" charset="0"/>
              </a:rPr>
              <a:t>Introduction</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FDE149-C82A-B9D7-AAE5-2FDBD95F18B9}"/>
              </a:ext>
            </a:extLst>
          </p:cNvPr>
          <p:cNvSpPr>
            <a:spLocks noGrp="1"/>
          </p:cNvSpPr>
          <p:nvPr>
            <p:ph idx="1"/>
          </p:nvPr>
        </p:nvSpPr>
        <p:spPr>
          <a:xfrm>
            <a:off x="469488" y="1192161"/>
            <a:ext cx="8205021" cy="4473678"/>
          </a:xfrm>
        </p:spPr>
        <p:txBody>
          <a:bodyPr>
            <a:no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Tomato crops suffer heavy yield loss from leaf diseases like Early and Late Blight. Manual detection is slow and unreliable, especially in rural areas. This work uses Convolutional Neural Networks (CNNs)—specifically an ensemble of ResNet50 and DenseNet201—to automatically classify tomato leaf diseases from images. The offline CLI-based tool ensures accessibility, providing accurate and rapid diagnosis to promote sustainable farming.</a:t>
            </a:r>
          </a:p>
        </p:txBody>
      </p:sp>
    </p:spTree>
    <p:extLst>
      <p:ext uri="{BB962C8B-B14F-4D97-AF65-F5344CB8AC3E}">
        <p14:creationId xmlns:p14="http://schemas.microsoft.com/office/powerpoint/2010/main" val="926057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C649D1E-8CE4-873C-48D0-16CB1B1B51E9}"/>
              </a:ext>
            </a:extLst>
          </p:cNvPr>
          <p:cNvSpPr txBox="1">
            <a:spLocks/>
          </p:cNvSpPr>
          <p:nvPr/>
        </p:nvSpPr>
        <p:spPr>
          <a:xfrm>
            <a:off x="1465006" y="2372031"/>
            <a:ext cx="6213988" cy="197628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6000" dirty="0">
                <a:latin typeface="Times New Roman" panose="02020603050405020304" pitchFamily="18" charset="0"/>
                <a:cs typeface="Times New Roman" panose="02020603050405020304" pitchFamily="18" charset="0"/>
              </a:rPr>
              <a:t>Literature survey </a:t>
            </a:r>
          </a:p>
        </p:txBody>
      </p:sp>
    </p:spTree>
    <p:extLst>
      <p:ext uri="{BB962C8B-B14F-4D97-AF65-F5344CB8AC3E}">
        <p14:creationId xmlns:p14="http://schemas.microsoft.com/office/powerpoint/2010/main" val="3557026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49A5EC9-BB43-4DCD-B568-203D2E0FF747}"/>
              </a:ext>
            </a:extLst>
          </p:cNvPr>
          <p:cNvGraphicFramePr>
            <a:graphicFrameLocks noGrp="1"/>
          </p:cNvGraphicFramePr>
          <p:nvPr>
            <p:extLst>
              <p:ext uri="{D42A27DB-BD31-4B8C-83A1-F6EECF244321}">
                <p14:modId xmlns:p14="http://schemas.microsoft.com/office/powerpoint/2010/main" val="861719973"/>
              </p:ext>
            </p:extLst>
          </p:nvPr>
        </p:nvGraphicFramePr>
        <p:xfrm>
          <a:off x="326822" y="472440"/>
          <a:ext cx="8510019" cy="5913120"/>
        </p:xfrm>
        <a:graphic>
          <a:graphicData uri="http://schemas.openxmlformats.org/drawingml/2006/table">
            <a:tbl>
              <a:tblPr firstRow="1" bandRow="1">
                <a:tableStyleId>{5940675A-B579-460E-94D1-54222C63F5DA}</a:tableStyleId>
              </a:tblPr>
              <a:tblGrid>
                <a:gridCol w="694944">
                  <a:extLst>
                    <a:ext uri="{9D8B030D-6E8A-4147-A177-3AD203B41FA5}">
                      <a16:colId xmlns:a16="http://schemas.microsoft.com/office/drawing/2014/main" val="2731657606"/>
                    </a:ext>
                  </a:extLst>
                </a:gridCol>
                <a:gridCol w="2011680">
                  <a:extLst>
                    <a:ext uri="{9D8B030D-6E8A-4147-A177-3AD203B41FA5}">
                      <a16:colId xmlns:a16="http://schemas.microsoft.com/office/drawing/2014/main" val="2232600556"/>
                    </a:ext>
                  </a:extLst>
                </a:gridCol>
                <a:gridCol w="1475232">
                  <a:extLst>
                    <a:ext uri="{9D8B030D-6E8A-4147-A177-3AD203B41FA5}">
                      <a16:colId xmlns:a16="http://schemas.microsoft.com/office/drawing/2014/main" val="4222598492"/>
                    </a:ext>
                  </a:extLst>
                </a:gridCol>
                <a:gridCol w="682752">
                  <a:extLst>
                    <a:ext uri="{9D8B030D-6E8A-4147-A177-3AD203B41FA5}">
                      <a16:colId xmlns:a16="http://schemas.microsoft.com/office/drawing/2014/main" val="2560593689"/>
                    </a:ext>
                  </a:extLst>
                </a:gridCol>
                <a:gridCol w="1292354">
                  <a:extLst>
                    <a:ext uri="{9D8B030D-6E8A-4147-A177-3AD203B41FA5}">
                      <a16:colId xmlns:a16="http://schemas.microsoft.com/office/drawing/2014/main" val="218824936"/>
                    </a:ext>
                  </a:extLst>
                </a:gridCol>
                <a:gridCol w="1207006">
                  <a:extLst>
                    <a:ext uri="{9D8B030D-6E8A-4147-A177-3AD203B41FA5}">
                      <a16:colId xmlns:a16="http://schemas.microsoft.com/office/drawing/2014/main" val="4140351032"/>
                    </a:ext>
                  </a:extLst>
                </a:gridCol>
                <a:gridCol w="1146051">
                  <a:extLst>
                    <a:ext uri="{9D8B030D-6E8A-4147-A177-3AD203B41FA5}">
                      <a16:colId xmlns:a16="http://schemas.microsoft.com/office/drawing/2014/main" val="1156467802"/>
                    </a:ext>
                  </a:extLst>
                </a:gridCol>
              </a:tblGrid>
              <a:tr h="563710">
                <a:tc>
                  <a:txBody>
                    <a:bodyPr/>
                    <a:lstStyle/>
                    <a:p>
                      <a:r>
                        <a:rPr lang="en-IN" sz="1600" b="1" dirty="0"/>
                        <a:t>S.NO</a:t>
                      </a:r>
                    </a:p>
                  </a:txBody>
                  <a:tcPr/>
                </a:tc>
                <a:tc>
                  <a:txBody>
                    <a:bodyPr/>
                    <a:lstStyle/>
                    <a:p>
                      <a:pPr algn="ctr"/>
                      <a:r>
                        <a:rPr lang="en-IN" sz="1600" b="1" dirty="0"/>
                        <a:t>Title of the Paper</a:t>
                      </a:r>
                    </a:p>
                  </a:txBody>
                  <a:tcPr/>
                </a:tc>
                <a:tc>
                  <a:txBody>
                    <a:bodyPr/>
                    <a:lstStyle/>
                    <a:p>
                      <a:pPr algn="ctr"/>
                      <a:r>
                        <a:rPr lang="en-IN" sz="1600" b="1" dirty="0"/>
                        <a:t>Authors</a:t>
                      </a:r>
                    </a:p>
                  </a:txBody>
                  <a:tcPr/>
                </a:tc>
                <a:tc>
                  <a:txBody>
                    <a:bodyPr/>
                    <a:lstStyle/>
                    <a:p>
                      <a:pPr algn="ctr"/>
                      <a:r>
                        <a:rPr lang="en-IN" sz="1600" b="1" dirty="0"/>
                        <a:t>Year</a:t>
                      </a:r>
                    </a:p>
                  </a:txBody>
                  <a:tcPr/>
                </a:tc>
                <a:tc>
                  <a:txBody>
                    <a:bodyPr/>
                    <a:lstStyle/>
                    <a:p>
                      <a:pPr algn="ctr"/>
                      <a:r>
                        <a:rPr lang="en-IN" sz="1600" b="1" dirty="0"/>
                        <a:t>Method/</a:t>
                      </a:r>
                    </a:p>
                    <a:p>
                      <a:pPr algn="ctr"/>
                      <a:r>
                        <a:rPr lang="en-IN" sz="1600" b="1" dirty="0"/>
                        <a:t>Technique</a:t>
                      </a:r>
                    </a:p>
                  </a:txBody>
                  <a:tcPr/>
                </a:tc>
                <a:tc>
                  <a:txBody>
                    <a:bodyPr/>
                    <a:lstStyle/>
                    <a:p>
                      <a:pPr algn="ctr"/>
                      <a:r>
                        <a:rPr lang="en-IN" sz="1600" b="1" dirty="0"/>
                        <a:t>Dataset</a:t>
                      </a:r>
                    </a:p>
                  </a:txBody>
                  <a:tcPr/>
                </a:tc>
                <a:tc>
                  <a:txBody>
                    <a:bodyPr/>
                    <a:lstStyle/>
                    <a:p>
                      <a:pPr algn="ctr"/>
                      <a:r>
                        <a:rPr lang="en-IN" sz="1600" b="1" dirty="0"/>
                        <a:t>Key Findings</a:t>
                      </a:r>
                    </a:p>
                  </a:txBody>
                  <a:tcPr/>
                </a:tc>
                <a:extLst>
                  <a:ext uri="{0D108BD9-81ED-4DB2-BD59-A6C34878D82A}">
                    <a16:rowId xmlns:a16="http://schemas.microsoft.com/office/drawing/2014/main" val="1436929533"/>
                  </a:ext>
                </a:extLst>
              </a:tr>
              <a:tr h="1211701">
                <a:tc>
                  <a:txBody>
                    <a:bodyPr/>
                    <a:lstStyle/>
                    <a:p>
                      <a:r>
                        <a:rPr lang="en-IN" sz="1600" dirty="0"/>
                        <a:t>1</a:t>
                      </a:r>
                    </a:p>
                  </a:txBody>
                  <a:tcPr/>
                </a:tc>
                <a:tc>
                  <a:txBody>
                    <a:bodyPr/>
                    <a:lstStyle/>
                    <a:p>
                      <a:r>
                        <a:rPr lang="en-US" sz="1600" dirty="0"/>
                        <a:t>Using Transfer Learning Based Plant Disease Classification and Early Fusion Ensemble </a:t>
                      </a:r>
                      <a:endParaRPr lang="en-IN" sz="1600" dirty="0"/>
                    </a:p>
                  </a:txBody>
                  <a:tcPr/>
                </a:tc>
                <a:tc>
                  <a:txBody>
                    <a:bodyPr/>
                    <a:lstStyle/>
                    <a:p>
                      <a:r>
                        <a:rPr lang="en-IN" sz="1600" dirty="0"/>
                        <a:t>Wasswa et al. </a:t>
                      </a:r>
                    </a:p>
                  </a:txBody>
                  <a:tcPr/>
                </a:tc>
                <a:tc>
                  <a:txBody>
                    <a:bodyPr/>
                    <a:lstStyle/>
                    <a:p>
                      <a:r>
                        <a:rPr lang="en-IN" sz="1600" dirty="0"/>
                        <a:t>2024</a:t>
                      </a:r>
                    </a:p>
                  </a:txBody>
                  <a:tcPr/>
                </a:tc>
                <a:tc>
                  <a:txBody>
                    <a:bodyPr/>
                    <a:lstStyle/>
                    <a:p>
                      <a:r>
                        <a:rPr lang="en-IN" sz="1600" dirty="0"/>
                        <a:t>CNN Ensemble (9 CNNs)</a:t>
                      </a:r>
                    </a:p>
                  </a:txBody>
                  <a:tcPr/>
                </a:tc>
                <a:tc>
                  <a:txBody>
                    <a:bodyPr/>
                    <a:lstStyle/>
                    <a:p>
                      <a:r>
                        <a:rPr lang="en-IN" sz="1600" dirty="0" err="1"/>
                        <a:t>PlantVillage</a:t>
                      </a:r>
                      <a:r>
                        <a:rPr lang="en-IN" sz="1600" dirty="0"/>
                        <a:t> </a:t>
                      </a:r>
                    </a:p>
                  </a:txBody>
                  <a:tcPr/>
                </a:tc>
                <a:tc>
                  <a:txBody>
                    <a:bodyPr/>
                    <a:lstStyle/>
                    <a:p>
                      <a:r>
                        <a:rPr lang="en-IN" sz="1600" dirty="0"/>
                        <a:t>Achieved 97.79% accuracy </a:t>
                      </a:r>
                    </a:p>
                  </a:txBody>
                  <a:tcPr/>
                </a:tc>
                <a:extLst>
                  <a:ext uri="{0D108BD9-81ED-4DB2-BD59-A6C34878D82A}">
                    <a16:rowId xmlns:a16="http://schemas.microsoft.com/office/drawing/2014/main" val="2280341568"/>
                  </a:ext>
                </a:extLst>
              </a:tr>
              <a:tr h="986268">
                <a:tc>
                  <a:txBody>
                    <a:bodyPr/>
                    <a:lstStyle/>
                    <a:p>
                      <a:r>
                        <a:rPr lang="en-IN" sz="1600" dirty="0"/>
                        <a:t>2</a:t>
                      </a:r>
                    </a:p>
                  </a:txBody>
                  <a:tcPr/>
                </a:tc>
                <a:tc>
                  <a:txBody>
                    <a:bodyPr/>
                    <a:lstStyle/>
                    <a:p>
                      <a:r>
                        <a:rPr lang="en-US" sz="1600" dirty="0"/>
                        <a:t>Tomato Disease Detection using VGG16 and Transfer Learning </a:t>
                      </a:r>
                      <a:endParaRPr lang="en-IN" sz="1600" dirty="0"/>
                    </a:p>
                  </a:txBody>
                  <a:tcPr/>
                </a:tc>
                <a:tc>
                  <a:txBody>
                    <a:bodyPr/>
                    <a:lstStyle/>
                    <a:p>
                      <a:r>
                        <a:rPr lang="en-IN" sz="1600"/>
                        <a:t>Raj et al. </a:t>
                      </a:r>
                      <a:endParaRPr lang="en-IN" sz="1600" dirty="0"/>
                    </a:p>
                  </a:txBody>
                  <a:tcPr/>
                </a:tc>
                <a:tc>
                  <a:txBody>
                    <a:bodyPr/>
                    <a:lstStyle/>
                    <a:p>
                      <a:r>
                        <a:rPr lang="en-IN" sz="1600"/>
                        <a:t>2023</a:t>
                      </a:r>
                      <a:endParaRPr lang="en-IN" sz="1600" dirty="0"/>
                    </a:p>
                  </a:txBody>
                  <a:tcPr/>
                </a:tc>
                <a:tc>
                  <a:txBody>
                    <a:bodyPr/>
                    <a:lstStyle/>
                    <a:p>
                      <a:r>
                        <a:rPr lang="en-IN" sz="1600"/>
                        <a:t>VGG16</a:t>
                      </a:r>
                      <a:endParaRPr lang="en-IN" sz="1600" dirty="0"/>
                    </a:p>
                  </a:txBody>
                  <a:tcPr/>
                </a:tc>
                <a:tc>
                  <a:txBody>
                    <a:bodyPr/>
                    <a:lstStyle/>
                    <a:p>
                      <a:r>
                        <a:rPr lang="en-IN" sz="1600"/>
                        <a:t>Tomato Dataset </a:t>
                      </a:r>
                      <a:endParaRPr lang="en-IN" sz="1600" dirty="0"/>
                    </a:p>
                  </a:txBody>
                  <a:tcPr/>
                </a:tc>
                <a:tc>
                  <a:txBody>
                    <a:bodyPr/>
                    <a:lstStyle/>
                    <a:p>
                      <a:r>
                        <a:rPr lang="en-IN" sz="1600"/>
                        <a:t>~95% accuracy </a:t>
                      </a:r>
                      <a:endParaRPr lang="en-IN" sz="1600" dirty="0"/>
                    </a:p>
                  </a:txBody>
                  <a:tcPr/>
                </a:tc>
                <a:extLst>
                  <a:ext uri="{0D108BD9-81ED-4DB2-BD59-A6C34878D82A}">
                    <a16:rowId xmlns:a16="http://schemas.microsoft.com/office/drawing/2014/main" val="3224836596"/>
                  </a:ext>
                </a:extLst>
              </a:tr>
              <a:tr h="760836">
                <a:tc>
                  <a:txBody>
                    <a:bodyPr/>
                    <a:lstStyle/>
                    <a:p>
                      <a:r>
                        <a:rPr lang="en-IN" sz="1600" dirty="0"/>
                        <a:t>3</a:t>
                      </a:r>
                    </a:p>
                  </a:txBody>
                  <a:tcPr/>
                </a:tc>
                <a:tc>
                  <a:txBody>
                    <a:bodyPr/>
                    <a:lstStyle/>
                    <a:p>
                      <a:r>
                        <a:rPr lang="en-IN" sz="1600" dirty="0"/>
                        <a:t>Mobile Leaf</a:t>
                      </a:r>
                      <a:r>
                        <a:rPr lang="en-IN" dirty="0"/>
                        <a:t> </a:t>
                      </a:r>
                      <a:r>
                        <a:rPr lang="en-IN" sz="1600" dirty="0"/>
                        <a:t>Classification using </a:t>
                      </a:r>
                      <a:r>
                        <a:rPr lang="en-IN" sz="1600" dirty="0" err="1"/>
                        <a:t>MobileNet</a:t>
                      </a:r>
                      <a:r>
                        <a:rPr lang="en-IN" sz="1600" dirty="0"/>
                        <a:t> + SVM </a:t>
                      </a:r>
                    </a:p>
                  </a:txBody>
                  <a:tcPr/>
                </a:tc>
                <a:tc>
                  <a:txBody>
                    <a:bodyPr/>
                    <a:lstStyle/>
                    <a:p>
                      <a:r>
                        <a:rPr lang="en-IN" sz="1600" dirty="0"/>
                        <a:t>Arora et al. </a:t>
                      </a:r>
                    </a:p>
                  </a:txBody>
                  <a:tcPr/>
                </a:tc>
                <a:tc>
                  <a:txBody>
                    <a:bodyPr/>
                    <a:lstStyle/>
                    <a:p>
                      <a:r>
                        <a:rPr lang="en-IN" sz="1600" dirty="0"/>
                        <a:t>2022</a:t>
                      </a:r>
                    </a:p>
                  </a:txBody>
                  <a:tcPr/>
                </a:tc>
                <a:tc>
                  <a:txBody>
                    <a:bodyPr/>
                    <a:lstStyle/>
                    <a:p>
                      <a:r>
                        <a:rPr lang="en-IN" sz="1600" dirty="0" err="1"/>
                        <a:t>MobileNet</a:t>
                      </a:r>
                      <a:r>
                        <a:rPr lang="en-IN" sz="1600" dirty="0"/>
                        <a:t> + SVM </a:t>
                      </a:r>
                    </a:p>
                  </a:txBody>
                  <a:tcPr/>
                </a:tc>
                <a:tc>
                  <a:txBody>
                    <a:bodyPr/>
                    <a:lstStyle/>
                    <a:p>
                      <a:r>
                        <a:rPr lang="en-IN" sz="1600" dirty="0"/>
                        <a:t>Custom Mobile Dataset </a:t>
                      </a:r>
                    </a:p>
                  </a:txBody>
                  <a:tcPr/>
                </a:tc>
                <a:tc>
                  <a:txBody>
                    <a:bodyPr/>
                    <a:lstStyle/>
                    <a:p>
                      <a:r>
                        <a:rPr lang="en-IN" sz="1600" dirty="0"/>
                        <a:t>Lightweight, mobile friendly</a:t>
                      </a:r>
                    </a:p>
                  </a:txBody>
                  <a:tcPr/>
                </a:tc>
                <a:extLst>
                  <a:ext uri="{0D108BD9-81ED-4DB2-BD59-A6C34878D82A}">
                    <a16:rowId xmlns:a16="http://schemas.microsoft.com/office/drawing/2014/main" val="2057730935"/>
                  </a:ext>
                </a:extLst>
              </a:tr>
              <a:tr h="986268">
                <a:tc>
                  <a:txBody>
                    <a:bodyPr/>
                    <a:lstStyle/>
                    <a:p>
                      <a:r>
                        <a:rPr lang="en-IN" sz="1600" dirty="0"/>
                        <a:t>4</a:t>
                      </a:r>
                    </a:p>
                  </a:txBody>
                  <a:tcPr/>
                </a:tc>
                <a:tc>
                  <a:txBody>
                    <a:bodyPr/>
                    <a:lstStyle/>
                    <a:p>
                      <a:r>
                        <a:rPr lang="en-US" sz="1600" dirty="0"/>
                        <a:t>Deep Learning for Plant Disease Detection: A Review </a:t>
                      </a:r>
                      <a:endParaRPr lang="en-IN" sz="1600" dirty="0"/>
                    </a:p>
                  </a:txBody>
                  <a:tcPr/>
                </a:tc>
                <a:tc>
                  <a:txBody>
                    <a:bodyPr/>
                    <a:lstStyle/>
                    <a:p>
                      <a:r>
                        <a:rPr lang="en-IN" sz="1600" dirty="0"/>
                        <a:t>Singh et al. </a:t>
                      </a:r>
                    </a:p>
                  </a:txBody>
                  <a:tcPr/>
                </a:tc>
                <a:tc>
                  <a:txBody>
                    <a:bodyPr/>
                    <a:lstStyle/>
                    <a:p>
                      <a:r>
                        <a:rPr lang="en-IN" sz="1600" dirty="0"/>
                        <a:t>2021</a:t>
                      </a:r>
                    </a:p>
                  </a:txBody>
                  <a:tcPr/>
                </a:tc>
                <a:tc>
                  <a:txBody>
                    <a:bodyPr/>
                    <a:lstStyle/>
                    <a:p>
                      <a:r>
                        <a:rPr lang="en-IN" sz="1600" dirty="0"/>
                        <a:t>Review of CNNs </a:t>
                      </a:r>
                    </a:p>
                  </a:txBody>
                  <a:tcPr/>
                </a:tc>
                <a:tc>
                  <a:txBody>
                    <a:bodyPr/>
                    <a:lstStyle/>
                    <a:p>
                      <a:r>
                        <a:rPr lang="en-IN" sz="1600" dirty="0"/>
                        <a:t>Multiple datasets </a:t>
                      </a:r>
                    </a:p>
                  </a:txBody>
                  <a:tcPr/>
                </a:tc>
                <a:tc>
                  <a:txBody>
                    <a:bodyPr/>
                    <a:lstStyle/>
                    <a:p>
                      <a:r>
                        <a:rPr lang="en-IN" sz="1600" dirty="0"/>
                        <a:t>Summarized CNN advantages &amp; limits</a:t>
                      </a:r>
                    </a:p>
                  </a:txBody>
                  <a:tcPr/>
                </a:tc>
                <a:extLst>
                  <a:ext uri="{0D108BD9-81ED-4DB2-BD59-A6C34878D82A}">
                    <a16:rowId xmlns:a16="http://schemas.microsoft.com/office/drawing/2014/main" val="4124898144"/>
                  </a:ext>
                </a:extLst>
              </a:tr>
              <a:tr h="986268">
                <a:tc>
                  <a:txBody>
                    <a:bodyPr/>
                    <a:lstStyle/>
                    <a:p>
                      <a:r>
                        <a:rPr lang="en-IN" sz="1600" dirty="0"/>
                        <a:t>5</a:t>
                      </a:r>
                    </a:p>
                  </a:txBody>
                  <a:tcPr/>
                </a:tc>
                <a:tc>
                  <a:txBody>
                    <a:bodyPr/>
                    <a:lstStyle/>
                    <a:p>
                      <a:r>
                        <a:rPr lang="en-US" sz="1600" dirty="0"/>
                        <a:t>Real-Time Plant Disease Detection using YOLOv5 </a:t>
                      </a:r>
                      <a:endParaRPr lang="en-IN" sz="1600" dirty="0"/>
                    </a:p>
                  </a:txBody>
                  <a:tcPr/>
                </a:tc>
                <a:tc>
                  <a:txBody>
                    <a:bodyPr/>
                    <a:lstStyle/>
                    <a:p>
                      <a:r>
                        <a:rPr lang="en-IN" sz="1600" dirty="0"/>
                        <a:t>Patel et al. </a:t>
                      </a:r>
                    </a:p>
                  </a:txBody>
                  <a:tcPr/>
                </a:tc>
                <a:tc>
                  <a:txBody>
                    <a:bodyPr/>
                    <a:lstStyle/>
                    <a:p>
                      <a:r>
                        <a:rPr lang="en-IN" sz="1600" dirty="0"/>
                        <a:t>2022</a:t>
                      </a:r>
                    </a:p>
                  </a:txBody>
                  <a:tcPr/>
                </a:tc>
                <a:tc>
                  <a:txBody>
                    <a:bodyPr/>
                    <a:lstStyle/>
                    <a:p>
                      <a:r>
                        <a:rPr lang="en-IN" sz="1600" dirty="0"/>
                        <a:t>YOLOv5 </a:t>
                      </a:r>
                    </a:p>
                  </a:txBody>
                  <a:tcPr/>
                </a:tc>
                <a:tc>
                  <a:txBody>
                    <a:bodyPr/>
                    <a:lstStyle/>
                    <a:p>
                      <a:r>
                        <a:rPr lang="en-IN" sz="1600" dirty="0"/>
                        <a:t>Tomato &amp; chili dataset </a:t>
                      </a:r>
                    </a:p>
                  </a:txBody>
                  <a:tcPr/>
                </a:tc>
                <a:tc>
                  <a:txBody>
                    <a:bodyPr/>
                    <a:lstStyle/>
                    <a:p>
                      <a:r>
                        <a:rPr lang="en-IN" sz="1600" dirty="0"/>
                        <a:t>Fast detection, GPU dependent</a:t>
                      </a:r>
                    </a:p>
                  </a:txBody>
                  <a:tcPr/>
                </a:tc>
                <a:extLst>
                  <a:ext uri="{0D108BD9-81ED-4DB2-BD59-A6C34878D82A}">
                    <a16:rowId xmlns:a16="http://schemas.microsoft.com/office/drawing/2014/main" val="2054057601"/>
                  </a:ext>
                </a:extLst>
              </a:tr>
            </a:tbl>
          </a:graphicData>
        </a:graphic>
      </p:graphicFrame>
    </p:spTree>
    <p:extLst>
      <p:ext uri="{BB962C8B-B14F-4D97-AF65-F5344CB8AC3E}">
        <p14:creationId xmlns:p14="http://schemas.microsoft.com/office/powerpoint/2010/main" val="2957398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B945245-0374-0626-4A0C-FCC9385BE349}"/>
              </a:ext>
            </a:extLst>
          </p:cNvPr>
          <p:cNvGraphicFramePr>
            <a:graphicFrameLocks noGrp="1"/>
          </p:cNvGraphicFramePr>
          <p:nvPr>
            <p:extLst>
              <p:ext uri="{D42A27DB-BD31-4B8C-83A1-F6EECF244321}">
                <p14:modId xmlns:p14="http://schemas.microsoft.com/office/powerpoint/2010/main" val="4037982515"/>
              </p:ext>
            </p:extLst>
          </p:nvPr>
        </p:nvGraphicFramePr>
        <p:xfrm>
          <a:off x="316990" y="390906"/>
          <a:ext cx="8510019" cy="5669280"/>
        </p:xfrm>
        <a:graphic>
          <a:graphicData uri="http://schemas.openxmlformats.org/drawingml/2006/table">
            <a:tbl>
              <a:tblPr firstRow="1" bandRow="1">
                <a:tableStyleId>{5940675A-B579-460E-94D1-54222C63F5DA}</a:tableStyleId>
              </a:tblPr>
              <a:tblGrid>
                <a:gridCol w="694944">
                  <a:extLst>
                    <a:ext uri="{9D8B030D-6E8A-4147-A177-3AD203B41FA5}">
                      <a16:colId xmlns:a16="http://schemas.microsoft.com/office/drawing/2014/main" val="3587452759"/>
                    </a:ext>
                  </a:extLst>
                </a:gridCol>
                <a:gridCol w="2011680">
                  <a:extLst>
                    <a:ext uri="{9D8B030D-6E8A-4147-A177-3AD203B41FA5}">
                      <a16:colId xmlns:a16="http://schemas.microsoft.com/office/drawing/2014/main" val="2898556703"/>
                    </a:ext>
                  </a:extLst>
                </a:gridCol>
                <a:gridCol w="1292354">
                  <a:extLst>
                    <a:ext uri="{9D8B030D-6E8A-4147-A177-3AD203B41FA5}">
                      <a16:colId xmlns:a16="http://schemas.microsoft.com/office/drawing/2014/main" val="910178172"/>
                    </a:ext>
                  </a:extLst>
                </a:gridCol>
                <a:gridCol w="646176">
                  <a:extLst>
                    <a:ext uri="{9D8B030D-6E8A-4147-A177-3AD203B41FA5}">
                      <a16:colId xmlns:a16="http://schemas.microsoft.com/office/drawing/2014/main" val="3625570806"/>
                    </a:ext>
                  </a:extLst>
                </a:gridCol>
                <a:gridCol w="1438656">
                  <a:extLst>
                    <a:ext uri="{9D8B030D-6E8A-4147-A177-3AD203B41FA5}">
                      <a16:colId xmlns:a16="http://schemas.microsoft.com/office/drawing/2014/main" val="888789472"/>
                    </a:ext>
                  </a:extLst>
                </a:gridCol>
                <a:gridCol w="1280160">
                  <a:extLst>
                    <a:ext uri="{9D8B030D-6E8A-4147-A177-3AD203B41FA5}">
                      <a16:colId xmlns:a16="http://schemas.microsoft.com/office/drawing/2014/main" val="253649323"/>
                    </a:ext>
                  </a:extLst>
                </a:gridCol>
                <a:gridCol w="1146049">
                  <a:extLst>
                    <a:ext uri="{9D8B030D-6E8A-4147-A177-3AD203B41FA5}">
                      <a16:colId xmlns:a16="http://schemas.microsoft.com/office/drawing/2014/main" val="3171091508"/>
                    </a:ext>
                  </a:extLst>
                </a:gridCol>
              </a:tblGrid>
              <a:tr h="742188">
                <a:tc>
                  <a:txBody>
                    <a:bodyPr/>
                    <a:lstStyle/>
                    <a:p>
                      <a:r>
                        <a:rPr lang="en-IN" sz="1600" dirty="0"/>
                        <a:t>6</a:t>
                      </a:r>
                    </a:p>
                  </a:txBody>
                  <a:tcPr/>
                </a:tc>
                <a:tc>
                  <a:txBody>
                    <a:bodyPr/>
                    <a:lstStyle/>
                    <a:p>
                      <a:pPr algn="l"/>
                      <a:r>
                        <a:rPr lang="en-US" sz="1600" dirty="0" err="1"/>
                        <a:t>LightMixer</a:t>
                      </a:r>
                      <a:r>
                        <a:rPr lang="en-US" sz="1600" dirty="0"/>
                        <a:t>: Lightweight CNN for Tomato Leaf Disease </a:t>
                      </a:r>
                      <a:endParaRPr lang="en-IN" sz="1600" dirty="0"/>
                    </a:p>
                  </a:txBody>
                  <a:tcPr/>
                </a:tc>
                <a:tc>
                  <a:txBody>
                    <a:bodyPr/>
                    <a:lstStyle/>
                    <a:p>
                      <a:pPr algn="l"/>
                      <a:r>
                        <a:rPr lang="en-IN" sz="1600" dirty="0"/>
                        <a:t>Zhong et al. </a:t>
                      </a:r>
                    </a:p>
                  </a:txBody>
                  <a:tcPr/>
                </a:tc>
                <a:tc>
                  <a:txBody>
                    <a:bodyPr/>
                    <a:lstStyle/>
                    <a:p>
                      <a:pPr algn="l"/>
                      <a:r>
                        <a:rPr lang="en-IN" sz="1600" dirty="0"/>
                        <a:t>2023</a:t>
                      </a:r>
                    </a:p>
                  </a:txBody>
                  <a:tcPr/>
                </a:tc>
                <a:tc>
                  <a:txBody>
                    <a:bodyPr/>
                    <a:lstStyle/>
                    <a:p>
                      <a:pPr algn="l"/>
                      <a:r>
                        <a:rPr lang="en-IN" sz="1600" dirty="0" err="1"/>
                        <a:t>LightMixer</a:t>
                      </a:r>
                      <a:r>
                        <a:rPr lang="en-IN" sz="1600" dirty="0"/>
                        <a:t> CNN</a:t>
                      </a:r>
                    </a:p>
                  </a:txBody>
                  <a:tcPr/>
                </a:tc>
                <a:tc>
                  <a:txBody>
                    <a:bodyPr/>
                    <a:lstStyle/>
                    <a:p>
                      <a:pPr algn="l"/>
                      <a:r>
                        <a:rPr lang="en-IN" sz="1600" dirty="0"/>
                        <a:t>Field + PV </a:t>
                      </a:r>
                    </a:p>
                  </a:txBody>
                  <a:tcPr/>
                </a:tc>
                <a:tc>
                  <a:txBody>
                    <a:bodyPr/>
                    <a:lstStyle/>
                    <a:p>
                      <a:pPr algn="l"/>
                      <a:r>
                        <a:rPr lang="en-IN" sz="1600" dirty="0"/>
                        <a:t>Mobile friendly and accurate</a:t>
                      </a:r>
                    </a:p>
                  </a:txBody>
                  <a:tcPr/>
                </a:tc>
                <a:extLst>
                  <a:ext uri="{0D108BD9-81ED-4DB2-BD59-A6C34878D82A}">
                    <a16:rowId xmlns:a16="http://schemas.microsoft.com/office/drawing/2014/main" val="2062986283"/>
                  </a:ext>
                </a:extLst>
              </a:tr>
              <a:tr h="742188">
                <a:tc>
                  <a:txBody>
                    <a:bodyPr/>
                    <a:lstStyle/>
                    <a:p>
                      <a:r>
                        <a:rPr lang="en-IN" sz="1600" dirty="0"/>
                        <a:t>7</a:t>
                      </a:r>
                    </a:p>
                  </a:txBody>
                  <a:tcPr/>
                </a:tc>
                <a:tc>
                  <a:txBody>
                    <a:bodyPr/>
                    <a:lstStyle/>
                    <a:p>
                      <a:r>
                        <a:rPr lang="en-IN" sz="1600" dirty="0"/>
                        <a:t>E‑</a:t>
                      </a:r>
                      <a:r>
                        <a:rPr lang="en-IN" sz="1600" dirty="0" err="1"/>
                        <a:t>TomatoDet</a:t>
                      </a:r>
                      <a:r>
                        <a:rPr lang="en-IN" sz="1600" dirty="0"/>
                        <a:t>: CNN + Transformer Hybrid </a:t>
                      </a:r>
                    </a:p>
                  </a:txBody>
                  <a:tcPr/>
                </a:tc>
                <a:tc>
                  <a:txBody>
                    <a:bodyPr/>
                    <a:lstStyle/>
                    <a:p>
                      <a:r>
                        <a:rPr lang="en-IN" sz="1600" dirty="0"/>
                        <a:t>BMC Team</a:t>
                      </a:r>
                    </a:p>
                  </a:txBody>
                  <a:tcPr/>
                </a:tc>
                <a:tc>
                  <a:txBody>
                    <a:bodyPr/>
                    <a:lstStyle/>
                    <a:p>
                      <a:r>
                        <a:rPr lang="en-IN" sz="1600" dirty="0"/>
                        <a:t>2025</a:t>
                      </a:r>
                    </a:p>
                  </a:txBody>
                  <a:tcPr/>
                </a:tc>
                <a:tc>
                  <a:txBody>
                    <a:bodyPr/>
                    <a:lstStyle/>
                    <a:p>
                      <a:r>
                        <a:rPr lang="en-IN" sz="1600" dirty="0"/>
                        <a:t>CNN + </a:t>
                      </a:r>
                      <a:r>
                        <a:rPr lang="en-IN" sz="1600" dirty="0" err="1"/>
                        <a:t>CSWinTransformer</a:t>
                      </a:r>
                      <a:endParaRPr lang="en-IN" sz="1600" dirty="0"/>
                    </a:p>
                  </a:txBody>
                  <a:tcPr/>
                </a:tc>
                <a:tc>
                  <a:txBody>
                    <a:bodyPr/>
                    <a:lstStyle/>
                    <a:p>
                      <a:r>
                        <a:rPr lang="en-IN" sz="1600" dirty="0"/>
                        <a:t>Tomato Leaf Set</a:t>
                      </a:r>
                    </a:p>
                  </a:txBody>
                  <a:tcPr/>
                </a:tc>
                <a:tc>
                  <a:txBody>
                    <a:bodyPr/>
                    <a:lstStyle/>
                    <a:p>
                      <a:r>
                        <a:rPr lang="en-IN" sz="1600" dirty="0" err="1"/>
                        <a:t>mAP</a:t>
                      </a:r>
                      <a:r>
                        <a:rPr lang="en-IN" sz="1600" dirty="0"/>
                        <a:t> ~97.2%, outperforms YOLO </a:t>
                      </a:r>
                    </a:p>
                  </a:txBody>
                  <a:tcPr/>
                </a:tc>
                <a:extLst>
                  <a:ext uri="{0D108BD9-81ED-4DB2-BD59-A6C34878D82A}">
                    <a16:rowId xmlns:a16="http://schemas.microsoft.com/office/drawing/2014/main" val="3477859750"/>
                  </a:ext>
                </a:extLst>
              </a:tr>
              <a:tr h="742188">
                <a:tc>
                  <a:txBody>
                    <a:bodyPr/>
                    <a:lstStyle/>
                    <a:p>
                      <a:r>
                        <a:rPr lang="en-IN" sz="1600" dirty="0"/>
                        <a:t>8</a:t>
                      </a:r>
                    </a:p>
                  </a:txBody>
                  <a:tcPr/>
                </a:tc>
                <a:tc>
                  <a:txBody>
                    <a:bodyPr/>
                    <a:lstStyle/>
                    <a:p>
                      <a:r>
                        <a:rPr lang="en-IN" sz="1600" dirty="0" err="1"/>
                        <a:t>CapsNet</a:t>
                      </a:r>
                      <a:r>
                        <a:rPr lang="en-IN" sz="1600" dirty="0"/>
                        <a:t> for Tomato Disease Classification</a:t>
                      </a:r>
                    </a:p>
                  </a:txBody>
                  <a:tcPr/>
                </a:tc>
                <a:tc>
                  <a:txBody>
                    <a:bodyPr/>
                    <a:lstStyle/>
                    <a:p>
                      <a:r>
                        <a:rPr lang="en-IN" sz="1600" dirty="0"/>
                        <a:t>Pandey et al. </a:t>
                      </a:r>
                    </a:p>
                  </a:txBody>
                  <a:tcPr/>
                </a:tc>
                <a:tc>
                  <a:txBody>
                    <a:bodyPr/>
                    <a:lstStyle/>
                    <a:p>
                      <a:r>
                        <a:rPr lang="en-IN" sz="1600" dirty="0"/>
                        <a:t>2023</a:t>
                      </a:r>
                    </a:p>
                  </a:txBody>
                  <a:tcPr/>
                </a:tc>
                <a:tc>
                  <a:txBody>
                    <a:bodyPr/>
                    <a:lstStyle/>
                    <a:p>
                      <a:r>
                        <a:rPr lang="en-IN" sz="1600" dirty="0"/>
                        <a:t>Capsule Net </a:t>
                      </a:r>
                    </a:p>
                  </a:txBody>
                  <a:tcPr/>
                </a:tc>
                <a:tc>
                  <a:txBody>
                    <a:bodyPr/>
                    <a:lstStyle/>
                    <a:p>
                      <a:r>
                        <a:rPr lang="en-IN" sz="1600" dirty="0"/>
                        <a:t>Tomato Leaves </a:t>
                      </a:r>
                    </a:p>
                  </a:txBody>
                  <a:tcPr/>
                </a:tc>
                <a:tc>
                  <a:txBody>
                    <a:bodyPr/>
                    <a:lstStyle/>
                    <a:p>
                      <a:r>
                        <a:rPr lang="en-IN" sz="1600" dirty="0"/>
                        <a:t>Robust under limited data</a:t>
                      </a:r>
                    </a:p>
                  </a:txBody>
                  <a:tcPr/>
                </a:tc>
                <a:extLst>
                  <a:ext uri="{0D108BD9-81ED-4DB2-BD59-A6C34878D82A}">
                    <a16:rowId xmlns:a16="http://schemas.microsoft.com/office/drawing/2014/main" val="107407246"/>
                  </a:ext>
                </a:extLst>
              </a:tr>
              <a:tr h="742188">
                <a:tc>
                  <a:txBody>
                    <a:bodyPr/>
                    <a:lstStyle/>
                    <a:p>
                      <a:r>
                        <a:rPr lang="en-IN" sz="1600" dirty="0"/>
                        <a:t>9</a:t>
                      </a:r>
                    </a:p>
                  </a:txBody>
                  <a:tcPr/>
                </a:tc>
                <a:tc>
                  <a:txBody>
                    <a:bodyPr/>
                    <a:lstStyle/>
                    <a:p>
                      <a:r>
                        <a:rPr lang="en-IN" sz="1600" dirty="0"/>
                        <a:t>HOWSVD‑MD A Tensor Subspace CNN </a:t>
                      </a:r>
                    </a:p>
                  </a:txBody>
                  <a:tcPr/>
                </a:tc>
                <a:tc>
                  <a:txBody>
                    <a:bodyPr/>
                    <a:lstStyle/>
                    <a:p>
                      <a:r>
                        <a:rPr lang="en-IN" sz="1600" dirty="0" err="1"/>
                        <a:t>Ouamane</a:t>
                      </a:r>
                      <a:r>
                        <a:rPr lang="en-IN" sz="1600" dirty="0"/>
                        <a:t> et al. </a:t>
                      </a:r>
                    </a:p>
                  </a:txBody>
                  <a:tcPr/>
                </a:tc>
                <a:tc>
                  <a:txBody>
                    <a:bodyPr/>
                    <a:lstStyle/>
                    <a:p>
                      <a:r>
                        <a:rPr lang="en-IN" sz="1600" dirty="0"/>
                        <a:t>2024</a:t>
                      </a:r>
                    </a:p>
                  </a:txBody>
                  <a:tcPr/>
                </a:tc>
                <a:tc>
                  <a:txBody>
                    <a:bodyPr/>
                    <a:lstStyle/>
                    <a:p>
                      <a:r>
                        <a:rPr lang="en-IN" sz="1600" dirty="0"/>
                        <a:t>HOWSVD + CNN</a:t>
                      </a:r>
                    </a:p>
                  </a:txBody>
                  <a:tcPr/>
                </a:tc>
                <a:tc>
                  <a:txBody>
                    <a:bodyPr/>
                    <a:lstStyle/>
                    <a:p>
                      <a:r>
                        <a:rPr lang="en-IN" sz="1600" dirty="0" err="1"/>
                        <a:t>PlantVillage</a:t>
                      </a:r>
                      <a:r>
                        <a:rPr lang="en-IN" sz="1600" dirty="0"/>
                        <a:t>, Taiwan </a:t>
                      </a:r>
                    </a:p>
                  </a:txBody>
                  <a:tcPr/>
                </a:tc>
                <a:tc>
                  <a:txBody>
                    <a:bodyPr/>
                    <a:lstStyle/>
                    <a:p>
                      <a:r>
                        <a:rPr lang="en-IN" sz="1600" dirty="0"/>
                        <a:t>High accuracy ~98.36% </a:t>
                      </a:r>
                    </a:p>
                  </a:txBody>
                  <a:tcPr/>
                </a:tc>
                <a:extLst>
                  <a:ext uri="{0D108BD9-81ED-4DB2-BD59-A6C34878D82A}">
                    <a16:rowId xmlns:a16="http://schemas.microsoft.com/office/drawing/2014/main" val="505609356"/>
                  </a:ext>
                </a:extLst>
              </a:tr>
              <a:tr h="742188">
                <a:tc>
                  <a:txBody>
                    <a:bodyPr/>
                    <a:lstStyle/>
                    <a:p>
                      <a:r>
                        <a:rPr lang="en-IN" sz="1600" dirty="0"/>
                        <a:t>10</a:t>
                      </a:r>
                    </a:p>
                  </a:txBody>
                  <a:tcPr/>
                </a:tc>
                <a:tc>
                  <a:txBody>
                    <a:bodyPr/>
                    <a:lstStyle/>
                    <a:p>
                      <a:r>
                        <a:rPr lang="en-US" sz="1600" dirty="0"/>
                        <a:t>Siamese Net for Tomato Disease Recognition </a:t>
                      </a:r>
                      <a:endParaRPr lang="en-IN" sz="1600" dirty="0"/>
                    </a:p>
                  </a:txBody>
                  <a:tcPr/>
                </a:tc>
                <a:tc>
                  <a:txBody>
                    <a:bodyPr/>
                    <a:lstStyle/>
                    <a:p>
                      <a:r>
                        <a:rPr lang="en-IN" sz="1600" dirty="0" err="1"/>
                        <a:t>Thuseetha</a:t>
                      </a:r>
                      <a:r>
                        <a:rPr lang="en-IN" sz="1600" dirty="0"/>
                        <a:t> n et al.</a:t>
                      </a:r>
                    </a:p>
                  </a:txBody>
                  <a:tcPr/>
                </a:tc>
                <a:tc>
                  <a:txBody>
                    <a:bodyPr/>
                    <a:lstStyle/>
                    <a:p>
                      <a:r>
                        <a:rPr lang="en-IN" sz="1600" dirty="0"/>
                        <a:t>2022</a:t>
                      </a:r>
                    </a:p>
                  </a:txBody>
                  <a:tcPr/>
                </a:tc>
                <a:tc>
                  <a:txBody>
                    <a:bodyPr/>
                    <a:lstStyle/>
                    <a:p>
                      <a:r>
                        <a:rPr lang="en-IN" sz="1600" dirty="0"/>
                        <a:t>Siamese CNN</a:t>
                      </a:r>
                    </a:p>
                  </a:txBody>
                  <a:tcPr/>
                </a:tc>
                <a:tc>
                  <a:txBody>
                    <a:bodyPr/>
                    <a:lstStyle/>
                    <a:p>
                      <a:r>
                        <a:rPr lang="en-IN" sz="1600" dirty="0" err="1"/>
                        <a:t>PlantVillage</a:t>
                      </a:r>
                      <a:r>
                        <a:rPr lang="en-IN" sz="1600" dirty="0"/>
                        <a:t>, Taiwan </a:t>
                      </a:r>
                    </a:p>
                  </a:txBody>
                  <a:tcPr/>
                </a:tc>
                <a:tc>
                  <a:txBody>
                    <a:bodyPr/>
                    <a:lstStyle/>
                    <a:p>
                      <a:r>
                        <a:rPr lang="en-IN" sz="1600" dirty="0"/>
                        <a:t>~96.97% accuracy </a:t>
                      </a:r>
                    </a:p>
                  </a:txBody>
                  <a:tcPr/>
                </a:tc>
                <a:extLst>
                  <a:ext uri="{0D108BD9-81ED-4DB2-BD59-A6C34878D82A}">
                    <a16:rowId xmlns:a16="http://schemas.microsoft.com/office/drawing/2014/main" val="1371237220"/>
                  </a:ext>
                </a:extLst>
              </a:tr>
              <a:tr h="742188">
                <a:tc>
                  <a:txBody>
                    <a:bodyPr/>
                    <a:lstStyle/>
                    <a:p>
                      <a:r>
                        <a:rPr lang="en-IN" sz="1600" dirty="0"/>
                        <a:t>11</a:t>
                      </a:r>
                    </a:p>
                  </a:txBody>
                  <a:tcPr/>
                </a:tc>
                <a:tc>
                  <a:txBody>
                    <a:bodyPr/>
                    <a:lstStyle/>
                    <a:p>
                      <a:r>
                        <a:rPr lang="en-IN" sz="1600" dirty="0" err="1"/>
                        <a:t>TomFormer</a:t>
                      </a:r>
                      <a:r>
                        <a:rPr lang="en-IN" sz="1600" dirty="0"/>
                        <a:t> (CNN + Vision Transformer)</a:t>
                      </a:r>
                    </a:p>
                  </a:txBody>
                  <a:tcPr/>
                </a:tc>
                <a:tc>
                  <a:txBody>
                    <a:bodyPr/>
                    <a:lstStyle/>
                    <a:p>
                      <a:r>
                        <a:rPr lang="en-IN" sz="1600" dirty="0"/>
                        <a:t>Khan et al. </a:t>
                      </a:r>
                    </a:p>
                  </a:txBody>
                  <a:tcPr/>
                </a:tc>
                <a:tc>
                  <a:txBody>
                    <a:bodyPr/>
                    <a:lstStyle/>
                    <a:p>
                      <a:r>
                        <a:rPr lang="en-IN" sz="1600" dirty="0"/>
                        <a:t>2023</a:t>
                      </a:r>
                    </a:p>
                  </a:txBody>
                  <a:tcPr/>
                </a:tc>
                <a:tc>
                  <a:txBody>
                    <a:bodyPr/>
                    <a:lstStyle/>
                    <a:p>
                      <a:r>
                        <a:rPr lang="en-IN" sz="1600" dirty="0" err="1"/>
                        <a:t>TomFormer</a:t>
                      </a:r>
                      <a:r>
                        <a:rPr lang="en-IN" sz="1600" dirty="0"/>
                        <a:t> Hybrid </a:t>
                      </a:r>
                    </a:p>
                  </a:txBody>
                  <a:tcPr/>
                </a:tc>
                <a:tc>
                  <a:txBody>
                    <a:bodyPr/>
                    <a:lstStyle/>
                    <a:p>
                      <a:r>
                        <a:rPr lang="en-IN" sz="1600" dirty="0"/>
                        <a:t>3 Datasets</a:t>
                      </a:r>
                    </a:p>
                  </a:txBody>
                  <a:tcPr/>
                </a:tc>
                <a:tc>
                  <a:txBody>
                    <a:bodyPr/>
                    <a:lstStyle/>
                    <a:p>
                      <a:r>
                        <a:rPr lang="en-IN" sz="1600" dirty="0"/>
                        <a:t>AP ~87%, robust features </a:t>
                      </a:r>
                    </a:p>
                  </a:txBody>
                  <a:tcPr/>
                </a:tc>
                <a:extLst>
                  <a:ext uri="{0D108BD9-81ED-4DB2-BD59-A6C34878D82A}">
                    <a16:rowId xmlns:a16="http://schemas.microsoft.com/office/drawing/2014/main" val="654999836"/>
                  </a:ext>
                </a:extLst>
              </a:tr>
            </a:tbl>
          </a:graphicData>
        </a:graphic>
      </p:graphicFrame>
    </p:spTree>
    <p:extLst>
      <p:ext uri="{BB962C8B-B14F-4D97-AF65-F5344CB8AC3E}">
        <p14:creationId xmlns:p14="http://schemas.microsoft.com/office/powerpoint/2010/main" val="2013659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EBDF7E5-2681-3CD9-18BF-8084623C3011}"/>
              </a:ext>
            </a:extLst>
          </p:cNvPr>
          <p:cNvGraphicFramePr>
            <a:graphicFrameLocks noGrp="1"/>
          </p:cNvGraphicFramePr>
          <p:nvPr>
            <p:extLst>
              <p:ext uri="{D42A27DB-BD31-4B8C-83A1-F6EECF244321}">
                <p14:modId xmlns:p14="http://schemas.microsoft.com/office/powerpoint/2010/main" val="579062522"/>
              </p:ext>
            </p:extLst>
          </p:nvPr>
        </p:nvGraphicFramePr>
        <p:xfrm>
          <a:off x="438912" y="475488"/>
          <a:ext cx="8412481" cy="3133344"/>
        </p:xfrm>
        <a:graphic>
          <a:graphicData uri="http://schemas.openxmlformats.org/drawingml/2006/table">
            <a:tbl>
              <a:tblPr firstRow="1" bandRow="1">
                <a:tableStyleId>{5940675A-B579-460E-94D1-54222C63F5DA}</a:tableStyleId>
              </a:tblPr>
              <a:tblGrid>
                <a:gridCol w="475488">
                  <a:extLst>
                    <a:ext uri="{9D8B030D-6E8A-4147-A177-3AD203B41FA5}">
                      <a16:colId xmlns:a16="http://schemas.microsoft.com/office/drawing/2014/main" val="2303004040"/>
                    </a:ext>
                  </a:extLst>
                </a:gridCol>
                <a:gridCol w="1743456">
                  <a:extLst>
                    <a:ext uri="{9D8B030D-6E8A-4147-A177-3AD203B41FA5}">
                      <a16:colId xmlns:a16="http://schemas.microsoft.com/office/drawing/2014/main" val="3299289927"/>
                    </a:ext>
                  </a:extLst>
                </a:gridCol>
                <a:gridCol w="1414272">
                  <a:extLst>
                    <a:ext uri="{9D8B030D-6E8A-4147-A177-3AD203B41FA5}">
                      <a16:colId xmlns:a16="http://schemas.microsoft.com/office/drawing/2014/main" val="1943506970"/>
                    </a:ext>
                  </a:extLst>
                </a:gridCol>
                <a:gridCol w="694944">
                  <a:extLst>
                    <a:ext uri="{9D8B030D-6E8A-4147-A177-3AD203B41FA5}">
                      <a16:colId xmlns:a16="http://schemas.microsoft.com/office/drawing/2014/main" val="2095254552"/>
                    </a:ext>
                  </a:extLst>
                </a:gridCol>
                <a:gridCol w="1572768">
                  <a:extLst>
                    <a:ext uri="{9D8B030D-6E8A-4147-A177-3AD203B41FA5}">
                      <a16:colId xmlns:a16="http://schemas.microsoft.com/office/drawing/2014/main" val="80829573"/>
                    </a:ext>
                  </a:extLst>
                </a:gridCol>
                <a:gridCol w="1353312">
                  <a:extLst>
                    <a:ext uri="{9D8B030D-6E8A-4147-A177-3AD203B41FA5}">
                      <a16:colId xmlns:a16="http://schemas.microsoft.com/office/drawing/2014/main" val="437088548"/>
                    </a:ext>
                  </a:extLst>
                </a:gridCol>
                <a:gridCol w="1158241">
                  <a:extLst>
                    <a:ext uri="{9D8B030D-6E8A-4147-A177-3AD203B41FA5}">
                      <a16:colId xmlns:a16="http://schemas.microsoft.com/office/drawing/2014/main" val="501461829"/>
                    </a:ext>
                  </a:extLst>
                </a:gridCol>
              </a:tblGrid>
              <a:tr h="783336">
                <a:tc>
                  <a:txBody>
                    <a:bodyPr/>
                    <a:lstStyle/>
                    <a:p>
                      <a:r>
                        <a:rPr lang="en-IN" dirty="0"/>
                        <a:t>12</a:t>
                      </a:r>
                    </a:p>
                  </a:txBody>
                  <a:tcPr/>
                </a:tc>
                <a:tc>
                  <a:txBody>
                    <a:bodyPr/>
                    <a:lstStyle/>
                    <a:p>
                      <a:r>
                        <a:rPr lang="en-IN" dirty="0" err="1"/>
                        <a:t>MobileNet</a:t>
                      </a:r>
                      <a:r>
                        <a:rPr lang="en-IN" dirty="0"/>
                        <a:t> + </a:t>
                      </a:r>
                      <a:r>
                        <a:rPr lang="en-IN" dirty="0" err="1"/>
                        <a:t>DenseNet</a:t>
                      </a:r>
                      <a:r>
                        <a:rPr lang="en-IN" dirty="0"/>
                        <a:t> Ensemble</a:t>
                      </a:r>
                    </a:p>
                  </a:txBody>
                  <a:tcPr/>
                </a:tc>
                <a:tc>
                  <a:txBody>
                    <a:bodyPr/>
                    <a:lstStyle/>
                    <a:p>
                      <a:r>
                        <a:rPr lang="en-IN" dirty="0"/>
                        <a:t>Nahar et al. </a:t>
                      </a:r>
                    </a:p>
                  </a:txBody>
                  <a:tcPr/>
                </a:tc>
                <a:tc>
                  <a:txBody>
                    <a:bodyPr/>
                    <a:lstStyle/>
                    <a:p>
                      <a:r>
                        <a:rPr lang="en-IN" dirty="0"/>
                        <a:t>2023</a:t>
                      </a:r>
                    </a:p>
                  </a:txBody>
                  <a:tcPr/>
                </a:tc>
                <a:tc>
                  <a:txBody>
                    <a:bodyPr/>
                    <a:lstStyle/>
                    <a:p>
                      <a:r>
                        <a:rPr lang="en-IN" dirty="0"/>
                        <a:t>CNN Ensemble</a:t>
                      </a:r>
                    </a:p>
                  </a:txBody>
                  <a:tcPr/>
                </a:tc>
                <a:tc>
                  <a:txBody>
                    <a:bodyPr/>
                    <a:lstStyle/>
                    <a:p>
                      <a:r>
                        <a:rPr lang="en-IN" dirty="0"/>
                        <a:t>Kaggle Leaf Images</a:t>
                      </a:r>
                    </a:p>
                  </a:txBody>
                  <a:tcPr/>
                </a:tc>
                <a:tc>
                  <a:txBody>
                    <a:bodyPr/>
                    <a:lstStyle/>
                    <a:p>
                      <a:r>
                        <a:rPr lang="en-IN" dirty="0"/>
                        <a:t>98.21% accuracy </a:t>
                      </a:r>
                    </a:p>
                  </a:txBody>
                  <a:tcPr/>
                </a:tc>
                <a:extLst>
                  <a:ext uri="{0D108BD9-81ED-4DB2-BD59-A6C34878D82A}">
                    <a16:rowId xmlns:a16="http://schemas.microsoft.com/office/drawing/2014/main" val="1779386265"/>
                  </a:ext>
                </a:extLst>
              </a:tr>
              <a:tr h="783336">
                <a:tc>
                  <a:txBody>
                    <a:bodyPr/>
                    <a:lstStyle/>
                    <a:p>
                      <a:r>
                        <a:rPr lang="en-IN" dirty="0"/>
                        <a:t>13</a:t>
                      </a:r>
                    </a:p>
                  </a:txBody>
                  <a:tcPr/>
                </a:tc>
                <a:tc>
                  <a:txBody>
                    <a:bodyPr/>
                    <a:lstStyle/>
                    <a:p>
                      <a:r>
                        <a:rPr lang="en-IN" dirty="0"/>
                        <a:t>ResNet50 + MobileNetV2 Ensemble </a:t>
                      </a:r>
                    </a:p>
                  </a:txBody>
                  <a:tcPr/>
                </a:tc>
                <a:tc>
                  <a:txBody>
                    <a:bodyPr/>
                    <a:lstStyle/>
                    <a:p>
                      <a:r>
                        <a:rPr lang="en-IN" dirty="0"/>
                        <a:t>Sharma et al.</a:t>
                      </a:r>
                    </a:p>
                  </a:txBody>
                  <a:tcPr/>
                </a:tc>
                <a:tc>
                  <a:txBody>
                    <a:bodyPr/>
                    <a:lstStyle/>
                    <a:p>
                      <a:r>
                        <a:rPr lang="en-IN" dirty="0"/>
                        <a:t>2025</a:t>
                      </a:r>
                    </a:p>
                  </a:txBody>
                  <a:tcPr/>
                </a:tc>
                <a:tc>
                  <a:txBody>
                    <a:bodyPr/>
                    <a:lstStyle/>
                    <a:p>
                      <a:r>
                        <a:rPr lang="en-IN" dirty="0"/>
                        <a:t>CNN Ensemble </a:t>
                      </a:r>
                    </a:p>
                  </a:txBody>
                  <a:tcPr/>
                </a:tc>
                <a:tc>
                  <a:txBody>
                    <a:bodyPr/>
                    <a:lstStyle/>
                    <a:p>
                      <a:r>
                        <a:rPr lang="en-IN" dirty="0"/>
                        <a:t>Kaggle Leaf Dataset </a:t>
                      </a:r>
                    </a:p>
                  </a:txBody>
                  <a:tcPr/>
                </a:tc>
                <a:tc>
                  <a:txBody>
                    <a:bodyPr/>
                    <a:lstStyle/>
                    <a:p>
                      <a:r>
                        <a:rPr lang="en-IN" dirty="0"/>
                        <a:t>98.2% accuracy </a:t>
                      </a:r>
                    </a:p>
                  </a:txBody>
                  <a:tcPr/>
                </a:tc>
                <a:extLst>
                  <a:ext uri="{0D108BD9-81ED-4DB2-BD59-A6C34878D82A}">
                    <a16:rowId xmlns:a16="http://schemas.microsoft.com/office/drawing/2014/main" val="698731770"/>
                  </a:ext>
                </a:extLst>
              </a:tr>
              <a:tr h="783336">
                <a:tc>
                  <a:txBody>
                    <a:bodyPr/>
                    <a:lstStyle/>
                    <a:p>
                      <a:r>
                        <a:rPr lang="en-IN" dirty="0"/>
                        <a:t>14</a:t>
                      </a:r>
                    </a:p>
                  </a:txBody>
                  <a:tcPr/>
                </a:tc>
                <a:tc>
                  <a:txBody>
                    <a:bodyPr/>
                    <a:lstStyle/>
                    <a:p>
                      <a:r>
                        <a:rPr lang="en-US" dirty="0" err="1"/>
                        <a:t>ToLeD</a:t>
                      </a:r>
                      <a:r>
                        <a:rPr lang="en-US" dirty="0"/>
                        <a:t>: Custom CNN for Leaf Disease </a:t>
                      </a:r>
                      <a:endParaRPr lang="en-IN" dirty="0"/>
                    </a:p>
                  </a:txBody>
                  <a:tcPr/>
                </a:tc>
                <a:tc>
                  <a:txBody>
                    <a:bodyPr/>
                    <a:lstStyle/>
                    <a:p>
                      <a:r>
                        <a:rPr lang="en-IN" dirty="0" err="1"/>
                        <a:t>Billah</a:t>
                      </a:r>
                      <a:r>
                        <a:rPr lang="en-IN" dirty="0"/>
                        <a:t> et al. </a:t>
                      </a:r>
                    </a:p>
                  </a:txBody>
                  <a:tcPr/>
                </a:tc>
                <a:tc>
                  <a:txBody>
                    <a:bodyPr/>
                    <a:lstStyle/>
                    <a:p>
                      <a:r>
                        <a:rPr lang="en-IN" dirty="0"/>
                        <a:t>2019</a:t>
                      </a:r>
                    </a:p>
                  </a:txBody>
                  <a:tcPr/>
                </a:tc>
                <a:tc>
                  <a:txBody>
                    <a:bodyPr/>
                    <a:lstStyle/>
                    <a:p>
                      <a:r>
                        <a:rPr lang="en-IN" dirty="0"/>
                        <a:t>3-layer CNN </a:t>
                      </a:r>
                    </a:p>
                  </a:txBody>
                  <a:tcPr/>
                </a:tc>
                <a:tc>
                  <a:txBody>
                    <a:bodyPr/>
                    <a:lstStyle/>
                    <a:p>
                      <a:r>
                        <a:rPr lang="en-IN" dirty="0" err="1"/>
                        <a:t>PlantVillage</a:t>
                      </a:r>
                      <a:r>
                        <a:rPr lang="en-IN" dirty="0"/>
                        <a:t> </a:t>
                      </a:r>
                    </a:p>
                  </a:txBody>
                  <a:tcPr/>
                </a:tc>
                <a:tc>
                  <a:txBody>
                    <a:bodyPr/>
                    <a:lstStyle/>
                    <a:p>
                      <a:r>
                        <a:rPr lang="en-IN" dirty="0"/>
                        <a:t>91.2% </a:t>
                      </a:r>
                      <a:r>
                        <a:rPr lang="en-IN" dirty="0" err="1"/>
                        <a:t>avg</a:t>
                      </a:r>
                      <a:r>
                        <a:rPr lang="en-IN" dirty="0"/>
                        <a:t> accuracy </a:t>
                      </a:r>
                    </a:p>
                  </a:txBody>
                  <a:tcPr/>
                </a:tc>
                <a:extLst>
                  <a:ext uri="{0D108BD9-81ED-4DB2-BD59-A6C34878D82A}">
                    <a16:rowId xmlns:a16="http://schemas.microsoft.com/office/drawing/2014/main" val="43435005"/>
                  </a:ext>
                </a:extLst>
              </a:tr>
              <a:tr h="783336">
                <a:tc>
                  <a:txBody>
                    <a:bodyPr/>
                    <a:lstStyle/>
                    <a:p>
                      <a:r>
                        <a:rPr lang="en-IN" dirty="0"/>
                        <a:t>15</a:t>
                      </a:r>
                    </a:p>
                  </a:txBody>
                  <a:tcPr/>
                </a:tc>
                <a:tc>
                  <a:txBody>
                    <a:bodyPr/>
                    <a:lstStyle/>
                    <a:p>
                      <a:r>
                        <a:rPr lang="en-IN" dirty="0" err="1"/>
                        <a:t>VARMAx</a:t>
                      </a:r>
                      <a:r>
                        <a:rPr lang="en-IN" dirty="0"/>
                        <a:t> CNN-GAN Model </a:t>
                      </a:r>
                    </a:p>
                  </a:txBody>
                  <a:tcPr/>
                </a:tc>
                <a:tc>
                  <a:txBody>
                    <a:bodyPr/>
                    <a:lstStyle/>
                    <a:p>
                      <a:r>
                        <a:rPr lang="en-IN" dirty="0"/>
                        <a:t>JKSUS Team </a:t>
                      </a:r>
                    </a:p>
                  </a:txBody>
                  <a:tcPr/>
                </a:tc>
                <a:tc>
                  <a:txBody>
                    <a:bodyPr/>
                    <a:lstStyle/>
                    <a:p>
                      <a:r>
                        <a:rPr lang="en-IN" dirty="0"/>
                        <a:t>2024</a:t>
                      </a:r>
                    </a:p>
                  </a:txBody>
                  <a:tcPr/>
                </a:tc>
                <a:tc>
                  <a:txBody>
                    <a:bodyPr/>
                    <a:lstStyle/>
                    <a:p>
                      <a:r>
                        <a:rPr lang="en-IN" dirty="0" err="1"/>
                        <a:t>VARMAx</a:t>
                      </a:r>
                      <a:r>
                        <a:rPr lang="en-IN" dirty="0"/>
                        <a:t> + CNN + GAN </a:t>
                      </a:r>
                    </a:p>
                  </a:txBody>
                  <a:tcPr/>
                </a:tc>
                <a:tc>
                  <a:txBody>
                    <a:bodyPr/>
                    <a:lstStyle/>
                    <a:p>
                      <a:r>
                        <a:rPr lang="en-IN" dirty="0"/>
                        <a:t>Tomato Leaf Set </a:t>
                      </a:r>
                    </a:p>
                  </a:txBody>
                  <a:tcPr/>
                </a:tc>
                <a:tc>
                  <a:txBody>
                    <a:bodyPr/>
                    <a:lstStyle/>
                    <a:p>
                      <a:r>
                        <a:rPr lang="en-IN" dirty="0"/>
                        <a:t>Improved recall/</a:t>
                      </a:r>
                    </a:p>
                    <a:p>
                      <a:r>
                        <a:rPr lang="en-IN" dirty="0"/>
                        <a:t>precision</a:t>
                      </a:r>
                    </a:p>
                  </a:txBody>
                  <a:tcPr/>
                </a:tc>
                <a:extLst>
                  <a:ext uri="{0D108BD9-81ED-4DB2-BD59-A6C34878D82A}">
                    <a16:rowId xmlns:a16="http://schemas.microsoft.com/office/drawing/2014/main" val="2043516675"/>
                  </a:ext>
                </a:extLst>
              </a:tr>
            </a:tbl>
          </a:graphicData>
        </a:graphic>
      </p:graphicFrame>
    </p:spTree>
    <p:extLst>
      <p:ext uri="{BB962C8B-B14F-4D97-AF65-F5344CB8AC3E}">
        <p14:creationId xmlns:p14="http://schemas.microsoft.com/office/powerpoint/2010/main" val="1695252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TotalTime>
  <Words>1346</Words>
  <Application>Microsoft Office PowerPoint</Application>
  <PresentationFormat>On-screen Show (4:3)</PresentationFormat>
  <Paragraphs>211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Courier New</vt:lpstr>
      <vt:lpstr>Times New Roman</vt:lpstr>
      <vt:lpstr>Office Theme</vt:lpstr>
      <vt:lpstr>PowerPoint Presentation</vt:lpstr>
      <vt:lpstr>PowerPoint Presentation</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Software Specifications </vt:lpstr>
      <vt:lpstr>PowerPoint Presentation</vt:lpstr>
      <vt:lpstr>Proposed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Zeroth Review</dc:title>
  <dc:creator>erajalakshmi.cse</dc:creator>
  <cp:lastModifiedBy>harikrishnaa57@outlook.com</cp:lastModifiedBy>
  <cp:revision>11</cp:revision>
  <dcterms:created xsi:type="dcterms:W3CDTF">2025-06-27T05:27:55Z</dcterms:created>
  <dcterms:modified xsi:type="dcterms:W3CDTF">2025-10-26T04:52:35Z</dcterms:modified>
</cp:coreProperties>
</file>