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89" r:id="rId3"/>
    <p:sldId id="373" r:id="rId4"/>
    <p:sldId id="378" r:id="rId5"/>
    <p:sldId id="288" r:id="rId6"/>
    <p:sldId id="268" r:id="rId7"/>
    <p:sldId id="376" r:id="rId8"/>
    <p:sldId id="377" r:id="rId9"/>
    <p:sldId id="279" r:id="rId10"/>
    <p:sldId id="371" r:id="rId11"/>
    <p:sldId id="3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3539217" initials="u"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E3163"/>
    <a:srgbClr val="004D40"/>
    <a:srgbClr val="F50E53"/>
    <a:srgbClr val="F60D54"/>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77"/>
    <p:restoredTop sz="94759"/>
  </p:normalViewPr>
  <p:slideViewPr>
    <p:cSldViewPr snapToGrid="0" snapToObjects="1">
      <p:cViewPr>
        <p:scale>
          <a:sx n="97" d="100"/>
          <a:sy n="97" d="100"/>
        </p:scale>
        <p:origin x="1168" y="57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commentAuthors" Target="commentAuthor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53E3A9-8AF7-8D44-A7D1-981E1F94264B}" type="datetimeFigureOut">
              <a:rPr lang="en-US" smtClean="0"/>
              <a:t>2/28/21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CA347F-1C6B-8341-A923-ADF07A7CC9EF}" type="slidenum">
              <a:rPr lang="en-US" smtClean="0"/>
              <a:t>‹#›</a:t>
            </a:fld>
            <a:endParaRPr lang="en-US"/>
          </a:p>
        </p:txBody>
      </p:sp>
    </p:spTree>
    <p:extLst>
      <p:ext uri="{BB962C8B-B14F-4D97-AF65-F5344CB8AC3E}">
        <p14:creationId xmlns:p14="http://schemas.microsoft.com/office/powerpoint/2010/main" val="3811757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CA347F-1C6B-8341-A923-ADF07A7CC9EF}" type="slidenum">
              <a:rPr lang="en-US" smtClean="0"/>
              <a:t>2</a:t>
            </a:fld>
            <a:endParaRPr lang="en-US"/>
          </a:p>
        </p:txBody>
      </p:sp>
    </p:spTree>
    <p:extLst>
      <p:ext uri="{BB962C8B-B14F-4D97-AF65-F5344CB8AC3E}">
        <p14:creationId xmlns:p14="http://schemas.microsoft.com/office/powerpoint/2010/main" val="2421783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CA347F-1C6B-8341-A923-ADF07A7CC9EF}" type="slidenum">
              <a:rPr lang="en-US" smtClean="0"/>
              <a:t>3</a:t>
            </a:fld>
            <a:endParaRPr lang="en-US"/>
          </a:p>
        </p:txBody>
      </p:sp>
    </p:spTree>
    <p:extLst>
      <p:ext uri="{BB962C8B-B14F-4D97-AF65-F5344CB8AC3E}">
        <p14:creationId xmlns:p14="http://schemas.microsoft.com/office/powerpoint/2010/main" val="607688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CA347F-1C6B-8341-A923-ADF07A7CC9EF}" type="slidenum">
              <a:rPr lang="en-US" smtClean="0"/>
              <a:t>5</a:t>
            </a:fld>
            <a:endParaRPr lang="en-US"/>
          </a:p>
        </p:txBody>
      </p:sp>
    </p:spTree>
    <p:extLst>
      <p:ext uri="{BB962C8B-B14F-4D97-AF65-F5344CB8AC3E}">
        <p14:creationId xmlns:p14="http://schemas.microsoft.com/office/powerpoint/2010/main" val="607394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r>
              <a:rPr lang="en-US" dirty="0"/>
              <a:t>()</a:t>
            </a:r>
          </a:p>
          <a:p>
            <a:r>
              <a:rPr lang="en-US" dirty="0" err="1"/>
              <a:t>Empee</a:t>
            </a:r>
            <a:r>
              <a:rPr lang="en-US" dirty="0"/>
              <a:t> Score ice cream cone </a:t>
            </a:r>
          </a:p>
        </p:txBody>
      </p:sp>
      <p:sp>
        <p:nvSpPr>
          <p:cNvPr id="4" name="Slide Number Placeholder 3"/>
          <p:cNvSpPr>
            <a:spLocks noGrp="1"/>
          </p:cNvSpPr>
          <p:nvPr>
            <p:ph type="sldNum" sz="quarter" idx="5"/>
          </p:nvPr>
        </p:nvSpPr>
        <p:spPr/>
        <p:txBody>
          <a:bodyPr/>
          <a:lstStyle/>
          <a:p>
            <a:fld id="{53CA347F-1C6B-8341-A923-ADF07A7CC9EF}" type="slidenum">
              <a:rPr lang="en-US" smtClean="0"/>
              <a:t>6</a:t>
            </a:fld>
            <a:endParaRPr lang="en-US"/>
          </a:p>
        </p:txBody>
      </p:sp>
    </p:spTree>
    <p:extLst>
      <p:ext uri="{BB962C8B-B14F-4D97-AF65-F5344CB8AC3E}">
        <p14:creationId xmlns:p14="http://schemas.microsoft.com/office/powerpoint/2010/main" val="4124570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203D5EC5-A483-4062-96A7-4ECF2A11A12D}" type="slidenum">
              <a:rPr lang="en-US" smtClean="0"/>
              <a:t>10</a:t>
            </a:fld>
            <a:endParaRPr lang="en-US" dirty="0"/>
          </a:p>
        </p:txBody>
      </p:sp>
    </p:spTree>
    <p:extLst>
      <p:ext uri="{BB962C8B-B14F-4D97-AF65-F5344CB8AC3E}">
        <p14:creationId xmlns:p14="http://schemas.microsoft.com/office/powerpoint/2010/main" val="1018229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26CFD6-B545-3A48-95D5-51F65BA98BC2}"/>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xmlns="" id="{18E4F89B-D3FE-4B43-A0D9-E9C6339B21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08D96BA-A628-9E48-9295-5F535A5BC375}"/>
              </a:ext>
            </a:extLst>
          </p:cNvPr>
          <p:cNvSpPr>
            <a:spLocks noGrp="1"/>
          </p:cNvSpPr>
          <p:nvPr>
            <p:ph type="dt" sz="half" idx="10"/>
          </p:nvPr>
        </p:nvSpPr>
        <p:spPr/>
        <p:txBody>
          <a:bodyPr/>
          <a:lstStyle/>
          <a:p>
            <a:fld id="{16D26651-9474-094E-BC07-0A1F8377B6B9}" type="datetimeFigureOut">
              <a:rPr lang="en-US" smtClean="0"/>
              <a:t>2/28/21</a:t>
            </a:fld>
            <a:endParaRPr lang="en-US"/>
          </a:p>
        </p:txBody>
      </p:sp>
      <p:sp>
        <p:nvSpPr>
          <p:cNvPr id="5" name="Footer Placeholder 4">
            <a:extLst>
              <a:ext uri="{FF2B5EF4-FFF2-40B4-BE49-F238E27FC236}">
                <a16:creationId xmlns:a16="http://schemas.microsoft.com/office/drawing/2014/main" xmlns="" id="{0E6C199B-0FB2-F14C-9A4F-546DDB82B1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2C0F907-6905-2348-8838-51AE46FA7FA0}"/>
              </a:ext>
            </a:extLst>
          </p:cNvPr>
          <p:cNvSpPr>
            <a:spLocks noGrp="1"/>
          </p:cNvSpPr>
          <p:nvPr>
            <p:ph type="sldNum" sz="quarter" idx="12"/>
          </p:nvPr>
        </p:nvSpPr>
        <p:spPr/>
        <p:txBody>
          <a:bodyPr/>
          <a:lstStyle/>
          <a:p>
            <a:fld id="{66FFB275-FF98-1C46-B130-EB3188A4ECCB}" type="slidenum">
              <a:rPr lang="en-US" smtClean="0"/>
              <a:t>‹#›</a:t>
            </a:fld>
            <a:endParaRPr lang="en-US"/>
          </a:p>
        </p:txBody>
      </p:sp>
    </p:spTree>
    <p:extLst>
      <p:ext uri="{BB962C8B-B14F-4D97-AF65-F5344CB8AC3E}">
        <p14:creationId xmlns:p14="http://schemas.microsoft.com/office/powerpoint/2010/main" val="3658452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2FAB93-F3BF-3149-916E-31F72A7E65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B18E2D06-2FF1-604B-B269-FCD5D08C398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F146B62-FAF0-0349-832C-C2ECBB0399E9}"/>
              </a:ext>
            </a:extLst>
          </p:cNvPr>
          <p:cNvSpPr>
            <a:spLocks noGrp="1"/>
          </p:cNvSpPr>
          <p:nvPr>
            <p:ph type="dt" sz="half" idx="10"/>
          </p:nvPr>
        </p:nvSpPr>
        <p:spPr/>
        <p:txBody>
          <a:bodyPr/>
          <a:lstStyle/>
          <a:p>
            <a:fld id="{16D26651-9474-094E-BC07-0A1F8377B6B9}" type="datetimeFigureOut">
              <a:rPr lang="en-US" smtClean="0"/>
              <a:t>2/28/21</a:t>
            </a:fld>
            <a:endParaRPr lang="en-US"/>
          </a:p>
        </p:txBody>
      </p:sp>
      <p:sp>
        <p:nvSpPr>
          <p:cNvPr id="5" name="Footer Placeholder 4">
            <a:extLst>
              <a:ext uri="{FF2B5EF4-FFF2-40B4-BE49-F238E27FC236}">
                <a16:creationId xmlns:a16="http://schemas.microsoft.com/office/drawing/2014/main" xmlns="" id="{4461E755-1074-7E46-8FBE-122A4AB5CC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1518CA5-3018-044B-B32B-DE2718859C67}"/>
              </a:ext>
            </a:extLst>
          </p:cNvPr>
          <p:cNvSpPr>
            <a:spLocks noGrp="1"/>
          </p:cNvSpPr>
          <p:nvPr>
            <p:ph type="sldNum" sz="quarter" idx="12"/>
          </p:nvPr>
        </p:nvSpPr>
        <p:spPr/>
        <p:txBody>
          <a:bodyPr/>
          <a:lstStyle/>
          <a:p>
            <a:fld id="{66FFB275-FF98-1C46-B130-EB3188A4ECCB}" type="slidenum">
              <a:rPr lang="en-US" smtClean="0"/>
              <a:t>‹#›</a:t>
            </a:fld>
            <a:endParaRPr lang="en-US"/>
          </a:p>
        </p:txBody>
      </p:sp>
    </p:spTree>
    <p:extLst>
      <p:ext uri="{BB962C8B-B14F-4D97-AF65-F5344CB8AC3E}">
        <p14:creationId xmlns:p14="http://schemas.microsoft.com/office/powerpoint/2010/main" val="24544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B045024-5ECB-134C-9303-B2158AB3CF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C3C7E33-4E20-8F44-A1B2-17724CCDD5D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88BB7FB-6B14-A441-B668-1E72E55E3F78}"/>
              </a:ext>
            </a:extLst>
          </p:cNvPr>
          <p:cNvSpPr>
            <a:spLocks noGrp="1"/>
          </p:cNvSpPr>
          <p:nvPr>
            <p:ph type="dt" sz="half" idx="10"/>
          </p:nvPr>
        </p:nvSpPr>
        <p:spPr/>
        <p:txBody>
          <a:bodyPr/>
          <a:lstStyle/>
          <a:p>
            <a:fld id="{16D26651-9474-094E-BC07-0A1F8377B6B9}" type="datetimeFigureOut">
              <a:rPr lang="en-US" smtClean="0"/>
              <a:t>2/28/21</a:t>
            </a:fld>
            <a:endParaRPr lang="en-US"/>
          </a:p>
        </p:txBody>
      </p:sp>
      <p:sp>
        <p:nvSpPr>
          <p:cNvPr id="5" name="Footer Placeholder 4">
            <a:extLst>
              <a:ext uri="{FF2B5EF4-FFF2-40B4-BE49-F238E27FC236}">
                <a16:creationId xmlns:a16="http://schemas.microsoft.com/office/drawing/2014/main" xmlns="" id="{974843AF-F0C6-B141-A355-F48E4B571F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EA65B5B-E0BF-AF40-8E80-AF40292EA244}"/>
              </a:ext>
            </a:extLst>
          </p:cNvPr>
          <p:cNvSpPr>
            <a:spLocks noGrp="1"/>
          </p:cNvSpPr>
          <p:nvPr>
            <p:ph type="sldNum" sz="quarter" idx="12"/>
          </p:nvPr>
        </p:nvSpPr>
        <p:spPr/>
        <p:txBody>
          <a:bodyPr/>
          <a:lstStyle/>
          <a:p>
            <a:fld id="{66FFB275-FF98-1C46-B130-EB3188A4ECCB}" type="slidenum">
              <a:rPr lang="en-US" smtClean="0"/>
              <a:t>‹#›</a:t>
            </a:fld>
            <a:endParaRPr lang="en-US"/>
          </a:p>
        </p:txBody>
      </p:sp>
    </p:spTree>
    <p:extLst>
      <p:ext uri="{BB962C8B-B14F-4D97-AF65-F5344CB8AC3E}">
        <p14:creationId xmlns:p14="http://schemas.microsoft.com/office/powerpoint/2010/main" val="1913196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68971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xmlns:p14="http://schemas.microsoft.com/office/powerpoint/2010/mai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Subtitle copy">
    <p:spTree>
      <p:nvGrpSpPr>
        <p:cNvPr id="1" name=""/>
        <p:cNvGrpSpPr/>
        <p:nvPr/>
      </p:nvGrpSpPr>
      <p:grpSpPr>
        <a:xfrm>
          <a:off x="0" y="0"/>
          <a:ext cx="0" cy="0"/>
          <a:chOff x="0" y="0"/>
          <a:chExt cx="0" cy="0"/>
        </a:xfrm>
      </p:grpSpPr>
      <p:sp>
        <p:nvSpPr>
          <p:cNvPr id="9" name="Picture Placeholder 2"/>
          <p:cNvSpPr>
            <a:spLocks noGrp="1"/>
          </p:cNvSpPr>
          <p:nvPr>
            <p:ph type="pic" sz="quarter" idx="10" hasCustomPrompt="1"/>
          </p:nvPr>
        </p:nvSpPr>
        <p:spPr>
          <a:xfrm>
            <a:off x="73075" y="11426952"/>
            <a:ext cx="1740106" cy="1740631"/>
          </a:xfrm>
          <a:gradFill flip="none" rotWithShape="1">
            <a:gsLst>
              <a:gs pos="0">
                <a:srgbClr val="D3DBFD"/>
              </a:gs>
              <a:gs pos="100000">
                <a:schemeClr val="accent1">
                  <a:lumMod val="40000"/>
                  <a:lumOff val="60000"/>
                </a:schemeClr>
              </a:gs>
            </a:gsLst>
            <a:lin ang="2700000" scaled="1"/>
            <a:tileRect/>
          </a:gradFill>
        </p:spPr>
        <p:txBody>
          <a:bodyPr/>
          <a:lstStyle>
            <a:lvl1pPr marL="0" indent="0" algn="ctr">
              <a:buNone/>
              <a:defRPr baseline="0">
                <a:solidFill>
                  <a:schemeClr val="bg1"/>
                </a:solidFill>
                <a:latin typeface="Montserrat" charset="0"/>
                <a:ea typeface="Montserrat" charset="0"/>
                <a:cs typeface="Montserrat" charset="0"/>
              </a:defRPr>
            </a:lvl1pPr>
          </a:lstStyle>
          <a:p>
            <a:r>
              <a:rPr lang="en-US"/>
              <a:t>DROP IMAGE</a:t>
            </a:r>
            <a:br>
              <a:rPr lang="en-US"/>
            </a:br>
            <a:r>
              <a:rPr lang="en-US"/>
              <a:t>HERE</a:t>
            </a:r>
          </a:p>
        </p:txBody>
      </p:sp>
      <p:sp>
        <p:nvSpPr>
          <p:cNvPr id="10" name="Picture Placeholder 2"/>
          <p:cNvSpPr>
            <a:spLocks noGrp="1"/>
          </p:cNvSpPr>
          <p:nvPr>
            <p:ph type="pic" sz="quarter" idx="11" hasCustomPrompt="1"/>
          </p:nvPr>
        </p:nvSpPr>
        <p:spPr>
          <a:xfrm>
            <a:off x="3020491" y="11426952"/>
            <a:ext cx="1740106" cy="1740631"/>
          </a:xfrm>
          <a:prstGeom prst="ellipse">
            <a:avLst/>
          </a:prstGeom>
          <a:gradFill flip="none" rotWithShape="1">
            <a:gsLst>
              <a:gs pos="0">
                <a:srgbClr val="D3DBFD"/>
              </a:gs>
              <a:gs pos="100000">
                <a:schemeClr val="accent1">
                  <a:lumMod val="40000"/>
                  <a:lumOff val="60000"/>
                </a:schemeClr>
              </a:gs>
            </a:gsLst>
            <a:lin ang="2700000" scaled="1"/>
            <a:tileRect/>
          </a:gradFill>
        </p:spPr>
        <p:txBody>
          <a:bodyPr/>
          <a:lstStyle>
            <a:lvl1pPr marL="0" marR="0" indent="0" algn="ctr" defTabSz="292100" eaLnBrk="1" fontAlgn="auto" latinLnBrk="0" hangingPunct="1">
              <a:lnSpc>
                <a:spcPct val="100000"/>
              </a:lnSpc>
              <a:spcBef>
                <a:spcPts val="2100"/>
              </a:spcBef>
              <a:spcAft>
                <a:spcPts val="0"/>
              </a:spcAft>
              <a:buClrTx/>
              <a:buSzPct val="75000"/>
              <a:buFontTx/>
              <a:buNone/>
              <a:tabLst/>
              <a:defRPr>
                <a:solidFill>
                  <a:schemeClr val="bg1"/>
                </a:solidFill>
                <a:latin typeface="Montserrat" charset="0"/>
                <a:ea typeface="Montserrat" charset="0"/>
                <a:cs typeface="Montserrat" charset="0"/>
              </a:defRPr>
            </a:lvl1pPr>
          </a:lstStyle>
          <a:p>
            <a:r>
              <a:rPr lang="en-US"/>
              <a:t>DROP IMAGE</a:t>
            </a:r>
            <a:br>
              <a:rPr lang="en-US"/>
            </a:br>
            <a:r>
              <a:rPr lang="en-US"/>
              <a:t>HERE</a:t>
            </a:r>
          </a:p>
        </p:txBody>
      </p:sp>
      <p:sp>
        <p:nvSpPr>
          <p:cNvPr id="11" name="Picture Placeholder 2"/>
          <p:cNvSpPr>
            <a:spLocks noGrp="1"/>
          </p:cNvSpPr>
          <p:nvPr>
            <p:ph type="pic" sz="quarter" idx="12" hasCustomPrompt="1"/>
          </p:nvPr>
        </p:nvSpPr>
        <p:spPr>
          <a:xfrm>
            <a:off x="5967907" y="11576304"/>
            <a:ext cx="1740106" cy="1740631"/>
          </a:xfrm>
          <a:gradFill flip="none" rotWithShape="1">
            <a:gsLst>
              <a:gs pos="0">
                <a:srgbClr val="D3DBFD"/>
              </a:gs>
              <a:gs pos="100000">
                <a:schemeClr val="accent1">
                  <a:lumMod val="40000"/>
                  <a:lumOff val="60000"/>
                </a:schemeClr>
              </a:gs>
            </a:gsLst>
            <a:lin ang="2700000" scaled="1"/>
            <a:tileRect/>
          </a:gradFill>
        </p:spPr>
        <p:txBody>
          <a:bodyPr/>
          <a:lstStyle>
            <a:lvl1pPr marL="0" indent="0" algn="ctr">
              <a:buNone/>
              <a:defRPr baseline="0">
                <a:solidFill>
                  <a:schemeClr val="bg1"/>
                </a:solidFill>
                <a:latin typeface="Montserrat" charset="0"/>
                <a:ea typeface="Montserrat" charset="0"/>
                <a:cs typeface="Montserrat" charset="0"/>
              </a:defRPr>
            </a:lvl1pPr>
          </a:lstStyle>
          <a:p>
            <a:r>
              <a:rPr lang="en-US"/>
              <a:t>DROP IMAGE</a:t>
            </a:r>
            <a:br>
              <a:rPr lang="en-US"/>
            </a:br>
            <a:r>
              <a:rPr lang="en-US"/>
              <a:t>HERE</a:t>
            </a:r>
          </a:p>
        </p:txBody>
      </p:sp>
    </p:spTree>
    <p:extLst>
      <p:ext uri="{BB962C8B-B14F-4D97-AF65-F5344CB8AC3E}">
        <p14:creationId xmlns:p14="http://schemas.microsoft.com/office/powerpoint/2010/main" val="57776453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76BDEE-DB84-DE47-9EEB-CE630BC2D2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2605454-8E2C-994C-8B5A-253EC316F07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E9605DB-D25D-574D-89C5-DAC5870A6C44}"/>
              </a:ext>
            </a:extLst>
          </p:cNvPr>
          <p:cNvSpPr>
            <a:spLocks noGrp="1"/>
          </p:cNvSpPr>
          <p:nvPr>
            <p:ph type="dt" sz="half" idx="10"/>
          </p:nvPr>
        </p:nvSpPr>
        <p:spPr/>
        <p:txBody>
          <a:bodyPr/>
          <a:lstStyle/>
          <a:p>
            <a:fld id="{16D26651-9474-094E-BC07-0A1F8377B6B9}" type="datetimeFigureOut">
              <a:rPr lang="en-US" smtClean="0"/>
              <a:t>2/28/21</a:t>
            </a:fld>
            <a:endParaRPr lang="en-US"/>
          </a:p>
        </p:txBody>
      </p:sp>
      <p:sp>
        <p:nvSpPr>
          <p:cNvPr id="5" name="Footer Placeholder 4">
            <a:extLst>
              <a:ext uri="{FF2B5EF4-FFF2-40B4-BE49-F238E27FC236}">
                <a16:creationId xmlns:a16="http://schemas.microsoft.com/office/drawing/2014/main" xmlns="" id="{D555B4B5-C745-C545-ACA0-B29484D435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F5BB894-1A45-F542-BE3B-BCDE5A6DD909}"/>
              </a:ext>
            </a:extLst>
          </p:cNvPr>
          <p:cNvSpPr>
            <a:spLocks noGrp="1"/>
          </p:cNvSpPr>
          <p:nvPr>
            <p:ph type="sldNum" sz="quarter" idx="12"/>
          </p:nvPr>
        </p:nvSpPr>
        <p:spPr/>
        <p:txBody>
          <a:bodyPr/>
          <a:lstStyle/>
          <a:p>
            <a:fld id="{66FFB275-FF98-1C46-B130-EB3188A4ECCB}" type="slidenum">
              <a:rPr lang="en-US" smtClean="0"/>
              <a:t>‹#›</a:t>
            </a:fld>
            <a:endParaRPr lang="en-US"/>
          </a:p>
        </p:txBody>
      </p:sp>
    </p:spTree>
    <p:extLst>
      <p:ext uri="{BB962C8B-B14F-4D97-AF65-F5344CB8AC3E}">
        <p14:creationId xmlns:p14="http://schemas.microsoft.com/office/powerpoint/2010/main" val="3603954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8D507E-68AC-EF42-B533-0F6E11EC65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612D333E-432A-3245-BB37-8CF3F96211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39511938-A7A0-5C4B-B028-1E71025C7872}"/>
              </a:ext>
            </a:extLst>
          </p:cNvPr>
          <p:cNvSpPr>
            <a:spLocks noGrp="1"/>
          </p:cNvSpPr>
          <p:nvPr>
            <p:ph type="dt" sz="half" idx="10"/>
          </p:nvPr>
        </p:nvSpPr>
        <p:spPr/>
        <p:txBody>
          <a:bodyPr/>
          <a:lstStyle/>
          <a:p>
            <a:fld id="{16D26651-9474-094E-BC07-0A1F8377B6B9}" type="datetimeFigureOut">
              <a:rPr lang="en-US" smtClean="0"/>
              <a:t>2/28/21</a:t>
            </a:fld>
            <a:endParaRPr lang="en-US"/>
          </a:p>
        </p:txBody>
      </p:sp>
      <p:sp>
        <p:nvSpPr>
          <p:cNvPr id="5" name="Footer Placeholder 4">
            <a:extLst>
              <a:ext uri="{FF2B5EF4-FFF2-40B4-BE49-F238E27FC236}">
                <a16:creationId xmlns:a16="http://schemas.microsoft.com/office/drawing/2014/main" xmlns="" id="{8C7D4920-32FD-7F4E-83FD-136BEF4146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E52CDA0-41AC-8B46-AC3B-8B600D2BE5D1}"/>
              </a:ext>
            </a:extLst>
          </p:cNvPr>
          <p:cNvSpPr>
            <a:spLocks noGrp="1"/>
          </p:cNvSpPr>
          <p:nvPr>
            <p:ph type="sldNum" sz="quarter" idx="12"/>
          </p:nvPr>
        </p:nvSpPr>
        <p:spPr/>
        <p:txBody>
          <a:bodyPr/>
          <a:lstStyle/>
          <a:p>
            <a:fld id="{66FFB275-FF98-1C46-B130-EB3188A4ECCB}" type="slidenum">
              <a:rPr lang="en-US" smtClean="0"/>
              <a:t>‹#›</a:t>
            </a:fld>
            <a:endParaRPr lang="en-US"/>
          </a:p>
        </p:txBody>
      </p:sp>
    </p:spTree>
    <p:extLst>
      <p:ext uri="{BB962C8B-B14F-4D97-AF65-F5344CB8AC3E}">
        <p14:creationId xmlns:p14="http://schemas.microsoft.com/office/powerpoint/2010/main" val="3697897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4158CA-1CF3-B24A-B7B4-C40DD81AF7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4B1149C-8C8B-1049-8A8E-984AE8E4342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A6ECDA39-AEFF-D443-9C35-E31179C8CD2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33DFB0F5-BD85-6C4F-A829-DBE1FB5FD0C9}"/>
              </a:ext>
            </a:extLst>
          </p:cNvPr>
          <p:cNvSpPr>
            <a:spLocks noGrp="1"/>
          </p:cNvSpPr>
          <p:nvPr>
            <p:ph type="dt" sz="half" idx="10"/>
          </p:nvPr>
        </p:nvSpPr>
        <p:spPr/>
        <p:txBody>
          <a:bodyPr/>
          <a:lstStyle/>
          <a:p>
            <a:fld id="{16D26651-9474-094E-BC07-0A1F8377B6B9}" type="datetimeFigureOut">
              <a:rPr lang="en-US" smtClean="0"/>
              <a:t>2/28/21</a:t>
            </a:fld>
            <a:endParaRPr lang="en-US"/>
          </a:p>
        </p:txBody>
      </p:sp>
      <p:sp>
        <p:nvSpPr>
          <p:cNvPr id="6" name="Footer Placeholder 5">
            <a:extLst>
              <a:ext uri="{FF2B5EF4-FFF2-40B4-BE49-F238E27FC236}">
                <a16:creationId xmlns:a16="http://schemas.microsoft.com/office/drawing/2014/main" xmlns="" id="{5C3B049E-BA07-D741-AE42-C8A56BE5EF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E564DEE-DDF1-B64B-B327-012E1EDB1CC5}"/>
              </a:ext>
            </a:extLst>
          </p:cNvPr>
          <p:cNvSpPr>
            <a:spLocks noGrp="1"/>
          </p:cNvSpPr>
          <p:nvPr>
            <p:ph type="sldNum" sz="quarter" idx="12"/>
          </p:nvPr>
        </p:nvSpPr>
        <p:spPr/>
        <p:txBody>
          <a:bodyPr/>
          <a:lstStyle/>
          <a:p>
            <a:fld id="{66FFB275-FF98-1C46-B130-EB3188A4ECCB}" type="slidenum">
              <a:rPr lang="en-US" smtClean="0"/>
              <a:t>‹#›</a:t>
            </a:fld>
            <a:endParaRPr lang="en-US"/>
          </a:p>
        </p:txBody>
      </p:sp>
    </p:spTree>
    <p:extLst>
      <p:ext uri="{BB962C8B-B14F-4D97-AF65-F5344CB8AC3E}">
        <p14:creationId xmlns:p14="http://schemas.microsoft.com/office/powerpoint/2010/main" val="2760891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89F71C-8E5D-B24E-8DF6-7295F2D2A2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E90EE9E3-A423-ED40-804D-B2C670813C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3803565B-5EC3-CE4D-94D6-3F836C77AFA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CD8915B1-66E5-BB4D-89E3-367096EBAC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47243721-6DBA-6F4E-B814-DB3986F0A21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D453322-BCFF-E04A-BDEE-ADA73FAE9CD0}"/>
              </a:ext>
            </a:extLst>
          </p:cNvPr>
          <p:cNvSpPr>
            <a:spLocks noGrp="1"/>
          </p:cNvSpPr>
          <p:nvPr>
            <p:ph type="dt" sz="half" idx="10"/>
          </p:nvPr>
        </p:nvSpPr>
        <p:spPr/>
        <p:txBody>
          <a:bodyPr/>
          <a:lstStyle/>
          <a:p>
            <a:fld id="{16D26651-9474-094E-BC07-0A1F8377B6B9}" type="datetimeFigureOut">
              <a:rPr lang="en-US" smtClean="0"/>
              <a:t>2/28/21</a:t>
            </a:fld>
            <a:endParaRPr lang="en-US"/>
          </a:p>
        </p:txBody>
      </p:sp>
      <p:sp>
        <p:nvSpPr>
          <p:cNvPr id="8" name="Footer Placeholder 7">
            <a:extLst>
              <a:ext uri="{FF2B5EF4-FFF2-40B4-BE49-F238E27FC236}">
                <a16:creationId xmlns:a16="http://schemas.microsoft.com/office/drawing/2014/main" xmlns="" id="{811325DA-A50B-1C46-A6A1-60D283F433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CFF2B1B-ABB8-EE44-9133-170F1B9D5741}"/>
              </a:ext>
            </a:extLst>
          </p:cNvPr>
          <p:cNvSpPr>
            <a:spLocks noGrp="1"/>
          </p:cNvSpPr>
          <p:nvPr>
            <p:ph type="sldNum" sz="quarter" idx="12"/>
          </p:nvPr>
        </p:nvSpPr>
        <p:spPr/>
        <p:txBody>
          <a:bodyPr/>
          <a:lstStyle/>
          <a:p>
            <a:fld id="{66FFB275-FF98-1C46-B130-EB3188A4ECCB}" type="slidenum">
              <a:rPr lang="en-US" smtClean="0"/>
              <a:t>‹#›</a:t>
            </a:fld>
            <a:endParaRPr lang="en-US"/>
          </a:p>
        </p:txBody>
      </p:sp>
    </p:spTree>
    <p:extLst>
      <p:ext uri="{BB962C8B-B14F-4D97-AF65-F5344CB8AC3E}">
        <p14:creationId xmlns:p14="http://schemas.microsoft.com/office/powerpoint/2010/main" val="1581308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766FE4-443E-4B4B-881F-7E4CDC362C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C03DD239-BA31-1A4B-A223-5DBBE0DDD324}"/>
              </a:ext>
            </a:extLst>
          </p:cNvPr>
          <p:cNvSpPr>
            <a:spLocks noGrp="1"/>
          </p:cNvSpPr>
          <p:nvPr>
            <p:ph type="dt" sz="half" idx="10"/>
          </p:nvPr>
        </p:nvSpPr>
        <p:spPr/>
        <p:txBody>
          <a:bodyPr/>
          <a:lstStyle/>
          <a:p>
            <a:fld id="{16D26651-9474-094E-BC07-0A1F8377B6B9}" type="datetimeFigureOut">
              <a:rPr lang="en-US" smtClean="0"/>
              <a:t>2/28/21</a:t>
            </a:fld>
            <a:endParaRPr lang="en-US"/>
          </a:p>
        </p:txBody>
      </p:sp>
      <p:sp>
        <p:nvSpPr>
          <p:cNvPr id="4" name="Footer Placeholder 3">
            <a:extLst>
              <a:ext uri="{FF2B5EF4-FFF2-40B4-BE49-F238E27FC236}">
                <a16:creationId xmlns:a16="http://schemas.microsoft.com/office/drawing/2014/main" xmlns="" id="{7A4821C0-3008-044D-BE90-D5B3AAE09A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70893FD8-991C-1842-A41A-97E5B79DF667}"/>
              </a:ext>
            </a:extLst>
          </p:cNvPr>
          <p:cNvSpPr>
            <a:spLocks noGrp="1"/>
          </p:cNvSpPr>
          <p:nvPr>
            <p:ph type="sldNum" sz="quarter" idx="12"/>
          </p:nvPr>
        </p:nvSpPr>
        <p:spPr/>
        <p:txBody>
          <a:bodyPr/>
          <a:lstStyle/>
          <a:p>
            <a:fld id="{66FFB275-FF98-1C46-B130-EB3188A4ECCB}" type="slidenum">
              <a:rPr lang="en-US" smtClean="0"/>
              <a:t>‹#›</a:t>
            </a:fld>
            <a:endParaRPr lang="en-US"/>
          </a:p>
        </p:txBody>
      </p:sp>
    </p:spTree>
    <p:extLst>
      <p:ext uri="{BB962C8B-B14F-4D97-AF65-F5344CB8AC3E}">
        <p14:creationId xmlns:p14="http://schemas.microsoft.com/office/powerpoint/2010/main" val="3524818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5BA2D18-F831-0E41-A906-4CDE98B4CE8D}"/>
              </a:ext>
            </a:extLst>
          </p:cNvPr>
          <p:cNvSpPr>
            <a:spLocks noGrp="1"/>
          </p:cNvSpPr>
          <p:nvPr>
            <p:ph type="dt" sz="half" idx="10"/>
          </p:nvPr>
        </p:nvSpPr>
        <p:spPr/>
        <p:txBody>
          <a:bodyPr/>
          <a:lstStyle/>
          <a:p>
            <a:fld id="{16D26651-9474-094E-BC07-0A1F8377B6B9}" type="datetimeFigureOut">
              <a:rPr lang="en-US" smtClean="0"/>
              <a:t>2/28/21</a:t>
            </a:fld>
            <a:endParaRPr lang="en-US"/>
          </a:p>
        </p:txBody>
      </p:sp>
      <p:sp>
        <p:nvSpPr>
          <p:cNvPr id="3" name="Footer Placeholder 2">
            <a:extLst>
              <a:ext uri="{FF2B5EF4-FFF2-40B4-BE49-F238E27FC236}">
                <a16:creationId xmlns:a16="http://schemas.microsoft.com/office/drawing/2014/main" xmlns="" id="{4E6DB6DD-9C7F-104D-AB58-FC6922429B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82E49363-F363-0546-B879-960EA57090F6}"/>
              </a:ext>
            </a:extLst>
          </p:cNvPr>
          <p:cNvSpPr>
            <a:spLocks noGrp="1"/>
          </p:cNvSpPr>
          <p:nvPr>
            <p:ph type="sldNum" sz="quarter" idx="12"/>
          </p:nvPr>
        </p:nvSpPr>
        <p:spPr/>
        <p:txBody>
          <a:bodyPr/>
          <a:lstStyle/>
          <a:p>
            <a:fld id="{66FFB275-FF98-1C46-B130-EB3188A4ECCB}" type="slidenum">
              <a:rPr lang="en-US" smtClean="0"/>
              <a:t>‹#›</a:t>
            </a:fld>
            <a:endParaRPr lang="en-US"/>
          </a:p>
        </p:txBody>
      </p:sp>
    </p:spTree>
    <p:extLst>
      <p:ext uri="{BB962C8B-B14F-4D97-AF65-F5344CB8AC3E}">
        <p14:creationId xmlns:p14="http://schemas.microsoft.com/office/powerpoint/2010/main" val="1459739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2C4411-A506-2447-9D11-2CAAE0304D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D8391D5-2FDD-784E-A285-C60A67E462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00A602F5-0315-4A43-A0A3-1A657FB088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10137015-752A-E74F-B5AE-EB08C7DDBDD0}"/>
              </a:ext>
            </a:extLst>
          </p:cNvPr>
          <p:cNvSpPr>
            <a:spLocks noGrp="1"/>
          </p:cNvSpPr>
          <p:nvPr>
            <p:ph type="dt" sz="half" idx="10"/>
          </p:nvPr>
        </p:nvSpPr>
        <p:spPr/>
        <p:txBody>
          <a:bodyPr/>
          <a:lstStyle/>
          <a:p>
            <a:fld id="{16D26651-9474-094E-BC07-0A1F8377B6B9}" type="datetimeFigureOut">
              <a:rPr lang="en-US" smtClean="0"/>
              <a:t>2/28/21</a:t>
            </a:fld>
            <a:endParaRPr lang="en-US"/>
          </a:p>
        </p:txBody>
      </p:sp>
      <p:sp>
        <p:nvSpPr>
          <p:cNvPr id="6" name="Footer Placeholder 5">
            <a:extLst>
              <a:ext uri="{FF2B5EF4-FFF2-40B4-BE49-F238E27FC236}">
                <a16:creationId xmlns:a16="http://schemas.microsoft.com/office/drawing/2014/main" xmlns="" id="{6271BF44-90B9-3347-925F-ABB2B10933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1A28666-2D4C-4844-B57B-8874C73C955E}"/>
              </a:ext>
            </a:extLst>
          </p:cNvPr>
          <p:cNvSpPr>
            <a:spLocks noGrp="1"/>
          </p:cNvSpPr>
          <p:nvPr>
            <p:ph type="sldNum" sz="quarter" idx="12"/>
          </p:nvPr>
        </p:nvSpPr>
        <p:spPr/>
        <p:txBody>
          <a:bodyPr/>
          <a:lstStyle/>
          <a:p>
            <a:fld id="{66FFB275-FF98-1C46-B130-EB3188A4ECCB}" type="slidenum">
              <a:rPr lang="en-US" smtClean="0"/>
              <a:t>‹#›</a:t>
            </a:fld>
            <a:endParaRPr lang="en-US"/>
          </a:p>
        </p:txBody>
      </p:sp>
    </p:spTree>
    <p:extLst>
      <p:ext uri="{BB962C8B-B14F-4D97-AF65-F5344CB8AC3E}">
        <p14:creationId xmlns:p14="http://schemas.microsoft.com/office/powerpoint/2010/main" val="750778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6109AE-E651-774B-8C01-2E131BB2F4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9E4D88B9-EEE6-6A48-A69E-E321601A64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50467B62-C430-764B-95B9-392D2C0068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838EB9AC-62AE-E441-911A-D702CF1EA15D}"/>
              </a:ext>
            </a:extLst>
          </p:cNvPr>
          <p:cNvSpPr>
            <a:spLocks noGrp="1"/>
          </p:cNvSpPr>
          <p:nvPr>
            <p:ph type="dt" sz="half" idx="10"/>
          </p:nvPr>
        </p:nvSpPr>
        <p:spPr/>
        <p:txBody>
          <a:bodyPr/>
          <a:lstStyle/>
          <a:p>
            <a:fld id="{16D26651-9474-094E-BC07-0A1F8377B6B9}" type="datetimeFigureOut">
              <a:rPr lang="en-US" smtClean="0"/>
              <a:t>2/28/21</a:t>
            </a:fld>
            <a:endParaRPr lang="en-US"/>
          </a:p>
        </p:txBody>
      </p:sp>
      <p:sp>
        <p:nvSpPr>
          <p:cNvPr id="6" name="Footer Placeholder 5">
            <a:extLst>
              <a:ext uri="{FF2B5EF4-FFF2-40B4-BE49-F238E27FC236}">
                <a16:creationId xmlns:a16="http://schemas.microsoft.com/office/drawing/2014/main" xmlns="" id="{DA98C761-8A0A-DD48-B974-A6CF34E298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898C765-AACA-1842-A42E-1A432D2E2130}"/>
              </a:ext>
            </a:extLst>
          </p:cNvPr>
          <p:cNvSpPr>
            <a:spLocks noGrp="1"/>
          </p:cNvSpPr>
          <p:nvPr>
            <p:ph type="sldNum" sz="quarter" idx="12"/>
          </p:nvPr>
        </p:nvSpPr>
        <p:spPr/>
        <p:txBody>
          <a:bodyPr/>
          <a:lstStyle/>
          <a:p>
            <a:fld id="{66FFB275-FF98-1C46-B130-EB3188A4ECCB}" type="slidenum">
              <a:rPr lang="en-US" smtClean="0"/>
              <a:t>‹#›</a:t>
            </a:fld>
            <a:endParaRPr lang="en-US"/>
          </a:p>
        </p:txBody>
      </p:sp>
    </p:spTree>
    <p:extLst>
      <p:ext uri="{BB962C8B-B14F-4D97-AF65-F5344CB8AC3E}">
        <p14:creationId xmlns:p14="http://schemas.microsoft.com/office/powerpoint/2010/main" val="38685091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92FD840-5F39-D34D-BCCB-DCF2DD6BBB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E74DC12E-632D-154A-AABE-CB6CE4B620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B77D326-BBC9-9448-938C-52EBFF167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26651-9474-094E-BC07-0A1F8377B6B9}" type="datetimeFigureOut">
              <a:rPr lang="en-US" smtClean="0"/>
              <a:t>2/28/21</a:t>
            </a:fld>
            <a:endParaRPr lang="en-US"/>
          </a:p>
        </p:txBody>
      </p:sp>
      <p:sp>
        <p:nvSpPr>
          <p:cNvPr id="5" name="Footer Placeholder 4">
            <a:extLst>
              <a:ext uri="{FF2B5EF4-FFF2-40B4-BE49-F238E27FC236}">
                <a16:creationId xmlns:a16="http://schemas.microsoft.com/office/drawing/2014/main" xmlns="" id="{09B39DBB-C80C-3F4C-8A64-2CD1C23035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0C85A78-5381-924F-8B1D-E29EE267EE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FFB275-FF98-1C46-B130-EB3188A4ECCB}" type="slidenum">
              <a:rPr lang="en-US" smtClean="0"/>
              <a:t>‹#›</a:t>
            </a:fld>
            <a:endParaRPr lang="en-US"/>
          </a:p>
        </p:txBody>
      </p:sp>
    </p:spTree>
    <p:extLst>
      <p:ext uri="{BB962C8B-B14F-4D97-AF65-F5344CB8AC3E}">
        <p14:creationId xmlns:p14="http://schemas.microsoft.com/office/powerpoint/2010/main" val="1098392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8.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g"/><Relationship Id="rId5" Type="http://schemas.openxmlformats.org/officeDocument/2006/relationships/image" Target="../media/image7.jpeg"/><Relationship Id="rId6" Type="http://schemas.openxmlformats.org/officeDocument/2006/relationships/image" Target="../media/image8.png"/><Relationship Id="rId7"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9" Type="http://schemas.openxmlformats.org/officeDocument/2006/relationships/image" Target="../media/image19.png"/><Relationship Id="rId10"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218885-094F-814A-AD49-FCD8EF8D287C}"/>
              </a:ext>
            </a:extLst>
          </p:cNvPr>
          <p:cNvSpPr>
            <a:spLocks noGrp="1"/>
          </p:cNvSpPr>
          <p:nvPr>
            <p:ph type="ctrTitle"/>
          </p:nvPr>
        </p:nvSpPr>
        <p:spPr>
          <a:xfrm>
            <a:off x="0" y="1041400"/>
            <a:ext cx="12192000" cy="2387600"/>
          </a:xfrm>
          <a:solidFill>
            <a:schemeClr val="tx1">
              <a:lumMod val="85000"/>
              <a:lumOff val="15000"/>
            </a:schemeClr>
          </a:solidFill>
        </p:spPr>
        <p:txBody>
          <a:bodyPr>
            <a:normAutofit/>
          </a:bodyPr>
          <a:lstStyle/>
          <a:p>
            <a:r>
              <a:rPr lang="en-US" b="1" smtClean="0">
                <a:solidFill>
                  <a:srgbClr val="DE3163"/>
                </a:solidFill>
                <a:latin typeface="Raleway" panose="020B0503030101060003" pitchFamily="34" charset="77"/>
                <a:cs typeface="Microsoft Sans Serif" panose="020B0604020202020204" pitchFamily="34" charset="0"/>
              </a:rPr>
              <a:t>BLOCK</a:t>
            </a:r>
            <a:r>
              <a:rPr lang="en-US" b="1" smtClean="0">
                <a:solidFill>
                  <a:schemeClr val="bg1"/>
                </a:solidFill>
                <a:latin typeface="Raleway" panose="020B0503030101060003" pitchFamily="34" charset="77"/>
                <a:cs typeface="Microsoft Sans Serif" panose="020B0604020202020204" pitchFamily="34" charset="0"/>
              </a:rPr>
              <a:t>ESTATE</a:t>
            </a:r>
            <a:endParaRPr lang="en-US" b="1" dirty="0">
              <a:solidFill>
                <a:schemeClr val="bg1"/>
              </a:solidFill>
              <a:latin typeface="Raleway" panose="020B0503030101060003" pitchFamily="34" charset="77"/>
              <a:cs typeface="Microsoft Sans Serif" panose="020B0604020202020204" pitchFamily="34" charset="0"/>
            </a:endParaRPr>
          </a:p>
        </p:txBody>
      </p:sp>
      <p:sp>
        <p:nvSpPr>
          <p:cNvPr id="3" name="Subtitle 2">
            <a:extLst>
              <a:ext uri="{FF2B5EF4-FFF2-40B4-BE49-F238E27FC236}">
                <a16:creationId xmlns:a16="http://schemas.microsoft.com/office/drawing/2014/main" xmlns="" id="{BD44F5E2-083A-C542-B3C4-C69830DAA1F9}"/>
              </a:ext>
            </a:extLst>
          </p:cNvPr>
          <p:cNvSpPr>
            <a:spLocks noGrp="1"/>
          </p:cNvSpPr>
          <p:nvPr>
            <p:ph type="subTitle" idx="1"/>
          </p:nvPr>
        </p:nvSpPr>
        <p:spPr>
          <a:xfrm>
            <a:off x="0" y="3602038"/>
            <a:ext cx="12192000" cy="1655762"/>
          </a:xfrm>
        </p:spPr>
        <p:txBody>
          <a:bodyPr/>
          <a:lstStyle/>
          <a:p>
            <a:r>
              <a:rPr lang="en-US" dirty="0">
                <a:solidFill>
                  <a:srgbClr val="DE3163"/>
                </a:solidFill>
                <a:latin typeface="Raleway" panose="020B0503030101060003" pitchFamily="34" charset="77"/>
                <a:cs typeface="Microsoft Sans Serif" panose="020B0604020202020204" pitchFamily="34" charset="0"/>
              </a:rPr>
              <a:t>       </a:t>
            </a:r>
            <a:r>
              <a:rPr lang="en-US" dirty="0" smtClean="0">
                <a:solidFill>
                  <a:schemeClr val="bg1"/>
                </a:solidFill>
                <a:latin typeface="Raleway" panose="020B0503030101060003" pitchFamily="34" charset="77"/>
                <a:cs typeface="Microsoft Sans Serif" panose="020B0604020202020204" pitchFamily="34" charset="0"/>
              </a:rPr>
              <a:t>Team</a:t>
            </a:r>
            <a:r>
              <a:rPr lang="en-US" dirty="0" smtClean="0">
                <a:solidFill>
                  <a:srgbClr val="DE3163"/>
                </a:solidFill>
                <a:latin typeface="Raleway" panose="020B0503030101060003" pitchFamily="34" charset="77"/>
                <a:cs typeface="Microsoft Sans Serif" panose="020B0604020202020204" pitchFamily="34" charset="0"/>
              </a:rPr>
              <a:t> </a:t>
            </a:r>
            <a:r>
              <a:rPr lang="en-US" smtClean="0">
                <a:solidFill>
                  <a:srgbClr val="DE3163"/>
                </a:solidFill>
                <a:latin typeface="Raleway" panose="020B0503030101060003" pitchFamily="34" charset="77"/>
                <a:cs typeface="Microsoft Sans Serif" panose="020B0604020202020204" pitchFamily="34" charset="0"/>
              </a:rPr>
              <a:t>BTCHoli</a:t>
            </a:r>
            <a:endParaRPr lang="en-US" dirty="0">
              <a:solidFill>
                <a:srgbClr val="DE3163"/>
              </a:solidFill>
              <a:latin typeface="Raleway" panose="020B0503030101060003" pitchFamily="34" charset="77"/>
              <a:cs typeface="Microsoft Sans Serif" panose="020B0604020202020204" pitchFamily="34" charset="0"/>
            </a:endParaRPr>
          </a:p>
        </p:txBody>
      </p:sp>
      <p:sp>
        <p:nvSpPr>
          <p:cNvPr id="4" name="Rectangle 3"/>
          <p:cNvSpPr/>
          <p:nvPr/>
        </p:nvSpPr>
        <p:spPr>
          <a:xfrm>
            <a:off x="3872752" y="5430838"/>
            <a:ext cx="8319247" cy="14271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 name="Group 4"/>
          <p:cNvGrpSpPr/>
          <p:nvPr/>
        </p:nvGrpSpPr>
        <p:grpSpPr>
          <a:xfrm>
            <a:off x="4247043" y="5454146"/>
            <a:ext cx="7944957" cy="1380546"/>
            <a:chOff x="535441" y="406341"/>
            <a:chExt cx="7944957" cy="1380546"/>
          </a:xfrm>
        </p:grpSpPr>
        <p:pic>
          <p:nvPicPr>
            <p:cNvPr id="6" name="Google Shape;85;p13"/>
            <p:cNvPicPr preferRelativeResize="0"/>
            <p:nvPr/>
          </p:nvPicPr>
          <p:blipFill rotWithShape="1">
            <a:blip r:embed="rId2">
              <a:alphaModFix/>
            </a:blip>
            <a:srcRect/>
            <a:stretch/>
          </p:blipFill>
          <p:spPr>
            <a:xfrm>
              <a:off x="535441" y="790338"/>
              <a:ext cx="1249816" cy="612534"/>
            </a:xfrm>
            <a:prstGeom prst="rect">
              <a:avLst/>
            </a:prstGeom>
            <a:noFill/>
            <a:ln>
              <a:noFill/>
            </a:ln>
          </p:spPr>
        </p:pic>
        <p:pic>
          <p:nvPicPr>
            <p:cNvPr id="7" name="Google Shape;92;p13"/>
            <p:cNvPicPr preferRelativeResize="0"/>
            <p:nvPr/>
          </p:nvPicPr>
          <p:blipFill>
            <a:blip r:embed="rId3">
              <a:alphaModFix/>
            </a:blip>
            <a:stretch>
              <a:fillRect/>
            </a:stretch>
          </p:blipFill>
          <p:spPr>
            <a:xfrm>
              <a:off x="1973625" y="406341"/>
              <a:ext cx="1786575" cy="1380546"/>
            </a:xfrm>
            <a:prstGeom prst="rect">
              <a:avLst/>
            </a:prstGeom>
            <a:noFill/>
            <a:ln>
              <a:noFill/>
            </a:ln>
          </p:spPr>
        </p:pic>
        <p:pic>
          <p:nvPicPr>
            <p:cNvPr id="8" name="Google Shape;93;p13"/>
            <p:cNvPicPr preferRelativeResize="0"/>
            <p:nvPr/>
          </p:nvPicPr>
          <p:blipFill>
            <a:blip r:embed="rId4">
              <a:alphaModFix/>
            </a:blip>
            <a:stretch>
              <a:fillRect/>
            </a:stretch>
          </p:blipFill>
          <p:spPr>
            <a:xfrm>
              <a:off x="3822274" y="590283"/>
              <a:ext cx="2462550" cy="1021400"/>
            </a:xfrm>
            <a:prstGeom prst="rect">
              <a:avLst/>
            </a:prstGeom>
            <a:noFill/>
            <a:ln>
              <a:noFill/>
            </a:ln>
          </p:spPr>
        </p:pic>
        <p:pic>
          <p:nvPicPr>
            <p:cNvPr id="9" name="Google Shape;94;p13"/>
            <p:cNvPicPr preferRelativeResize="0"/>
            <p:nvPr/>
          </p:nvPicPr>
          <p:blipFill>
            <a:blip r:embed="rId5">
              <a:alphaModFix/>
            </a:blip>
            <a:stretch>
              <a:fillRect/>
            </a:stretch>
          </p:blipFill>
          <p:spPr>
            <a:xfrm>
              <a:off x="6346898" y="498325"/>
              <a:ext cx="2133500" cy="1196575"/>
            </a:xfrm>
            <a:prstGeom prst="rect">
              <a:avLst/>
            </a:prstGeom>
            <a:noFill/>
            <a:ln>
              <a:noFill/>
            </a:ln>
          </p:spPr>
        </p:pic>
      </p:grpSp>
    </p:spTree>
    <p:extLst>
      <p:ext uri="{BB962C8B-B14F-4D97-AF65-F5344CB8AC3E}">
        <p14:creationId xmlns:p14="http://schemas.microsoft.com/office/powerpoint/2010/main" val="27314067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12">
            <a:extLst>
              <a:ext uri="{FF2B5EF4-FFF2-40B4-BE49-F238E27FC236}">
                <a16:creationId xmlns:a16="http://schemas.microsoft.com/office/drawing/2014/main" xmlns="" id="{CDFABEA3-8E5F-4F68-90A5-46B797E5904F}"/>
              </a:ext>
            </a:extLst>
          </p:cNvPr>
          <p:cNvSpPr>
            <a:spLocks/>
          </p:cNvSpPr>
          <p:nvPr/>
        </p:nvSpPr>
        <p:spPr bwMode="auto">
          <a:xfrm>
            <a:off x="3163417" y="4539665"/>
            <a:ext cx="3951288" cy="2176463"/>
          </a:xfrm>
          <a:custGeom>
            <a:avLst/>
            <a:gdLst>
              <a:gd name="T0" fmla="*/ 4977 w 4977"/>
              <a:gd name="T1" fmla="*/ 1288 h 2743"/>
              <a:gd name="T2" fmla="*/ 2760 w 4977"/>
              <a:gd name="T3" fmla="*/ 2743 h 2743"/>
              <a:gd name="T4" fmla="*/ 2760 w 4977"/>
              <a:gd name="T5" fmla="*/ 998 h 2743"/>
              <a:gd name="T6" fmla="*/ 0 w 4977"/>
              <a:gd name="T7" fmla="*/ 998 h 2743"/>
              <a:gd name="T8" fmla="*/ 2636 w 4977"/>
              <a:gd name="T9" fmla="*/ 0 h 2743"/>
              <a:gd name="T10" fmla="*/ 4977 w 4977"/>
              <a:gd name="T11" fmla="*/ 0 h 2743"/>
              <a:gd name="T12" fmla="*/ 4977 w 4977"/>
              <a:gd name="T13" fmla="*/ 1288 h 2743"/>
            </a:gdLst>
            <a:ahLst/>
            <a:cxnLst>
              <a:cxn ang="0">
                <a:pos x="T0" y="T1"/>
              </a:cxn>
              <a:cxn ang="0">
                <a:pos x="T2" y="T3"/>
              </a:cxn>
              <a:cxn ang="0">
                <a:pos x="T4" y="T5"/>
              </a:cxn>
              <a:cxn ang="0">
                <a:pos x="T6" y="T7"/>
              </a:cxn>
              <a:cxn ang="0">
                <a:pos x="T8" y="T9"/>
              </a:cxn>
              <a:cxn ang="0">
                <a:pos x="T10" y="T11"/>
              </a:cxn>
              <a:cxn ang="0">
                <a:pos x="T12" y="T13"/>
              </a:cxn>
            </a:cxnLst>
            <a:rect l="0" t="0" r="r" b="b"/>
            <a:pathLst>
              <a:path w="4977" h="2743">
                <a:moveTo>
                  <a:pt x="4977" y="1288"/>
                </a:moveTo>
                <a:lnTo>
                  <a:pt x="2760" y="2743"/>
                </a:lnTo>
                <a:lnTo>
                  <a:pt x="2760" y="998"/>
                </a:lnTo>
                <a:lnTo>
                  <a:pt x="0" y="998"/>
                </a:lnTo>
                <a:lnTo>
                  <a:pt x="2636" y="0"/>
                </a:lnTo>
                <a:lnTo>
                  <a:pt x="4977" y="0"/>
                </a:lnTo>
                <a:lnTo>
                  <a:pt x="4977" y="1288"/>
                </a:lnTo>
                <a:close/>
              </a:path>
            </a:pathLst>
          </a:custGeom>
          <a:solidFill>
            <a:schemeClr val="bg1">
              <a:lumMod val="75000"/>
            </a:schemeClr>
          </a:solidFill>
          <a:ln>
            <a:noFill/>
          </a:ln>
        </p:spPr>
        <p:txBody>
          <a:bodyPr vert="horz" wrap="square" lIns="91413" tIns="45707" rIns="91413" bIns="45707" numCol="1" anchor="t" anchorCtr="0" compatLnSpc="1">
            <a:prstTxWarp prst="textNoShape">
              <a:avLst/>
            </a:prstTxWarp>
          </a:bodyPr>
          <a:lstStyle/>
          <a:p>
            <a:endParaRPr lang="en-US" sz="3600" dirty="0"/>
          </a:p>
        </p:txBody>
      </p:sp>
      <p:sp>
        <p:nvSpPr>
          <p:cNvPr id="33" name="Freeform 13">
            <a:extLst>
              <a:ext uri="{FF2B5EF4-FFF2-40B4-BE49-F238E27FC236}">
                <a16:creationId xmlns:a16="http://schemas.microsoft.com/office/drawing/2014/main" xmlns="" id="{89ACF8A7-09D2-4B39-9EB4-C470241819E6}"/>
              </a:ext>
            </a:extLst>
          </p:cNvPr>
          <p:cNvSpPr>
            <a:spLocks/>
          </p:cNvSpPr>
          <p:nvPr/>
        </p:nvSpPr>
        <p:spPr bwMode="auto">
          <a:xfrm>
            <a:off x="8765709" y="1467621"/>
            <a:ext cx="4384675" cy="2548169"/>
          </a:xfrm>
          <a:custGeom>
            <a:avLst/>
            <a:gdLst>
              <a:gd name="T0" fmla="*/ 879 w 5525"/>
              <a:gd name="T1" fmla="*/ 3078 h 3078"/>
              <a:gd name="T2" fmla="*/ 879 w 5525"/>
              <a:gd name="T3" fmla="*/ 2061 h 3078"/>
              <a:gd name="T4" fmla="*/ 0 w 5525"/>
              <a:gd name="T5" fmla="*/ 2061 h 3078"/>
              <a:gd name="T6" fmla="*/ 1713 w 5525"/>
              <a:gd name="T7" fmla="*/ 1413 h 3078"/>
              <a:gd name="T8" fmla="*/ 5525 w 5525"/>
              <a:gd name="T9" fmla="*/ 0 h 3078"/>
              <a:gd name="T10" fmla="*/ 879 w 5525"/>
              <a:gd name="T11" fmla="*/ 3078 h 3078"/>
            </a:gdLst>
            <a:ahLst/>
            <a:cxnLst>
              <a:cxn ang="0">
                <a:pos x="T0" y="T1"/>
              </a:cxn>
              <a:cxn ang="0">
                <a:pos x="T2" y="T3"/>
              </a:cxn>
              <a:cxn ang="0">
                <a:pos x="T4" y="T5"/>
              </a:cxn>
              <a:cxn ang="0">
                <a:pos x="T6" y="T7"/>
              </a:cxn>
              <a:cxn ang="0">
                <a:pos x="T8" y="T9"/>
              </a:cxn>
              <a:cxn ang="0">
                <a:pos x="T10" y="T11"/>
              </a:cxn>
            </a:cxnLst>
            <a:rect l="0" t="0" r="r" b="b"/>
            <a:pathLst>
              <a:path w="5525" h="3078">
                <a:moveTo>
                  <a:pt x="879" y="3078"/>
                </a:moveTo>
                <a:lnTo>
                  <a:pt x="879" y="2061"/>
                </a:lnTo>
                <a:lnTo>
                  <a:pt x="0" y="2061"/>
                </a:lnTo>
                <a:lnTo>
                  <a:pt x="1713" y="1413"/>
                </a:lnTo>
                <a:lnTo>
                  <a:pt x="5525" y="0"/>
                </a:lnTo>
                <a:lnTo>
                  <a:pt x="879" y="3078"/>
                </a:lnTo>
                <a:close/>
              </a:path>
            </a:pathLst>
          </a:custGeom>
          <a:solidFill>
            <a:srgbClr val="DE316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3" tIns="45707" rIns="91413" bIns="45707" numCol="1" anchor="t" anchorCtr="0" compatLnSpc="1">
            <a:prstTxWarp prst="textNoShape">
              <a:avLst/>
            </a:prstTxWarp>
          </a:bodyPr>
          <a:lstStyle/>
          <a:p>
            <a:endParaRPr lang="en-US" sz="3600" dirty="0"/>
          </a:p>
        </p:txBody>
      </p:sp>
      <p:sp>
        <p:nvSpPr>
          <p:cNvPr id="34" name="Freeform 14">
            <a:extLst>
              <a:ext uri="{FF2B5EF4-FFF2-40B4-BE49-F238E27FC236}">
                <a16:creationId xmlns:a16="http://schemas.microsoft.com/office/drawing/2014/main" xmlns="" id="{9AF4DA91-AB9D-4455-B993-56630E5E9619}"/>
              </a:ext>
            </a:extLst>
          </p:cNvPr>
          <p:cNvSpPr>
            <a:spLocks/>
          </p:cNvSpPr>
          <p:nvPr/>
        </p:nvSpPr>
        <p:spPr bwMode="auto">
          <a:xfrm>
            <a:off x="5989171" y="3485565"/>
            <a:ext cx="3190875" cy="1890713"/>
          </a:xfrm>
          <a:custGeom>
            <a:avLst/>
            <a:gdLst>
              <a:gd name="T0" fmla="*/ 4019 w 4019"/>
              <a:gd name="T1" fmla="*/ 908 h 2381"/>
              <a:gd name="T2" fmla="*/ 1775 w 4019"/>
              <a:gd name="T3" fmla="*/ 2381 h 2381"/>
              <a:gd name="T4" fmla="*/ 1775 w 4019"/>
              <a:gd name="T5" fmla="*/ 977 h 2381"/>
              <a:gd name="T6" fmla="*/ 0 w 4019"/>
              <a:gd name="T7" fmla="*/ 977 h 2381"/>
              <a:gd name="T8" fmla="*/ 2575 w 4019"/>
              <a:gd name="T9" fmla="*/ 0 h 2381"/>
              <a:gd name="T10" fmla="*/ 4019 w 4019"/>
              <a:gd name="T11" fmla="*/ 0 h 2381"/>
              <a:gd name="T12" fmla="*/ 4019 w 4019"/>
              <a:gd name="T13" fmla="*/ 908 h 2381"/>
            </a:gdLst>
            <a:ahLst/>
            <a:cxnLst>
              <a:cxn ang="0">
                <a:pos x="T0" y="T1"/>
              </a:cxn>
              <a:cxn ang="0">
                <a:pos x="T2" y="T3"/>
              </a:cxn>
              <a:cxn ang="0">
                <a:pos x="T4" y="T5"/>
              </a:cxn>
              <a:cxn ang="0">
                <a:pos x="T6" y="T7"/>
              </a:cxn>
              <a:cxn ang="0">
                <a:pos x="T8" y="T9"/>
              </a:cxn>
              <a:cxn ang="0">
                <a:pos x="T10" y="T11"/>
              </a:cxn>
              <a:cxn ang="0">
                <a:pos x="T12" y="T13"/>
              </a:cxn>
            </a:cxnLst>
            <a:rect l="0" t="0" r="r" b="b"/>
            <a:pathLst>
              <a:path w="4019" h="2381">
                <a:moveTo>
                  <a:pt x="4019" y="908"/>
                </a:moveTo>
                <a:lnTo>
                  <a:pt x="1775" y="2381"/>
                </a:lnTo>
                <a:lnTo>
                  <a:pt x="1775" y="977"/>
                </a:lnTo>
                <a:lnTo>
                  <a:pt x="0" y="977"/>
                </a:lnTo>
                <a:lnTo>
                  <a:pt x="2575" y="0"/>
                </a:lnTo>
                <a:lnTo>
                  <a:pt x="4019" y="0"/>
                </a:lnTo>
                <a:lnTo>
                  <a:pt x="4019" y="908"/>
                </a:lnTo>
                <a:close/>
              </a:path>
            </a:pathLst>
          </a:custGeom>
          <a:solidFill>
            <a:schemeClr val="bg1">
              <a:lumMod val="65000"/>
            </a:schemeClr>
          </a:solidFill>
          <a:ln>
            <a:noFill/>
          </a:ln>
        </p:spPr>
        <p:txBody>
          <a:bodyPr vert="horz" wrap="square" lIns="91413" tIns="45707" rIns="91413" bIns="45707" numCol="1" anchor="t" anchorCtr="0" compatLnSpc="1">
            <a:prstTxWarp prst="textNoShape">
              <a:avLst/>
            </a:prstTxWarp>
          </a:bodyPr>
          <a:lstStyle/>
          <a:p>
            <a:endParaRPr lang="en-US" sz="3600" dirty="0"/>
          </a:p>
        </p:txBody>
      </p:sp>
      <p:sp>
        <p:nvSpPr>
          <p:cNvPr id="39" name="Freeform: Shape 38">
            <a:extLst>
              <a:ext uri="{FF2B5EF4-FFF2-40B4-BE49-F238E27FC236}">
                <a16:creationId xmlns:a16="http://schemas.microsoft.com/office/drawing/2014/main" xmlns="" id="{8D661091-8B88-4D46-BF74-195DB3426FB5}"/>
              </a:ext>
            </a:extLst>
          </p:cNvPr>
          <p:cNvSpPr>
            <a:spLocks/>
          </p:cNvSpPr>
          <p:nvPr/>
        </p:nvSpPr>
        <p:spPr bwMode="auto">
          <a:xfrm>
            <a:off x="-251989" y="5680746"/>
            <a:ext cx="5071592" cy="1248364"/>
          </a:xfrm>
          <a:custGeom>
            <a:avLst/>
            <a:gdLst>
              <a:gd name="connsiteX0" fmla="*/ 2431580 w 5071592"/>
              <a:gd name="connsiteY0" fmla="*/ 0 h 1248364"/>
              <a:gd name="connsiteX1" fmla="*/ 5071592 w 5071592"/>
              <a:gd name="connsiteY1" fmla="*/ 0 h 1248364"/>
              <a:gd name="connsiteX2" fmla="*/ 5071592 w 5071592"/>
              <a:gd name="connsiteY2" fmla="*/ 1248364 h 1248364"/>
              <a:gd name="connsiteX3" fmla="*/ 0 w 5071592"/>
              <a:gd name="connsiteY3" fmla="*/ 1248364 h 1248364"/>
              <a:gd name="connsiteX4" fmla="*/ 0 w 5071592"/>
              <a:gd name="connsiteY4" fmla="*/ 921639 h 1248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1592" h="1248364">
                <a:moveTo>
                  <a:pt x="2431580" y="0"/>
                </a:moveTo>
                <a:lnTo>
                  <a:pt x="5071592" y="0"/>
                </a:lnTo>
                <a:lnTo>
                  <a:pt x="5071592" y="1248364"/>
                </a:lnTo>
                <a:lnTo>
                  <a:pt x="0" y="1248364"/>
                </a:lnTo>
                <a:lnTo>
                  <a:pt x="0" y="921639"/>
                </a:lnTo>
                <a:close/>
              </a:path>
            </a:pathLst>
          </a:custGeom>
          <a:solidFill>
            <a:schemeClr val="bg1">
              <a:lumMod val="8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3" tIns="45707" rIns="91413" bIns="45707" numCol="1" anchor="t" anchorCtr="0" compatLnSpc="1">
            <a:prstTxWarp prst="textNoShape">
              <a:avLst/>
            </a:prstTxWarp>
            <a:noAutofit/>
          </a:bodyPr>
          <a:lstStyle/>
          <a:p>
            <a:endParaRPr lang="en-US" sz="3600" dirty="0"/>
          </a:p>
        </p:txBody>
      </p:sp>
      <p:grpSp>
        <p:nvGrpSpPr>
          <p:cNvPr id="2" name="Group 1"/>
          <p:cNvGrpSpPr/>
          <p:nvPr/>
        </p:nvGrpSpPr>
        <p:grpSpPr>
          <a:xfrm>
            <a:off x="2797158" y="3716003"/>
            <a:ext cx="954742" cy="2434587"/>
            <a:chOff x="2797158" y="3716002"/>
            <a:chExt cx="954742" cy="2434587"/>
          </a:xfrm>
        </p:grpSpPr>
        <p:sp>
          <p:nvSpPr>
            <p:cNvPr id="16" name="Oval 15">
              <a:extLst>
                <a:ext uri="{FF2B5EF4-FFF2-40B4-BE49-F238E27FC236}">
                  <a16:creationId xmlns:a16="http://schemas.microsoft.com/office/drawing/2014/main" xmlns="" id="{644CC625-CB97-4C44-BC01-6E2093F1CC6C}"/>
                </a:ext>
              </a:extLst>
            </p:cNvPr>
            <p:cNvSpPr/>
            <p:nvPr/>
          </p:nvSpPr>
          <p:spPr>
            <a:xfrm>
              <a:off x="2797158" y="5827860"/>
              <a:ext cx="954742" cy="322729"/>
            </a:xfrm>
            <a:prstGeom prst="ellipse">
              <a:avLst/>
            </a:prstGeom>
            <a:solidFill>
              <a:schemeClr val="bg1"/>
            </a:solidFill>
            <a:ln>
              <a:noFill/>
            </a:ln>
            <a:effectLst>
              <a:outerShdw blurRad="5969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13" tIns="45707" rIns="91413" bIns="45707" rtlCol="0" anchor="ctr"/>
            <a:lstStyle/>
            <a:p>
              <a:pPr algn="ctr"/>
              <a:endParaRPr lang="en-US" sz="3600" dirty="0"/>
            </a:p>
          </p:txBody>
        </p:sp>
        <p:sp>
          <p:nvSpPr>
            <p:cNvPr id="18" name="Oval 17">
              <a:extLst>
                <a:ext uri="{FF2B5EF4-FFF2-40B4-BE49-F238E27FC236}">
                  <a16:creationId xmlns:a16="http://schemas.microsoft.com/office/drawing/2014/main" xmlns="" id="{3258214C-0359-408B-8B39-2424509F3157}"/>
                </a:ext>
              </a:extLst>
            </p:cNvPr>
            <p:cNvSpPr/>
            <p:nvPr/>
          </p:nvSpPr>
          <p:spPr>
            <a:xfrm>
              <a:off x="3123082" y="3716002"/>
              <a:ext cx="336730" cy="33673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7" rIns="91413" bIns="45707" rtlCol="0" anchor="ctr"/>
            <a:lstStyle/>
            <a:p>
              <a:pPr algn="ctr"/>
              <a:endParaRPr lang="en-US" sz="3600" dirty="0"/>
            </a:p>
          </p:txBody>
        </p:sp>
        <p:sp>
          <p:nvSpPr>
            <p:cNvPr id="19" name="Oval 18">
              <a:extLst>
                <a:ext uri="{FF2B5EF4-FFF2-40B4-BE49-F238E27FC236}">
                  <a16:creationId xmlns:a16="http://schemas.microsoft.com/office/drawing/2014/main" xmlns="" id="{4F25743F-8E16-4816-AF0A-B73215221A98}"/>
                </a:ext>
              </a:extLst>
            </p:cNvPr>
            <p:cNvSpPr/>
            <p:nvPr/>
          </p:nvSpPr>
          <p:spPr>
            <a:xfrm>
              <a:off x="3182617" y="3774972"/>
              <a:ext cx="218795" cy="21879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7" rIns="91413" bIns="45707" rtlCol="0" anchor="ctr"/>
            <a:lstStyle/>
            <a:p>
              <a:pPr algn="ctr"/>
              <a:endParaRPr lang="en-US" sz="3600" dirty="0"/>
            </a:p>
          </p:txBody>
        </p:sp>
        <p:cxnSp>
          <p:nvCxnSpPr>
            <p:cNvPr id="20" name="Straight Connector 19">
              <a:extLst>
                <a:ext uri="{FF2B5EF4-FFF2-40B4-BE49-F238E27FC236}">
                  <a16:creationId xmlns:a16="http://schemas.microsoft.com/office/drawing/2014/main" xmlns="" id="{68D055F9-0D65-4DA0-9188-CC4D2826755E}"/>
                </a:ext>
              </a:extLst>
            </p:cNvPr>
            <p:cNvCxnSpPr>
              <a:cxnSpLocks/>
              <a:stCxn id="18" idx="4"/>
            </p:cNvCxnSpPr>
            <p:nvPr/>
          </p:nvCxnSpPr>
          <p:spPr>
            <a:xfrm>
              <a:off x="3291446" y="4052732"/>
              <a:ext cx="0" cy="1936490"/>
            </a:xfrm>
            <a:prstGeom prst="line">
              <a:avLst/>
            </a:prstGeom>
            <a:ln cap="sq">
              <a:solidFill>
                <a:schemeClr val="bg1">
                  <a:lumMod val="8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5408778" y="2640964"/>
            <a:ext cx="838765" cy="2344828"/>
            <a:chOff x="5408777" y="2640964"/>
            <a:chExt cx="838765" cy="2344828"/>
          </a:xfrm>
        </p:grpSpPr>
        <p:sp>
          <p:nvSpPr>
            <p:cNvPr id="22" name="Oval 21">
              <a:extLst>
                <a:ext uri="{FF2B5EF4-FFF2-40B4-BE49-F238E27FC236}">
                  <a16:creationId xmlns:a16="http://schemas.microsoft.com/office/drawing/2014/main" xmlns="" id="{7976BFE6-9806-455C-A63A-18786BB06E1B}"/>
                </a:ext>
              </a:extLst>
            </p:cNvPr>
            <p:cNvSpPr/>
            <p:nvPr/>
          </p:nvSpPr>
          <p:spPr>
            <a:xfrm>
              <a:off x="5408777" y="4702266"/>
              <a:ext cx="838765" cy="283526"/>
            </a:xfrm>
            <a:prstGeom prst="ellipse">
              <a:avLst/>
            </a:prstGeom>
            <a:solidFill>
              <a:schemeClr val="bg1"/>
            </a:solidFill>
            <a:ln>
              <a:noFill/>
            </a:ln>
            <a:effectLst>
              <a:outerShdw blurRad="5969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13" tIns="45707" rIns="91413" bIns="45707" rtlCol="0" anchor="ctr"/>
            <a:lstStyle/>
            <a:p>
              <a:pPr algn="ctr"/>
              <a:endParaRPr lang="en-US" sz="3600" dirty="0"/>
            </a:p>
          </p:txBody>
        </p:sp>
        <p:sp>
          <p:nvSpPr>
            <p:cNvPr id="24" name="Oval 23">
              <a:extLst>
                <a:ext uri="{FF2B5EF4-FFF2-40B4-BE49-F238E27FC236}">
                  <a16:creationId xmlns:a16="http://schemas.microsoft.com/office/drawing/2014/main" xmlns="" id="{37889C68-733C-4BB9-ADAA-3B39BC0A73BD}"/>
                </a:ext>
              </a:extLst>
            </p:cNvPr>
            <p:cNvSpPr/>
            <p:nvPr/>
          </p:nvSpPr>
          <p:spPr>
            <a:xfrm>
              <a:off x="5659792" y="2640964"/>
              <a:ext cx="336730" cy="33673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7" rIns="91413" bIns="45707" rtlCol="0" anchor="ctr"/>
            <a:lstStyle/>
            <a:p>
              <a:pPr algn="ctr"/>
              <a:endParaRPr lang="en-US" sz="3600" dirty="0"/>
            </a:p>
          </p:txBody>
        </p:sp>
        <p:sp>
          <p:nvSpPr>
            <p:cNvPr id="25" name="Oval 24">
              <a:extLst>
                <a:ext uri="{FF2B5EF4-FFF2-40B4-BE49-F238E27FC236}">
                  <a16:creationId xmlns:a16="http://schemas.microsoft.com/office/drawing/2014/main" xmlns="" id="{A5F52B63-3E7E-4E71-B295-2F29851E89AC}"/>
                </a:ext>
              </a:extLst>
            </p:cNvPr>
            <p:cNvSpPr/>
            <p:nvPr/>
          </p:nvSpPr>
          <p:spPr>
            <a:xfrm>
              <a:off x="5719327" y="2699935"/>
              <a:ext cx="218795" cy="21879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7" rIns="91413" bIns="45707" rtlCol="0" anchor="ctr"/>
            <a:lstStyle/>
            <a:p>
              <a:pPr algn="ctr"/>
              <a:endParaRPr lang="en-US" sz="3600" dirty="0"/>
            </a:p>
          </p:txBody>
        </p:sp>
        <p:cxnSp>
          <p:nvCxnSpPr>
            <p:cNvPr id="26" name="Straight Connector 25">
              <a:extLst>
                <a:ext uri="{FF2B5EF4-FFF2-40B4-BE49-F238E27FC236}">
                  <a16:creationId xmlns:a16="http://schemas.microsoft.com/office/drawing/2014/main" xmlns="" id="{DC3EC708-B076-42C2-898F-11DE1306F50F}"/>
                </a:ext>
              </a:extLst>
            </p:cNvPr>
            <p:cNvCxnSpPr>
              <a:cxnSpLocks/>
              <a:stCxn id="24" idx="4"/>
            </p:cNvCxnSpPr>
            <p:nvPr/>
          </p:nvCxnSpPr>
          <p:spPr>
            <a:xfrm>
              <a:off x="5828156" y="2977697"/>
              <a:ext cx="0" cy="1866335"/>
            </a:xfrm>
            <a:prstGeom prst="line">
              <a:avLst/>
            </a:prstGeom>
            <a:ln cap="sq">
              <a:solidFill>
                <a:schemeClr val="bg1">
                  <a:lumMod val="8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8165431" y="1522654"/>
            <a:ext cx="720899" cy="2386088"/>
            <a:chOff x="8165430" y="1522654"/>
            <a:chExt cx="720899" cy="2386088"/>
          </a:xfrm>
        </p:grpSpPr>
        <p:sp>
          <p:nvSpPr>
            <p:cNvPr id="44" name="Oval 43">
              <a:extLst>
                <a:ext uri="{FF2B5EF4-FFF2-40B4-BE49-F238E27FC236}">
                  <a16:creationId xmlns:a16="http://schemas.microsoft.com/office/drawing/2014/main" xmlns="" id="{9D9C5934-816B-4D96-8AD7-3823DD384E8A}"/>
                </a:ext>
              </a:extLst>
            </p:cNvPr>
            <p:cNvSpPr/>
            <p:nvPr/>
          </p:nvSpPr>
          <p:spPr>
            <a:xfrm>
              <a:off x="8165430" y="3665058"/>
              <a:ext cx="720899" cy="243684"/>
            </a:xfrm>
            <a:prstGeom prst="ellipse">
              <a:avLst/>
            </a:prstGeom>
            <a:solidFill>
              <a:schemeClr val="bg1"/>
            </a:solidFill>
            <a:ln>
              <a:noFill/>
            </a:ln>
            <a:effectLst>
              <a:outerShdw blurRad="5969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13" tIns="45707" rIns="91413" bIns="45707" rtlCol="0" anchor="ctr"/>
            <a:lstStyle/>
            <a:p>
              <a:pPr algn="ctr"/>
              <a:endParaRPr lang="en-US" sz="3600" dirty="0"/>
            </a:p>
          </p:txBody>
        </p:sp>
        <p:sp>
          <p:nvSpPr>
            <p:cNvPr id="46" name="Oval 45">
              <a:extLst>
                <a:ext uri="{FF2B5EF4-FFF2-40B4-BE49-F238E27FC236}">
                  <a16:creationId xmlns:a16="http://schemas.microsoft.com/office/drawing/2014/main" xmlns="" id="{39653BAE-270B-4BB9-8423-99470577F373}"/>
                </a:ext>
              </a:extLst>
            </p:cNvPr>
            <p:cNvSpPr/>
            <p:nvPr/>
          </p:nvSpPr>
          <p:spPr>
            <a:xfrm>
              <a:off x="8357512" y="1522654"/>
              <a:ext cx="336730" cy="33673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7" rIns="91413" bIns="45707" rtlCol="0" anchor="ctr"/>
            <a:lstStyle/>
            <a:p>
              <a:pPr algn="ctr"/>
              <a:endParaRPr lang="en-US" sz="3600" dirty="0"/>
            </a:p>
          </p:txBody>
        </p:sp>
        <p:sp>
          <p:nvSpPr>
            <p:cNvPr id="47" name="Oval 46">
              <a:extLst>
                <a:ext uri="{FF2B5EF4-FFF2-40B4-BE49-F238E27FC236}">
                  <a16:creationId xmlns:a16="http://schemas.microsoft.com/office/drawing/2014/main" xmlns="" id="{2FECE2CD-1E94-4E95-878B-0E69CA5F3173}"/>
                </a:ext>
              </a:extLst>
            </p:cNvPr>
            <p:cNvSpPr/>
            <p:nvPr/>
          </p:nvSpPr>
          <p:spPr>
            <a:xfrm>
              <a:off x="8417048" y="1581624"/>
              <a:ext cx="218795" cy="21879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7" rIns="91413" bIns="45707" rtlCol="0" anchor="ctr"/>
            <a:lstStyle/>
            <a:p>
              <a:pPr algn="ctr"/>
              <a:endParaRPr lang="en-US" sz="3600" dirty="0"/>
            </a:p>
          </p:txBody>
        </p:sp>
        <p:cxnSp>
          <p:nvCxnSpPr>
            <p:cNvPr id="48" name="Straight Connector 47">
              <a:extLst>
                <a:ext uri="{FF2B5EF4-FFF2-40B4-BE49-F238E27FC236}">
                  <a16:creationId xmlns:a16="http://schemas.microsoft.com/office/drawing/2014/main" xmlns="" id="{EE183470-CEB8-4F9C-8067-F4AE2EEDF152}"/>
                </a:ext>
              </a:extLst>
            </p:cNvPr>
            <p:cNvCxnSpPr>
              <a:cxnSpLocks/>
              <a:stCxn id="46" idx="4"/>
            </p:cNvCxnSpPr>
            <p:nvPr/>
          </p:nvCxnSpPr>
          <p:spPr>
            <a:xfrm>
              <a:off x="8525877" y="1859386"/>
              <a:ext cx="0" cy="1927517"/>
            </a:xfrm>
            <a:prstGeom prst="line">
              <a:avLst/>
            </a:prstGeom>
            <a:ln cap="sq">
              <a:solidFill>
                <a:schemeClr val="bg1">
                  <a:lumMod val="8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10760535" y="455435"/>
            <a:ext cx="559140" cy="2204959"/>
            <a:chOff x="10760535" y="455434"/>
            <a:chExt cx="559140" cy="2204959"/>
          </a:xfrm>
        </p:grpSpPr>
        <p:sp>
          <p:nvSpPr>
            <p:cNvPr id="49" name="Oval 48">
              <a:extLst>
                <a:ext uri="{FF2B5EF4-FFF2-40B4-BE49-F238E27FC236}">
                  <a16:creationId xmlns:a16="http://schemas.microsoft.com/office/drawing/2014/main" xmlns="" id="{00A8A631-DE5C-40D9-93C4-AE382AE7CC06}"/>
                </a:ext>
              </a:extLst>
            </p:cNvPr>
            <p:cNvSpPr/>
            <p:nvPr/>
          </p:nvSpPr>
          <p:spPr>
            <a:xfrm>
              <a:off x="10760535" y="2471388"/>
              <a:ext cx="559140" cy="189005"/>
            </a:xfrm>
            <a:prstGeom prst="ellipse">
              <a:avLst/>
            </a:prstGeom>
            <a:solidFill>
              <a:schemeClr val="bg1"/>
            </a:solidFill>
            <a:ln>
              <a:noFill/>
            </a:ln>
            <a:effectLst>
              <a:outerShdw blurRad="5969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13" tIns="45707" rIns="91413" bIns="45707" rtlCol="0" anchor="ctr"/>
            <a:lstStyle/>
            <a:p>
              <a:pPr algn="ctr"/>
              <a:endParaRPr lang="en-US" sz="3600" dirty="0"/>
            </a:p>
          </p:txBody>
        </p:sp>
        <p:sp>
          <p:nvSpPr>
            <p:cNvPr id="51" name="Oval 50">
              <a:extLst>
                <a:ext uri="{FF2B5EF4-FFF2-40B4-BE49-F238E27FC236}">
                  <a16:creationId xmlns:a16="http://schemas.microsoft.com/office/drawing/2014/main" xmlns="" id="{91F2CACD-77DE-48D1-A356-585362DC436B}"/>
                </a:ext>
              </a:extLst>
            </p:cNvPr>
            <p:cNvSpPr/>
            <p:nvPr/>
          </p:nvSpPr>
          <p:spPr>
            <a:xfrm>
              <a:off x="10871740" y="455434"/>
              <a:ext cx="336730" cy="33673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7" rIns="91413" bIns="45707" rtlCol="0" anchor="ctr"/>
            <a:lstStyle/>
            <a:p>
              <a:pPr algn="ctr"/>
              <a:endParaRPr lang="en-US" sz="3600" dirty="0"/>
            </a:p>
          </p:txBody>
        </p:sp>
        <p:sp>
          <p:nvSpPr>
            <p:cNvPr id="52" name="Oval 51">
              <a:extLst>
                <a:ext uri="{FF2B5EF4-FFF2-40B4-BE49-F238E27FC236}">
                  <a16:creationId xmlns:a16="http://schemas.microsoft.com/office/drawing/2014/main" xmlns="" id="{924A3B0F-DCD2-46FA-AD80-6E87B7F3F1AA}"/>
                </a:ext>
              </a:extLst>
            </p:cNvPr>
            <p:cNvSpPr/>
            <p:nvPr/>
          </p:nvSpPr>
          <p:spPr>
            <a:xfrm>
              <a:off x="10931276" y="514404"/>
              <a:ext cx="218795" cy="21879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7" rIns="91413" bIns="45707" rtlCol="0" anchor="ctr"/>
            <a:lstStyle/>
            <a:p>
              <a:pPr algn="ctr"/>
              <a:endParaRPr lang="en-US" sz="3600" dirty="0"/>
            </a:p>
          </p:txBody>
        </p:sp>
        <p:cxnSp>
          <p:nvCxnSpPr>
            <p:cNvPr id="53" name="Straight Connector 52">
              <a:extLst>
                <a:ext uri="{FF2B5EF4-FFF2-40B4-BE49-F238E27FC236}">
                  <a16:creationId xmlns:a16="http://schemas.microsoft.com/office/drawing/2014/main" xmlns="" id="{0656641D-08DF-4883-9BEF-7CD3DF05DEB4}"/>
                </a:ext>
              </a:extLst>
            </p:cNvPr>
            <p:cNvCxnSpPr>
              <a:cxnSpLocks/>
              <a:stCxn id="51" idx="4"/>
              <a:endCxn id="49" idx="0"/>
            </p:cNvCxnSpPr>
            <p:nvPr/>
          </p:nvCxnSpPr>
          <p:spPr>
            <a:xfrm>
              <a:off x="11040105" y="792164"/>
              <a:ext cx="0" cy="1679222"/>
            </a:xfrm>
            <a:prstGeom prst="line">
              <a:avLst/>
            </a:prstGeom>
            <a:ln cap="sq">
              <a:solidFill>
                <a:schemeClr val="bg1">
                  <a:lumMod val="8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170666" y="3672644"/>
            <a:ext cx="3080259" cy="1479467"/>
            <a:chOff x="170665" y="3631081"/>
            <a:chExt cx="3080259" cy="1479467"/>
          </a:xfrm>
        </p:grpSpPr>
        <p:sp>
          <p:nvSpPr>
            <p:cNvPr id="64" name="Rectangle 63">
              <a:extLst>
                <a:ext uri="{FF2B5EF4-FFF2-40B4-BE49-F238E27FC236}">
                  <a16:creationId xmlns:a16="http://schemas.microsoft.com/office/drawing/2014/main" xmlns="" id="{3AF22472-B9CE-479A-B2FA-79CFB0921360}"/>
                </a:ext>
              </a:extLst>
            </p:cNvPr>
            <p:cNvSpPr/>
            <p:nvPr/>
          </p:nvSpPr>
          <p:spPr>
            <a:xfrm>
              <a:off x="1078482" y="4017967"/>
              <a:ext cx="2043755" cy="1092581"/>
            </a:xfrm>
            <a:prstGeom prst="rect">
              <a:avLst/>
            </a:prstGeom>
          </p:spPr>
          <p:txBody>
            <a:bodyPr wrap="square" lIns="91413" tIns="45707" rIns="91413" bIns="45707">
              <a:spAutoFit/>
            </a:bodyPr>
            <a:lstStyle/>
            <a:p>
              <a:pPr>
                <a:lnSpc>
                  <a:spcPct val="130000"/>
                </a:lnSpc>
              </a:pPr>
              <a:r>
                <a:rPr lang="en-GB" sz="1050" b="1" dirty="0" smtClean="0">
                  <a:solidFill>
                    <a:schemeClr val="bg1"/>
                  </a:solidFill>
                  <a:latin typeface="Raleway" panose="020B0503030101060003" pitchFamily="34" charset="77"/>
                  <a:cs typeface="Segoe UI" panose="020B0502040204020203" pitchFamily="34" charset="0"/>
                </a:rPr>
                <a:t>Extend</a:t>
              </a:r>
              <a:r>
                <a:rPr lang="en-GB" sz="1050" dirty="0" smtClean="0">
                  <a:solidFill>
                    <a:schemeClr val="bg1"/>
                  </a:solidFill>
                  <a:latin typeface="Raleway" panose="020B0503030101060003" pitchFamily="34" charset="77"/>
                  <a:cs typeface="Segoe UI" panose="020B0502040204020203" pitchFamily="34" charset="0"/>
                </a:rPr>
                <a:t> </a:t>
              </a:r>
              <a:r>
                <a:rPr lang="en-GB" sz="1000" dirty="0" smtClean="0">
                  <a:solidFill>
                    <a:schemeClr val="bg1"/>
                  </a:solidFill>
                  <a:latin typeface="Raleway" panose="020B0503030101060003" pitchFamily="34" charset="77"/>
                  <a:cs typeface="Segoe UI" panose="020B0502040204020203" pitchFamily="34" charset="0"/>
                </a:rPr>
                <a:t>the implementation of </a:t>
              </a:r>
              <a:r>
                <a:rPr lang="en-GB" sz="1000" dirty="0" err="1" smtClean="0">
                  <a:solidFill>
                    <a:schemeClr val="bg1"/>
                  </a:solidFill>
                  <a:latin typeface="Raleway" panose="020B0503030101060003" pitchFamily="34" charset="77"/>
                  <a:cs typeface="Segoe UI" panose="020B0502040204020203" pitchFamily="34" charset="0"/>
                </a:rPr>
                <a:t>multisig</a:t>
              </a:r>
              <a:r>
                <a:rPr lang="en-GB" sz="1000" dirty="0" smtClean="0">
                  <a:solidFill>
                    <a:schemeClr val="bg1"/>
                  </a:solidFill>
                  <a:latin typeface="Raleway" panose="020B0503030101060003" pitchFamily="34" charset="77"/>
                  <a:cs typeface="Segoe UI" panose="020B0502040204020203" pitchFamily="34" charset="0"/>
                </a:rPr>
                <a:t> authentication to add more parties that verify information before the smart contract is deployed.</a:t>
              </a:r>
              <a:endParaRPr lang="en-GB" sz="1000" dirty="0">
                <a:solidFill>
                  <a:schemeClr val="bg1"/>
                </a:solidFill>
                <a:latin typeface="Raleway" panose="020B0503030101060003" pitchFamily="34" charset="77"/>
                <a:cs typeface="Segoe UI" panose="020B0502040204020203" pitchFamily="34" charset="0"/>
              </a:endParaRPr>
            </a:p>
          </p:txBody>
        </p:sp>
        <p:sp>
          <p:nvSpPr>
            <p:cNvPr id="65" name="TextBox 64">
              <a:extLst>
                <a:ext uri="{FF2B5EF4-FFF2-40B4-BE49-F238E27FC236}">
                  <a16:creationId xmlns:a16="http://schemas.microsoft.com/office/drawing/2014/main" xmlns="" id="{AEFE748F-1414-4CFC-B3FB-561AE5848535}"/>
                </a:ext>
              </a:extLst>
            </p:cNvPr>
            <p:cNvSpPr txBox="1"/>
            <p:nvPr/>
          </p:nvSpPr>
          <p:spPr>
            <a:xfrm>
              <a:off x="1078483" y="3737831"/>
              <a:ext cx="2172441" cy="289284"/>
            </a:xfrm>
            <a:prstGeom prst="rect">
              <a:avLst/>
            </a:prstGeom>
            <a:noFill/>
          </p:spPr>
          <p:txBody>
            <a:bodyPr wrap="square" lIns="91413" tIns="45707" rIns="91413" bIns="45707" rtlCol="0">
              <a:spAutoFit/>
            </a:bodyPr>
            <a:lstStyle/>
            <a:p>
              <a:pPr>
                <a:lnSpc>
                  <a:spcPct val="80000"/>
                </a:lnSpc>
              </a:pPr>
              <a:r>
                <a:rPr lang="en-US" sz="1600" dirty="0" err="1" smtClean="0">
                  <a:solidFill>
                    <a:srgbClr val="DE3163"/>
                  </a:solidFill>
                  <a:latin typeface="Raleway" panose="020B0503030101060003" pitchFamily="34" charset="77"/>
                </a:rPr>
                <a:t>Multisig</a:t>
              </a:r>
              <a:r>
                <a:rPr lang="en-US" sz="1600" dirty="0" smtClean="0">
                  <a:solidFill>
                    <a:srgbClr val="DE3163"/>
                  </a:solidFill>
                  <a:latin typeface="Raleway" panose="020B0503030101060003" pitchFamily="34" charset="77"/>
                </a:rPr>
                <a:t> </a:t>
              </a:r>
              <a:endParaRPr lang="en-US" sz="1600" dirty="0">
                <a:solidFill>
                  <a:srgbClr val="DE3163"/>
                </a:solidFill>
                <a:latin typeface="Raleway" panose="020B0503030101060003" pitchFamily="34" charset="77"/>
              </a:endParaRPr>
            </a:p>
          </p:txBody>
        </p:sp>
        <p:sp>
          <p:nvSpPr>
            <p:cNvPr id="73" name="TextBox 72">
              <a:extLst>
                <a:ext uri="{FF2B5EF4-FFF2-40B4-BE49-F238E27FC236}">
                  <a16:creationId xmlns:a16="http://schemas.microsoft.com/office/drawing/2014/main" xmlns="" id="{614F58A2-C2EE-4255-B8F4-11E0150B0B96}"/>
                </a:ext>
              </a:extLst>
            </p:cNvPr>
            <p:cNvSpPr txBox="1"/>
            <p:nvPr/>
          </p:nvSpPr>
          <p:spPr>
            <a:xfrm>
              <a:off x="170665" y="3631081"/>
              <a:ext cx="1000749" cy="769415"/>
            </a:xfrm>
            <a:prstGeom prst="rect">
              <a:avLst/>
            </a:prstGeom>
            <a:noFill/>
          </p:spPr>
          <p:txBody>
            <a:bodyPr wrap="square" lIns="91413" tIns="45707" rIns="91413" bIns="45707" rtlCol="0" anchor="ctr">
              <a:spAutoFit/>
            </a:bodyPr>
            <a:lstStyle/>
            <a:p>
              <a:pPr algn="r"/>
              <a:r>
                <a:rPr lang="en-US" sz="4400" dirty="0" smtClean="0">
                  <a:solidFill>
                    <a:srgbClr val="DE3163"/>
                  </a:solidFill>
                  <a:latin typeface="Raleway" panose="020B0503030101060003" pitchFamily="34" charset="77"/>
                </a:rPr>
                <a:t>1</a:t>
              </a:r>
              <a:endParaRPr lang="en-US" sz="4400" dirty="0">
                <a:solidFill>
                  <a:srgbClr val="DE3163"/>
                </a:solidFill>
                <a:latin typeface="Raleway" panose="020B0503030101060003" pitchFamily="34" charset="77"/>
              </a:endParaRPr>
            </a:p>
          </p:txBody>
        </p:sp>
      </p:grpSp>
      <p:grpSp>
        <p:nvGrpSpPr>
          <p:cNvPr id="5" name="Group 4"/>
          <p:cNvGrpSpPr/>
          <p:nvPr/>
        </p:nvGrpSpPr>
        <p:grpSpPr>
          <a:xfrm>
            <a:off x="2877688" y="2590170"/>
            <a:ext cx="3028137" cy="1665193"/>
            <a:chOff x="2877687" y="2548607"/>
            <a:chExt cx="3028137" cy="1665193"/>
          </a:xfrm>
        </p:grpSpPr>
        <p:sp>
          <p:nvSpPr>
            <p:cNvPr id="66" name="Rectangle 65">
              <a:extLst>
                <a:ext uri="{FF2B5EF4-FFF2-40B4-BE49-F238E27FC236}">
                  <a16:creationId xmlns:a16="http://schemas.microsoft.com/office/drawing/2014/main" xmlns="" id="{A9EADF66-418B-40AC-BC1F-F636D7F099B6}"/>
                </a:ext>
              </a:extLst>
            </p:cNvPr>
            <p:cNvSpPr/>
            <p:nvPr/>
          </p:nvSpPr>
          <p:spPr>
            <a:xfrm>
              <a:off x="3733382" y="2940529"/>
              <a:ext cx="2043755" cy="1273271"/>
            </a:xfrm>
            <a:prstGeom prst="rect">
              <a:avLst/>
            </a:prstGeom>
          </p:spPr>
          <p:txBody>
            <a:bodyPr wrap="square" lIns="91413" tIns="45707" rIns="91413" bIns="45707">
              <a:spAutoFit/>
            </a:bodyPr>
            <a:lstStyle/>
            <a:p>
              <a:pPr>
                <a:lnSpc>
                  <a:spcPct val="130000"/>
                </a:lnSpc>
              </a:pPr>
              <a:r>
                <a:rPr lang="en-GB" sz="1000" dirty="0">
                  <a:solidFill>
                    <a:schemeClr val="bg1"/>
                  </a:solidFill>
                  <a:latin typeface="Raleway" panose="020B0503030101060003" pitchFamily="34" charset="77"/>
                  <a:cs typeface="Segoe UI" panose="020B0502040204020203" pitchFamily="34" charset="0"/>
                </a:rPr>
                <a:t>For now, our tokens will be offered on our marketplace and can be traded on the P2P portal. However, an exchange for trading of these tokens will be developed to boost liquidity.</a:t>
              </a:r>
            </a:p>
          </p:txBody>
        </p:sp>
        <p:sp>
          <p:nvSpPr>
            <p:cNvPr id="67" name="TextBox 66">
              <a:extLst>
                <a:ext uri="{FF2B5EF4-FFF2-40B4-BE49-F238E27FC236}">
                  <a16:creationId xmlns:a16="http://schemas.microsoft.com/office/drawing/2014/main" xmlns="" id="{8FEB1A21-B4EF-49EE-8141-275EB92CD7F4}"/>
                </a:ext>
              </a:extLst>
            </p:cNvPr>
            <p:cNvSpPr txBox="1"/>
            <p:nvPr/>
          </p:nvSpPr>
          <p:spPr>
            <a:xfrm>
              <a:off x="3733383" y="2660393"/>
              <a:ext cx="2172441" cy="294157"/>
            </a:xfrm>
            <a:prstGeom prst="rect">
              <a:avLst/>
            </a:prstGeom>
            <a:noFill/>
          </p:spPr>
          <p:txBody>
            <a:bodyPr wrap="square" lIns="91413" tIns="45707" rIns="91413" bIns="45707" rtlCol="0">
              <a:spAutoFit/>
            </a:bodyPr>
            <a:lstStyle/>
            <a:p>
              <a:pPr>
                <a:lnSpc>
                  <a:spcPct val="80000"/>
                </a:lnSpc>
              </a:pPr>
              <a:r>
                <a:rPr lang="en-US" sz="1600" dirty="0" smtClean="0">
                  <a:solidFill>
                    <a:srgbClr val="DE3163"/>
                  </a:solidFill>
                  <a:latin typeface="Raleway" panose="020B0503030101060003" pitchFamily="34" charset="77"/>
                </a:rPr>
                <a:t>Exchange</a:t>
              </a:r>
              <a:endParaRPr lang="en-US" sz="1600" dirty="0">
                <a:solidFill>
                  <a:srgbClr val="DE3163"/>
                </a:solidFill>
                <a:latin typeface="Raleway" panose="020B0503030101060003" pitchFamily="34" charset="77"/>
              </a:endParaRPr>
            </a:p>
          </p:txBody>
        </p:sp>
        <p:sp>
          <p:nvSpPr>
            <p:cNvPr id="74" name="TextBox 73">
              <a:extLst>
                <a:ext uri="{FF2B5EF4-FFF2-40B4-BE49-F238E27FC236}">
                  <a16:creationId xmlns:a16="http://schemas.microsoft.com/office/drawing/2014/main" xmlns="" id="{D87EBC23-F795-418D-B804-E80C6EC19F93}"/>
                </a:ext>
              </a:extLst>
            </p:cNvPr>
            <p:cNvSpPr txBox="1"/>
            <p:nvPr/>
          </p:nvSpPr>
          <p:spPr>
            <a:xfrm>
              <a:off x="2877687" y="2548607"/>
              <a:ext cx="1000749" cy="769415"/>
            </a:xfrm>
            <a:prstGeom prst="rect">
              <a:avLst/>
            </a:prstGeom>
            <a:noFill/>
          </p:spPr>
          <p:txBody>
            <a:bodyPr wrap="square" lIns="91413" tIns="45707" rIns="91413" bIns="45707" rtlCol="0" anchor="ctr">
              <a:spAutoFit/>
            </a:bodyPr>
            <a:lstStyle/>
            <a:p>
              <a:pPr algn="r"/>
              <a:r>
                <a:rPr lang="en-US" sz="4400" dirty="0">
                  <a:solidFill>
                    <a:srgbClr val="DE3163"/>
                  </a:solidFill>
                  <a:latin typeface="Raleway" panose="020B0503030101060003" pitchFamily="34" charset="77"/>
                </a:rPr>
                <a:t>2</a:t>
              </a:r>
            </a:p>
          </p:txBody>
        </p:sp>
      </p:grpSp>
      <p:grpSp>
        <p:nvGrpSpPr>
          <p:cNvPr id="7" name="Group 6"/>
          <p:cNvGrpSpPr/>
          <p:nvPr/>
        </p:nvGrpSpPr>
        <p:grpSpPr>
          <a:xfrm>
            <a:off x="5583750" y="1514911"/>
            <a:ext cx="3009148" cy="1478640"/>
            <a:chOff x="5583750" y="1473347"/>
            <a:chExt cx="3009148" cy="1478640"/>
          </a:xfrm>
        </p:grpSpPr>
        <p:sp>
          <p:nvSpPr>
            <p:cNvPr id="68" name="Rectangle 67">
              <a:extLst>
                <a:ext uri="{FF2B5EF4-FFF2-40B4-BE49-F238E27FC236}">
                  <a16:creationId xmlns:a16="http://schemas.microsoft.com/office/drawing/2014/main" xmlns="" id="{14AF2BB7-6EF8-4AC9-8B25-D6A863BA6D96}"/>
                </a:ext>
              </a:extLst>
            </p:cNvPr>
            <p:cNvSpPr/>
            <p:nvPr/>
          </p:nvSpPr>
          <p:spPr>
            <a:xfrm>
              <a:off x="6420456" y="1859406"/>
              <a:ext cx="2043755" cy="1092581"/>
            </a:xfrm>
            <a:prstGeom prst="rect">
              <a:avLst/>
            </a:prstGeom>
          </p:spPr>
          <p:txBody>
            <a:bodyPr wrap="square" lIns="91413" tIns="45707" rIns="91413" bIns="45707">
              <a:spAutoFit/>
            </a:bodyPr>
            <a:lstStyle/>
            <a:p>
              <a:pPr>
                <a:lnSpc>
                  <a:spcPct val="130000"/>
                </a:lnSpc>
              </a:pPr>
              <a:r>
                <a:rPr lang="en-GB" sz="1000" dirty="0" smtClean="0">
                  <a:solidFill>
                    <a:schemeClr val="bg1"/>
                  </a:solidFill>
                  <a:latin typeface="Raleway" panose="020B0503030101060003" pitchFamily="34" charset="77"/>
                  <a:cs typeface="Segoe UI" panose="020B0502040204020203" pitchFamily="34" charset="0"/>
                </a:rPr>
                <a:t>The provision of due-diligence mechanism that can collect data on the investor portal and consensually share it when required.</a:t>
              </a:r>
              <a:endParaRPr lang="en-GB" sz="1000" dirty="0">
                <a:solidFill>
                  <a:schemeClr val="bg1"/>
                </a:solidFill>
                <a:latin typeface="Raleway" panose="020B0503030101060003" pitchFamily="34" charset="77"/>
                <a:cs typeface="Segoe UI" panose="020B0502040204020203" pitchFamily="34" charset="0"/>
              </a:endParaRPr>
            </a:p>
          </p:txBody>
        </p:sp>
        <p:sp>
          <p:nvSpPr>
            <p:cNvPr id="69" name="TextBox 68">
              <a:extLst>
                <a:ext uri="{FF2B5EF4-FFF2-40B4-BE49-F238E27FC236}">
                  <a16:creationId xmlns:a16="http://schemas.microsoft.com/office/drawing/2014/main" xmlns="" id="{1ED678B5-7545-4757-AE35-5D2CE12B6807}"/>
                </a:ext>
              </a:extLst>
            </p:cNvPr>
            <p:cNvSpPr txBox="1"/>
            <p:nvPr/>
          </p:nvSpPr>
          <p:spPr>
            <a:xfrm>
              <a:off x="6420457" y="1579267"/>
              <a:ext cx="2172441" cy="294157"/>
            </a:xfrm>
            <a:prstGeom prst="rect">
              <a:avLst/>
            </a:prstGeom>
            <a:noFill/>
          </p:spPr>
          <p:txBody>
            <a:bodyPr wrap="square" lIns="91413" tIns="45707" rIns="91413" bIns="45707" rtlCol="0">
              <a:spAutoFit/>
            </a:bodyPr>
            <a:lstStyle/>
            <a:p>
              <a:pPr>
                <a:lnSpc>
                  <a:spcPct val="80000"/>
                </a:lnSpc>
              </a:pPr>
              <a:r>
                <a:rPr lang="en-US" sz="1600" dirty="0" smtClean="0">
                  <a:solidFill>
                    <a:srgbClr val="DE3163"/>
                  </a:solidFill>
                  <a:latin typeface="Raleway" panose="020B0503030101060003" pitchFamily="34" charset="77"/>
                </a:rPr>
                <a:t>KYC</a:t>
              </a:r>
              <a:endParaRPr lang="en-US" sz="1600" dirty="0">
                <a:solidFill>
                  <a:srgbClr val="DE3163"/>
                </a:solidFill>
                <a:latin typeface="Raleway" panose="020B0503030101060003" pitchFamily="34" charset="77"/>
              </a:endParaRPr>
            </a:p>
          </p:txBody>
        </p:sp>
        <p:sp>
          <p:nvSpPr>
            <p:cNvPr id="75" name="TextBox 74">
              <a:extLst>
                <a:ext uri="{FF2B5EF4-FFF2-40B4-BE49-F238E27FC236}">
                  <a16:creationId xmlns:a16="http://schemas.microsoft.com/office/drawing/2014/main" xmlns="" id="{241AE404-E751-41F4-9A3B-9F4671C3C187}"/>
                </a:ext>
              </a:extLst>
            </p:cNvPr>
            <p:cNvSpPr txBox="1"/>
            <p:nvPr/>
          </p:nvSpPr>
          <p:spPr>
            <a:xfrm>
              <a:off x="5583750" y="1473347"/>
              <a:ext cx="1000749" cy="769415"/>
            </a:xfrm>
            <a:prstGeom prst="rect">
              <a:avLst/>
            </a:prstGeom>
            <a:noFill/>
          </p:spPr>
          <p:txBody>
            <a:bodyPr wrap="square" lIns="91413" tIns="45707" rIns="91413" bIns="45707" rtlCol="0" anchor="ctr">
              <a:spAutoFit/>
            </a:bodyPr>
            <a:lstStyle/>
            <a:p>
              <a:pPr algn="r"/>
              <a:r>
                <a:rPr lang="en-US" sz="4400" dirty="0">
                  <a:solidFill>
                    <a:srgbClr val="DE3163"/>
                  </a:solidFill>
                  <a:latin typeface="Raleway" panose="020B0503030101060003" pitchFamily="34" charset="77"/>
                </a:rPr>
                <a:t>3</a:t>
              </a:r>
            </a:p>
          </p:txBody>
        </p:sp>
      </p:grpSp>
      <p:sp>
        <p:nvSpPr>
          <p:cNvPr id="43" name="Title 1">
            <a:extLst>
              <a:ext uri="{FF2B5EF4-FFF2-40B4-BE49-F238E27FC236}">
                <a16:creationId xmlns:a16="http://schemas.microsoft.com/office/drawing/2014/main" xmlns="" id="{16E2538F-7271-CE46-A1AF-6C97F510450B}"/>
              </a:ext>
            </a:extLst>
          </p:cNvPr>
          <p:cNvSpPr txBox="1">
            <a:spLocks/>
          </p:cNvSpPr>
          <p:nvPr/>
        </p:nvSpPr>
        <p:spPr>
          <a:xfrm>
            <a:off x="411316" y="-2641"/>
            <a:ext cx="9988352" cy="11375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500" b="1" dirty="0" err="1" smtClean="0">
                <a:solidFill>
                  <a:srgbClr val="DE3163"/>
                </a:solidFill>
                <a:latin typeface="Raleway" panose="020B0503030101060003" pitchFamily="34" charset="77"/>
              </a:rPr>
              <a:t>BlockEstate</a:t>
            </a:r>
            <a:r>
              <a:rPr lang="en-US" sz="2500" b="1" dirty="0" smtClean="0">
                <a:solidFill>
                  <a:srgbClr val="DE3163"/>
                </a:solidFill>
                <a:latin typeface="Raleway" panose="020B0503030101060003" pitchFamily="34" charset="77"/>
              </a:rPr>
              <a:t>: </a:t>
            </a:r>
            <a:r>
              <a:rPr lang="en-US" sz="2500" b="1" dirty="0" smtClean="0">
                <a:solidFill>
                  <a:schemeClr val="bg1"/>
                </a:solidFill>
                <a:latin typeface="Raleway" panose="020B0503030101060003" pitchFamily="34" charset="77"/>
              </a:rPr>
              <a:t>Future Plan</a:t>
            </a:r>
            <a:endParaRPr lang="en-US" sz="2500" b="1" dirty="0">
              <a:solidFill>
                <a:schemeClr val="bg1"/>
              </a:solidFill>
              <a:latin typeface="Raleway" panose="020B0503030101060003" pitchFamily="34" charset="77"/>
            </a:endParaRPr>
          </a:p>
        </p:txBody>
      </p:sp>
      <p:grpSp>
        <p:nvGrpSpPr>
          <p:cNvPr id="12" name="Group 11"/>
          <p:cNvGrpSpPr/>
          <p:nvPr/>
        </p:nvGrpSpPr>
        <p:grpSpPr>
          <a:xfrm>
            <a:off x="8073425" y="418070"/>
            <a:ext cx="3007140" cy="1686809"/>
            <a:chOff x="8073425" y="418070"/>
            <a:chExt cx="3007140" cy="1686809"/>
          </a:xfrm>
        </p:grpSpPr>
        <p:grpSp>
          <p:nvGrpSpPr>
            <p:cNvPr id="9" name="Group 8"/>
            <p:cNvGrpSpPr/>
            <p:nvPr/>
          </p:nvGrpSpPr>
          <p:grpSpPr>
            <a:xfrm>
              <a:off x="8073425" y="418070"/>
              <a:ext cx="3007140" cy="1686809"/>
              <a:chOff x="8073425" y="376507"/>
              <a:chExt cx="3007140" cy="1686809"/>
            </a:xfrm>
          </p:grpSpPr>
          <p:sp>
            <p:nvSpPr>
              <p:cNvPr id="70" name="Rectangle 69">
                <a:extLst>
                  <a:ext uri="{FF2B5EF4-FFF2-40B4-BE49-F238E27FC236}">
                    <a16:creationId xmlns:a16="http://schemas.microsoft.com/office/drawing/2014/main" xmlns="" id="{5603D5D5-5B0D-48FE-8BEA-1F163BE9599E}"/>
                  </a:ext>
                </a:extLst>
              </p:cNvPr>
              <p:cNvSpPr/>
              <p:nvPr/>
            </p:nvSpPr>
            <p:spPr>
              <a:xfrm>
                <a:off x="8908123" y="770681"/>
                <a:ext cx="2043755" cy="1292635"/>
              </a:xfrm>
              <a:prstGeom prst="rect">
                <a:avLst/>
              </a:prstGeom>
            </p:spPr>
            <p:txBody>
              <a:bodyPr wrap="square" lIns="91413" tIns="45707" rIns="91413" bIns="45707">
                <a:spAutoFit/>
              </a:bodyPr>
              <a:lstStyle/>
              <a:p>
                <a:pPr>
                  <a:lnSpc>
                    <a:spcPct val="130000"/>
                  </a:lnSpc>
                </a:pPr>
                <a:r>
                  <a:rPr lang="en-GB" sz="1000" dirty="0" smtClean="0">
                    <a:solidFill>
                      <a:schemeClr val="bg1"/>
                    </a:solidFill>
                    <a:latin typeface="Raleway" panose="020B0503030101060003" pitchFamily="34" charset="77"/>
                    <a:cs typeface="Segoe UI" panose="020B0502040204020203" pitchFamily="34" charset="0"/>
                  </a:rPr>
                  <a:t>Eventually </a:t>
                </a:r>
                <a:r>
                  <a:rPr lang="en-GB" sz="1000" dirty="0" err="1" smtClean="0">
                    <a:solidFill>
                      <a:schemeClr val="bg1"/>
                    </a:solidFill>
                    <a:latin typeface="Raleway" panose="020B0503030101060003" pitchFamily="34" charset="77"/>
                    <a:cs typeface="Segoe UI" panose="020B0502040204020203" pitchFamily="34" charset="0"/>
                  </a:rPr>
                  <a:t>BlockEstate</a:t>
                </a:r>
                <a:r>
                  <a:rPr lang="en-GB" sz="1000" dirty="0" smtClean="0">
                    <a:solidFill>
                      <a:schemeClr val="bg1"/>
                    </a:solidFill>
                    <a:latin typeface="Raleway" panose="020B0503030101060003" pitchFamily="34" charset="77"/>
                    <a:cs typeface="Segoe UI" panose="020B0502040204020203" pitchFamily="34" charset="0"/>
                  </a:rPr>
                  <a:t> will become an end-to-end platform for public bodies to successfully raise capital  for public projects through a completely digitized process.</a:t>
                </a:r>
                <a:endParaRPr lang="en-GB" sz="1000" dirty="0">
                  <a:solidFill>
                    <a:schemeClr val="bg1"/>
                  </a:solidFill>
                  <a:latin typeface="Raleway" panose="020B0503030101060003" pitchFamily="34" charset="77"/>
                  <a:cs typeface="Segoe UI" panose="020B0502040204020203" pitchFamily="34" charset="0"/>
                </a:endParaRPr>
              </a:p>
            </p:txBody>
          </p:sp>
          <p:sp>
            <p:nvSpPr>
              <p:cNvPr id="71" name="TextBox 70">
                <a:extLst>
                  <a:ext uri="{FF2B5EF4-FFF2-40B4-BE49-F238E27FC236}">
                    <a16:creationId xmlns:a16="http://schemas.microsoft.com/office/drawing/2014/main" xmlns="" id="{FB15FCF5-F68D-49AB-8794-08A4CC463EDE}"/>
                  </a:ext>
                </a:extLst>
              </p:cNvPr>
              <p:cNvSpPr txBox="1"/>
              <p:nvPr/>
            </p:nvSpPr>
            <p:spPr>
              <a:xfrm>
                <a:off x="8908124" y="490545"/>
                <a:ext cx="2172441" cy="294157"/>
              </a:xfrm>
              <a:prstGeom prst="rect">
                <a:avLst/>
              </a:prstGeom>
              <a:noFill/>
            </p:spPr>
            <p:txBody>
              <a:bodyPr wrap="square" lIns="91413" tIns="45707" rIns="91413" bIns="45707" rtlCol="0">
                <a:spAutoFit/>
              </a:bodyPr>
              <a:lstStyle/>
              <a:p>
                <a:pPr>
                  <a:lnSpc>
                    <a:spcPct val="80000"/>
                  </a:lnSpc>
                </a:pPr>
                <a:r>
                  <a:rPr lang="en-US" sz="1600" dirty="0" smtClean="0">
                    <a:solidFill>
                      <a:srgbClr val="DE3163"/>
                    </a:solidFill>
                    <a:latin typeface="Raleway" panose="020B0503030101060003" pitchFamily="34" charset="77"/>
                  </a:rPr>
                  <a:t>Ecosystem</a:t>
                </a:r>
                <a:endParaRPr lang="en-US" sz="1600" dirty="0">
                  <a:solidFill>
                    <a:srgbClr val="DE3163"/>
                  </a:solidFill>
                  <a:latin typeface="Raleway" panose="020B0503030101060003" pitchFamily="34" charset="77"/>
                </a:endParaRPr>
              </a:p>
            </p:txBody>
          </p:sp>
          <p:sp>
            <p:nvSpPr>
              <p:cNvPr id="77" name="TextBox 76">
                <a:extLst>
                  <a:ext uri="{FF2B5EF4-FFF2-40B4-BE49-F238E27FC236}">
                    <a16:creationId xmlns:a16="http://schemas.microsoft.com/office/drawing/2014/main" xmlns="" id="{F8A93E9E-1E3F-45AD-AACA-1FCCA59535E9}"/>
                  </a:ext>
                </a:extLst>
              </p:cNvPr>
              <p:cNvSpPr txBox="1"/>
              <p:nvPr/>
            </p:nvSpPr>
            <p:spPr>
              <a:xfrm>
                <a:off x="8073425" y="376507"/>
                <a:ext cx="1000749" cy="769415"/>
              </a:xfrm>
              <a:prstGeom prst="rect">
                <a:avLst/>
              </a:prstGeom>
              <a:noFill/>
            </p:spPr>
            <p:txBody>
              <a:bodyPr wrap="square" lIns="91413" tIns="45707" rIns="91413" bIns="45707" rtlCol="0" anchor="ctr">
                <a:spAutoFit/>
              </a:bodyPr>
              <a:lstStyle/>
              <a:p>
                <a:pPr algn="r"/>
                <a:endParaRPr lang="en-US" sz="4400" dirty="0">
                  <a:solidFill>
                    <a:srgbClr val="DE3163"/>
                  </a:solidFill>
                  <a:latin typeface="Raleway" panose="020B0503030101060003" pitchFamily="34" charset="77"/>
                </a:endParaRPr>
              </a:p>
            </p:txBody>
          </p:sp>
        </p:grpSp>
        <p:pic>
          <p:nvPicPr>
            <p:cNvPr id="10" name="Picture 9"/>
            <p:cNvPicPr>
              <a:picLocks noChangeAspect="1"/>
            </p:cNvPicPr>
            <p:nvPr/>
          </p:nvPicPr>
          <p:blipFill>
            <a:blip r:embed="rId3"/>
            <a:stretch>
              <a:fillRect/>
            </a:stretch>
          </p:blipFill>
          <p:spPr>
            <a:xfrm>
              <a:off x="8352722" y="672041"/>
              <a:ext cx="555400" cy="555400"/>
            </a:xfrm>
            <a:prstGeom prst="rect">
              <a:avLst/>
            </a:prstGeom>
          </p:spPr>
        </p:pic>
      </p:grpSp>
    </p:spTree>
    <p:extLst>
      <p:ext uri="{BB962C8B-B14F-4D97-AF65-F5344CB8AC3E}">
        <p14:creationId xmlns:p14="http://schemas.microsoft.com/office/powerpoint/2010/main" val="163069957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400" fill="hold"/>
                                            <p:tgtEl>
                                              <p:spTgt spid="39"/>
                                            </p:tgtEl>
                                            <p:attrNameLst>
                                              <p:attrName>ppt_x</p:attrName>
                                            </p:attrNameLst>
                                          </p:cBhvr>
                                          <p:tavLst>
                                            <p:tav tm="0">
                                              <p:val>
                                                <p:strVal val="0-#ppt_w/2"/>
                                              </p:val>
                                            </p:tav>
                                            <p:tav tm="100000">
                                              <p:val>
                                                <p:strVal val="#ppt_x"/>
                                              </p:val>
                                            </p:tav>
                                          </p:tavLst>
                                        </p:anim>
                                        <p:anim calcmode="lin" valueType="num">
                                          <p:cBhvr additive="base">
                                            <p:cTn id="8" dur="400" fill="hold"/>
                                            <p:tgtEl>
                                              <p:spTgt spid="39"/>
                                            </p:tgtEl>
                                            <p:attrNameLst>
                                              <p:attrName>ppt_y</p:attrName>
                                            </p:attrNameLst>
                                          </p:cBhvr>
                                          <p:tavLst>
                                            <p:tav tm="0">
                                              <p:val>
                                                <p:strVal val="1+#ppt_h/2"/>
                                              </p:val>
                                            </p:tav>
                                            <p:tav tm="100000">
                                              <p:val>
                                                <p:strVal val="#ppt_y"/>
                                              </p:val>
                                            </p:tav>
                                          </p:tavLst>
                                        </p:anim>
                                      </p:childTnLst>
                                    </p:cTn>
                                  </p:par>
                                  <p:par>
                                    <p:cTn id="9" presetID="2" presetClass="entr" presetSubtype="1" accel="30000" fill="hold" nodeType="withEffect" p14:presetBounceEnd="90000">
                                      <p:stCondLst>
                                        <p:cond delay="100"/>
                                      </p:stCondLst>
                                      <p:childTnLst>
                                        <p:set>
                                          <p:cBhvr>
                                            <p:cTn id="10" dur="1" fill="hold">
                                              <p:stCondLst>
                                                <p:cond delay="0"/>
                                              </p:stCondLst>
                                            </p:cTn>
                                            <p:tgtEl>
                                              <p:spTgt spid="2"/>
                                            </p:tgtEl>
                                            <p:attrNameLst>
                                              <p:attrName>style.visibility</p:attrName>
                                            </p:attrNameLst>
                                          </p:cBhvr>
                                          <p:to>
                                            <p:strVal val="visible"/>
                                          </p:to>
                                        </p:set>
                                        <p:anim calcmode="lin" valueType="num" p14:bounceEnd="90000">
                                          <p:cBhvr additive="base">
                                            <p:cTn id="11" dur="1500" fill="hold"/>
                                            <p:tgtEl>
                                              <p:spTgt spid="2"/>
                                            </p:tgtEl>
                                            <p:attrNameLst>
                                              <p:attrName>ppt_x</p:attrName>
                                            </p:attrNameLst>
                                          </p:cBhvr>
                                          <p:tavLst>
                                            <p:tav tm="0">
                                              <p:val>
                                                <p:strVal val="#ppt_x"/>
                                              </p:val>
                                            </p:tav>
                                            <p:tav tm="100000">
                                              <p:val>
                                                <p:strVal val="#ppt_x"/>
                                              </p:val>
                                            </p:tav>
                                          </p:tavLst>
                                        </p:anim>
                                        <p:anim calcmode="lin" valueType="num" p14:bounceEnd="90000">
                                          <p:cBhvr additive="base">
                                            <p:cTn id="12" dur="1500" fill="hold"/>
                                            <p:tgtEl>
                                              <p:spTgt spid="2"/>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30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2" presetClass="entr" presetSubtype="12" fill="hold" grpId="0" nodeType="withEffect">
                                      <p:stCondLst>
                                        <p:cond delay="400"/>
                                      </p:stCondLst>
                                      <p:childTnLst>
                                        <p:set>
                                          <p:cBhvr>
                                            <p:cTn id="17" dur="1" fill="hold">
                                              <p:stCondLst>
                                                <p:cond delay="0"/>
                                              </p:stCondLst>
                                            </p:cTn>
                                            <p:tgtEl>
                                              <p:spTgt spid="32"/>
                                            </p:tgtEl>
                                            <p:attrNameLst>
                                              <p:attrName>style.visibility</p:attrName>
                                            </p:attrNameLst>
                                          </p:cBhvr>
                                          <p:to>
                                            <p:strVal val="visible"/>
                                          </p:to>
                                        </p:set>
                                        <p:anim calcmode="lin" valueType="num">
                                          <p:cBhvr additive="base">
                                            <p:cTn id="18" dur="600" fill="hold"/>
                                            <p:tgtEl>
                                              <p:spTgt spid="32"/>
                                            </p:tgtEl>
                                            <p:attrNameLst>
                                              <p:attrName>ppt_x</p:attrName>
                                            </p:attrNameLst>
                                          </p:cBhvr>
                                          <p:tavLst>
                                            <p:tav tm="0">
                                              <p:val>
                                                <p:strVal val="0-#ppt_w/2"/>
                                              </p:val>
                                            </p:tav>
                                            <p:tav tm="100000">
                                              <p:val>
                                                <p:strVal val="#ppt_x"/>
                                              </p:val>
                                            </p:tav>
                                          </p:tavLst>
                                        </p:anim>
                                        <p:anim calcmode="lin" valueType="num">
                                          <p:cBhvr additive="base">
                                            <p:cTn id="19" dur="600" fill="hold"/>
                                            <p:tgtEl>
                                              <p:spTgt spid="32"/>
                                            </p:tgtEl>
                                            <p:attrNameLst>
                                              <p:attrName>ppt_y</p:attrName>
                                            </p:attrNameLst>
                                          </p:cBhvr>
                                          <p:tavLst>
                                            <p:tav tm="0">
                                              <p:val>
                                                <p:strVal val="1+#ppt_h/2"/>
                                              </p:val>
                                            </p:tav>
                                            <p:tav tm="100000">
                                              <p:val>
                                                <p:strVal val="#ppt_y"/>
                                              </p:val>
                                            </p:tav>
                                          </p:tavLst>
                                        </p:anim>
                                      </p:childTnLst>
                                    </p:cTn>
                                  </p:par>
                                  <p:par>
                                    <p:cTn id="20" presetID="2" presetClass="entr" presetSubtype="1" accel="20000" fill="hold" nodeType="withEffect" p14:presetBounceEnd="60000">
                                      <p:stCondLst>
                                        <p:cond delay="500"/>
                                      </p:stCondLst>
                                      <p:childTnLst>
                                        <p:set>
                                          <p:cBhvr>
                                            <p:cTn id="21" dur="1" fill="hold">
                                              <p:stCondLst>
                                                <p:cond delay="0"/>
                                              </p:stCondLst>
                                            </p:cTn>
                                            <p:tgtEl>
                                              <p:spTgt spid="4"/>
                                            </p:tgtEl>
                                            <p:attrNameLst>
                                              <p:attrName>style.visibility</p:attrName>
                                            </p:attrNameLst>
                                          </p:cBhvr>
                                          <p:to>
                                            <p:strVal val="visible"/>
                                          </p:to>
                                        </p:set>
                                        <p:anim calcmode="lin" valueType="num" p14:bounceEnd="60000">
                                          <p:cBhvr additive="base">
                                            <p:cTn id="22" dur="15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23" dur="1500" fill="hold"/>
                                            <p:tgtEl>
                                              <p:spTgt spid="4"/>
                                            </p:tgtEl>
                                            <p:attrNameLst>
                                              <p:attrName>ppt_y</p:attrName>
                                            </p:attrNameLst>
                                          </p:cBhvr>
                                          <p:tavLst>
                                            <p:tav tm="0">
                                              <p:val>
                                                <p:strVal val="0-#ppt_h/2"/>
                                              </p:val>
                                            </p:tav>
                                            <p:tav tm="100000">
                                              <p:val>
                                                <p:strVal val="#ppt_y"/>
                                              </p:val>
                                            </p:tav>
                                          </p:tavLst>
                                        </p:anim>
                                      </p:childTnLst>
                                    </p:cTn>
                                  </p:par>
                                  <p:par>
                                    <p:cTn id="24" presetID="10" presetClass="entr" presetSubtype="0" fill="hold" nodeType="withEffect">
                                      <p:stCondLst>
                                        <p:cond delay="60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2" presetClass="entr" presetSubtype="12" fill="hold" grpId="0" nodeType="withEffect">
                                      <p:stCondLst>
                                        <p:cond delay="700"/>
                                      </p:stCondLst>
                                      <p:childTnLst>
                                        <p:set>
                                          <p:cBhvr>
                                            <p:cTn id="28" dur="1" fill="hold">
                                              <p:stCondLst>
                                                <p:cond delay="0"/>
                                              </p:stCondLst>
                                            </p:cTn>
                                            <p:tgtEl>
                                              <p:spTgt spid="34"/>
                                            </p:tgtEl>
                                            <p:attrNameLst>
                                              <p:attrName>style.visibility</p:attrName>
                                            </p:attrNameLst>
                                          </p:cBhvr>
                                          <p:to>
                                            <p:strVal val="visible"/>
                                          </p:to>
                                        </p:set>
                                        <p:anim calcmode="lin" valueType="num">
                                          <p:cBhvr additive="base">
                                            <p:cTn id="29" dur="600" fill="hold"/>
                                            <p:tgtEl>
                                              <p:spTgt spid="34"/>
                                            </p:tgtEl>
                                            <p:attrNameLst>
                                              <p:attrName>ppt_x</p:attrName>
                                            </p:attrNameLst>
                                          </p:cBhvr>
                                          <p:tavLst>
                                            <p:tav tm="0">
                                              <p:val>
                                                <p:strVal val="0-#ppt_w/2"/>
                                              </p:val>
                                            </p:tav>
                                            <p:tav tm="100000">
                                              <p:val>
                                                <p:strVal val="#ppt_x"/>
                                              </p:val>
                                            </p:tav>
                                          </p:tavLst>
                                        </p:anim>
                                        <p:anim calcmode="lin" valueType="num">
                                          <p:cBhvr additive="base">
                                            <p:cTn id="30" dur="600" fill="hold"/>
                                            <p:tgtEl>
                                              <p:spTgt spid="34"/>
                                            </p:tgtEl>
                                            <p:attrNameLst>
                                              <p:attrName>ppt_y</p:attrName>
                                            </p:attrNameLst>
                                          </p:cBhvr>
                                          <p:tavLst>
                                            <p:tav tm="0">
                                              <p:val>
                                                <p:strVal val="1+#ppt_h/2"/>
                                              </p:val>
                                            </p:tav>
                                            <p:tav tm="100000">
                                              <p:val>
                                                <p:strVal val="#ppt_y"/>
                                              </p:val>
                                            </p:tav>
                                          </p:tavLst>
                                        </p:anim>
                                      </p:childTnLst>
                                    </p:cTn>
                                  </p:par>
                                  <p:par>
                                    <p:cTn id="31" presetID="2" presetClass="entr" presetSubtype="1" accel="20000" fill="hold" nodeType="withEffect" p14:presetBounceEnd="60000">
                                      <p:stCondLst>
                                        <p:cond delay="800"/>
                                      </p:stCondLst>
                                      <p:childTnLst>
                                        <p:set>
                                          <p:cBhvr>
                                            <p:cTn id="32" dur="1" fill="hold">
                                              <p:stCondLst>
                                                <p:cond delay="0"/>
                                              </p:stCondLst>
                                            </p:cTn>
                                            <p:tgtEl>
                                              <p:spTgt spid="6"/>
                                            </p:tgtEl>
                                            <p:attrNameLst>
                                              <p:attrName>style.visibility</p:attrName>
                                            </p:attrNameLst>
                                          </p:cBhvr>
                                          <p:to>
                                            <p:strVal val="visible"/>
                                          </p:to>
                                        </p:set>
                                        <p:anim calcmode="lin" valueType="num" p14:bounceEnd="60000">
                                          <p:cBhvr additive="base">
                                            <p:cTn id="33" dur="1500" fill="hold"/>
                                            <p:tgtEl>
                                              <p:spTgt spid="6"/>
                                            </p:tgtEl>
                                            <p:attrNameLst>
                                              <p:attrName>ppt_x</p:attrName>
                                            </p:attrNameLst>
                                          </p:cBhvr>
                                          <p:tavLst>
                                            <p:tav tm="0">
                                              <p:val>
                                                <p:strVal val="#ppt_x"/>
                                              </p:val>
                                            </p:tav>
                                            <p:tav tm="100000">
                                              <p:val>
                                                <p:strVal val="#ppt_x"/>
                                              </p:val>
                                            </p:tav>
                                          </p:tavLst>
                                        </p:anim>
                                        <p:anim calcmode="lin" valueType="num" p14:bounceEnd="60000">
                                          <p:cBhvr additive="base">
                                            <p:cTn id="34" dur="1500" fill="hold"/>
                                            <p:tgtEl>
                                              <p:spTgt spid="6"/>
                                            </p:tgtEl>
                                            <p:attrNameLst>
                                              <p:attrName>ppt_y</p:attrName>
                                            </p:attrNameLst>
                                          </p:cBhvr>
                                          <p:tavLst>
                                            <p:tav tm="0">
                                              <p:val>
                                                <p:strVal val="0-#ppt_h/2"/>
                                              </p:val>
                                            </p:tav>
                                            <p:tav tm="100000">
                                              <p:val>
                                                <p:strVal val="#ppt_y"/>
                                              </p:val>
                                            </p:tav>
                                          </p:tavLst>
                                        </p:anim>
                                      </p:childTnLst>
                                    </p:cTn>
                                  </p:par>
                                  <p:par>
                                    <p:cTn id="35" presetID="10" presetClass="entr" presetSubtype="0" fill="hold" nodeType="withEffect">
                                      <p:stCondLst>
                                        <p:cond delay="90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2" presetClass="entr" presetSubtype="12" fill="hold" grpId="0" nodeType="withEffect">
                                      <p:stCondLst>
                                        <p:cond delay="1000"/>
                                      </p:stCondLst>
                                      <p:childTnLst>
                                        <p:set>
                                          <p:cBhvr>
                                            <p:cTn id="39" dur="1" fill="hold">
                                              <p:stCondLst>
                                                <p:cond delay="0"/>
                                              </p:stCondLst>
                                            </p:cTn>
                                            <p:tgtEl>
                                              <p:spTgt spid="33"/>
                                            </p:tgtEl>
                                            <p:attrNameLst>
                                              <p:attrName>style.visibility</p:attrName>
                                            </p:attrNameLst>
                                          </p:cBhvr>
                                          <p:to>
                                            <p:strVal val="visible"/>
                                          </p:to>
                                        </p:set>
                                        <p:anim calcmode="lin" valueType="num">
                                          <p:cBhvr additive="base">
                                            <p:cTn id="40" dur="600" fill="hold"/>
                                            <p:tgtEl>
                                              <p:spTgt spid="33"/>
                                            </p:tgtEl>
                                            <p:attrNameLst>
                                              <p:attrName>ppt_x</p:attrName>
                                            </p:attrNameLst>
                                          </p:cBhvr>
                                          <p:tavLst>
                                            <p:tav tm="0">
                                              <p:val>
                                                <p:strVal val="0-#ppt_w/2"/>
                                              </p:val>
                                            </p:tav>
                                            <p:tav tm="100000">
                                              <p:val>
                                                <p:strVal val="#ppt_x"/>
                                              </p:val>
                                            </p:tav>
                                          </p:tavLst>
                                        </p:anim>
                                        <p:anim calcmode="lin" valueType="num">
                                          <p:cBhvr additive="base">
                                            <p:cTn id="41" dur="600" fill="hold"/>
                                            <p:tgtEl>
                                              <p:spTgt spid="33"/>
                                            </p:tgtEl>
                                            <p:attrNameLst>
                                              <p:attrName>ppt_y</p:attrName>
                                            </p:attrNameLst>
                                          </p:cBhvr>
                                          <p:tavLst>
                                            <p:tav tm="0">
                                              <p:val>
                                                <p:strVal val="1+#ppt_h/2"/>
                                              </p:val>
                                            </p:tav>
                                            <p:tav tm="100000">
                                              <p:val>
                                                <p:strVal val="#ppt_y"/>
                                              </p:val>
                                            </p:tav>
                                          </p:tavLst>
                                        </p:anim>
                                      </p:childTnLst>
                                    </p:cTn>
                                  </p:par>
                                  <p:par>
                                    <p:cTn id="42" presetID="2" presetClass="entr" presetSubtype="1" accel="20000" fill="hold" nodeType="withEffect" p14:presetBounceEnd="60000">
                                      <p:stCondLst>
                                        <p:cond delay="1100"/>
                                      </p:stCondLst>
                                      <p:childTnLst>
                                        <p:set>
                                          <p:cBhvr>
                                            <p:cTn id="43" dur="1" fill="hold">
                                              <p:stCondLst>
                                                <p:cond delay="0"/>
                                              </p:stCondLst>
                                            </p:cTn>
                                            <p:tgtEl>
                                              <p:spTgt spid="8"/>
                                            </p:tgtEl>
                                            <p:attrNameLst>
                                              <p:attrName>style.visibility</p:attrName>
                                            </p:attrNameLst>
                                          </p:cBhvr>
                                          <p:to>
                                            <p:strVal val="visible"/>
                                          </p:to>
                                        </p:set>
                                        <p:anim calcmode="lin" valueType="num" p14:bounceEnd="60000">
                                          <p:cBhvr additive="base">
                                            <p:cTn id="44" dur="1500" fill="hold"/>
                                            <p:tgtEl>
                                              <p:spTgt spid="8"/>
                                            </p:tgtEl>
                                            <p:attrNameLst>
                                              <p:attrName>ppt_x</p:attrName>
                                            </p:attrNameLst>
                                          </p:cBhvr>
                                          <p:tavLst>
                                            <p:tav tm="0">
                                              <p:val>
                                                <p:strVal val="#ppt_x"/>
                                              </p:val>
                                            </p:tav>
                                            <p:tav tm="100000">
                                              <p:val>
                                                <p:strVal val="#ppt_x"/>
                                              </p:val>
                                            </p:tav>
                                          </p:tavLst>
                                        </p:anim>
                                        <p:anim calcmode="lin" valueType="num" p14:bounceEnd="60000">
                                          <p:cBhvr additive="base">
                                            <p:cTn id="45" dur="1500" fill="hold"/>
                                            <p:tgtEl>
                                              <p:spTgt spid="8"/>
                                            </p:tgtEl>
                                            <p:attrNameLst>
                                              <p:attrName>ppt_y</p:attrName>
                                            </p:attrNameLst>
                                          </p:cBhvr>
                                          <p:tavLst>
                                            <p:tav tm="0">
                                              <p:val>
                                                <p:strVal val="0-#ppt_h/2"/>
                                              </p:val>
                                            </p:tav>
                                            <p:tav tm="100000">
                                              <p:val>
                                                <p:strVal val="#ppt_y"/>
                                              </p:val>
                                            </p:tav>
                                          </p:tavLst>
                                        </p:anim>
                                      </p:childTnLst>
                                    </p:cTn>
                                  </p:par>
                                  <p:par>
                                    <p:cTn id="46" presetID="10" presetClass="entr" presetSubtype="0" fill="hold" nodeType="withEffect">
                                      <p:stCondLst>
                                        <p:cond delay="120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400" fill="hold"/>
                                            <p:tgtEl>
                                              <p:spTgt spid="39"/>
                                            </p:tgtEl>
                                            <p:attrNameLst>
                                              <p:attrName>ppt_x</p:attrName>
                                            </p:attrNameLst>
                                          </p:cBhvr>
                                          <p:tavLst>
                                            <p:tav tm="0">
                                              <p:val>
                                                <p:strVal val="0-#ppt_w/2"/>
                                              </p:val>
                                            </p:tav>
                                            <p:tav tm="100000">
                                              <p:val>
                                                <p:strVal val="#ppt_x"/>
                                              </p:val>
                                            </p:tav>
                                          </p:tavLst>
                                        </p:anim>
                                        <p:anim calcmode="lin" valueType="num">
                                          <p:cBhvr additive="base">
                                            <p:cTn id="8" dur="400" fill="hold"/>
                                            <p:tgtEl>
                                              <p:spTgt spid="39"/>
                                            </p:tgtEl>
                                            <p:attrNameLst>
                                              <p:attrName>ppt_y</p:attrName>
                                            </p:attrNameLst>
                                          </p:cBhvr>
                                          <p:tavLst>
                                            <p:tav tm="0">
                                              <p:val>
                                                <p:strVal val="1+#ppt_h/2"/>
                                              </p:val>
                                            </p:tav>
                                            <p:tav tm="100000">
                                              <p:val>
                                                <p:strVal val="#ppt_y"/>
                                              </p:val>
                                            </p:tav>
                                          </p:tavLst>
                                        </p:anim>
                                      </p:childTnLst>
                                    </p:cTn>
                                  </p:par>
                                  <p:par>
                                    <p:cTn id="9" presetID="2" presetClass="entr" presetSubtype="1" accel="30000" fill="hold" nodeType="withEffect">
                                      <p:stCondLst>
                                        <p:cond delay="1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500" fill="hold"/>
                                            <p:tgtEl>
                                              <p:spTgt spid="2"/>
                                            </p:tgtEl>
                                            <p:attrNameLst>
                                              <p:attrName>ppt_x</p:attrName>
                                            </p:attrNameLst>
                                          </p:cBhvr>
                                          <p:tavLst>
                                            <p:tav tm="0">
                                              <p:val>
                                                <p:strVal val="#ppt_x"/>
                                              </p:val>
                                            </p:tav>
                                            <p:tav tm="100000">
                                              <p:val>
                                                <p:strVal val="#ppt_x"/>
                                              </p:val>
                                            </p:tav>
                                          </p:tavLst>
                                        </p:anim>
                                        <p:anim calcmode="lin" valueType="num">
                                          <p:cBhvr additive="base">
                                            <p:cTn id="12" dur="1500" fill="hold"/>
                                            <p:tgtEl>
                                              <p:spTgt spid="2"/>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30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2" presetClass="entr" presetSubtype="12" fill="hold" grpId="0" nodeType="withEffect">
                                      <p:stCondLst>
                                        <p:cond delay="400"/>
                                      </p:stCondLst>
                                      <p:childTnLst>
                                        <p:set>
                                          <p:cBhvr>
                                            <p:cTn id="17" dur="1" fill="hold">
                                              <p:stCondLst>
                                                <p:cond delay="0"/>
                                              </p:stCondLst>
                                            </p:cTn>
                                            <p:tgtEl>
                                              <p:spTgt spid="32"/>
                                            </p:tgtEl>
                                            <p:attrNameLst>
                                              <p:attrName>style.visibility</p:attrName>
                                            </p:attrNameLst>
                                          </p:cBhvr>
                                          <p:to>
                                            <p:strVal val="visible"/>
                                          </p:to>
                                        </p:set>
                                        <p:anim calcmode="lin" valueType="num">
                                          <p:cBhvr additive="base">
                                            <p:cTn id="18" dur="600" fill="hold"/>
                                            <p:tgtEl>
                                              <p:spTgt spid="32"/>
                                            </p:tgtEl>
                                            <p:attrNameLst>
                                              <p:attrName>ppt_x</p:attrName>
                                            </p:attrNameLst>
                                          </p:cBhvr>
                                          <p:tavLst>
                                            <p:tav tm="0">
                                              <p:val>
                                                <p:strVal val="0-#ppt_w/2"/>
                                              </p:val>
                                            </p:tav>
                                            <p:tav tm="100000">
                                              <p:val>
                                                <p:strVal val="#ppt_x"/>
                                              </p:val>
                                            </p:tav>
                                          </p:tavLst>
                                        </p:anim>
                                        <p:anim calcmode="lin" valueType="num">
                                          <p:cBhvr additive="base">
                                            <p:cTn id="19" dur="600" fill="hold"/>
                                            <p:tgtEl>
                                              <p:spTgt spid="32"/>
                                            </p:tgtEl>
                                            <p:attrNameLst>
                                              <p:attrName>ppt_y</p:attrName>
                                            </p:attrNameLst>
                                          </p:cBhvr>
                                          <p:tavLst>
                                            <p:tav tm="0">
                                              <p:val>
                                                <p:strVal val="1+#ppt_h/2"/>
                                              </p:val>
                                            </p:tav>
                                            <p:tav tm="100000">
                                              <p:val>
                                                <p:strVal val="#ppt_y"/>
                                              </p:val>
                                            </p:tav>
                                          </p:tavLst>
                                        </p:anim>
                                      </p:childTnLst>
                                    </p:cTn>
                                  </p:par>
                                  <p:par>
                                    <p:cTn id="20" presetID="2" presetClass="entr" presetSubtype="1" accel="20000" fill="hold" nodeType="withEffect">
                                      <p:stCondLst>
                                        <p:cond delay="50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1500" fill="hold"/>
                                            <p:tgtEl>
                                              <p:spTgt spid="4"/>
                                            </p:tgtEl>
                                            <p:attrNameLst>
                                              <p:attrName>ppt_x</p:attrName>
                                            </p:attrNameLst>
                                          </p:cBhvr>
                                          <p:tavLst>
                                            <p:tav tm="0">
                                              <p:val>
                                                <p:strVal val="#ppt_x"/>
                                              </p:val>
                                            </p:tav>
                                            <p:tav tm="100000">
                                              <p:val>
                                                <p:strVal val="#ppt_x"/>
                                              </p:val>
                                            </p:tav>
                                          </p:tavLst>
                                        </p:anim>
                                        <p:anim calcmode="lin" valueType="num">
                                          <p:cBhvr additive="base">
                                            <p:cTn id="23" dur="1500" fill="hold"/>
                                            <p:tgtEl>
                                              <p:spTgt spid="4"/>
                                            </p:tgtEl>
                                            <p:attrNameLst>
                                              <p:attrName>ppt_y</p:attrName>
                                            </p:attrNameLst>
                                          </p:cBhvr>
                                          <p:tavLst>
                                            <p:tav tm="0">
                                              <p:val>
                                                <p:strVal val="0-#ppt_h/2"/>
                                              </p:val>
                                            </p:tav>
                                            <p:tav tm="100000">
                                              <p:val>
                                                <p:strVal val="#ppt_y"/>
                                              </p:val>
                                            </p:tav>
                                          </p:tavLst>
                                        </p:anim>
                                      </p:childTnLst>
                                    </p:cTn>
                                  </p:par>
                                  <p:par>
                                    <p:cTn id="24" presetID="10" presetClass="entr" presetSubtype="0" fill="hold" nodeType="withEffect">
                                      <p:stCondLst>
                                        <p:cond delay="60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2" presetClass="entr" presetSubtype="12" fill="hold" grpId="0" nodeType="withEffect">
                                      <p:stCondLst>
                                        <p:cond delay="700"/>
                                      </p:stCondLst>
                                      <p:childTnLst>
                                        <p:set>
                                          <p:cBhvr>
                                            <p:cTn id="28" dur="1" fill="hold">
                                              <p:stCondLst>
                                                <p:cond delay="0"/>
                                              </p:stCondLst>
                                            </p:cTn>
                                            <p:tgtEl>
                                              <p:spTgt spid="34"/>
                                            </p:tgtEl>
                                            <p:attrNameLst>
                                              <p:attrName>style.visibility</p:attrName>
                                            </p:attrNameLst>
                                          </p:cBhvr>
                                          <p:to>
                                            <p:strVal val="visible"/>
                                          </p:to>
                                        </p:set>
                                        <p:anim calcmode="lin" valueType="num">
                                          <p:cBhvr additive="base">
                                            <p:cTn id="29" dur="600" fill="hold"/>
                                            <p:tgtEl>
                                              <p:spTgt spid="34"/>
                                            </p:tgtEl>
                                            <p:attrNameLst>
                                              <p:attrName>ppt_x</p:attrName>
                                            </p:attrNameLst>
                                          </p:cBhvr>
                                          <p:tavLst>
                                            <p:tav tm="0">
                                              <p:val>
                                                <p:strVal val="0-#ppt_w/2"/>
                                              </p:val>
                                            </p:tav>
                                            <p:tav tm="100000">
                                              <p:val>
                                                <p:strVal val="#ppt_x"/>
                                              </p:val>
                                            </p:tav>
                                          </p:tavLst>
                                        </p:anim>
                                        <p:anim calcmode="lin" valueType="num">
                                          <p:cBhvr additive="base">
                                            <p:cTn id="30" dur="600" fill="hold"/>
                                            <p:tgtEl>
                                              <p:spTgt spid="34"/>
                                            </p:tgtEl>
                                            <p:attrNameLst>
                                              <p:attrName>ppt_y</p:attrName>
                                            </p:attrNameLst>
                                          </p:cBhvr>
                                          <p:tavLst>
                                            <p:tav tm="0">
                                              <p:val>
                                                <p:strVal val="1+#ppt_h/2"/>
                                              </p:val>
                                            </p:tav>
                                            <p:tav tm="100000">
                                              <p:val>
                                                <p:strVal val="#ppt_y"/>
                                              </p:val>
                                            </p:tav>
                                          </p:tavLst>
                                        </p:anim>
                                      </p:childTnLst>
                                    </p:cTn>
                                  </p:par>
                                  <p:par>
                                    <p:cTn id="31" presetID="2" presetClass="entr" presetSubtype="1" accel="20000" fill="hold" nodeType="withEffect">
                                      <p:stCondLst>
                                        <p:cond delay="80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1500" fill="hold"/>
                                            <p:tgtEl>
                                              <p:spTgt spid="6"/>
                                            </p:tgtEl>
                                            <p:attrNameLst>
                                              <p:attrName>ppt_x</p:attrName>
                                            </p:attrNameLst>
                                          </p:cBhvr>
                                          <p:tavLst>
                                            <p:tav tm="0">
                                              <p:val>
                                                <p:strVal val="#ppt_x"/>
                                              </p:val>
                                            </p:tav>
                                            <p:tav tm="100000">
                                              <p:val>
                                                <p:strVal val="#ppt_x"/>
                                              </p:val>
                                            </p:tav>
                                          </p:tavLst>
                                        </p:anim>
                                        <p:anim calcmode="lin" valueType="num">
                                          <p:cBhvr additive="base">
                                            <p:cTn id="34" dur="1500" fill="hold"/>
                                            <p:tgtEl>
                                              <p:spTgt spid="6"/>
                                            </p:tgtEl>
                                            <p:attrNameLst>
                                              <p:attrName>ppt_y</p:attrName>
                                            </p:attrNameLst>
                                          </p:cBhvr>
                                          <p:tavLst>
                                            <p:tav tm="0">
                                              <p:val>
                                                <p:strVal val="0-#ppt_h/2"/>
                                              </p:val>
                                            </p:tav>
                                            <p:tav tm="100000">
                                              <p:val>
                                                <p:strVal val="#ppt_y"/>
                                              </p:val>
                                            </p:tav>
                                          </p:tavLst>
                                        </p:anim>
                                      </p:childTnLst>
                                    </p:cTn>
                                  </p:par>
                                  <p:par>
                                    <p:cTn id="35" presetID="10" presetClass="entr" presetSubtype="0" fill="hold" nodeType="withEffect">
                                      <p:stCondLst>
                                        <p:cond delay="90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2" presetClass="entr" presetSubtype="12" fill="hold" grpId="0" nodeType="withEffect">
                                      <p:stCondLst>
                                        <p:cond delay="1000"/>
                                      </p:stCondLst>
                                      <p:childTnLst>
                                        <p:set>
                                          <p:cBhvr>
                                            <p:cTn id="39" dur="1" fill="hold">
                                              <p:stCondLst>
                                                <p:cond delay="0"/>
                                              </p:stCondLst>
                                            </p:cTn>
                                            <p:tgtEl>
                                              <p:spTgt spid="33"/>
                                            </p:tgtEl>
                                            <p:attrNameLst>
                                              <p:attrName>style.visibility</p:attrName>
                                            </p:attrNameLst>
                                          </p:cBhvr>
                                          <p:to>
                                            <p:strVal val="visible"/>
                                          </p:to>
                                        </p:set>
                                        <p:anim calcmode="lin" valueType="num">
                                          <p:cBhvr additive="base">
                                            <p:cTn id="40" dur="600" fill="hold"/>
                                            <p:tgtEl>
                                              <p:spTgt spid="33"/>
                                            </p:tgtEl>
                                            <p:attrNameLst>
                                              <p:attrName>ppt_x</p:attrName>
                                            </p:attrNameLst>
                                          </p:cBhvr>
                                          <p:tavLst>
                                            <p:tav tm="0">
                                              <p:val>
                                                <p:strVal val="0-#ppt_w/2"/>
                                              </p:val>
                                            </p:tav>
                                            <p:tav tm="100000">
                                              <p:val>
                                                <p:strVal val="#ppt_x"/>
                                              </p:val>
                                            </p:tav>
                                          </p:tavLst>
                                        </p:anim>
                                        <p:anim calcmode="lin" valueType="num">
                                          <p:cBhvr additive="base">
                                            <p:cTn id="41" dur="600" fill="hold"/>
                                            <p:tgtEl>
                                              <p:spTgt spid="33"/>
                                            </p:tgtEl>
                                            <p:attrNameLst>
                                              <p:attrName>ppt_y</p:attrName>
                                            </p:attrNameLst>
                                          </p:cBhvr>
                                          <p:tavLst>
                                            <p:tav tm="0">
                                              <p:val>
                                                <p:strVal val="1+#ppt_h/2"/>
                                              </p:val>
                                            </p:tav>
                                            <p:tav tm="100000">
                                              <p:val>
                                                <p:strVal val="#ppt_y"/>
                                              </p:val>
                                            </p:tav>
                                          </p:tavLst>
                                        </p:anim>
                                      </p:childTnLst>
                                    </p:cTn>
                                  </p:par>
                                  <p:par>
                                    <p:cTn id="42" presetID="2" presetClass="entr" presetSubtype="1" accel="20000" fill="hold" nodeType="withEffect">
                                      <p:stCondLst>
                                        <p:cond delay="1100"/>
                                      </p:stCondLst>
                                      <p:childTnLst>
                                        <p:set>
                                          <p:cBhvr>
                                            <p:cTn id="43" dur="1" fill="hold">
                                              <p:stCondLst>
                                                <p:cond delay="0"/>
                                              </p:stCondLst>
                                            </p:cTn>
                                            <p:tgtEl>
                                              <p:spTgt spid="8"/>
                                            </p:tgtEl>
                                            <p:attrNameLst>
                                              <p:attrName>style.visibility</p:attrName>
                                            </p:attrNameLst>
                                          </p:cBhvr>
                                          <p:to>
                                            <p:strVal val="visible"/>
                                          </p:to>
                                        </p:set>
                                        <p:anim calcmode="lin" valueType="num">
                                          <p:cBhvr additive="base">
                                            <p:cTn id="44" dur="1500" fill="hold"/>
                                            <p:tgtEl>
                                              <p:spTgt spid="8"/>
                                            </p:tgtEl>
                                            <p:attrNameLst>
                                              <p:attrName>ppt_x</p:attrName>
                                            </p:attrNameLst>
                                          </p:cBhvr>
                                          <p:tavLst>
                                            <p:tav tm="0">
                                              <p:val>
                                                <p:strVal val="#ppt_x"/>
                                              </p:val>
                                            </p:tav>
                                            <p:tav tm="100000">
                                              <p:val>
                                                <p:strVal val="#ppt_x"/>
                                              </p:val>
                                            </p:tav>
                                          </p:tavLst>
                                        </p:anim>
                                        <p:anim calcmode="lin" valueType="num">
                                          <p:cBhvr additive="base">
                                            <p:cTn id="45" dur="1500" fill="hold"/>
                                            <p:tgtEl>
                                              <p:spTgt spid="8"/>
                                            </p:tgtEl>
                                            <p:attrNameLst>
                                              <p:attrName>ppt_y</p:attrName>
                                            </p:attrNameLst>
                                          </p:cBhvr>
                                          <p:tavLst>
                                            <p:tav tm="0">
                                              <p:val>
                                                <p:strVal val="0-#ppt_h/2"/>
                                              </p:val>
                                            </p:tav>
                                            <p:tav tm="100000">
                                              <p:val>
                                                <p:strVal val="#ppt_y"/>
                                              </p:val>
                                            </p:tav>
                                          </p:tavLst>
                                        </p:anim>
                                      </p:childTnLst>
                                    </p:cTn>
                                  </p:par>
                                  <p:par>
                                    <p:cTn id="46" presetID="10" presetClass="entr" presetSubtype="0" fill="hold" nodeType="withEffect">
                                      <p:stCondLst>
                                        <p:cond delay="120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9" grpId="0" animBg="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D5280CBF-8AF6-F248-85E9-60113EF438D0}"/>
              </a:ext>
            </a:extLst>
          </p:cNvPr>
          <p:cNvSpPr>
            <a:spLocks noGrp="1"/>
          </p:cNvSpPr>
          <p:nvPr>
            <p:ph type="ctrTitle"/>
          </p:nvPr>
        </p:nvSpPr>
        <p:spPr>
          <a:xfrm>
            <a:off x="1848465" y="2378396"/>
            <a:ext cx="8495070" cy="1784402"/>
          </a:xfrm>
        </p:spPr>
        <p:txBody>
          <a:bodyPr anchor="b">
            <a:normAutofit/>
          </a:bodyPr>
          <a:lstStyle/>
          <a:p>
            <a:r>
              <a:rPr lang="en-US" sz="4000" b="1" dirty="0">
                <a:solidFill>
                  <a:srgbClr val="FFFFFF"/>
                </a:solidFill>
                <a:latin typeface="Raleway" panose="020B0503030101060003" pitchFamily="34" charset="77"/>
                <a:cs typeface="Microsoft Sans Serif" panose="020B0604020202020204" pitchFamily="34" charset="0"/>
              </a:rPr>
              <a:t>Yours truly,</a:t>
            </a:r>
          </a:p>
        </p:txBody>
      </p:sp>
      <p:sp>
        <p:nvSpPr>
          <p:cNvPr id="9" name="Subtitle 2">
            <a:extLst>
              <a:ext uri="{FF2B5EF4-FFF2-40B4-BE49-F238E27FC236}">
                <a16:creationId xmlns:a16="http://schemas.microsoft.com/office/drawing/2014/main" xmlns="" id="{5A3D0430-F35E-AB4D-9489-4B836E95DC6A}"/>
              </a:ext>
            </a:extLst>
          </p:cNvPr>
          <p:cNvSpPr>
            <a:spLocks noGrp="1"/>
          </p:cNvSpPr>
          <p:nvPr>
            <p:ph type="subTitle" idx="1"/>
          </p:nvPr>
        </p:nvSpPr>
        <p:spPr>
          <a:xfrm>
            <a:off x="1848465" y="4265588"/>
            <a:ext cx="8495070" cy="904005"/>
          </a:xfrm>
        </p:spPr>
        <p:txBody>
          <a:bodyPr>
            <a:noAutofit/>
          </a:bodyPr>
          <a:lstStyle/>
          <a:p>
            <a:r>
              <a:rPr lang="en-US" sz="3200" b="1" dirty="0" err="1" smtClean="0">
                <a:solidFill>
                  <a:srgbClr val="DE3163"/>
                </a:solidFill>
                <a:latin typeface="Raleway" panose="020B0503030101060003" pitchFamily="34" charset="77"/>
                <a:cs typeface="Microsoft Sans Serif" panose="020B0604020202020204" pitchFamily="34" charset="0"/>
              </a:rPr>
              <a:t>BTC</a:t>
            </a:r>
            <a:r>
              <a:rPr lang="en-US" sz="3200" b="1" dirty="0" err="1" smtClean="0">
                <a:solidFill>
                  <a:schemeClr val="bg1"/>
                </a:solidFill>
                <a:latin typeface="Raleway" panose="020B0503030101060003" pitchFamily="34" charset="77"/>
                <a:cs typeface="Microsoft Sans Serif" panose="020B0604020202020204" pitchFamily="34" charset="0"/>
              </a:rPr>
              <a:t>holi</a:t>
            </a:r>
            <a:endParaRPr lang="en-US" sz="3200" b="1" dirty="0">
              <a:solidFill>
                <a:schemeClr val="bg1"/>
              </a:solidFill>
              <a:latin typeface="Raleway" panose="020B0503030101060003" pitchFamily="34" charset="77"/>
              <a:cs typeface="Microsoft Sans Serif" panose="020B0604020202020204" pitchFamily="34" charset="0"/>
            </a:endParaRPr>
          </a:p>
        </p:txBody>
      </p:sp>
      <p:sp>
        <p:nvSpPr>
          <p:cNvPr id="10" name="Oval 9">
            <a:extLst>
              <a:ext uri="{FF2B5EF4-FFF2-40B4-BE49-F238E27FC236}">
                <a16:creationId xmlns:a16="http://schemas.microsoft.com/office/drawing/2014/main" xmlns="" id="{CAC2D2CC-9CED-824A-9C7F-392D25083D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rgbClr val="D651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12" descr="A close up of a sign&#13;&#10;&#13;&#10;Description automatically generated">
            <a:extLst>
              <a:ext uri="{FF2B5EF4-FFF2-40B4-BE49-F238E27FC236}">
                <a16:creationId xmlns:a16="http://schemas.microsoft.com/office/drawing/2014/main" xmlns="" id="{8EDD9C4E-F5BE-7E43-9AA1-1DB6091516DF}"/>
              </a:ext>
            </a:extLst>
          </p:cNvPr>
          <p:cNvPicPr>
            <a:picLocks noChangeAspect="1"/>
          </p:cNvPicPr>
          <p:nvPr/>
        </p:nvPicPr>
        <p:blipFill>
          <a:blip r:embed="rId2"/>
          <a:stretch>
            <a:fillRect/>
          </a:stretch>
        </p:blipFill>
        <p:spPr>
          <a:xfrm>
            <a:off x="5417973" y="1281310"/>
            <a:ext cx="1356054" cy="1356054"/>
          </a:xfrm>
          <a:prstGeom prst="rect">
            <a:avLst/>
          </a:prstGeom>
        </p:spPr>
      </p:pic>
    </p:spTree>
    <p:extLst>
      <p:ext uri="{BB962C8B-B14F-4D97-AF65-F5344CB8AC3E}">
        <p14:creationId xmlns:p14="http://schemas.microsoft.com/office/powerpoint/2010/main" val="1837460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6D33CF78-BF62-7249-8632-9C478A9946D4}"/>
              </a:ext>
            </a:extLst>
          </p:cNvPr>
          <p:cNvSpPr>
            <a:spLocks noGrp="1"/>
          </p:cNvSpPr>
          <p:nvPr>
            <p:ph type="title"/>
          </p:nvPr>
        </p:nvSpPr>
        <p:spPr>
          <a:xfrm>
            <a:off x="411316" y="-2641"/>
            <a:ext cx="9988352" cy="1137519"/>
          </a:xfrm>
        </p:spPr>
        <p:txBody>
          <a:bodyPr>
            <a:normAutofit/>
          </a:bodyPr>
          <a:lstStyle/>
          <a:p>
            <a:r>
              <a:rPr lang="en-US" sz="2500" b="1" dirty="0">
                <a:solidFill>
                  <a:schemeClr val="bg1"/>
                </a:solidFill>
                <a:latin typeface="Raleway" panose="020B0503030101060003" pitchFamily="34" charset="77"/>
              </a:rPr>
              <a:t>Our Team</a:t>
            </a:r>
          </a:p>
        </p:txBody>
      </p:sp>
      <p:pic>
        <p:nvPicPr>
          <p:cNvPr id="6" name="Picture 5">
            <a:extLst>
              <a:ext uri="{FF2B5EF4-FFF2-40B4-BE49-F238E27FC236}">
                <a16:creationId xmlns:a16="http://schemas.microsoft.com/office/drawing/2014/main" xmlns="" id="{280C1993-D752-F742-B9E4-31C3391CA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0411" y="1350651"/>
            <a:ext cx="1601106" cy="1591181"/>
          </a:xfrm>
          <a:prstGeom prst="ellipse">
            <a:avLst/>
          </a:prstGeom>
          <a:ln w="31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Picture 10" descr="A person standing next to a body of water&#13;&#10;&#13;&#10;Description automatically generated">
            <a:extLst>
              <a:ext uri="{FF2B5EF4-FFF2-40B4-BE49-F238E27FC236}">
                <a16:creationId xmlns:a16="http://schemas.microsoft.com/office/drawing/2014/main" xmlns="" id="{F7D9E0FC-D043-5440-9E11-D7CA33A82AAD}"/>
              </a:ext>
            </a:extLst>
          </p:cNvPr>
          <p:cNvPicPr>
            <a:picLocks noChangeAspect="1"/>
          </p:cNvPicPr>
          <p:nvPr/>
        </p:nvPicPr>
        <p:blipFill>
          <a:blip r:embed="rId4"/>
          <a:stretch>
            <a:fillRect/>
          </a:stretch>
        </p:blipFill>
        <p:spPr>
          <a:xfrm>
            <a:off x="8832356" y="1351298"/>
            <a:ext cx="1567312" cy="1567312"/>
          </a:xfrm>
          <a:prstGeom prst="ellipse">
            <a:avLst/>
          </a:prstGeom>
          <a:ln w="31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2" name="Group 1"/>
          <p:cNvGrpSpPr/>
          <p:nvPr/>
        </p:nvGrpSpPr>
        <p:grpSpPr>
          <a:xfrm>
            <a:off x="478714" y="1341824"/>
            <a:ext cx="2940133" cy="2391033"/>
            <a:chOff x="496026" y="1351298"/>
            <a:chExt cx="2940133" cy="2391033"/>
          </a:xfrm>
        </p:grpSpPr>
        <p:pic>
          <p:nvPicPr>
            <p:cNvPr id="9" name="Picture 8">
              <a:extLst>
                <a:ext uri="{FF2B5EF4-FFF2-40B4-BE49-F238E27FC236}">
                  <a16:creationId xmlns:a16="http://schemas.microsoft.com/office/drawing/2014/main" xmlns="" id="{47CB85BF-C84A-C349-840E-FC0E3BA89D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2436" y="1351298"/>
              <a:ext cx="1594022" cy="1594022"/>
            </a:xfrm>
            <a:prstGeom prst="ellipse">
              <a:avLst/>
            </a:prstGeom>
            <a:ln w="31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0" name="TextBox 29">
              <a:extLst>
                <a:ext uri="{FF2B5EF4-FFF2-40B4-BE49-F238E27FC236}">
                  <a16:creationId xmlns:a16="http://schemas.microsoft.com/office/drawing/2014/main" xmlns="" id="{8845BC29-110E-1142-8CA9-AC11BFA621A5}"/>
                </a:ext>
              </a:extLst>
            </p:cNvPr>
            <p:cNvSpPr txBox="1"/>
            <p:nvPr/>
          </p:nvSpPr>
          <p:spPr>
            <a:xfrm>
              <a:off x="572540" y="3173032"/>
              <a:ext cx="2787104" cy="307777"/>
            </a:xfrm>
            <a:prstGeom prst="rect">
              <a:avLst/>
            </a:prstGeom>
            <a:noFill/>
          </p:spPr>
          <p:txBody>
            <a:bodyPr wrap="square" rtlCol="0">
              <a:spAutoFit/>
            </a:bodyPr>
            <a:lstStyle/>
            <a:p>
              <a:pPr algn="ctr"/>
              <a:r>
                <a:rPr lang="en-US" sz="1400" b="1" dirty="0" err="1" smtClean="0">
                  <a:solidFill>
                    <a:schemeClr val="bg1"/>
                  </a:solidFill>
                  <a:latin typeface="Raleway" panose="020B0503030101060003" pitchFamily="34" charset="77"/>
                </a:rPr>
                <a:t>Rajat</a:t>
              </a:r>
              <a:r>
                <a:rPr lang="en-US" sz="1400" b="1" dirty="0" smtClean="0">
                  <a:solidFill>
                    <a:schemeClr val="bg1"/>
                  </a:solidFill>
                  <a:latin typeface="Raleway" panose="020B0503030101060003" pitchFamily="34" charset="77"/>
                </a:rPr>
                <a:t> Jain</a:t>
              </a:r>
              <a:endParaRPr lang="en-US" sz="1400" b="1" dirty="0">
                <a:solidFill>
                  <a:schemeClr val="bg1"/>
                </a:solidFill>
                <a:latin typeface="Raleway" panose="020B0503030101060003" pitchFamily="34" charset="77"/>
              </a:endParaRPr>
            </a:p>
          </p:txBody>
        </p:sp>
        <p:sp>
          <p:nvSpPr>
            <p:cNvPr id="32" name="TextBox 31">
              <a:extLst>
                <a:ext uri="{FF2B5EF4-FFF2-40B4-BE49-F238E27FC236}">
                  <a16:creationId xmlns:a16="http://schemas.microsoft.com/office/drawing/2014/main" xmlns="" id="{9138D64A-A817-7E4D-8609-1DA49C07BE84}"/>
                </a:ext>
              </a:extLst>
            </p:cNvPr>
            <p:cNvSpPr txBox="1"/>
            <p:nvPr/>
          </p:nvSpPr>
          <p:spPr>
            <a:xfrm>
              <a:off x="496026" y="3496110"/>
              <a:ext cx="2940133" cy="246221"/>
            </a:xfrm>
            <a:prstGeom prst="rect">
              <a:avLst/>
            </a:prstGeom>
            <a:noFill/>
          </p:spPr>
          <p:txBody>
            <a:bodyPr wrap="square" rtlCol="0">
              <a:spAutoFit/>
            </a:bodyPr>
            <a:lstStyle/>
            <a:p>
              <a:pPr algn="ctr"/>
              <a:r>
                <a:rPr lang="en-US" sz="1000" b="1" dirty="0">
                  <a:solidFill>
                    <a:srgbClr val="DE3163"/>
                  </a:solidFill>
                  <a:latin typeface="Raleway" panose="020B0503030101060003" pitchFamily="34" charset="77"/>
                </a:rPr>
                <a:t>Software Engineer, </a:t>
              </a:r>
              <a:r>
                <a:rPr lang="en-US" sz="1000" b="1" dirty="0" smtClean="0">
                  <a:solidFill>
                    <a:srgbClr val="DE3163"/>
                  </a:solidFill>
                  <a:latin typeface="Raleway" panose="020B0503030101060003" pitchFamily="34" charset="77"/>
                </a:rPr>
                <a:t>4th </a:t>
              </a:r>
              <a:r>
                <a:rPr lang="en-US" sz="1000" b="1" dirty="0">
                  <a:solidFill>
                    <a:srgbClr val="DE3163"/>
                  </a:solidFill>
                  <a:latin typeface="Raleway" panose="020B0503030101060003" pitchFamily="34" charset="77"/>
                </a:rPr>
                <a:t>Year HKU</a:t>
              </a:r>
            </a:p>
          </p:txBody>
        </p:sp>
      </p:grpSp>
      <p:sp>
        <p:nvSpPr>
          <p:cNvPr id="33" name="TextBox 32">
            <a:extLst>
              <a:ext uri="{FF2B5EF4-FFF2-40B4-BE49-F238E27FC236}">
                <a16:creationId xmlns:a16="http://schemas.microsoft.com/office/drawing/2014/main" xmlns="" id="{34D289D3-3E62-6C4A-9C4F-8DDE0F3ECF61}"/>
              </a:ext>
            </a:extLst>
          </p:cNvPr>
          <p:cNvSpPr txBox="1"/>
          <p:nvPr/>
        </p:nvSpPr>
        <p:spPr>
          <a:xfrm>
            <a:off x="4388844" y="3173081"/>
            <a:ext cx="2787104" cy="307777"/>
          </a:xfrm>
          <a:prstGeom prst="rect">
            <a:avLst/>
          </a:prstGeom>
          <a:noFill/>
        </p:spPr>
        <p:txBody>
          <a:bodyPr wrap="square" rtlCol="0">
            <a:spAutoFit/>
          </a:bodyPr>
          <a:lstStyle/>
          <a:p>
            <a:pPr algn="ctr"/>
            <a:r>
              <a:rPr lang="en-US" sz="1400" b="1" dirty="0" smtClean="0">
                <a:solidFill>
                  <a:schemeClr val="bg1"/>
                </a:solidFill>
                <a:latin typeface="Raleway" panose="020B0503030101060003" pitchFamily="34" charset="77"/>
              </a:rPr>
              <a:t>Varun Singh</a:t>
            </a:r>
            <a:endParaRPr lang="en-US" sz="1400" b="1" dirty="0">
              <a:solidFill>
                <a:schemeClr val="bg1"/>
              </a:solidFill>
              <a:latin typeface="Raleway" panose="020B0503030101060003" pitchFamily="34" charset="77"/>
            </a:endParaRPr>
          </a:p>
        </p:txBody>
      </p:sp>
      <p:sp>
        <p:nvSpPr>
          <p:cNvPr id="35" name="TextBox 34">
            <a:extLst>
              <a:ext uri="{FF2B5EF4-FFF2-40B4-BE49-F238E27FC236}">
                <a16:creationId xmlns:a16="http://schemas.microsoft.com/office/drawing/2014/main" xmlns="" id="{2E0E3A1A-4978-344B-B2DF-8C860018435E}"/>
              </a:ext>
            </a:extLst>
          </p:cNvPr>
          <p:cNvSpPr txBox="1"/>
          <p:nvPr/>
        </p:nvSpPr>
        <p:spPr>
          <a:xfrm>
            <a:off x="4312330" y="3496159"/>
            <a:ext cx="2940133" cy="246221"/>
          </a:xfrm>
          <a:prstGeom prst="rect">
            <a:avLst/>
          </a:prstGeom>
          <a:noFill/>
        </p:spPr>
        <p:txBody>
          <a:bodyPr wrap="square" rtlCol="0">
            <a:spAutoFit/>
          </a:bodyPr>
          <a:lstStyle/>
          <a:p>
            <a:pPr algn="ctr"/>
            <a:r>
              <a:rPr lang="en-US" sz="1000" b="1" dirty="0">
                <a:solidFill>
                  <a:srgbClr val="DE3163"/>
                </a:solidFill>
                <a:latin typeface="Raleway" panose="020B0503030101060003" pitchFamily="34" charset="77"/>
              </a:rPr>
              <a:t>Software Engineer, </a:t>
            </a:r>
            <a:r>
              <a:rPr lang="en-US" sz="1000" b="1" dirty="0" smtClean="0">
                <a:solidFill>
                  <a:srgbClr val="DE3163"/>
                </a:solidFill>
                <a:latin typeface="Raleway" panose="020B0503030101060003" pitchFamily="34" charset="77"/>
              </a:rPr>
              <a:t>4</a:t>
            </a:r>
            <a:r>
              <a:rPr lang="en-US" sz="1000" b="1" baseline="30000" dirty="0" smtClean="0">
                <a:solidFill>
                  <a:srgbClr val="DE3163"/>
                </a:solidFill>
                <a:latin typeface="Raleway" panose="020B0503030101060003" pitchFamily="34" charset="77"/>
              </a:rPr>
              <a:t>th</a:t>
            </a:r>
            <a:r>
              <a:rPr lang="en-US" sz="1000" b="1" dirty="0" smtClean="0">
                <a:solidFill>
                  <a:srgbClr val="DE3163"/>
                </a:solidFill>
                <a:latin typeface="Raleway" panose="020B0503030101060003" pitchFamily="34" charset="77"/>
              </a:rPr>
              <a:t> Year </a:t>
            </a:r>
            <a:r>
              <a:rPr lang="en-US" sz="1000" b="1" dirty="0">
                <a:solidFill>
                  <a:srgbClr val="DE3163"/>
                </a:solidFill>
                <a:latin typeface="Raleway" panose="020B0503030101060003" pitchFamily="34" charset="77"/>
              </a:rPr>
              <a:t>HKU</a:t>
            </a:r>
          </a:p>
        </p:txBody>
      </p:sp>
      <p:sp>
        <p:nvSpPr>
          <p:cNvPr id="36" name="TextBox 35">
            <a:extLst>
              <a:ext uri="{FF2B5EF4-FFF2-40B4-BE49-F238E27FC236}">
                <a16:creationId xmlns:a16="http://schemas.microsoft.com/office/drawing/2014/main" xmlns="" id="{6C2D4EA2-40E4-5847-887B-34CEBD665BC2}"/>
              </a:ext>
            </a:extLst>
          </p:cNvPr>
          <p:cNvSpPr txBox="1"/>
          <p:nvPr/>
        </p:nvSpPr>
        <p:spPr>
          <a:xfrm>
            <a:off x="8222460" y="3173032"/>
            <a:ext cx="2787104" cy="307777"/>
          </a:xfrm>
          <a:prstGeom prst="rect">
            <a:avLst/>
          </a:prstGeom>
          <a:noFill/>
        </p:spPr>
        <p:txBody>
          <a:bodyPr wrap="square" rtlCol="0">
            <a:spAutoFit/>
          </a:bodyPr>
          <a:lstStyle/>
          <a:p>
            <a:pPr algn="ctr"/>
            <a:r>
              <a:rPr lang="en-US" sz="1400" b="1" dirty="0">
                <a:solidFill>
                  <a:schemeClr val="bg1"/>
                </a:solidFill>
                <a:latin typeface="Raleway" panose="020B0503030101060003" pitchFamily="34" charset="77"/>
              </a:rPr>
              <a:t>Saksham </a:t>
            </a:r>
            <a:r>
              <a:rPr lang="en-US" sz="1400" b="1" dirty="0" err="1">
                <a:solidFill>
                  <a:schemeClr val="bg1"/>
                </a:solidFill>
                <a:latin typeface="Raleway" panose="020B0503030101060003" pitchFamily="34" charset="77"/>
              </a:rPr>
              <a:t>Bhalothia</a:t>
            </a:r>
            <a:endParaRPr lang="en-US" sz="1400" b="1" dirty="0">
              <a:solidFill>
                <a:schemeClr val="bg1"/>
              </a:solidFill>
              <a:latin typeface="Raleway" panose="020B0503030101060003" pitchFamily="34" charset="77"/>
            </a:endParaRPr>
          </a:p>
        </p:txBody>
      </p:sp>
      <p:sp>
        <p:nvSpPr>
          <p:cNvPr id="38" name="TextBox 37">
            <a:extLst>
              <a:ext uri="{FF2B5EF4-FFF2-40B4-BE49-F238E27FC236}">
                <a16:creationId xmlns:a16="http://schemas.microsoft.com/office/drawing/2014/main" xmlns="" id="{4D538F0B-19D5-E647-907D-1D4EF1D220AF}"/>
              </a:ext>
            </a:extLst>
          </p:cNvPr>
          <p:cNvSpPr txBox="1"/>
          <p:nvPr/>
        </p:nvSpPr>
        <p:spPr>
          <a:xfrm>
            <a:off x="8145945" y="3486636"/>
            <a:ext cx="2940133" cy="246221"/>
          </a:xfrm>
          <a:prstGeom prst="rect">
            <a:avLst/>
          </a:prstGeom>
          <a:noFill/>
        </p:spPr>
        <p:txBody>
          <a:bodyPr wrap="square" rtlCol="0">
            <a:spAutoFit/>
          </a:bodyPr>
          <a:lstStyle/>
          <a:p>
            <a:pPr algn="ctr"/>
            <a:r>
              <a:rPr lang="en-US" sz="1000" b="1" dirty="0" smtClean="0">
                <a:solidFill>
                  <a:srgbClr val="DE3163"/>
                </a:solidFill>
                <a:latin typeface="Raleway" panose="020B0503030101060003" pitchFamily="34" charset="77"/>
              </a:rPr>
              <a:t>Economics &amp; Finance, 4</a:t>
            </a:r>
            <a:r>
              <a:rPr lang="en-US" sz="1000" b="1" baseline="30000" dirty="0" smtClean="0">
                <a:solidFill>
                  <a:srgbClr val="DE3163"/>
                </a:solidFill>
                <a:latin typeface="Raleway" panose="020B0503030101060003" pitchFamily="34" charset="77"/>
              </a:rPr>
              <a:t>th</a:t>
            </a:r>
            <a:r>
              <a:rPr lang="en-US" sz="1000" b="1" dirty="0" smtClean="0">
                <a:solidFill>
                  <a:srgbClr val="DE3163"/>
                </a:solidFill>
                <a:latin typeface="Raleway" panose="020B0503030101060003" pitchFamily="34" charset="77"/>
              </a:rPr>
              <a:t> Year </a:t>
            </a:r>
            <a:r>
              <a:rPr lang="en-US" sz="1000" b="1" dirty="0">
                <a:solidFill>
                  <a:srgbClr val="DE3163"/>
                </a:solidFill>
                <a:latin typeface="Raleway" panose="020B0503030101060003" pitchFamily="34" charset="77"/>
              </a:rPr>
              <a:t>HKU  </a:t>
            </a:r>
          </a:p>
        </p:txBody>
      </p:sp>
      <p:grpSp>
        <p:nvGrpSpPr>
          <p:cNvPr id="37" name="Group 36"/>
          <p:cNvGrpSpPr/>
          <p:nvPr/>
        </p:nvGrpSpPr>
        <p:grpSpPr>
          <a:xfrm>
            <a:off x="2457651" y="3973629"/>
            <a:ext cx="2940133" cy="2391033"/>
            <a:chOff x="496026" y="1351298"/>
            <a:chExt cx="2940133" cy="2391033"/>
          </a:xfrm>
        </p:grpSpPr>
        <p:pic>
          <p:nvPicPr>
            <p:cNvPr id="41" name="Picture 40">
              <a:extLst>
                <a:ext uri="{FF2B5EF4-FFF2-40B4-BE49-F238E27FC236}">
                  <a16:creationId xmlns:a16="http://schemas.microsoft.com/office/drawing/2014/main" xmlns="" id="{47CB85BF-C84A-C349-840E-FC0E3BA89D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3371" y="1351298"/>
              <a:ext cx="1572152" cy="1594022"/>
            </a:xfrm>
            <a:prstGeom prst="ellipse">
              <a:avLst/>
            </a:prstGeom>
            <a:ln w="31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3" name="TextBox 42">
              <a:extLst>
                <a:ext uri="{FF2B5EF4-FFF2-40B4-BE49-F238E27FC236}">
                  <a16:creationId xmlns:a16="http://schemas.microsoft.com/office/drawing/2014/main" xmlns="" id="{8845BC29-110E-1142-8CA9-AC11BFA621A5}"/>
                </a:ext>
              </a:extLst>
            </p:cNvPr>
            <p:cNvSpPr txBox="1"/>
            <p:nvPr/>
          </p:nvSpPr>
          <p:spPr>
            <a:xfrm>
              <a:off x="572540" y="3173032"/>
              <a:ext cx="2787104" cy="307777"/>
            </a:xfrm>
            <a:prstGeom prst="rect">
              <a:avLst/>
            </a:prstGeom>
            <a:noFill/>
          </p:spPr>
          <p:txBody>
            <a:bodyPr wrap="square" rtlCol="0">
              <a:spAutoFit/>
            </a:bodyPr>
            <a:lstStyle/>
            <a:p>
              <a:pPr algn="ctr"/>
              <a:r>
                <a:rPr lang="en-US" sz="1400" b="1" dirty="0" err="1" smtClean="0">
                  <a:solidFill>
                    <a:schemeClr val="bg1"/>
                  </a:solidFill>
                  <a:latin typeface="Raleway" panose="020B0503030101060003" pitchFamily="34" charset="77"/>
                </a:rPr>
                <a:t>Naman</a:t>
              </a:r>
              <a:r>
                <a:rPr lang="en-US" sz="1400" b="1" dirty="0" smtClean="0">
                  <a:solidFill>
                    <a:schemeClr val="bg1"/>
                  </a:solidFill>
                  <a:latin typeface="Raleway" panose="020B0503030101060003" pitchFamily="34" charset="77"/>
                </a:rPr>
                <a:t> Shah</a:t>
              </a:r>
              <a:endParaRPr lang="en-US" sz="1400" b="1" dirty="0">
                <a:solidFill>
                  <a:schemeClr val="bg1"/>
                </a:solidFill>
                <a:latin typeface="Raleway" panose="020B0503030101060003" pitchFamily="34" charset="77"/>
              </a:endParaRPr>
            </a:p>
          </p:txBody>
        </p:sp>
        <p:sp>
          <p:nvSpPr>
            <p:cNvPr id="44" name="TextBox 43">
              <a:extLst>
                <a:ext uri="{FF2B5EF4-FFF2-40B4-BE49-F238E27FC236}">
                  <a16:creationId xmlns:a16="http://schemas.microsoft.com/office/drawing/2014/main" xmlns="" id="{9138D64A-A817-7E4D-8609-1DA49C07BE84}"/>
                </a:ext>
              </a:extLst>
            </p:cNvPr>
            <p:cNvSpPr txBox="1"/>
            <p:nvPr/>
          </p:nvSpPr>
          <p:spPr>
            <a:xfrm>
              <a:off x="496026" y="3496110"/>
              <a:ext cx="2940133" cy="246221"/>
            </a:xfrm>
            <a:prstGeom prst="rect">
              <a:avLst/>
            </a:prstGeom>
            <a:noFill/>
          </p:spPr>
          <p:txBody>
            <a:bodyPr wrap="square" rtlCol="0">
              <a:spAutoFit/>
            </a:bodyPr>
            <a:lstStyle/>
            <a:p>
              <a:pPr algn="ctr"/>
              <a:r>
                <a:rPr lang="en-US" sz="1000" b="1" dirty="0">
                  <a:solidFill>
                    <a:srgbClr val="DE3163"/>
                  </a:solidFill>
                  <a:latin typeface="Raleway" panose="020B0503030101060003" pitchFamily="34" charset="77"/>
                </a:rPr>
                <a:t>Software Engineer, </a:t>
              </a:r>
              <a:r>
                <a:rPr lang="en-US" sz="1000" b="1" dirty="0" smtClean="0">
                  <a:solidFill>
                    <a:srgbClr val="DE3163"/>
                  </a:solidFill>
                  <a:latin typeface="Raleway" panose="020B0503030101060003" pitchFamily="34" charset="77"/>
                </a:rPr>
                <a:t>4th </a:t>
              </a:r>
              <a:r>
                <a:rPr lang="en-US" sz="1000" b="1" dirty="0">
                  <a:solidFill>
                    <a:srgbClr val="DE3163"/>
                  </a:solidFill>
                  <a:latin typeface="Raleway" panose="020B0503030101060003" pitchFamily="34" charset="77"/>
                </a:rPr>
                <a:t>Year HKU</a:t>
              </a:r>
            </a:p>
          </p:txBody>
        </p:sp>
      </p:grpSp>
      <p:grpSp>
        <p:nvGrpSpPr>
          <p:cNvPr id="45" name="Group 44"/>
          <p:cNvGrpSpPr/>
          <p:nvPr/>
        </p:nvGrpSpPr>
        <p:grpSpPr>
          <a:xfrm>
            <a:off x="6201305" y="3973629"/>
            <a:ext cx="2940133" cy="2391033"/>
            <a:chOff x="496026" y="1351298"/>
            <a:chExt cx="2940133" cy="2391033"/>
          </a:xfrm>
        </p:grpSpPr>
        <p:pic>
          <p:nvPicPr>
            <p:cNvPr id="46" name="Picture 45">
              <a:extLst>
                <a:ext uri="{FF2B5EF4-FFF2-40B4-BE49-F238E27FC236}">
                  <a16:creationId xmlns:a16="http://schemas.microsoft.com/office/drawing/2014/main" xmlns="" id="{47CB85BF-C84A-C349-840E-FC0E3BA89D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82436" y="1351298"/>
              <a:ext cx="1594022" cy="1594022"/>
            </a:xfrm>
            <a:prstGeom prst="ellipse">
              <a:avLst/>
            </a:prstGeom>
            <a:ln w="31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7" name="TextBox 46">
              <a:extLst>
                <a:ext uri="{FF2B5EF4-FFF2-40B4-BE49-F238E27FC236}">
                  <a16:creationId xmlns:a16="http://schemas.microsoft.com/office/drawing/2014/main" xmlns="" id="{8845BC29-110E-1142-8CA9-AC11BFA621A5}"/>
                </a:ext>
              </a:extLst>
            </p:cNvPr>
            <p:cNvSpPr txBox="1"/>
            <p:nvPr/>
          </p:nvSpPr>
          <p:spPr>
            <a:xfrm>
              <a:off x="572540" y="3173032"/>
              <a:ext cx="2787104" cy="307777"/>
            </a:xfrm>
            <a:prstGeom prst="rect">
              <a:avLst/>
            </a:prstGeom>
            <a:noFill/>
          </p:spPr>
          <p:txBody>
            <a:bodyPr wrap="square" rtlCol="0">
              <a:spAutoFit/>
            </a:bodyPr>
            <a:lstStyle/>
            <a:p>
              <a:pPr algn="ctr"/>
              <a:r>
                <a:rPr lang="en-US" sz="1400" b="1" dirty="0" smtClean="0">
                  <a:solidFill>
                    <a:schemeClr val="bg1"/>
                  </a:solidFill>
                  <a:latin typeface="Raleway" panose="020B0503030101060003" pitchFamily="34" charset="77"/>
                </a:rPr>
                <a:t>Pranav </a:t>
              </a:r>
              <a:r>
                <a:rPr lang="en-US" sz="1400" b="1" dirty="0" err="1" smtClean="0">
                  <a:solidFill>
                    <a:schemeClr val="bg1"/>
                  </a:solidFill>
                  <a:latin typeface="Raleway" panose="020B0503030101060003" pitchFamily="34" charset="77"/>
                </a:rPr>
                <a:t>Talwar</a:t>
              </a:r>
              <a:endParaRPr lang="en-US" sz="1400" b="1" dirty="0">
                <a:solidFill>
                  <a:schemeClr val="bg1"/>
                </a:solidFill>
                <a:latin typeface="Raleway" panose="020B0503030101060003" pitchFamily="34" charset="77"/>
              </a:endParaRPr>
            </a:p>
          </p:txBody>
        </p:sp>
        <p:sp>
          <p:nvSpPr>
            <p:cNvPr id="48" name="TextBox 47">
              <a:extLst>
                <a:ext uri="{FF2B5EF4-FFF2-40B4-BE49-F238E27FC236}">
                  <a16:creationId xmlns:a16="http://schemas.microsoft.com/office/drawing/2014/main" xmlns="" id="{9138D64A-A817-7E4D-8609-1DA49C07BE84}"/>
                </a:ext>
              </a:extLst>
            </p:cNvPr>
            <p:cNvSpPr txBox="1"/>
            <p:nvPr/>
          </p:nvSpPr>
          <p:spPr>
            <a:xfrm>
              <a:off x="496026" y="3496110"/>
              <a:ext cx="2940133" cy="246221"/>
            </a:xfrm>
            <a:prstGeom prst="rect">
              <a:avLst/>
            </a:prstGeom>
            <a:noFill/>
          </p:spPr>
          <p:txBody>
            <a:bodyPr wrap="square" rtlCol="0">
              <a:spAutoFit/>
            </a:bodyPr>
            <a:lstStyle/>
            <a:p>
              <a:pPr algn="ctr"/>
              <a:r>
                <a:rPr lang="en-US" sz="1000" b="1" dirty="0">
                  <a:solidFill>
                    <a:srgbClr val="DE3163"/>
                  </a:solidFill>
                  <a:latin typeface="Raleway" panose="020B0503030101060003" pitchFamily="34" charset="77"/>
                </a:rPr>
                <a:t>Software Engineer, </a:t>
              </a:r>
              <a:r>
                <a:rPr lang="en-US" sz="1000" b="1" dirty="0" smtClean="0">
                  <a:solidFill>
                    <a:srgbClr val="DE3163"/>
                  </a:solidFill>
                  <a:latin typeface="Raleway" panose="020B0503030101060003" pitchFamily="34" charset="77"/>
                </a:rPr>
                <a:t>4th </a:t>
              </a:r>
              <a:r>
                <a:rPr lang="en-US" sz="1000" b="1" dirty="0">
                  <a:solidFill>
                    <a:srgbClr val="DE3163"/>
                  </a:solidFill>
                  <a:latin typeface="Raleway" panose="020B0503030101060003" pitchFamily="34" charset="77"/>
                </a:rPr>
                <a:t>Year HKU</a:t>
              </a:r>
            </a:p>
          </p:txBody>
        </p:sp>
      </p:grpSp>
    </p:spTree>
    <p:extLst>
      <p:ext uri="{BB962C8B-B14F-4D97-AF65-F5344CB8AC3E}">
        <p14:creationId xmlns:p14="http://schemas.microsoft.com/office/powerpoint/2010/main" val="1317402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50D4EE-8752-8A4A-B7C9-BA7C54197C42}"/>
              </a:ext>
            </a:extLst>
          </p:cNvPr>
          <p:cNvSpPr>
            <a:spLocks noGrp="1"/>
          </p:cNvSpPr>
          <p:nvPr>
            <p:ph type="title"/>
          </p:nvPr>
        </p:nvSpPr>
        <p:spPr>
          <a:xfrm>
            <a:off x="414806" y="0"/>
            <a:ext cx="9988352" cy="1137519"/>
          </a:xfrm>
        </p:spPr>
        <p:txBody>
          <a:bodyPr>
            <a:normAutofit/>
          </a:bodyPr>
          <a:lstStyle/>
          <a:p>
            <a:r>
              <a:rPr lang="en-US" sz="2500" b="1" dirty="0" smtClean="0">
                <a:solidFill>
                  <a:schemeClr val="bg1"/>
                </a:solidFill>
                <a:latin typeface="Raleway" panose="020B0503030101060003" pitchFamily="34" charset="77"/>
              </a:rPr>
              <a:t>Problem Statement</a:t>
            </a:r>
            <a:endParaRPr lang="en-US" sz="2500" b="1" dirty="0">
              <a:solidFill>
                <a:schemeClr val="bg1"/>
              </a:solidFill>
              <a:latin typeface="Raleway" panose="020B0503030101060003" pitchFamily="34" charset="77"/>
            </a:endParaRPr>
          </a:p>
        </p:txBody>
      </p:sp>
      <p:sp>
        <p:nvSpPr>
          <p:cNvPr id="46" name="Shape 475">
            <a:extLst>
              <a:ext uri="{FF2B5EF4-FFF2-40B4-BE49-F238E27FC236}">
                <a16:creationId xmlns:a16="http://schemas.microsoft.com/office/drawing/2014/main" xmlns="" id="{38F85F32-2299-2341-888D-EECB2363F1F9}"/>
              </a:ext>
            </a:extLst>
          </p:cNvPr>
          <p:cNvSpPr/>
          <p:nvPr/>
        </p:nvSpPr>
        <p:spPr>
          <a:xfrm>
            <a:off x="966481" y="1763527"/>
            <a:ext cx="1587501" cy="1587501"/>
          </a:xfrm>
          <a:prstGeom prst="ellipse">
            <a:avLst/>
          </a:prstGeom>
          <a:ln w="38100">
            <a:solidFill>
              <a:srgbClr val="DE3163"/>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a:solidFill>
                <a:schemeClr val="bg1"/>
              </a:solidFill>
              <a:latin typeface="Raleway" panose="020B0503030101060003" pitchFamily="34" charset="77"/>
            </a:endParaRPr>
          </a:p>
        </p:txBody>
      </p:sp>
      <p:sp>
        <p:nvSpPr>
          <p:cNvPr id="51" name="Shape 476">
            <a:extLst>
              <a:ext uri="{FF2B5EF4-FFF2-40B4-BE49-F238E27FC236}">
                <a16:creationId xmlns:a16="http://schemas.microsoft.com/office/drawing/2014/main" xmlns="" id="{4F8EC162-ED1D-DA4F-8366-12F7D305CE71}"/>
              </a:ext>
            </a:extLst>
          </p:cNvPr>
          <p:cNvSpPr/>
          <p:nvPr/>
        </p:nvSpPr>
        <p:spPr>
          <a:xfrm>
            <a:off x="2984791" y="2378600"/>
            <a:ext cx="2872287" cy="995465"/>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spAutoFit/>
          </a:bodyPr>
          <a:lstStyle>
            <a:lvl1pPr algn="l">
              <a:lnSpc>
                <a:spcPct val="110000"/>
              </a:lnSpc>
              <a:defRPr sz="2700">
                <a:latin typeface="Lato Regular"/>
                <a:ea typeface="Lato Regular"/>
                <a:cs typeface="Lato Regular"/>
                <a:sym typeface="Lato Regular"/>
              </a:defRPr>
            </a:lvl1pPr>
          </a:lstStyle>
          <a:p>
            <a:pPr>
              <a:lnSpc>
                <a:spcPct val="100000"/>
              </a:lnSpc>
            </a:pPr>
            <a:r>
              <a:rPr lang="en-US" sz="1200" dirty="0" smtClean="0">
                <a:solidFill>
                  <a:schemeClr val="bg1"/>
                </a:solidFill>
                <a:latin typeface="Raleway" panose="020B0503030101060003" pitchFamily="34" charset="77"/>
                <a:ea typeface="+mn-ea"/>
                <a:cs typeface="+mn-cs"/>
              </a:rPr>
              <a:t>Capital raising for public projects is extremely complex with multiple parties involved. Numerous points of truth and multiple reconciliations needed.</a:t>
            </a:r>
            <a:endParaRPr sz="1200" dirty="0">
              <a:solidFill>
                <a:schemeClr val="bg1"/>
              </a:solidFill>
              <a:latin typeface="Raleway" panose="020B0503030101060003" pitchFamily="34" charset="77"/>
              <a:ea typeface="+mn-ea"/>
              <a:cs typeface="+mn-cs"/>
            </a:endParaRPr>
          </a:p>
        </p:txBody>
      </p:sp>
      <p:sp>
        <p:nvSpPr>
          <p:cNvPr id="52" name="Shape 477">
            <a:extLst>
              <a:ext uri="{FF2B5EF4-FFF2-40B4-BE49-F238E27FC236}">
                <a16:creationId xmlns:a16="http://schemas.microsoft.com/office/drawing/2014/main" xmlns="" id="{8C632075-469F-C24A-82B2-A8B43A1D2156}"/>
              </a:ext>
            </a:extLst>
          </p:cNvPr>
          <p:cNvSpPr/>
          <p:nvPr/>
        </p:nvSpPr>
        <p:spPr>
          <a:xfrm>
            <a:off x="2984791" y="1759786"/>
            <a:ext cx="2707142" cy="410690"/>
          </a:xfrm>
          <a:prstGeom prst="rect">
            <a:avLst/>
          </a:prstGeom>
          <a:ln w="12700">
            <a:miter lim="400000"/>
          </a:ln>
          <a:extLst>
            <a:ext uri="{C572A759-6A51-4108-AA02-DFA0A04FC94B}">
              <ma14:wrappingTextBoxFlag xmlns:ma14="http://schemas.microsoft.com/office/mac/drawingml/2011/main" val="1"/>
            </a:ext>
          </a:extLst>
        </p:spPr>
        <p:txBody>
          <a:bodyPr wrap="square" lIns="35719" tIns="35719" rIns="35719" bIns="35719">
            <a:spAutoFit/>
          </a:bodyPr>
          <a:lstStyle>
            <a:lvl1pPr algn="l">
              <a:defRPr sz="4200">
                <a:latin typeface="Lato Regular"/>
                <a:ea typeface="Lato Regular"/>
                <a:cs typeface="Lato Regular"/>
                <a:sym typeface="Lato Regular"/>
              </a:defRPr>
            </a:lvl1pPr>
          </a:lstStyle>
          <a:p>
            <a:r>
              <a:rPr lang="en-US" sz="2200" dirty="0" smtClean="0">
                <a:solidFill>
                  <a:schemeClr val="bg1"/>
                </a:solidFill>
                <a:latin typeface="Raleway" panose="020B0503030101060003" pitchFamily="34" charset="77"/>
              </a:rPr>
              <a:t>Inefficient Process</a:t>
            </a:r>
            <a:endParaRPr sz="2200" dirty="0">
              <a:solidFill>
                <a:schemeClr val="bg1"/>
              </a:solidFill>
              <a:latin typeface="Raleway" panose="020B0503030101060003" pitchFamily="34" charset="77"/>
            </a:endParaRPr>
          </a:p>
        </p:txBody>
      </p:sp>
      <p:sp>
        <p:nvSpPr>
          <p:cNvPr id="56" name="Shape 479">
            <a:extLst>
              <a:ext uri="{FF2B5EF4-FFF2-40B4-BE49-F238E27FC236}">
                <a16:creationId xmlns:a16="http://schemas.microsoft.com/office/drawing/2014/main" xmlns="" id="{342E675F-AEC7-384C-A1B2-768A6982B4D0}"/>
              </a:ext>
            </a:extLst>
          </p:cNvPr>
          <p:cNvSpPr/>
          <p:nvPr/>
        </p:nvSpPr>
        <p:spPr>
          <a:xfrm>
            <a:off x="1580694" y="2249972"/>
            <a:ext cx="472886" cy="626133"/>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p>
            <a:pPr>
              <a:defRPr sz="5600">
                <a:latin typeface="Lato Regular"/>
                <a:ea typeface="Lato Regular"/>
                <a:cs typeface="Lato Regular"/>
                <a:sym typeface="Lato Regular"/>
              </a:defRPr>
            </a:pPr>
            <a:r>
              <a:rPr lang="en-US" sz="3600" dirty="0" smtClean="0">
                <a:solidFill>
                  <a:schemeClr val="bg1"/>
                </a:solidFill>
                <a:latin typeface="Raleway" panose="020B0503030101060003" pitchFamily="34" charset="77"/>
              </a:rPr>
              <a:t>IP</a:t>
            </a:r>
            <a:endParaRPr sz="3600" dirty="0">
              <a:solidFill>
                <a:schemeClr val="bg1"/>
              </a:solidFill>
              <a:latin typeface="Raleway" panose="020B0503030101060003" pitchFamily="34" charset="77"/>
            </a:endParaRPr>
          </a:p>
        </p:txBody>
      </p:sp>
      <p:sp>
        <p:nvSpPr>
          <p:cNvPr id="57" name="Shape 480">
            <a:extLst>
              <a:ext uri="{FF2B5EF4-FFF2-40B4-BE49-F238E27FC236}">
                <a16:creationId xmlns:a16="http://schemas.microsoft.com/office/drawing/2014/main" xmlns="" id="{596DA415-AB2C-7447-83DF-0344F627747E}"/>
              </a:ext>
            </a:extLst>
          </p:cNvPr>
          <p:cNvSpPr/>
          <p:nvPr/>
        </p:nvSpPr>
        <p:spPr>
          <a:xfrm>
            <a:off x="972242" y="3820287"/>
            <a:ext cx="1587501" cy="1587501"/>
          </a:xfrm>
          <a:prstGeom prst="ellipse">
            <a:avLst/>
          </a:prstGeom>
          <a:ln w="38100">
            <a:solidFill>
              <a:srgbClr val="DE3163"/>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a:solidFill>
                <a:schemeClr val="bg1"/>
              </a:solidFill>
              <a:latin typeface="Raleway" panose="020B0503030101060003" pitchFamily="34" charset="77"/>
            </a:endParaRPr>
          </a:p>
        </p:txBody>
      </p:sp>
      <p:sp>
        <p:nvSpPr>
          <p:cNvPr id="59" name="Shape 481">
            <a:extLst>
              <a:ext uri="{FF2B5EF4-FFF2-40B4-BE49-F238E27FC236}">
                <a16:creationId xmlns:a16="http://schemas.microsoft.com/office/drawing/2014/main" xmlns="" id="{406336C8-919D-0F43-824C-44A1FD772D17}"/>
              </a:ext>
            </a:extLst>
          </p:cNvPr>
          <p:cNvSpPr/>
          <p:nvPr/>
        </p:nvSpPr>
        <p:spPr>
          <a:xfrm>
            <a:off x="2990553" y="4535719"/>
            <a:ext cx="2872286" cy="995465"/>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spAutoFit/>
          </a:bodyPr>
          <a:lstStyle>
            <a:lvl1pPr algn="l">
              <a:lnSpc>
                <a:spcPct val="110000"/>
              </a:lnSpc>
              <a:defRPr sz="2700">
                <a:latin typeface="Lato Regular"/>
                <a:ea typeface="Lato Regular"/>
                <a:cs typeface="Lato Regular"/>
                <a:sym typeface="Lato Regular"/>
              </a:defRPr>
            </a:lvl1pPr>
          </a:lstStyle>
          <a:p>
            <a:pPr>
              <a:lnSpc>
                <a:spcPct val="100000"/>
              </a:lnSpc>
            </a:pPr>
            <a:r>
              <a:rPr lang="en-US" sz="1200" dirty="0" smtClean="0">
                <a:solidFill>
                  <a:schemeClr val="bg1"/>
                </a:solidFill>
                <a:latin typeface="Raleway" panose="020B0503030101060003" pitchFamily="34" charset="77"/>
                <a:ea typeface="+mn-ea"/>
                <a:cs typeface="+mn-cs"/>
              </a:rPr>
              <a:t>The government has largely been unable to access retail investors for funding purposes as there is no marketplace for investing in such projects.</a:t>
            </a:r>
            <a:endParaRPr sz="1200" dirty="0">
              <a:solidFill>
                <a:schemeClr val="bg1"/>
              </a:solidFill>
              <a:latin typeface="Raleway" panose="020B0503030101060003" pitchFamily="34" charset="77"/>
              <a:ea typeface="+mn-ea"/>
              <a:cs typeface="+mn-cs"/>
            </a:endParaRPr>
          </a:p>
        </p:txBody>
      </p:sp>
      <p:sp>
        <p:nvSpPr>
          <p:cNvPr id="60" name="Shape 482">
            <a:extLst>
              <a:ext uri="{FF2B5EF4-FFF2-40B4-BE49-F238E27FC236}">
                <a16:creationId xmlns:a16="http://schemas.microsoft.com/office/drawing/2014/main" xmlns="" id="{96F22C2C-1880-3048-A2AF-C7865EF8AA2E}"/>
              </a:ext>
            </a:extLst>
          </p:cNvPr>
          <p:cNvSpPr/>
          <p:nvPr/>
        </p:nvSpPr>
        <p:spPr>
          <a:xfrm>
            <a:off x="2990553" y="3950357"/>
            <a:ext cx="2225533" cy="410690"/>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spAutoFit/>
          </a:bodyPr>
          <a:lstStyle>
            <a:lvl1pPr algn="l">
              <a:defRPr sz="4200">
                <a:latin typeface="Lato Regular"/>
                <a:ea typeface="Lato Regular"/>
                <a:cs typeface="Lato Regular"/>
                <a:sym typeface="Lato Regular"/>
              </a:defRPr>
            </a:lvl1pPr>
          </a:lstStyle>
          <a:p>
            <a:r>
              <a:rPr lang="en-US" sz="2200" dirty="0" smtClean="0">
                <a:solidFill>
                  <a:schemeClr val="bg1"/>
                </a:solidFill>
                <a:latin typeface="Raleway" panose="020B0503030101060003" pitchFamily="34" charset="77"/>
              </a:rPr>
              <a:t>No Marketplace</a:t>
            </a:r>
            <a:endParaRPr sz="2400" dirty="0">
              <a:solidFill>
                <a:schemeClr val="bg1"/>
              </a:solidFill>
              <a:latin typeface="Raleway" panose="020B0503030101060003" pitchFamily="34" charset="77"/>
            </a:endParaRPr>
          </a:p>
        </p:txBody>
      </p:sp>
      <p:sp>
        <p:nvSpPr>
          <p:cNvPr id="62" name="Shape 484">
            <a:extLst>
              <a:ext uri="{FF2B5EF4-FFF2-40B4-BE49-F238E27FC236}">
                <a16:creationId xmlns:a16="http://schemas.microsoft.com/office/drawing/2014/main" xmlns="" id="{3215E467-4E09-0044-A1BC-BC10737B6962}"/>
              </a:ext>
            </a:extLst>
          </p:cNvPr>
          <p:cNvSpPr/>
          <p:nvPr/>
        </p:nvSpPr>
        <p:spPr>
          <a:xfrm>
            <a:off x="1284940" y="4295474"/>
            <a:ext cx="950581" cy="626133"/>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p>
            <a:pPr>
              <a:defRPr sz="5600">
                <a:latin typeface="Lato Regular"/>
                <a:ea typeface="Lato Regular"/>
                <a:cs typeface="Lato Regular"/>
                <a:sym typeface="Lato Regular"/>
              </a:defRPr>
            </a:pPr>
            <a:r>
              <a:rPr lang="en-US" sz="3600" dirty="0">
                <a:solidFill>
                  <a:schemeClr val="bg1"/>
                </a:solidFill>
                <a:latin typeface="Raleway" panose="020B0503030101060003" pitchFamily="34" charset="77"/>
              </a:rPr>
              <a:t> </a:t>
            </a:r>
            <a:r>
              <a:rPr lang="en-US" sz="3600" dirty="0" smtClean="0">
                <a:solidFill>
                  <a:schemeClr val="bg1"/>
                </a:solidFill>
                <a:latin typeface="Raleway" panose="020B0503030101060003" pitchFamily="34" charset="77"/>
              </a:rPr>
              <a:t>NM</a:t>
            </a:r>
            <a:endParaRPr sz="3600" dirty="0">
              <a:solidFill>
                <a:schemeClr val="bg1"/>
              </a:solidFill>
              <a:latin typeface="Raleway" panose="020B0503030101060003" pitchFamily="34" charset="77"/>
            </a:endParaRPr>
          </a:p>
        </p:txBody>
      </p:sp>
      <p:sp>
        <p:nvSpPr>
          <p:cNvPr id="63" name="Shape 485">
            <a:extLst>
              <a:ext uri="{FF2B5EF4-FFF2-40B4-BE49-F238E27FC236}">
                <a16:creationId xmlns:a16="http://schemas.microsoft.com/office/drawing/2014/main" xmlns="" id="{A618638A-BD0D-4D45-82AB-326E0AAE22CF}"/>
              </a:ext>
            </a:extLst>
          </p:cNvPr>
          <p:cNvSpPr/>
          <p:nvPr/>
        </p:nvSpPr>
        <p:spPr>
          <a:xfrm>
            <a:off x="6338687" y="1769289"/>
            <a:ext cx="1587501" cy="1587501"/>
          </a:xfrm>
          <a:prstGeom prst="ellipse">
            <a:avLst/>
          </a:prstGeom>
          <a:ln w="38100">
            <a:solidFill>
              <a:srgbClr val="DE3163"/>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a:solidFill>
                <a:schemeClr val="bg1"/>
              </a:solidFill>
              <a:latin typeface="Raleway" panose="020B0503030101060003" pitchFamily="34" charset="77"/>
            </a:endParaRPr>
          </a:p>
        </p:txBody>
      </p:sp>
      <p:sp>
        <p:nvSpPr>
          <p:cNvPr id="64" name="Shape 486">
            <a:extLst>
              <a:ext uri="{FF2B5EF4-FFF2-40B4-BE49-F238E27FC236}">
                <a16:creationId xmlns:a16="http://schemas.microsoft.com/office/drawing/2014/main" xmlns="" id="{81E7C24D-96C0-604C-9174-C8D01C2E1208}"/>
              </a:ext>
            </a:extLst>
          </p:cNvPr>
          <p:cNvSpPr/>
          <p:nvPr/>
        </p:nvSpPr>
        <p:spPr>
          <a:xfrm>
            <a:off x="8356997" y="2378600"/>
            <a:ext cx="3073003" cy="626133"/>
          </a:xfrm>
          <a:prstGeom prst="rect">
            <a:avLst/>
          </a:prstGeom>
          <a:ln w="12700">
            <a:miter lim="400000"/>
          </a:ln>
          <a:extLst>
            <a:ext uri="{C572A759-6A51-4108-AA02-DFA0A04FC94B}">
              <ma14:wrappingTextBoxFlag xmlns:ma14="http://schemas.microsoft.com/office/mac/drawingml/2011/main" val="1"/>
            </a:ext>
          </a:extLst>
        </p:spPr>
        <p:txBody>
          <a:bodyPr wrap="square" lIns="35719" tIns="35719" rIns="35719" bIns="35719">
            <a:spAutoFit/>
          </a:bodyPr>
          <a:lstStyle>
            <a:lvl1pPr algn="l">
              <a:lnSpc>
                <a:spcPct val="110000"/>
              </a:lnSpc>
              <a:defRPr sz="2700">
                <a:latin typeface="Lato Regular"/>
                <a:ea typeface="Lato Regular"/>
                <a:cs typeface="Lato Regular"/>
                <a:sym typeface="Lato Regular"/>
              </a:defRPr>
            </a:lvl1pPr>
          </a:lstStyle>
          <a:p>
            <a:pPr>
              <a:lnSpc>
                <a:spcPct val="100000"/>
              </a:lnSpc>
            </a:pPr>
            <a:r>
              <a:rPr lang="en-HK" sz="1200" dirty="0" smtClean="0">
                <a:solidFill>
                  <a:schemeClr val="bg1"/>
                </a:solidFill>
                <a:latin typeface="Raleway" panose="020B0503030101060003" pitchFamily="34" charset="77"/>
              </a:rPr>
              <a:t>Public infrastructure projects often require huge amounts of capital with long gestation periods.</a:t>
            </a:r>
            <a:endParaRPr lang="en-HK" sz="1200" dirty="0">
              <a:solidFill>
                <a:schemeClr val="bg1"/>
              </a:solidFill>
              <a:latin typeface="Raleway" panose="020B0503030101060003" pitchFamily="34" charset="77"/>
            </a:endParaRPr>
          </a:p>
        </p:txBody>
      </p:sp>
      <p:sp>
        <p:nvSpPr>
          <p:cNvPr id="65" name="Shape 487">
            <a:extLst>
              <a:ext uri="{FF2B5EF4-FFF2-40B4-BE49-F238E27FC236}">
                <a16:creationId xmlns:a16="http://schemas.microsoft.com/office/drawing/2014/main" xmlns="" id="{6F84549D-BFEF-9641-9028-75988E517180}"/>
              </a:ext>
            </a:extLst>
          </p:cNvPr>
          <p:cNvSpPr/>
          <p:nvPr/>
        </p:nvSpPr>
        <p:spPr>
          <a:xfrm>
            <a:off x="8356997" y="1763527"/>
            <a:ext cx="2878048" cy="410690"/>
          </a:xfrm>
          <a:prstGeom prst="rect">
            <a:avLst/>
          </a:prstGeom>
          <a:ln w="12700">
            <a:miter lim="400000"/>
          </a:ln>
          <a:extLst>
            <a:ext uri="{C572A759-6A51-4108-AA02-DFA0A04FC94B}">
              <ma14:wrappingTextBoxFlag xmlns:ma14="http://schemas.microsoft.com/office/mac/drawingml/2011/main" val="1"/>
            </a:ext>
          </a:extLst>
        </p:spPr>
        <p:txBody>
          <a:bodyPr wrap="square" lIns="35719" tIns="35719" rIns="35719" bIns="35719">
            <a:spAutoFit/>
          </a:bodyPr>
          <a:lstStyle>
            <a:lvl1pPr algn="l">
              <a:defRPr sz="4200">
                <a:latin typeface="Lato Regular"/>
                <a:ea typeface="Lato Regular"/>
                <a:cs typeface="Lato Regular"/>
                <a:sym typeface="Lato Regular"/>
              </a:defRPr>
            </a:lvl1pPr>
          </a:lstStyle>
          <a:p>
            <a:r>
              <a:rPr lang="en-US" sz="2200" smtClean="0">
                <a:solidFill>
                  <a:schemeClr val="bg1"/>
                </a:solidFill>
                <a:latin typeface="Raleway" panose="020B0503030101060003" pitchFamily="34" charset="77"/>
              </a:rPr>
              <a:t>Capital Requirements</a:t>
            </a:r>
            <a:endParaRPr sz="2400" dirty="0">
              <a:solidFill>
                <a:schemeClr val="bg1"/>
              </a:solidFill>
              <a:latin typeface="Raleway" panose="020B0503030101060003" pitchFamily="34" charset="77"/>
            </a:endParaRPr>
          </a:p>
        </p:txBody>
      </p:sp>
      <p:sp>
        <p:nvSpPr>
          <p:cNvPr id="67" name="Shape 489">
            <a:extLst>
              <a:ext uri="{FF2B5EF4-FFF2-40B4-BE49-F238E27FC236}">
                <a16:creationId xmlns:a16="http://schemas.microsoft.com/office/drawing/2014/main" xmlns="" id="{4CF31625-D1FB-B341-9AC8-256D1C175363}"/>
              </a:ext>
            </a:extLst>
          </p:cNvPr>
          <p:cNvSpPr/>
          <p:nvPr/>
        </p:nvSpPr>
        <p:spPr>
          <a:xfrm>
            <a:off x="6781980" y="2255197"/>
            <a:ext cx="690895" cy="626133"/>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p>
            <a:pPr>
              <a:defRPr sz="5600">
                <a:latin typeface="Lato Regular"/>
                <a:ea typeface="Lato Regular"/>
                <a:cs typeface="Lato Regular"/>
                <a:sym typeface="Lato Regular"/>
              </a:defRPr>
            </a:pPr>
            <a:r>
              <a:rPr lang="en-US" sz="3600" dirty="0" smtClean="0">
                <a:solidFill>
                  <a:schemeClr val="bg1"/>
                </a:solidFill>
                <a:latin typeface="Raleway" panose="020B0503030101060003" pitchFamily="34" charset="77"/>
              </a:rPr>
              <a:t>CR</a:t>
            </a:r>
            <a:endParaRPr sz="3600" dirty="0">
              <a:solidFill>
                <a:schemeClr val="bg1"/>
              </a:solidFill>
              <a:latin typeface="Raleway" panose="020B0503030101060003" pitchFamily="34" charset="77"/>
            </a:endParaRPr>
          </a:p>
        </p:txBody>
      </p:sp>
      <p:sp>
        <p:nvSpPr>
          <p:cNvPr id="68" name="Shape 490">
            <a:extLst>
              <a:ext uri="{FF2B5EF4-FFF2-40B4-BE49-F238E27FC236}">
                <a16:creationId xmlns:a16="http://schemas.microsoft.com/office/drawing/2014/main" xmlns="" id="{F00768D2-BDB8-BB4B-860E-9001E96E5F8B}"/>
              </a:ext>
            </a:extLst>
          </p:cNvPr>
          <p:cNvSpPr/>
          <p:nvPr/>
        </p:nvSpPr>
        <p:spPr>
          <a:xfrm>
            <a:off x="6344448" y="3826048"/>
            <a:ext cx="1587501" cy="1587501"/>
          </a:xfrm>
          <a:prstGeom prst="ellipse">
            <a:avLst/>
          </a:prstGeom>
          <a:ln w="38100">
            <a:solidFill>
              <a:srgbClr val="DE3163"/>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a:solidFill>
                <a:schemeClr val="bg1"/>
              </a:solidFill>
              <a:latin typeface="Raleway" panose="020B0503030101060003" pitchFamily="34" charset="77"/>
            </a:endParaRPr>
          </a:p>
        </p:txBody>
      </p:sp>
      <p:sp>
        <p:nvSpPr>
          <p:cNvPr id="69" name="Shape 491">
            <a:extLst>
              <a:ext uri="{FF2B5EF4-FFF2-40B4-BE49-F238E27FC236}">
                <a16:creationId xmlns:a16="http://schemas.microsoft.com/office/drawing/2014/main" xmlns="" id="{2EDDCAAE-FBAE-9844-AA17-3E33CF7BB3D5}"/>
              </a:ext>
            </a:extLst>
          </p:cNvPr>
          <p:cNvSpPr/>
          <p:nvPr/>
        </p:nvSpPr>
        <p:spPr>
          <a:xfrm>
            <a:off x="8362759" y="4535719"/>
            <a:ext cx="2872286" cy="995465"/>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spAutoFit/>
          </a:bodyPr>
          <a:lstStyle>
            <a:lvl1pPr algn="l">
              <a:lnSpc>
                <a:spcPct val="110000"/>
              </a:lnSpc>
              <a:defRPr sz="2700">
                <a:latin typeface="Lato Regular"/>
                <a:ea typeface="Lato Regular"/>
                <a:cs typeface="Lato Regular"/>
                <a:sym typeface="Lato Regular"/>
              </a:defRPr>
            </a:lvl1pPr>
          </a:lstStyle>
          <a:p>
            <a:pPr>
              <a:lnSpc>
                <a:spcPct val="100000"/>
              </a:lnSpc>
            </a:pPr>
            <a:r>
              <a:rPr lang="en-US" sz="1200" dirty="0" smtClean="0">
                <a:solidFill>
                  <a:schemeClr val="bg1"/>
                </a:solidFill>
                <a:latin typeface="Raleway" panose="020B0503030101060003" pitchFamily="34" charset="77"/>
                <a:ea typeface="+mn-ea"/>
                <a:cs typeface="+mn-cs"/>
              </a:rPr>
              <a:t>Lack of a marketplace and high denominations of bonds make these projects illiquid investments thereby decreasing their attractiveness as investment opportunities.</a:t>
            </a:r>
            <a:endParaRPr sz="1200" dirty="0">
              <a:solidFill>
                <a:schemeClr val="bg1"/>
              </a:solidFill>
              <a:latin typeface="Raleway" panose="020B0503030101060003" pitchFamily="34" charset="77"/>
              <a:ea typeface="+mn-ea"/>
              <a:cs typeface="+mn-cs"/>
            </a:endParaRPr>
          </a:p>
        </p:txBody>
      </p:sp>
      <p:sp>
        <p:nvSpPr>
          <p:cNvPr id="71" name="Shape 492">
            <a:extLst>
              <a:ext uri="{FF2B5EF4-FFF2-40B4-BE49-F238E27FC236}">
                <a16:creationId xmlns:a16="http://schemas.microsoft.com/office/drawing/2014/main" xmlns="" id="{C6D12074-8526-684B-AF5C-7A863ED9A94F}"/>
              </a:ext>
            </a:extLst>
          </p:cNvPr>
          <p:cNvSpPr/>
          <p:nvPr/>
        </p:nvSpPr>
        <p:spPr>
          <a:xfrm>
            <a:off x="8362759" y="3950357"/>
            <a:ext cx="2872286" cy="410690"/>
          </a:xfrm>
          <a:prstGeom prst="rect">
            <a:avLst/>
          </a:prstGeom>
          <a:ln w="12700">
            <a:miter lim="400000"/>
          </a:ln>
          <a:extLst>
            <a:ext uri="{C572A759-6A51-4108-AA02-DFA0A04FC94B}">
              <ma14:wrappingTextBoxFlag xmlns:ma14="http://schemas.microsoft.com/office/mac/drawingml/2011/main" val="1"/>
            </a:ext>
          </a:extLst>
        </p:spPr>
        <p:txBody>
          <a:bodyPr wrap="square" lIns="35719" tIns="35719" rIns="35719" bIns="35719">
            <a:spAutoFit/>
          </a:bodyPr>
          <a:lstStyle>
            <a:lvl1pPr algn="l">
              <a:defRPr sz="4200">
                <a:latin typeface="Lato Regular"/>
                <a:ea typeface="Lato Regular"/>
                <a:cs typeface="Lato Regular"/>
                <a:sym typeface="Lato Regular"/>
              </a:defRPr>
            </a:lvl1pPr>
          </a:lstStyle>
          <a:p>
            <a:r>
              <a:rPr lang="en-US" sz="2200" dirty="0" smtClean="0">
                <a:solidFill>
                  <a:schemeClr val="bg1"/>
                </a:solidFill>
                <a:latin typeface="Raleway" panose="020B0503030101060003" pitchFamily="34" charset="77"/>
              </a:rPr>
              <a:t>Illiquid Investment</a:t>
            </a:r>
            <a:endParaRPr sz="2200" dirty="0">
              <a:solidFill>
                <a:schemeClr val="bg1"/>
              </a:solidFill>
              <a:latin typeface="Raleway" panose="020B0503030101060003" pitchFamily="34" charset="77"/>
            </a:endParaRPr>
          </a:p>
        </p:txBody>
      </p:sp>
      <p:sp>
        <p:nvSpPr>
          <p:cNvPr id="73" name="Shape 494">
            <a:extLst>
              <a:ext uri="{FF2B5EF4-FFF2-40B4-BE49-F238E27FC236}">
                <a16:creationId xmlns:a16="http://schemas.microsoft.com/office/drawing/2014/main" xmlns="" id="{7920EC22-2981-BB4A-9DE1-AE61169CEB68}"/>
              </a:ext>
            </a:extLst>
          </p:cNvPr>
          <p:cNvSpPr/>
          <p:nvPr/>
        </p:nvSpPr>
        <p:spPr>
          <a:xfrm>
            <a:off x="6991201" y="4295475"/>
            <a:ext cx="299762" cy="626133"/>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p>
            <a:pPr>
              <a:defRPr sz="5600">
                <a:latin typeface="Lato Regular"/>
                <a:ea typeface="Lato Regular"/>
                <a:cs typeface="Lato Regular"/>
                <a:sym typeface="Lato Regular"/>
              </a:defRPr>
            </a:pPr>
            <a:r>
              <a:rPr lang="en-US" sz="3600" dirty="0" smtClean="0">
                <a:solidFill>
                  <a:schemeClr val="bg1"/>
                </a:solidFill>
                <a:latin typeface="Raleway" panose="020B0503030101060003" pitchFamily="34" charset="77"/>
              </a:rPr>
              <a:t>II</a:t>
            </a:r>
            <a:endParaRPr sz="3600" dirty="0">
              <a:solidFill>
                <a:schemeClr val="bg1"/>
              </a:solidFill>
              <a:latin typeface="Raleway" panose="020B0503030101060003" pitchFamily="34" charset="77"/>
            </a:endParaRPr>
          </a:p>
        </p:txBody>
      </p:sp>
      <p:grpSp>
        <p:nvGrpSpPr>
          <p:cNvPr id="3" name="Group 2">
            <a:extLst>
              <a:ext uri="{FF2B5EF4-FFF2-40B4-BE49-F238E27FC236}">
                <a16:creationId xmlns:a16="http://schemas.microsoft.com/office/drawing/2014/main" xmlns="" id="{8C92525B-0812-9A4F-8079-4AD99E9D96BB}"/>
              </a:ext>
            </a:extLst>
          </p:cNvPr>
          <p:cNvGrpSpPr/>
          <p:nvPr/>
        </p:nvGrpSpPr>
        <p:grpSpPr>
          <a:xfrm>
            <a:off x="3035591" y="2145258"/>
            <a:ext cx="2344771" cy="400110"/>
            <a:chOff x="3035591" y="2145258"/>
            <a:chExt cx="1923271" cy="400110"/>
          </a:xfrm>
        </p:grpSpPr>
        <p:sp>
          <p:nvSpPr>
            <p:cNvPr id="53" name="Shape 478">
              <a:extLst>
                <a:ext uri="{FF2B5EF4-FFF2-40B4-BE49-F238E27FC236}">
                  <a16:creationId xmlns:a16="http://schemas.microsoft.com/office/drawing/2014/main" xmlns="" id="{2AD2D59E-2B2D-8D47-8BB7-F41C878B70D7}"/>
                </a:ext>
              </a:extLst>
            </p:cNvPr>
            <p:cNvSpPr/>
            <p:nvPr/>
          </p:nvSpPr>
          <p:spPr>
            <a:xfrm>
              <a:off x="3035591" y="2258404"/>
              <a:ext cx="491189" cy="1"/>
            </a:xfrm>
            <a:prstGeom prst="line">
              <a:avLst/>
            </a:prstGeom>
            <a:ln w="25400">
              <a:solidFill>
                <a:srgbClr val="A6AAA9">
                  <a:alpha val="83563"/>
                </a:srgbClr>
              </a:solidFill>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a:solidFill>
                  <a:schemeClr val="bg1"/>
                </a:solidFill>
                <a:latin typeface="Raleway" panose="020B0503030101060003" pitchFamily="34" charset="77"/>
              </a:endParaRPr>
            </a:p>
          </p:txBody>
        </p:sp>
        <p:sp>
          <p:nvSpPr>
            <p:cNvPr id="75" name="TextBox 74">
              <a:extLst>
                <a:ext uri="{FF2B5EF4-FFF2-40B4-BE49-F238E27FC236}">
                  <a16:creationId xmlns:a16="http://schemas.microsoft.com/office/drawing/2014/main" xmlns="" id="{9C0DDF5A-36B3-E441-9A3F-7DDA22B57AA9}"/>
                </a:ext>
              </a:extLst>
            </p:cNvPr>
            <p:cNvSpPr txBox="1"/>
            <p:nvPr/>
          </p:nvSpPr>
          <p:spPr>
            <a:xfrm>
              <a:off x="3512307" y="2145258"/>
              <a:ext cx="1446555" cy="400110"/>
            </a:xfrm>
            <a:prstGeom prst="rect">
              <a:avLst/>
            </a:prstGeom>
            <a:noFill/>
            <a:ln>
              <a:noFill/>
            </a:ln>
          </p:spPr>
          <p:txBody>
            <a:bodyPr wrap="square" rtlCol="0">
              <a:spAutoFit/>
            </a:bodyPr>
            <a:lstStyle/>
            <a:p>
              <a:r>
                <a:rPr lang="en-US" sz="1000" b="1" dirty="0" smtClean="0">
                  <a:solidFill>
                    <a:srgbClr val="DE3163"/>
                  </a:solidFill>
                  <a:latin typeface="Raleway" panose="020B0503030101060003" pitchFamily="34" charset="77"/>
                </a:rPr>
                <a:t>Slow and Siloed Process</a:t>
              </a:r>
              <a:endParaRPr lang="en-US" sz="1000" b="1" dirty="0">
                <a:solidFill>
                  <a:srgbClr val="DE3163"/>
                </a:solidFill>
                <a:latin typeface="Raleway" panose="020B0503030101060003" pitchFamily="34" charset="77"/>
              </a:endParaRPr>
            </a:p>
          </p:txBody>
        </p:sp>
      </p:grpSp>
      <p:grpSp>
        <p:nvGrpSpPr>
          <p:cNvPr id="79" name="Group 78">
            <a:extLst>
              <a:ext uri="{FF2B5EF4-FFF2-40B4-BE49-F238E27FC236}">
                <a16:creationId xmlns:a16="http://schemas.microsoft.com/office/drawing/2014/main" xmlns="" id="{DBCE7EB7-A5A1-2948-86BB-0CA038E9F1B4}"/>
              </a:ext>
            </a:extLst>
          </p:cNvPr>
          <p:cNvGrpSpPr/>
          <p:nvPr/>
        </p:nvGrpSpPr>
        <p:grpSpPr>
          <a:xfrm>
            <a:off x="3039586" y="4325273"/>
            <a:ext cx="3056414" cy="246221"/>
            <a:chOff x="3035591" y="2145258"/>
            <a:chExt cx="3056414" cy="246221"/>
          </a:xfrm>
        </p:grpSpPr>
        <p:sp>
          <p:nvSpPr>
            <p:cNvPr id="80" name="Shape 478">
              <a:extLst>
                <a:ext uri="{FF2B5EF4-FFF2-40B4-BE49-F238E27FC236}">
                  <a16:creationId xmlns:a16="http://schemas.microsoft.com/office/drawing/2014/main" xmlns="" id="{CF12F74E-DC5A-AB48-A4D2-89CBD81AAB94}"/>
                </a:ext>
              </a:extLst>
            </p:cNvPr>
            <p:cNvSpPr/>
            <p:nvPr/>
          </p:nvSpPr>
          <p:spPr>
            <a:xfrm>
              <a:off x="3035591" y="2258404"/>
              <a:ext cx="491189" cy="1"/>
            </a:xfrm>
            <a:prstGeom prst="line">
              <a:avLst/>
            </a:prstGeom>
            <a:ln w="25400">
              <a:solidFill>
                <a:srgbClr val="A6AAA9">
                  <a:alpha val="83563"/>
                </a:srgbClr>
              </a:solidFill>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a:solidFill>
                  <a:schemeClr val="bg1"/>
                </a:solidFill>
                <a:latin typeface="Raleway" panose="020B0503030101060003" pitchFamily="34" charset="77"/>
              </a:endParaRPr>
            </a:p>
          </p:txBody>
        </p:sp>
        <p:sp>
          <p:nvSpPr>
            <p:cNvPr id="81" name="TextBox 80">
              <a:extLst>
                <a:ext uri="{FF2B5EF4-FFF2-40B4-BE49-F238E27FC236}">
                  <a16:creationId xmlns:a16="http://schemas.microsoft.com/office/drawing/2014/main" xmlns="" id="{5174149D-3BE4-B64B-A1A2-18C3F6AE8A41}"/>
                </a:ext>
              </a:extLst>
            </p:cNvPr>
            <p:cNvSpPr txBox="1"/>
            <p:nvPr/>
          </p:nvSpPr>
          <p:spPr>
            <a:xfrm>
              <a:off x="3512307" y="2145258"/>
              <a:ext cx="2579698" cy="246221"/>
            </a:xfrm>
            <a:prstGeom prst="rect">
              <a:avLst/>
            </a:prstGeom>
            <a:noFill/>
            <a:ln>
              <a:noFill/>
            </a:ln>
          </p:spPr>
          <p:txBody>
            <a:bodyPr wrap="square" rtlCol="0">
              <a:spAutoFit/>
            </a:bodyPr>
            <a:lstStyle/>
            <a:p>
              <a:r>
                <a:rPr lang="en-US" sz="1000" b="1" dirty="0" smtClean="0">
                  <a:solidFill>
                    <a:srgbClr val="DE3163"/>
                  </a:solidFill>
                  <a:latin typeface="Raleway" panose="020B0503030101060003" pitchFamily="34" charset="77"/>
                </a:rPr>
                <a:t>Gap between investor and investee</a:t>
              </a:r>
              <a:endParaRPr lang="en-US" sz="1000" b="1" dirty="0">
                <a:solidFill>
                  <a:srgbClr val="DE3163"/>
                </a:solidFill>
                <a:latin typeface="Raleway" panose="020B0503030101060003" pitchFamily="34" charset="77"/>
              </a:endParaRPr>
            </a:p>
          </p:txBody>
        </p:sp>
      </p:grpSp>
      <p:grpSp>
        <p:nvGrpSpPr>
          <p:cNvPr id="82" name="Group 81">
            <a:extLst>
              <a:ext uri="{FF2B5EF4-FFF2-40B4-BE49-F238E27FC236}">
                <a16:creationId xmlns:a16="http://schemas.microsoft.com/office/drawing/2014/main" xmlns="" id="{2F671CFB-A2D4-1C46-B6D6-E2B0BF627F8E}"/>
              </a:ext>
            </a:extLst>
          </p:cNvPr>
          <p:cNvGrpSpPr/>
          <p:nvPr/>
        </p:nvGrpSpPr>
        <p:grpSpPr>
          <a:xfrm>
            <a:off x="8407797" y="2168154"/>
            <a:ext cx="2183455" cy="400110"/>
            <a:chOff x="3035591" y="2145258"/>
            <a:chExt cx="1923271" cy="400110"/>
          </a:xfrm>
        </p:grpSpPr>
        <p:sp>
          <p:nvSpPr>
            <p:cNvPr id="84" name="Shape 478">
              <a:extLst>
                <a:ext uri="{FF2B5EF4-FFF2-40B4-BE49-F238E27FC236}">
                  <a16:creationId xmlns:a16="http://schemas.microsoft.com/office/drawing/2014/main" xmlns="" id="{CCD2544B-614D-4C42-B96D-10ED83B0EE53}"/>
                </a:ext>
              </a:extLst>
            </p:cNvPr>
            <p:cNvSpPr/>
            <p:nvPr/>
          </p:nvSpPr>
          <p:spPr>
            <a:xfrm>
              <a:off x="3035591" y="2258404"/>
              <a:ext cx="491189" cy="1"/>
            </a:xfrm>
            <a:prstGeom prst="line">
              <a:avLst/>
            </a:prstGeom>
            <a:ln w="25400">
              <a:solidFill>
                <a:srgbClr val="A6AAA9">
                  <a:alpha val="83563"/>
                </a:srgbClr>
              </a:solidFill>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a:solidFill>
                  <a:schemeClr val="bg1"/>
                </a:solidFill>
                <a:latin typeface="Raleway" panose="020B0503030101060003" pitchFamily="34" charset="77"/>
              </a:endParaRPr>
            </a:p>
          </p:txBody>
        </p:sp>
        <p:sp>
          <p:nvSpPr>
            <p:cNvPr id="85" name="TextBox 84">
              <a:extLst>
                <a:ext uri="{FF2B5EF4-FFF2-40B4-BE49-F238E27FC236}">
                  <a16:creationId xmlns:a16="http://schemas.microsoft.com/office/drawing/2014/main" xmlns="" id="{9B798E95-5362-1249-A465-C6ADFB5C33A5}"/>
                </a:ext>
              </a:extLst>
            </p:cNvPr>
            <p:cNvSpPr txBox="1"/>
            <p:nvPr/>
          </p:nvSpPr>
          <p:spPr>
            <a:xfrm>
              <a:off x="3512307" y="2145258"/>
              <a:ext cx="1446555" cy="400110"/>
            </a:xfrm>
            <a:prstGeom prst="rect">
              <a:avLst/>
            </a:prstGeom>
            <a:noFill/>
            <a:ln>
              <a:noFill/>
            </a:ln>
          </p:spPr>
          <p:txBody>
            <a:bodyPr wrap="square" rtlCol="0">
              <a:spAutoFit/>
            </a:bodyPr>
            <a:lstStyle/>
            <a:p>
              <a:r>
                <a:rPr lang="en-US" sz="1000" b="1" dirty="0" smtClean="0">
                  <a:solidFill>
                    <a:srgbClr val="DE3163"/>
                  </a:solidFill>
                  <a:latin typeface="Raleway" panose="020B0503030101060003" pitchFamily="34" charset="77"/>
                </a:rPr>
                <a:t>Large Amounts Needed</a:t>
              </a:r>
              <a:endParaRPr lang="en-US" sz="1000" b="1" dirty="0">
                <a:solidFill>
                  <a:srgbClr val="DE3163"/>
                </a:solidFill>
                <a:latin typeface="Raleway" panose="020B0503030101060003" pitchFamily="34" charset="77"/>
              </a:endParaRPr>
            </a:p>
          </p:txBody>
        </p:sp>
      </p:grpSp>
      <p:grpSp>
        <p:nvGrpSpPr>
          <p:cNvPr id="86" name="Group 85">
            <a:extLst>
              <a:ext uri="{FF2B5EF4-FFF2-40B4-BE49-F238E27FC236}">
                <a16:creationId xmlns:a16="http://schemas.microsoft.com/office/drawing/2014/main" xmlns="" id="{563F1EAA-6CCE-7B4F-83A1-E5B79092F372}"/>
              </a:ext>
            </a:extLst>
          </p:cNvPr>
          <p:cNvGrpSpPr/>
          <p:nvPr/>
        </p:nvGrpSpPr>
        <p:grpSpPr>
          <a:xfrm>
            <a:off x="8407797" y="4325208"/>
            <a:ext cx="2174733" cy="246221"/>
            <a:chOff x="3035591" y="2145258"/>
            <a:chExt cx="2174733" cy="246221"/>
          </a:xfrm>
        </p:grpSpPr>
        <p:sp>
          <p:nvSpPr>
            <p:cNvPr id="89" name="Shape 478">
              <a:extLst>
                <a:ext uri="{FF2B5EF4-FFF2-40B4-BE49-F238E27FC236}">
                  <a16:creationId xmlns:a16="http://schemas.microsoft.com/office/drawing/2014/main" xmlns="" id="{E80F89AA-91AB-694F-8532-B816253A69E1}"/>
                </a:ext>
              </a:extLst>
            </p:cNvPr>
            <p:cNvSpPr/>
            <p:nvPr/>
          </p:nvSpPr>
          <p:spPr>
            <a:xfrm>
              <a:off x="3035591" y="2258404"/>
              <a:ext cx="491189" cy="1"/>
            </a:xfrm>
            <a:prstGeom prst="line">
              <a:avLst/>
            </a:prstGeom>
            <a:ln w="25400">
              <a:solidFill>
                <a:srgbClr val="A6AAA9">
                  <a:alpha val="83563"/>
                </a:srgbClr>
              </a:solidFill>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a:solidFill>
                  <a:schemeClr val="bg1"/>
                </a:solidFill>
                <a:latin typeface="Raleway" panose="020B0503030101060003" pitchFamily="34" charset="77"/>
              </a:endParaRPr>
            </a:p>
          </p:txBody>
        </p:sp>
        <p:sp>
          <p:nvSpPr>
            <p:cNvPr id="91" name="TextBox 90">
              <a:extLst>
                <a:ext uri="{FF2B5EF4-FFF2-40B4-BE49-F238E27FC236}">
                  <a16:creationId xmlns:a16="http://schemas.microsoft.com/office/drawing/2014/main" xmlns="" id="{5D6FD139-F111-524F-8BCD-EB4FA7D55230}"/>
                </a:ext>
              </a:extLst>
            </p:cNvPr>
            <p:cNvSpPr txBox="1"/>
            <p:nvPr/>
          </p:nvSpPr>
          <p:spPr>
            <a:xfrm>
              <a:off x="3512307" y="2145258"/>
              <a:ext cx="1698017" cy="246221"/>
            </a:xfrm>
            <a:prstGeom prst="rect">
              <a:avLst/>
            </a:prstGeom>
            <a:noFill/>
            <a:ln>
              <a:noFill/>
            </a:ln>
          </p:spPr>
          <p:txBody>
            <a:bodyPr wrap="square" rtlCol="0">
              <a:spAutoFit/>
            </a:bodyPr>
            <a:lstStyle/>
            <a:p>
              <a:r>
                <a:rPr lang="en-US" sz="1000" b="1" dirty="0" smtClean="0">
                  <a:solidFill>
                    <a:srgbClr val="DE3163"/>
                  </a:solidFill>
                  <a:latin typeface="Raleway" panose="020B0503030101060003" pitchFamily="34" charset="77"/>
                </a:rPr>
                <a:t>High Denominations</a:t>
              </a:r>
              <a:endParaRPr lang="en-US" sz="1000" b="1" dirty="0">
                <a:solidFill>
                  <a:srgbClr val="DE3163"/>
                </a:solidFill>
                <a:latin typeface="Raleway" panose="020B0503030101060003" pitchFamily="34" charset="77"/>
              </a:endParaRPr>
            </a:p>
          </p:txBody>
        </p:sp>
      </p:grpSp>
    </p:spTree>
    <p:extLst>
      <p:ext uri="{BB962C8B-B14F-4D97-AF65-F5344CB8AC3E}">
        <p14:creationId xmlns:p14="http://schemas.microsoft.com/office/powerpoint/2010/main" val="9527129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C423FB9D-37AF-924C-80D2-DAAF51CF07EF}"/>
              </a:ext>
            </a:extLst>
          </p:cNvPr>
          <p:cNvSpPr/>
          <p:nvPr/>
        </p:nvSpPr>
        <p:spPr>
          <a:xfrm>
            <a:off x="1378225" y="1137519"/>
            <a:ext cx="2596496" cy="1478969"/>
          </a:xfrm>
          <a:prstGeom prst="rect">
            <a:avLst/>
          </a:prstGeom>
          <a:noFill/>
          <a:ln>
            <a:solidFill>
              <a:srgbClr val="DE3163"/>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bg1"/>
                </a:solidFill>
              </a:rPr>
              <a:t>Issuer issues form</a:t>
            </a:r>
            <a:endParaRPr lang="en-US" dirty="0">
              <a:solidFill>
                <a:schemeClr val="bg1"/>
              </a:solidFill>
            </a:endParaRPr>
          </a:p>
        </p:txBody>
      </p:sp>
      <p:sp>
        <p:nvSpPr>
          <p:cNvPr id="6" name="Rectangle 5">
            <a:extLst>
              <a:ext uri="{FF2B5EF4-FFF2-40B4-BE49-F238E27FC236}">
                <a16:creationId xmlns:a16="http://schemas.microsoft.com/office/drawing/2014/main" xmlns="" id="{C423FB9D-37AF-924C-80D2-DAAF51CF07EF}"/>
              </a:ext>
            </a:extLst>
          </p:cNvPr>
          <p:cNvSpPr/>
          <p:nvPr/>
        </p:nvSpPr>
        <p:spPr>
          <a:xfrm>
            <a:off x="4746798" y="1137519"/>
            <a:ext cx="2596496" cy="1478969"/>
          </a:xfrm>
          <a:prstGeom prst="rect">
            <a:avLst/>
          </a:prstGeom>
          <a:noFill/>
          <a:ln>
            <a:solidFill>
              <a:srgbClr val="DE3163"/>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bg1"/>
                </a:solidFill>
              </a:rPr>
              <a:t>Lead Arranger Confirms</a:t>
            </a:r>
            <a:endParaRPr lang="en-US" dirty="0">
              <a:solidFill>
                <a:schemeClr val="bg1"/>
              </a:solidFill>
            </a:endParaRPr>
          </a:p>
        </p:txBody>
      </p:sp>
      <p:sp>
        <p:nvSpPr>
          <p:cNvPr id="10" name="Rectangle 9">
            <a:extLst>
              <a:ext uri="{FF2B5EF4-FFF2-40B4-BE49-F238E27FC236}">
                <a16:creationId xmlns:a16="http://schemas.microsoft.com/office/drawing/2014/main" xmlns="" id="{C423FB9D-37AF-924C-80D2-DAAF51CF07EF}"/>
              </a:ext>
            </a:extLst>
          </p:cNvPr>
          <p:cNvSpPr/>
          <p:nvPr/>
        </p:nvSpPr>
        <p:spPr>
          <a:xfrm>
            <a:off x="8217278" y="3068347"/>
            <a:ext cx="2596496" cy="1478969"/>
          </a:xfrm>
          <a:prstGeom prst="rect">
            <a:avLst/>
          </a:prstGeom>
          <a:noFill/>
          <a:ln>
            <a:solidFill>
              <a:srgbClr val="DE3163"/>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bg1"/>
                </a:solidFill>
              </a:rPr>
              <a:t>Investor views and buys from available bonds and thematic funds</a:t>
            </a:r>
            <a:endParaRPr lang="en-US" dirty="0">
              <a:solidFill>
                <a:schemeClr val="bg1"/>
              </a:solidFill>
            </a:endParaRPr>
          </a:p>
        </p:txBody>
      </p:sp>
      <p:sp>
        <p:nvSpPr>
          <p:cNvPr id="12" name="Rectangle 11">
            <a:extLst>
              <a:ext uri="{FF2B5EF4-FFF2-40B4-BE49-F238E27FC236}">
                <a16:creationId xmlns:a16="http://schemas.microsoft.com/office/drawing/2014/main" xmlns="" id="{C423FB9D-37AF-924C-80D2-DAAF51CF07EF}"/>
              </a:ext>
            </a:extLst>
          </p:cNvPr>
          <p:cNvSpPr/>
          <p:nvPr/>
        </p:nvSpPr>
        <p:spPr>
          <a:xfrm>
            <a:off x="4746798" y="4999176"/>
            <a:ext cx="2596496" cy="1478969"/>
          </a:xfrm>
          <a:prstGeom prst="rect">
            <a:avLst/>
          </a:prstGeom>
          <a:noFill/>
          <a:ln>
            <a:solidFill>
              <a:srgbClr val="DE3163"/>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bg1"/>
                </a:solidFill>
              </a:rPr>
              <a:t>Portfolio Management via the Dashboard feature</a:t>
            </a:r>
            <a:endParaRPr lang="en-US" dirty="0">
              <a:solidFill>
                <a:schemeClr val="bg1"/>
              </a:solidFill>
            </a:endParaRPr>
          </a:p>
        </p:txBody>
      </p:sp>
      <p:pic>
        <p:nvPicPr>
          <p:cNvPr id="18" name="Picture 17" descr="A close up of a logo&#13;&#10;&#13;&#10;Description automatically generated">
            <a:extLst>
              <a:ext uri="{FF2B5EF4-FFF2-40B4-BE49-F238E27FC236}">
                <a16:creationId xmlns:a16="http://schemas.microsoft.com/office/drawing/2014/main" xmlns="" id="{003DF42F-78DE-8D43-A4B6-E31155810866}"/>
              </a:ext>
            </a:extLst>
          </p:cNvPr>
          <p:cNvPicPr>
            <a:picLocks noChangeAspect="1"/>
          </p:cNvPicPr>
          <p:nvPr/>
        </p:nvPicPr>
        <p:blipFill>
          <a:blip r:embed="rId2"/>
          <a:stretch>
            <a:fillRect/>
          </a:stretch>
        </p:blipFill>
        <p:spPr>
          <a:xfrm>
            <a:off x="4146035" y="1660379"/>
            <a:ext cx="429449" cy="433248"/>
          </a:xfrm>
          <a:prstGeom prst="rect">
            <a:avLst/>
          </a:prstGeom>
        </p:spPr>
      </p:pic>
      <p:pic>
        <p:nvPicPr>
          <p:cNvPr id="19" name="Picture 18" descr="A close up of a logo&#13;&#10;&#13;&#10;Description automatically generated">
            <a:extLst>
              <a:ext uri="{FF2B5EF4-FFF2-40B4-BE49-F238E27FC236}">
                <a16:creationId xmlns:a16="http://schemas.microsoft.com/office/drawing/2014/main" xmlns="" id="{003DF42F-78DE-8D43-A4B6-E31155810866}"/>
              </a:ext>
            </a:extLst>
          </p:cNvPr>
          <p:cNvPicPr>
            <a:picLocks noChangeAspect="1"/>
          </p:cNvPicPr>
          <p:nvPr/>
        </p:nvPicPr>
        <p:blipFill>
          <a:blip r:embed="rId2"/>
          <a:stretch>
            <a:fillRect/>
          </a:stretch>
        </p:blipFill>
        <p:spPr>
          <a:xfrm>
            <a:off x="7565562" y="1660379"/>
            <a:ext cx="429449" cy="433248"/>
          </a:xfrm>
          <a:prstGeom prst="rect">
            <a:avLst/>
          </a:prstGeom>
        </p:spPr>
      </p:pic>
      <p:pic>
        <p:nvPicPr>
          <p:cNvPr id="20" name="Picture 19" descr="A close up of a logo&#13;&#10;&#13;&#10;Description automatically generated">
            <a:extLst>
              <a:ext uri="{FF2B5EF4-FFF2-40B4-BE49-F238E27FC236}">
                <a16:creationId xmlns:a16="http://schemas.microsoft.com/office/drawing/2014/main" xmlns="" id="{003DF42F-78DE-8D43-A4B6-E31155810866}"/>
              </a:ext>
            </a:extLst>
          </p:cNvPr>
          <p:cNvPicPr>
            <a:picLocks noChangeAspect="1"/>
          </p:cNvPicPr>
          <p:nvPr/>
        </p:nvPicPr>
        <p:blipFill>
          <a:blip r:embed="rId2"/>
          <a:stretch>
            <a:fillRect/>
          </a:stretch>
        </p:blipFill>
        <p:spPr>
          <a:xfrm rot="5400000">
            <a:off x="9353222" y="2674862"/>
            <a:ext cx="324606" cy="335112"/>
          </a:xfrm>
          <a:prstGeom prst="rect">
            <a:avLst/>
          </a:prstGeom>
        </p:spPr>
      </p:pic>
      <p:pic>
        <p:nvPicPr>
          <p:cNvPr id="21" name="Picture 20" descr="A close up of a logo&#13;&#10;&#13;&#10;Description automatically generated">
            <a:extLst>
              <a:ext uri="{FF2B5EF4-FFF2-40B4-BE49-F238E27FC236}">
                <a16:creationId xmlns:a16="http://schemas.microsoft.com/office/drawing/2014/main" xmlns="" id="{003DF42F-78DE-8D43-A4B6-E31155810866}"/>
              </a:ext>
            </a:extLst>
          </p:cNvPr>
          <p:cNvPicPr>
            <a:picLocks noChangeAspect="1"/>
          </p:cNvPicPr>
          <p:nvPr/>
        </p:nvPicPr>
        <p:blipFill>
          <a:blip r:embed="rId2"/>
          <a:stretch>
            <a:fillRect/>
          </a:stretch>
        </p:blipFill>
        <p:spPr>
          <a:xfrm rot="10800000">
            <a:off x="7565562" y="3591207"/>
            <a:ext cx="429449" cy="433248"/>
          </a:xfrm>
          <a:prstGeom prst="rect">
            <a:avLst/>
          </a:prstGeom>
        </p:spPr>
      </p:pic>
      <p:pic>
        <p:nvPicPr>
          <p:cNvPr id="22" name="Picture 21" descr="A close up of a logo&#13;&#10;&#13;&#10;Description automatically generated">
            <a:extLst>
              <a:ext uri="{FF2B5EF4-FFF2-40B4-BE49-F238E27FC236}">
                <a16:creationId xmlns:a16="http://schemas.microsoft.com/office/drawing/2014/main" xmlns="" id="{003DF42F-78DE-8D43-A4B6-E31155810866}"/>
              </a:ext>
            </a:extLst>
          </p:cNvPr>
          <p:cNvPicPr>
            <a:picLocks noChangeAspect="1"/>
          </p:cNvPicPr>
          <p:nvPr/>
        </p:nvPicPr>
        <p:blipFill>
          <a:blip r:embed="rId2"/>
          <a:stretch>
            <a:fillRect/>
          </a:stretch>
        </p:blipFill>
        <p:spPr>
          <a:xfrm rot="10800000">
            <a:off x="4146035" y="3591206"/>
            <a:ext cx="429449" cy="433248"/>
          </a:xfrm>
          <a:prstGeom prst="rect">
            <a:avLst/>
          </a:prstGeom>
        </p:spPr>
      </p:pic>
      <p:pic>
        <p:nvPicPr>
          <p:cNvPr id="24" name="Picture 23" descr="A close up of a logo&#13;&#10;&#13;&#10;Description automatically generated">
            <a:extLst>
              <a:ext uri="{FF2B5EF4-FFF2-40B4-BE49-F238E27FC236}">
                <a16:creationId xmlns:a16="http://schemas.microsoft.com/office/drawing/2014/main" xmlns="" id="{003DF42F-78DE-8D43-A4B6-E31155810866}"/>
              </a:ext>
            </a:extLst>
          </p:cNvPr>
          <p:cNvPicPr>
            <a:picLocks noChangeAspect="1"/>
          </p:cNvPicPr>
          <p:nvPr/>
        </p:nvPicPr>
        <p:blipFill>
          <a:blip r:embed="rId2"/>
          <a:stretch>
            <a:fillRect/>
          </a:stretch>
        </p:blipFill>
        <p:spPr>
          <a:xfrm rot="5400000">
            <a:off x="2514169" y="4605690"/>
            <a:ext cx="324606" cy="335112"/>
          </a:xfrm>
          <a:prstGeom prst="rect">
            <a:avLst/>
          </a:prstGeom>
        </p:spPr>
      </p:pic>
      <p:pic>
        <p:nvPicPr>
          <p:cNvPr id="26" name="Picture 25" descr="A close up of a logo&#13;&#10;&#13;&#10;Description automatically generated">
            <a:extLst>
              <a:ext uri="{FF2B5EF4-FFF2-40B4-BE49-F238E27FC236}">
                <a16:creationId xmlns:a16="http://schemas.microsoft.com/office/drawing/2014/main" xmlns="" id="{003DF42F-78DE-8D43-A4B6-E31155810866}"/>
              </a:ext>
            </a:extLst>
          </p:cNvPr>
          <p:cNvPicPr>
            <a:picLocks noChangeAspect="1"/>
          </p:cNvPicPr>
          <p:nvPr/>
        </p:nvPicPr>
        <p:blipFill>
          <a:blip r:embed="rId2"/>
          <a:stretch>
            <a:fillRect/>
          </a:stretch>
        </p:blipFill>
        <p:spPr>
          <a:xfrm>
            <a:off x="4146035" y="5522036"/>
            <a:ext cx="429449" cy="433248"/>
          </a:xfrm>
          <a:prstGeom prst="rect">
            <a:avLst/>
          </a:prstGeom>
        </p:spPr>
      </p:pic>
      <p:pic>
        <p:nvPicPr>
          <p:cNvPr id="27" name="Picture 26" descr="A close up of a logo&#13;&#10;&#13;&#10;Description automatically generated">
            <a:extLst>
              <a:ext uri="{FF2B5EF4-FFF2-40B4-BE49-F238E27FC236}">
                <a16:creationId xmlns:a16="http://schemas.microsoft.com/office/drawing/2014/main" xmlns="" id="{003DF42F-78DE-8D43-A4B6-E31155810866}"/>
              </a:ext>
            </a:extLst>
          </p:cNvPr>
          <p:cNvPicPr>
            <a:picLocks noChangeAspect="1"/>
          </p:cNvPicPr>
          <p:nvPr/>
        </p:nvPicPr>
        <p:blipFill>
          <a:blip r:embed="rId2"/>
          <a:stretch>
            <a:fillRect/>
          </a:stretch>
        </p:blipFill>
        <p:spPr>
          <a:xfrm>
            <a:off x="7565562" y="5522036"/>
            <a:ext cx="429449" cy="433248"/>
          </a:xfrm>
          <a:prstGeom prst="rect">
            <a:avLst/>
          </a:prstGeom>
        </p:spPr>
      </p:pic>
      <p:grpSp>
        <p:nvGrpSpPr>
          <p:cNvPr id="40" name="Group 39"/>
          <p:cNvGrpSpPr/>
          <p:nvPr/>
        </p:nvGrpSpPr>
        <p:grpSpPr>
          <a:xfrm>
            <a:off x="4746798" y="3068347"/>
            <a:ext cx="2596496" cy="1478969"/>
            <a:chOff x="4746798" y="3068347"/>
            <a:chExt cx="2596496" cy="1478969"/>
          </a:xfrm>
        </p:grpSpPr>
        <p:sp>
          <p:nvSpPr>
            <p:cNvPr id="9" name="Rectangle 8">
              <a:extLst>
                <a:ext uri="{FF2B5EF4-FFF2-40B4-BE49-F238E27FC236}">
                  <a16:creationId xmlns:a16="http://schemas.microsoft.com/office/drawing/2014/main" xmlns="" id="{C423FB9D-37AF-924C-80D2-DAAF51CF07EF}"/>
                </a:ext>
              </a:extLst>
            </p:cNvPr>
            <p:cNvSpPr/>
            <p:nvPr/>
          </p:nvSpPr>
          <p:spPr>
            <a:xfrm>
              <a:off x="4746798" y="3068347"/>
              <a:ext cx="2596496" cy="1478969"/>
            </a:xfrm>
            <a:prstGeom prst="rect">
              <a:avLst/>
            </a:prstGeom>
            <a:noFill/>
            <a:ln>
              <a:solidFill>
                <a:srgbClr val="DE3163"/>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bg1"/>
                </a:solidFill>
              </a:endParaRPr>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2903" y="3261695"/>
              <a:ext cx="2324285" cy="1092270"/>
            </a:xfrm>
            <a:prstGeom prst="rect">
              <a:avLst/>
            </a:prstGeom>
          </p:spPr>
        </p:pic>
      </p:grpSp>
      <p:grpSp>
        <p:nvGrpSpPr>
          <p:cNvPr id="36" name="Group 35"/>
          <p:cNvGrpSpPr/>
          <p:nvPr/>
        </p:nvGrpSpPr>
        <p:grpSpPr>
          <a:xfrm>
            <a:off x="8217278" y="1137519"/>
            <a:ext cx="2596496" cy="1478969"/>
            <a:chOff x="8217278" y="1137519"/>
            <a:chExt cx="2596496" cy="1478969"/>
          </a:xfrm>
        </p:grpSpPr>
        <p:sp>
          <p:nvSpPr>
            <p:cNvPr id="7" name="Rectangle 6">
              <a:extLst>
                <a:ext uri="{FF2B5EF4-FFF2-40B4-BE49-F238E27FC236}">
                  <a16:creationId xmlns:a16="http://schemas.microsoft.com/office/drawing/2014/main" xmlns="" id="{C423FB9D-37AF-924C-80D2-DAAF51CF07EF}"/>
                </a:ext>
              </a:extLst>
            </p:cNvPr>
            <p:cNvSpPr/>
            <p:nvPr/>
          </p:nvSpPr>
          <p:spPr>
            <a:xfrm>
              <a:off x="8217278" y="1137519"/>
              <a:ext cx="2596496" cy="1478969"/>
            </a:xfrm>
            <a:prstGeom prst="rect">
              <a:avLst/>
            </a:prstGeom>
            <a:noFill/>
            <a:ln>
              <a:solidFill>
                <a:srgbClr val="DE3163"/>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bg1"/>
                  </a:solidFill>
                </a:rPr>
                <a:t>Asset Ledger Created and Smart Contract Deployed</a:t>
              </a:r>
            </a:p>
            <a:p>
              <a:pPr algn="ctr"/>
              <a:endParaRPr lang="en-US" dirty="0">
                <a:solidFill>
                  <a:schemeClr val="bg1"/>
                </a:solidFill>
              </a:endParaRPr>
            </a:p>
            <a:p>
              <a:pPr algn="ctr"/>
              <a:endParaRPr lang="en-US" dirty="0" smtClean="0">
                <a:solidFill>
                  <a:schemeClr val="bg1"/>
                </a:solidFill>
              </a:endParaRPr>
            </a:p>
            <a:p>
              <a:pPr algn="ctr"/>
              <a:endParaRPr lang="en-US" dirty="0">
                <a:solidFill>
                  <a:schemeClr val="bg1"/>
                </a:solidFill>
              </a:endParaRPr>
            </a:p>
          </p:txBody>
        </p: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1466" y="2001155"/>
              <a:ext cx="1708117" cy="431431"/>
            </a:xfrm>
            <a:prstGeom prst="rect">
              <a:avLst/>
            </a:prstGeom>
          </p:spPr>
        </p:pic>
      </p:grpSp>
      <p:grpSp>
        <p:nvGrpSpPr>
          <p:cNvPr id="37" name="Group 36"/>
          <p:cNvGrpSpPr/>
          <p:nvPr/>
        </p:nvGrpSpPr>
        <p:grpSpPr>
          <a:xfrm>
            <a:off x="1378225" y="3068347"/>
            <a:ext cx="2596496" cy="1478969"/>
            <a:chOff x="1378225" y="3068347"/>
            <a:chExt cx="2596496" cy="1478969"/>
          </a:xfrm>
        </p:grpSpPr>
        <p:sp>
          <p:nvSpPr>
            <p:cNvPr id="8" name="Rectangle 7">
              <a:extLst>
                <a:ext uri="{FF2B5EF4-FFF2-40B4-BE49-F238E27FC236}">
                  <a16:creationId xmlns:a16="http://schemas.microsoft.com/office/drawing/2014/main" xmlns="" id="{C423FB9D-37AF-924C-80D2-DAAF51CF07EF}"/>
                </a:ext>
              </a:extLst>
            </p:cNvPr>
            <p:cNvSpPr/>
            <p:nvPr/>
          </p:nvSpPr>
          <p:spPr>
            <a:xfrm>
              <a:off x="1378225" y="3068347"/>
              <a:ext cx="2596496" cy="1478969"/>
            </a:xfrm>
            <a:prstGeom prst="rect">
              <a:avLst/>
            </a:prstGeom>
            <a:noFill/>
            <a:ln>
              <a:solidFill>
                <a:srgbClr val="DE3163"/>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bg1"/>
                  </a:solidFill>
                </a:rPr>
                <a:t>Tokens received in user’s </a:t>
              </a:r>
              <a:r>
                <a:rPr lang="en-US" dirty="0" err="1" smtClean="0">
                  <a:solidFill>
                    <a:schemeClr val="bg1"/>
                  </a:solidFill>
                </a:rPr>
                <a:t>Algorand</a:t>
              </a:r>
              <a:r>
                <a:rPr lang="en-US" dirty="0" smtClean="0">
                  <a:solidFill>
                    <a:schemeClr val="bg1"/>
                  </a:solidFill>
                </a:rPr>
                <a:t> wallet</a:t>
              </a:r>
            </a:p>
            <a:p>
              <a:pPr algn="ctr"/>
              <a:endParaRPr lang="en-US" dirty="0">
                <a:solidFill>
                  <a:schemeClr val="bg1"/>
                </a:solidFill>
              </a:endParaRPr>
            </a:p>
            <a:p>
              <a:pPr algn="ctr"/>
              <a:endParaRPr lang="en-US" dirty="0" smtClean="0">
                <a:solidFill>
                  <a:schemeClr val="bg1"/>
                </a:solidFill>
              </a:endParaRPr>
            </a:p>
            <a:p>
              <a:pPr algn="ctr"/>
              <a:endParaRPr lang="en-US" dirty="0">
                <a:solidFill>
                  <a:schemeClr val="bg1"/>
                </a:solidFill>
              </a:endParaRPr>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5120" y="3953582"/>
              <a:ext cx="1708117" cy="431431"/>
            </a:xfrm>
            <a:prstGeom prst="rect">
              <a:avLst/>
            </a:prstGeom>
          </p:spPr>
        </p:pic>
      </p:grpSp>
      <p:grpSp>
        <p:nvGrpSpPr>
          <p:cNvPr id="39" name="Group 38"/>
          <p:cNvGrpSpPr/>
          <p:nvPr/>
        </p:nvGrpSpPr>
        <p:grpSpPr>
          <a:xfrm>
            <a:off x="8217278" y="4999176"/>
            <a:ext cx="2596496" cy="1478969"/>
            <a:chOff x="8217278" y="4999176"/>
            <a:chExt cx="2596496" cy="1478969"/>
          </a:xfrm>
        </p:grpSpPr>
        <p:sp>
          <p:nvSpPr>
            <p:cNvPr id="13" name="Rectangle 12">
              <a:extLst>
                <a:ext uri="{FF2B5EF4-FFF2-40B4-BE49-F238E27FC236}">
                  <a16:creationId xmlns:a16="http://schemas.microsoft.com/office/drawing/2014/main" xmlns="" id="{C423FB9D-37AF-924C-80D2-DAAF51CF07EF}"/>
                </a:ext>
              </a:extLst>
            </p:cNvPr>
            <p:cNvSpPr/>
            <p:nvPr/>
          </p:nvSpPr>
          <p:spPr>
            <a:xfrm>
              <a:off x="8217278" y="4999176"/>
              <a:ext cx="2596496" cy="1478969"/>
            </a:xfrm>
            <a:prstGeom prst="rect">
              <a:avLst/>
            </a:prstGeom>
            <a:noFill/>
            <a:ln>
              <a:solidFill>
                <a:srgbClr val="DE3163"/>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bg1"/>
                  </a:solidFill>
                </a:rPr>
                <a:t>P2P Marketplace for trading bonds</a:t>
              </a:r>
            </a:p>
            <a:p>
              <a:pPr algn="ctr"/>
              <a:endParaRPr lang="en-US" dirty="0">
                <a:solidFill>
                  <a:schemeClr val="bg1"/>
                </a:solidFill>
              </a:endParaRPr>
            </a:p>
            <a:p>
              <a:pPr algn="ctr"/>
              <a:endParaRPr lang="en-US" dirty="0" smtClean="0">
                <a:solidFill>
                  <a:schemeClr val="bg1"/>
                </a:solidFill>
              </a:endParaRPr>
            </a:p>
            <a:p>
              <a:pPr algn="ctr"/>
              <a:endParaRPr lang="en-US" dirty="0">
                <a:solidFill>
                  <a:schemeClr val="bg1"/>
                </a:solidFill>
              </a:endParaRPr>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1466" y="5868407"/>
              <a:ext cx="1708117" cy="431431"/>
            </a:xfrm>
            <a:prstGeom prst="rect">
              <a:avLst/>
            </a:prstGeom>
          </p:spPr>
        </p:pic>
      </p:grpSp>
      <p:grpSp>
        <p:nvGrpSpPr>
          <p:cNvPr id="38" name="Group 37"/>
          <p:cNvGrpSpPr/>
          <p:nvPr/>
        </p:nvGrpSpPr>
        <p:grpSpPr>
          <a:xfrm>
            <a:off x="1378225" y="4999176"/>
            <a:ext cx="2596496" cy="1478969"/>
            <a:chOff x="1378225" y="4999176"/>
            <a:chExt cx="2596496" cy="1478969"/>
          </a:xfrm>
        </p:grpSpPr>
        <p:sp>
          <p:nvSpPr>
            <p:cNvPr id="11" name="Rectangle 10">
              <a:extLst>
                <a:ext uri="{FF2B5EF4-FFF2-40B4-BE49-F238E27FC236}">
                  <a16:creationId xmlns:a16="http://schemas.microsoft.com/office/drawing/2014/main" xmlns="" id="{C423FB9D-37AF-924C-80D2-DAAF51CF07EF}"/>
                </a:ext>
              </a:extLst>
            </p:cNvPr>
            <p:cNvSpPr/>
            <p:nvPr/>
          </p:nvSpPr>
          <p:spPr>
            <a:xfrm>
              <a:off x="1378225" y="4999176"/>
              <a:ext cx="2596496" cy="1478969"/>
            </a:xfrm>
            <a:prstGeom prst="rect">
              <a:avLst/>
            </a:prstGeom>
            <a:noFill/>
            <a:ln>
              <a:solidFill>
                <a:srgbClr val="DE3163"/>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bg1"/>
                  </a:solidFill>
                </a:rPr>
                <a:t>Dividends received in User’s </a:t>
              </a:r>
              <a:r>
                <a:rPr lang="en-US" dirty="0" err="1" smtClean="0">
                  <a:solidFill>
                    <a:schemeClr val="bg1"/>
                  </a:solidFill>
                </a:rPr>
                <a:t>Algorand</a:t>
              </a:r>
              <a:r>
                <a:rPr lang="en-US" dirty="0" smtClean="0">
                  <a:solidFill>
                    <a:schemeClr val="bg1"/>
                  </a:solidFill>
                </a:rPr>
                <a:t> wallet</a:t>
              </a:r>
            </a:p>
            <a:p>
              <a:pPr algn="ctr"/>
              <a:endParaRPr lang="en-US" dirty="0">
                <a:solidFill>
                  <a:schemeClr val="bg1"/>
                </a:solidFill>
              </a:endParaRPr>
            </a:p>
            <a:p>
              <a:pPr algn="ctr"/>
              <a:endParaRPr lang="en-US" dirty="0" smtClean="0">
                <a:solidFill>
                  <a:schemeClr val="bg1"/>
                </a:solidFill>
              </a:endParaRPr>
            </a:p>
            <a:p>
              <a:pPr algn="ctr"/>
              <a:endParaRPr lang="en-US" dirty="0">
                <a:solidFill>
                  <a:schemeClr val="bg1"/>
                </a:solidFill>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5120" y="5868407"/>
              <a:ext cx="1708117" cy="431431"/>
            </a:xfrm>
            <a:prstGeom prst="rect">
              <a:avLst/>
            </a:prstGeom>
          </p:spPr>
        </p:pic>
      </p:grpSp>
      <p:sp>
        <p:nvSpPr>
          <p:cNvPr id="35" name="Title 1">
            <a:extLst>
              <a:ext uri="{FF2B5EF4-FFF2-40B4-BE49-F238E27FC236}">
                <a16:creationId xmlns:a16="http://schemas.microsoft.com/office/drawing/2014/main" xmlns="" id="{D350D4EE-8752-8A4A-B7C9-BA7C54197C42}"/>
              </a:ext>
            </a:extLst>
          </p:cNvPr>
          <p:cNvSpPr>
            <a:spLocks noGrp="1"/>
          </p:cNvSpPr>
          <p:nvPr>
            <p:ph type="title"/>
          </p:nvPr>
        </p:nvSpPr>
        <p:spPr>
          <a:xfrm>
            <a:off x="414806" y="0"/>
            <a:ext cx="9988352" cy="1137519"/>
          </a:xfrm>
        </p:spPr>
        <p:txBody>
          <a:bodyPr>
            <a:normAutofit/>
          </a:bodyPr>
          <a:lstStyle/>
          <a:p>
            <a:r>
              <a:rPr lang="en-US" sz="2500" b="1" dirty="0" smtClean="0">
                <a:solidFill>
                  <a:srgbClr val="DE3163"/>
                </a:solidFill>
                <a:latin typeface="Raleway" panose="020B0503030101060003" pitchFamily="34" charset="77"/>
              </a:rPr>
              <a:t>Our</a:t>
            </a:r>
            <a:r>
              <a:rPr lang="en-US" sz="2500" b="1" dirty="0" smtClean="0">
                <a:solidFill>
                  <a:schemeClr val="bg1"/>
                </a:solidFill>
                <a:latin typeface="Raleway" panose="020B0503030101060003" pitchFamily="34" charset="77"/>
              </a:rPr>
              <a:t> Solution</a:t>
            </a:r>
            <a:endParaRPr lang="en-US" sz="2500" b="1" dirty="0">
              <a:solidFill>
                <a:schemeClr val="bg1"/>
              </a:solidFill>
              <a:latin typeface="Raleway" panose="020B0503030101060003" pitchFamily="34" charset="77"/>
            </a:endParaRPr>
          </a:p>
        </p:txBody>
      </p:sp>
    </p:spTree>
    <p:extLst>
      <p:ext uri="{BB962C8B-B14F-4D97-AF65-F5344CB8AC3E}">
        <p14:creationId xmlns:p14="http://schemas.microsoft.com/office/powerpoint/2010/main" val="1354352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30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0-#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40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fill="hold"/>
                                        <p:tgtEl>
                                          <p:spTgt spid="36"/>
                                        </p:tgtEl>
                                        <p:attrNameLst>
                                          <p:attrName>ppt_x</p:attrName>
                                        </p:attrNameLst>
                                      </p:cBhvr>
                                      <p:tavLst>
                                        <p:tav tm="0">
                                          <p:val>
                                            <p:strVal val="0-#ppt_w/2"/>
                                          </p:val>
                                        </p:tav>
                                        <p:tav tm="100000">
                                          <p:val>
                                            <p:strVal val="#ppt_x"/>
                                          </p:val>
                                        </p:tav>
                                      </p:tavLst>
                                    </p:anim>
                                    <p:anim calcmode="lin" valueType="num">
                                      <p:cBhvr additive="base">
                                        <p:cTn id="24" dur="500" fill="hold"/>
                                        <p:tgtEl>
                                          <p:spTgt spid="36"/>
                                        </p:tgtEl>
                                        <p:attrNameLst>
                                          <p:attrName>ppt_y</p:attrName>
                                        </p:attrNameLst>
                                      </p:cBhvr>
                                      <p:tavLst>
                                        <p:tav tm="0">
                                          <p:val>
                                            <p:strVal val="#ppt_y"/>
                                          </p:val>
                                        </p:tav>
                                        <p:tav tm="100000">
                                          <p:val>
                                            <p:strVal val="#ppt_y"/>
                                          </p:val>
                                        </p:tav>
                                      </p:tavLst>
                                    </p:anim>
                                  </p:childTnLst>
                                </p:cTn>
                              </p:par>
                              <p:par>
                                <p:cTn id="25" presetID="2" presetClass="entr" presetSubtype="1" fill="hold" nodeType="withEffect">
                                  <p:stCondLst>
                                    <p:cond delay="50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60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0-#ppt_h/2"/>
                                          </p:val>
                                        </p:tav>
                                        <p:tav tm="100000">
                                          <p:val>
                                            <p:strVal val="#ppt_y"/>
                                          </p:val>
                                        </p:tav>
                                      </p:tavLst>
                                    </p:anim>
                                  </p:childTnLst>
                                </p:cTn>
                              </p:par>
                              <p:par>
                                <p:cTn id="33" presetID="2" presetClass="entr" presetSubtype="2" fill="hold" nodeType="withEffect">
                                  <p:stCondLst>
                                    <p:cond delay="70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1+#ppt_w/2"/>
                                          </p:val>
                                        </p:tav>
                                        <p:tav tm="100000">
                                          <p:val>
                                            <p:strVal val="#ppt_x"/>
                                          </p:val>
                                        </p:tav>
                                      </p:tavLst>
                                    </p:anim>
                                    <p:anim calcmode="lin" valueType="num">
                                      <p:cBhvr additive="base">
                                        <p:cTn id="36" dur="500" fill="hold"/>
                                        <p:tgtEl>
                                          <p:spTgt spid="21"/>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80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1+#ppt_w/2"/>
                                          </p:val>
                                        </p:tav>
                                        <p:tav tm="100000">
                                          <p:val>
                                            <p:strVal val="#ppt_x"/>
                                          </p:val>
                                        </p:tav>
                                      </p:tavLst>
                                    </p:anim>
                                    <p:anim calcmode="lin" valueType="num">
                                      <p:cBhvr additive="base">
                                        <p:cTn id="40" dur="500" fill="hold"/>
                                        <p:tgtEl>
                                          <p:spTgt spid="40"/>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90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1+#ppt_w/2"/>
                                          </p:val>
                                        </p:tav>
                                        <p:tav tm="100000">
                                          <p:val>
                                            <p:strVal val="#ppt_x"/>
                                          </p:val>
                                        </p:tav>
                                      </p:tavLst>
                                    </p:anim>
                                    <p:anim calcmode="lin" valueType="num">
                                      <p:cBhvr additive="base">
                                        <p:cTn id="44" dur="500" fill="hold"/>
                                        <p:tgtEl>
                                          <p:spTgt spid="22"/>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1000"/>
                                  </p:stCondLst>
                                  <p:childTnLst>
                                    <p:set>
                                      <p:cBhvr>
                                        <p:cTn id="46" dur="1" fill="hold">
                                          <p:stCondLst>
                                            <p:cond delay="0"/>
                                          </p:stCondLst>
                                        </p:cTn>
                                        <p:tgtEl>
                                          <p:spTgt spid="37"/>
                                        </p:tgtEl>
                                        <p:attrNameLst>
                                          <p:attrName>style.visibility</p:attrName>
                                        </p:attrNameLst>
                                      </p:cBhvr>
                                      <p:to>
                                        <p:strVal val="visible"/>
                                      </p:to>
                                    </p:set>
                                    <p:anim calcmode="lin" valueType="num">
                                      <p:cBhvr additive="base">
                                        <p:cTn id="47" dur="500" fill="hold"/>
                                        <p:tgtEl>
                                          <p:spTgt spid="37"/>
                                        </p:tgtEl>
                                        <p:attrNameLst>
                                          <p:attrName>ppt_x</p:attrName>
                                        </p:attrNameLst>
                                      </p:cBhvr>
                                      <p:tavLst>
                                        <p:tav tm="0">
                                          <p:val>
                                            <p:strVal val="1+#ppt_w/2"/>
                                          </p:val>
                                        </p:tav>
                                        <p:tav tm="100000">
                                          <p:val>
                                            <p:strVal val="#ppt_x"/>
                                          </p:val>
                                        </p:tav>
                                      </p:tavLst>
                                    </p:anim>
                                    <p:anim calcmode="lin" valueType="num">
                                      <p:cBhvr additive="base">
                                        <p:cTn id="48" dur="500" fill="hold"/>
                                        <p:tgtEl>
                                          <p:spTgt spid="37"/>
                                        </p:tgtEl>
                                        <p:attrNameLst>
                                          <p:attrName>ppt_y</p:attrName>
                                        </p:attrNameLst>
                                      </p:cBhvr>
                                      <p:tavLst>
                                        <p:tav tm="0">
                                          <p:val>
                                            <p:strVal val="#ppt_y"/>
                                          </p:val>
                                        </p:tav>
                                        <p:tav tm="100000">
                                          <p:val>
                                            <p:strVal val="#ppt_y"/>
                                          </p:val>
                                        </p:tav>
                                      </p:tavLst>
                                    </p:anim>
                                  </p:childTnLst>
                                </p:cTn>
                              </p:par>
                              <p:par>
                                <p:cTn id="49" presetID="2" presetClass="entr" presetSubtype="1" fill="hold" nodeType="withEffect">
                                  <p:stCondLst>
                                    <p:cond delay="110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ppt_x"/>
                                          </p:val>
                                        </p:tav>
                                        <p:tav tm="100000">
                                          <p:val>
                                            <p:strVal val="#ppt_x"/>
                                          </p:val>
                                        </p:tav>
                                      </p:tavLst>
                                    </p:anim>
                                    <p:anim calcmode="lin" valueType="num">
                                      <p:cBhvr additive="base">
                                        <p:cTn id="52" dur="500" fill="hold"/>
                                        <p:tgtEl>
                                          <p:spTgt spid="24"/>
                                        </p:tgtEl>
                                        <p:attrNameLst>
                                          <p:attrName>ppt_y</p:attrName>
                                        </p:attrNameLst>
                                      </p:cBhvr>
                                      <p:tavLst>
                                        <p:tav tm="0">
                                          <p:val>
                                            <p:strVal val="0-#ppt_h/2"/>
                                          </p:val>
                                        </p:tav>
                                        <p:tav tm="100000">
                                          <p:val>
                                            <p:strVal val="#ppt_y"/>
                                          </p:val>
                                        </p:tav>
                                      </p:tavLst>
                                    </p:anim>
                                  </p:childTnLst>
                                </p:cTn>
                              </p:par>
                              <p:par>
                                <p:cTn id="53" presetID="2" presetClass="entr" presetSubtype="1" fill="hold" nodeType="withEffect">
                                  <p:stCondLst>
                                    <p:cond delay="1200"/>
                                  </p:stCondLst>
                                  <p:childTnLst>
                                    <p:set>
                                      <p:cBhvr>
                                        <p:cTn id="54" dur="1" fill="hold">
                                          <p:stCondLst>
                                            <p:cond delay="0"/>
                                          </p:stCondLst>
                                        </p:cTn>
                                        <p:tgtEl>
                                          <p:spTgt spid="38"/>
                                        </p:tgtEl>
                                        <p:attrNameLst>
                                          <p:attrName>style.visibility</p:attrName>
                                        </p:attrNameLst>
                                      </p:cBhvr>
                                      <p:to>
                                        <p:strVal val="visible"/>
                                      </p:to>
                                    </p:set>
                                    <p:anim calcmode="lin" valueType="num">
                                      <p:cBhvr additive="base">
                                        <p:cTn id="55" dur="500" fill="hold"/>
                                        <p:tgtEl>
                                          <p:spTgt spid="38"/>
                                        </p:tgtEl>
                                        <p:attrNameLst>
                                          <p:attrName>ppt_x</p:attrName>
                                        </p:attrNameLst>
                                      </p:cBhvr>
                                      <p:tavLst>
                                        <p:tav tm="0">
                                          <p:val>
                                            <p:strVal val="#ppt_x"/>
                                          </p:val>
                                        </p:tav>
                                        <p:tav tm="100000">
                                          <p:val>
                                            <p:strVal val="#ppt_x"/>
                                          </p:val>
                                        </p:tav>
                                      </p:tavLst>
                                    </p:anim>
                                    <p:anim calcmode="lin" valueType="num">
                                      <p:cBhvr additive="base">
                                        <p:cTn id="56" dur="500" fill="hold"/>
                                        <p:tgtEl>
                                          <p:spTgt spid="38"/>
                                        </p:tgtEl>
                                        <p:attrNameLst>
                                          <p:attrName>ppt_y</p:attrName>
                                        </p:attrNameLst>
                                      </p:cBhvr>
                                      <p:tavLst>
                                        <p:tav tm="0">
                                          <p:val>
                                            <p:strVal val="0-#ppt_h/2"/>
                                          </p:val>
                                        </p:tav>
                                        <p:tav tm="100000">
                                          <p:val>
                                            <p:strVal val="#ppt_y"/>
                                          </p:val>
                                        </p:tav>
                                      </p:tavLst>
                                    </p:anim>
                                  </p:childTnLst>
                                </p:cTn>
                              </p:par>
                              <p:par>
                                <p:cTn id="57" presetID="2" presetClass="entr" presetSubtype="8" fill="hold" nodeType="withEffect">
                                  <p:stCondLst>
                                    <p:cond delay="1300"/>
                                  </p:stCondLst>
                                  <p:childTnLst>
                                    <p:set>
                                      <p:cBhvr>
                                        <p:cTn id="58" dur="1" fill="hold">
                                          <p:stCondLst>
                                            <p:cond delay="0"/>
                                          </p:stCondLst>
                                        </p:cTn>
                                        <p:tgtEl>
                                          <p:spTgt spid="26"/>
                                        </p:tgtEl>
                                        <p:attrNameLst>
                                          <p:attrName>style.visibility</p:attrName>
                                        </p:attrNameLst>
                                      </p:cBhvr>
                                      <p:to>
                                        <p:strVal val="visible"/>
                                      </p:to>
                                    </p:set>
                                    <p:anim calcmode="lin" valueType="num">
                                      <p:cBhvr additive="base">
                                        <p:cTn id="59" dur="500" fill="hold"/>
                                        <p:tgtEl>
                                          <p:spTgt spid="26"/>
                                        </p:tgtEl>
                                        <p:attrNameLst>
                                          <p:attrName>ppt_x</p:attrName>
                                        </p:attrNameLst>
                                      </p:cBhvr>
                                      <p:tavLst>
                                        <p:tav tm="0">
                                          <p:val>
                                            <p:strVal val="0-#ppt_w/2"/>
                                          </p:val>
                                        </p:tav>
                                        <p:tav tm="100000">
                                          <p:val>
                                            <p:strVal val="#ppt_x"/>
                                          </p:val>
                                        </p:tav>
                                      </p:tavLst>
                                    </p:anim>
                                    <p:anim calcmode="lin" valueType="num">
                                      <p:cBhvr additive="base">
                                        <p:cTn id="60" dur="500" fill="hold"/>
                                        <p:tgtEl>
                                          <p:spTgt spid="26"/>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1400"/>
                                  </p:stCondLst>
                                  <p:childTnLst>
                                    <p:set>
                                      <p:cBhvr>
                                        <p:cTn id="62" dur="1" fill="hold">
                                          <p:stCondLst>
                                            <p:cond delay="0"/>
                                          </p:stCondLst>
                                        </p:cTn>
                                        <p:tgtEl>
                                          <p:spTgt spid="12"/>
                                        </p:tgtEl>
                                        <p:attrNameLst>
                                          <p:attrName>style.visibility</p:attrName>
                                        </p:attrNameLst>
                                      </p:cBhvr>
                                      <p:to>
                                        <p:strVal val="visible"/>
                                      </p:to>
                                    </p:set>
                                    <p:anim calcmode="lin" valueType="num">
                                      <p:cBhvr additive="base">
                                        <p:cTn id="63" dur="500" fill="hold"/>
                                        <p:tgtEl>
                                          <p:spTgt spid="12"/>
                                        </p:tgtEl>
                                        <p:attrNameLst>
                                          <p:attrName>ppt_x</p:attrName>
                                        </p:attrNameLst>
                                      </p:cBhvr>
                                      <p:tavLst>
                                        <p:tav tm="0">
                                          <p:val>
                                            <p:strVal val="0-#ppt_w/2"/>
                                          </p:val>
                                        </p:tav>
                                        <p:tav tm="100000">
                                          <p:val>
                                            <p:strVal val="#ppt_x"/>
                                          </p:val>
                                        </p:tav>
                                      </p:tavLst>
                                    </p:anim>
                                    <p:anim calcmode="lin" valueType="num">
                                      <p:cBhvr additive="base">
                                        <p:cTn id="64" dur="500" fill="hold"/>
                                        <p:tgtEl>
                                          <p:spTgt spid="12"/>
                                        </p:tgtEl>
                                        <p:attrNameLst>
                                          <p:attrName>ppt_y</p:attrName>
                                        </p:attrNameLst>
                                      </p:cBhvr>
                                      <p:tavLst>
                                        <p:tav tm="0">
                                          <p:val>
                                            <p:strVal val="#ppt_y"/>
                                          </p:val>
                                        </p:tav>
                                        <p:tav tm="100000">
                                          <p:val>
                                            <p:strVal val="#ppt_y"/>
                                          </p:val>
                                        </p:tav>
                                      </p:tavLst>
                                    </p:anim>
                                  </p:childTnLst>
                                </p:cTn>
                              </p:par>
                              <p:par>
                                <p:cTn id="65" presetID="2" presetClass="entr" presetSubtype="8" fill="hold" nodeType="withEffect">
                                  <p:stCondLst>
                                    <p:cond delay="150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500" fill="hold"/>
                                        <p:tgtEl>
                                          <p:spTgt spid="27"/>
                                        </p:tgtEl>
                                        <p:attrNameLst>
                                          <p:attrName>ppt_x</p:attrName>
                                        </p:attrNameLst>
                                      </p:cBhvr>
                                      <p:tavLst>
                                        <p:tav tm="0">
                                          <p:val>
                                            <p:strVal val="0-#ppt_w/2"/>
                                          </p:val>
                                        </p:tav>
                                        <p:tav tm="100000">
                                          <p:val>
                                            <p:strVal val="#ppt_x"/>
                                          </p:val>
                                        </p:tav>
                                      </p:tavLst>
                                    </p:anim>
                                    <p:anim calcmode="lin" valueType="num">
                                      <p:cBhvr additive="base">
                                        <p:cTn id="68" dur="500" fill="hold"/>
                                        <p:tgtEl>
                                          <p:spTgt spid="27"/>
                                        </p:tgtEl>
                                        <p:attrNameLst>
                                          <p:attrName>ppt_y</p:attrName>
                                        </p:attrNameLst>
                                      </p:cBhvr>
                                      <p:tavLst>
                                        <p:tav tm="0">
                                          <p:val>
                                            <p:strVal val="#ppt_y"/>
                                          </p:val>
                                        </p:tav>
                                        <p:tav tm="100000">
                                          <p:val>
                                            <p:strVal val="#ppt_y"/>
                                          </p:val>
                                        </p:tav>
                                      </p:tavLst>
                                    </p:anim>
                                  </p:childTnLst>
                                </p:cTn>
                              </p:par>
                              <p:par>
                                <p:cTn id="69" presetID="2" presetClass="entr" presetSubtype="8" fill="hold" nodeType="withEffect">
                                  <p:stCondLst>
                                    <p:cond delay="1600"/>
                                  </p:stCondLst>
                                  <p:childTnLst>
                                    <p:set>
                                      <p:cBhvr>
                                        <p:cTn id="70" dur="1" fill="hold">
                                          <p:stCondLst>
                                            <p:cond delay="0"/>
                                          </p:stCondLst>
                                        </p:cTn>
                                        <p:tgtEl>
                                          <p:spTgt spid="39"/>
                                        </p:tgtEl>
                                        <p:attrNameLst>
                                          <p:attrName>style.visibility</p:attrName>
                                        </p:attrNameLst>
                                      </p:cBhvr>
                                      <p:to>
                                        <p:strVal val="visible"/>
                                      </p:to>
                                    </p:set>
                                    <p:anim calcmode="lin" valueType="num">
                                      <p:cBhvr additive="base">
                                        <p:cTn id="71" dur="500" fill="hold"/>
                                        <p:tgtEl>
                                          <p:spTgt spid="39"/>
                                        </p:tgtEl>
                                        <p:attrNameLst>
                                          <p:attrName>ppt_x</p:attrName>
                                        </p:attrNameLst>
                                      </p:cBhvr>
                                      <p:tavLst>
                                        <p:tav tm="0">
                                          <p:val>
                                            <p:strVal val="0-#ppt_w/2"/>
                                          </p:val>
                                        </p:tav>
                                        <p:tav tm="100000">
                                          <p:val>
                                            <p:strVal val="#ppt_x"/>
                                          </p:val>
                                        </p:tav>
                                      </p:tavLst>
                                    </p:anim>
                                    <p:anim calcmode="lin" valueType="num">
                                      <p:cBhvr additive="base">
                                        <p:cTn id="72"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50D4EE-8752-8A4A-B7C9-BA7C54197C42}"/>
              </a:ext>
            </a:extLst>
          </p:cNvPr>
          <p:cNvSpPr>
            <a:spLocks noGrp="1"/>
          </p:cNvSpPr>
          <p:nvPr>
            <p:ph type="title"/>
          </p:nvPr>
        </p:nvSpPr>
        <p:spPr>
          <a:xfrm>
            <a:off x="414806" y="0"/>
            <a:ext cx="9988352" cy="1137519"/>
          </a:xfrm>
        </p:spPr>
        <p:txBody>
          <a:bodyPr>
            <a:normAutofit/>
          </a:bodyPr>
          <a:lstStyle/>
          <a:p>
            <a:r>
              <a:rPr lang="en-US" sz="2500" b="1" dirty="0" smtClean="0">
                <a:solidFill>
                  <a:srgbClr val="DE3163"/>
                </a:solidFill>
                <a:latin typeface="Raleway" panose="020B0503030101060003" pitchFamily="34" charset="77"/>
              </a:rPr>
              <a:t>Our Solution: </a:t>
            </a:r>
            <a:r>
              <a:rPr lang="en-US" sz="2500" b="1" dirty="0" smtClean="0">
                <a:solidFill>
                  <a:schemeClr val="bg1"/>
                </a:solidFill>
                <a:latin typeface="Raleway" panose="020B0503030101060003" pitchFamily="34" charset="77"/>
              </a:rPr>
              <a:t>Efficient Bond Issuance Process</a:t>
            </a:r>
            <a:endParaRPr lang="en-US" sz="2500" b="1" dirty="0">
              <a:solidFill>
                <a:schemeClr val="bg1"/>
              </a:solidFill>
              <a:latin typeface="Raleway" panose="020B0503030101060003" pitchFamily="34" charset="77"/>
            </a:endParaRPr>
          </a:p>
        </p:txBody>
      </p:sp>
      <p:grpSp>
        <p:nvGrpSpPr>
          <p:cNvPr id="6" name="Group 5"/>
          <p:cNvGrpSpPr/>
          <p:nvPr/>
        </p:nvGrpSpPr>
        <p:grpSpPr>
          <a:xfrm>
            <a:off x="1580538" y="4497451"/>
            <a:ext cx="1771810" cy="1875936"/>
            <a:chOff x="1029167" y="1554655"/>
            <a:chExt cx="1771810" cy="1875936"/>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7227" y="1554655"/>
              <a:ext cx="1335690" cy="1335690"/>
            </a:xfrm>
            <a:prstGeom prst="rect">
              <a:avLst/>
            </a:prstGeom>
          </p:spPr>
        </p:pic>
        <p:sp>
          <p:nvSpPr>
            <p:cNvPr id="35" name="TextBox 34">
              <a:extLst>
                <a:ext uri="{FF2B5EF4-FFF2-40B4-BE49-F238E27FC236}">
                  <a16:creationId xmlns:a16="http://schemas.microsoft.com/office/drawing/2014/main" xmlns="" id="{204D187E-EA83-B64F-9B95-ADFB582E9D27}"/>
                </a:ext>
              </a:extLst>
            </p:cNvPr>
            <p:cNvSpPr txBox="1"/>
            <p:nvPr/>
          </p:nvSpPr>
          <p:spPr>
            <a:xfrm>
              <a:off x="1029167" y="3184370"/>
              <a:ext cx="1771810" cy="246221"/>
            </a:xfrm>
            <a:prstGeom prst="rect">
              <a:avLst/>
            </a:prstGeom>
            <a:noFill/>
            <a:ln>
              <a:solidFill>
                <a:srgbClr val="DE3163"/>
              </a:solidFill>
            </a:ln>
          </p:spPr>
          <p:txBody>
            <a:bodyPr wrap="square" rtlCol="0">
              <a:spAutoFit/>
            </a:bodyPr>
            <a:lstStyle/>
            <a:p>
              <a:pPr algn="ctr"/>
              <a:r>
                <a:rPr lang="en-US" sz="1000" b="1" smtClean="0">
                  <a:solidFill>
                    <a:schemeClr val="bg1"/>
                  </a:solidFill>
                  <a:latin typeface="Raleway" panose="020B0503030101060003" pitchFamily="34" charset="77"/>
                </a:rPr>
                <a:t>Lead Arranger</a:t>
              </a:r>
              <a:endParaRPr lang="en-US" sz="1000" b="1" dirty="0">
                <a:solidFill>
                  <a:schemeClr val="bg1"/>
                </a:solidFill>
                <a:latin typeface="Raleway" panose="020B0503030101060003" pitchFamily="34" charset="77"/>
              </a:endParaRPr>
            </a:p>
          </p:txBody>
        </p:sp>
      </p:grpSp>
      <p:grpSp>
        <p:nvGrpSpPr>
          <p:cNvPr id="37" name="Group 36"/>
          <p:cNvGrpSpPr/>
          <p:nvPr/>
        </p:nvGrpSpPr>
        <p:grpSpPr>
          <a:xfrm>
            <a:off x="2006134" y="1756552"/>
            <a:ext cx="1771810" cy="1875936"/>
            <a:chOff x="1029167" y="1554655"/>
            <a:chExt cx="1771810" cy="1875936"/>
          </a:xfrm>
        </p:grpSpPr>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7227" y="1554655"/>
              <a:ext cx="1335690" cy="1335690"/>
            </a:xfrm>
            <a:prstGeom prst="rect">
              <a:avLst/>
            </a:prstGeom>
          </p:spPr>
        </p:pic>
        <p:sp>
          <p:nvSpPr>
            <p:cNvPr id="39" name="TextBox 38">
              <a:extLst>
                <a:ext uri="{FF2B5EF4-FFF2-40B4-BE49-F238E27FC236}">
                  <a16:creationId xmlns:a16="http://schemas.microsoft.com/office/drawing/2014/main" xmlns="" id="{204D187E-EA83-B64F-9B95-ADFB582E9D27}"/>
                </a:ext>
              </a:extLst>
            </p:cNvPr>
            <p:cNvSpPr txBox="1"/>
            <p:nvPr/>
          </p:nvSpPr>
          <p:spPr>
            <a:xfrm>
              <a:off x="1029167" y="3184370"/>
              <a:ext cx="1771810" cy="246221"/>
            </a:xfrm>
            <a:prstGeom prst="rect">
              <a:avLst/>
            </a:prstGeom>
            <a:noFill/>
            <a:ln>
              <a:solidFill>
                <a:srgbClr val="DE3163"/>
              </a:solidFill>
            </a:ln>
          </p:spPr>
          <p:txBody>
            <a:bodyPr wrap="square" rtlCol="0">
              <a:spAutoFit/>
            </a:bodyPr>
            <a:lstStyle/>
            <a:p>
              <a:pPr algn="ctr"/>
              <a:r>
                <a:rPr lang="en-US" sz="1000" b="1" dirty="0" smtClean="0">
                  <a:solidFill>
                    <a:schemeClr val="bg1"/>
                  </a:solidFill>
                  <a:latin typeface="Raleway" panose="020B0503030101060003" pitchFamily="34" charset="77"/>
                </a:rPr>
                <a:t>Government</a:t>
              </a:r>
            </a:p>
          </p:txBody>
        </p:sp>
      </p:grpSp>
      <p:grpSp>
        <p:nvGrpSpPr>
          <p:cNvPr id="40" name="Group 39"/>
          <p:cNvGrpSpPr/>
          <p:nvPr/>
        </p:nvGrpSpPr>
        <p:grpSpPr>
          <a:xfrm>
            <a:off x="4706259" y="841859"/>
            <a:ext cx="1771810" cy="1875936"/>
            <a:chOff x="1029167" y="1554655"/>
            <a:chExt cx="1771810" cy="1875936"/>
          </a:xfrm>
        </p:grpSpPr>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7227" y="1554655"/>
              <a:ext cx="1335690" cy="1335690"/>
            </a:xfrm>
            <a:prstGeom prst="rect">
              <a:avLst/>
            </a:prstGeom>
          </p:spPr>
        </p:pic>
        <p:sp>
          <p:nvSpPr>
            <p:cNvPr id="42" name="TextBox 41">
              <a:extLst>
                <a:ext uri="{FF2B5EF4-FFF2-40B4-BE49-F238E27FC236}">
                  <a16:creationId xmlns:a16="http://schemas.microsoft.com/office/drawing/2014/main" xmlns="" id="{204D187E-EA83-B64F-9B95-ADFB582E9D27}"/>
                </a:ext>
              </a:extLst>
            </p:cNvPr>
            <p:cNvSpPr txBox="1"/>
            <p:nvPr/>
          </p:nvSpPr>
          <p:spPr>
            <a:xfrm>
              <a:off x="1029167" y="3184370"/>
              <a:ext cx="1771810" cy="246221"/>
            </a:xfrm>
            <a:prstGeom prst="rect">
              <a:avLst/>
            </a:prstGeom>
            <a:noFill/>
            <a:ln>
              <a:solidFill>
                <a:srgbClr val="DE3163"/>
              </a:solidFill>
            </a:ln>
          </p:spPr>
          <p:txBody>
            <a:bodyPr wrap="square" rtlCol="0">
              <a:spAutoFit/>
            </a:bodyPr>
            <a:lstStyle/>
            <a:p>
              <a:pPr algn="ctr"/>
              <a:r>
                <a:rPr lang="en-US" sz="1000" b="1" dirty="0" smtClean="0">
                  <a:solidFill>
                    <a:schemeClr val="bg1"/>
                  </a:solidFill>
                  <a:latin typeface="Raleway" panose="020B0503030101060003" pitchFamily="34" charset="77"/>
                </a:rPr>
                <a:t>Auditor</a:t>
              </a:r>
            </a:p>
          </p:txBody>
        </p:sp>
      </p:grpSp>
      <p:grpSp>
        <p:nvGrpSpPr>
          <p:cNvPr id="43" name="Group 42"/>
          <p:cNvGrpSpPr/>
          <p:nvPr/>
        </p:nvGrpSpPr>
        <p:grpSpPr>
          <a:xfrm>
            <a:off x="5318821" y="4625050"/>
            <a:ext cx="1771810" cy="1875936"/>
            <a:chOff x="1029167" y="1554655"/>
            <a:chExt cx="1771810" cy="1875936"/>
          </a:xfrm>
        </p:grpSpPr>
        <p:pic>
          <p:nvPicPr>
            <p:cNvPr id="44" name="Picture 4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7227" y="1554655"/>
              <a:ext cx="1335690" cy="1335690"/>
            </a:xfrm>
            <a:prstGeom prst="rect">
              <a:avLst/>
            </a:prstGeom>
          </p:spPr>
        </p:pic>
        <p:sp>
          <p:nvSpPr>
            <p:cNvPr id="45" name="TextBox 44">
              <a:extLst>
                <a:ext uri="{FF2B5EF4-FFF2-40B4-BE49-F238E27FC236}">
                  <a16:creationId xmlns:a16="http://schemas.microsoft.com/office/drawing/2014/main" xmlns="" id="{204D187E-EA83-B64F-9B95-ADFB582E9D27}"/>
                </a:ext>
              </a:extLst>
            </p:cNvPr>
            <p:cNvSpPr txBox="1"/>
            <p:nvPr/>
          </p:nvSpPr>
          <p:spPr>
            <a:xfrm>
              <a:off x="1029167" y="3184370"/>
              <a:ext cx="1771810" cy="246221"/>
            </a:xfrm>
            <a:prstGeom prst="rect">
              <a:avLst/>
            </a:prstGeom>
            <a:noFill/>
            <a:ln>
              <a:solidFill>
                <a:srgbClr val="DE3163"/>
              </a:solidFill>
            </a:ln>
          </p:spPr>
          <p:txBody>
            <a:bodyPr wrap="square" rtlCol="0">
              <a:spAutoFit/>
            </a:bodyPr>
            <a:lstStyle/>
            <a:p>
              <a:pPr algn="ctr"/>
              <a:r>
                <a:rPr lang="en-US" sz="1000" b="1" dirty="0" smtClean="0">
                  <a:solidFill>
                    <a:schemeClr val="bg1"/>
                  </a:solidFill>
                  <a:latin typeface="Raleway" panose="020B0503030101060003" pitchFamily="34" charset="77"/>
                </a:rPr>
                <a:t>Legal Team</a:t>
              </a:r>
            </a:p>
          </p:txBody>
        </p:sp>
      </p:grpSp>
      <p:grpSp>
        <p:nvGrpSpPr>
          <p:cNvPr id="47" name="Group 46"/>
          <p:cNvGrpSpPr/>
          <p:nvPr/>
        </p:nvGrpSpPr>
        <p:grpSpPr>
          <a:xfrm>
            <a:off x="9057104" y="1064806"/>
            <a:ext cx="1771810" cy="1875936"/>
            <a:chOff x="1029167" y="1554655"/>
            <a:chExt cx="1771810" cy="1875936"/>
          </a:xfrm>
        </p:grpSpPr>
        <p:pic>
          <p:nvPicPr>
            <p:cNvPr id="48" name="Picture 4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47227" y="1554655"/>
              <a:ext cx="1335690" cy="1335690"/>
            </a:xfrm>
            <a:prstGeom prst="rect">
              <a:avLst/>
            </a:prstGeom>
          </p:spPr>
        </p:pic>
        <p:sp>
          <p:nvSpPr>
            <p:cNvPr id="49" name="TextBox 48">
              <a:extLst>
                <a:ext uri="{FF2B5EF4-FFF2-40B4-BE49-F238E27FC236}">
                  <a16:creationId xmlns:a16="http://schemas.microsoft.com/office/drawing/2014/main" xmlns="" id="{204D187E-EA83-B64F-9B95-ADFB582E9D27}"/>
                </a:ext>
              </a:extLst>
            </p:cNvPr>
            <p:cNvSpPr txBox="1"/>
            <p:nvPr/>
          </p:nvSpPr>
          <p:spPr>
            <a:xfrm>
              <a:off x="1029167" y="3184370"/>
              <a:ext cx="1771810" cy="246221"/>
            </a:xfrm>
            <a:prstGeom prst="rect">
              <a:avLst/>
            </a:prstGeom>
            <a:noFill/>
            <a:ln>
              <a:solidFill>
                <a:srgbClr val="DE3163"/>
              </a:solidFill>
            </a:ln>
          </p:spPr>
          <p:txBody>
            <a:bodyPr wrap="square" rtlCol="0">
              <a:spAutoFit/>
            </a:bodyPr>
            <a:lstStyle/>
            <a:p>
              <a:pPr algn="ctr"/>
              <a:r>
                <a:rPr lang="en-US" sz="1000" b="1" dirty="0" smtClean="0">
                  <a:solidFill>
                    <a:schemeClr val="bg1"/>
                  </a:solidFill>
                  <a:latin typeface="Raleway" panose="020B0503030101060003" pitchFamily="34" charset="77"/>
                </a:rPr>
                <a:t>Issuing Agent</a:t>
              </a:r>
            </a:p>
          </p:txBody>
        </p:sp>
      </p:grpSp>
      <p:grpSp>
        <p:nvGrpSpPr>
          <p:cNvPr id="50" name="Group 49"/>
          <p:cNvGrpSpPr/>
          <p:nvPr/>
        </p:nvGrpSpPr>
        <p:grpSpPr>
          <a:xfrm>
            <a:off x="8747189" y="4127492"/>
            <a:ext cx="1771810" cy="1875936"/>
            <a:chOff x="1029167" y="1554655"/>
            <a:chExt cx="1771810" cy="1875936"/>
          </a:xfrm>
        </p:grpSpPr>
        <p:pic>
          <p:nvPicPr>
            <p:cNvPr id="54" name="Picture 5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47227" y="1554655"/>
              <a:ext cx="1335690" cy="1335690"/>
            </a:xfrm>
            <a:prstGeom prst="rect">
              <a:avLst/>
            </a:prstGeom>
          </p:spPr>
        </p:pic>
        <p:sp>
          <p:nvSpPr>
            <p:cNvPr id="55" name="TextBox 54">
              <a:extLst>
                <a:ext uri="{FF2B5EF4-FFF2-40B4-BE49-F238E27FC236}">
                  <a16:creationId xmlns:a16="http://schemas.microsoft.com/office/drawing/2014/main" xmlns="" id="{204D187E-EA83-B64F-9B95-ADFB582E9D27}"/>
                </a:ext>
              </a:extLst>
            </p:cNvPr>
            <p:cNvSpPr txBox="1"/>
            <p:nvPr/>
          </p:nvSpPr>
          <p:spPr>
            <a:xfrm>
              <a:off x="1029167" y="3184370"/>
              <a:ext cx="1771810" cy="246221"/>
            </a:xfrm>
            <a:prstGeom prst="rect">
              <a:avLst/>
            </a:prstGeom>
            <a:noFill/>
            <a:ln>
              <a:solidFill>
                <a:srgbClr val="DE3163"/>
              </a:solidFill>
            </a:ln>
          </p:spPr>
          <p:txBody>
            <a:bodyPr wrap="square" rtlCol="0">
              <a:spAutoFit/>
            </a:bodyPr>
            <a:lstStyle/>
            <a:p>
              <a:pPr algn="ctr"/>
              <a:r>
                <a:rPr lang="en-US" sz="1000" b="1" dirty="0" smtClean="0">
                  <a:solidFill>
                    <a:schemeClr val="bg1"/>
                  </a:solidFill>
                  <a:latin typeface="Raleway" panose="020B0503030101060003" pitchFamily="34" charset="77"/>
                </a:rPr>
                <a:t>Paying and Fiscal Agent</a:t>
              </a:r>
            </a:p>
          </p:txBody>
        </p:sp>
      </p:grpSp>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5736191">
            <a:off x="2528310" y="3667133"/>
            <a:ext cx="592124" cy="592124"/>
          </a:xfrm>
          <a:prstGeom prst="rect">
            <a:avLst/>
          </a:prstGeom>
        </p:spPr>
      </p:pic>
      <p:pic>
        <p:nvPicPr>
          <p:cNvPr id="58" name="Picture 5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49969" y="4675792"/>
            <a:ext cx="1038252" cy="1038252"/>
          </a:xfrm>
          <a:prstGeom prst="rect">
            <a:avLst/>
          </a:prstGeom>
        </p:spPr>
      </p:pic>
      <p:pic>
        <p:nvPicPr>
          <p:cNvPr id="61" name="Picture 6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20065330">
            <a:off x="3072336" y="3149110"/>
            <a:ext cx="1697758" cy="1697758"/>
          </a:xfrm>
          <a:prstGeom prst="rect">
            <a:avLst/>
          </a:prstGeom>
        </p:spPr>
      </p:pic>
      <p:pic>
        <p:nvPicPr>
          <p:cNvPr id="66" name="Picture 6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2706957">
            <a:off x="7092154" y="3130351"/>
            <a:ext cx="1538545" cy="1538545"/>
          </a:xfrm>
          <a:prstGeom prst="rect">
            <a:avLst/>
          </a:prstGeom>
        </p:spPr>
      </p:pic>
      <p:pic>
        <p:nvPicPr>
          <p:cNvPr id="72" name="Picture 7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9162317">
            <a:off x="6598863" y="3139268"/>
            <a:ext cx="2281300" cy="2281300"/>
          </a:xfrm>
          <a:prstGeom prst="rect">
            <a:avLst/>
          </a:prstGeom>
        </p:spPr>
      </p:pic>
      <p:pic>
        <p:nvPicPr>
          <p:cNvPr id="70" name="Picture 6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5400000">
            <a:off x="5008906" y="2992406"/>
            <a:ext cx="1424836" cy="1424836"/>
          </a:xfrm>
          <a:prstGeom prst="rect">
            <a:avLst/>
          </a:prstGeom>
        </p:spPr>
      </p:pic>
      <p:pic>
        <p:nvPicPr>
          <p:cNvPr id="74" name="Picture 7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6200000">
            <a:off x="9111033" y="3020208"/>
            <a:ext cx="1033612" cy="1033612"/>
          </a:xfrm>
          <a:prstGeom prst="rect">
            <a:avLst/>
          </a:prstGeom>
        </p:spPr>
      </p:pic>
      <p:pic>
        <p:nvPicPr>
          <p:cNvPr id="76" name="Picture 7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2367229">
            <a:off x="3394162" y="3460587"/>
            <a:ext cx="1450427" cy="1450427"/>
          </a:xfrm>
          <a:prstGeom prst="rect">
            <a:avLst/>
          </a:prstGeom>
        </p:spPr>
      </p:pic>
      <p:pic>
        <p:nvPicPr>
          <p:cNvPr id="77" name="Picture 7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40473" y="1101771"/>
            <a:ext cx="1450427" cy="1450427"/>
          </a:xfrm>
          <a:prstGeom prst="rect">
            <a:avLst/>
          </a:prstGeom>
        </p:spPr>
      </p:pic>
      <p:pic>
        <p:nvPicPr>
          <p:cNvPr id="78" name="Picture 7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20322875">
            <a:off x="3398736" y="1696255"/>
            <a:ext cx="1162388" cy="1162388"/>
          </a:xfrm>
          <a:prstGeom prst="rect">
            <a:avLst/>
          </a:prstGeom>
        </p:spPr>
      </p:pic>
      <p:pic>
        <p:nvPicPr>
          <p:cNvPr id="83" name="Picture 8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9772507">
            <a:off x="7463310" y="4828892"/>
            <a:ext cx="991980" cy="991980"/>
          </a:xfrm>
          <a:prstGeom prst="rect">
            <a:avLst/>
          </a:prstGeom>
        </p:spPr>
      </p:pic>
      <p:pic>
        <p:nvPicPr>
          <p:cNvPr id="87" name="Picture 8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9590223">
            <a:off x="3340688" y="3318798"/>
            <a:ext cx="4829879" cy="991980"/>
          </a:xfrm>
          <a:prstGeom prst="rect">
            <a:avLst/>
          </a:prstGeom>
        </p:spPr>
      </p:pic>
      <p:pic>
        <p:nvPicPr>
          <p:cNvPr id="90" name="Picture 89">
            <a:extLst>
              <a:ext uri="{FF2B5EF4-FFF2-40B4-BE49-F238E27FC236}">
                <a16:creationId xmlns:a16="http://schemas.microsoft.com/office/drawing/2014/main" xmlns="" id="{0D0034A8-8EF2-441D-9D0A-5F4E11895D32}"/>
              </a:ext>
            </a:extLst>
          </p:cNvPr>
          <p:cNvPicPr>
            <a:picLocks noChangeAspect="1"/>
          </p:cNvPicPr>
          <p:nvPr/>
        </p:nvPicPr>
        <p:blipFill>
          <a:blip r:embed="rId10"/>
          <a:stretch>
            <a:fillRect/>
          </a:stretch>
        </p:blipFill>
        <p:spPr>
          <a:xfrm>
            <a:off x="4358408" y="1977158"/>
            <a:ext cx="3475183" cy="3475183"/>
          </a:xfrm>
          <a:prstGeom prst="rect">
            <a:avLst/>
          </a:prstGeom>
        </p:spPr>
      </p:pic>
    </p:spTree>
    <p:extLst>
      <p:ext uri="{BB962C8B-B14F-4D97-AF65-F5344CB8AC3E}">
        <p14:creationId xmlns:p14="http://schemas.microsoft.com/office/powerpoint/2010/main" val="2767210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dissolve">
                                      <p:cBhvr>
                                        <p:cTn id="31" dur="500"/>
                                        <p:tgtEl>
                                          <p:spTgt spid="7"/>
                                        </p:tgtEl>
                                      </p:cBhvr>
                                    </p:animEffect>
                                  </p:childTnLst>
                                </p:cTn>
                              </p:par>
                            </p:childTnLst>
                          </p:cTn>
                        </p:par>
                        <p:par>
                          <p:cTn id="32" fill="hold">
                            <p:stCondLst>
                              <p:cond delay="500"/>
                            </p:stCondLst>
                            <p:childTnLst>
                              <p:par>
                                <p:cTn id="33" presetID="2" presetClass="entr" presetSubtype="4" fill="hold" nodeType="afterEffect">
                                  <p:stCondLst>
                                    <p:cond delay="0"/>
                                  </p:stCondLst>
                                  <p:childTnLst>
                                    <p:set>
                                      <p:cBhvr>
                                        <p:cTn id="34" dur="1" fill="hold">
                                          <p:stCondLst>
                                            <p:cond delay="0"/>
                                          </p:stCondLst>
                                        </p:cTn>
                                        <p:tgtEl>
                                          <p:spTgt spid="78"/>
                                        </p:tgtEl>
                                        <p:attrNameLst>
                                          <p:attrName>style.visibility</p:attrName>
                                        </p:attrNameLst>
                                      </p:cBhvr>
                                      <p:to>
                                        <p:strVal val="visible"/>
                                      </p:to>
                                    </p:set>
                                    <p:anim calcmode="lin" valueType="num">
                                      <p:cBhvr additive="base">
                                        <p:cTn id="35" dur="500" fill="hold"/>
                                        <p:tgtEl>
                                          <p:spTgt spid="78"/>
                                        </p:tgtEl>
                                        <p:attrNameLst>
                                          <p:attrName>ppt_x</p:attrName>
                                        </p:attrNameLst>
                                      </p:cBhvr>
                                      <p:tavLst>
                                        <p:tav tm="0">
                                          <p:val>
                                            <p:strVal val="#ppt_x"/>
                                          </p:val>
                                        </p:tav>
                                        <p:tav tm="100000">
                                          <p:val>
                                            <p:strVal val="#ppt_x"/>
                                          </p:val>
                                        </p:tav>
                                      </p:tavLst>
                                    </p:anim>
                                    <p:anim calcmode="lin" valueType="num">
                                      <p:cBhvr additive="base">
                                        <p:cTn id="36" dur="500" fill="hold"/>
                                        <p:tgtEl>
                                          <p:spTgt spid="78"/>
                                        </p:tgtEl>
                                        <p:attrNameLst>
                                          <p:attrName>ppt_y</p:attrName>
                                        </p:attrNameLst>
                                      </p:cBhvr>
                                      <p:tavLst>
                                        <p:tav tm="0">
                                          <p:val>
                                            <p:strVal val="1+#ppt_h/2"/>
                                          </p:val>
                                        </p:tav>
                                        <p:tav tm="100000">
                                          <p:val>
                                            <p:strVal val="#ppt_y"/>
                                          </p:val>
                                        </p:tav>
                                      </p:tavLst>
                                    </p:anim>
                                  </p:childTnLst>
                                </p:cTn>
                              </p:par>
                            </p:childTnLst>
                          </p:cTn>
                        </p:par>
                        <p:par>
                          <p:cTn id="37" fill="hold">
                            <p:stCondLst>
                              <p:cond delay="1000"/>
                            </p:stCondLst>
                            <p:childTnLst>
                              <p:par>
                                <p:cTn id="38" presetID="2" presetClass="entr" presetSubtype="4" fill="hold" nodeType="afterEffect">
                                  <p:stCondLst>
                                    <p:cond delay="0"/>
                                  </p:stCondLst>
                                  <p:childTnLst>
                                    <p:set>
                                      <p:cBhvr>
                                        <p:cTn id="39" dur="1" fill="hold">
                                          <p:stCondLst>
                                            <p:cond delay="0"/>
                                          </p:stCondLst>
                                        </p:cTn>
                                        <p:tgtEl>
                                          <p:spTgt spid="76"/>
                                        </p:tgtEl>
                                        <p:attrNameLst>
                                          <p:attrName>style.visibility</p:attrName>
                                        </p:attrNameLst>
                                      </p:cBhvr>
                                      <p:to>
                                        <p:strVal val="visible"/>
                                      </p:to>
                                    </p:set>
                                    <p:anim calcmode="lin" valueType="num">
                                      <p:cBhvr additive="base">
                                        <p:cTn id="40" dur="500" fill="hold"/>
                                        <p:tgtEl>
                                          <p:spTgt spid="76"/>
                                        </p:tgtEl>
                                        <p:attrNameLst>
                                          <p:attrName>ppt_x</p:attrName>
                                        </p:attrNameLst>
                                      </p:cBhvr>
                                      <p:tavLst>
                                        <p:tav tm="0">
                                          <p:val>
                                            <p:strVal val="#ppt_x"/>
                                          </p:val>
                                        </p:tav>
                                        <p:tav tm="100000">
                                          <p:val>
                                            <p:strVal val="#ppt_x"/>
                                          </p:val>
                                        </p:tav>
                                      </p:tavLst>
                                    </p:anim>
                                    <p:anim calcmode="lin" valueType="num">
                                      <p:cBhvr additive="base">
                                        <p:cTn id="41" dur="500" fill="hold"/>
                                        <p:tgtEl>
                                          <p:spTgt spid="76"/>
                                        </p:tgtEl>
                                        <p:attrNameLst>
                                          <p:attrName>ppt_y</p:attrName>
                                        </p:attrNameLst>
                                      </p:cBhvr>
                                      <p:tavLst>
                                        <p:tav tm="0">
                                          <p:val>
                                            <p:strVal val="1+#ppt_h/2"/>
                                          </p:val>
                                        </p:tav>
                                        <p:tav tm="100000">
                                          <p:val>
                                            <p:strVal val="#ppt_y"/>
                                          </p:val>
                                        </p:tav>
                                      </p:tavLst>
                                    </p:anim>
                                  </p:childTnLst>
                                </p:cTn>
                              </p:par>
                            </p:childTnLst>
                          </p:cTn>
                        </p:par>
                        <p:par>
                          <p:cTn id="42" fill="hold">
                            <p:stCondLst>
                              <p:cond delay="1500"/>
                            </p:stCondLst>
                            <p:childTnLst>
                              <p:par>
                                <p:cTn id="43" presetID="5" presetClass="entr" presetSubtype="10" fill="hold" nodeType="afterEffect">
                                  <p:stCondLst>
                                    <p:cond delay="0"/>
                                  </p:stCondLst>
                                  <p:childTnLst>
                                    <p:set>
                                      <p:cBhvr>
                                        <p:cTn id="44" dur="1" fill="hold">
                                          <p:stCondLst>
                                            <p:cond delay="0"/>
                                          </p:stCondLst>
                                        </p:cTn>
                                        <p:tgtEl>
                                          <p:spTgt spid="58"/>
                                        </p:tgtEl>
                                        <p:attrNameLst>
                                          <p:attrName>style.visibility</p:attrName>
                                        </p:attrNameLst>
                                      </p:cBhvr>
                                      <p:to>
                                        <p:strVal val="visible"/>
                                      </p:to>
                                    </p:set>
                                    <p:animEffect transition="in" filter="checkerboard(across)">
                                      <p:cBhvr>
                                        <p:cTn id="45" dur="500"/>
                                        <p:tgtEl>
                                          <p:spTgt spid="58"/>
                                        </p:tgtEl>
                                      </p:cBhvr>
                                    </p:animEffect>
                                  </p:childTnLst>
                                </p:cTn>
                              </p:par>
                            </p:childTnLst>
                          </p:cTn>
                        </p:par>
                        <p:par>
                          <p:cTn id="46" fill="hold">
                            <p:stCondLst>
                              <p:cond delay="2000"/>
                            </p:stCondLst>
                            <p:childTnLst>
                              <p:par>
                                <p:cTn id="47" presetID="5" presetClass="entr" presetSubtype="10" fill="hold" nodeType="afterEffect">
                                  <p:stCondLst>
                                    <p:cond delay="0"/>
                                  </p:stCondLst>
                                  <p:childTnLst>
                                    <p:set>
                                      <p:cBhvr>
                                        <p:cTn id="48" dur="1" fill="hold">
                                          <p:stCondLst>
                                            <p:cond delay="0"/>
                                          </p:stCondLst>
                                        </p:cTn>
                                        <p:tgtEl>
                                          <p:spTgt spid="83"/>
                                        </p:tgtEl>
                                        <p:attrNameLst>
                                          <p:attrName>style.visibility</p:attrName>
                                        </p:attrNameLst>
                                      </p:cBhvr>
                                      <p:to>
                                        <p:strVal val="visible"/>
                                      </p:to>
                                    </p:set>
                                    <p:animEffect transition="in" filter="checkerboard(across)">
                                      <p:cBhvr>
                                        <p:cTn id="49" dur="500"/>
                                        <p:tgtEl>
                                          <p:spTgt spid="83"/>
                                        </p:tgtEl>
                                      </p:cBhvr>
                                    </p:animEffect>
                                  </p:childTnLst>
                                </p:cTn>
                              </p:par>
                            </p:childTnLst>
                          </p:cTn>
                        </p:par>
                        <p:par>
                          <p:cTn id="50" fill="hold">
                            <p:stCondLst>
                              <p:cond delay="2500"/>
                            </p:stCondLst>
                            <p:childTnLst>
                              <p:par>
                                <p:cTn id="51" presetID="5" presetClass="entr" presetSubtype="10" fill="hold" nodeType="afterEffect">
                                  <p:stCondLst>
                                    <p:cond delay="0"/>
                                  </p:stCondLst>
                                  <p:childTnLst>
                                    <p:set>
                                      <p:cBhvr>
                                        <p:cTn id="52" dur="1" fill="hold">
                                          <p:stCondLst>
                                            <p:cond delay="0"/>
                                          </p:stCondLst>
                                        </p:cTn>
                                        <p:tgtEl>
                                          <p:spTgt spid="77"/>
                                        </p:tgtEl>
                                        <p:attrNameLst>
                                          <p:attrName>style.visibility</p:attrName>
                                        </p:attrNameLst>
                                      </p:cBhvr>
                                      <p:to>
                                        <p:strVal val="visible"/>
                                      </p:to>
                                    </p:set>
                                    <p:animEffect transition="in" filter="checkerboard(across)">
                                      <p:cBhvr>
                                        <p:cTn id="53" dur="500"/>
                                        <p:tgtEl>
                                          <p:spTgt spid="77"/>
                                        </p:tgtEl>
                                      </p:cBhvr>
                                    </p:animEffect>
                                  </p:childTnLst>
                                </p:cTn>
                              </p:par>
                            </p:childTnLst>
                          </p:cTn>
                        </p:par>
                        <p:par>
                          <p:cTn id="54" fill="hold">
                            <p:stCondLst>
                              <p:cond delay="3000"/>
                            </p:stCondLst>
                            <p:childTnLst>
                              <p:par>
                                <p:cTn id="55" presetID="6" presetClass="entr" presetSubtype="16" fill="hold" nodeType="after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circle(in)">
                                      <p:cBhvr>
                                        <p:cTn id="57" dur="500"/>
                                        <p:tgtEl>
                                          <p:spTgt spid="74"/>
                                        </p:tgtEl>
                                      </p:cBhvr>
                                    </p:animEffect>
                                  </p:childTnLst>
                                </p:cTn>
                              </p:par>
                            </p:childTnLst>
                          </p:cTn>
                        </p:par>
                        <p:par>
                          <p:cTn id="58" fill="hold">
                            <p:stCondLst>
                              <p:cond delay="3500"/>
                            </p:stCondLst>
                            <p:childTnLst>
                              <p:par>
                                <p:cTn id="59" presetID="42" presetClass="entr" presetSubtype="0" fill="hold" nodeType="afterEffect">
                                  <p:stCondLst>
                                    <p:cond delay="0"/>
                                  </p:stCondLst>
                                  <p:childTnLst>
                                    <p:set>
                                      <p:cBhvr>
                                        <p:cTn id="60" dur="1" fill="hold">
                                          <p:stCondLst>
                                            <p:cond delay="0"/>
                                          </p:stCondLst>
                                        </p:cTn>
                                        <p:tgtEl>
                                          <p:spTgt spid="70"/>
                                        </p:tgtEl>
                                        <p:attrNameLst>
                                          <p:attrName>style.visibility</p:attrName>
                                        </p:attrNameLst>
                                      </p:cBhvr>
                                      <p:to>
                                        <p:strVal val="visible"/>
                                      </p:to>
                                    </p:set>
                                    <p:animEffect transition="in" filter="fade">
                                      <p:cBhvr>
                                        <p:cTn id="61" dur="500"/>
                                        <p:tgtEl>
                                          <p:spTgt spid="70"/>
                                        </p:tgtEl>
                                      </p:cBhvr>
                                    </p:animEffect>
                                    <p:anim calcmode="lin" valueType="num">
                                      <p:cBhvr>
                                        <p:cTn id="62" dur="500" fill="hold"/>
                                        <p:tgtEl>
                                          <p:spTgt spid="70"/>
                                        </p:tgtEl>
                                        <p:attrNameLst>
                                          <p:attrName>ppt_x</p:attrName>
                                        </p:attrNameLst>
                                      </p:cBhvr>
                                      <p:tavLst>
                                        <p:tav tm="0">
                                          <p:val>
                                            <p:strVal val="#ppt_x"/>
                                          </p:val>
                                        </p:tav>
                                        <p:tav tm="100000">
                                          <p:val>
                                            <p:strVal val="#ppt_x"/>
                                          </p:val>
                                        </p:tav>
                                      </p:tavLst>
                                    </p:anim>
                                    <p:anim calcmode="lin" valueType="num">
                                      <p:cBhvr>
                                        <p:cTn id="63" dur="500" fill="hold"/>
                                        <p:tgtEl>
                                          <p:spTgt spid="70"/>
                                        </p:tgtEl>
                                        <p:attrNameLst>
                                          <p:attrName>ppt_y</p:attrName>
                                        </p:attrNameLst>
                                      </p:cBhvr>
                                      <p:tavLst>
                                        <p:tav tm="0">
                                          <p:val>
                                            <p:strVal val="#ppt_y+.1"/>
                                          </p:val>
                                        </p:tav>
                                        <p:tav tm="100000">
                                          <p:val>
                                            <p:strVal val="#ppt_y"/>
                                          </p:val>
                                        </p:tav>
                                      </p:tavLst>
                                    </p:anim>
                                  </p:childTnLst>
                                </p:cTn>
                              </p:par>
                            </p:childTnLst>
                          </p:cTn>
                        </p:par>
                        <p:par>
                          <p:cTn id="64" fill="hold">
                            <p:stCondLst>
                              <p:cond delay="4000"/>
                            </p:stCondLst>
                            <p:childTnLst>
                              <p:par>
                                <p:cTn id="65" presetID="23" presetClass="entr" presetSubtype="16" fill="hold" nodeType="afterEffect">
                                  <p:stCondLst>
                                    <p:cond delay="0"/>
                                  </p:stCondLst>
                                  <p:childTnLst>
                                    <p:set>
                                      <p:cBhvr>
                                        <p:cTn id="66" dur="1" fill="hold">
                                          <p:stCondLst>
                                            <p:cond delay="0"/>
                                          </p:stCondLst>
                                        </p:cTn>
                                        <p:tgtEl>
                                          <p:spTgt spid="87"/>
                                        </p:tgtEl>
                                        <p:attrNameLst>
                                          <p:attrName>style.visibility</p:attrName>
                                        </p:attrNameLst>
                                      </p:cBhvr>
                                      <p:to>
                                        <p:strVal val="visible"/>
                                      </p:to>
                                    </p:set>
                                    <p:anim calcmode="lin" valueType="num">
                                      <p:cBhvr>
                                        <p:cTn id="67" dur="500" fill="hold"/>
                                        <p:tgtEl>
                                          <p:spTgt spid="87"/>
                                        </p:tgtEl>
                                        <p:attrNameLst>
                                          <p:attrName>ppt_w</p:attrName>
                                        </p:attrNameLst>
                                      </p:cBhvr>
                                      <p:tavLst>
                                        <p:tav tm="0">
                                          <p:val>
                                            <p:fltVal val="0"/>
                                          </p:val>
                                        </p:tav>
                                        <p:tav tm="100000">
                                          <p:val>
                                            <p:strVal val="#ppt_w"/>
                                          </p:val>
                                        </p:tav>
                                      </p:tavLst>
                                    </p:anim>
                                    <p:anim calcmode="lin" valueType="num">
                                      <p:cBhvr>
                                        <p:cTn id="68" dur="500" fill="hold"/>
                                        <p:tgtEl>
                                          <p:spTgt spid="87"/>
                                        </p:tgtEl>
                                        <p:attrNameLst>
                                          <p:attrName>ppt_h</p:attrName>
                                        </p:attrNameLst>
                                      </p:cBhvr>
                                      <p:tavLst>
                                        <p:tav tm="0">
                                          <p:val>
                                            <p:fltVal val="0"/>
                                          </p:val>
                                        </p:tav>
                                        <p:tav tm="100000">
                                          <p:val>
                                            <p:strVal val="#ppt_h"/>
                                          </p:val>
                                        </p:tav>
                                      </p:tavLst>
                                    </p:anim>
                                  </p:childTnLst>
                                </p:cTn>
                              </p:par>
                            </p:childTnLst>
                          </p:cTn>
                        </p:par>
                        <p:par>
                          <p:cTn id="69" fill="hold">
                            <p:stCondLst>
                              <p:cond delay="4500"/>
                            </p:stCondLst>
                            <p:childTnLst>
                              <p:par>
                                <p:cTn id="70" presetID="6" presetClass="entr" presetSubtype="16" fill="hold" nodeType="afterEffect">
                                  <p:stCondLst>
                                    <p:cond delay="0"/>
                                  </p:stCondLst>
                                  <p:childTnLst>
                                    <p:set>
                                      <p:cBhvr>
                                        <p:cTn id="71" dur="1" fill="hold">
                                          <p:stCondLst>
                                            <p:cond delay="0"/>
                                          </p:stCondLst>
                                        </p:cTn>
                                        <p:tgtEl>
                                          <p:spTgt spid="72"/>
                                        </p:tgtEl>
                                        <p:attrNameLst>
                                          <p:attrName>style.visibility</p:attrName>
                                        </p:attrNameLst>
                                      </p:cBhvr>
                                      <p:to>
                                        <p:strVal val="visible"/>
                                      </p:to>
                                    </p:set>
                                    <p:animEffect transition="in" filter="circle(in)">
                                      <p:cBhvr>
                                        <p:cTn id="72" dur="500"/>
                                        <p:tgtEl>
                                          <p:spTgt spid="72"/>
                                        </p:tgtEl>
                                      </p:cBhvr>
                                    </p:animEffect>
                                  </p:childTnLst>
                                </p:cTn>
                              </p:par>
                            </p:childTnLst>
                          </p:cTn>
                        </p:par>
                        <p:par>
                          <p:cTn id="73" fill="hold">
                            <p:stCondLst>
                              <p:cond delay="5000"/>
                            </p:stCondLst>
                            <p:childTnLst>
                              <p:par>
                                <p:cTn id="74" presetID="2" presetClass="entr" presetSubtype="4" fill="hold" nodeType="afterEffect">
                                  <p:stCondLst>
                                    <p:cond delay="0"/>
                                  </p:stCondLst>
                                  <p:childTnLst>
                                    <p:set>
                                      <p:cBhvr>
                                        <p:cTn id="75" dur="1" fill="hold">
                                          <p:stCondLst>
                                            <p:cond delay="0"/>
                                          </p:stCondLst>
                                        </p:cTn>
                                        <p:tgtEl>
                                          <p:spTgt spid="66"/>
                                        </p:tgtEl>
                                        <p:attrNameLst>
                                          <p:attrName>style.visibility</p:attrName>
                                        </p:attrNameLst>
                                      </p:cBhvr>
                                      <p:to>
                                        <p:strVal val="visible"/>
                                      </p:to>
                                    </p:set>
                                    <p:anim calcmode="lin" valueType="num">
                                      <p:cBhvr additive="base">
                                        <p:cTn id="76" dur="500" fill="hold"/>
                                        <p:tgtEl>
                                          <p:spTgt spid="66"/>
                                        </p:tgtEl>
                                        <p:attrNameLst>
                                          <p:attrName>ppt_x</p:attrName>
                                        </p:attrNameLst>
                                      </p:cBhvr>
                                      <p:tavLst>
                                        <p:tav tm="0">
                                          <p:val>
                                            <p:strVal val="#ppt_x"/>
                                          </p:val>
                                        </p:tav>
                                        <p:tav tm="100000">
                                          <p:val>
                                            <p:strVal val="#ppt_x"/>
                                          </p:val>
                                        </p:tav>
                                      </p:tavLst>
                                    </p:anim>
                                    <p:anim calcmode="lin" valueType="num">
                                      <p:cBhvr additive="base">
                                        <p:cTn id="77" dur="500" fill="hold"/>
                                        <p:tgtEl>
                                          <p:spTgt spid="66"/>
                                        </p:tgtEl>
                                        <p:attrNameLst>
                                          <p:attrName>ppt_y</p:attrName>
                                        </p:attrNameLst>
                                      </p:cBhvr>
                                      <p:tavLst>
                                        <p:tav tm="0">
                                          <p:val>
                                            <p:strVal val="1+#ppt_h/2"/>
                                          </p:val>
                                        </p:tav>
                                        <p:tav tm="100000">
                                          <p:val>
                                            <p:strVal val="#ppt_y"/>
                                          </p:val>
                                        </p:tav>
                                      </p:tavLst>
                                    </p:anim>
                                  </p:childTnLst>
                                </p:cTn>
                              </p:par>
                            </p:childTnLst>
                          </p:cTn>
                        </p:par>
                        <p:par>
                          <p:cTn id="78" fill="hold">
                            <p:stCondLst>
                              <p:cond delay="5500"/>
                            </p:stCondLst>
                            <p:childTnLst>
                              <p:par>
                                <p:cTn id="79" presetID="22" presetClass="entr" presetSubtype="4" fill="hold" nodeType="afterEffect">
                                  <p:stCondLst>
                                    <p:cond delay="0"/>
                                  </p:stCondLst>
                                  <p:childTnLst>
                                    <p:set>
                                      <p:cBhvr>
                                        <p:cTn id="80" dur="1" fill="hold">
                                          <p:stCondLst>
                                            <p:cond delay="0"/>
                                          </p:stCondLst>
                                        </p:cTn>
                                        <p:tgtEl>
                                          <p:spTgt spid="61"/>
                                        </p:tgtEl>
                                        <p:attrNameLst>
                                          <p:attrName>style.visibility</p:attrName>
                                        </p:attrNameLst>
                                      </p:cBhvr>
                                      <p:to>
                                        <p:strVal val="visible"/>
                                      </p:to>
                                    </p:set>
                                    <p:animEffect transition="in" filter="wipe(down)">
                                      <p:cBhvr>
                                        <p:cTn id="81" dur="500"/>
                                        <p:tgtEl>
                                          <p:spTgt spid="61"/>
                                        </p:tgtEl>
                                      </p:cBhvr>
                                    </p:animEffect>
                                  </p:childTnLst>
                                </p:cTn>
                              </p:par>
                            </p:childTnLst>
                          </p:cTn>
                        </p:par>
                        <p:par>
                          <p:cTn id="82" fill="hold">
                            <p:stCondLst>
                              <p:cond delay="6000"/>
                            </p:stCondLst>
                            <p:childTnLst>
                              <p:par>
                                <p:cTn id="83" presetID="9" presetClass="exit" presetSubtype="0" fill="hold" nodeType="afterEffect">
                                  <p:stCondLst>
                                    <p:cond delay="0"/>
                                  </p:stCondLst>
                                  <p:childTnLst>
                                    <p:animEffect transition="out" filter="dissolve">
                                      <p:cBhvr>
                                        <p:cTn id="84" dur="500"/>
                                        <p:tgtEl>
                                          <p:spTgt spid="7"/>
                                        </p:tgtEl>
                                      </p:cBhvr>
                                    </p:animEffect>
                                    <p:set>
                                      <p:cBhvr>
                                        <p:cTn id="85" dur="1" fill="hold">
                                          <p:stCondLst>
                                            <p:cond delay="499"/>
                                          </p:stCondLst>
                                        </p:cTn>
                                        <p:tgtEl>
                                          <p:spTgt spid="7"/>
                                        </p:tgtEl>
                                        <p:attrNameLst>
                                          <p:attrName>style.visibility</p:attrName>
                                        </p:attrNameLst>
                                      </p:cBhvr>
                                      <p:to>
                                        <p:strVal val="hidden"/>
                                      </p:to>
                                    </p:set>
                                  </p:childTnLst>
                                </p:cTn>
                              </p:par>
                              <p:par>
                                <p:cTn id="86" presetID="9" presetClass="exit" presetSubtype="0" fill="hold" nodeType="withEffect">
                                  <p:stCondLst>
                                    <p:cond delay="0"/>
                                  </p:stCondLst>
                                  <p:childTnLst>
                                    <p:animEffect transition="out" filter="dissolve">
                                      <p:cBhvr>
                                        <p:cTn id="87" dur="500"/>
                                        <p:tgtEl>
                                          <p:spTgt spid="58"/>
                                        </p:tgtEl>
                                      </p:cBhvr>
                                    </p:animEffect>
                                    <p:set>
                                      <p:cBhvr>
                                        <p:cTn id="88" dur="1" fill="hold">
                                          <p:stCondLst>
                                            <p:cond delay="499"/>
                                          </p:stCondLst>
                                        </p:cTn>
                                        <p:tgtEl>
                                          <p:spTgt spid="58"/>
                                        </p:tgtEl>
                                        <p:attrNameLst>
                                          <p:attrName>style.visibility</p:attrName>
                                        </p:attrNameLst>
                                      </p:cBhvr>
                                      <p:to>
                                        <p:strVal val="hidden"/>
                                      </p:to>
                                    </p:set>
                                  </p:childTnLst>
                                </p:cTn>
                              </p:par>
                              <p:par>
                                <p:cTn id="89" presetID="9" presetClass="exit" presetSubtype="0" fill="hold" nodeType="withEffect">
                                  <p:stCondLst>
                                    <p:cond delay="0"/>
                                  </p:stCondLst>
                                  <p:childTnLst>
                                    <p:animEffect transition="out" filter="dissolve">
                                      <p:cBhvr>
                                        <p:cTn id="90" dur="500"/>
                                        <p:tgtEl>
                                          <p:spTgt spid="61"/>
                                        </p:tgtEl>
                                      </p:cBhvr>
                                    </p:animEffect>
                                    <p:set>
                                      <p:cBhvr>
                                        <p:cTn id="91" dur="1" fill="hold">
                                          <p:stCondLst>
                                            <p:cond delay="499"/>
                                          </p:stCondLst>
                                        </p:cTn>
                                        <p:tgtEl>
                                          <p:spTgt spid="61"/>
                                        </p:tgtEl>
                                        <p:attrNameLst>
                                          <p:attrName>style.visibility</p:attrName>
                                        </p:attrNameLst>
                                      </p:cBhvr>
                                      <p:to>
                                        <p:strVal val="hidden"/>
                                      </p:to>
                                    </p:set>
                                  </p:childTnLst>
                                </p:cTn>
                              </p:par>
                              <p:par>
                                <p:cTn id="92" presetID="9" presetClass="exit" presetSubtype="0" fill="hold" nodeType="withEffect">
                                  <p:stCondLst>
                                    <p:cond delay="0"/>
                                  </p:stCondLst>
                                  <p:childTnLst>
                                    <p:animEffect transition="out" filter="dissolve">
                                      <p:cBhvr>
                                        <p:cTn id="93" dur="500"/>
                                        <p:tgtEl>
                                          <p:spTgt spid="66"/>
                                        </p:tgtEl>
                                      </p:cBhvr>
                                    </p:animEffect>
                                    <p:set>
                                      <p:cBhvr>
                                        <p:cTn id="94" dur="1" fill="hold">
                                          <p:stCondLst>
                                            <p:cond delay="499"/>
                                          </p:stCondLst>
                                        </p:cTn>
                                        <p:tgtEl>
                                          <p:spTgt spid="66"/>
                                        </p:tgtEl>
                                        <p:attrNameLst>
                                          <p:attrName>style.visibility</p:attrName>
                                        </p:attrNameLst>
                                      </p:cBhvr>
                                      <p:to>
                                        <p:strVal val="hidden"/>
                                      </p:to>
                                    </p:set>
                                  </p:childTnLst>
                                </p:cTn>
                              </p:par>
                              <p:par>
                                <p:cTn id="95" presetID="9" presetClass="exit" presetSubtype="0" fill="hold" nodeType="withEffect">
                                  <p:stCondLst>
                                    <p:cond delay="0"/>
                                  </p:stCondLst>
                                  <p:childTnLst>
                                    <p:animEffect transition="out" filter="dissolve">
                                      <p:cBhvr>
                                        <p:cTn id="96" dur="500"/>
                                        <p:tgtEl>
                                          <p:spTgt spid="72"/>
                                        </p:tgtEl>
                                      </p:cBhvr>
                                    </p:animEffect>
                                    <p:set>
                                      <p:cBhvr>
                                        <p:cTn id="97" dur="1" fill="hold">
                                          <p:stCondLst>
                                            <p:cond delay="499"/>
                                          </p:stCondLst>
                                        </p:cTn>
                                        <p:tgtEl>
                                          <p:spTgt spid="72"/>
                                        </p:tgtEl>
                                        <p:attrNameLst>
                                          <p:attrName>style.visibility</p:attrName>
                                        </p:attrNameLst>
                                      </p:cBhvr>
                                      <p:to>
                                        <p:strVal val="hidden"/>
                                      </p:to>
                                    </p:set>
                                  </p:childTnLst>
                                </p:cTn>
                              </p:par>
                              <p:par>
                                <p:cTn id="98" presetID="9" presetClass="exit" presetSubtype="0" fill="hold" nodeType="withEffect">
                                  <p:stCondLst>
                                    <p:cond delay="0"/>
                                  </p:stCondLst>
                                  <p:childTnLst>
                                    <p:animEffect transition="out" filter="dissolve">
                                      <p:cBhvr>
                                        <p:cTn id="99" dur="500"/>
                                        <p:tgtEl>
                                          <p:spTgt spid="70"/>
                                        </p:tgtEl>
                                      </p:cBhvr>
                                    </p:animEffect>
                                    <p:set>
                                      <p:cBhvr>
                                        <p:cTn id="100" dur="1" fill="hold">
                                          <p:stCondLst>
                                            <p:cond delay="499"/>
                                          </p:stCondLst>
                                        </p:cTn>
                                        <p:tgtEl>
                                          <p:spTgt spid="70"/>
                                        </p:tgtEl>
                                        <p:attrNameLst>
                                          <p:attrName>style.visibility</p:attrName>
                                        </p:attrNameLst>
                                      </p:cBhvr>
                                      <p:to>
                                        <p:strVal val="hidden"/>
                                      </p:to>
                                    </p:set>
                                  </p:childTnLst>
                                </p:cTn>
                              </p:par>
                              <p:par>
                                <p:cTn id="101" presetID="9" presetClass="exit" presetSubtype="0" fill="hold" nodeType="withEffect">
                                  <p:stCondLst>
                                    <p:cond delay="0"/>
                                  </p:stCondLst>
                                  <p:childTnLst>
                                    <p:animEffect transition="out" filter="dissolve">
                                      <p:cBhvr>
                                        <p:cTn id="102" dur="500"/>
                                        <p:tgtEl>
                                          <p:spTgt spid="74"/>
                                        </p:tgtEl>
                                      </p:cBhvr>
                                    </p:animEffect>
                                    <p:set>
                                      <p:cBhvr>
                                        <p:cTn id="103" dur="1" fill="hold">
                                          <p:stCondLst>
                                            <p:cond delay="499"/>
                                          </p:stCondLst>
                                        </p:cTn>
                                        <p:tgtEl>
                                          <p:spTgt spid="74"/>
                                        </p:tgtEl>
                                        <p:attrNameLst>
                                          <p:attrName>style.visibility</p:attrName>
                                        </p:attrNameLst>
                                      </p:cBhvr>
                                      <p:to>
                                        <p:strVal val="hidden"/>
                                      </p:to>
                                    </p:set>
                                  </p:childTnLst>
                                </p:cTn>
                              </p:par>
                              <p:par>
                                <p:cTn id="104" presetID="9" presetClass="exit" presetSubtype="0" fill="hold" nodeType="withEffect">
                                  <p:stCondLst>
                                    <p:cond delay="0"/>
                                  </p:stCondLst>
                                  <p:childTnLst>
                                    <p:animEffect transition="out" filter="dissolve">
                                      <p:cBhvr>
                                        <p:cTn id="105" dur="500"/>
                                        <p:tgtEl>
                                          <p:spTgt spid="76"/>
                                        </p:tgtEl>
                                      </p:cBhvr>
                                    </p:animEffect>
                                    <p:set>
                                      <p:cBhvr>
                                        <p:cTn id="106" dur="1" fill="hold">
                                          <p:stCondLst>
                                            <p:cond delay="499"/>
                                          </p:stCondLst>
                                        </p:cTn>
                                        <p:tgtEl>
                                          <p:spTgt spid="76"/>
                                        </p:tgtEl>
                                        <p:attrNameLst>
                                          <p:attrName>style.visibility</p:attrName>
                                        </p:attrNameLst>
                                      </p:cBhvr>
                                      <p:to>
                                        <p:strVal val="hidden"/>
                                      </p:to>
                                    </p:set>
                                  </p:childTnLst>
                                </p:cTn>
                              </p:par>
                              <p:par>
                                <p:cTn id="107" presetID="9" presetClass="exit" presetSubtype="0" fill="hold" nodeType="withEffect">
                                  <p:stCondLst>
                                    <p:cond delay="0"/>
                                  </p:stCondLst>
                                  <p:childTnLst>
                                    <p:animEffect transition="out" filter="dissolve">
                                      <p:cBhvr>
                                        <p:cTn id="108" dur="500"/>
                                        <p:tgtEl>
                                          <p:spTgt spid="77"/>
                                        </p:tgtEl>
                                      </p:cBhvr>
                                    </p:animEffect>
                                    <p:set>
                                      <p:cBhvr>
                                        <p:cTn id="109" dur="1" fill="hold">
                                          <p:stCondLst>
                                            <p:cond delay="499"/>
                                          </p:stCondLst>
                                        </p:cTn>
                                        <p:tgtEl>
                                          <p:spTgt spid="77"/>
                                        </p:tgtEl>
                                        <p:attrNameLst>
                                          <p:attrName>style.visibility</p:attrName>
                                        </p:attrNameLst>
                                      </p:cBhvr>
                                      <p:to>
                                        <p:strVal val="hidden"/>
                                      </p:to>
                                    </p:set>
                                  </p:childTnLst>
                                </p:cTn>
                              </p:par>
                              <p:par>
                                <p:cTn id="110" presetID="9" presetClass="exit" presetSubtype="0" fill="hold" nodeType="withEffect">
                                  <p:stCondLst>
                                    <p:cond delay="0"/>
                                  </p:stCondLst>
                                  <p:childTnLst>
                                    <p:animEffect transition="out" filter="dissolve">
                                      <p:cBhvr>
                                        <p:cTn id="111" dur="500"/>
                                        <p:tgtEl>
                                          <p:spTgt spid="78"/>
                                        </p:tgtEl>
                                      </p:cBhvr>
                                    </p:animEffect>
                                    <p:set>
                                      <p:cBhvr>
                                        <p:cTn id="112" dur="1" fill="hold">
                                          <p:stCondLst>
                                            <p:cond delay="499"/>
                                          </p:stCondLst>
                                        </p:cTn>
                                        <p:tgtEl>
                                          <p:spTgt spid="78"/>
                                        </p:tgtEl>
                                        <p:attrNameLst>
                                          <p:attrName>style.visibility</p:attrName>
                                        </p:attrNameLst>
                                      </p:cBhvr>
                                      <p:to>
                                        <p:strVal val="hidden"/>
                                      </p:to>
                                    </p:set>
                                  </p:childTnLst>
                                </p:cTn>
                              </p:par>
                              <p:par>
                                <p:cTn id="113" presetID="9" presetClass="exit" presetSubtype="0" fill="hold" nodeType="withEffect">
                                  <p:stCondLst>
                                    <p:cond delay="0"/>
                                  </p:stCondLst>
                                  <p:childTnLst>
                                    <p:animEffect transition="out" filter="dissolve">
                                      <p:cBhvr>
                                        <p:cTn id="114" dur="500"/>
                                        <p:tgtEl>
                                          <p:spTgt spid="83"/>
                                        </p:tgtEl>
                                      </p:cBhvr>
                                    </p:animEffect>
                                    <p:set>
                                      <p:cBhvr>
                                        <p:cTn id="115" dur="1" fill="hold">
                                          <p:stCondLst>
                                            <p:cond delay="499"/>
                                          </p:stCondLst>
                                        </p:cTn>
                                        <p:tgtEl>
                                          <p:spTgt spid="83"/>
                                        </p:tgtEl>
                                        <p:attrNameLst>
                                          <p:attrName>style.visibility</p:attrName>
                                        </p:attrNameLst>
                                      </p:cBhvr>
                                      <p:to>
                                        <p:strVal val="hidden"/>
                                      </p:to>
                                    </p:set>
                                  </p:childTnLst>
                                </p:cTn>
                              </p:par>
                              <p:par>
                                <p:cTn id="116" presetID="9" presetClass="exit" presetSubtype="0" fill="hold" nodeType="withEffect">
                                  <p:stCondLst>
                                    <p:cond delay="0"/>
                                  </p:stCondLst>
                                  <p:childTnLst>
                                    <p:animEffect transition="out" filter="dissolve">
                                      <p:cBhvr>
                                        <p:cTn id="117" dur="500"/>
                                        <p:tgtEl>
                                          <p:spTgt spid="87"/>
                                        </p:tgtEl>
                                      </p:cBhvr>
                                    </p:animEffect>
                                    <p:set>
                                      <p:cBhvr>
                                        <p:cTn id="118" dur="1" fill="hold">
                                          <p:stCondLst>
                                            <p:cond delay="499"/>
                                          </p:stCondLst>
                                        </p:cTn>
                                        <p:tgtEl>
                                          <p:spTgt spid="87"/>
                                        </p:tgtEl>
                                        <p:attrNameLst>
                                          <p:attrName>style.visibility</p:attrName>
                                        </p:attrNameLst>
                                      </p:cBhvr>
                                      <p:to>
                                        <p:strVal val="hidden"/>
                                      </p:to>
                                    </p:set>
                                  </p:childTnLst>
                                </p:cTn>
                              </p:par>
                              <p:par>
                                <p:cTn id="119" presetID="9" presetClass="exit" presetSubtype="0" fill="hold" nodeType="withEffect">
                                  <p:stCondLst>
                                    <p:cond delay="0"/>
                                  </p:stCondLst>
                                  <p:childTnLst>
                                    <p:animEffect transition="out" filter="dissolve">
                                      <p:cBhvr>
                                        <p:cTn id="120" dur="500"/>
                                        <p:tgtEl>
                                          <p:spTgt spid="7"/>
                                        </p:tgtEl>
                                      </p:cBhvr>
                                    </p:animEffect>
                                    <p:set>
                                      <p:cBhvr>
                                        <p:cTn id="121" dur="1" fill="hold">
                                          <p:stCondLst>
                                            <p:cond delay="499"/>
                                          </p:stCondLst>
                                        </p:cTn>
                                        <p:tgtEl>
                                          <p:spTgt spid="7"/>
                                        </p:tgtEl>
                                        <p:attrNameLst>
                                          <p:attrName>style.visibility</p:attrName>
                                        </p:attrNameLst>
                                      </p:cBhvr>
                                      <p:to>
                                        <p:strVal val="hidden"/>
                                      </p:to>
                                    </p:set>
                                  </p:childTnLst>
                                </p:cTn>
                              </p:par>
                            </p:childTnLst>
                          </p:cTn>
                        </p:par>
                        <p:par>
                          <p:cTn id="122" fill="hold">
                            <p:stCondLst>
                              <p:cond delay="6500"/>
                            </p:stCondLst>
                            <p:childTnLst>
                              <p:par>
                                <p:cTn id="123" presetID="2" presetClass="exit" presetSubtype="1" fill="hold" nodeType="afterEffect">
                                  <p:stCondLst>
                                    <p:cond delay="0"/>
                                  </p:stCondLst>
                                  <p:childTnLst>
                                    <p:anim calcmode="lin" valueType="num">
                                      <p:cBhvr additive="base">
                                        <p:cTn id="124" dur="500"/>
                                        <p:tgtEl>
                                          <p:spTgt spid="40"/>
                                        </p:tgtEl>
                                        <p:attrNameLst>
                                          <p:attrName>ppt_x</p:attrName>
                                        </p:attrNameLst>
                                      </p:cBhvr>
                                      <p:tavLst>
                                        <p:tav tm="0">
                                          <p:val>
                                            <p:strVal val="ppt_x"/>
                                          </p:val>
                                        </p:tav>
                                        <p:tav tm="100000">
                                          <p:val>
                                            <p:strVal val="ppt_x"/>
                                          </p:val>
                                        </p:tav>
                                      </p:tavLst>
                                    </p:anim>
                                    <p:anim calcmode="lin" valueType="num">
                                      <p:cBhvr additive="base">
                                        <p:cTn id="125" dur="500"/>
                                        <p:tgtEl>
                                          <p:spTgt spid="40"/>
                                        </p:tgtEl>
                                        <p:attrNameLst>
                                          <p:attrName>ppt_y</p:attrName>
                                        </p:attrNameLst>
                                      </p:cBhvr>
                                      <p:tavLst>
                                        <p:tav tm="0">
                                          <p:val>
                                            <p:strVal val="ppt_y"/>
                                          </p:val>
                                        </p:tav>
                                        <p:tav tm="100000">
                                          <p:val>
                                            <p:strVal val="0-ppt_h/2"/>
                                          </p:val>
                                        </p:tav>
                                      </p:tavLst>
                                    </p:anim>
                                    <p:set>
                                      <p:cBhvr>
                                        <p:cTn id="126" dur="1" fill="hold">
                                          <p:stCondLst>
                                            <p:cond delay="499"/>
                                          </p:stCondLst>
                                        </p:cTn>
                                        <p:tgtEl>
                                          <p:spTgt spid="40"/>
                                        </p:tgtEl>
                                        <p:attrNameLst>
                                          <p:attrName>style.visibility</p:attrName>
                                        </p:attrNameLst>
                                      </p:cBhvr>
                                      <p:to>
                                        <p:strVal val="hidden"/>
                                      </p:to>
                                    </p:set>
                                  </p:childTnLst>
                                </p:cTn>
                              </p:par>
                              <p:par>
                                <p:cTn id="127" presetID="2" presetClass="exit" presetSubtype="4" fill="hold" nodeType="withEffect">
                                  <p:stCondLst>
                                    <p:cond delay="0"/>
                                  </p:stCondLst>
                                  <p:childTnLst>
                                    <p:anim calcmode="lin" valueType="num">
                                      <p:cBhvr additive="base">
                                        <p:cTn id="128" dur="500"/>
                                        <p:tgtEl>
                                          <p:spTgt spid="50"/>
                                        </p:tgtEl>
                                        <p:attrNameLst>
                                          <p:attrName>ppt_x</p:attrName>
                                        </p:attrNameLst>
                                      </p:cBhvr>
                                      <p:tavLst>
                                        <p:tav tm="0">
                                          <p:val>
                                            <p:strVal val="ppt_x"/>
                                          </p:val>
                                        </p:tav>
                                        <p:tav tm="100000">
                                          <p:val>
                                            <p:strVal val="ppt_x"/>
                                          </p:val>
                                        </p:tav>
                                      </p:tavLst>
                                    </p:anim>
                                    <p:anim calcmode="lin" valueType="num">
                                      <p:cBhvr additive="base">
                                        <p:cTn id="129" dur="500"/>
                                        <p:tgtEl>
                                          <p:spTgt spid="50"/>
                                        </p:tgtEl>
                                        <p:attrNameLst>
                                          <p:attrName>ppt_y</p:attrName>
                                        </p:attrNameLst>
                                      </p:cBhvr>
                                      <p:tavLst>
                                        <p:tav tm="0">
                                          <p:val>
                                            <p:strVal val="ppt_y"/>
                                          </p:val>
                                        </p:tav>
                                        <p:tav tm="100000">
                                          <p:val>
                                            <p:strVal val="1+ppt_h/2"/>
                                          </p:val>
                                        </p:tav>
                                      </p:tavLst>
                                    </p:anim>
                                    <p:set>
                                      <p:cBhvr>
                                        <p:cTn id="130" dur="1" fill="hold">
                                          <p:stCondLst>
                                            <p:cond delay="499"/>
                                          </p:stCondLst>
                                        </p:cTn>
                                        <p:tgtEl>
                                          <p:spTgt spid="50"/>
                                        </p:tgtEl>
                                        <p:attrNameLst>
                                          <p:attrName>style.visibility</p:attrName>
                                        </p:attrNameLst>
                                      </p:cBhvr>
                                      <p:to>
                                        <p:strVal val="hidden"/>
                                      </p:to>
                                    </p:set>
                                  </p:childTnLst>
                                </p:cTn>
                              </p:par>
                            </p:childTnLst>
                          </p:cTn>
                        </p:par>
                        <p:par>
                          <p:cTn id="131" fill="hold">
                            <p:stCondLst>
                              <p:cond delay="7000"/>
                            </p:stCondLst>
                            <p:childTnLst>
                              <p:par>
                                <p:cTn id="132" presetID="6" presetClass="entr" presetSubtype="32" fill="hold" nodeType="afterEffect">
                                  <p:stCondLst>
                                    <p:cond delay="0"/>
                                  </p:stCondLst>
                                  <p:childTnLst>
                                    <p:set>
                                      <p:cBhvr>
                                        <p:cTn id="133" dur="1" fill="hold">
                                          <p:stCondLst>
                                            <p:cond delay="0"/>
                                          </p:stCondLst>
                                        </p:cTn>
                                        <p:tgtEl>
                                          <p:spTgt spid="90"/>
                                        </p:tgtEl>
                                        <p:attrNameLst>
                                          <p:attrName>style.visibility</p:attrName>
                                        </p:attrNameLst>
                                      </p:cBhvr>
                                      <p:to>
                                        <p:strVal val="visible"/>
                                      </p:to>
                                    </p:set>
                                    <p:animEffect transition="in" filter="circle(out)">
                                      <p:cBhvr>
                                        <p:cTn id="134" dur="2000"/>
                                        <p:tgtEl>
                                          <p:spTgt spid="90"/>
                                        </p:tgtEl>
                                      </p:cBhvr>
                                    </p:animEffect>
                                  </p:childTnLst>
                                </p:cTn>
                              </p:par>
                              <p:par>
                                <p:cTn id="135" presetID="0" presetClass="path" presetSubtype="0" accel="50000" decel="50000" fill="hold" nodeType="withEffect">
                                  <p:stCondLst>
                                    <p:cond delay="0"/>
                                  </p:stCondLst>
                                  <p:childTnLst>
                                    <p:animMotion origin="layout" path="M 0.02878 -0.01689 L 4.16667E-7 -4.07407E-6 " pathEditMode="relative" rAng="0" ptsTypes="AA">
                                      <p:cBhvr>
                                        <p:cTn id="136" dur="2000" fill="hold"/>
                                        <p:tgtEl>
                                          <p:spTgt spid="37"/>
                                        </p:tgtEl>
                                        <p:attrNameLst>
                                          <p:attrName>ppt_x</p:attrName>
                                          <p:attrName>ppt_y</p:attrName>
                                        </p:attrNameLst>
                                      </p:cBhvr>
                                      <p:rCtr x="-1445" y="833"/>
                                    </p:animMotion>
                                  </p:childTnLst>
                                </p:cTn>
                              </p:par>
                              <p:par>
                                <p:cTn id="137" presetID="0" presetClass="path" presetSubtype="0" accel="50000" decel="50000" fill="hold" nodeType="withEffect">
                                  <p:stCondLst>
                                    <p:cond delay="0"/>
                                  </p:stCondLst>
                                  <p:childTnLst>
                                    <p:animMotion origin="layout" path="M 0.00743 -0.03912 L 0.03789 -0.03958 " pathEditMode="relative" rAng="0" ptsTypes="AA">
                                      <p:cBhvr>
                                        <p:cTn id="138" dur="2000" fill="hold"/>
                                        <p:tgtEl>
                                          <p:spTgt spid="6"/>
                                        </p:tgtEl>
                                        <p:attrNameLst>
                                          <p:attrName>ppt_x</p:attrName>
                                          <p:attrName>ppt_y</p:attrName>
                                        </p:attrNameLst>
                                      </p:cBhvr>
                                      <p:rCtr x="1523" y="-23"/>
                                    </p:animMotion>
                                  </p:childTnLst>
                                </p:cTn>
                              </p:par>
                              <p:par>
                                <p:cTn id="139" presetID="0" presetClass="path" presetSubtype="0" accel="50000" decel="50000" fill="hold" nodeType="withEffect">
                                  <p:stCondLst>
                                    <p:cond delay="0"/>
                                  </p:stCondLst>
                                  <p:childTnLst>
                                    <p:animMotion origin="layout" path="M -0.00169 -0.03009 L 0.22618 -0.05324 " pathEditMode="relative" rAng="0" ptsTypes="AA">
                                      <p:cBhvr>
                                        <p:cTn id="140" dur="2000" fill="hold"/>
                                        <p:tgtEl>
                                          <p:spTgt spid="43"/>
                                        </p:tgtEl>
                                        <p:attrNameLst>
                                          <p:attrName>ppt_x</p:attrName>
                                          <p:attrName>ppt_y</p:attrName>
                                        </p:attrNameLst>
                                      </p:cBhvr>
                                      <p:rCtr x="11393" y="-1157"/>
                                    </p:animMotion>
                                  </p:childTnLst>
                                </p:cTn>
                              </p:par>
                              <p:par>
                                <p:cTn id="141" presetID="0" presetClass="path" presetSubtype="0" accel="50000" decel="50000" fill="hold" nodeType="withEffect">
                                  <p:stCondLst>
                                    <p:cond delay="0"/>
                                  </p:stCondLst>
                                  <p:childTnLst>
                                    <p:animMotion origin="layout" path="M -0.00013 0.00116 L -0.0832 0.10254 " pathEditMode="relative" rAng="0" ptsTypes="AA">
                                      <p:cBhvr>
                                        <p:cTn id="142" dur="2000" fill="hold"/>
                                        <p:tgtEl>
                                          <p:spTgt spid="47"/>
                                        </p:tgtEl>
                                        <p:attrNameLst>
                                          <p:attrName>ppt_x</p:attrName>
                                          <p:attrName>ppt_y</p:attrName>
                                        </p:attrNameLst>
                                      </p:cBhvr>
                                      <p:rCtr x="-4154" y="50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1246FFB4-3BDB-E447-9271-1C104DB954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0499" y="1986906"/>
            <a:ext cx="1359413" cy="1359413"/>
          </a:xfrm>
          <a:prstGeom prst="rect">
            <a:avLst/>
          </a:prstGeom>
        </p:spPr>
      </p:pic>
      <p:sp>
        <p:nvSpPr>
          <p:cNvPr id="21" name="TextBox 20">
            <a:extLst>
              <a:ext uri="{FF2B5EF4-FFF2-40B4-BE49-F238E27FC236}">
                <a16:creationId xmlns:a16="http://schemas.microsoft.com/office/drawing/2014/main" xmlns="" id="{142C2477-E593-3041-BFD0-5EB456A5D820}"/>
              </a:ext>
            </a:extLst>
          </p:cNvPr>
          <p:cNvSpPr txBox="1"/>
          <p:nvPr/>
        </p:nvSpPr>
        <p:spPr>
          <a:xfrm>
            <a:off x="428602" y="3775658"/>
            <a:ext cx="3323208" cy="2308324"/>
          </a:xfrm>
          <a:prstGeom prst="rect">
            <a:avLst/>
          </a:prstGeom>
          <a:noFill/>
        </p:spPr>
        <p:txBody>
          <a:bodyPr wrap="square" rtlCol="0">
            <a:spAutoFit/>
          </a:bodyPr>
          <a:lstStyle/>
          <a:p>
            <a:pPr algn="ctr"/>
            <a:r>
              <a:rPr lang="en-US" sz="1600" b="1" dirty="0" smtClean="0">
                <a:solidFill>
                  <a:schemeClr val="bg1"/>
                </a:solidFill>
                <a:latin typeface="Raleway" panose="020B0503030101060003" pitchFamily="34" charset="77"/>
              </a:rPr>
              <a:t>Tokenized assets that can be purchased via fiat currency through our portal</a:t>
            </a:r>
            <a:r>
              <a:rPr lang="en-US" sz="1600" b="1" dirty="0">
                <a:solidFill>
                  <a:schemeClr val="bg1"/>
                </a:solidFill>
                <a:latin typeface="Raleway" panose="020B0503030101060003" pitchFamily="34" charset="77"/>
              </a:rPr>
              <a:t> </a:t>
            </a:r>
            <a:r>
              <a:rPr lang="en-US" sz="1600" b="1" dirty="0" smtClean="0">
                <a:solidFill>
                  <a:schemeClr val="bg1"/>
                </a:solidFill>
                <a:latin typeface="Raleway" panose="020B0503030101060003" pitchFamily="34" charset="77"/>
              </a:rPr>
              <a:t>to ensure the government’s access to a </a:t>
            </a:r>
            <a:r>
              <a:rPr lang="en-US" sz="1600" b="1" dirty="0" smtClean="0">
                <a:solidFill>
                  <a:srgbClr val="DE3163"/>
                </a:solidFill>
                <a:latin typeface="Raleway" panose="020B0503030101060003" pitchFamily="34" charset="77"/>
              </a:rPr>
              <a:t>larger pool of investors.</a:t>
            </a:r>
          </a:p>
          <a:p>
            <a:pPr algn="ctr"/>
            <a:endParaRPr lang="en-US" sz="1600" b="1" dirty="0">
              <a:solidFill>
                <a:srgbClr val="DE3163"/>
              </a:solidFill>
              <a:latin typeface="Raleway" panose="020B0503030101060003" pitchFamily="34" charset="77"/>
            </a:endParaRPr>
          </a:p>
          <a:p>
            <a:pPr algn="ctr"/>
            <a:r>
              <a:rPr lang="en-US" sz="1600" b="1" dirty="0" smtClean="0">
                <a:solidFill>
                  <a:schemeClr val="bg1"/>
                </a:solidFill>
                <a:latin typeface="Raleway" panose="020B0503030101060003" pitchFamily="34" charset="77"/>
              </a:rPr>
              <a:t>Access to </a:t>
            </a:r>
            <a:r>
              <a:rPr lang="en-US" sz="1600" b="1" dirty="0" smtClean="0">
                <a:solidFill>
                  <a:srgbClr val="DE3163"/>
                </a:solidFill>
                <a:latin typeface="Raleway" panose="020B0503030101060003" pitchFamily="34" charset="77"/>
              </a:rPr>
              <a:t>thematic funds </a:t>
            </a:r>
            <a:r>
              <a:rPr lang="en-US" sz="1600" b="1" dirty="0" smtClean="0">
                <a:solidFill>
                  <a:schemeClr val="bg1"/>
                </a:solidFill>
                <a:latin typeface="Raleway" panose="020B0503030101060003" pitchFamily="34" charset="77"/>
              </a:rPr>
              <a:t>to encourage investing into public projects  </a:t>
            </a:r>
          </a:p>
        </p:txBody>
      </p:sp>
      <p:pic>
        <p:nvPicPr>
          <p:cNvPr id="29" name="Picture 28">
            <a:extLst>
              <a:ext uri="{FF2B5EF4-FFF2-40B4-BE49-F238E27FC236}">
                <a16:creationId xmlns:a16="http://schemas.microsoft.com/office/drawing/2014/main" xmlns="" id="{2435E619-5441-3047-824A-B034779DCF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8646" y="1986905"/>
            <a:ext cx="1359414" cy="1359414"/>
          </a:xfrm>
          <a:prstGeom prst="rect">
            <a:avLst/>
          </a:prstGeom>
        </p:spPr>
      </p:pic>
      <p:sp>
        <p:nvSpPr>
          <p:cNvPr id="30" name="TextBox 29">
            <a:extLst>
              <a:ext uri="{FF2B5EF4-FFF2-40B4-BE49-F238E27FC236}">
                <a16:creationId xmlns:a16="http://schemas.microsoft.com/office/drawing/2014/main" xmlns="" id="{041ACE03-0B63-E44C-BF74-F9C950943452}"/>
              </a:ext>
            </a:extLst>
          </p:cNvPr>
          <p:cNvSpPr txBox="1"/>
          <p:nvPr/>
        </p:nvSpPr>
        <p:spPr>
          <a:xfrm>
            <a:off x="4462167" y="3775658"/>
            <a:ext cx="3272371" cy="1077218"/>
          </a:xfrm>
          <a:prstGeom prst="rect">
            <a:avLst/>
          </a:prstGeom>
          <a:noFill/>
        </p:spPr>
        <p:txBody>
          <a:bodyPr wrap="square" rtlCol="0">
            <a:spAutoFit/>
          </a:bodyPr>
          <a:lstStyle/>
          <a:p>
            <a:pPr algn="ctr"/>
            <a:r>
              <a:rPr lang="en-US" sz="1600" b="1" dirty="0" smtClean="0">
                <a:solidFill>
                  <a:schemeClr val="bg1"/>
                </a:solidFill>
                <a:latin typeface="Raleway" panose="020B0503030101060003" pitchFamily="34" charset="77"/>
              </a:rPr>
              <a:t>P2P platform to increase the liquidity of tokenized bonds and thereby make them </a:t>
            </a:r>
            <a:r>
              <a:rPr lang="en-US" sz="1600" b="1" dirty="0" smtClean="0">
                <a:solidFill>
                  <a:srgbClr val="DE3163"/>
                </a:solidFill>
                <a:latin typeface="Raleway" panose="020B0503030101060003" pitchFamily="34" charset="77"/>
              </a:rPr>
              <a:t>attractive investments.</a:t>
            </a:r>
            <a:endParaRPr lang="en-US" sz="1600" b="1" dirty="0">
              <a:solidFill>
                <a:srgbClr val="DE3163"/>
              </a:solidFill>
              <a:latin typeface="Raleway" panose="020B0503030101060003" pitchFamily="34" charset="77"/>
            </a:endParaRPr>
          </a:p>
        </p:txBody>
      </p:sp>
      <p:pic>
        <p:nvPicPr>
          <p:cNvPr id="32" name="Picture 31">
            <a:extLst>
              <a:ext uri="{FF2B5EF4-FFF2-40B4-BE49-F238E27FC236}">
                <a16:creationId xmlns:a16="http://schemas.microsoft.com/office/drawing/2014/main" xmlns="" id="{8428C1F5-50DC-B143-86BB-F0080DAD1C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48463" y="1986905"/>
            <a:ext cx="1359414" cy="1359414"/>
          </a:xfrm>
          <a:prstGeom prst="rect">
            <a:avLst/>
          </a:prstGeom>
        </p:spPr>
      </p:pic>
      <p:sp>
        <p:nvSpPr>
          <p:cNvPr id="34" name="TextBox 33">
            <a:extLst>
              <a:ext uri="{FF2B5EF4-FFF2-40B4-BE49-F238E27FC236}">
                <a16:creationId xmlns:a16="http://schemas.microsoft.com/office/drawing/2014/main" xmlns="" id="{B216FE85-9F4F-1147-B0D1-26C944389F4C}"/>
              </a:ext>
            </a:extLst>
          </p:cNvPr>
          <p:cNvSpPr txBox="1"/>
          <p:nvPr/>
        </p:nvSpPr>
        <p:spPr>
          <a:xfrm>
            <a:off x="8411200" y="3775658"/>
            <a:ext cx="3233940" cy="2308324"/>
          </a:xfrm>
          <a:prstGeom prst="rect">
            <a:avLst/>
          </a:prstGeom>
          <a:noFill/>
        </p:spPr>
        <p:txBody>
          <a:bodyPr wrap="square" rtlCol="0">
            <a:spAutoFit/>
          </a:bodyPr>
          <a:lstStyle/>
          <a:p>
            <a:pPr algn="ctr"/>
            <a:r>
              <a:rPr lang="en-US" sz="1600" b="1" dirty="0" smtClean="0">
                <a:solidFill>
                  <a:schemeClr val="bg1"/>
                </a:solidFill>
                <a:latin typeface="Raleway" panose="020B0503030101060003" pitchFamily="34" charset="77"/>
              </a:rPr>
              <a:t>A dashboard to help the investor track their portfolio and better </a:t>
            </a:r>
            <a:r>
              <a:rPr lang="en-US" sz="1600" b="1" dirty="0" smtClean="0">
                <a:solidFill>
                  <a:srgbClr val="DE3163"/>
                </a:solidFill>
                <a:latin typeface="Raleway" panose="020B0503030101060003" pitchFamily="34" charset="77"/>
              </a:rPr>
              <a:t>manage their investments</a:t>
            </a:r>
          </a:p>
          <a:p>
            <a:pPr algn="ctr"/>
            <a:endParaRPr lang="en-US" sz="1600" b="1" dirty="0">
              <a:solidFill>
                <a:srgbClr val="DE3163"/>
              </a:solidFill>
              <a:latin typeface="Raleway" panose="020B0503030101060003" pitchFamily="34" charset="77"/>
            </a:endParaRPr>
          </a:p>
          <a:p>
            <a:pPr algn="ctr"/>
            <a:r>
              <a:rPr lang="en-US" sz="1600" b="1" dirty="0" smtClean="0">
                <a:solidFill>
                  <a:srgbClr val="DE3163"/>
                </a:solidFill>
                <a:latin typeface="Raleway" panose="020B0503030101060003" pitchFamily="34" charset="77"/>
              </a:rPr>
              <a:t>Referral </a:t>
            </a:r>
            <a:r>
              <a:rPr lang="en-US" sz="1600" b="1" dirty="0" smtClean="0">
                <a:solidFill>
                  <a:schemeClr val="bg1"/>
                </a:solidFill>
                <a:latin typeface="Raleway" panose="020B0503030101060003" pitchFamily="34" charset="77"/>
              </a:rPr>
              <a:t>based promotion to increase awareness and thus the investor base for public projects</a:t>
            </a:r>
            <a:endParaRPr lang="en-US" sz="1600" b="1" dirty="0">
              <a:solidFill>
                <a:schemeClr val="bg1"/>
              </a:solidFill>
              <a:latin typeface="Raleway" panose="020B0503030101060003" pitchFamily="34" charset="77"/>
            </a:endParaRPr>
          </a:p>
        </p:txBody>
      </p:sp>
      <p:sp>
        <p:nvSpPr>
          <p:cNvPr id="10" name="Rectangle 9">
            <a:extLst>
              <a:ext uri="{FF2B5EF4-FFF2-40B4-BE49-F238E27FC236}">
                <a16:creationId xmlns:a16="http://schemas.microsoft.com/office/drawing/2014/main" xmlns="" id="{C423FB9D-37AF-924C-80D2-DAAF51CF07EF}"/>
              </a:ext>
            </a:extLst>
          </p:cNvPr>
          <p:cNvSpPr/>
          <p:nvPr/>
        </p:nvSpPr>
        <p:spPr>
          <a:xfrm>
            <a:off x="260896" y="1137951"/>
            <a:ext cx="3662922" cy="5230783"/>
          </a:xfrm>
          <a:prstGeom prst="rect">
            <a:avLst/>
          </a:prstGeom>
          <a:noFill/>
          <a:ln>
            <a:solidFill>
              <a:srgbClr val="DE3163"/>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1" name="Title 1">
            <a:extLst>
              <a:ext uri="{FF2B5EF4-FFF2-40B4-BE49-F238E27FC236}">
                <a16:creationId xmlns:a16="http://schemas.microsoft.com/office/drawing/2014/main" xmlns="" id="{16E2538F-7271-CE46-A1AF-6C97F510450B}"/>
              </a:ext>
            </a:extLst>
          </p:cNvPr>
          <p:cNvSpPr txBox="1">
            <a:spLocks/>
          </p:cNvSpPr>
          <p:nvPr/>
        </p:nvSpPr>
        <p:spPr>
          <a:xfrm>
            <a:off x="411316" y="-2641"/>
            <a:ext cx="9988352" cy="11375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500" b="1" dirty="0">
                <a:solidFill>
                  <a:srgbClr val="DE3163"/>
                </a:solidFill>
                <a:latin typeface="Raleway" panose="020B0503030101060003" pitchFamily="34" charset="77"/>
              </a:rPr>
              <a:t>Our Solution: </a:t>
            </a:r>
            <a:r>
              <a:rPr lang="en-US" sz="2500" b="1" dirty="0">
                <a:solidFill>
                  <a:schemeClr val="bg1"/>
                </a:solidFill>
                <a:latin typeface="Raleway" panose="020B0503030101060003" pitchFamily="34" charset="77"/>
              </a:rPr>
              <a:t>Marketplace for Buying and Trading Bonds</a:t>
            </a:r>
          </a:p>
        </p:txBody>
      </p:sp>
      <p:sp>
        <p:nvSpPr>
          <p:cNvPr id="14" name="Rectangle 13">
            <a:extLst>
              <a:ext uri="{FF2B5EF4-FFF2-40B4-BE49-F238E27FC236}">
                <a16:creationId xmlns:a16="http://schemas.microsoft.com/office/drawing/2014/main" xmlns="" id="{AE51DF0C-AB69-8740-A443-1556C87E2FCA}"/>
              </a:ext>
            </a:extLst>
          </p:cNvPr>
          <p:cNvSpPr/>
          <p:nvPr/>
        </p:nvSpPr>
        <p:spPr>
          <a:xfrm>
            <a:off x="4266894" y="1137951"/>
            <a:ext cx="3662922" cy="5230783"/>
          </a:xfrm>
          <a:prstGeom prst="rect">
            <a:avLst/>
          </a:prstGeom>
          <a:noFill/>
          <a:ln>
            <a:solidFill>
              <a:srgbClr val="DE3163"/>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DE3163"/>
              </a:solidFill>
            </a:endParaRPr>
          </a:p>
        </p:txBody>
      </p:sp>
      <p:sp>
        <p:nvSpPr>
          <p:cNvPr id="15" name="Rectangle 14">
            <a:extLst>
              <a:ext uri="{FF2B5EF4-FFF2-40B4-BE49-F238E27FC236}">
                <a16:creationId xmlns:a16="http://schemas.microsoft.com/office/drawing/2014/main" xmlns="" id="{DF548D61-902E-374E-9097-DA08C180F0C0}"/>
              </a:ext>
            </a:extLst>
          </p:cNvPr>
          <p:cNvSpPr/>
          <p:nvPr/>
        </p:nvSpPr>
        <p:spPr>
          <a:xfrm>
            <a:off x="8196710" y="1134878"/>
            <a:ext cx="3662922" cy="5230783"/>
          </a:xfrm>
          <a:prstGeom prst="rect">
            <a:avLst/>
          </a:prstGeom>
          <a:noFill/>
          <a:ln>
            <a:solidFill>
              <a:srgbClr val="DE3163"/>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DE3163"/>
              </a:solidFill>
            </a:endParaRPr>
          </a:p>
        </p:txBody>
      </p:sp>
      <p:sp>
        <p:nvSpPr>
          <p:cNvPr id="16" name="Title 1">
            <a:extLst>
              <a:ext uri="{FF2B5EF4-FFF2-40B4-BE49-F238E27FC236}">
                <a16:creationId xmlns:a16="http://schemas.microsoft.com/office/drawing/2014/main" xmlns="" id="{F212103C-9DB6-C641-B645-E984503176E7}"/>
              </a:ext>
            </a:extLst>
          </p:cNvPr>
          <p:cNvSpPr txBox="1">
            <a:spLocks/>
          </p:cNvSpPr>
          <p:nvPr/>
        </p:nvSpPr>
        <p:spPr>
          <a:xfrm>
            <a:off x="620751" y="1153476"/>
            <a:ext cx="2938913" cy="4040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b="1" dirty="0" smtClean="0">
                <a:solidFill>
                  <a:srgbClr val="DE3163"/>
                </a:solidFill>
                <a:latin typeface="Raleway" panose="020B0503030101060003" pitchFamily="34" charset="77"/>
              </a:rPr>
              <a:t>Token Subscription Portal</a:t>
            </a:r>
            <a:endParaRPr lang="en-US" sz="1600" b="1" dirty="0">
              <a:solidFill>
                <a:srgbClr val="DE3163"/>
              </a:solidFill>
              <a:latin typeface="Raleway" panose="020B0503030101060003" pitchFamily="34" charset="77"/>
            </a:endParaRPr>
          </a:p>
        </p:txBody>
      </p:sp>
      <p:sp>
        <p:nvSpPr>
          <p:cNvPr id="17" name="Title 1">
            <a:extLst>
              <a:ext uri="{FF2B5EF4-FFF2-40B4-BE49-F238E27FC236}">
                <a16:creationId xmlns:a16="http://schemas.microsoft.com/office/drawing/2014/main" xmlns="" id="{3C2B12F1-0A2E-0141-B8C9-A4B6020BD000}"/>
              </a:ext>
            </a:extLst>
          </p:cNvPr>
          <p:cNvSpPr txBox="1">
            <a:spLocks/>
          </p:cNvSpPr>
          <p:nvPr/>
        </p:nvSpPr>
        <p:spPr>
          <a:xfrm>
            <a:off x="8558714" y="1162320"/>
            <a:ext cx="2938913" cy="4040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b="1" dirty="0" smtClean="0">
                <a:solidFill>
                  <a:srgbClr val="DE3163"/>
                </a:solidFill>
                <a:latin typeface="Raleway" panose="020B0503030101060003" pitchFamily="34" charset="77"/>
              </a:rPr>
              <a:t>Dashboard</a:t>
            </a:r>
            <a:endParaRPr lang="en-US" sz="1600" b="1" dirty="0">
              <a:solidFill>
                <a:srgbClr val="DE3163"/>
              </a:solidFill>
              <a:latin typeface="Raleway" panose="020B0503030101060003" pitchFamily="34" charset="77"/>
            </a:endParaRPr>
          </a:p>
        </p:txBody>
      </p:sp>
      <p:sp>
        <p:nvSpPr>
          <p:cNvPr id="18" name="Title 1">
            <a:extLst>
              <a:ext uri="{FF2B5EF4-FFF2-40B4-BE49-F238E27FC236}">
                <a16:creationId xmlns:a16="http://schemas.microsoft.com/office/drawing/2014/main" xmlns="" id="{2CE578B1-3369-F443-A3BB-D21139C1F622}"/>
              </a:ext>
            </a:extLst>
          </p:cNvPr>
          <p:cNvSpPr txBox="1">
            <a:spLocks/>
          </p:cNvSpPr>
          <p:nvPr/>
        </p:nvSpPr>
        <p:spPr>
          <a:xfrm>
            <a:off x="4634603" y="1162320"/>
            <a:ext cx="2938913" cy="4040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b="1" dirty="0" smtClean="0">
                <a:solidFill>
                  <a:srgbClr val="DE3163"/>
                </a:solidFill>
                <a:latin typeface="Raleway" panose="020B0503030101060003" pitchFamily="34" charset="77"/>
              </a:rPr>
              <a:t>P2P Trading Platform</a:t>
            </a:r>
            <a:endParaRPr lang="en-US" sz="1600" b="1" dirty="0">
              <a:solidFill>
                <a:srgbClr val="DE3163"/>
              </a:solidFill>
              <a:latin typeface="Raleway" panose="020B0503030101060003" pitchFamily="34" charset="77"/>
            </a:endParaRPr>
          </a:p>
        </p:txBody>
      </p:sp>
    </p:spTree>
    <p:extLst>
      <p:ext uri="{BB962C8B-B14F-4D97-AF65-F5344CB8AC3E}">
        <p14:creationId xmlns:p14="http://schemas.microsoft.com/office/powerpoint/2010/main" val="14500086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44">
            <a:extLst>
              <a:ext uri="{FF2B5EF4-FFF2-40B4-BE49-F238E27FC236}">
                <a16:creationId xmlns:a16="http://schemas.microsoft.com/office/drawing/2014/main" xmlns="" id="{A5877B41-D9AF-48D3-B431-62D9603EB418}"/>
              </a:ext>
            </a:extLst>
          </p:cNvPr>
          <p:cNvSpPr/>
          <p:nvPr/>
        </p:nvSpPr>
        <p:spPr>
          <a:xfrm>
            <a:off x="2006930" y="1640036"/>
            <a:ext cx="4479664" cy="868900"/>
          </a:xfrm>
          <a:prstGeom prst="roundRect">
            <a:avLst>
              <a:gd name="adj" fmla="val 50000"/>
            </a:avLst>
          </a:prstGeom>
          <a:noFill/>
          <a:ln w="25400">
            <a:solidFill>
              <a:srgbClr val="DE3163"/>
            </a:solidFill>
          </a:ln>
        </p:spPr>
        <p:txBody>
          <a:bodyPr lIns="35719" tIns="35719" rIns="35719" bIns="35719" anchor="ctr"/>
          <a:lstStyle/>
          <a:p>
            <a:pPr>
              <a:defRPr sz="3200">
                <a:latin typeface="Helvetica Light"/>
                <a:ea typeface="Helvetica Light"/>
                <a:cs typeface="Helvetica Light"/>
                <a:sym typeface="Helvetica Light"/>
              </a:defRPr>
            </a:pPr>
            <a:endParaRPr sz="1600"/>
          </a:p>
        </p:txBody>
      </p:sp>
      <p:sp>
        <p:nvSpPr>
          <p:cNvPr id="4" name="Rectangle 3"/>
          <p:cNvSpPr/>
          <p:nvPr/>
        </p:nvSpPr>
        <p:spPr>
          <a:xfrm>
            <a:off x="2086557" y="1905209"/>
            <a:ext cx="3607246" cy="338554"/>
          </a:xfrm>
          <a:prstGeom prst="rect">
            <a:avLst/>
          </a:prstGeom>
        </p:spPr>
        <p:txBody>
          <a:bodyPr wrap="square">
            <a:spAutoFit/>
          </a:bodyPr>
          <a:lstStyle/>
          <a:p>
            <a:pPr marL="171450" marR="0" lvl="0" indent="-17145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dirty="0" smtClean="0">
                <a:solidFill>
                  <a:schemeClr val="bg1"/>
                </a:solidFill>
                <a:latin typeface="Raleway" panose="020B0503030101060003" pitchFamily="34" charset="77"/>
              </a:rPr>
              <a:t>Tokenization of the public project</a:t>
            </a:r>
            <a:endParaRPr lang="en-US" sz="1600" b="1" dirty="0">
              <a:solidFill>
                <a:schemeClr val="bg1"/>
              </a:solidFill>
              <a:latin typeface="Raleway" panose="020B0503030101060003" pitchFamily="34" charset="77"/>
            </a:endParaRPr>
          </a:p>
        </p:txBody>
      </p:sp>
      <p:grpSp>
        <p:nvGrpSpPr>
          <p:cNvPr id="5" name="Group 4"/>
          <p:cNvGrpSpPr/>
          <p:nvPr/>
        </p:nvGrpSpPr>
        <p:grpSpPr>
          <a:xfrm>
            <a:off x="5813306" y="4067925"/>
            <a:ext cx="5136375" cy="868900"/>
            <a:chOff x="5889349" y="4988176"/>
            <a:chExt cx="5136375" cy="868900"/>
          </a:xfrm>
        </p:grpSpPr>
        <p:sp>
          <p:nvSpPr>
            <p:cNvPr id="168" name="Shape 738">
              <a:extLst>
                <a:ext uri="{FF2B5EF4-FFF2-40B4-BE49-F238E27FC236}">
                  <a16:creationId xmlns:a16="http://schemas.microsoft.com/office/drawing/2014/main" xmlns="" id="{539DE261-015F-4623-8898-391487414465}"/>
                </a:ext>
              </a:extLst>
            </p:cNvPr>
            <p:cNvSpPr/>
            <p:nvPr/>
          </p:nvSpPr>
          <p:spPr>
            <a:xfrm>
              <a:off x="5889349" y="4988176"/>
              <a:ext cx="5136375" cy="868900"/>
            </a:xfrm>
            <a:prstGeom prst="roundRect">
              <a:avLst>
                <a:gd name="adj" fmla="val 50000"/>
              </a:avLst>
            </a:prstGeom>
            <a:noFill/>
            <a:ln w="25400">
              <a:solidFill>
                <a:srgbClr val="DE3163"/>
              </a:solidFill>
            </a:ln>
          </p:spPr>
          <p:txBody>
            <a:bodyPr lIns="35719" tIns="35719" rIns="35719" bIns="35719" anchor="ctr"/>
            <a:lstStyle/>
            <a:p>
              <a:pPr>
                <a:defRPr sz="3200">
                  <a:latin typeface="Helvetica Light"/>
                  <a:ea typeface="Helvetica Light"/>
                  <a:cs typeface="Helvetica Light"/>
                  <a:sym typeface="Helvetica Light"/>
                </a:defRPr>
              </a:pPr>
              <a:endParaRPr sz="1600"/>
            </a:p>
          </p:txBody>
        </p:sp>
        <p:sp>
          <p:nvSpPr>
            <p:cNvPr id="49" name="Rectangle 48"/>
            <p:cNvSpPr/>
            <p:nvPr/>
          </p:nvSpPr>
          <p:spPr>
            <a:xfrm>
              <a:off x="7921330" y="5130238"/>
              <a:ext cx="2942349" cy="584775"/>
            </a:xfrm>
            <a:prstGeom prst="rect">
              <a:avLst/>
            </a:prstGeom>
          </p:spPr>
          <p:txBody>
            <a:bodyPr wrap="square">
              <a:spAutoFit/>
            </a:bodyPr>
            <a:lstStyle/>
            <a:p>
              <a:pPr marL="171450" lvl="0" indent="-171450" algn="r">
                <a:defRPr/>
              </a:pPr>
              <a:r>
                <a:rPr lang="en-US" sz="1600" b="1" dirty="0">
                  <a:solidFill>
                    <a:schemeClr val="bg1"/>
                  </a:solidFill>
                  <a:latin typeface="Raleway" panose="020B0503030101060003" pitchFamily="34" charset="77"/>
                </a:rPr>
                <a:t>Automation and better asset servicing</a:t>
              </a:r>
            </a:p>
          </p:txBody>
        </p:sp>
      </p:grpSp>
      <p:grpSp>
        <p:nvGrpSpPr>
          <p:cNvPr id="3" name="Group 2"/>
          <p:cNvGrpSpPr/>
          <p:nvPr/>
        </p:nvGrpSpPr>
        <p:grpSpPr>
          <a:xfrm>
            <a:off x="1389154" y="3277440"/>
            <a:ext cx="5956209" cy="868900"/>
            <a:chOff x="976256" y="3872130"/>
            <a:chExt cx="5956209" cy="868900"/>
          </a:xfrm>
        </p:grpSpPr>
        <p:sp>
          <p:nvSpPr>
            <p:cNvPr id="740" name="Shape 740"/>
            <p:cNvSpPr/>
            <p:nvPr/>
          </p:nvSpPr>
          <p:spPr>
            <a:xfrm>
              <a:off x="976256" y="3872130"/>
              <a:ext cx="5956209" cy="868900"/>
            </a:xfrm>
            <a:prstGeom prst="roundRect">
              <a:avLst>
                <a:gd name="adj" fmla="val 50000"/>
              </a:avLst>
            </a:prstGeom>
            <a:noFill/>
            <a:ln w="25400">
              <a:solidFill>
                <a:srgbClr val="DE3163"/>
              </a:solidFill>
            </a:ln>
          </p:spPr>
          <p:txBody>
            <a:bodyPr lIns="35719" tIns="35719" rIns="35719" bIns="35719" anchor="ctr"/>
            <a:lstStyle/>
            <a:p>
              <a:pPr>
                <a:defRPr sz="3200">
                  <a:latin typeface="Helvetica Light"/>
                  <a:ea typeface="Helvetica Light"/>
                  <a:cs typeface="Helvetica Light"/>
                  <a:sym typeface="Helvetica Light"/>
                </a:defRPr>
              </a:pPr>
              <a:endParaRPr sz="1600"/>
            </a:p>
          </p:txBody>
        </p:sp>
        <p:sp>
          <p:nvSpPr>
            <p:cNvPr id="50" name="Rectangle 49"/>
            <p:cNvSpPr/>
            <p:nvPr/>
          </p:nvSpPr>
          <p:spPr>
            <a:xfrm>
              <a:off x="1111124" y="4014192"/>
              <a:ext cx="3485247" cy="584775"/>
            </a:xfrm>
            <a:prstGeom prst="rect">
              <a:avLst/>
            </a:prstGeom>
          </p:spPr>
          <p:txBody>
            <a:bodyPr wrap="square">
              <a:spAutoFit/>
            </a:bodyPr>
            <a:lstStyle/>
            <a:p>
              <a:pPr marL="171450" indent="-171450">
                <a:defRPr/>
              </a:pPr>
              <a:r>
                <a:rPr lang="en-US" sz="1600" b="1" dirty="0" smtClean="0">
                  <a:solidFill>
                    <a:schemeClr val="bg1"/>
                  </a:solidFill>
                  <a:latin typeface="Raleway" panose="020B0503030101060003" pitchFamily="34" charset="77"/>
                </a:rPr>
                <a:t>Automated payment </a:t>
              </a:r>
              <a:r>
                <a:rPr lang="en-US" sz="1600" b="1">
                  <a:solidFill>
                    <a:schemeClr val="bg1"/>
                  </a:solidFill>
                  <a:latin typeface="Raleway" panose="020B0503030101060003" pitchFamily="34" charset="77"/>
                </a:rPr>
                <a:t>of </a:t>
              </a:r>
              <a:endParaRPr lang="en-US" sz="1600" b="1" smtClean="0">
                <a:solidFill>
                  <a:schemeClr val="bg1"/>
                </a:solidFill>
                <a:latin typeface="Raleway" panose="020B0503030101060003" pitchFamily="34" charset="77"/>
              </a:endParaRPr>
            </a:p>
            <a:p>
              <a:pPr marL="171450" indent="-171450">
                <a:defRPr/>
              </a:pPr>
              <a:r>
                <a:rPr lang="en-US" sz="1600" b="1" dirty="0" smtClean="0">
                  <a:solidFill>
                    <a:schemeClr val="bg1"/>
                  </a:solidFill>
                  <a:latin typeface="Raleway" panose="020B0503030101060003" pitchFamily="34" charset="77"/>
                </a:rPr>
                <a:t>dividends </a:t>
              </a:r>
              <a:r>
                <a:rPr lang="en-US" sz="1600" b="1" dirty="0">
                  <a:solidFill>
                    <a:schemeClr val="bg1"/>
                  </a:solidFill>
                  <a:latin typeface="Raleway" panose="020B0503030101060003" pitchFamily="34" charset="77"/>
                </a:rPr>
                <a:t>in stable </a:t>
              </a:r>
              <a:r>
                <a:rPr lang="en-US" sz="1600" b="1" dirty="0" smtClean="0">
                  <a:solidFill>
                    <a:schemeClr val="bg1"/>
                  </a:solidFill>
                  <a:latin typeface="Raleway" panose="020B0503030101060003" pitchFamily="34" charset="77"/>
                </a:rPr>
                <a:t>coin</a:t>
              </a:r>
              <a:endParaRPr lang="en-US" sz="1600" b="1" dirty="0">
                <a:solidFill>
                  <a:schemeClr val="bg1"/>
                </a:solidFill>
                <a:latin typeface="Raleway" panose="020B0503030101060003" pitchFamily="34" charset="77"/>
              </a:endParaRPr>
            </a:p>
          </p:txBody>
        </p:sp>
      </p:grpSp>
      <p:grpSp>
        <p:nvGrpSpPr>
          <p:cNvPr id="2" name="Group 1"/>
          <p:cNvGrpSpPr/>
          <p:nvPr/>
        </p:nvGrpSpPr>
        <p:grpSpPr>
          <a:xfrm>
            <a:off x="5836367" y="2458738"/>
            <a:ext cx="5298356" cy="868900"/>
            <a:chOff x="5917378" y="2764055"/>
            <a:chExt cx="5298356" cy="868900"/>
          </a:xfrm>
        </p:grpSpPr>
        <p:sp>
          <p:nvSpPr>
            <p:cNvPr id="158" name="Shape 739">
              <a:extLst>
                <a:ext uri="{FF2B5EF4-FFF2-40B4-BE49-F238E27FC236}">
                  <a16:creationId xmlns:a16="http://schemas.microsoft.com/office/drawing/2014/main" xmlns="" id="{1E1CE241-C17C-4470-BC4A-99DCEE2B2363}"/>
                </a:ext>
              </a:extLst>
            </p:cNvPr>
            <p:cNvSpPr/>
            <p:nvPr/>
          </p:nvSpPr>
          <p:spPr>
            <a:xfrm>
              <a:off x="5917378" y="2764055"/>
              <a:ext cx="5298356" cy="868900"/>
            </a:xfrm>
            <a:prstGeom prst="roundRect">
              <a:avLst>
                <a:gd name="adj" fmla="val 50000"/>
              </a:avLst>
            </a:prstGeom>
            <a:noFill/>
            <a:ln w="25400">
              <a:solidFill>
                <a:srgbClr val="DE3163"/>
              </a:solidFill>
            </a:ln>
          </p:spPr>
          <p:txBody>
            <a:bodyPr lIns="35719" tIns="35719" rIns="35719" bIns="35719" anchor="ctr"/>
            <a:lstStyle/>
            <a:p>
              <a:pPr>
                <a:defRPr sz="3200">
                  <a:latin typeface="Helvetica Light"/>
                  <a:ea typeface="Helvetica Light"/>
                  <a:cs typeface="Helvetica Light"/>
                  <a:sym typeface="Helvetica Light"/>
                </a:defRPr>
              </a:pPr>
              <a:endParaRPr sz="1600"/>
            </a:p>
          </p:txBody>
        </p:sp>
        <p:sp>
          <p:nvSpPr>
            <p:cNvPr id="51" name="Rectangle 50"/>
            <p:cNvSpPr/>
            <p:nvPr/>
          </p:nvSpPr>
          <p:spPr>
            <a:xfrm>
              <a:off x="7124779" y="2906117"/>
              <a:ext cx="3952486" cy="584775"/>
            </a:xfrm>
            <a:prstGeom prst="rect">
              <a:avLst/>
            </a:prstGeom>
          </p:spPr>
          <p:txBody>
            <a:bodyPr wrap="square">
              <a:spAutoFit/>
            </a:bodyPr>
            <a:lstStyle/>
            <a:p>
              <a:pPr marL="171450" lvl="0" indent="-171450" algn="ctr">
                <a:defRPr/>
              </a:pPr>
              <a:r>
                <a:rPr lang="en-US" sz="1600" b="1" dirty="0">
                  <a:solidFill>
                    <a:schemeClr val="bg1"/>
                  </a:solidFill>
                  <a:latin typeface="Raleway" panose="020B0503030101060003" pitchFamily="34" charset="77"/>
                </a:rPr>
                <a:t>Real time settlement: Bond purchases through fiat </a:t>
              </a:r>
              <a:r>
                <a:rPr lang="en-US" sz="1600" b="1" dirty="0" smtClean="0">
                  <a:solidFill>
                    <a:schemeClr val="bg1"/>
                  </a:solidFill>
                  <a:latin typeface="Raleway" panose="020B0503030101060003" pitchFamily="34" charset="77"/>
                </a:rPr>
                <a:t>currency</a:t>
              </a:r>
              <a:endParaRPr lang="en-US" sz="1600" b="1" dirty="0">
                <a:solidFill>
                  <a:schemeClr val="bg1"/>
                </a:solidFill>
                <a:latin typeface="Raleway" panose="020B0503030101060003" pitchFamily="34" charset="77"/>
              </a:endParaRPr>
            </a:p>
          </p:txBody>
        </p:sp>
      </p:grpSp>
      <p:sp>
        <p:nvSpPr>
          <p:cNvPr id="16" name="Title 1">
            <a:extLst>
              <a:ext uri="{FF2B5EF4-FFF2-40B4-BE49-F238E27FC236}">
                <a16:creationId xmlns:a16="http://schemas.microsoft.com/office/drawing/2014/main" xmlns="" id="{D350D4EE-8752-8A4A-B7C9-BA7C54197C42}"/>
              </a:ext>
            </a:extLst>
          </p:cNvPr>
          <p:cNvSpPr txBox="1">
            <a:spLocks/>
          </p:cNvSpPr>
          <p:nvPr/>
        </p:nvSpPr>
        <p:spPr>
          <a:xfrm>
            <a:off x="414806" y="0"/>
            <a:ext cx="9988352" cy="1137519"/>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500" b="1" dirty="0" err="1" smtClean="0">
                <a:solidFill>
                  <a:srgbClr val="DE3163"/>
                </a:solidFill>
                <a:latin typeface="Raleway" panose="020B0503030101060003" pitchFamily="34" charset="77"/>
              </a:rPr>
              <a:t>BlockEstate</a:t>
            </a:r>
            <a:r>
              <a:rPr lang="en-US" sz="2500" b="1" dirty="0" smtClean="0">
                <a:solidFill>
                  <a:srgbClr val="DE3163"/>
                </a:solidFill>
                <a:latin typeface="Raleway" panose="020B0503030101060003" pitchFamily="34" charset="77"/>
              </a:rPr>
              <a:t>: </a:t>
            </a:r>
            <a:r>
              <a:rPr lang="en-US" sz="2500" b="1" dirty="0" smtClean="0">
                <a:solidFill>
                  <a:schemeClr val="bg1"/>
                </a:solidFill>
                <a:latin typeface="Raleway" panose="020B0503030101060003" pitchFamily="34" charset="77"/>
              </a:rPr>
              <a:t>Salient Features</a:t>
            </a:r>
            <a:endParaRPr lang="en-US" sz="2500" b="1" dirty="0">
              <a:solidFill>
                <a:schemeClr val="bg1"/>
              </a:solidFill>
              <a:latin typeface="Raleway" panose="020B0503030101060003" pitchFamily="34" charset="77"/>
            </a:endParaRPr>
          </a:p>
        </p:txBody>
      </p:sp>
      <p:grpSp>
        <p:nvGrpSpPr>
          <p:cNvPr id="15" name="Group 14"/>
          <p:cNvGrpSpPr/>
          <p:nvPr/>
        </p:nvGrpSpPr>
        <p:grpSpPr>
          <a:xfrm>
            <a:off x="818244" y="4886627"/>
            <a:ext cx="5956209" cy="868900"/>
            <a:chOff x="750971" y="3872130"/>
            <a:chExt cx="5956209" cy="868900"/>
          </a:xfrm>
        </p:grpSpPr>
        <p:sp>
          <p:nvSpPr>
            <p:cNvPr id="17" name="Shape 740"/>
            <p:cNvSpPr/>
            <p:nvPr/>
          </p:nvSpPr>
          <p:spPr>
            <a:xfrm>
              <a:off x="750971" y="3872130"/>
              <a:ext cx="5956209" cy="868900"/>
            </a:xfrm>
            <a:prstGeom prst="roundRect">
              <a:avLst>
                <a:gd name="adj" fmla="val 50000"/>
              </a:avLst>
            </a:prstGeom>
            <a:noFill/>
            <a:ln w="25400">
              <a:solidFill>
                <a:srgbClr val="DE3163"/>
              </a:solidFill>
            </a:ln>
          </p:spPr>
          <p:txBody>
            <a:bodyPr lIns="35719" tIns="35719" rIns="35719" bIns="35719" anchor="ctr"/>
            <a:lstStyle/>
            <a:p>
              <a:pPr>
                <a:defRPr sz="3200">
                  <a:latin typeface="Helvetica Light"/>
                  <a:ea typeface="Helvetica Light"/>
                  <a:cs typeface="Helvetica Light"/>
                  <a:sym typeface="Helvetica Light"/>
                </a:defRPr>
              </a:pPr>
              <a:endParaRPr sz="1600"/>
            </a:p>
          </p:txBody>
        </p:sp>
        <p:sp>
          <p:nvSpPr>
            <p:cNvPr id="18" name="Rectangle 17"/>
            <p:cNvSpPr/>
            <p:nvPr/>
          </p:nvSpPr>
          <p:spPr>
            <a:xfrm>
              <a:off x="777475" y="4014192"/>
              <a:ext cx="3217236" cy="584775"/>
            </a:xfrm>
            <a:prstGeom prst="rect">
              <a:avLst/>
            </a:prstGeom>
          </p:spPr>
          <p:txBody>
            <a:bodyPr wrap="square">
              <a:spAutoFit/>
            </a:bodyPr>
            <a:lstStyle/>
            <a:p>
              <a:pPr marL="171450" lvl="0" indent="-171450">
                <a:defRPr/>
              </a:pPr>
              <a:r>
                <a:rPr lang="en-US" sz="1600" b="1" dirty="0" smtClean="0">
                  <a:solidFill>
                    <a:schemeClr val="bg1"/>
                  </a:solidFill>
                  <a:latin typeface="Raleway" panose="020B0503030101060003" pitchFamily="34" charset="77"/>
                </a:rPr>
                <a:t>Investment management through portfolio dashboard</a:t>
              </a:r>
              <a:endParaRPr lang="en-US" sz="1600" b="1" dirty="0">
                <a:solidFill>
                  <a:schemeClr val="bg1"/>
                </a:solidFill>
                <a:latin typeface="Raleway" panose="020B0503030101060003" pitchFamily="34" charset="77"/>
              </a:endParaRPr>
            </a:p>
          </p:txBody>
        </p:sp>
      </p:grpSp>
      <p:grpSp>
        <p:nvGrpSpPr>
          <p:cNvPr id="19" name="Group 18"/>
          <p:cNvGrpSpPr/>
          <p:nvPr/>
        </p:nvGrpSpPr>
        <p:grpSpPr>
          <a:xfrm>
            <a:off x="6074932" y="5642373"/>
            <a:ext cx="5136375" cy="868900"/>
            <a:chOff x="5889349" y="4988176"/>
            <a:chExt cx="5136375" cy="868900"/>
          </a:xfrm>
        </p:grpSpPr>
        <p:sp>
          <p:nvSpPr>
            <p:cNvPr id="20" name="Shape 738">
              <a:extLst>
                <a:ext uri="{FF2B5EF4-FFF2-40B4-BE49-F238E27FC236}">
                  <a16:creationId xmlns:a16="http://schemas.microsoft.com/office/drawing/2014/main" xmlns="" id="{539DE261-015F-4623-8898-391487414465}"/>
                </a:ext>
              </a:extLst>
            </p:cNvPr>
            <p:cNvSpPr/>
            <p:nvPr/>
          </p:nvSpPr>
          <p:spPr>
            <a:xfrm>
              <a:off x="5889349" y="4988176"/>
              <a:ext cx="5136375" cy="868900"/>
            </a:xfrm>
            <a:prstGeom prst="roundRect">
              <a:avLst>
                <a:gd name="adj" fmla="val 50000"/>
              </a:avLst>
            </a:prstGeom>
            <a:noFill/>
            <a:ln w="25400">
              <a:solidFill>
                <a:srgbClr val="DE3163"/>
              </a:solidFill>
            </a:ln>
          </p:spPr>
          <p:txBody>
            <a:bodyPr lIns="35719" tIns="35719" rIns="35719" bIns="35719" anchor="ctr"/>
            <a:lstStyle/>
            <a:p>
              <a:pPr>
                <a:defRPr sz="3200">
                  <a:latin typeface="Helvetica Light"/>
                  <a:ea typeface="Helvetica Light"/>
                  <a:cs typeface="Helvetica Light"/>
                  <a:sym typeface="Helvetica Light"/>
                </a:defRPr>
              </a:pPr>
              <a:endParaRPr sz="1600"/>
            </a:p>
          </p:txBody>
        </p:sp>
        <p:sp>
          <p:nvSpPr>
            <p:cNvPr id="21" name="Rectangle 20"/>
            <p:cNvSpPr/>
            <p:nvPr/>
          </p:nvSpPr>
          <p:spPr>
            <a:xfrm>
              <a:off x="7659704" y="5130238"/>
              <a:ext cx="3203975" cy="584775"/>
            </a:xfrm>
            <a:prstGeom prst="rect">
              <a:avLst/>
            </a:prstGeom>
          </p:spPr>
          <p:txBody>
            <a:bodyPr wrap="square">
              <a:spAutoFit/>
            </a:bodyPr>
            <a:lstStyle/>
            <a:p>
              <a:pPr marL="171450" indent="-171450" algn="r">
                <a:defRPr/>
              </a:pPr>
              <a:r>
                <a:rPr lang="en-US" sz="1600" b="1" dirty="0">
                  <a:solidFill>
                    <a:schemeClr val="bg1"/>
                  </a:solidFill>
                  <a:latin typeface="Raleway" panose="020B0503030101060003" pitchFamily="34" charset="77"/>
                </a:rPr>
                <a:t>Increased liquidity through the P2P </a:t>
              </a:r>
              <a:r>
                <a:rPr lang="en-US" sz="1600" b="1" dirty="0" smtClean="0">
                  <a:solidFill>
                    <a:schemeClr val="bg1"/>
                  </a:solidFill>
                  <a:latin typeface="Raleway" panose="020B0503030101060003" pitchFamily="34" charset="77"/>
                </a:rPr>
                <a:t>system</a:t>
              </a:r>
              <a:endParaRPr lang="en-US" sz="1600" b="1" dirty="0">
                <a:solidFill>
                  <a:schemeClr val="bg1"/>
                </a:solidFill>
                <a:latin typeface="Raleway" panose="020B0503030101060003" pitchFamily="34" charset="77"/>
              </a:endParaRPr>
            </a:p>
          </p:txBody>
        </p:sp>
      </p:grpSp>
      <p:pic>
        <p:nvPicPr>
          <p:cNvPr id="47" name="Layer 1 copy 6.png">
            <a:extLst>
              <a:ext uri="{FF2B5EF4-FFF2-40B4-BE49-F238E27FC236}">
                <a16:creationId xmlns:a16="http://schemas.microsoft.com/office/drawing/2014/main" xmlns="" id="{9A45FD18-CE1E-4C8C-A388-5C341B005CB4}"/>
              </a:ext>
            </a:extLst>
          </p:cNvPr>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3810496" y="1114425"/>
            <a:ext cx="4570998" cy="5751690"/>
          </a:xfrm>
          <a:prstGeom prst="rect">
            <a:avLst/>
          </a:prstGeom>
          <a:ln w="12700">
            <a:noFill/>
            <a:miter lim="400000"/>
          </a:ln>
        </p:spPr>
      </p:pic>
    </p:spTree>
    <p:extLst>
      <p:ext uri="{BB962C8B-B14F-4D97-AF65-F5344CB8AC3E}">
        <p14:creationId xmlns:p14="http://schemas.microsoft.com/office/powerpoint/2010/main" val="17149548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218885-094F-814A-AD49-FCD8EF8D287C}"/>
              </a:ext>
            </a:extLst>
          </p:cNvPr>
          <p:cNvSpPr>
            <a:spLocks noGrp="1"/>
          </p:cNvSpPr>
          <p:nvPr>
            <p:ph type="ctrTitle"/>
          </p:nvPr>
        </p:nvSpPr>
        <p:spPr>
          <a:xfrm>
            <a:off x="0" y="3012141"/>
            <a:ext cx="12192000" cy="833717"/>
          </a:xfrm>
          <a:solidFill>
            <a:schemeClr val="tx1">
              <a:lumMod val="85000"/>
              <a:lumOff val="15000"/>
            </a:schemeClr>
          </a:solidFill>
        </p:spPr>
        <p:txBody>
          <a:bodyPr>
            <a:normAutofit fontScale="90000"/>
          </a:bodyPr>
          <a:lstStyle/>
          <a:p>
            <a:r>
              <a:rPr lang="en-US" b="1" smtClean="0">
                <a:solidFill>
                  <a:srgbClr val="DE3163"/>
                </a:solidFill>
                <a:latin typeface="Raleway" panose="020B0503030101060003" pitchFamily="34" charset="77"/>
                <a:cs typeface="Microsoft Sans Serif" panose="020B0604020202020204" pitchFamily="34" charset="0"/>
              </a:rPr>
              <a:t>BlockEstate</a:t>
            </a:r>
            <a:r>
              <a:rPr lang="en-US" b="1" dirty="0" smtClean="0">
                <a:solidFill>
                  <a:schemeClr val="bg1"/>
                </a:solidFill>
                <a:latin typeface="Raleway" panose="020B0503030101060003" pitchFamily="34" charset="77"/>
                <a:cs typeface="Microsoft Sans Serif" panose="020B0604020202020204" pitchFamily="34" charset="0"/>
              </a:rPr>
              <a:t> in Action</a:t>
            </a:r>
            <a:endParaRPr lang="en-US" b="1" dirty="0">
              <a:solidFill>
                <a:schemeClr val="bg1"/>
              </a:solidFill>
              <a:latin typeface="Raleway" panose="020B0503030101060003" pitchFamily="34" charset="77"/>
              <a:cs typeface="Microsoft Sans Serif" panose="020B0604020202020204" pitchFamily="34" charset="0"/>
            </a:endParaRPr>
          </a:p>
        </p:txBody>
      </p:sp>
    </p:spTree>
    <p:extLst>
      <p:ext uri="{BB962C8B-B14F-4D97-AF65-F5344CB8AC3E}">
        <p14:creationId xmlns:p14="http://schemas.microsoft.com/office/powerpoint/2010/main" val="2108505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BC6B00ED-E827-AA4E-BFDA-2F45228E8711}"/>
              </a:ext>
            </a:extLst>
          </p:cNvPr>
          <p:cNvSpPr>
            <a:spLocks noGrp="1"/>
          </p:cNvSpPr>
          <p:nvPr>
            <p:ph type="title"/>
          </p:nvPr>
        </p:nvSpPr>
        <p:spPr>
          <a:xfrm>
            <a:off x="744803" y="7059"/>
            <a:ext cx="9988352" cy="1137519"/>
          </a:xfrm>
        </p:spPr>
        <p:txBody>
          <a:bodyPr>
            <a:normAutofit/>
          </a:bodyPr>
          <a:lstStyle/>
          <a:p>
            <a:r>
              <a:rPr lang="en-US" sz="2500" b="1" dirty="0" err="1" smtClean="0">
                <a:solidFill>
                  <a:schemeClr val="bg1"/>
                </a:solidFill>
                <a:latin typeface="Raleway" panose="020B0503030101060003" pitchFamily="34" charset="77"/>
              </a:rPr>
              <a:t>Algorand</a:t>
            </a:r>
            <a:r>
              <a:rPr lang="en-US" sz="2500" b="1" dirty="0" smtClean="0">
                <a:solidFill>
                  <a:schemeClr val="bg1"/>
                </a:solidFill>
                <a:latin typeface="Raleway" panose="020B0503030101060003" pitchFamily="34" charset="77"/>
              </a:rPr>
              <a:t> X </a:t>
            </a:r>
            <a:r>
              <a:rPr lang="en-US" sz="2500" b="1" dirty="0" err="1" smtClean="0">
                <a:solidFill>
                  <a:srgbClr val="DE3163"/>
                </a:solidFill>
                <a:latin typeface="Raleway" panose="020B0503030101060003" pitchFamily="34" charset="77"/>
              </a:rPr>
              <a:t>BlockEstate</a:t>
            </a:r>
            <a:endParaRPr lang="en-US" sz="2500" b="1" dirty="0">
              <a:solidFill>
                <a:schemeClr val="bg1"/>
              </a:solidFill>
              <a:latin typeface="Raleway" panose="020B0503030101060003" pitchFamily="34" charset="77"/>
            </a:endParaRPr>
          </a:p>
        </p:txBody>
      </p:sp>
      <p:sp>
        <p:nvSpPr>
          <p:cNvPr id="7" name="Rounded Rectangle 6">
            <a:extLst>
              <a:ext uri="{FF2B5EF4-FFF2-40B4-BE49-F238E27FC236}">
                <a16:creationId xmlns:a16="http://schemas.microsoft.com/office/drawing/2014/main" xmlns="" id="{1D38103B-6B54-AB49-9997-ECCEBEFFBF27}"/>
              </a:ext>
            </a:extLst>
          </p:cNvPr>
          <p:cNvSpPr/>
          <p:nvPr/>
        </p:nvSpPr>
        <p:spPr>
          <a:xfrm>
            <a:off x="838200" y="1253863"/>
            <a:ext cx="10515600" cy="1242935"/>
          </a:xfrm>
          <a:prstGeom prst="roundRect">
            <a:avLst>
              <a:gd name="adj" fmla="val 10000"/>
            </a:avLst>
          </a:prstGeom>
          <a:solidFill>
            <a:schemeClr val="accent1">
              <a:lumMod val="50000"/>
            </a:schemeClr>
          </a:solidFill>
        </p:spPr>
        <p:style>
          <a:lnRef idx="0">
            <a:schemeClr val="lt1">
              <a:alpha val="0"/>
              <a:hueOff val="0"/>
              <a:satOff val="0"/>
              <a:lumOff val="0"/>
              <a:alphaOff val="0"/>
            </a:schemeClr>
          </a:lnRef>
          <a:fillRef idx="1">
            <a:schemeClr val="accent2">
              <a:hueOff val="0"/>
              <a:satOff val="0"/>
              <a:lumOff val="0"/>
              <a:alphaOff val="0"/>
            </a:schemeClr>
          </a:fillRef>
          <a:effectRef idx="2">
            <a:schemeClr val="accent2">
              <a:hueOff val="0"/>
              <a:satOff val="0"/>
              <a:lumOff val="0"/>
              <a:alphaOff val="0"/>
            </a:schemeClr>
          </a:effectRef>
          <a:fontRef idx="minor"/>
        </p:style>
      </p:sp>
      <p:sp>
        <p:nvSpPr>
          <p:cNvPr id="8" name="Rounded Rectangle 7">
            <a:extLst>
              <a:ext uri="{FF2B5EF4-FFF2-40B4-BE49-F238E27FC236}">
                <a16:creationId xmlns:a16="http://schemas.microsoft.com/office/drawing/2014/main" xmlns="" id="{8925230D-BE52-DF48-AA3E-E0240BBFC2CA}"/>
              </a:ext>
            </a:extLst>
          </p:cNvPr>
          <p:cNvSpPr/>
          <p:nvPr/>
        </p:nvSpPr>
        <p:spPr>
          <a:xfrm>
            <a:off x="838200" y="2807533"/>
            <a:ext cx="10515600" cy="1242935"/>
          </a:xfrm>
          <a:prstGeom prst="roundRect">
            <a:avLst>
              <a:gd name="adj" fmla="val 10000"/>
            </a:avLst>
          </a:prstGeom>
          <a:solidFill>
            <a:schemeClr val="tx2">
              <a:lumMod val="75000"/>
            </a:schemeClr>
          </a:solidFill>
        </p:spPr>
        <p:style>
          <a:lnRef idx="0">
            <a:schemeClr val="lt1">
              <a:alpha val="0"/>
              <a:hueOff val="0"/>
              <a:satOff val="0"/>
              <a:lumOff val="0"/>
              <a:alphaOff val="0"/>
            </a:schemeClr>
          </a:lnRef>
          <a:fillRef idx="1">
            <a:schemeClr val="accent3">
              <a:hueOff val="0"/>
              <a:satOff val="0"/>
              <a:lumOff val="0"/>
              <a:alphaOff val="0"/>
            </a:schemeClr>
          </a:fillRef>
          <a:effectRef idx="2">
            <a:schemeClr val="accent3">
              <a:hueOff val="0"/>
              <a:satOff val="0"/>
              <a:lumOff val="0"/>
              <a:alphaOff val="0"/>
            </a:schemeClr>
          </a:effectRef>
          <a:fontRef idx="minor"/>
        </p:style>
      </p:sp>
      <p:sp>
        <p:nvSpPr>
          <p:cNvPr id="9" name="Rounded Rectangle 8">
            <a:extLst>
              <a:ext uri="{FF2B5EF4-FFF2-40B4-BE49-F238E27FC236}">
                <a16:creationId xmlns:a16="http://schemas.microsoft.com/office/drawing/2014/main" xmlns="" id="{059ED9AB-DC3C-544E-8E44-A279A4B628DE}"/>
              </a:ext>
            </a:extLst>
          </p:cNvPr>
          <p:cNvSpPr/>
          <p:nvPr/>
        </p:nvSpPr>
        <p:spPr>
          <a:xfrm>
            <a:off x="838200" y="4361202"/>
            <a:ext cx="10515600" cy="1242935"/>
          </a:xfrm>
          <a:prstGeom prst="roundRect">
            <a:avLst>
              <a:gd name="adj" fmla="val 10000"/>
            </a:avLst>
          </a:prstGeom>
          <a:solidFill>
            <a:srgbClr val="004D40"/>
          </a:solidFill>
        </p:spPr>
        <p:style>
          <a:lnRef idx="0">
            <a:schemeClr val="lt1">
              <a:alpha val="0"/>
              <a:hueOff val="0"/>
              <a:satOff val="0"/>
              <a:lumOff val="0"/>
              <a:alphaOff val="0"/>
            </a:schemeClr>
          </a:lnRef>
          <a:fillRef idx="1">
            <a:schemeClr val="accent4">
              <a:hueOff val="0"/>
              <a:satOff val="0"/>
              <a:lumOff val="0"/>
              <a:alphaOff val="0"/>
            </a:schemeClr>
          </a:fillRef>
          <a:effectRef idx="2">
            <a:schemeClr val="accent4">
              <a:hueOff val="0"/>
              <a:satOff val="0"/>
              <a:lumOff val="0"/>
              <a:alphaOff val="0"/>
            </a:schemeClr>
          </a:effectRef>
          <a:fontRef idx="minor"/>
        </p:style>
      </p:sp>
      <p:pic>
        <p:nvPicPr>
          <p:cNvPr id="11" name="Picture 10" descr="A close up of a logo&#13;&#10;&#13;&#10;Description automatically generated">
            <a:extLst>
              <a:ext uri="{FF2B5EF4-FFF2-40B4-BE49-F238E27FC236}">
                <a16:creationId xmlns:a16="http://schemas.microsoft.com/office/drawing/2014/main" xmlns="" id="{CCF8046A-8E2B-E945-962B-87C35A3BAD86}"/>
              </a:ext>
            </a:extLst>
          </p:cNvPr>
          <p:cNvPicPr>
            <a:picLocks noChangeAspect="1"/>
          </p:cNvPicPr>
          <p:nvPr/>
        </p:nvPicPr>
        <p:blipFill>
          <a:blip r:embed="rId2"/>
          <a:stretch>
            <a:fillRect/>
          </a:stretch>
        </p:blipFill>
        <p:spPr>
          <a:xfrm>
            <a:off x="1096576" y="4579771"/>
            <a:ext cx="805794" cy="805794"/>
          </a:xfrm>
          <a:prstGeom prst="rect">
            <a:avLst/>
          </a:prstGeom>
        </p:spPr>
      </p:pic>
      <p:pic>
        <p:nvPicPr>
          <p:cNvPr id="13" name="Picture 12" descr="A picture containing balloon&#13;&#10;&#13;&#10;Description automatically generated">
            <a:extLst>
              <a:ext uri="{FF2B5EF4-FFF2-40B4-BE49-F238E27FC236}">
                <a16:creationId xmlns:a16="http://schemas.microsoft.com/office/drawing/2014/main" xmlns="" id="{84CE9321-3198-7A4D-A553-0A7C3A4FF221}"/>
              </a:ext>
            </a:extLst>
          </p:cNvPr>
          <p:cNvPicPr>
            <a:picLocks noChangeAspect="1"/>
          </p:cNvPicPr>
          <p:nvPr/>
        </p:nvPicPr>
        <p:blipFill>
          <a:blip r:embed="rId3"/>
          <a:stretch>
            <a:fillRect/>
          </a:stretch>
        </p:blipFill>
        <p:spPr>
          <a:xfrm>
            <a:off x="1096578" y="3026103"/>
            <a:ext cx="805793" cy="805793"/>
          </a:xfrm>
          <a:prstGeom prst="rect">
            <a:avLst/>
          </a:prstGeom>
        </p:spPr>
      </p:pic>
      <p:pic>
        <p:nvPicPr>
          <p:cNvPr id="15" name="Picture 14">
            <a:extLst>
              <a:ext uri="{FF2B5EF4-FFF2-40B4-BE49-F238E27FC236}">
                <a16:creationId xmlns:a16="http://schemas.microsoft.com/office/drawing/2014/main" xmlns="" id="{4811D0ED-461A-ED49-9E01-B4671C7C6229}"/>
              </a:ext>
            </a:extLst>
          </p:cNvPr>
          <p:cNvPicPr>
            <a:picLocks noChangeAspect="1"/>
          </p:cNvPicPr>
          <p:nvPr/>
        </p:nvPicPr>
        <p:blipFill>
          <a:blip r:embed="rId4"/>
          <a:stretch>
            <a:fillRect/>
          </a:stretch>
        </p:blipFill>
        <p:spPr>
          <a:xfrm>
            <a:off x="1096577" y="1539350"/>
            <a:ext cx="805793" cy="805793"/>
          </a:xfrm>
          <a:prstGeom prst="rect">
            <a:avLst/>
          </a:prstGeom>
        </p:spPr>
      </p:pic>
      <p:sp>
        <p:nvSpPr>
          <p:cNvPr id="16" name="TextBox 15">
            <a:extLst>
              <a:ext uri="{FF2B5EF4-FFF2-40B4-BE49-F238E27FC236}">
                <a16:creationId xmlns:a16="http://schemas.microsoft.com/office/drawing/2014/main" xmlns="" id="{64B8F9B5-7955-F04E-BF6E-B56479D0093B}"/>
              </a:ext>
            </a:extLst>
          </p:cNvPr>
          <p:cNvSpPr txBox="1"/>
          <p:nvPr/>
        </p:nvSpPr>
        <p:spPr>
          <a:xfrm>
            <a:off x="2160746" y="1690664"/>
            <a:ext cx="9193053" cy="369332"/>
          </a:xfrm>
          <a:prstGeom prst="rect">
            <a:avLst/>
          </a:prstGeom>
          <a:noFill/>
        </p:spPr>
        <p:txBody>
          <a:bodyPr wrap="square" rtlCol="0">
            <a:spAutoFit/>
          </a:bodyPr>
          <a:lstStyle/>
          <a:p>
            <a:pPr lvl="0"/>
            <a:r>
              <a:rPr lang="en-US" dirty="0" smtClean="0">
                <a:solidFill>
                  <a:schemeClr val="bg1"/>
                </a:solidFill>
                <a:latin typeface="Raleway" panose="020B0503030101060003" pitchFamily="34" charset="77"/>
              </a:rPr>
              <a:t>Leveraged </a:t>
            </a:r>
            <a:r>
              <a:rPr lang="en-US" dirty="0" err="1" smtClean="0">
                <a:solidFill>
                  <a:srgbClr val="DE3163"/>
                </a:solidFill>
                <a:latin typeface="Raleway" panose="020B0503030101060003" pitchFamily="34" charset="77"/>
              </a:rPr>
              <a:t>Algorand</a:t>
            </a:r>
            <a:r>
              <a:rPr lang="en-US" dirty="0" smtClean="0">
                <a:solidFill>
                  <a:srgbClr val="DE3163"/>
                </a:solidFill>
                <a:latin typeface="Raleway" panose="020B0503030101060003" pitchFamily="34" charset="77"/>
              </a:rPr>
              <a:t> Standard Assets(ASA)</a:t>
            </a:r>
            <a:r>
              <a:rPr lang="en-US" dirty="0" smtClean="0">
                <a:solidFill>
                  <a:schemeClr val="bg1"/>
                </a:solidFill>
                <a:latin typeface="Raleway" panose="020B0503030101060003" pitchFamily="34" charset="77"/>
              </a:rPr>
              <a:t> to tokenize public sector bonds</a:t>
            </a:r>
            <a:endParaRPr lang="en-US" dirty="0">
              <a:solidFill>
                <a:schemeClr val="bg1"/>
              </a:solidFill>
              <a:latin typeface="Raleway" panose="020B0503030101060003" pitchFamily="34" charset="77"/>
            </a:endParaRPr>
          </a:p>
        </p:txBody>
      </p:sp>
      <p:sp>
        <p:nvSpPr>
          <p:cNvPr id="17" name="TextBox 16">
            <a:extLst>
              <a:ext uri="{FF2B5EF4-FFF2-40B4-BE49-F238E27FC236}">
                <a16:creationId xmlns:a16="http://schemas.microsoft.com/office/drawing/2014/main" xmlns="" id="{9A99E655-EB22-944A-94EA-CBAB79570892}"/>
              </a:ext>
            </a:extLst>
          </p:cNvPr>
          <p:cNvSpPr txBox="1"/>
          <p:nvPr/>
        </p:nvSpPr>
        <p:spPr>
          <a:xfrm>
            <a:off x="2160746" y="3244333"/>
            <a:ext cx="9193053" cy="369332"/>
          </a:xfrm>
          <a:prstGeom prst="rect">
            <a:avLst/>
          </a:prstGeom>
          <a:noFill/>
        </p:spPr>
        <p:txBody>
          <a:bodyPr wrap="square" rtlCol="0">
            <a:spAutoFit/>
          </a:bodyPr>
          <a:lstStyle/>
          <a:p>
            <a:pPr lvl="0"/>
            <a:r>
              <a:rPr lang="en-US" dirty="0" smtClean="0">
                <a:solidFill>
                  <a:schemeClr val="bg1"/>
                </a:solidFill>
                <a:latin typeface="Raleway" panose="020B0503030101060003" pitchFamily="34" charset="77"/>
              </a:rPr>
              <a:t>Frictionless dividend output using </a:t>
            </a:r>
            <a:r>
              <a:rPr lang="en-US" dirty="0" err="1" smtClean="0">
                <a:solidFill>
                  <a:schemeClr val="bg1"/>
                </a:solidFill>
                <a:latin typeface="Raleway" panose="020B0503030101060003" pitchFamily="34" charset="77"/>
              </a:rPr>
              <a:t>Algorand’s</a:t>
            </a:r>
            <a:r>
              <a:rPr lang="en-US" dirty="0" smtClean="0">
                <a:solidFill>
                  <a:schemeClr val="bg1"/>
                </a:solidFill>
                <a:latin typeface="Raleway" panose="020B0503030101060003" pitchFamily="34" charset="77"/>
              </a:rPr>
              <a:t> </a:t>
            </a:r>
            <a:r>
              <a:rPr lang="en-US" dirty="0" smtClean="0">
                <a:solidFill>
                  <a:srgbClr val="DE3163"/>
                </a:solidFill>
                <a:latin typeface="Raleway" panose="020B0503030101060003" pitchFamily="34" charset="77"/>
              </a:rPr>
              <a:t>high frequency TSP</a:t>
            </a:r>
            <a:endParaRPr lang="en-US" dirty="0">
              <a:solidFill>
                <a:srgbClr val="DE3163"/>
              </a:solidFill>
              <a:latin typeface="Raleway" panose="020B0503030101060003" pitchFamily="34" charset="77"/>
            </a:endParaRPr>
          </a:p>
        </p:txBody>
      </p:sp>
      <p:sp>
        <p:nvSpPr>
          <p:cNvPr id="18" name="TextBox 17">
            <a:extLst>
              <a:ext uri="{FF2B5EF4-FFF2-40B4-BE49-F238E27FC236}">
                <a16:creationId xmlns:a16="http://schemas.microsoft.com/office/drawing/2014/main" xmlns="" id="{31BD0C61-A1B1-9842-AC0F-7EE3674B3DD2}"/>
              </a:ext>
            </a:extLst>
          </p:cNvPr>
          <p:cNvSpPr txBox="1"/>
          <p:nvPr/>
        </p:nvSpPr>
        <p:spPr>
          <a:xfrm>
            <a:off x="2160745" y="4798002"/>
            <a:ext cx="9193053" cy="369332"/>
          </a:xfrm>
          <a:prstGeom prst="rect">
            <a:avLst/>
          </a:prstGeom>
          <a:noFill/>
        </p:spPr>
        <p:txBody>
          <a:bodyPr wrap="square" rtlCol="0">
            <a:spAutoFit/>
          </a:bodyPr>
          <a:lstStyle/>
          <a:p>
            <a:pPr lvl="0"/>
            <a:r>
              <a:rPr lang="en-US" dirty="0" smtClean="0">
                <a:solidFill>
                  <a:schemeClr val="bg1"/>
                </a:solidFill>
                <a:latin typeface="Raleway" panose="020B0503030101060003" pitchFamily="34" charset="77"/>
              </a:rPr>
              <a:t>Future scalability and ability to handle multi-party transfers using </a:t>
            </a:r>
            <a:r>
              <a:rPr lang="en-US" dirty="0" smtClean="0">
                <a:solidFill>
                  <a:srgbClr val="DE3163"/>
                </a:solidFill>
                <a:latin typeface="Raleway" panose="020B0503030101060003" pitchFamily="34" charset="77"/>
              </a:rPr>
              <a:t>Atomic Transfer</a:t>
            </a:r>
            <a:endParaRPr lang="en-US" dirty="0">
              <a:solidFill>
                <a:srgbClr val="DE3163"/>
              </a:solidFill>
              <a:latin typeface="Raleway" panose="020B0503030101060003" pitchFamily="34" charset="77"/>
            </a:endParaRPr>
          </a:p>
        </p:txBody>
      </p:sp>
    </p:spTree>
    <p:extLst>
      <p:ext uri="{BB962C8B-B14F-4D97-AF65-F5344CB8AC3E}">
        <p14:creationId xmlns:p14="http://schemas.microsoft.com/office/powerpoint/2010/main" val="24483249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800</TotalTime>
  <Words>521</Words>
  <Application>Microsoft Macintosh PowerPoint</Application>
  <PresentationFormat>Widescreen</PresentationFormat>
  <Paragraphs>95</Paragraphs>
  <Slides>11</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Calibri</vt:lpstr>
      <vt:lpstr>Calibri Light</vt:lpstr>
      <vt:lpstr>Helvetica Light</vt:lpstr>
      <vt:lpstr>Lato Regular</vt:lpstr>
      <vt:lpstr>Microsoft Sans Serif</vt:lpstr>
      <vt:lpstr>Montserrat</vt:lpstr>
      <vt:lpstr>Raleway</vt:lpstr>
      <vt:lpstr>Segoe UI</vt:lpstr>
      <vt:lpstr>Arial</vt:lpstr>
      <vt:lpstr>Office Theme</vt:lpstr>
      <vt:lpstr>BLOCKESTATE</vt:lpstr>
      <vt:lpstr>Our Team</vt:lpstr>
      <vt:lpstr>Problem Statement</vt:lpstr>
      <vt:lpstr>Our Solution</vt:lpstr>
      <vt:lpstr>Our Solution: Efficient Bond Issuance Process</vt:lpstr>
      <vt:lpstr>PowerPoint Presentation</vt:lpstr>
      <vt:lpstr>PowerPoint Presentation</vt:lpstr>
      <vt:lpstr>BlockEstate in Action</vt:lpstr>
      <vt:lpstr>Algorand X BlockEstate</vt:lpstr>
      <vt:lpstr>PowerPoint Presentation</vt:lpstr>
      <vt:lpstr>Yours truly,</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CLARIFEYE</dc:title>
  <dc:creator>u3539217</dc:creator>
  <cp:lastModifiedBy>Saksham bhalothia</cp:lastModifiedBy>
  <cp:revision>61</cp:revision>
  <cp:lastPrinted>2019-01-31T14:08:39Z</cp:lastPrinted>
  <dcterms:created xsi:type="dcterms:W3CDTF">2019-01-31T12:57:02Z</dcterms:created>
  <dcterms:modified xsi:type="dcterms:W3CDTF">2021-02-27T19:56:22Z</dcterms:modified>
</cp:coreProperties>
</file>