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113"/>
  </p:notesMasterIdLst>
  <p:handoutMasterIdLst>
    <p:handoutMasterId r:id="rId114"/>
  </p:handoutMasterIdLst>
  <p:sldIdLst>
    <p:sldId id="256" r:id="rId4"/>
    <p:sldId id="327" r:id="rId5"/>
    <p:sldId id="328" r:id="rId6"/>
    <p:sldId id="318" r:id="rId7"/>
    <p:sldId id="257" r:id="rId8"/>
    <p:sldId id="331" r:id="rId9"/>
    <p:sldId id="332" r:id="rId10"/>
    <p:sldId id="258" r:id="rId11"/>
    <p:sldId id="333" r:id="rId12"/>
    <p:sldId id="259" r:id="rId13"/>
    <p:sldId id="319" r:id="rId14"/>
    <p:sldId id="334" r:id="rId15"/>
    <p:sldId id="260" r:id="rId16"/>
    <p:sldId id="335" r:id="rId17"/>
    <p:sldId id="262" r:id="rId18"/>
    <p:sldId id="336" r:id="rId19"/>
    <p:sldId id="320" r:id="rId20"/>
    <p:sldId id="321" r:id="rId21"/>
    <p:sldId id="337" r:id="rId22"/>
    <p:sldId id="322" r:id="rId23"/>
    <p:sldId id="263" r:id="rId24"/>
    <p:sldId id="338" r:id="rId25"/>
    <p:sldId id="289" r:id="rId26"/>
    <p:sldId id="265" r:id="rId27"/>
    <p:sldId id="326" r:id="rId28"/>
    <p:sldId id="266" r:id="rId29"/>
    <p:sldId id="267" r:id="rId30"/>
    <p:sldId id="268" r:id="rId31"/>
    <p:sldId id="269" r:id="rId32"/>
    <p:sldId id="270" r:id="rId33"/>
    <p:sldId id="271" r:id="rId34"/>
    <p:sldId id="272" r:id="rId35"/>
    <p:sldId id="342" r:id="rId36"/>
    <p:sldId id="273" r:id="rId37"/>
    <p:sldId id="344" r:id="rId38"/>
    <p:sldId id="345" r:id="rId39"/>
    <p:sldId id="274" r:id="rId40"/>
    <p:sldId id="275" r:id="rId41"/>
    <p:sldId id="346" r:id="rId42"/>
    <p:sldId id="347" r:id="rId43"/>
    <p:sldId id="276" r:id="rId44"/>
    <p:sldId id="277" r:id="rId45"/>
    <p:sldId id="278" r:id="rId46"/>
    <p:sldId id="367" r:id="rId47"/>
    <p:sldId id="341" r:id="rId48"/>
    <p:sldId id="279" r:id="rId49"/>
    <p:sldId id="339" r:id="rId50"/>
    <p:sldId id="280" r:id="rId51"/>
    <p:sldId id="281" r:id="rId52"/>
    <p:sldId id="340" r:id="rId53"/>
    <p:sldId id="349" r:id="rId54"/>
    <p:sldId id="282" r:id="rId55"/>
    <p:sldId id="350" r:id="rId56"/>
    <p:sldId id="351" r:id="rId57"/>
    <p:sldId id="283" r:id="rId58"/>
    <p:sldId id="284" r:id="rId59"/>
    <p:sldId id="285" r:id="rId60"/>
    <p:sldId id="286" r:id="rId61"/>
    <p:sldId id="352" r:id="rId62"/>
    <p:sldId id="287" r:id="rId63"/>
    <p:sldId id="353" r:id="rId64"/>
    <p:sldId id="310" r:id="rId65"/>
    <p:sldId id="312" r:id="rId66"/>
    <p:sldId id="354" r:id="rId67"/>
    <p:sldId id="304" r:id="rId68"/>
    <p:sldId id="355" r:id="rId69"/>
    <p:sldId id="305" r:id="rId70"/>
    <p:sldId id="306" r:id="rId71"/>
    <p:sldId id="307" r:id="rId72"/>
    <p:sldId id="308" r:id="rId73"/>
    <p:sldId id="356" r:id="rId74"/>
    <p:sldId id="324" r:id="rId75"/>
    <p:sldId id="325" r:id="rId76"/>
    <p:sldId id="434" r:id="rId77"/>
    <p:sldId id="357" r:id="rId78"/>
    <p:sldId id="288" r:id="rId79"/>
    <p:sldId id="358" r:id="rId80"/>
    <p:sldId id="313" r:id="rId81"/>
    <p:sldId id="359" r:id="rId82"/>
    <p:sldId id="290" r:id="rId83"/>
    <p:sldId id="360" r:id="rId84"/>
    <p:sldId id="291" r:id="rId85"/>
    <p:sldId id="361" r:id="rId86"/>
    <p:sldId id="292" r:id="rId87"/>
    <p:sldId id="294" r:id="rId88"/>
    <p:sldId id="293" r:id="rId89"/>
    <p:sldId id="323" r:id="rId90"/>
    <p:sldId id="362" r:id="rId91"/>
    <p:sldId id="300" r:id="rId92"/>
    <p:sldId id="368" r:id="rId93"/>
    <p:sldId id="363" r:id="rId94"/>
    <p:sldId id="309" r:id="rId95"/>
    <p:sldId id="364" r:id="rId96"/>
    <p:sldId id="295" r:id="rId97"/>
    <p:sldId id="365" r:id="rId98"/>
    <p:sldId id="316" r:id="rId99"/>
    <p:sldId id="296" r:id="rId100"/>
    <p:sldId id="297" r:id="rId101"/>
    <p:sldId id="298" r:id="rId102"/>
    <p:sldId id="299" r:id="rId103"/>
    <p:sldId id="301" r:id="rId104"/>
    <p:sldId id="302" r:id="rId105"/>
    <p:sldId id="303" r:id="rId106"/>
    <p:sldId id="311" r:id="rId107"/>
    <p:sldId id="314" r:id="rId108"/>
    <p:sldId id="366" r:id="rId109"/>
    <p:sldId id="315" r:id="rId110"/>
    <p:sldId id="317" r:id="rId111"/>
    <p:sldId id="330" r:id="rId11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2" userDrawn="1">
          <p15:clr>
            <a:srgbClr val="A4A3A4"/>
          </p15:clr>
        </p15:guide>
        <p15:guide id="2" pos="29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FF9966"/>
    <a:srgbClr val="FF0066"/>
    <a:srgbClr val="66FF66"/>
    <a:srgbClr val="FF6600"/>
    <a:srgbClr val="66FF99"/>
    <a:srgbClr val="FF99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4656"/>
    <p:restoredTop sz="93805"/>
  </p:normalViewPr>
  <p:slideViewPr>
    <p:cSldViewPr showGuides="1">
      <p:cViewPr varScale="1">
        <p:scale>
          <a:sx n="74" d="100"/>
          <a:sy n="74" d="100"/>
        </p:scale>
        <p:origin x="-108" y="-180"/>
      </p:cViewPr>
      <p:guideLst>
        <p:guide orient="horz" pos="2232"/>
        <p:guide pos="29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07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notesMaster" Target="notesMasters/notesMaster1.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9746" name="页眉占位符 159745"/>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59747" name="日期占位符 159746"/>
          <p:cNvSpPr>
            <a:spLocks noGrp="1"/>
          </p:cNvSpPr>
          <p:nvPr>
            <p:ph type="dt" sz="quarter" idx="1"/>
          </p:nvPr>
        </p:nvSpPr>
        <p:spPr>
          <a:xfrm>
            <a:off x="3884613" y="0"/>
            <a:ext cx="2971800" cy="457200"/>
          </a:xfrm>
          <a:prstGeom prst="rect">
            <a:avLst/>
          </a:prstGeom>
          <a:noFill/>
          <a:ln w="9525">
            <a:noFill/>
          </a:ln>
        </p:spPr>
        <p:txBody>
          <a:bodyPr/>
          <a:p>
            <a:pPr lvl="0" algn="r"/>
            <a:endParaRPr lang="zh-CN" altLang="en-US" sz="1200" dirty="0"/>
          </a:p>
        </p:txBody>
      </p:sp>
      <p:sp>
        <p:nvSpPr>
          <p:cNvPr id="159748" name="页脚占位符 159747"/>
          <p:cNvSpPr>
            <a:spLocks noGrp="1"/>
          </p:cNvSpPr>
          <p:nvPr>
            <p:ph type="ftr" sz="quarter" idx="2"/>
          </p:nvPr>
        </p:nvSpPr>
        <p:spPr>
          <a:xfrm>
            <a:off x="0" y="8685213"/>
            <a:ext cx="2971800" cy="457200"/>
          </a:xfrm>
          <a:prstGeom prst="rect">
            <a:avLst/>
          </a:prstGeom>
          <a:noFill/>
          <a:ln w="9525">
            <a:noFill/>
          </a:ln>
        </p:spPr>
        <p:txBody>
          <a:bodyPr anchor="b" anchorCtr="0"/>
          <a:p>
            <a:pPr lvl="0"/>
            <a:endParaRPr lang="zh-CN" altLang="en-US" sz="1200" dirty="0"/>
          </a:p>
        </p:txBody>
      </p:sp>
      <p:sp>
        <p:nvSpPr>
          <p:cNvPr id="159749" name="灯片编号占位符 159748"/>
          <p:cNvSpPr>
            <a:spLocks noGrp="1"/>
          </p:cNvSpPr>
          <p:nvPr>
            <p:ph type="sldNum" sz="quarter" idx="3"/>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836613"/>
            <a:ext cx="2018903" cy="5289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11188" y="836613"/>
            <a:ext cx="5939671" cy="52895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1188" y="836613"/>
            <a:ext cx="8075612" cy="5289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showMasterSp="0">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11188" y="1600200"/>
            <a:ext cx="395705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9750" y="1600200"/>
            <a:ext cx="395705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image" Target="../media/image2.png"/><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6"/>
          <a:stretch>
            <a:fillRect/>
          </a:stretch>
        </a:blipFill>
        <a:effectLst/>
      </p:bgPr>
    </p:bg>
    <p:spTree>
      <p:nvGrpSpPr>
        <p:cNvPr id="1" name=""/>
        <p:cNvGrpSpPr/>
        <p:nvPr/>
      </p:nvGrpSpPr>
      <p:grpSpPr/>
      <p:sp>
        <p:nvSpPr>
          <p:cNvPr id="155650" name="标题 155649"/>
          <p:cNvSpPr>
            <a:spLocks noGrp="1"/>
          </p:cNvSpPr>
          <p:nvPr>
            <p:ph type="title"/>
          </p:nvPr>
        </p:nvSpPr>
        <p:spPr>
          <a:xfrm>
            <a:off x="971550" y="836613"/>
            <a:ext cx="7715250" cy="58102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55651" name="文本占位符 155650"/>
          <p:cNvSpPr>
            <a:spLocks noGrp="1"/>
          </p:cNvSpPr>
          <p:nvPr>
            <p:ph type="body" idx="1"/>
          </p:nvPr>
        </p:nvSpPr>
        <p:spPr>
          <a:xfrm>
            <a:off x="611188" y="1600200"/>
            <a:ext cx="8075612"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Click to edit Master text styles</a:t>
            </a:r>
            <a:endParaRPr lang="en-US" altLang="zh-CN" dirty="0"/>
          </a:p>
          <a:p>
            <a:pPr lvl="2"/>
            <a:r>
              <a:rPr lang="en-US" altLang="zh-CN" dirty="0"/>
              <a:t>Click to edit Master text styles</a:t>
            </a:r>
            <a:endParaRPr lang="en-US" altLang="zh-CN" dirty="0"/>
          </a:p>
        </p:txBody>
      </p:sp>
      <p:sp>
        <p:nvSpPr>
          <p:cNvPr id="155652" name="文本框 155651"/>
          <p:cNvSpPr txBox="1"/>
          <p:nvPr userDrawn="1"/>
        </p:nvSpPr>
        <p:spPr>
          <a:xfrm>
            <a:off x="2411413" y="6302375"/>
            <a:ext cx="4105275" cy="304800"/>
          </a:xfrm>
          <a:prstGeom prst="rect">
            <a:avLst/>
          </a:prstGeom>
          <a:noFill/>
          <a:ln w="9525">
            <a:noFill/>
          </a:ln>
        </p:spPr>
        <p:txBody>
          <a:bodyPr>
            <a:spAutoFit/>
          </a:bodyPr>
          <a:p>
            <a:pPr lvl="0" algn="ctr" eaLnBrk="1" hangingPunct="1">
              <a:spcBef>
                <a:spcPct val="50000"/>
              </a:spcBef>
            </a:pPr>
            <a:r>
              <a:rPr lang="zh-CN" altLang="en-US" sz="1400" b="1" dirty="0">
                <a:solidFill>
                  <a:srgbClr val="0033CC"/>
                </a:solidFill>
                <a:ea typeface="楷体_GB2312" pitchFamily="49" charset="-122"/>
              </a:rPr>
              <a:t>深圳市同洲电子股份有限公司版权所有</a:t>
            </a:r>
            <a:endParaRPr lang="zh-CN" altLang="en-US" sz="1400" b="1" dirty="0">
              <a:solidFill>
                <a:srgbClr val="0033CC"/>
              </a:solidFill>
              <a:ea typeface="楷体_GB2312" pitchFamily="49" charset="-122"/>
            </a:endParaRPr>
          </a:p>
        </p:txBody>
      </p:sp>
      <p:sp>
        <p:nvSpPr>
          <p:cNvPr id="155653" name="文本框 155652"/>
          <p:cNvSpPr txBox="1"/>
          <p:nvPr userDrawn="1"/>
        </p:nvSpPr>
        <p:spPr>
          <a:xfrm>
            <a:off x="8315325" y="6308725"/>
            <a:ext cx="1152525" cy="304800"/>
          </a:xfrm>
          <a:prstGeom prst="rect">
            <a:avLst/>
          </a:prstGeom>
          <a:noFill/>
          <a:ln w="9525">
            <a:noFill/>
          </a:ln>
        </p:spPr>
        <p:txBody>
          <a:bodyPr>
            <a:spAutoFit/>
          </a:bodyPr>
          <a:p>
            <a:pPr lvl="0" algn="ctr" eaLnBrk="1" hangingPunct="1">
              <a:spcBef>
                <a:spcPct val="50000"/>
              </a:spcBef>
            </a:pPr>
            <a:fld id="{9A0DB2DC-4C9A-4742-B13C-FB6460FD3503}" type="slidenum">
              <a:rPr lang="zh-CN" altLang="en-US" sz="1400" b="1" dirty="0">
                <a:ea typeface="楷体_GB2312" pitchFamily="49" charset="-122"/>
              </a:rPr>
            </a:fld>
            <a:endParaRPr lang="zh-CN" altLang="en-US" sz="1400" b="1" dirty="0">
              <a:ea typeface="楷体_GB2312" pitchFamily="49" charset="-122"/>
            </a:endParaRPr>
          </a:p>
        </p:txBody>
      </p:sp>
      <p:sp>
        <p:nvSpPr>
          <p:cNvPr id="155654" name="矩形 155653"/>
          <p:cNvSpPr/>
          <p:nvPr userDrawn="1"/>
        </p:nvSpPr>
        <p:spPr>
          <a:xfrm>
            <a:off x="684213" y="1484313"/>
            <a:ext cx="8093075" cy="114300"/>
          </a:xfrm>
          <a:prstGeom prst="rect">
            <a:avLst/>
          </a:prstGeom>
          <a:solidFill>
            <a:schemeClr val="accent1"/>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p:txStyles>
    <p:titleStyle>
      <a:lvl1pPr marL="0" lvl="0" indent="0" algn="ctr" defTabSz="914400" rtl="0" eaLnBrk="1" fontAlgn="base" latinLnBrk="0" hangingPunct="1">
        <a:lnSpc>
          <a:spcPct val="100000"/>
        </a:lnSpc>
        <a:spcBef>
          <a:spcPct val="0"/>
        </a:spcBef>
        <a:spcAft>
          <a:spcPct val="0"/>
        </a:spcAft>
        <a:buNone/>
        <a:defRPr sz="3200" b="1" i="0" u="none" kern="1200" baseline="0">
          <a:solidFill>
            <a:srgbClr val="000066"/>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7"/>
        </a:buBlip>
        <a:defRPr sz="24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Blip>
          <a:blip r:embed="rId18"/>
        </a:buBlip>
        <a:defRPr sz="20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Blip>
          <a:blip r:embed="rId19"/>
        </a:buBlip>
        <a:defRPr sz="18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56674" name="文本框 156673"/>
          <p:cNvSpPr txBox="1"/>
          <p:nvPr userDrawn="1"/>
        </p:nvSpPr>
        <p:spPr>
          <a:xfrm>
            <a:off x="2411413" y="6302375"/>
            <a:ext cx="4105275" cy="304800"/>
          </a:xfrm>
          <a:prstGeom prst="rect">
            <a:avLst/>
          </a:prstGeom>
          <a:noFill/>
          <a:ln w="9525">
            <a:noFill/>
          </a:ln>
        </p:spPr>
        <p:txBody>
          <a:bodyPr>
            <a:spAutoFit/>
          </a:bodyPr>
          <a:p>
            <a:pPr lvl="0" algn="ctr" eaLnBrk="1" hangingPunct="1">
              <a:spcBef>
                <a:spcPct val="50000"/>
              </a:spcBef>
            </a:pPr>
            <a:r>
              <a:rPr lang="zh-CN" altLang="en-US" sz="1400" dirty="0">
                <a:solidFill>
                  <a:srgbClr val="0033CC"/>
                </a:solidFill>
                <a:ea typeface="楷体_GB2312" pitchFamily="49" charset="-122"/>
              </a:rPr>
              <a:t>深圳市同洲电子股份有限公司版权所有</a:t>
            </a:r>
            <a:endParaRPr lang="zh-CN" altLang="en-US" sz="1400" dirty="0">
              <a:solidFill>
                <a:srgbClr val="0033CC"/>
              </a:solidFill>
              <a:ea typeface="楷体_GB2312" pitchFamily="49" charset="-122"/>
            </a:endParaRPr>
          </a:p>
        </p:txBody>
      </p:sp>
      <p:sp>
        <p:nvSpPr>
          <p:cNvPr id="156675" name="文本框 156674"/>
          <p:cNvSpPr txBox="1"/>
          <p:nvPr userDrawn="1"/>
        </p:nvSpPr>
        <p:spPr>
          <a:xfrm>
            <a:off x="8315325" y="6308725"/>
            <a:ext cx="1152525" cy="304800"/>
          </a:xfrm>
          <a:prstGeom prst="rect">
            <a:avLst/>
          </a:prstGeom>
          <a:noFill/>
          <a:ln w="9525">
            <a:noFill/>
          </a:ln>
        </p:spPr>
        <p:txBody>
          <a:bodyPr>
            <a:spAutoFit/>
          </a:bodyPr>
          <a:p>
            <a:pPr lvl="0" algn="ctr" eaLnBrk="1" hangingPunct="1">
              <a:spcBef>
                <a:spcPct val="50000"/>
              </a:spcBef>
            </a:pPr>
            <a:fld id="{9A0DB2DC-4C9A-4742-B13C-FB6460FD3503}" type="slidenum">
              <a:rPr lang="zh-CN" altLang="en-US" sz="1400" dirty="0">
                <a:ea typeface="楷体_GB2312" pitchFamily="49" charset="-122"/>
              </a:rPr>
            </a:fld>
            <a:endParaRPr lang="zh-CN" altLang="en-US" sz="1400" dirty="0">
              <a:ea typeface="楷体_GB2312" pitchFamily="49" charset="-122"/>
            </a:endParaRPr>
          </a:p>
        </p:txBody>
      </p:sp>
      <p:sp>
        <p:nvSpPr>
          <p:cNvPr id="156676" name="矩形 156675"/>
          <p:cNvSpPr/>
          <p:nvPr userDrawn="1"/>
        </p:nvSpPr>
        <p:spPr>
          <a:xfrm>
            <a:off x="179388" y="3213100"/>
            <a:ext cx="8555037" cy="73025"/>
          </a:xfrm>
          <a:prstGeom prst="rect">
            <a:avLst/>
          </a:prstGeom>
          <a:solidFill>
            <a:schemeClr val="accent1"/>
          </a:solidFill>
          <a:ln w="9525">
            <a:noFill/>
          </a:ln>
        </p:spPr>
        <p:txBody>
          <a:bodyPr/>
          <a:p>
            <a:endParaRPr lang="zh-CN" altLang="en-US"/>
          </a:p>
        </p:txBody>
      </p:sp>
      <p:sp>
        <p:nvSpPr>
          <p:cNvPr id="156677" name="矩形 156676"/>
          <p:cNvSpPr/>
          <p:nvPr/>
        </p:nvSpPr>
        <p:spPr>
          <a:xfrm>
            <a:off x="609600" y="1905000"/>
            <a:ext cx="7772400" cy="1143000"/>
          </a:xfrm>
          <a:prstGeom prst="rect">
            <a:avLst/>
          </a:prstGeom>
          <a:noFill/>
          <a:ln w="9525">
            <a:noFill/>
          </a:ln>
        </p:spPr>
        <p:txBody>
          <a:bodyPr lIns="92075" tIns="46038" rIns="92075" bIns="46038" anchor="b" anchorCtr="0"/>
          <a:lstStyle>
            <a:lvl1pPr marL="0" lvl="0" indent="0" algn="ctr" defTabSz="914400" rtl="0" eaLnBrk="1" fontAlgn="base" latinLnBrk="0" hangingPunct="1">
              <a:lnSpc>
                <a:spcPct val="100000"/>
              </a:lnSpc>
              <a:spcBef>
                <a:spcPct val="0"/>
              </a:spcBef>
              <a:spcAft>
                <a:spcPct val="0"/>
              </a:spcAft>
              <a:buClrTx/>
              <a:buSzTx/>
              <a:buFontTx/>
              <a:buNone/>
              <a:defRPr sz="3200" u="none" kern="1200" baseline="0">
                <a:solidFill>
                  <a:schemeClr val="tx2"/>
                </a:solidFill>
                <a:latin typeface="Arial" panose="020B0604020202020204" pitchFamily="34" charset="0"/>
                <a:ea typeface="宋体" panose="02010600030101010101" pitchFamily="2" charset="-122"/>
              </a:defRPr>
            </a:lvl1pPr>
          </a:lstStyle>
          <a:p>
            <a:pPr lvl="0"/>
            <a:r>
              <a:rPr lang="en-US" altLang="zh-CN"/>
              <a:t>Click to edit Master title style</a:t>
            </a:r>
            <a:endParaRPr lang="en-US" altLang="zh-CN"/>
          </a:p>
        </p:txBody>
      </p:sp>
      <p:sp>
        <p:nvSpPr>
          <p:cNvPr id="156678" name="矩形 156677"/>
          <p:cNvSpPr/>
          <p:nvPr/>
        </p:nvSpPr>
        <p:spPr>
          <a:xfrm>
            <a:off x="1371600" y="3886200"/>
            <a:ext cx="6400800" cy="1752600"/>
          </a:xfrm>
          <a:prstGeom prst="rect">
            <a:avLst/>
          </a:prstGeom>
          <a:noFill/>
          <a:ln w="9525">
            <a:noFill/>
          </a:ln>
        </p:spPr>
        <p:txBody>
          <a:bodyPr lIns="92075" tIns="46038" rIns="92075" bIns="46038" anchor="ctr" anchorCtr="0"/>
          <a:lstStyle>
            <a:lvl1pPr marL="0" lvl="0" indent="0" algn="ctr" defTabSz="914400" rtl="0" eaLnBrk="1" fontAlgn="base" latinLnBrk="0" hangingPunct="1">
              <a:lnSpc>
                <a:spcPct val="100000"/>
              </a:lnSpc>
              <a:spcBef>
                <a:spcPct val="20000"/>
              </a:spcBef>
              <a:spcAft>
                <a:spcPct val="0"/>
              </a:spcAft>
              <a:buClrTx/>
              <a:buSzTx/>
              <a:buFontTx/>
              <a:buNone/>
              <a:defRPr sz="240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1" fontAlgn="base" latinLnBrk="0" hangingPunct="1">
              <a:lnSpc>
                <a:spcPct val="100000"/>
              </a:lnSpc>
              <a:spcBef>
                <a:spcPct val="20000"/>
              </a:spcBef>
              <a:spcAft>
                <a:spcPct val="0"/>
              </a:spcAft>
              <a:buClrTx/>
              <a:buSzTx/>
              <a:buFontTx/>
              <a:buNone/>
              <a:defRPr sz="2000" b="0" i="0" u="none" kern="1200" baseline="0">
                <a:solidFill>
                  <a:schemeClr val="tx1"/>
                </a:solidFill>
                <a:latin typeface="Arial" panose="020B0604020202020204" pitchFamily="34" charset="0"/>
                <a:ea typeface="宋体" panose="02010600030101010101" pitchFamily="2" charset="-122"/>
              </a:defRPr>
            </a:lvl2pPr>
            <a:lvl3pPr marL="914400" lvl="2" indent="0" algn="ctr" defTabSz="914400" rtl="0" eaLnBrk="1" fontAlgn="base" latinLnBrk="0" hangingPunct="1">
              <a:lnSpc>
                <a:spcPct val="100000"/>
              </a:lnSpc>
              <a:spcBef>
                <a:spcPct val="20000"/>
              </a:spcBef>
              <a:spcAft>
                <a:spcPct val="0"/>
              </a:spcAft>
              <a:buClrTx/>
              <a:buSzTx/>
              <a:buFontTx/>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ctr" defTabSz="914400" rtl="0" eaLnBrk="1" fontAlgn="base" latinLnBrk="0" hangingPunct="1">
              <a:lnSpc>
                <a:spcPct val="100000"/>
              </a:lnSpc>
              <a:spcBef>
                <a:spcPct val="20000"/>
              </a:spcBef>
              <a:spcAft>
                <a:spcPct val="0"/>
              </a:spcAft>
              <a:buClrTx/>
              <a:buSzTx/>
              <a:buFontTx/>
              <a:buNone/>
              <a:defRPr sz="2000" b="0" i="0" u="none" kern="1200" baseline="0">
                <a:solidFill>
                  <a:schemeClr val="tx1"/>
                </a:solidFill>
                <a:latin typeface="Arial" panose="020B0604020202020204" pitchFamily="34" charset="0"/>
                <a:ea typeface="宋体" panose="02010600030101010101" pitchFamily="2" charset="-122"/>
              </a:defRPr>
            </a:lvl4pPr>
            <a:lvl5pPr marL="1828800" lvl="4" indent="0" algn="ctr" defTabSz="914400" rtl="0" eaLnBrk="1" fontAlgn="base" latinLnBrk="0" hangingPunct="1">
              <a:lnSpc>
                <a:spcPct val="100000"/>
              </a:lnSpc>
              <a:spcBef>
                <a:spcPct val="20000"/>
              </a:spcBef>
              <a:spcAft>
                <a:spcPct val="0"/>
              </a:spcAft>
              <a:buClrTx/>
              <a:buSzTx/>
              <a:buFontTx/>
              <a:buNone/>
              <a:defRPr sz="2000" b="0" i="0" u="none" kern="1200" baseline="0">
                <a:solidFill>
                  <a:schemeClr val="tx1"/>
                </a:solidFill>
                <a:latin typeface="Arial" panose="020B0604020202020204" pitchFamily="34" charset="0"/>
                <a:ea typeface="宋体" panose="02010600030101010101" pitchFamily="2" charset="-122"/>
              </a:defRPr>
            </a:lvl5pPr>
          </a:lstStyle>
          <a:p>
            <a:pPr lvl="0"/>
            <a:r>
              <a:rPr lang="en-US" altLang="zh-CN"/>
              <a:t>Click to edit Master subtitle style</a:t>
            </a:r>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3"/>
        </a:buBlip>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Blip>
          <a:blip r:embed="rId14"/>
        </a:buBlip>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Blip>
          <a:blip r:embed="rId15"/>
        </a:buBlip>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0" name="标题 2049"/>
          <p:cNvSpPr>
            <a:spLocks noGrp="1"/>
          </p:cNvSpPr>
          <p:nvPr>
            <p:ph type="ctrTitle"/>
          </p:nvPr>
        </p:nvSpPr>
        <p:spPr>
          <a:xfrm>
            <a:off x="468313" y="1700213"/>
            <a:ext cx="8278812" cy="1920875"/>
          </a:xfrm>
        </p:spPr>
        <p:txBody>
          <a:bodyPr anchor="ctr" anchorCtr="0"/>
          <a:p>
            <a:pPr defTabSz="914400">
              <a:buClrTx/>
              <a:buSzTx/>
              <a:buFontTx/>
              <a:buNone/>
            </a:pPr>
            <a:r>
              <a:rPr lang="en-US" altLang="zh-CN" sz="3200" kern="1200" baseline="0" err="1">
                <a:latin typeface="Arial" panose="020B0604020202020204" pitchFamily="34" charset="0"/>
                <a:ea typeface="宋体" panose="02010600030101010101" pitchFamily="2" charset="-122"/>
              </a:rPr>
              <a:t>DHF</a:t>
            </a:r>
            <a:r>
              <a:rPr lang="en-US" altLang="zh-CN" sz="3200" kern="1200" baseline="0">
                <a:latin typeface="Arial" panose="020B0604020202020204" pitchFamily="34" charset="0"/>
                <a:ea typeface="宋体" panose="02010600030101010101" pitchFamily="2" charset="-122"/>
              </a:rPr>
              <a:t> C/C++</a:t>
            </a:r>
            <a:r>
              <a:rPr lang="zh-CN" altLang="en-US" sz="3200" kern="1200" baseline="0" dirty="0">
                <a:latin typeface="Arial" panose="020B0604020202020204" pitchFamily="34" charset="0"/>
                <a:ea typeface="宋体" panose="02010600030101010101" pitchFamily="2" charset="-122"/>
              </a:rPr>
              <a:t>编程规范</a:t>
            </a:r>
            <a:br>
              <a:rPr lang="zh-CN" altLang="en-US" sz="3200" kern="1200" baseline="0" dirty="0">
                <a:latin typeface="Arial" panose="020B0604020202020204" pitchFamily="34" charset="0"/>
                <a:ea typeface="宋体" panose="02010600030101010101" pitchFamily="2" charset="-122"/>
              </a:rPr>
            </a:br>
            <a:r>
              <a:rPr lang="en-US" altLang="zh-CN" sz="3200" kern="1200" baseline="0">
                <a:latin typeface="Arial" panose="020B0604020202020204" pitchFamily="34" charset="0"/>
                <a:ea typeface="宋体" panose="02010600030101010101" pitchFamily="2" charset="-122"/>
              </a:rPr>
              <a:t>v1.0.0</a:t>
            </a:r>
            <a:endParaRPr lang="en-US" altLang="zh-CN" sz="3200" kern="1200" baseline="0">
              <a:latin typeface="Arial" panose="020B0604020202020204" pitchFamily="34" charset="0"/>
              <a:ea typeface="宋体" panose="02010600030101010101" pitchFamily="2" charset="-122"/>
            </a:endParaRPr>
          </a:p>
        </p:txBody>
      </p:sp>
      <p:sp>
        <p:nvSpPr>
          <p:cNvPr id="2051" name="副标题 2050"/>
          <p:cNvSpPr>
            <a:spLocks noGrp="1"/>
          </p:cNvSpPr>
          <p:nvPr>
            <p:ph type="subTitle" idx="1"/>
          </p:nvPr>
        </p:nvSpPr>
        <p:spPr>
          <a:xfrm>
            <a:off x="1331913" y="3860800"/>
            <a:ext cx="6400800" cy="1752600"/>
          </a:xfrm>
        </p:spPr>
        <p:txBody>
          <a:bodyPr/>
          <a:p>
            <a:pPr defTabSz="914400">
              <a:buClrTx/>
              <a:buSzTx/>
              <a:buFontTx/>
            </a:pPr>
            <a:r>
              <a:rPr lang="zh-CN" altLang="en-US" sz="2400" kern="1200" baseline="0" dirty="0">
                <a:latin typeface="楷体_GB2312" pitchFamily="49" charset="-122"/>
                <a:ea typeface="宋体" panose="02010600030101010101" pitchFamily="2" charset="-122"/>
              </a:rPr>
              <a:t>聂炳洲</a:t>
            </a:r>
            <a:br>
              <a:rPr lang="zh-CN" altLang="en-US" sz="2400" kern="1200" baseline="0" dirty="0">
                <a:latin typeface="楷体_GB2312" pitchFamily="49" charset="-122"/>
                <a:ea typeface="宋体" panose="02010600030101010101" pitchFamily="2" charset="-122"/>
              </a:rPr>
            </a:br>
            <a:endParaRPr lang="zh-CN" altLang="en-US" sz="2400" kern="1200" baseline="0" dirty="0">
              <a:latin typeface="楷体_GB2312" pitchFamily="49" charset="-122"/>
              <a:ea typeface="宋体" panose="02010600030101010101" pitchFamily="2" charset="-122"/>
            </a:endParaRPr>
          </a:p>
        </p:txBody>
      </p:sp>
      <p:sp>
        <p:nvSpPr>
          <p:cNvPr id="2052" name="矩形 2051"/>
          <p:cNvSpPr/>
          <p:nvPr/>
        </p:nvSpPr>
        <p:spPr>
          <a:xfrm>
            <a:off x="3563938" y="4652963"/>
            <a:ext cx="2125980" cy="583565"/>
          </a:xfrm>
          <a:prstGeom prst="rect">
            <a:avLst/>
          </a:prstGeom>
          <a:noFill/>
          <a:ln w="9525">
            <a:noFill/>
          </a:ln>
        </p:spPr>
        <p:txBody>
          <a:bodyPr wrap="none" anchor="t" anchorCtr="0">
            <a:spAutoFit/>
          </a:bodyPr>
          <a:p>
            <a:r>
              <a:rPr lang="en-US" altLang="zh-CN" sz="3200">
                <a:effectLst>
                  <a:outerShdw blurRad="38100" dist="38100" dir="2700000">
                    <a:srgbClr val="FFFFFF"/>
                  </a:outerShdw>
                </a:effectLst>
              </a:rPr>
              <a:t>2025</a:t>
            </a:r>
            <a:r>
              <a:rPr lang="zh-CN" altLang="en-US" sz="3200" dirty="0">
                <a:effectLst>
                  <a:outerShdw blurRad="38100" dist="38100" dir="2700000">
                    <a:srgbClr val="FFFFFF"/>
                  </a:outerShdw>
                </a:effectLst>
              </a:rPr>
              <a:t>年</a:t>
            </a:r>
            <a:r>
              <a:rPr lang="en-US" altLang="zh-CN" sz="3200" dirty="0">
                <a:effectLst>
                  <a:outerShdw blurRad="38100" dist="38100" dir="2700000">
                    <a:srgbClr val="FFFFFF"/>
                  </a:outerShdw>
                </a:effectLst>
              </a:rPr>
              <a:t>2</a:t>
            </a:r>
            <a:r>
              <a:rPr lang="zh-CN" altLang="en-US" sz="3200" dirty="0">
                <a:effectLst>
                  <a:outerShdw blurRad="38100" dist="38100" dir="2700000">
                    <a:srgbClr val="FFFFFF"/>
                  </a:outerShdw>
                </a:effectLst>
              </a:rPr>
              <a:t>月</a:t>
            </a:r>
            <a:endParaRPr lang="zh-CN" altLang="en-US" sz="3200" dirty="0">
              <a:effectLst>
                <a:outerShdw blurRad="38100" dist="38100" dir="2700000">
                  <a:srgbClr val="FFFFFF"/>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050"/>
                                        </p:tgtEl>
                                        <p:attrNameLst>
                                          <p:attrName>style.visibility</p:attrName>
                                        </p:attrNameLst>
                                      </p:cBhvr>
                                      <p:to>
                                        <p:strVal val="visible"/>
                                      </p:to>
                                    </p:set>
                                    <p:animEffect transition="in" filter="fade">
                                      <p:cBhvr>
                                        <p:cTn id="7" dur="500">
                                          <p:stCondLst>
                                            <p:cond delay="0"/>
                                          </p:stCondLst>
                                        </p:cTn>
                                        <p:tgtEl>
                                          <p:spTgt spid="2050"/>
                                        </p:tgtEl>
                                      </p:cBhvr>
                                    </p:animEffect>
                                    <p:anim calcmode="lin" valueType="num">
                                      <p:cBhvr>
                                        <p:cTn id="8" dur="500" fill="hold">
                                          <p:stCondLst>
                                            <p:cond delay="0"/>
                                          </p:stCondLst>
                                        </p:cTn>
                                        <p:tgtEl>
                                          <p:spTgt spid="2050"/>
                                        </p:tgtEl>
                                        <p:attrNameLst>
                                          <p:attrName>style.rotation</p:attrName>
                                        </p:attrNameLst>
                                      </p:cBhvr>
                                      <p:tavLst>
                                        <p:tav tm="0">
                                          <p:val>
                                            <p:fltVal val="720.000000"/>
                                          </p:val>
                                        </p:tav>
                                        <p:tav tm="100000">
                                          <p:val>
                                            <p:fltVal val="0.000000"/>
                                          </p:val>
                                        </p:tav>
                                      </p:tavLst>
                                    </p:anim>
                                    <p:anim calcmode="lin" valueType="num">
                                      <p:cBhvr>
                                        <p:cTn id="9" dur="500" fill="hold">
                                          <p:stCondLst>
                                            <p:cond delay="0"/>
                                          </p:stCondLst>
                                        </p:cTn>
                                        <p:tgtEl>
                                          <p:spTgt spid="2050"/>
                                        </p:tgtEl>
                                        <p:attrNameLst>
                                          <p:attrName>ppt_h</p:attrName>
                                        </p:attrNameLst>
                                      </p:cBhvr>
                                      <p:tavLst>
                                        <p:tav tm="0">
                                          <p:val>
                                            <p:fltVal val="0.000000"/>
                                          </p:val>
                                        </p:tav>
                                        <p:tav tm="100000">
                                          <p:val>
                                            <p:strVal val="#ppt_h"/>
                                          </p:val>
                                        </p:tav>
                                      </p:tavLst>
                                    </p:anim>
                                    <p:anim calcmode="lin" valueType="num">
                                      <p:cBhvr>
                                        <p:cTn id="10" dur="500" fill="hold">
                                          <p:stCondLst>
                                            <p:cond delay="0"/>
                                          </p:stCondLst>
                                        </p:cTn>
                                        <p:tgtEl>
                                          <p:spTgt spid="2050"/>
                                        </p:tgtEl>
                                        <p:attrNameLst>
                                          <p:attrName>ppt_w</p:attrName>
                                        </p:attrNameLst>
                                      </p:cBhvr>
                                      <p:tavLst>
                                        <p:tav tm="0">
                                          <p:val>
                                            <p:fltVal val="0.000000"/>
                                          </p:val>
                                        </p:tav>
                                        <p:tav tm="100000">
                                          <p:val>
                                            <p:strVal val="#ppt_w"/>
                                          </p:val>
                                        </p:tav>
                                      </p:tavLst>
                                    </p:anim>
                                  </p:childTnLst>
                                </p:cTn>
                              </p:par>
                            </p:childTnLst>
                          </p:cTn>
                        </p:par>
                        <p:par>
                          <p:cTn id="11" fill="hold">
                            <p:stCondLst>
                              <p:cond delay="0"/>
                            </p:stCondLst>
                            <p:childTnLst>
                              <p:par>
                                <p:cTn id="12" presetID="26" presetClass="entr" presetSubtype="0" fill="hold" grpId="1" nodeType="afterEffect">
                                  <p:stCondLst>
                                    <p:cond delay="0"/>
                                  </p:stCondLst>
                                  <p:childTnLst>
                                    <p:set>
                                      <p:cBhvr>
                                        <p:cTn id="13" dur="1" fill="hold">
                                          <p:stCondLst>
                                            <p:cond delay="0"/>
                                          </p:stCondLst>
                                        </p:cTn>
                                        <p:tgtEl>
                                          <p:spTgt spid="2051">
                                            <p:txEl>
                                              <p:charRg st="0" end="4"/>
                                            </p:txEl>
                                          </p:spTgt>
                                        </p:tgtEl>
                                        <p:attrNameLst>
                                          <p:attrName>style.visibility</p:attrName>
                                        </p:attrNameLst>
                                      </p:cBhvr>
                                      <p:to>
                                        <p:strVal val="visible"/>
                                      </p:to>
                                    </p:set>
                                    <p:animEffect transition="in" filter="wipe(down)">
                                      <p:cBhvr>
                                        <p:cTn id="14" dur="290">
                                          <p:stCondLst>
                                            <p:cond delay="0"/>
                                          </p:stCondLst>
                                        </p:cTn>
                                        <p:tgtEl>
                                          <p:spTgt spid="2051">
                                            <p:txEl>
                                              <p:charRg st="0" end="4"/>
                                            </p:txEl>
                                          </p:spTgt>
                                        </p:tgtEl>
                                      </p:cBhvr>
                                    </p:animEffect>
                                    <p:anim calcmode="lin" valueType="num">
                                      <p:cBhvr>
                                        <p:cTn id="15" dur="911" tmFilter="0,0; 0.14,0.36; 0.43,0.73; 0.71,0.91; 1.0,1.0">
                                          <p:stCondLst>
                                            <p:cond delay="0"/>
                                          </p:stCondLst>
                                        </p:cTn>
                                        <p:tgtEl>
                                          <p:spTgt spid="2051">
                                            <p:txEl>
                                              <p:charRg st="0" end="4"/>
                                            </p:txEl>
                                          </p:spTgt>
                                        </p:tgtEl>
                                        <p:attrNameLst>
                                          <p:attrName>ppt_x</p:attrName>
                                        </p:attrNameLst>
                                      </p:cBhvr>
                                      <p:tavLst>
                                        <p:tav tm="0">
                                          <p:val>
                                            <p:strVal val="#ppt_x-0.25"/>
                                          </p:val>
                                        </p:tav>
                                        <p:tav tm="100000">
                                          <p:val>
                                            <p:strVal val="#ppt_x"/>
                                          </p:val>
                                        </p:tav>
                                      </p:tavLst>
                                    </p:anim>
                                    <p:anim calcmode="lin" valueType="num">
                                      <p:cBhvr>
                                        <p:cTn id="16" dur="332" tmFilter="0.0,0.0; 0.25,0.07; 0.50,0.2; 0.75,0.467; 1.0,1.0">
                                          <p:stCondLst>
                                            <p:cond delay="0"/>
                                          </p:stCondLst>
                                        </p:cTn>
                                        <p:tgtEl>
                                          <p:spTgt spid="2051">
                                            <p:txEl>
                                              <p:charRg st="0" end="4"/>
                                            </p:txEl>
                                          </p:spTgt>
                                        </p:tgtEl>
                                        <p:attrNameLst>
                                          <p:attrName>ppt_y</p:attrName>
                                        </p:attrNameLst>
                                      </p:cBhvr>
                                      <p:tavLst>
                                        <p:tav tm="0" fmla="#ppt_y-sin(pi*$)/3">
                                          <p:val>
                                            <p:fltVal val="0.500000"/>
                                          </p:val>
                                        </p:tav>
                                        <p:tav tm="100000">
                                          <p:val>
                                            <p:fltVal val="1.000000"/>
                                          </p:val>
                                        </p:tav>
                                      </p:tavLst>
                                    </p:anim>
                                    <p:anim calcmode="lin" valueType="num">
                                      <p:cBhvr>
                                        <p:cTn id="17" dur="332" tmFilter="0, 0; 0.125,0.2665; 0.25,0.4; 0.375,0.465; 0.5,0.5;  0.625,0.535; 0.75,0.6; 0.875,0.7335; 1,1">
                                          <p:stCondLst>
                                            <p:cond delay="332"/>
                                          </p:stCondLst>
                                        </p:cTn>
                                        <p:tgtEl>
                                          <p:spTgt spid="2051">
                                            <p:txEl>
                                              <p:charRg st="0" end="4"/>
                                            </p:txEl>
                                          </p:spTgt>
                                        </p:tgtEl>
                                        <p:attrNameLst>
                                          <p:attrName>ppt_y</p:attrName>
                                        </p:attrNameLst>
                                      </p:cBhvr>
                                      <p:tavLst>
                                        <p:tav tm="0" fmla="#ppt_y-sin(pi*$)/9">
                                          <p:val>
                                            <p:fltVal val="0.000000"/>
                                          </p:val>
                                        </p:tav>
                                        <p:tav tm="100000">
                                          <p:val>
                                            <p:fltVal val="1.000000"/>
                                          </p:val>
                                        </p:tav>
                                      </p:tavLst>
                                    </p:anim>
                                    <p:anim calcmode="lin" valueType="num">
                                      <p:cBhvr>
                                        <p:cTn id="18" dur="166" tmFilter="0, 0; 0.125,0.2665; 0.25,0.4; 0.375,0.465; 0.5,0.5;  0.625,0.535; 0.75,0.6; 0.875,0.7335; 1,1">
                                          <p:stCondLst>
                                            <p:cond delay="662"/>
                                          </p:stCondLst>
                                        </p:cTn>
                                        <p:tgtEl>
                                          <p:spTgt spid="2051">
                                            <p:txEl>
                                              <p:charRg st="0" end="4"/>
                                            </p:txEl>
                                          </p:spTgt>
                                        </p:tgtEl>
                                        <p:attrNameLst>
                                          <p:attrName>ppt_y</p:attrName>
                                        </p:attrNameLst>
                                      </p:cBhvr>
                                      <p:tavLst>
                                        <p:tav tm="0" fmla="#ppt_y-sin(pi*$)/27">
                                          <p:val>
                                            <p:fltVal val="0.000000"/>
                                          </p:val>
                                        </p:tav>
                                        <p:tav tm="100000">
                                          <p:val>
                                            <p:fltVal val="1.000000"/>
                                          </p:val>
                                        </p:tav>
                                      </p:tavLst>
                                    </p:anim>
                                    <p:anim calcmode="lin" valueType="num">
                                      <p:cBhvr>
                                        <p:cTn id="19" dur="82" tmFilter="0, 0; 0.125,0.2665; 0.25,0.4; 0.375,0.465; 0.5,0.5;  0.625,0.535; 0.75,0.6; 0.875,0.7335; 1,1">
                                          <p:stCondLst>
                                            <p:cond delay="828"/>
                                          </p:stCondLst>
                                        </p:cTn>
                                        <p:tgtEl>
                                          <p:spTgt spid="2051">
                                            <p:txEl>
                                              <p:charRg st="0" end="4"/>
                                            </p:txEl>
                                          </p:spTgt>
                                        </p:tgtEl>
                                        <p:attrNameLst>
                                          <p:attrName>ppt_y</p:attrName>
                                        </p:attrNameLst>
                                      </p:cBhvr>
                                      <p:tavLst>
                                        <p:tav tm="0" fmla="#ppt_y-sin(pi*$)/81">
                                          <p:val>
                                            <p:fltVal val="0.000000"/>
                                          </p:val>
                                        </p:tav>
                                        <p:tav tm="100000">
                                          <p:val>
                                            <p:fltVal val="1.000000"/>
                                          </p:val>
                                        </p:tav>
                                      </p:tavLst>
                                    </p:anim>
                                    <p:animScale>
                                      <p:cBhvr>
                                        <p:cTn id="20" dur="13">
                                          <p:stCondLst>
                                            <p:cond delay="325"/>
                                          </p:stCondLst>
                                        </p:cTn>
                                        <p:tgtEl>
                                          <p:spTgt spid="2051">
                                            <p:txEl>
                                              <p:charRg st="0" end="4"/>
                                            </p:txEl>
                                          </p:spTgt>
                                        </p:tgtEl>
                                      </p:cBhvr>
                                      <p:to x="100000" y="60000"/>
                                    </p:animScale>
                                    <p:animScale>
                                      <p:cBhvr>
                                        <p:cTn id="21" dur="83" decel="50000">
                                          <p:stCondLst>
                                            <p:cond delay="338"/>
                                          </p:stCondLst>
                                        </p:cTn>
                                        <p:tgtEl>
                                          <p:spTgt spid="2051">
                                            <p:txEl>
                                              <p:charRg st="0" end="4"/>
                                            </p:txEl>
                                          </p:spTgt>
                                        </p:tgtEl>
                                      </p:cBhvr>
                                      <p:to x="100000" y="100000"/>
                                    </p:animScale>
                                    <p:animScale>
                                      <p:cBhvr>
                                        <p:cTn id="22" dur="13">
                                          <p:stCondLst>
                                            <p:cond delay="656"/>
                                          </p:stCondLst>
                                        </p:cTn>
                                        <p:tgtEl>
                                          <p:spTgt spid="2051">
                                            <p:txEl>
                                              <p:charRg st="0" end="4"/>
                                            </p:txEl>
                                          </p:spTgt>
                                        </p:tgtEl>
                                      </p:cBhvr>
                                      <p:to x="100000" y="80000"/>
                                    </p:animScale>
                                    <p:animScale>
                                      <p:cBhvr>
                                        <p:cTn id="23" dur="83" decel="50000">
                                          <p:stCondLst>
                                            <p:cond delay="669"/>
                                          </p:stCondLst>
                                        </p:cTn>
                                        <p:tgtEl>
                                          <p:spTgt spid="2051">
                                            <p:txEl>
                                              <p:charRg st="0" end="4"/>
                                            </p:txEl>
                                          </p:spTgt>
                                        </p:tgtEl>
                                      </p:cBhvr>
                                      <p:to x="100000" y="100000"/>
                                    </p:animScale>
                                    <p:animScale>
                                      <p:cBhvr>
                                        <p:cTn id="24" dur="13">
                                          <p:stCondLst>
                                            <p:cond delay="821"/>
                                          </p:stCondLst>
                                        </p:cTn>
                                        <p:tgtEl>
                                          <p:spTgt spid="2051">
                                            <p:txEl>
                                              <p:charRg st="0" end="4"/>
                                            </p:txEl>
                                          </p:spTgt>
                                        </p:tgtEl>
                                      </p:cBhvr>
                                      <p:to x="100000" y="90000"/>
                                    </p:animScale>
                                    <p:animScale>
                                      <p:cBhvr>
                                        <p:cTn id="25" dur="83" decel="50000">
                                          <p:stCondLst>
                                            <p:cond delay="834"/>
                                          </p:stCondLst>
                                        </p:cTn>
                                        <p:tgtEl>
                                          <p:spTgt spid="2051">
                                            <p:txEl>
                                              <p:charRg st="0" end="4"/>
                                            </p:txEl>
                                          </p:spTgt>
                                        </p:tgtEl>
                                      </p:cBhvr>
                                      <p:to x="100000" y="100000"/>
                                    </p:animScale>
                                    <p:animScale>
                                      <p:cBhvr>
                                        <p:cTn id="26" dur="13">
                                          <p:stCondLst>
                                            <p:cond delay="904"/>
                                          </p:stCondLst>
                                        </p:cTn>
                                        <p:tgtEl>
                                          <p:spTgt spid="2051">
                                            <p:txEl>
                                              <p:charRg st="0" end="4"/>
                                            </p:txEl>
                                          </p:spTgt>
                                        </p:tgtEl>
                                      </p:cBhvr>
                                      <p:to x="100000" y="95000"/>
                                    </p:animScale>
                                    <p:animScale>
                                      <p:cBhvr>
                                        <p:cTn id="27" dur="83" decel="50000">
                                          <p:stCondLst>
                                            <p:cond delay="917"/>
                                          </p:stCondLst>
                                        </p:cTn>
                                        <p:tgtEl>
                                          <p:spTgt spid="2051">
                                            <p:txEl>
                                              <p:charRg st="0" end="4"/>
                                            </p:txEl>
                                          </p:spTgt>
                                        </p:tgtEl>
                                      </p:cBhvr>
                                      <p:to x="100000" y="100000"/>
                                    </p:animScale>
                                  </p:childTnLst>
                                </p:cTn>
                              </p:par>
                            </p:childTnLst>
                          </p:cTn>
                        </p:par>
                        <p:par>
                          <p:cTn id="28" fill="hold">
                            <p:stCondLst>
                              <p:cond delay="1000"/>
                            </p:stCondLst>
                            <p:childTnLst>
                              <p:par>
                                <p:cTn id="29" presetID="34" presetClass="entr" presetSubtype="0" fill="hold" grpId="0" nodeType="afterEffect">
                                  <p:stCondLst>
                                    <p:cond delay="0"/>
                                  </p:stCondLst>
                                  <p:childTnLst>
                                    <p:set>
                                      <p:cBhvr>
                                        <p:cTn id="30" dur="1" fill="hold">
                                          <p:stCondLst>
                                            <p:cond delay="0"/>
                                          </p:stCondLst>
                                        </p:cTn>
                                        <p:tgtEl>
                                          <p:spTgt spid="2052"/>
                                        </p:tgtEl>
                                        <p:attrNameLst>
                                          <p:attrName>style.visibility</p:attrName>
                                        </p:attrNameLst>
                                      </p:cBhvr>
                                      <p:to>
                                        <p:strVal val="visible"/>
                                      </p:to>
                                    </p:set>
                                    <p:anim from="(-#ppt_w/2)" to="(#ppt_x)" calcmode="lin" valueType="num">
                                      <p:cBhvr>
                                        <p:cTn id="31" dur="300" fill="hold">
                                          <p:stCondLst>
                                            <p:cond delay="0"/>
                                          </p:stCondLst>
                                        </p:cTn>
                                        <p:tgtEl>
                                          <p:spTgt spid="2052"/>
                                        </p:tgtEl>
                                        <p:attrNameLst>
                                          <p:attrName>ppt_x</p:attrName>
                                        </p:attrNameLst>
                                      </p:cBhvr>
                                    </p:anim>
                                    <p:anim from="0" to="-1.0" calcmode="lin" valueType="num">
                                      <p:cBhvr>
                                        <p:cTn id="32" dur="100" decel="50000" autoRev="1" fill="hold">
                                          <p:stCondLst>
                                            <p:cond delay="300"/>
                                          </p:stCondLst>
                                        </p:cTn>
                                        <p:tgtEl>
                                          <p:spTgt spid="2052"/>
                                        </p:tgtEl>
                                        <p:attrNameLst>
                                          <p:attrName>xshear</p:attrName>
                                        </p:attrNameLst>
                                      </p:cBhvr>
                                    </p:anim>
                                    <p:animScale>
                                      <p:cBhvr>
                                        <p:cTn id="33" dur="100" decel="100000" autoRev="1" fill="hold">
                                          <p:stCondLst>
                                            <p:cond delay="300"/>
                                          </p:stCondLst>
                                        </p:cTn>
                                        <p:tgtEl>
                                          <p:spTgt spid="2052"/>
                                        </p:tgtEl>
                                      </p:cBhvr>
                                      <p:from x="100000" y="100000"/>
                                      <p:to x="80000" y="100000"/>
                                    </p:animScale>
                                    <p:anim by="(#ppt_h/3+#ppt_w*0.1)" calcmode="lin" valueType="num">
                                      <p:cBhvr additive="sum">
                                        <p:cTn id="34" dur="100" decel="100000" autoRev="1" fill="hold">
                                          <p:stCondLst>
                                            <p:cond delay="300"/>
                                          </p:stCondLst>
                                        </p:cTn>
                                        <p:tgtEl>
                                          <p:spTgt spid="205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1" build="p"/>
      <p:bldP spid="205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10" name="标题 17409"/>
          <p:cNvSpPr>
            <a:spLocks noGrp="1"/>
          </p:cNvSpPr>
          <p:nvPr>
            <p:ph type="title"/>
          </p:nvPr>
        </p:nvSpPr>
        <p:spPr/>
        <p:txBody>
          <a:bodyPr anchor="ctr" anchorCtr="0"/>
          <a:p>
            <a:r>
              <a:rPr lang="en-US" altLang="zh-CN"/>
              <a:t>.h</a:t>
            </a:r>
            <a:r>
              <a:rPr lang="zh-CN" altLang="en-US" dirty="0"/>
              <a:t>文件</a:t>
            </a:r>
            <a:endParaRPr lang="zh-CN" altLang="en-US" dirty="0"/>
          </a:p>
        </p:txBody>
      </p:sp>
      <p:sp>
        <p:nvSpPr>
          <p:cNvPr id="17411" name="文本占位符 17410"/>
          <p:cNvSpPr>
            <a:spLocks noGrp="1"/>
          </p:cNvSpPr>
          <p:nvPr>
            <p:ph type="body" idx="1"/>
          </p:nvPr>
        </p:nvSpPr>
        <p:spPr/>
        <p:txBody>
          <a:bodyPr/>
          <a:p>
            <a:pPr>
              <a:lnSpc>
                <a:spcPct val="90000"/>
              </a:lnSpc>
            </a:pPr>
            <a:r>
              <a:rPr lang="zh-CN" altLang="en-US" dirty="0"/>
              <a:t>为了防止头文件被重复引用，应当用</a:t>
            </a:r>
            <a:r>
              <a:rPr lang="en-US" altLang="zh-CN" err="1"/>
              <a:t>ifndef/define/endif</a:t>
            </a:r>
            <a:r>
              <a:rPr lang="zh-CN" altLang="en-US" dirty="0"/>
              <a:t>结构产生预处理块。</a:t>
            </a:r>
            <a:endParaRPr lang="zh-CN" altLang="en-US" dirty="0"/>
          </a:p>
          <a:p>
            <a:pPr>
              <a:lnSpc>
                <a:spcPct val="90000"/>
              </a:lnSpc>
            </a:pPr>
            <a:r>
              <a:rPr lang="zh-CN" altLang="en-US" dirty="0"/>
              <a:t>用 </a:t>
            </a:r>
            <a:r>
              <a:rPr lang="en-US" altLang="zh-CN"/>
              <a:t>#include &lt;</a:t>
            </a:r>
            <a:r>
              <a:rPr lang="en-US" altLang="zh-CN" err="1"/>
              <a:t>filename.h</a:t>
            </a:r>
            <a:r>
              <a:rPr lang="en-US" altLang="zh-CN"/>
              <a:t>&gt; </a:t>
            </a:r>
            <a:r>
              <a:rPr lang="zh-CN" altLang="en-US" dirty="0"/>
              <a:t>格式来引用标准库的头文件（编译器将从标准库目录开始搜索，</a:t>
            </a:r>
            <a:r>
              <a:rPr lang="en-US" altLang="zh-CN">
                <a:solidFill>
                  <a:schemeClr val="hlink"/>
                </a:solidFill>
              </a:rPr>
              <a:t>/I</a:t>
            </a:r>
            <a:r>
              <a:rPr lang="zh-CN" altLang="en-US" dirty="0">
                <a:solidFill>
                  <a:schemeClr val="hlink"/>
                </a:solidFill>
              </a:rPr>
              <a:t>或者</a:t>
            </a:r>
            <a:r>
              <a:rPr lang="en-US" altLang="zh-CN">
                <a:solidFill>
                  <a:schemeClr val="hlink"/>
                </a:solidFill>
              </a:rPr>
              <a:t>-I</a:t>
            </a:r>
            <a:r>
              <a:rPr lang="zh-CN" altLang="en-US" dirty="0"/>
              <a:t>的编译参数可以指定标准库目录，但不会搜索</a:t>
            </a:r>
            <a:r>
              <a:rPr lang="en-US" altLang="zh-CN" err="1"/>
              <a:t>filename.h</a:t>
            </a:r>
            <a:r>
              <a:rPr lang="zh-CN" altLang="en-US" dirty="0"/>
              <a:t>文件所在目录）。</a:t>
            </a:r>
            <a:endParaRPr lang="zh-CN" altLang="en-US" dirty="0"/>
          </a:p>
          <a:p>
            <a:pPr>
              <a:lnSpc>
                <a:spcPct val="90000"/>
              </a:lnSpc>
            </a:pPr>
            <a:r>
              <a:rPr lang="zh-CN" altLang="en-US" dirty="0"/>
              <a:t>用 </a:t>
            </a:r>
            <a:r>
              <a:rPr lang="en-US" altLang="zh-CN"/>
              <a:t>#include “</a:t>
            </a:r>
            <a:r>
              <a:rPr lang="en-US" altLang="zh-CN" err="1"/>
              <a:t>filename.h</a:t>
            </a:r>
            <a:r>
              <a:rPr lang="en-US" altLang="zh-CN"/>
              <a:t>” </a:t>
            </a:r>
            <a:r>
              <a:rPr lang="zh-CN" altLang="en-US" dirty="0"/>
              <a:t>格式来引用非标准库的头文件（编译器将从</a:t>
            </a:r>
            <a:r>
              <a:rPr lang="en-US" altLang="zh-CN" err="1"/>
              <a:t>filename.h</a:t>
            </a:r>
            <a:r>
              <a:rPr lang="zh-CN" altLang="en-US" dirty="0"/>
              <a:t>文件所在目录开始搜索，然后搜索标准库目录，</a:t>
            </a:r>
            <a:r>
              <a:rPr lang="en-US" altLang="zh-CN">
                <a:solidFill>
                  <a:schemeClr val="hlink"/>
                </a:solidFill>
              </a:rPr>
              <a:t>/I</a:t>
            </a:r>
            <a:r>
              <a:rPr lang="zh-CN" altLang="en-US" dirty="0">
                <a:solidFill>
                  <a:schemeClr val="hlink"/>
                </a:solidFill>
              </a:rPr>
              <a:t>或者</a:t>
            </a:r>
            <a:r>
              <a:rPr lang="en-US" altLang="zh-CN">
                <a:solidFill>
                  <a:schemeClr val="hlink"/>
                </a:solidFill>
              </a:rPr>
              <a:t>-I</a:t>
            </a:r>
            <a:r>
              <a:rPr lang="zh-CN" altLang="en-US" dirty="0"/>
              <a:t>的编译参数可以指定标准库目录）。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6" name="标题 93185"/>
          <p:cNvSpPr>
            <a:spLocks noGrp="1"/>
          </p:cNvSpPr>
          <p:nvPr>
            <p:ph type="title"/>
          </p:nvPr>
        </p:nvSpPr>
        <p:spPr/>
        <p:txBody>
          <a:bodyPr anchor="ctr" anchorCtr="0"/>
          <a:p>
            <a:r>
              <a:rPr lang="zh-CN" altLang="en-US" dirty="0"/>
              <a:t>内存－讨论：</a:t>
            </a:r>
            <a:r>
              <a:rPr lang="en-US" altLang="zh-CN"/>
              <a:t>Test</a:t>
            </a:r>
            <a:r>
              <a:rPr lang="zh-CN" altLang="en-US" dirty="0"/>
              <a:t>的结果</a:t>
            </a:r>
            <a:r>
              <a:rPr lang="en-US" altLang="zh-CN"/>
              <a:t>1</a:t>
            </a:r>
            <a:endParaRPr lang="en-US" altLang="zh-CN"/>
          </a:p>
        </p:txBody>
      </p:sp>
      <p:graphicFrame>
        <p:nvGraphicFramePr>
          <p:cNvPr id="93247" name="内容占位符 93246"/>
          <p:cNvGraphicFramePr/>
          <p:nvPr>
            <p:ph sz="half" idx="2"/>
          </p:nvPr>
        </p:nvGraphicFramePr>
        <p:xfrm>
          <a:off x="539750" y="1268413"/>
          <a:ext cx="8064500" cy="3271838"/>
        </p:xfrm>
        <a:graphic>
          <a:graphicData uri="http://schemas.openxmlformats.org/drawingml/2006/table">
            <a:tbl>
              <a:tblPr/>
              <a:tblGrid>
                <a:gridCol w="4032250"/>
                <a:gridCol w="4032250"/>
              </a:tblGrid>
              <a:tr h="32718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rPr>
                        <a:t>GetMemory(char</a:t>
                      </a:r>
                      <a:r>
                        <a:rPr lang="en-US" altLang="zh-CN" sz="1600">
                          <a:latin typeface="宋体" panose="02010600030101010101" pitchFamily="2" charset="-122"/>
                        </a:rPr>
                        <a:t> *p)</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p = (char *)malloc(100);</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rPr>
                        <a:t>Test(void</a:t>
                      </a:r>
                      <a:r>
                        <a:rPr lang="en-US" altLang="zh-CN" sz="1600">
                          <a:latin typeface="宋体" panose="02010600030101010101" pitchFamily="2" charset="-122"/>
                        </a:rPr>
                        <a:t>) </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char *</a:t>
                      </a:r>
                      <a:r>
                        <a:rPr lang="en-US" altLang="zh-CN" sz="1600" err="1">
                          <a:latin typeface="宋体" panose="02010600030101010101" pitchFamily="2" charset="-122"/>
                        </a:rPr>
                        <a:t>str</a:t>
                      </a:r>
                      <a:r>
                        <a:rPr lang="en-US" altLang="zh-CN" sz="1600">
                          <a:latin typeface="宋体" panose="02010600030101010101" pitchFamily="2" charset="-122"/>
                        </a:rPr>
                        <a:t> = NULL;</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GetMemory(str</a:t>
                      </a:r>
                      <a:r>
                        <a:rPr lang="en-US" altLang="zh-CN" sz="1600">
                          <a:latin typeface="宋体" panose="02010600030101010101" pitchFamily="2" charset="-122"/>
                        </a:rPr>
                        <a:t>);	</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strcpy(str</a:t>
                      </a:r>
                      <a:r>
                        <a:rPr lang="en-US" altLang="zh-CN" sz="1600">
                          <a:latin typeface="宋体" panose="02010600030101010101" pitchFamily="2" charset="-122"/>
                        </a:rPr>
                        <a:t>, "hello world");</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printf(str</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zh-CN" altLang="en-US" sz="160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a:latin typeface="宋体" panose="02010600030101010101" pitchFamily="2" charset="-122"/>
                        </a:rPr>
                        <a:t>char *</a:t>
                      </a:r>
                      <a:r>
                        <a:rPr lang="en-US" altLang="zh-CN" sz="1600" err="1">
                          <a:latin typeface="宋体" panose="02010600030101010101" pitchFamily="2" charset="-122"/>
                        </a:rPr>
                        <a:t>GetMemory(void</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char p[] = "hello world";</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return p;</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rPr>
                        <a:t>Test(void</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char *</a:t>
                      </a:r>
                      <a:r>
                        <a:rPr lang="en-US" altLang="zh-CN" sz="1600" err="1">
                          <a:latin typeface="宋体" panose="02010600030101010101" pitchFamily="2" charset="-122"/>
                        </a:rPr>
                        <a:t>str</a:t>
                      </a:r>
                      <a:r>
                        <a:rPr lang="en-US" altLang="zh-CN" sz="1600">
                          <a:latin typeface="宋体" panose="02010600030101010101" pitchFamily="2" charset="-122"/>
                        </a:rPr>
                        <a:t> = NULL;</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str</a:t>
                      </a:r>
                      <a:r>
                        <a:rPr lang="en-US" altLang="zh-CN" sz="1600">
                          <a:latin typeface="宋体" panose="02010600030101010101" pitchFamily="2" charset="-122"/>
                        </a:rPr>
                        <a:t> = </a:t>
                      </a:r>
                      <a:r>
                        <a:rPr lang="en-US" altLang="zh-CN" sz="1600" err="1">
                          <a:latin typeface="宋体" panose="02010600030101010101" pitchFamily="2" charset="-122"/>
                        </a:rPr>
                        <a:t>GetMemory</a:t>
                      </a:r>
                      <a:r>
                        <a:rPr lang="en-US" altLang="zh-CN" sz="1600">
                          <a:latin typeface="宋体" panose="02010600030101010101" pitchFamily="2" charset="-122"/>
                        </a:rPr>
                        <a:t>();	</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printf(str</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zh-CN" altLang="en-US" sz="160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3248" name="内容占位符 93247"/>
          <p:cNvGraphicFramePr/>
          <p:nvPr>
            <p:ph sz="half" idx="1"/>
          </p:nvPr>
        </p:nvGraphicFramePr>
        <p:xfrm>
          <a:off x="468313" y="5084763"/>
          <a:ext cx="8218488" cy="1068388"/>
        </p:xfrm>
        <a:graphic>
          <a:graphicData uri="http://schemas.openxmlformats.org/drawingml/2006/table">
            <a:tbl>
              <a:tblPr/>
              <a:tblGrid>
                <a:gridCol w="4110038"/>
                <a:gridCol w="4108450"/>
              </a:tblGrid>
              <a:tr h="10683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600" dirty="0"/>
                        <a:t>程序崩溃。因为</a:t>
                      </a:r>
                      <a:r>
                        <a:rPr lang="en-US" altLang="zh-CN" sz="1600" err="1"/>
                        <a:t>GetMemory</a:t>
                      </a:r>
                      <a:r>
                        <a:rPr lang="zh-CN" altLang="en-US" sz="1600" dirty="0"/>
                        <a:t>并不能传递动态内存，</a:t>
                      </a:r>
                      <a:r>
                        <a:rPr lang="en-US" altLang="zh-CN" sz="1600"/>
                        <a:t>Test</a:t>
                      </a:r>
                      <a:r>
                        <a:rPr lang="zh-CN" altLang="en-US" sz="1600" dirty="0"/>
                        <a:t>函数中的 </a:t>
                      </a:r>
                      <a:r>
                        <a:rPr lang="en-US" altLang="zh-CN" sz="1600" err="1"/>
                        <a:t>str</a:t>
                      </a:r>
                      <a:r>
                        <a:rPr lang="zh-CN" altLang="en-US" sz="1600" dirty="0"/>
                        <a:t>一直都是 </a:t>
                      </a:r>
                      <a:r>
                        <a:rPr lang="en-US" altLang="zh-CN" sz="1600"/>
                        <a:t>NULL</a:t>
                      </a:r>
                      <a:r>
                        <a:rPr lang="zh-CN" altLang="en-US" sz="1600" dirty="0"/>
                        <a:t>。</a:t>
                      </a:r>
                      <a:r>
                        <a:rPr lang="en-US" altLang="zh-CN" sz="1600" err="1"/>
                        <a:t>strcpy(str</a:t>
                      </a:r>
                      <a:r>
                        <a:rPr lang="en-US" altLang="zh-CN" sz="1600"/>
                        <a:t>, "hello world");</a:t>
                      </a:r>
                      <a:r>
                        <a:rPr lang="zh-CN" altLang="en-US" sz="1600" dirty="0"/>
                        <a:t>将使程序崩溃。 </a:t>
                      </a: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600" dirty="0"/>
                        <a:t>可能正常或者乱码。因为</a:t>
                      </a:r>
                      <a:r>
                        <a:rPr lang="en-US" altLang="zh-CN" sz="1600" err="1"/>
                        <a:t>GetMemory</a:t>
                      </a:r>
                      <a:r>
                        <a:rPr lang="zh-CN" altLang="en-US" sz="1600" dirty="0"/>
                        <a:t>返回的是指向“栈内存”的指针，该指针的地址不是 </a:t>
                      </a:r>
                      <a:r>
                        <a:rPr lang="en-US" altLang="zh-CN" sz="1600"/>
                        <a:t>NULL</a:t>
                      </a:r>
                      <a:r>
                        <a:rPr lang="zh-CN" altLang="en-US" sz="1600" dirty="0"/>
                        <a:t>，但其原现的内容已经被清除，新内容不可知。 </a:t>
                      </a:r>
                      <a:endParaRPr lang="zh-CN" altLang="en-US" sz="16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3238" name="文本框 93237"/>
          <p:cNvSpPr txBox="1"/>
          <p:nvPr/>
        </p:nvSpPr>
        <p:spPr>
          <a:xfrm>
            <a:off x="827088" y="6381750"/>
            <a:ext cx="6624637" cy="366713"/>
          </a:xfrm>
          <a:prstGeom prst="rect">
            <a:avLst/>
          </a:prstGeom>
          <a:noFill/>
          <a:ln w="9525">
            <a:noFill/>
          </a:ln>
        </p:spPr>
        <p:txBody>
          <a:bodyPr>
            <a:spAutoFit/>
          </a:bodyPr>
          <a:p>
            <a:pPr>
              <a:spcBef>
                <a:spcPct val="50000"/>
              </a:spcBef>
            </a:pPr>
            <a:r>
              <a:rPr lang="en-US" altLang="zh-CN" b="1">
                <a:solidFill>
                  <a:schemeClr val="hlink"/>
                </a:solidFill>
              </a:rPr>
              <a:t>※</a:t>
            </a:r>
            <a:r>
              <a:rPr lang="zh-CN" altLang="en-US" b="1" dirty="0">
                <a:solidFill>
                  <a:schemeClr val="hlink"/>
                </a:solidFill>
              </a:rPr>
              <a:t>仅讨论问题，不涉及命名规范</a:t>
            </a:r>
            <a:endParaRPr lang="zh-CN" altLang="en-US"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93248"/>
                                        </p:tgtEl>
                                        <p:attrNameLst>
                                          <p:attrName>style.visibility</p:attrName>
                                        </p:attrNameLst>
                                      </p:cBhvr>
                                      <p:to>
                                        <p:strVal val="visible"/>
                                      </p:to>
                                    </p:set>
                                    <p:animEffect transition="in" filter="fade">
                                      <p:cBhvr>
                                        <p:cTn id="7" dur="50"/>
                                        <p:tgtEl>
                                          <p:spTgt spid="93248"/>
                                        </p:tgtEl>
                                      </p:cBhvr>
                                    </p:animEffect>
                                    <p:anim calcmode="lin" valueType="num">
                                      <p:cBhvr>
                                        <p:cTn id="8" dur="200" fill="hold"/>
                                        <p:tgtEl>
                                          <p:spTgt spid="93248"/>
                                        </p:tgtEl>
                                        <p:attrNameLst>
                                          <p:attrName>ppt_x</p:attrName>
                                        </p:attrNameLst>
                                      </p:cBhvr>
                                      <p:tavLst>
                                        <p:tav tm="0">
                                          <p:val>
                                            <p:strVal val="#ppt_x"/>
                                          </p:val>
                                        </p:tav>
                                        <p:tav tm="100000">
                                          <p:val>
                                            <p:strVal val="#ppt_x"/>
                                          </p:val>
                                        </p:tav>
                                      </p:tavLst>
                                    </p:anim>
                                    <p:anim calcmode="lin" valueType="num">
                                      <p:cBhvr>
                                        <p:cTn id="9" dur="200" fill="hold"/>
                                        <p:tgtEl>
                                          <p:spTgt spid="93248"/>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9324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9324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32" name="标题 99331"/>
          <p:cNvSpPr>
            <a:spLocks noGrp="1" noRot="1"/>
          </p:cNvSpPr>
          <p:nvPr>
            <p:ph type="title"/>
          </p:nvPr>
        </p:nvSpPr>
        <p:spPr/>
        <p:txBody>
          <a:bodyPr anchor="ctr" anchorCtr="0"/>
          <a:p>
            <a:r>
              <a:rPr lang="zh-CN" altLang="en-US" dirty="0"/>
              <a:t>内存－讨论：</a:t>
            </a:r>
            <a:r>
              <a:rPr lang="en-US" altLang="zh-CN"/>
              <a:t>Test</a:t>
            </a:r>
            <a:r>
              <a:rPr lang="zh-CN" altLang="en-US" dirty="0"/>
              <a:t>的结果</a:t>
            </a:r>
            <a:r>
              <a:rPr lang="en-US" altLang="zh-CN"/>
              <a:t>2</a:t>
            </a:r>
            <a:endParaRPr lang="en-US" altLang="zh-CN"/>
          </a:p>
        </p:txBody>
      </p:sp>
      <p:graphicFrame>
        <p:nvGraphicFramePr>
          <p:cNvPr id="99369" name="表格 99368"/>
          <p:cNvGraphicFramePr/>
          <p:nvPr/>
        </p:nvGraphicFramePr>
        <p:xfrm>
          <a:off x="539750" y="1268413"/>
          <a:ext cx="8064500" cy="3667125"/>
        </p:xfrm>
        <a:graphic>
          <a:graphicData uri="http://schemas.openxmlformats.org/drawingml/2006/table">
            <a:tbl>
              <a:tblPr/>
              <a:tblGrid>
                <a:gridCol w="4032250"/>
                <a:gridCol w="4032250"/>
              </a:tblGrid>
              <a:tr h="3667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latin typeface="宋体" panose="02010600030101010101" pitchFamily="2" charset="-122"/>
                        </a:rPr>
                        <a:t>void GetMemory2(char **p, </a:t>
                      </a:r>
                      <a:r>
                        <a:rPr lang="en-US" altLang="zh-CN" sz="1800" err="1">
                          <a:latin typeface="宋体" panose="02010600030101010101" pitchFamily="2" charset="-122"/>
                        </a:rPr>
                        <a:t>int</a:t>
                      </a:r>
                      <a:r>
                        <a:rPr lang="en-US" altLang="zh-CN" sz="1800">
                          <a:latin typeface="宋体" panose="02010600030101010101" pitchFamily="2" charset="-122"/>
                        </a:rPr>
                        <a:t> num)</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*p = (char *)</a:t>
                      </a:r>
                      <a:r>
                        <a:rPr lang="en-US" altLang="zh-CN" sz="1800" err="1">
                          <a:latin typeface="宋体" panose="02010600030101010101" pitchFamily="2" charset="-122"/>
                        </a:rPr>
                        <a:t>malloc(num</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void </a:t>
                      </a:r>
                      <a:r>
                        <a:rPr lang="en-US" altLang="zh-CN" sz="1800" err="1">
                          <a:latin typeface="宋体" panose="02010600030101010101" pitchFamily="2" charset="-122"/>
                        </a:rPr>
                        <a:t>Test(void</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char *</a:t>
                      </a:r>
                      <a:r>
                        <a:rPr lang="en-US" altLang="zh-CN" sz="1800" err="1">
                          <a:latin typeface="宋体" panose="02010600030101010101" pitchFamily="2" charset="-122"/>
                        </a:rPr>
                        <a:t>str</a:t>
                      </a:r>
                      <a:r>
                        <a:rPr lang="en-US" altLang="zh-CN" sz="1800">
                          <a:latin typeface="宋体" panose="02010600030101010101" pitchFamily="2" charset="-122"/>
                        </a:rPr>
                        <a:t> = NULL;</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GetMemory(&amp;str</a:t>
                      </a:r>
                      <a:r>
                        <a:rPr lang="en-US" altLang="zh-CN" sz="1800">
                          <a:latin typeface="宋体" panose="02010600030101010101" pitchFamily="2" charset="-122"/>
                        </a:rPr>
                        <a:t>, 100);</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strcpy(str</a:t>
                      </a:r>
                      <a:r>
                        <a:rPr lang="en-US" altLang="zh-CN" sz="1800">
                          <a:latin typeface="宋体" panose="02010600030101010101" pitchFamily="2" charset="-122"/>
                        </a:rPr>
                        <a:t>, "hello");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printf(str</a:t>
                      </a: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zh-CN" altLang="en-US" sz="180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latin typeface="宋体" panose="02010600030101010101" pitchFamily="2" charset="-122"/>
                        </a:rPr>
                        <a:t>void </a:t>
                      </a:r>
                      <a:r>
                        <a:rPr lang="en-US" altLang="zh-CN" sz="1800" err="1">
                          <a:latin typeface="宋体" panose="02010600030101010101" pitchFamily="2" charset="-122"/>
                        </a:rPr>
                        <a:t>Test(void</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char *</a:t>
                      </a:r>
                      <a:r>
                        <a:rPr lang="en-US" altLang="zh-CN" sz="1800" err="1">
                          <a:latin typeface="宋体" panose="02010600030101010101" pitchFamily="2" charset="-122"/>
                        </a:rPr>
                        <a:t>str</a:t>
                      </a:r>
                      <a:r>
                        <a:rPr lang="en-US" altLang="zh-CN" sz="1800">
                          <a:latin typeface="宋体" panose="02010600030101010101" pitchFamily="2" charset="-122"/>
                        </a:rPr>
                        <a:t>=(char*)malloc(100);</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strcpy(str</a:t>
                      </a:r>
                      <a:r>
                        <a:rPr lang="en-US" altLang="zh-CN" sz="1800">
                          <a:latin typeface="宋体" panose="02010600030101010101" pitchFamily="2" charset="-122"/>
                        </a:rPr>
                        <a:t>, “hello”);</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free(str</a:t>
                      </a: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if(str</a:t>
                      </a:r>
                      <a:r>
                        <a:rPr lang="en-US" altLang="zh-CN" sz="1800">
                          <a:latin typeface="宋体" panose="02010600030101010101" pitchFamily="2" charset="-122"/>
                        </a:rPr>
                        <a:t> != NULL)</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strcpy(str</a:t>
                      </a:r>
                      <a:r>
                        <a:rPr lang="en-US" altLang="zh-CN" sz="1800">
                          <a:latin typeface="宋体" panose="02010600030101010101" pitchFamily="2" charset="-122"/>
                        </a:rPr>
                        <a:t>, “world”);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printf(str</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zh-CN" altLang="en-US" sz="180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9359" name="表格 99358"/>
          <p:cNvGraphicFramePr/>
          <p:nvPr/>
        </p:nvGraphicFramePr>
        <p:xfrm>
          <a:off x="468313" y="5157788"/>
          <a:ext cx="8218488" cy="1189038"/>
        </p:xfrm>
        <a:graphic>
          <a:graphicData uri="http://schemas.openxmlformats.org/drawingml/2006/table">
            <a:tbl>
              <a:tblPr/>
              <a:tblGrid>
                <a:gridCol w="4110038"/>
                <a:gridCol w="4108450"/>
              </a:tblGrid>
              <a:tr h="11890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b="0" dirty="0"/>
                        <a:t>（</a:t>
                      </a:r>
                      <a:r>
                        <a:rPr lang="en-US" altLang="zh-CN" sz="1800" b="0"/>
                        <a:t>1</a:t>
                      </a:r>
                      <a:r>
                        <a:rPr lang="zh-CN" altLang="en-US" sz="1800" b="0" dirty="0"/>
                        <a:t>）能够输出</a:t>
                      </a:r>
                      <a:r>
                        <a:rPr lang="en-US" altLang="zh-CN" sz="1800" b="0"/>
                        <a:t>hello</a:t>
                      </a:r>
                      <a:endParaRPr lang="en-US" altLang="zh-CN" sz="1800" b="0"/>
                    </a:p>
                    <a:p>
                      <a:pPr marL="0" lvl="0" indent="0">
                        <a:buNone/>
                      </a:pPr>
                      <a:r>
                        <a:rPr lang="zh-CN" altLang="en-US" sz="1800" b="0" dirty="0"/>
                        <a:t>（</a:t>
                      </a:r>
                      <a:r>
                        <a:rPr lang="en-US" altLang="zh-CN" sz="1800" b="0"/>
                        <a:t>2</a:t>
                      </a:r>
                      <a:r>
                        <a:rPr lang="zh-CN" altLang="en-US" sz="1800" b="0" dirty="0"/>
                        <a:t>）内存泄漏</a:t>
                      </a:r>
                      <a:endParaRPr lang="zh-CN" altLang="en-US" sz="1800" b="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b="0" dirty="0"/>
                        <a:t>篡改动态内存区的内容，后果难以预料，非常危险。因为</a:t>
                      </a:r>
                      <a:r>
                        <a:rPr lang="en-US" altLang="zh-CN" sz="1800" b="0" err="1"/>
                        <a:t>free(str</a:t>
                      </a:r>
                      <a:r>
                        <a:rPr lang="en-US" altLang="zh-CN" sz="1800" b="0"/>
                        <a:t>);</a:t>
                      </a:r>
                      <a:r>
                        <a:rPr lang="zh-CN" altLang="en-US" sz="1800" b="0" dirty="0"/>
                        <a:t>之后，</a:t>
                      </a:r>
                      <a:r>
                        <a:rPr lang="en-US" altLang="zh-CN" sz="1800" b="0" err="1"/>
                        <a:t>str</a:t>
                      </a:r>
                      <a:r>
                        <a:rPr lang="zh-CN" altLang="en-US" sz="1800" b="0" dirty="0"/>
                        <a:t>成为野指针，</a:t>
                      </a:r>
                      <a:r>
                        <a:rPr lang="en-US" altLang="zh-CN" sz="1800" b="0" err="1"/>
                        <a:t>if(str</a:t>
                      </a:r>
                      <a:r>
                        <a:rPr lang="en-US" altLang="zh-CN" sz="1800" b="0"/>
                        <a:t> != NULL)</a:t>
                      </a:r>
                      <a:r>
                        <a:rPr lang="zh-CN" altLang="en-US" sz="1800" b="0" dirty="0"/>
                        <a:t>语句不起作用</a:t>
                      </a:r>
                      <a:r>
                        <a:rPr lang="zh-CN" altLang="en-US" sz="1800" dirty="0"/>
                        <a:t> </a:t>
                      </a:r>
                      <a:endParaRPr lang="zh-CN" altLang="en-US" sz="18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9349" name="文本框 99348"/>
          <p:cNvSpPr txBox="1"/>
          <p:nvPr/>
        </p:nvSpPr>
        <p:spPr>
          <a:xfrm>
            <a:off x="827088" y="6453188"/>
            <a:ext cx="6624637" cy="366712"/>
          </a:xfrm>
          <a:prstGeom prst="rect">
            <a:avLst/>
          </a:prstGeom>
          <a:noFill/>
          <a:ln w="9525">
            <a:noFill/>
          </a:ln>
        </p:spPr>
        <p:txBody>
          <a:bodyPr>
            <a:spAutoFit/>
          </a:bodyPr>
          <a:p>
            <a:pPr>
              <a:spcBef>
                <a:spcPct val="50000"/>
              </a:spcBef>
            </a:pPr>
            <a:r>
              <a:rPr lang="en-US" altLang="zh-CN" b="1">
                <a:solidFill>
                  <a:schemeClr val="hlink"/>
                </a:solidFill>
              </a:rPr>
              <a:t>※</a:t>
            </a:r>
            <a:r>
              <a:rPr lang="zh-CN" altLang="en-US" b="1" dirty="0">
                <a:solidFill>
                  <a:schemeClr val="hlink"/>
                </a:solidFill>
              </a:rPr>
              <a:t>仅讨论问题，不涉及命名规范</a:t>
            </a:r>
            <a:endParaRPr lang="zh-CN" altLang="en-US"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9359"/>
                                        </p:tgtEl>
                                        <p:attrNameLst>
                                          <p:attrName>style.visibility</p:attrName>
                                        </p:attrNameLst>
                                      </p:cBhvr>
                                      <p:to>
                                        <p:strVal val="visible"/>
                                      </p:to>
                                    </p:set>
                                    <p:animEffect transition="in" filter="wipe(down)">
                                      <p:cBhvr>
                                        <p:cTn id="7" dur="290">
                                          <p:stCondLst>
                                            <p:cond delay="0"/>
                                          </p:stCondLst>
                                        </p:cTn>
                                        <p:tgtEl>
                                          <p:spTgt spid="99359"/>
                                        </p:tgtEl>
                                      </p:cBhvr>
                                    </p:animEffect>
                                    <p:anim calcmode="lin" valueType="num">
                                      <p:cBhvr>
                                        <p:cTn id="8" dur="911" tmFilter="0,0; 0.14,0.36; 0.43,0.73; 0.71,0.91; 1.0,1.0">
                                          <p:stCondLst>
                                            <p:cond delay="0"/>
                                          </p:stCondLst>
                                        </p:cTn>
                                        <p:tgtEl>
                                          <p:spTgt spid="9935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99359"/>
                                        </p:tgtEl>
                                        <p:attrNameLst>
                                          <p:attrName>ppt_y</p:attrName>
                                        </p:attrNameLst>
                                      </p:cBhvr>
                                      <p:tavLst>
                                        <p:tav tm="0" fmla="#ppt_y-sin(pi*$)/3">
                                          <p:val>
                                            <p:fltVal val="0.500000"/>
                                          </p:val>
                                        </p:tav>
                                        <p:tav tm="100000">
                                          <p:val>
                                            <p:fltVal val="1.000000"/>
                                          </p:val>
                                        </p:tav>
                                      </p:tavLst>
                                    </p:anim>
                                    <p:anim calcmode="lin" valueType="num">
                                      <p:cBhvr>
                                        <p:cTn id="10" dur="332" tmFilter="0, 0; 0.125,0.2665; 0.25,0.4; 0.375,0.465; 0.5,0.5;  0.625,0.535; 0.75,0.6; 0.875,0.7335; 1,1">
                                          <p:stCondLst>
                                            <p:cond delay="332"/>
                                          </p:stCondLst>
                                        </p:cTn>
                                        <p:tgtEl>
                                          <p:spTgt spid="99359"/>
                                        </p:tgtEl>
                                        <p:attrNameLst>
                                          <p:attrName>ppt_y</p:attrName>
                                        </p:attrNameLst>
                                      </p:cBhvr>
                                      <p:tavLst>
                                        <p:tav tm="0" fmla="#ppt_y-sin(pi*$)/9">
                                          <p:val>
                                            <p:fltVal val="0.000000"/>
                                          </p:val>
                                        </p:tav>
                                        <p:tav tm="100000">
                                          <p:val>
                                            <p:fltVal val="1.000000"/>
                                          </p:val>
                                        </p:tav>
                                      </p:tavLst>
                                    </p:anim>
                                    <p:anim calcmode="lin" valueType="num">
                                      <p:cBhvr>
                                        <p:cTn id="11" dur="166" tmFilter="0, 0; 0.125,0.2665; 0.25,0.4; 0.375,0.465; 0.5,0.5;  0.625,0.535; 0.75,0.6; 0.875,0.7335; 1,1">
                                          <p:stCondLst>
                                            <p:cond delay="662"/>
                                          </p:stCondLst>
                                        </p:cTn>
                                        <p:tgtEl>
                                          <p:spTgt spid="99359"/>
                                        </p:tgtEl>
                                        <p:attrNameLst>
                                          <p:attrName>ppt_y</p:attrName>
                                        </p:attrNameLst>
                                      </p:cBhvr>
                                      <p:tavLst>
                                        <p:tav tm="0" fmla="#ppt_y-sin(pi*$)/27">
                                          <p:val>
                                            <p:fltVal val="0.000000"/>
                                          </p:val>
                                        </p:tav>
                                        <p:tav tm="100000">
                                          <p:val>
                                            <p:fltVal val="1.000000"/>
                                          </p:val>
                                        </p:tav>
                                      </p:tavLst>
                                    </p:anim>
                                    <p:anim calcmode="lin" valueType="num">
                                      <p:cBhvr>
                                        <p:cTn id="12" dur="82" tmFilter="0, 0; 0.125,0.2665; 0.25,0.4; 0.375,0.465; 0.5,0.5;  0.625,0.535; 0.75,0.6; 0.875,0.7335; 1,1">
                                          <p:stCondLst>
                                            <p:cond delay="828"/>
                                          </p:stCondLst>
                                        </p:cTn>
                                        <p:tgtEl>
                                          <p:spTgt spid="99359"/>
                                        </p:tgtEl>
                                        <p:attrNameLst>
                                          <p:attrName>ppt_y</p:attrName>
                                        </p:attrNameLst>
                                      </p:cBhvr>
                                      <p:tavLst>
                                        <p:tav tm="0" fmla="#ppt_y-sin(pi*$)/81">
                                          <p:val>
                                            <p:fltVal val="0.000000"/>
                                          </p:val>
                                        </p:tav>
                                        <p:tav tm="100000">
                                          <p:val>
                                            <p:fltVal val="1.000000"/>
                                          </p:val>
                                        </p:tav>
                                      </p:tavLst>
                                    </p:anim>
                                    <p:animScale>
                                      <p:cBhvr>
                                        <p:cTn id="13" dur="13">
                                          <p:stCondLst>
                                            <p:cond delay="325"/>
                                          </p:stCondLst>
                                        </p:cTn>
                                        <p:tgtEl>
                                          <p:spTgt spid="99359"/>
                                        </p:tgtEl>
                                      </p:cBhvr>
                                      <p:to x="100000" y="60000"/>
                                    </p:animScale>
                                    <p:animScale>
                                      <p:cBhvr>
                                        <p:cTn id="14" dur="83" decel="50000">
                                          <p:stCondLst>
                                            <p:cond delay="338"/>
                                          </p:stCondLst>
                                        </p:cTn>
                                        <p:tgtEl>
                                          <p:spTgt spid="99359"/>
                                        </p:tgtEl>
                                      </p:cBhvr>
                                      <p:to x="100000" y="100000"/>
                                    </p:animScale>
                                    <p:animScale>
                                      <p:cBhvr>
                                        <p:cTn id="15" dur="13">
                                          <p:stCondLst>
                                            <p:cond delay="656"/>
                                          </p:stCondLst>
                                        </p:cTn>
                                        <p:tgtEl>
                                          <p:spTgt spid="99359"/>
                                        </p:tgtEl>
                                      </p:cBhvr>
                                      <p:to x="100000" y="80000"/>
                                    </p:animScale>
                                    <p:animScale>
                                      <p:cBhvr>
                                        <p:cTn id="16" dur="83" decel="50000">
                                          <p:stCondLst>
                                            <p:cond delay="669"/>
                                          </p:stCondLst>
                                        </p:cTn>
                                        <p:tgtEl>
                                          <p:spTgt spid="99359"/>
                                        </p:tgtEl>
                                      </p:cBhvr>
                                      <p:to x="100000" y="100000"/>
                                    </p:animScale>
                                    <p:animScale>
                                      <p:cBhvr>
                                        <p:cTn id="17" dur="13">
                                          <p:stCondLst>
                                            <p:cond delay="821"/>
                                          </p:stCondLst>
                                        </p:cTn>
                                        <p:tgtEl>
                                          <p:spTgt spid="99359"/>
                                        </p:tgtEl>
                                      </p:cBhvr>
                                      <p:to x="100000" y="90000"/>
                                    </p:animScale>
                                    <p:animScale>
                                      <p:cBhvr>
                                        <p:cTn id="18" dur="83" decel="50000">
                                          <p:stCondLst>
                                            <p:cond delay="834"/>
                                          </p:stCondLst>
                                        </p:cTn>
                                        <p:tgtEl>
                                          <p:spTgt spid="99359"/>
                                        </p:tgtEl>
                                      </p:cBhvr>
                                      <p:to x="100000" y="100000"/>
                                    </p:animScale>
                                    <p:animScale>
                                      <p:cBhvr>
                                        <p:cTn id="19" dur="13">
                                          <p:stCondLst>
                                            <p:cond delay="904"/>
                                          </p:stCondLst>
                                        </p:cTn>
                                        <p:tgtEl>
                                          <p:spTgt spid="99359"/>
                                        </p:tgtEl>
                                      </p:cBhvr>
                                      <p:to x="100000" y="95000"/>
                                    </p:animScale>
                                    <p:animScale>
                                      <p:cBhvr>
                                        <p:cTn id="20" dur="83" decel="50000">
                                          <p:stCondLst>
                                            <p:cond delay="917"/>
                                          </p:stCondLst>
                                        </p:cTn>
                                        <p:tgtEl>
                                          <p:spTgt spid="9935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0393" name="标题 100392"/>
          <p:cNvSpPr>
            <a:spLocks noGrp="1" noRot="1"/>
          </p:cNvSpPr>
          <p:nvPr>
            <p:ph type="title"/>
          </p:nvPr>
        </p:nvSpPr>
        <p:spPr/>
        <p:txBody>
          <a:bodyPr anchor="ctr" anchorCtr="0"/>
          <a:p>
            <a:r>
              <a:rPr lang="zh-CN" altLang="en-US" dirty="0"/>
              <a:t>内存－讨论：</a:t>
            </a:r>
            <a:r>
              <a:rPr lang="en-US" altLang="zh-CN"/>
              <a:t>Test</a:t>
            </a:r>
            <a:r>
              <a:rPr lang="zh-CN" altLang="en-US" dirty="0"/>
              <a:t>的结果</a:t>
            </a:r>
            <a:r>
              <a:rPr lang="en-US" altLang="zh-CN"/>
              <a:t>3</a:t>
            </a:r>
            <a:endParaRPr lang="en-US" altLang="zh-CN"/>
          </a:p>
        </p:txBody>
      </p:sp>
      <p:graphicFrame>
        <p:nvGraphicFramePr>
          <p:cNvPr id="100425" name="表格 100424"/>
          <p:cNvGraphicFramePr/>
          <p:nvPr/>
        </p:nvGraphicFramePr>
        <p:xfrm>
          <a:off x="539750" y="1268413"/>
          <a:ext cx="8064500" cy="3667125"/>
        </p:xfrm>
        <a:graphic>
          <a:graphicData uri="http://schemas.openxmlformats.org/drawingml/2006/table">
            <a:tbl>
              <a:tblPr/>
              <a:tblGrid>
                <a:gridCol w="4032250"/>
                <a:gridCol w="4032250"/>
              </a:tblGrid>
              <a:tr h="3667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latin typeface="宋体" panose="02010600030101010101" pitchFamily="2" charset="-122"/>
                        </a:rPr>
                        <a:t>void </a:t>
                      </a:r>
                      <a:r>
                        <a:rPr lang="en-US" altLang="zh-CN" sz="1800" err="1">
                          <a:latin typeface="宋体" panose="02010600030101010101" pitchFamily="2" charset="-122"/>
                        </a:rPr>
                        <a:t>Test(void</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char *</a:t>
                      </a:r>
                      <a:r>
                        <a:rPr lang="en-US" altLang="zh-CN" sz="1800" err="1">
                          <a:latin typeface="宋体" panose="02010600030101010101" pitchFamily="2" charset="-122"/>
                        </a:rPr>
                        <a:t>str</a:t>
                      </a:r>
                      <a:r>
                        <a:rPr lang="en-US" altLang="zh-CN" sz="1800">
                          <a:latin typeface="宋体" panose="02010600030101010101" pitchFamily="2" charset="-122"/>
                        </a:rPr>
                        <a:t> = NULL;</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char *p = "hello";</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str</a:t>
                      </a:r>
                      <a:r>
                        <a:rPr lang="en-US" altLang="zh-CN" sz="1800">
                          <a:latin typeface="宋体" panose="02010600030101010101" pitchFamily="2" charset="-122"/>
                        </a:rPr>
                        <a:t> = p;</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printf(str</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str[1] = 'h';</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printf(str</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zh-CN" altLang="en-US" sz="180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a:latin typeface="宋体" panose="02010600030101010101" pitchFamily="2" charset="-122"/>
                        </a:rPr>
                        <a:t>void </a:t>
                      </a:r>
                      <a:r>
                        <a:rPr lang="en-US" altLang="zh-CN" sz="1800" err="1">
                          <a:latin typeface="宋体" panose="02010600030101010101" pitchFamily="2" charset="-122"/>
                        </a:rPr>
                        <a:t>Test(void</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char *</a:t>
                      </a:r>
                      <a:r>
                        <a:rPr lang="en-US" altLang="zh-CN" sz="1800" err="1">
                          <a:latin typeface="宋体" panose="02010600030101010101" pitchFamily="2" charset="-122"/>
                        </a:rPr>
                        <a:t>str</a:t>
                      </a:r>
                      <a:r>
                        <a:rPr lang="en-US" altLang="zh-CN" sz="1800">
                          <a:latin typeface="宋体" panose="02010600030101010101" pitchFamily="2" charset="-122"/>
                        </a:rPr>
                        <a:t> = NULL;</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b="0">
                          <a:solidFill>
                            <a:schemeClr val="hlink"/>
                          </a:solidFill>
                          <a:latin typeface="宋体" panose="02010600030101010101" pitchFamily="2" charset="-122"/>
                        </a:rPr>
                        <a:t>{ //a</a:t>
                      </a: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char p[] = "hello";</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str</a:t>
                      </a:r>
                      <a:r>
                        <a:rPr lang="en-US" altLang="zh-CN" sz="1800">
                          <a:latin typeface="宋体" panose="02010600030101010101" pitchFamily="2" charset="-122"/>
                        </a:rPr>
                        <a:t> = p;</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b="0">
                          <a:solidFill>
                            <a:schemeClr val="hlink"/>
                          </a:solidFill>
                          <a:latin typeface="宋体" panose="02010600030101010101" pitchFamily="2" charset="-122"/>
                        </a:rPr>
                        <a:t>} //b</a:t>
                      </a:r>
                      <a:endParaRPr lang="en-US" altLang="zh-CN" sz="1800" b="0">
                        <a:solidFill>
                          <a:schemeClr val="hlink"/>
                        </a:solidFill>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printf(str</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str[1] = 'h';</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a:t>
                      </a:r>
                      <a:r>
                        <a:rPr lang="en-US" altLang="zh-CN" sz="1800" err="1">
                          <a:latin typeface="宋体" panose="02010600030101010101" pitchFamily="2" charset="-122"/>
                        </a:rPr>
                        <a:t>printf(str</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zh-CN" altLang="en-US" sz="180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00423" name="表格 100422"/>
          <p:cNvGraphicFramePr/>
          <p:nvPr/>
        </p:nvGraphicFramePr>
        <p:xfrm>
          <a:off x="468313" y="5084763"/>
          <a:ext cx="8218488" cy="935038"/>
        </p:xfrm>
        <a:graphic>
          <a:graphicData uri="http://schemas.openxmlformats.org/drawingml/2006/table">
            <a:tbl>
              <a:tblPr/>
              <a:tblGrid>
                <a:gridCol w="4110038"/>
                <a:gridCol w="4108450"/>
              </a:tblGrid>
              <a:tr h="9350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b="0" dirty="0"/>
                        <a:t>打印出“</a:t>
                      </a:r>
                      <a:r>
                        <a:rPr lang="en-US" altLang="zh-CN" sz="1800" b="0"/>
                        <a:t>hello”</a:t>
                      </a:r>
                      <a:r>
                        <a:rPr lang="zh-CN" altLang="en-US" sz="1800" b="0" dirty="0"/>
                        <a:t>，接着程序中断。因为该内存地址是静态只读的，不能修改 。</a:t>
                      </a:r>
                      <a:endParaRPr lang="zh-CN" altLang="en-US" sz="1800" b="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800" b="0" dirty="0"/>
                        <a:t>可能正常打印或者乱码，也可能会影响其他的变量。因为</a:t>
                      </a:r>
                      <a:r>
                        <a:rPr lang="en-US" altLang="zh-CN" sz="1800" b="0" err="1">
                          <a:latin typeface="宋体" panose="02010600030101010101" pitchFamily="2" charset="-122"/>
                        </a:rPr>
                        <a:t>str</a:t>
                      </a:r>
                      <a:r>
                        <a:rPr lang="zh-CN" altLang="en-US" sz="1800" b="0" dirty="0"/>
                        <a:t>是指向“栈内存”的指针，在</a:t>
                      </a:r>
                      <a:r>
                        <a:rPr lang="en-US" altLang="zh-CN" sz="1800" b="0">
                          <a:solidFill>
                            <a:schemeClr val="hlink"/>
                          </a:solidFill>
                        </a:rPr>
                        <a:t>}//b</a:t>
                      </a:r>
                      <a:r>
                        <a:rPr lang="zh-CN" altLang="en-US" sz="1800" b="0" dirty="0"/>
                        <a:t>处已经被收回。</a:t>
                      </a:r>
                      <a:endParaRPr lang="zh-CN" altLang="en-US" sz="1800" b="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0410" name="文本框 100409"/>
          <p:cNvSpPr txBox="1"/>
          <p:nvPr/>
        </p:nvSpPr>
        <p:spPr>
          <a:xfrm>
            <a:off x="827088" y="6381750"/>
            <a:ext cx="6624637" cy="366713"/>
          </a:xfrm>
          <a:prstGeom prst="rect">
            <a:avLst/>
          </a:prstGeom>
          <a:noFill/>
          <a:ln w="9525">
            <a:noFill/>
          </a:ln>
        </p:spPr>
        <p:txBody>
          <a:bodyPr>
            <a:spAutoFit/>
          </a:bodyPr>
          <a:p>
            <a:pPr>
              <a:spcBef>
                <a:spcPct val="50000"/>
              </a:spcBef>
            </a:pPr>
            <a:r>
              <a:rPr lang="en-US" altLang="zh-CN" b="1">
                <a:solidFill>
                  <a:schemeClr val="hlink"/>
                </a:solidFill>
              </a:rPr>
              <a:t>※</a:t>
            </a:r>
            <a:r>
              <a:rPr lang="zh-CN" altLang="en-US" b="1" dirty="0">
                <a:solidFill>
                  <a:schemeClr val="hlink"/>
                </a:solidFill>
              </a:rPr>
              <a:t>仅讨论问题，不涉及命名规范</a:t>
            </a:r>
            <a:endParaRPr lang="zh-CN" altLang="en-US"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00423"/>
                                        </p:tgtEl>
                                        <p:attrNameLst>
                                          <p:attrName>style.visibility</p:attrName>
                                        </p:attrNameLst>
                                      </p:cBhvr>
                                      <p:to>
                                        <p:strVal val="visible"/>
                                      </p:to>
                                    </p:set>
                                    <p:anim calcmode="lin" valueType="num">
                                      <p:cBhvr>
                                        <p:cTn id="7" dur="500" fill="hold"/>
                                        <p:tgtEl>
                                          <p:spTgt spid="100423"/>
                                        </p:tgtEl>
                                        <p:attrNameLst>
                                          <p:attrName>ppt_w</p:attrName>
                                        </p:attrNameLst>
                                      </p:cBhvr>
                                      <p:tavLst>
                                        <p:tav tm="0">
                                          <p:val>
                                            <p:strVal val="#ppt_w*0.05"/>
                                          </p:val>
                                        </p:tav>
                                        <p:tav tm="100000">
                                          <p:val>
                                            <p:strVal val="#ppt_w"/>
                                          </p:val>
                                        </p:tav>
                                      </p:tavLst>
                                    </p:anim>
                                    <p:anim calcmode="lin" valueType="num">
                                      <p:cBhvr>
                                        <p:cTn id="8" dur="500" fill="hold"/>
                                        <p:tgtEl>
                                          <p:spTgt spid="100423"/>
                                        </p:tgtEl>
                                        <p:attrNameLst>
                                          <p:attrName>ppt_h</p:attrName>
                                        </p:attrNameLst>
                                      </p:cBhvr>
                                      <p:tavLst>
                                        <p:tav tm="0">
                                          <p:val>
                                            <p:strVal val="#ppt_h"/>
                                          </p:val>
                                        </p:tav>
                                        <p:tav tm="100000">
                                          <p:val>
                                            <p:strVal val="#ppt_h"/>
                                          </p:val>
                                        </p:tav>
                                      </p:tavLst>
                                    </p:anim>
                                    <p:anim calcmode="lin" valueType="num">
                                      <p:cBhvr>
                                        <p:cTn id="9" dur="500" fill="hold"/>
                                        <p:tgtEl>
                                          <p:spTgt spid="100423"/>
                                        </p:tgtEl>
                                        <p:attrNameLst>
                                          <p:attrName>ppt_x</p:attrName>
                                        </p:attrNameLst>
                                      </p:cBhvr>
                                      <p:tavLst>
                                        <p:tav tm="0">
                                          <p:val>
                                            <p:strVal val="#ppt_x-.2"/>
                                          </p:val>
                                        </p:tav>
                                        <p:tav tm="100000">
                                          <p:val>
                                            <p:strVal val="#ppt_x"/>
                                          </p:val>
                                        </p:tav>
                                      </p:tavLst>
                                    </p:anim>
                                    <p:anim calcmode="lin" valueType="num">
                                      <p:cBhvr>
                                        <p:cTn id="10" dur="500" fill="hold"/>
                                        <p:tgtEl>
                                          <p:spTgt spid="100423"/>
                                        </p:tgtEl>
                                        <p:attrNameLst>
                                          <p:attrName>ppt_y</p:attrName>
                                        </p:attrNameLst>
                                      </p:cBhvr>
                                      <p:tavLst>
                                        <p:tav tm="0">
                                          <p:val>
                                            <p:strVal val="#ppt_y"/>
                                          </p:val>
                                        </p:tav>
                                        <p:tav tm="100000">
                                          <p:val>
                                            <p:strVal val="#ppt_y"/>
                                          </p:val>
                                        </p:tav>
                                      </p:tavLst>
                                    </p:anim>
                                    <p:animEffect transition="in" filter="fade">
                                      <p:cBhvr>
                                        <p:cTn id="11" dur="500"/>
                                        <p:tgtEl>
                                          <p:spTgt spid="100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1380" name="标题 101379"/>
          <p:cNvSpPr>
            <a:spLocks noGrp="1" noRot="1"/>
          </p:cNvSpPr>
          <p:nvPr>
            <p:ph type="title"/>
          </p:nvPr>
        </p:nvSpPr>
        <p:spPr/>
        <p:txBody>
          <a:bodyPr anchor="ctr" anchorCtr="0"/>
          <a:p>
            <a:r>
              <a:rPr lang="zh-CN" altLang="en-US" dirty="0"/>
              <a:t>内存－讨论：</a:t>
            </a:r>
            <a:r>
              <a:rPr lang="en-US" altLang="zh-CN"/>
              <a:t>Test</a:t>
            </a:r>
            <a:r>
              <a:rPr lang="zh-CN" altLang="en-US" dirty="0"/>
              <a:t>的结果</a:t>
            </a:r>
            <a:r>
              <a:rPr lang="en-US" altLang="zh-CN"/>
              <a:t>4</a:t>
            </a:r>
            <a:endParaRPr lang="en-US" altLang="zh-CN"/>
          </a:p>
        </p:txBody>
      </p:sp>
      <p:graphicFrame>
        <p:nvGraphicFramePr>
          <p:cNvPr id="101427" name="表格 101426"/>
          <p:cNvGraphicFramePr/>
          <p:nvPr/>
        </p:nvGraphicFramePr>
        <p:xfrm>
          <a:off x="539750" y="1268413"/>
          <a:ext cx="8064500" cy="3271838"/>
        </p:xfrm>
        <a:graphic>
          <a:graphicData uri="http://schemas.openxmlformats.org/drawingml/2006/table">
            <a:tbl>
              <a:tblPr/>
              <a:tblGrid>
                <a:gridCol w="4032250"/>
                <a:gridCol w="4032250"/>
              </a:tblGrid>
              <a:tr h="32718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rPr>
                        <a:t>Test(void</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cs typeface="Times New Roman" panose="02020603050405020304" pitchFamily="18" charset="0"/>
                          <a:sym typeface="+mn-ea"/>
                        </a:rPr>
                        <a:t>DHF</a:t>
                      </a:r>
                      <a:r>
                        <a:rPr lang="en-US" altLang="zh-CN" sz="1600" err="1">
                          <a:latin typeface="宋体" panose="02010600030101010101" pitchFamily="2" charset="-122"/>
                        </a:rPr>
                        <a:t>Obj</a:t>
                      </a:r>
                      <a:r>
                        <a:rPr lang="en-US" altLang="zh-CN" sz="1600">
                          <a:latin typeface="宋体" panose="02010600030101010101" pitchFamily="2" charset="-122"/>
                        </a:rPr>
                        <a:t> *</a:t>
                      </a:r>
                      <a:r>
                        <a:rPr lang="en-US" altLang="zh-CN" sz="1600" err="1">
                          <a:latin typeface="宋体" panose="02010600030101010101" pitchFamily="2" charset="-122"/>
                        </a:rPr>
                        <a:t>pObj</a:t>
                      </a:r>
                      <a:r>
                        <a:rPr lang="en-US" altLang="zh-CN" sz="1600">
                          <a:latin typeface="宋体" panose="02010600030101010101" pitchFamily="2" charset="-122"/>
                        </a:rPr>
                        <a:t> = new CSObj[10];</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delete </a:t>
                      </a:r>
                      <a:r>
                        <a:rPr lang="en-US" altLang="zh-CN" sz="1600" err="1">
                          <a:latin typeface="宋体" panose="02010600030101010101" pitchFamily="2" charset="-122"/>
                        </a:rPr>
                        <a:t>pObj</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zh-CN" altLang="en-US" sz="160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cs typeface="Times New Roman" panose="02020603050405020304" pitchFamily="18" charset="0"/>
                          <a:sym typeface="+mn-ea"/>
                        </a:rPr>
                        <a:t>DHF</a:t>
                      </a:r>
                      <a:r>
                        <a:rPr lang="en-US" altLang="zh-CN" sz="1600" err="1">
                          <a:latin typeface="宋体" panose="02010600030101010101" pitchFamily="2" charset="-122"/>
                        </a:rPr>
                        <a:t>Test_iDo(DWORD</a:t>
                      </a:r>
                      <a:r>
                        <a:rPr lang="en-US" altLang="zh-CN" sz="1600">
                          <a:latin typeface="宋体" panose="02010600030101010101" pitchFamily="2" charset="-122"/>
                        </a:rPr>
                        <a:t> *</a:t>
                      </a:r>
                      <a:r>
                        <a:rPr lang="en-US" altLang="zh-CN" sz="1600" err="1">
                          <a:latin typeface="宋体" panose="02010600030101010101" pitchFamily="2" charset="-122"/>
                        </a:rPr>
                        <a:t>pdwValue</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pdwValue</a:t>
                      </a:r>
                      <a:r>
                        <a:rPr lang="en-US" altLang="zh-CN" sz="1600">
                          <a:latin typeface="宋体" panose="02010600030101010101" pitchFamily="2" charset="-122"/>
                        </a:rPr>
                        <a:t> = 0x12345678;</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rPr>
                        <a:t>Test(void</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WORD </a:t>
                      </a:r>
                      <a:r>
                        <a:rPr lang="en-US" altLang="zh-CN" sz="1600" err="1">
                          <a:latin typeface="宋体" panose="02010600030101010101" pitchFamily="2" charset="-122"/>
                        </a:rPr>
                        <a:t>wVal</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cs typeface="Times New Roman" panose="02020603050405020304" pitchFamily="18" charset="0"/>
                          <a:sym typeface="+mn-ea"/>
                        </a:rPr>
                        <a:t>DHF</a:t>
                      </a:r>
                      <a:r>
                        <a:rPr lang="en-US" altLang="zh-CN" sz="1600" err="1">
                          <a:latin typeface="宋体" panose="02010600030101010101" pitchFamily="2" charset="-122"/>
                        </a:rPr>
                        <a:t>Test_iDo((DWORD</a:t>
                      </a:r>
                      <a:r>
                        <a:rPr lang="en-US" altLang="zh-CN" sz="1600">
                          <a:latin typeface="宋体" panose="02010600030101010101" pitchFamily="2" charset="-122"/>
                        </a:rPr>
                        <a:t>*)(&amp;</a:t>
                      </a:r>
                      <a:r>
                        <a:rPr lang="en-US" altLang="zh-CN" sz="1600" err="1">
                          <a:latin typeface="宋体" panose="02010600030101010101" pitchFamily="2" charset="-122"/>
                        </a:rPr>
                        <a:t>wVal</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r>
                        <a:rPr lang="en-US" altLang="zh-CN" sz="1600" err="1">
                          <a:latin typeface="宋体" panose="02010600030101010101" pitchFamily="2" charset="-122"/>
                        </a:rPr>
                        <a:t>printf(“%d”,wVal</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endParaRPr lang="zh-CN" altLang="en-US" sz="160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01389" name="表格 101388"/>
          <p:cNvGraphicFramePr/>
          <p:nvPr/>
        </p:nvGraphicFramePr>
        <p:xfrm>
          <a:off x="468313" y="5084763"/>
          <a:ext cx="8218488" cy="935038"/>
        </p:xfrm>
        <a:graphic>
          <a:graphicData uri="http://schemas.openxmlformats.org/drawingml/2006/table">
            <a:tbl>
              <a:tblPr/>
              <a:tblGrid>
                <a:gridCol w="4110038"/>
                <a:gridCol w="4108450"/>
              </a:tblGrid>
              <a:tr h="9350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b="0"/>
                        <a:t>pObj[1] – pObj[9]</a:t>
                      </a:r>
                      <a:r>
                        <a:rPr lang="zh-CN" altLang="en-US" sz="1600" b="0" dirty="0"/>
                        <a:t>的析构函数不被执行，但</a:t>
                      </a:r>
                      <a:r>
                        <a:rPr lang="en-US" altLang="zh-CN" sz="1600" b="0"/>
                        <a:t>pObj[0] – pOjb[9]</a:t>
                      </a:r>
                      <a:r>
                        <a:rPr lang="zh-CN" altLang="en-US" sz="1600" b="0" dirty="0"/>
                        <a:t>所分配的内存都被释放。</a:t>
                      </a:r>
                      <a:endParaRPr lang="zh-CN" altLang="en-US" sz="1600" b="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600" b="0" dirty="0"/>
                        <a:t>可能会出现各种怪异情况，因为</a:t>
                      </a:r>
                      <a:r>
                        <a:rPr lang="en-US" altLang="zh-CN" sz="1600" b="0">
                          <a:latin typeface="宋体" panose="02010600030101010101" pitchFamily="2" charset="-122"/>
                        </a:rPr>
                        <a:t>*</a:t>
                      </a:r>
                      <a:r>
                        <a:rPr lang="en-US" altLang="zh-CN" sz="1600" b="0" err="1">
                          <a:latin typeface="宋体" panose="02010600030101010101" pitchFamily="2" charset="-122"/>
                        </a:rPr>
                        <a:t>pdwValue</a:t>
                      </a:r>
                      <a:r>
                        <a:rPr lang="en-US" altLang="zh-CN" sz="1600" b="0">
                          <a:latin typeface="宋体" panose="02010600030101010101" pitchFamily="2" charset="-122"/>
                        </a:rPr>
                        <a:t> </a:t>
                      </a:r>
                      <a:r>
                        <a:rPr lang="zh-CN" altLang="en-US" sz="1600" b="0" dirty="0">
                          <a:latin typeface="宋体" panose="02010600030101010101" pitchFamily="2" charset="-122"/>
                        </a:rPr>
                        <a:t>赋值将访问不可意料的内存区域</a:t>
                      </a:r>
                      <a:endParaRPr lang="zh-CN" altLang="en-US" sz="1600" b="0" dirty="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1397" name="文本框 101396"/>
          <p:cNvSpPr txBox="1"/>
          <p:nvPr/>
        </p:nvSpPr>
        <p:spPr>
          <a:xfrm>
            <a:off x="827088" y="6381750"/>
            <a:ext cx="6624637" cy="366713"/>
          </a:xfrm>
          <a:prstGeom prst="rect">
            <a:avLst/>
          </a:prstGeom>
          <a:noFill/>
          <a:ln w="9525">
            <a:noFill/>
          </a:ln>
        </p:spPr>
        <p:txBody>
          <a:bodyPr>
            <a:spAutoFit/>
          </a:bodyPr>
          <a:p>
            <a:pPr>
              <a:spcBef>
                <a:spcPct val="50000"/>
              </a:spcBef>
            </a:pPr>
            <a:r>
              <a:rPr lang="en-US" altLang="zh-CN" b="1">
                <a:solidFill>
                  <a:schemeClr val="hlink"/>
                </a:solidFill>
              </a:rPr>
              <a:t>※</a:t>
            </a:r>
            <a:r>
              <a:rPr lang="zh-CN" altLang="en-US" b="1" dirty="0">
                <a:solidFill>
                  <a:schemeClr val="hlink"/>
                </a:solidFill>
              </a:rPr>
              <a:t>仅讨论问题，不涉及命名规范</a:t>
            </a:r>
            <a:endParaRPr lang="zh-CN" altLang="en-US"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nodeType="clickEffect">
                                  <p:stCondLst>
                                    <p:cond delay="0"/>
                                  </p:stCondLst>
                                  <p:childTnLst>
                                    <p:set>
                                      <p:cBhvr>
                                        <p:cTn id="6" dur="1" fill="hold">
                                          <p:stCondLst>
                                            <p:cond delay="0"/>
                                          </p:stCondLst>
                                        </p:cTn>
                                        <p:tgtEl>
                                          <p:spTgt spid="101389"/>
                                        </p:tgtEl>
                                        <p:attrNameLst>
                                          <p:attrName>style.visibility</p:attrName>
                                        </p:attrNameLst>
                                      </p:cBhvr>
                                      <p:to>
                                        <p:strVal val="visible"/>
                                      </p:to>
                                    </p:set>
                                    <p:anim calcmode="lin" valueType="num">
                                      <p:cBhvr>
                                        <p:cTn id="7" dur="500" fill="hold"/>
                                        <p:tgtEl>
                                          <p:spTgt spid="101389"/>
                                        </p:tgtEl>
                                        <p:attrNameLst>
                                          <p:attrName>ppt_w</p:attrName>
                                        </p:attrNameLst>
                                      </p:cBhvr>
                                      <p:tavLst>
                                        <p:tav tm="0">
                                          <p:val>
                                            <p:strVal val="#ppt_w*2.5"/>
                                          </p:val>
                                        </p:tav>
                                        <p:tav tm="100000">
                                          <p:val>
                                            <p:strVal val="#ppt_w"/>
                                          </p:val>
                                        </p:tav>
                                      </p:tavLst>
                                    </p:anim>
                                    <p:anim calcmode="lin" valueType="num">
                                      <p:cBhvr>
                                        <p:cTn id="8" dur="500" fill="hold"/>
                                        <p:tgtEl>
                                          <p:spTgt spid="101389"/>
                                        </p:tgtEl>
                                        <p:attrNameLst>
                                          <p:attrName>ppt_h</p:attrName>
                                        </p:attrNameLst>
                                      </p:cBhvr>
                                      <p:tavLst>
                                        <p:tav tm="0">
                                          <p:val>
                                            <p:strVal val="#ppt_h*0.01"/>
                                          </p:val>
                                        </p:tav>
                                        <p:tav tm="100000">
                                          <p:val>
                                            <p:strVal val="#ppt_h"/>
                                          </p:val>
                                        </p:tav>
                                      </p:tavLst>
                                    </p:anim>
                                    <p:anim calcmode="lin" valueType="num">
                                      <p:cBhvr>
                                        <p:cTn id="9" dur="500" fill="hold"/>
                                        <p:tgtEl>
                                          <p:spTgt spid="101389"/>
                                        </p:tgtEl>
                                        <p:attrNameLst>
                                          <p:attrName>ppt_x</p:attrName>
                                        </p:attrNameLst>
                                      </p:cBhvr>
                                      <p:tavLst>
                                        <p:tav tm="0">
                                          <p:val>
                                            <p:strVal val="#ppt_x"/>
                                          </p:val>
                                        </p:tav>
                                        <p:tav tm="100000">
                                          <p:val>
                                            <p:strVal val="#ppt_x"/>
                                          </p:val>
                                        </p:tav>
                                      </p:tavLst>
                                    </p:anim>
                                    <p:anim calcmode="lin" valueType="num">
                                      <p:cBhvr>
                                        <p:cTn id="10" dur="500" fill="hold"/>
                                        <p:tgtEl>
                                          <p:spTgt spid="101389"/>
                                        </p:tgtEl>
                                        <p:attrNameLst>
                                          <p:attrName>ppt_y</p:attrName>
                                        </p:attrNameLst>
                                      </p:cBhvr>
                                      <p:tavLst>
                                        <p:tav tm="0">
                                          <p:val>
                                            <p:strVal val="#ppt_h+1"/>
                                          </p:val>
                                        </p:tav>
                                        <p:tav tm="100000">
                                          <p:val>
                                            <p:strVal val="#ppt_y"/>
                                          </p:val>
                                        </p:tav>
                                      </p:tavLst>
                                    </p:anim>
                                    <p:animEffect transition="in" filter="fade">
                                      <p:cBhvr>
                                        <p:cTn id="11" dur="500"/>
                                        <p:tgtEl>
                                          <p:spTgt spid="10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8" name="标题 111617"/>
          <p:cNvSpPr>
            <a:spLocks noGrp="1"/>
          </p:cNvSpPr>
          <p:nvPr>
            <p:ph type="title"/>
          </p:nvPr>
        </p:nvSpPr>
        <p:spPr/>
        <p:txBody>
          <a:bodyPr anchor="ctr" anchorCtr="0"/>
          <a:p>
            <a:r>
              <a:rPr lang="zh-CN" altLang="en-US" dirty="0"/>
              <a:t>内存</a:t>
            </a:r>
            <a:r>
              <a:rPr lang="en-US" altLang="zh-CN">
                <a:latin typeface="Arial" panose="020B0604020202020204" pitchFamily="34" charset="0"/>
              </a:rPr>
              <a:t>—</a:t>
            </a:r>
            <a:r>
              <a:rPr lang="zh-CN" altLang="en-US" dirty="0"/>
              <a:t>讨论</a:t>
            </a:r>
            <a:r>
              <a:rPr lang="en-US" altLang="zh-CN"/>
              <a:t>:</a:t>
            </a:r>
            <a:r>
              <a:rPr lang="zh-CN" altLang="en-US" dirty="0"/>
              <a:t>分配</a:t>
            </a:r>
            <a:r>
              <a:rPr lang="en-US" altLang="zh-CN"/>
              <a:t>0</a:t>
            </a:r>
            <a:r>
              <a:rPr lang="zh-CN" altLang="en-US" dirty="0"/>
              <a:t>字节</a:t>
            </a:r>
            <a:endParaRPr lang="zh-CN" altLang="en-US" dirty="0"/>
          </a:p>
        </p:txBody>
      </p:sp>
      <p:sp>
        <p:nvSpPr>
          <p:cNvPr id="111621" name="矩形 111620"/>
          <p:cNvSpPr/>
          <p:nvPr/>
        </p:nvSpPr>
        <p:spPr>
          <a:xfrm>
            <a:off x="755650" y="1557338"/>
            <a:ext cx="4572000" cy="3662362"/>
          </a:xfrm>
          <a:prstGeom prst="rect">
            <a:avLst/>
          </a:prstGeom>
          <a:noFill/>
          <a:ln w="9525">
            <a:noFill/>
          </a:ln>
        </p:spPr>
        <p:txBody>
          <a:bodyPr>
            <a:spAutoFit/>
          </a:bodyPr>
          <a:p>
            <a:r>
              <a:rPr lang="en-US" altLang="zh-CN"/>
              <a:t>BYTE *</a:t>
            </a:r>
            <a:r>
              <a:rPr lang="en-US" altLang="zh-CN" err="1"/>
              <a:t>pMyBuf</a:t>
            </a:r>
            <a:r>
              <a:rPr lang="en-US" altLang="zh-CN"/>
              <a:t> = NULL;</a:t>
            </a:r>
            <a:endParaRPr lang="en-US" altLang="zh-CN"/>
          </a:p>
          <a:p>
            <a:r>
              <a:rPr lang="en-US" altLang="zh-CN"/>
              <a:t>	</a:t>
            </a:r>
            <a:endParaRPr lang="en-US" altLang="zh-CN"/>
          </a:p>
          <a:p>
            <a:r>
              <a:rPr lang="en-US" altLang="zh-CN" err="1"/>
              <a:t>pMyBuf</a:t>
            </a:r>
            <a:r>
              <a:rPr lang="en-US" altLang="zh-CN"/>
              <a:t> = new BYTE[0];</a:t>
            </a:r>
            <a:endParaRPr lang="en-US" altLang="zh-CN"/>
          </a:p>
          <a:p>
            <a:r>
              <a:rPr lang="en-US" altLang="zh-CN"/>
              <a:t>if (</a:t>
            </a:r>
            <a:r>
              <a:rPr lang="en-US" altLang="zh-CN" err="1"/>
              <a:t>pMyBuf</a:t>
            </a:r>
            <a:r>
              <a:rPr lang="en-US" altLang="zh-CN"/>
              <a:t> == NULL)</a:t>
            </a:r>
            <a:endParaRPr lang="en-US" altLang="zh-CN"/>
          </a:p>
          <a:p>
            <a:r>
              <a:rPr lang="en-US" altLang="zh-CN"/>
              <a:t>{</a:t>
            </a:r>
            <a:endParaRPr lang="en-US" altLang="zh-CN"/>
          </a:p>
          <a:p>
            <a:r>
              <a:rPr lang="en-US" altLang="zh-CN"/>
              <a:t>	</a:t>
            </a:r>
            <a:r>
              <a:rPr lang="en-US" altLang="zh-CN" err="1"/>
              <a:t>puts("error</a:t>
            </a:r>
            <a:r>
              <a:rPr lang="en-US" altLang="zh-CN"/>
              <a:t>");</a:t>
            </a:r>
            <a:endParaRPr lang="en-US" altLang="zh-CN"/>
          </a:p>
          <a:p>
            <a:r>
              <a:rPr lang="en-US" altLang="zh-CN"/>
              <a:t>}</a:t>
            </a:r>
            <a:endParaRPr lang="en-US" altLang="zh-CN"/>
          </a:p>
          <a:p>
            <a:r>
              <a:rPr lang="en-US" altLang="zh-CN"/>
              <a:t>else</a:t>
            </a:r>
            <a:endParaRPr lang="en-US" altLang="zh-CN"/>
          </a:p>
          <a:p>
            <a:r>
              <a:rPr lang="en-US" altLang="zh-CN"/>
              <a:t>{</a:t>
            </a:r>
            <a:endParaRPr lang="en-US" altLang="zh-CN"/>
          </a:p>
          <a:p>
            <a:r>
              <a:rPr lang="en-US" altLang="zh-CN"/>
              <a:t>	</a:t>
            </a:r>
            <a:r>
              <a:rPr lang="en-US" altLang="zh-CN" err="1"/>
              <a:t>puts("ok</a:t>
            </a:r>
            <a:r>
              <a:rPr lang="en-US" altLang="zh-CN"/>
              <a:t>");</a:t>
            </a:r>
            <a:endParaRPr lang="en-US" altLang="zh-CN"/>
          </a:p>
          <a:p>
            <a:r>
              <a:rPr lang="en-US" altLang="zh-CN"/>
              <a:t>}</a:t>
            </a:r>
            <a:endParaRPr lang="en-US" altLang="zh-CN"/>
          </a:p>
          <a:p>
            <a:r>
              <a:rPr lang="en-US" altLang="zh-CN"/>
              <a:t>......</a:t>
            </a:r>
            <a:endParaRPr lang="en-US" altLang="zh-CN"/>
          </a:p>
          <a:p>
            <a:r>
              <a:rPr lang="zh-CN" altLang="en-US" dirty="0"/>
              <a:t>问：将打印哪个？</a:t>
            </a:r>
            <a:endParaRPr lang="zh-CN" altLang="en-US" dirty="0"/>
          </a:p>
        </p:txBody>
      </p:sp>
      <p:sp>
        <p:nvSpPr>
          <p:cNvPr id="111622" name="文本框 111621"/>
          <p:cNvSpPr txBox="1"/>
          <p:nvPr/>
        </p:nvSpPr>
        <p:spPr>
          <a:xfrm>
            <a:off x="539750" y="5445125"/>
            <a:ext cx="6337300" cy="854075"/>
          </a:xfrm>
          <a:prstGeom prst="rect">
            <a:avLst/>
          </a:prstGeom>
          <a:noFill/>
          <a:ln w="9525">
            <a:noFill/>
          </a:ln>
        </p:spPr>
        <p:txBody>
          <a:bodyPr>
            <a:spAutoFit/>
          </a:bodyPr>
          <a:p>
            <a:pPr>
              <a:spcBef>
                <a:spcPct val="50000"/>
              </a:spcBef>
              <a:buChar char="•"/>
            </a:pPr>
            <a:r>
              <a:rPr lang="zh-CN" altLang="en-US" sz="2000" dirty="0"/>
              <a:t>分配</a:t>
            </a:r>
            <a:r>
              <a:rPr lang="en-US" altLang="zh-CN" sz="2000"/>
              <a:t>0</a:t>
            </a:r>
            <a:r>
              <a:rPr lang="zh-CN" altLang="en-US" sz="2000" dirty="0"/>
              <a:t>字节是合法的，对于</a:t>
            </a:r>
            <a:r>
              <a:rPr lang="en-US" altLang="zh-CN" sz="2000"/>
              <a:t>new/</a:t>
            </a:r>
            <a:r>
              <a:rPr lang="en-US" altLang="zh-CN" sz="2000" err="1"/>
              <a:t>malloc</a:t>
            </a:r>
            <a:r>
              <a:rPr lang="zh-CN" altLang="en-US" sz="2000" dirty="0"/>
              <a:t>都是这样。</a:t>
            </a:r>
            <a:endParaRPr lang="zh-CN" altLang="en-US" sz="2000" dirty="0"/>
          </a:p>
          <a:p>
            <a:pPr>
              <a:spcBef>
                <a:spcPct val="50000"/>
              </a:spcBef>
              <a:buChar char="•"/>
            </a:pPr>
            <a:r>
              <a:rPr lang="zh-CN" altLang="en-US" sz="2000" dirty="0"/>
              <a:t>这种情况系统内部分配</a:t>
            </a:r>
            <a:r>
              <a:rPr lang="en-US" altLang="zh-CN" sz="2000"/>
              <a:t>1</a:t>
            </a:r>
            <a:r>
              <a:rPr lang="zh-CN" altLang="en-US" sz="2000" dirty="0"/>
              <a:t>个字节。</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111622"/>
                                        </p:tgtEl>
                                        <p:attrNameLst>
                                          <p:attrName>style.visibility</p:attrName>
                                        </p:attrNameLst>
                                      </p:cBhvr>
                                      <p:to>
                                        <p:strVal val="visible"/>
                                      </p:to>
                                    </p:set>
                                    <p:animEffect transition="in" filter="fade">
                                      <p:cBhvr>
                                        <p:cTn id="7" dur="500"/>
                                        <p:tgtEl>
                                          <p:spTgt spid="111622"/>
                                        </p:tgtEl>
                                      </p:cBhvr>
                                    </p:animEffect>
                                    <p:anim calcmode="lin" valueType="num">
                                      <p:cBhvr>
                                        <p:cTn id="8" dur="500" fill="hold"/>
                                        <p:tgtEl>
                                          <p:spTgt spid="111622"/>
                                        </p:tgtEl>
                                        <p:attrNameLst>
                                          <p:attrName>ppt_x</p:attrName>
                                        </p:attrNameLst>
                                      </p:cBhvr>
                                      <p:tavLst>
                                        <p:tav tm="0">
                                          <p:val>
                                            <p:strVal val="#ppt_x"/>
                                          </p:val>
                                        </p:tav>
                                        <p:tav tm="100000">
                                          <p:val>
                                            <p:strVal val="#ppt_x"/>
                                          </p:val>
                                        </p:tav>
                                      </p:tavLst>
                                    </p:anim>
                                    <p:anim calcmode="lin" valueType="num">
                                      <p:cBhvr>
                                        <p:cTn id="9" dur="500" fill="hold"/>
                                        <p:tgtEl>
                                          <p:spTgt spid="1116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2" grpId="1"/>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90" name="标题 114689"/>
          <p:cNvSpPr>
            <a:spLocks noGrp="1"/>
          </p:cNvSpPr>
          <p:nvPr>
            <p:ph type="title"/>
          </p:nvPr>
        </p:nvSpPr>
        <p:spPr/>
        <p:txBody>
          <a:bodyPr anchor="ctr" anchorCtr="0"/>
          <a:p>
            <a:r>
              <a:rPr lang="zh-CN" altLang="en-US" dirty="0"/>
              <a:t>类</a:t>
            </a:r>
            <a:endParaRPr lang="zh-CN" altLang="en-US" dirty="0"/>
          </a:p>
        </p:txBody>
      </p:sp>
      <p:sp>
        <p:nvSpPr>
          <p:cNvPr id="114691" name="文本占位符 114690"/>
          <p:cNvSpPr>
            <a:spLocks noGrp="1"/>
          </p:cNvSpPr>
          <p:nvPr>
            <p:ph type="body" idx="1"/>
          </p:nvPr>
        </p:nvSpPr>
        <p:spPr/>
        <p:txBody>
          <a:bodyPr/>
          <a:p>
            <a:r>
              <a:rPr lang="zh-CN" altLang="en-US" dirty="0"/>
              <a:t>不建议使用多重继承</a:t>
            </a:r>
            <a:endParaRPr lang="zh-CN" altLang="en-US" dirty="0"/>
          </a:p>
          <a:p>
            <a:r>
              <a:rPr lang="zh-CN" altLang="en-US" dirty="0"/>
              <a:t>不建议子类与父类的函数方法同名（虚函数除外），避免隐藏规则造成的混乱</a:t>
            </a:r>
            <a:endParaRPr lang="zh-CN" altLang="en-US" dirty="0"/>
          </a:p>
          <a:p>
            <a:r>
              <a:rPr lang="zh-CN" altLang="en-US" dirty="0"/>
              <a:t>不建议使用</a:t>
            </a:r>
            <a:r>
              <a:rPr lang="en-US" altLang="zh-CN"/>
              <a:t>STL</a:t>
            </a:r>
            <a:r>
              <a:rPr lang="zh-CN" altLang="en-US" dirty="0"/>
              <a:t>模板库及模板方法（某些嵌入式编译器不支持或者支持不佳，当然，如果仅用于</a:t>
            </a:r>
            <a:r>
              <a:rPr lang="en-US" altLang="zh-CN"/>
              <a:t>windows/</a:t>
            </a:r>
            <a:r>
              <a:rPr lang="en-US" altLang="zh-CN" err="1"/>
              <a:t>linux</a:t>
            </a:r>
            <a:r>
              <a:rPr lang="zh-CN" altLang="en-US" dirty="0"/>
              <a:t>这种比较强大的平台，当然可以）</a:t>
            </a:r>
            <a:endParaRPr lang="zh-CN" altLang="en-US" dirty="0"/>
          </a:p>
          <a:p>
            <a:r>
              <a:rPr lang="zh-CN" altLang="en-US" dirty="0"/>
              <a:t>不建议使用</a:t>
            </a:r>
            <a:r>
              <a:rPr lang="en-US" altLang="zh-CN"/>
              <a:t>try/catch</a:t>
            </a:r>
            <a:r>
              <a:rPr lang="zh-CN" altLang="en-US" dirty="0"/>
              <a:t>（原因同上）</a:t>
            </a:r>
            <a:endParaRPr lang="zh-CN" altLang="en-US" dirty="0"/>
          </a:p>
          <a:p>
            <a:r>
              <a:rPr lang="zh-CN" altLang="en-US" dirty="0"/>
              <a:t>尽量不要在类的声明</a:t>
            </a:r>
            <a:r>
              <a:rPr lang="en-US" altLang="zh-CN"/>
              <a:t>(.h)</a:t>
            </a:r>
            <a:r>
              <a:rPr lang="zh-CN" altLang="en-US" dirty="0"/>
              <a:t>中出现实现的代码</a:t>
            </a:r>
            <a:endParaRPr lang="zh-CN" altLang="en-US" dirty="0"/>
          </a:p>
          <a:p>
            <a:pPr>
              <a:buNone/>
            </a:pPr>
            <a:endParaRPr lang="zh-CN" altLang="en-US" dirty="0"/>
          </a:p>
          <a:p>
            <a:pPr>
              <a:buNone/>
            </a:pPr>
            <a:endParaRPr lang="zh-CN" altLang="en-US" dirty="0"/>
          </a:p>
          <a:p>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1250" name="标题 181249"/>
          <p:cNvSpPr>
            <a:spLocks noGrp="1"/>
          </p:cNvSpPr>
          <p:nvPr>
            <p:ph type="title"/>
          </p:nvPr>
        </p:nvSpPr>
        <p:spPr/>
        <p:txBody>
          <a:bodyPr anchor="ctr" anchorCtr="0"/>
          <a:p>
            <a:r>
              <a:rPr lang="zh-CN" altLang="en-US" dirty="0"/>
              <a:t>思考</a:t>
            </a:r>
            <a:r>
              <a:rPr lang="en-US" altLang="zh-CN"/>
              <a:t>35</a:t>
            </a:r>
            <a:endParaRPr lang="en-US" altLang="zh-CN"/>
          </a:p>
        </p:txBody>
      </p:sp>
      <p:sp>
        <p:nvSpPr>
          <p:cNvPr id="181251" name="文本占位符 181250"/>
          <p:cNvSpPr>
            <a:spLocks noGrp="1"/>
          </p:cNvSpPr>
          <p:nvPr>
            <p:ph type="body" idx="1"/>
          </p:nvPr>
        </p:nvSpPr>
        <p:spPr/>
        <p:txBody>
          <a:bodyPr/>
          <a:p>
            <a:pPr marL="457200" indent="-457200">
              <a:buNone/>
            </a:pPr>
            <a:r>
              <a:rPr lang="zh-CN" altLang="en-US" dirty="0"/>
              <a:t>嵌入式开发中，关于类，描述恰当的是</a:t>
            </a:r>
            <a:r>
              <a:rPr lang="en-US" altLang="zh-CN"/>
              <a:t>[		]</a:t>
            </a:r>
            <a:endParaRPr lang="en-US" altLang="zh-CN"/>
          </a:p>
          <a:p>
            <a:pPr marL="457200" indent="-457200"/>
            <a:r>
              <a:rPr lang="en-US" altLang="zh-CN"/>
              <a:t>A. </a:t>
            </a:r>
            <a:r>
              <a:rPr lang="zh-CN" altLang="en-US" dirty="0"/>
              <a:t>建议多用多重继承</a:t>
            </a:r>
            <a:endParaRPr lang="zh-CN" altLang="en-US" dirty="0"/>
          </a:p>
          <a:p>
            <a:pPr marL="457200" indent="-457200"/>
            <a:r>
              <a:rPr lang="en-US" altLang="zh-CN"/>
              <a:t>B. </a:t>
            </a:r>
            <a:r>
              <a:rPr lang="zh-CN" altLang="en-US" dirty="0"/>
              <a:t>无论何种情况，子类与父类的函数方法都不应该同名</a:t>
            </a:r>
            <a:endParaRPr lang="zh-CN" altLang="en-US" dirty="0"/>
          </a:p>
          <a:p>
            <a:pPr marL="457200" indent="-457200"/>
            <a:r>
              <a:rPr lang="en-US" altLang="zh-CN"/>
              <a:t>C. </a:t>
            </a:r>
            <a:r>
              <a:rPr lang="zh-CN" altLang="en-US" dirty="0"/>
              <a:t>多采用</a:t>
            </a:r>
            <a:r>
              <a:rPr lang="en-US" altLang="zh-CN"/>
              <a:t>STL</a:t>
            </a:r>
            <a:r>
              <a:rPr lang="zh-CN" altLang="en-US" dirty="0"/>
              <a:t>模板库及模板方法</a:t>
            </a:r>
            <a:endParaRPr lang="zh-CN" altLang="en-US" dirty="0"/>
          </a:p>
          <a:p>
            <a:pPr marL="457200" indent="-457200"/>
            <a:r>
              <a:rPr lang="en-US" altLang="zh-CN"/>
              <a:t>D. </a:t>
            </a:r>
            <a:r>
              <a:rPr lang="zh-CN" altLang="en-US" dirty="0"/>
              <a:t>不建议采用</a:t>
            </a:r>
            <a:r>
              <a:rPr lang="en-US" altLang="zh-CN"/>
              <a:t>try/catch</a:t>
            </a:r>
            <a:endParaRPr lang="en-US" altLang="zh-CN"/>
          </a:p>
        </p:txBody>
      </p:sp>
      <p:sp>
        <p:nvSpPr>
          <p:cNvPr id="181252" name="矩形 181251"/>
          <p:cNvSpPr/>
          <p:nvPr/>
        </p:nvSpPr>
        <p:spPr>
          <a:xfrm>
            <a:off x="6011863" y="1628775"/>
            <a:ext cx="412750" cy="366713"/>
          </a:xfrm>
          <a:prstGeom prst="rect">
            <a:avLst/>
          </a:prstGeom>
          <a:noFill/>
          <a:ln w="9525">
            <a:noFill/>
          </a:ln>
        </p:spPr>
        <p:txBody>
          <a:bodyPr wrap="none" anchor="ctr" anchorCtr="0">
            <a:spAutoFit/>
          </a:bodyPr>
          <a:p>
            <a:pPr eaLnBrk="1" hangingPunct="1"/>
            <a:r>
              <a:rPr lang="en-US" altLang="zh-CN" b="1"/>
              <a:t>D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animEffect transition="in" filter="circle(in)">
                                      <p:cBhvr>
                                        <p:cTn id="7" dur="20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35" name="标题 115734"/>
          <p:cNvSpPr>
            <a:spLocks noGrp="1"/>
          </p:cNvSpPr>
          <p:nvPr>
            <p:ph type="title"/>
          </p:nvPr>
        </p:nvSpPr>
        <p:spPr/>
        <p:txBody>
          <a:bodyPr anchor="ctr" anchorCtr="0"/>
          <a:p>
            <a:r>
              <a:rPr lang="zh-CN" altLang="en-US" dirty="0"/>
              <a:t>类</a:t>
            </a:r>
            <a:r>
              <a:rPr lang="en-US" altLang="zh-CN">
                <a:latin typeface="Arial" panose="020B0604020202020204" pitchFamily="34" charset="0"/>
              </a:rPr>
              <a:t>—</a:t>
            </a:r>
            <a:r>
              <a:rPr lang="zh-CN" altLang="en-US" dirty="0"/>
              <a:t>讨论：隐藏</a:t>
            </a:r>
            <a:endParaRPr lang="zh-CN" altLang="en-US" dirty="0"/>
          </a:p>
        </p:txBody>
      </p:sp>
      <p:graphicFrame>
        <p:nvGraphicFramePr>
          <p:cNvPr id="115743" name="内容占位符 115742"/>
          <p:cNvGraphicFramePr/>
          <p:nvPr>
            <p:ph idx="1"/>
          </p:nvPr>
        </p:nvGraphicFramePr>
        <p:xfrm>
          <a:off x="1763713" y="1341438"/>
          <a:ext cx="5483225" cy="4525963"/>
        </p:xfrm>
        <a:graphic>
          <a:graphicData uri="http://schemas.openxmlformats.org/drawingml/2006/table">
            <a:tbl>
              <a:tblPr/>
              <a:tblGrid>
                <a:gridCol w="5483225"/>
              </a:tblGrid>
              <a:tr h="1508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266700">
                        <a:spcBef>
                          <a:spcPct val="0"/>
                        </a:spcBef>
                        <a:buNone/>
                      </a:pPr>
                      <a:r>
                        <a:rPr lang="en-US" altLang="zh-CN" sz="1400">
                          <a:latin typeface="宋体" panose="02010600030101010101" pitchFamily="2" charset="-122"/>
                          <a:cs typeface="Times New Roman" panose="02020603050405020304" pitchFamily="18" charset="0"/>
                        </a:rPr>
                        <a:t>class </a:t>
                      </a:r>
                      <a:r>
                        <a:rPr lang="en-US" altLang="zh-CN" sz="1400" err="1">
                          <a:latin typeface="宋体" panose="02010600030101010101" pitchFamily="2" charset="-122"/>
                          <a:cs typeface="Times New Roman" panose="02020603050405020304" pitchFamily="18" charset="0"/>
                        </a:rPr>
                        <a:t>DHF</a:t>
                      </a:r>
                      <a:r>
                        <a:rPr lang="en-US" altLang="zh-CN" sz="1400" err="1">
                          <a:latin typeface="宋体" panose="02010600030101010101" pitchFamily="2" charset="-122"/>
                          <a:cs typeface="Times New Roman" panose="02020603050405020304" pitchFamily="18" charset="0"/>
                        </a:rPr>
                        <a:t>Base</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public:</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    void </a:t>
                      </a:r>
                      <a:r>
                        <a:rPr lang="en-US" altLang="zh-CN" sz="1400" err="1">
                          <a:latin typeface="宋体" panose="02010600030101010101" pitchFamily="2" charset="-122"/>
                          <a:cs typeface="Times New Roman" panose="02020603050405020304" pitchFamily="18" charset="0"/>
                        </a:rPr>
                        <a:t>Do(int</a:t>
                      </a:r>
                      <a:r>
                        <a:rPr lang="en-US" altLang="zh-CN" sz="1400">
                          <a:latin typeface="宋体" panose="02010600030101010101" pitchFamily="2" charset="-122"/>
                          <a:cs typeface="Times New Roman" panose="02020603050405020304" pitchFamily="18" charset="0"/>
                        </a:rPr>
                        <a:t> x);</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097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266700">
                        <a:spcBef>
                          <a:spcPct val="0"/>
                        </a:spcBef>
                        <a:buNone/>
                      </a:pPr>
                      <a:r>
                        <a:rPr lang="en-US" altLang="zh-CN" sz="1400">
                          <a:latin typeface="宋体" panose="02010600030101010101" pitchFamily="2" charset="-122"/>
                          <a:cs typeface="Times New Roman" panose="02020603050405020304" pitchFamily="18" charset="0"/>
                        </a:rPr>
                        <a:t>class </a:t>
                      </a:r>
                      <a:r>
                        <a:rPr lang="en-US" altLang="zh-CN" sz="1400" err="1">
                          <a:latin typeface="宋体" panose="02010600030101010101" pitchFamily="2" charset="-122"/>
                          <a:cs typeface="Times New Roman" panose="02020603050405020304" pitchFamily="18" charset="0"/>
                          <a:sym typeface="+mn-ea"/>
                        </a:rPr>
                        <a:t>DHF</a:t>
                      </a:r>
                      <a:r>
                        <a:rPr lang="en-US" altLang="zh-CN" sz="1400" err="1">
                          <a:latin typeface="宋体" panose="02010600030101010101" pitchFamily="2" charset="-122"/>
                          <a:cs typeface="Times New Roman" panose="02020603050405020304" pitchFamily="18" charset="0"/>
                        </a:rPr>
                        <a:t>Derived</a:t>
                      </a:r>
                      <a:r>
                        <a:rPr lang="en-US" altLang="zh-CN" sz="1400">
                          <a:latin typeface="宋体" panose="02010600030101010101" pitchFamily="2" charset="-122"/>
                          <a:cs typeface="Times New Roman" panose="02020603050405020304" pitchFamily="18" charset="0"/>
                        </a:rPr>
                        <a:t> : public Base</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public:</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    void </a:t>
                      </a:r>
                      <a:r>
                        <a:rPr lang="en-US" altLang="zh-CN" sz="1400" err="1">
                          <a:latin typeface="宋体" panose="02010600030101010101" pitchFamily="2" charset="-122"/>
                          <a:cs typeface="Times New Roman" panose="02020603050405020304" pitchFamily="18" charset="0"/>
                        </a:rPr>
                        <a:t>Do(char</a:t>
                      </a:r>
                      <a:r>
                        <a:rPr lang="en-US" altLang="zh-CN" sz="1400">
                          <a:latin typeface="宋体" panose="02010600030101010101" pitchFamily="2" charset="-122"/>
                          <a:cs typeface="Times New Roman" panose="02020603050405020304" pitchFamily="18" charset="0"/>
                        </a:rPr>
                        <a:t> *</a:t>
                      </a:r>
                      <a:r>
                        <a:rPr lang="en-US" altLang="zh-CN" sz="1400" err="1">
                          <a:latin typeface="宋体" panose="02010600030101010101" pitchFamily="2" charset="-122"/>
                          <a:cs typeface="Times New Roman" panose="02020603050405020304" pitchFamily="18" charset="0"/>
                        </a:rPr>
                        <a:t>str</a:t>
                      </a:r>
                      <a:r>
                        <a:rPr lang="en-US" altLang="zh-CN" sz="1400">
                          <a:latin typeface="宋体" panose="02010600030101010101" pitchFamily="2" charset="-122"/>
                          <a:cs typeface="Times New Roman" panose="02020603050405020304" pitchFamily="18" charset="0"/>
                        </a:rPr>
                        <a:t>);</a:t>
                      </a:r>
                      <a:endParaRPr lang="en-US" altLang="zh-CN" sz="1400">
                        <a:latin typeface="Arial" panose="020B0604020202020204" pitchFamily="34" charset="0"/>
                        <a:cs typeface="Times New Roman" panose="02020603050405020304" pitchFamily="18" charset="0"/>
                      </a:endParaRPr>
                    </a:p>
                    <a:p>
                      <a:pPr lvl="0" indent="266700" eaLnBrk="0" hangingPunct="0">
                        <a:spcBef>
                          <a:spcPct val="0"/>
                        </a:spcBef>
                        <a:buNone/>
                      </a:pPr>
                      <a:r>
                        <a:rPr lang="en-US" altLang="zh-CN" sz="1400">
                          <a:latin typeface="宋体" panose="02010600030101010101" pitchFamily="2" charset="-122"/>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08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133350">
                        <a:spcBef>
                          <a:spcPct val="0"/>
                        </a:spcBef>
                        <a:buNone/>
                      </a:pPr>
                      <a:r>
                        <a:rPr lang="en-US" altLang="zh-CN" sz="1400">
                          <a:latin typeface="宋体" panose="02010600030101010101" pitchFamily="2" charset="-122"/>
                          <a:cs typeface="Times New Roman" panose="02020603050405020304" pitchFamily="18" charset="0"/>
                        </a:rPr>
                        <a:t>void </a:t>
                      </a:r>
                      <a:r>
                        <a:rPr lang="en-US" altLang="zh-CN" sz="1400" err="1">
                          <a:latin typeface="宋体" panose="02010600030101010101" pitchFamily="2" charset="-122"/>
                          <a:cs typeface="Times New Roman" panose="02020603050405020304" pitchFamily="18" charset="0"/>
                        </a:rPr>
                        <a:t>Test(void</a:t>
                      </a:r>
                      <a:r>
                        <a:rPr lang="en-US" altLang="zh-CN" sz="1400">
                          <a:latin typeface="宋体" panose="02010600030101010101" pitchFamily="2" charset="-122"/>
                          <a:cs typeface="Times New Roman" panose="02020603050405020304" pitchFamily="18" charset="0"/>
                        </a:rPr>
                        <a:t>)</a:t>
                      </a:r>
                      <a:endParaRPr lang="en-US" altLang="zh-CN" sz="1400">
                        <a:latin typeface="Arial" panose="020B0604020202020204" pitchFamily="34" charset="0"/>
                        <a:cs typeface="Times New Roman" panose="02020603050405020304" pitchFamily="18" charset="0"/>
                      </a:endParaRPr>
                    </a:p>
                    <a:p>
                      <a:pPr lvl="0" indent="133350" eaLnBrk="0" hangingPunct="0">
                        <a:spcBef>
                          <a:spcPct val="0"/>
                        </a:spcBef>
                        <a:buNone/>
                      </a:pPr>
                      <a:r>
                        <a:rPr lang="en-US" altLang="zh-CN" sz="1400">
                          <a:latin typeface="宋体" panose="02010600030101010101" pitchFamily="2" charset="-122"/>
                          <a:cs typeface="Times New Roman" panose="02020603050405020304" pitchFamily="18" charset="0"/>
                        </a:rPr>
                        <a:t>{</a:t>
                      </a:r>
                      <a:endParaRPr lang="en-US" altLang="zh-CN" sz="1400">
                        <a:latin typeface="Arial" panose="020B0604020202020204" pitchFamily="34" charset="0"/>
                        <a:cs typeface="Times New Roman" panose="02020603050405020304" pitchFamily="18" charset="0"/>
                      </a:endParaRPr>
                    </a:p>
                    <a:p>
                      <a:pPr lvl="0" indent="133350" eaLnBrk="0" hangingPunct="0">
                        <a:spcBef>
                          <a:spcPct val="0"/>
                        </a:spcBef>
                        <a:buNone/>
                      </a:pPr>
                      <a:r>
                        <a:rPr lang="en-US" altLang="zh-CN" sz="1400">
                          <a:latin typeface="宋体" panose="02010600030101010101" pitchFamily="2" charset="-122"/>
                          <a:cs typeface="Times New Roman" panose="02020603050405020304" pitchFamily="18" charset="0"/>
                        </a:rPr>
                        <a:t>    </a:t>
                      </a:r>
                      <a:r>
                        <a:rPr lang="en-US" altLang="zh-CN" sz="1400" err="1">
                          <a:latin typeface="宋体" panose="02010600030101010101" pitchFamily="2" charset="-122"/>
                          <a:cs typeface="Times New Roman" panose="02020603050405020304" pitchFamily="18" charset="0"/>
                          <a:sym typeface="+mn-ea"/>
                        </a:rPr>
                        <a:t>DHF</a:t>
                      </a:r>
                      <a:r>
                        <a:rPr lang="en-US" altLang="zh-CN" sz="1400" err="1">
                          <a:latin typeface="宋体" panose="02010600030101010101" pitchFamily="2" charset="-122"/>
                          <a:cs typeface="Times New Roman" panose="02020603050405020304" pitchFamily="18" charset="0"/>
                        </a:rPr>
                        <a:t>Derived</a:t>
                      </a:r>
                      <a:r>
                        <a:rPr lang="en-US" altLang="zh-CN" sz="1400">
                          <a:latin typeface="宋体" panose="02010600030101010101" pitchFamily="2" charset="-122"/>
                          <a:cs typeface="Times New Roman" panose="02020603050405020304" pitchFamily="18" charset="0"/>
                        </a:rPr>
                        <a:t> *</a:t>
                      </a:r>
                      <a:r>
                        <a:rPr lang="en-US" altLang="zh-CN" sz="1400" err="1">
                          <a:latin typeface="宋体" panose="02010600030101010101" pitchFamily="2" charset="-122"/>
                          <a:cs typeface="Times New Roman" panose="02020603050405020304" pitchFamily="18" charset="0"/>
                        </a:rPr>
                        <a:t>pDer</a:t>
                      </a:r>
                      <a:r>
                        <a:rPr lang="en-US" altLang="zh-CN" sz="1400">
                          <a:latin typeface="宋体" panose="02010600030101010101" pitchFamily="2" charset="-122"/>
                          <a:cs typeface="Times New Roman" panose="02020603050405020304" pitchFamily="18" charset="0"/>
                        </a:rPr>
                        <a:t> = new </a:t>
                      </a:r>
                      <a:r>
                        <a:rPr lang="en-US" altLang="zh-CN" sz="1400" err="1">
                          <a:latin typeface="宋体" panose="02010600030101010101" pitchFamily="2" charset="-122"/>
                          <a:cs typeface="Times New Roman" panose="02020603050405020304" pitchFamily="18" charset="0"/>
                          <a:sym typeface="+mn-ea"/>
                        </a:rPr>
                        <a:t>DHF</a:t>
                      </a:r>
                      <a:r>
                        <a:rPr lang="en-US" altLang="zh-CN" sz="1400" err="1">
                          <a:latin typeface="宋体" panose="02010600030101010101" pitchFamily="2" charset="-122"/>
                          <a:cs typeface="Times New Roman" panose="02020603050405020304" pitchFamily="18" charset="0"/>
                        </a:rPr>
                        <a:t>Derived</a:t>
                      </a:r>
                      <a:r>
                        <a:rPr lang="en-US" altLang="zh-CN" sz="1400">
                          <a:latin typeface="宋体" panose="02010600030101010101" pitchFamily="2" charset="-122"/>
                          <a:cs typeface="Times New Roman" panose="02020603050405020304" pitchFamily="18" charset="0"/>
                        </a:rPr>
                        <a:t>;</a:t>
                      </a:r>
                      <a:endParaRPr lang="en-US" altLang="zh-CN" sz="1400">
                        <a:latin typeface="Arial" panose="020B0604020202020204" pitchFamily="34" charset="0"/>
                        <a:cs typeface="Times New Roman" panose="02020603050405020304" pitchFamily="18" charset="0"/>
                      </a:endParaRPr>
                    </a:p>
                    <a:p>
                      <a:pPr lvl="0" indent="133350" eaLnBrk="0" hangingPunct="0">
                        <a:spcBef>
                          <a:spcPct val="0"/>
                        </a:spcBef>
                        <a:buNone/>
                      </a:pPr>
                      <a:r>
                        <a:rPr lang="en-US" altLang="zh-CN" sz="1400">
                          <a:latin typeface="宋体" panose="02010600030101010101" pitchFamily="2" charset="-122"/>
                          <a:cs typeface="Times New Roman" panose="02020603050405020304" pitchFamily="18" charset="0"/>
                        </a:rPr>
                        <a:t>    </a:t>
                      </a:r>
                      <a:r>
                        <a:rPr lang="en-US" altLang="zh-CN" sz="1400" err="1">
                          <a:latin typeface="宋体" panose="02010600030101010101" pitchFamily="2" charset="-122"/>
                          <a:cs typeface="Times New Roman" panose="02020603050405020304" pitchFamily="18" charset="0"/>
                        </a:rPr>
                        <a:t>pDer</a:t>
                      </a:r>
                      <a:r>
                        <a:rPr lang="en-US" altLang="zh-CN" sz="1400">
                          <a:latin typeface="宋体" panose="02010600030101010101" pitchFamily="2" charset="-122"/>
                          <a:cs typeface="Times New Roman" panose="02020603050405020304" pitchFamily="18" charset="0"/>
                        </a:rPr>
                        <a:t>-&gt;Do(10);</a:t>
                      </a:r>
                      <a:endParaRPr lang="en-US" altLang="zh-CN" sz="1400">
                        <a:latin typeface="宋体" panose="02010600030101010101" pitchFamily="2" charset="-122"/>
                        <a:cs typeface="Times New Roman" panose="02020603050405020304" pitchFamily="18" charset="0"/>
                      </a:endParaRPr>
                    </a:p>
                    <a:p>
                      <a:pPr lvl="0" indent="133350" eaLnBrk="0" hangingPunct="0">
                        <a:spcBef>
                          <a:spcPct val="0"/>
                        </a:spcBef>
                        <a:buNone/>
                      </a:pPr>
                      <a:r>
                        <a:rPr lang="en-US" altLang="zh-CN" sz="1400">
                          <a:latin typeface="宋体" panose="02010600030101010101" pitchFamily="2" charset="-122"/>
                          <a:cs typeface="Times New Roman" panose="02020603050405020304" pitchFamily="18" charset="0"/>
                        </a:rPr>
                        <a:t>}</a:t>
                      </a:r>
                      <a:endParaRPr lang="zh-CN" altLang="en-US" sz="140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5741" name="文本框 115740"/>
          <p:cNvSpPr txBox="1"/>
          <p:nvPr/>
        </p:nvSpPr>
        <p:spPr>
          <a:xfrm>
            <a:off x="6227763" y="1773238"/>
            <a:ext cx="2376487" cy="366712"/>
          </a:xfrm>
          <a:prstGeom prst="rect">
            <a:avLst/>
          </a:prstGeom>
          <a:noFill/>
          <a:ln w="9525">
            <a:noFill/>
          </a:ln>
        </p:spPr>
        <p:txBody>
          <a:bodyPr>
            <a:spAutoFit/>
          </a:bodyPr>
          <a:p>
            <a:pPr>
              <a:spcBef>
                <a:spcPct val="50000"/>
              </a:spcBef>
            </a:pPr>
            <a:endParaRPr dirty="0"/>
          </a:p>
        </p:txBody>
      </p:sp>
      <p:sp>
        <p:nvSpPr>
          <p:cNvPr id="115742" name="矩形 115741"/>
          <p:cNvSpPr/>
          <p:nvPr/>
        </p:nvSpPr>
        <p:spPr>
          <a:xfrm>
            <a:off x="3203575" y="6021388"/>
            <a:ext cx="2794000" cy="366712"/>
          </a:xfrm>
          <a:prstGeom prst="rect">
            <a:avLst/>
          </a:prstGeom>
          <a:noFill/>
          <a:ln w="9525">
            <a:noFill/>
          </a:ln>
        </p:spPr>
        <p:txBody>
          <a:bodyPr wrap="none" anchor="t" anchorCtr="0">
            <a:spAutoFit/>
          </a:bodyPr>
          <a:p>
            <a:r>
              <a:rPr lang="en-US" altLang="zh-CN" err="1"/>
              <a:t>pDer</a:t>
            </a:r>
            <a:r>
              <a:rPr lang="en-US" altLang="zh-CN"/>
              <a:t>-&gt;Do(10);</a:t>
            </a:r>
            <a:r>
              <a:rPr lang="zh-CN" altLang="en-US" dirty="0"/>
              <a:t>将编译失败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5742"/>
                                        </p:tgtEl>
                                        <p:attrNameLst>
                                          <p:attrName>style.visibility</p:attrName>
                                        </p:attrNameLst>
                                      </p:cBhvr>
                                      <p:to>
                                        <p:strVal val="visible"/>
                                      </p:to>
                                    </p:set>
                                    <p:animEffect transition="in" filter="dissolve">
                                      <p:cBhvr>
                                        <p:cTn id="7" dur="500"/>
                                        <p:tgtEl>
                                          <p:spTgt spid="115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2"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8790" name="闪电形 118789"/>
          <p:cNvSpPr/>
          <p:nvPr/>
        </p:nvSpPr>
        <p:spPr>
          <a:xfrm rot="1641620" flipH="1">
            <a:off x="3203575" y="0"/>
            <a:ext cx="2527300" cy="6473825"/>
          </a:xfrm>
          <a:prstGeom prst="lightningBolt">
            <a:avLst/>
          </a:prstGeom>
          <a:solidFill>
            <a:srgbClr val="0000FF"/>
          </a:solidFill>
          <a:ln w="9525" cap="flat" cmpd="sng">
            <a:solidFill>
              <a:schemeClr val="tx1"/>
            </a:solidFill>
            <a:prstDash val="solid"/>
            <a:miter/>
            <a:headEnd type="none" w="med" len="med"/>
            <a:tailEnd type="none" w="med" len="med"/>
          </a:ln>
        </p:spPr>
        <p:txBody>
          <a:bodyPr wrap="none" anchor="ctr" anchorCtr="0"/>
          <a:p>
            <a:pPr algn="ctr"/>
            <a:endParaRPr dirty="0">
              <a:solidFill>
                <a:schemeClr val="hlink"/>
              </a:solidFill>
            </a:endParaRPr>
          </a:p>
        </p:txBody>
      </p:sp>
      <p:sp>
        <p:nvSpPr>
          <p:cNvPr id="118788" name="文本框 118787"/>
          <p:cNvSpPr txBox="1"/>
          <p:nvPr/>
        </p:nvSpPr>
        <p:spPr>
          <a:xfrm>
            <a:off x="-36512" y="1916113"/>
            <a:ext cx="9144000" cy="2530475"/>
          </a:xfrm>
          <a:prstGeom prst="rect">
            <a:avLst/>
          </a:prstGeom>
          <a:noFill/>
          <a:ln w="9525">
            <a:noFill/>
          </a:ln>
        </p:spPr>
        <p:txBody>
          <a:bodyPr>
            <a:spAutoFit/>
          </a:bodyPr>
          <a:p>
            <a:pPr algn="ctr">
              <a:spcBef>
                <a:spcPct val="50000"/>
              </a:spcBef>
            </a:pPr>
            <a:r>
              <a:rPr lang="en-US" altLang="zh-CN" sz="8000">
                <a:ea typeface="隶书" pitchFamily="49" charset="-122"/>
              </a:rPr>
              <a:t>Mission complete</a:t>
            </a:r>
            <a:br>
              <a:rPr lang="en-US" altLang="zh-CN" sz="8000">
                <a:ea typeface="隶书" pitchFamily="49" charset="-122"/>
              </a:rPr>
            </a:br>
            <a:r>
              <a:rPr lang="en-US" altLang="zh-CN" sz="8000">
                <a:ea typeface="隶书" pitchFamily="49" charset="-122"/>
              </a:rPr>
              <a:t>Thank you!</a:t>
            </a:r>
            <a:endParaRPr lang="en-US" altLang="zh-CN" sz="8000">
              <a:ea typeface="隶书" pitchFamily="49" charset="-122"/>
            </a:endParaRPr>
          </a:p>
        </p:txBody>
      </p:sp>
      <p:sp>
        <p:nvSpPr>
          <p:cNvPr id="118789" name="笑脸 118788"/>
          <p:cNvSpPr/>
          <p:nvPr/>
        </p:nvSpPr>
        <p:spPr>
          <a:xfrm>
            <a:off x="6948488" y="4941888"/>
            <a:ext cx="1511300" cy="1295400"/>
          </a:xfrm>
          <a:prstGeom prst="smileyFace">
            <a:avLst>
              <a:gd name="adj" fmla="val 4653"/>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8790"/>
                                        </p:tgtEl>
                                        <p:attrNameLst>
                                          <p:attrName>style.visibility</p:attrName>
                                        </p:attrNameLst>
                                      </p:cBhvr>
                                      <p:to>
                                        <p:strVal val="visible"/>
                                      </p:to>
                                    </p:set>
                                    <p:anim calcmode="lin" valueType="num">
                                      <p:cBhvr additive="base">
                                        <p:cTn id="7" dur="500" fill="hold"/>
                                        <p:tgtEl>
                                          <p:spTgt spid="118790"/>
                                        </p:tgtEl>
                                        <p:attrNameLst>
                                          <p:attrName>ppt_x</p:attrName>
                                        </p:attrNameLst>
                                      </p:cBhvr>
                                      <p:tavLst>
                                        <p:tav tm="0">
                                          <p:val>
                                            <p:strVal val="#ppt_x"/>
                                          </p:val>
                                        </p:tav>
                                        <p:tav tm="100000">
                                          <p:val>
                                            <p:strVal val="#ppt_x"/>
                                          </p:val>
                                        </p:tav>
                                      </p:tavLst>
                                    </p:anim>
                                    <p:anim calcmode="lin" valueType="num">
                                      <p:cBhvr additive="base">
                                        <p:cTn id="8" dur="500" fill="hold"/>
                                        <p:tgtEl>
                                          <p:spTgt spid="11879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18789"/>
                                        </p:tgtEl>
                                        <p:attrNameLst>
                                          <p:attrName>style.visibility</p:attrName>
                                        </p:attrNameLst>
                                      </p:cBhvr>
                                      <p:to>
                                        <p:strVal val="visible"/>
                                      </p:to>
                                    </p:set>
                                    <p:anim calcmode="lin" valueType="num">
                                      <p:cBhvr additive="base">
                                        <p:cTn id="12" dur="500" fill="hold"/>
                                        <p:tgtEl>
                                          <p:spTgt spid="118789"/>
                                        </p:tgtEl>
                                        <p:attrNameLst>
                                          <p:attrName>ppt_x</p:attrName>
                                        </p:attrNameLst>
                                      </p:cBhvr>
                                      <p:tavLst>
                                        <p:tav tm="0">
                                          <p:val>
                                            <p:strVal val="1+#ppt_w/2"/>
                                          </p:val>
                                        </p:tav>
                                        <p:tav tm="100000">
                                          <p:val>
                                            <p:strVal val="#ppt_x"/>
                                          </p:val>
                                        </p:tav>
                                      </p:tavLst>
                                    </p:anim>
                                    <p:anim calcmode="lin" valueType="num">
                                      <p:cBhvr additive="base">
                                        <p:cTn id="13" dur="500" fill="hold"/>
                                        <p:tgtEl>
                                          <p:spTgt spid="11878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1" presetClass="entr" presetSubtype="0" fill="hold" grpId="0" nodeType="afterEffect">
                                  <p:stCondLst>
                                    <p:cond delay="0"/>
                                  </p:stCondLst>
                                  <p:childTnLst>
                                    <p:set>
                                      <p:cBhvr>
                                        <p:cTn id="16" dur="1" fill="hold">
                                          <p:stCondLst>
                                            <p:cond delay="0"/>
                                          </p:stCondLst>
                                        </p:cTn>
                                        <p:tgtEl>
                                          <p:spTgt spid="118788"/>
                                        </p:tgtEl>
                                        <p:attrNameLst>
                                          <p:attrName>style.visibility</p:attrName>
                                        </p:attrNameLst>
                                      </p:cBhvr>
                                      <p:to>
                                        <p:strVal val="visible"/>
                                      </p:to>
                                    </p:set>
                                    <p:animEffect transition="in" filter="fade">
                                      <p:cBhvr>
                                        <p:cTn id="17" dur="385" decel="100000"/>
                                        <p:tgtEl>
                                          <p:spTgt spid="118788"/>
                                        </p:tgtEl>
                                      </p:cBhvr>
                                    </p:animEffect>
                                    <p:animScale>
                                      <p:cBhvr>
                                        <p:cTn id="18" dur="385" decel="100000"/>
                                        <p:tgtEl>
                                          <p:spTgt spid="118788"/>
                                        </p:tgtEl>
                                      </p:cBhvr>
                                      <p:from x="10000" y="10000"/>
                                      <p:to x="200000" y="450000"/>
                                    </p:animScale>
                                    <p:animScale>
                                      <p:cBhvr>
                                        <p:cTn id="19" dur="615" accel="100000" fill="hold">
                                          <p:stCondLst>
                                            <p:cond delay="385"/>
                                          </p:stCondLst>
                                        </p:cTn>
                                        <p:tgtEl>
                                          <p:spTgt spid="118788"/>
                                        </p:tgtEl>
                                      </p:cBhvr>
                                      <p:from x="200000" y="450000"/>
                                      <p:to x="100000" y="100000"/>
                                    </p:animScale>
                                    <p:set>
                                      <p:cBhvr>
                                        <p:cTn id="20" dur="385" fill="hold"/>
                                        <p:tgtEl>
                                          <p:spTgt spid="118788"/>
                                        </p:tgtEl>
                                        <p:attrNameLst>
                                          <p:attrName>ppt_x</p:attrName>
                                        </p:attrNameLst>
                                      </p:cBhvr>
                                      <p:to>
                                        <p:strVal val="(0.5)"/>
                                      </p:to>
                                    </p:set>
                                    <p:anim from="(0.5)" to="(#ppt_x)" calcmode="lin" valueType="num">
                                      <p:cBhvr>
                                        <p:cTn id="21" dur="615" accel="100000" fill="hold">
                                          <p:stCondLst>
                                            <p:cond delay="385"/>
                                          </p:stCondLst>
                                        </p:cTn>
                                        <p:tgtEl>
                                          <p:spTgt spid="118788"/>
                                        </p:tgtEl>
                                        <p:attrNameLst>
                                          <p:attrName>ppt_x</p:attrName>
                                        </p:attrNameLst>
                                      </p:cBhvr>
                                    </p:anim>
                                    <p:set>
                                      <p:cBhvr>
                                        <p:cTn id="22" dur="385" fill="hold"/>
                                        <p:tgtEl>
                                          <p:spTgt spid="118788"/>
                                        </p:tgtEl>
                                        <p:attrNameLst>
                                          <p:attrName>ppt_y</p:attrName>
                                        </p:attrNameLst>
                                      </p:cBhvr>
                                      <p:to>
                                        <p:strVal val="(#ppt_y+0.4)"/>
                                      </p:to>
                                    </p:set>
                                    <p:anim from="(#ppt_y+0.4)" to="(#ppt_y)" calcmode="lin" valueType="num">
                                      <p:cBhvr>
                                        <p:cTn id="23" dur="615" accel="100000" fill="hold">
                                          <p:stCondLst>
                                            <p:cond delay="385"/>
                                          </p:stCondLst>
                                        </p:cTn>
                                        <p:tgtEl>
                                          <p:spTgt spid="11878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nimBg="1"/>
      <p:bldP spid="118788" grpId="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5170" name="标题 135169"/>
          <p:cNvSpPr>
            <a:spLocks noGrp="1"/>
          </p:cNvSpPr>
          <p:nvPr>
            <p:ph type="title"/>
          </p:nvPr>
        </p:nvSpPr>
        <p:spPr/>
        <p:txBody>
          <a:bodyPr anchor="ctr" anchorCtr="0"/>
          <a:p>
            <a:r>
              <a:rPr lang="zh-CN" altLang="en-US" dirty="0"/>
              <a:t>历史更新</a:t>
            </a:r>
            <a:endParaRPr lang="zh-CN" altLang="en-US" dirty="0"/>
          </a:p>
        </p:txBody>
      </p:sp>
      <p:sp>
        <p:nvSpPr>
          <p:cNvPr id="135171" name="文本占位符 135170"/>
          <p:cNvSpPr>
            <a:spLocks noGrp="1"/>
          </p:cNvSpPr>
          <p:nvPr>
            <p:ph type="body" idx="1"/>
          </p:nvPr>
        </p:nvSpPr>
        <p:spPr/>
        <p:txBody>
          <a:bodyPr/>
          <a:p>
            <a:r>
              <a:rPr lang="en-US" altLang="zh-CN"/>
              <a:t>V1.0.0	2025</a:t>
            </a:r>
            <a:r>
              <a:rPr lang="zh-CN" altLang="en-US" dirty="0"/>
              <a:t>年</a:t>
            </a:r>
            <a:r>
              <a:rPr lang="en-US" altLang="zh-CN"/>
              <a:t>2</a:t>
            </a:r>
            <a:r>
              <a:rPr lang="zh-CN" altLang="en-US" dirty="0"/>
              <a:t>月	</a:t>
            </a:r>
            <a:r>
              <a:rPr lang="en-US" altLang="zh-CN" dirty="0"/>
              <a:t>samson</a:t>
            </a:r>
            <a:r>
              <a:rPr lang="zh-CN" altLang="en-US" dirty="0"/>
              <a:t>	创建</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1858" name="标题 121857"/>
          <p:cNvSpPr>
            <a:spLocks noGrp="1"/>
          </p:cNvSpPr>
          <p:nvPr>
            <p:ph type="title"/>
          </p:nvPr>
        </p:nvSpPr>
        <p:spPr/>
        <p:txBody>
          <a:bodyPr anchor="ctr" anchorCtr="0"/>
          <a:p>
            <a:r>
              <a:rPr lang="en-US" altLang="zh-CN"/>
              <a:t>.</a:t>
            </a:r>
            <a:r>
              <a:rPr lang="en-US" altLang="zh-CN" err="1"/>
              <a:t>c/.cpp</a:t>
            </a:r>
            <a:r>
              <a:rPr lang="zh-CN" altLang="en-US" dirty="0"/>
              <a:t>源文件的结构</a:t>
            </a:r>
            <a:endParaRPr lang="zh-CN" altLang="en-US" dirty="0"/>
          </a:p>
        </p:txBody>
      </p:sp>
      <p:sp>
        <p:nvSpPr>
          <p:cNvPr id="121859" name="文本占位符 121858"/>
          <p:cNvSpPr>
            <a:spLocks noGrp="1"/>
          </p:cNvSpPr>
          <p:nvPr>
            <p:ph type="body" idx="1"/>
          </p:nvPr>
        </p:nvSpPr>
        <p:spPr/>
        <p:txBody>
          <a:bodyPr/>
          <a:p>
            <a:pPr>
              <a:lnSpc>
                <a:spcPct val="80000"/>
              </a:lnSpc>
            </a:pPr>
            <a:r>
              <a:rPr lang="zh-CN" altLang="en-US" sz="2000" dirty="0"/>
              <a:t>定义文件开头处的版权和版本声明</a:t>
            </a:r>
            <a:endParaRPr lang="zh-CN" altLang="en-US" sz="2000" dirty="0"/>
          </a:p>
          <a:p>
            <a:pPr>
              <a:lnSpc>
                <a:spcPct val="80000"/>
              </a:lnSpc>
            </a:pPr>
            <a:r>
              <a:rPr lang="zh-CN" altLang="en-US" sz="2000" dirty="0"/>
              <a:t>对一些头文件的引用</a:t>
            </a:r>
            <a:endParaRPr lang="zh-CN" altLang="en-US" sz="2000" dirty="0"/>
          </a:p>
          <a:p>
            <a:pPr>
              <a:lnSpc>
                <a:spcPct val="80000"/>
              </a:lnSpc>
            </a:pPr>
            <a:r>
              <a:rPr lang="zh-CN" altLang="en-US" sz="2000" dirty="0"/>
              <a:t>程序的实现体（包括数据和代码）。</a:t>
            </a:r>
            <a:endParaRPr lang="zh-CN" altLang="en-US" sz="2000" dirty="0"/>
          </a:p>
          <a:p>
            <a:pPr>
              <a:lnSpc>
                <a:spcPct val="80000"/>
              </a:lnSpc>
            </a:pPr>
            <a:r>
              <a:rPr lang="zh-CN" altLang="en-US" sz="2000" dirty="0">
                <a:solidFill>
                  <a:schemeClr val="accent2"/>
                </a:solidFill>
              </a:rPr>
              <a:t>特别地对</a:t>
            </a:r>
            <a:r>
              <a:rPr lang="en-US" altLang="zh-CN" sz="2000">
                <a:solidFill>
                  <a:schemeClr val="accent2"/>
                </a:solidFill>
              </a:rPr>
              <a:t>c</a:t>
            </a:r>
            <a:r>
              <a:rPr lang="zh-CN" altLang="en-US" sz="2000" dirty="0">
                <a:solidFill>
                  <a:schemeClr val="accent2"/>
                </a:solidFill>
              </a:rPr>
              <a:t>语言从上向下建议次序：</a:t>
            </a:r>
            <a:endParaRPr lang="zh-CN" altLang="en-US" sz="2000" dirty="0">
              <a:solidFill>
                <a:schemeClr val="accent2"/>
              </a:solidFill>
            </a:endParaRPr>
          </a:p>
          <a:p>
            <a:pPr lvl="1">
              <a:lnSpc>
                <a:spcPct val="80000"/>
              </a:lnSpc>
            </a:pPr>
            <a:r>
              <a:rPr lang="zh-CN" altLang="en-US" sz="1800" dirty="0">
                <a:solidFill>
                  <a:schemeClr val="accent2"/>
                </a:solidFill>
              </a:rPr>
              <a:t>版权版本说明</a:t>
            </a:r>
            <a:endParaRPr lang="zh-CN" altLang="en-US" sz="1800" dirty="0">
              <a:solidFill>
                <a:schemeClr val="accent2"/>
              </a:solidFill>
            </a:endParaRPr>
          </a:p>
          <a:p>
            <a:pPr lvl="1">
              <a:lnSpc>
                <a:spcPct val="80000"/>
              </a:lnSpc>
            </a:pPr>
            <a:r>
              <a:rPr lang="en-US" altLang="zh-CN" sz="1800">
                <a:solidFill>
                  <a:schemeClr val="accent2"/>
                </a:solidFill>
              </a:rPr>
              <a:t>#include</a:t>
            </a:r>
            <a:r>
              <a:rPr lang="zh-CN" altLang="en-US" sz="1800" dirty="0">
                <a:solidFill>
                  <a:schemeClr val="accent2"/>
                </a:solidFill>
              </a:rPr>
              <a:t>块（某些宏要求在</a:t>
            </a:r>
            <a:r>
              <a:rPr lang="en-US" altLang="zh-CN" sz="1800">
                <a:solidFill>
                  <a:schemeClr val="accent2"/>
                </a:solidFill>
              </a:rPr>
              <a:t>#include</a:t>
            </a:r>
            <a:r>
              <a:rPr lang="zh-CN" altLang="en-US" sz="1800" dirty="0">
                <a:solidFill>
                  <a:schemeClr val="accent2"/>
                </a:solidFill>
              </a:rPr>
              <a:t>之前，可先写）</a:t>
            </a:r>
            <a:endParaRPr lang="zh-CN" altLang="en-US" sz="1800" dirty="0">
              <a:solidFill>
                <a:schemeClr val="accent2"/>
              </a:solidFill>
            </a:endParaRPr>
          </a:p>
          <a:p>
            <a:pPr lvl="1">
              <a:lnSpc>
                <a:spcPct val="80000"/>
              </a:lnSpc>
            </a:pPr>
            <a:r>
              <a:rPr lang="zh-CN" altLang="en-US" sz="1800" dirty="0">
                <a:solidFill>
                  <a:schemeClr val="accent2"/>
                </a:solidFill>
              </a:rPr>
              <a:t>常量、宏、</a:t>
            </a:r>
            <a:r>
              <a:rPr lang="en-US" altLang="zh-CN" sz="1800" err="1">
                <a:solidFill>
                  <a:schemeClr val="accent2"/>
                </a:solidFill>
              </a:rPr>
              <a:t>enum</a:t>
            </a:r>
            <a:r>
              <a:rPr lang="zh-CN" altLang="en-US" sz="1800" dirty="0">
                <a:solidFill>
                  <a:schemeClr val="accent2"/>
                </a:solidFill>
              </a:rPr>
              <a:t>等定义</a:t>
            </a:r>
            <a:endParaRPr lang="zh-CN" altLang="en-US" sz="1800" dirty="0">
              <a:solidFill>
                <a:schemeClr val="accent2"/>
              </a:solidFill>
            </a:endParaRPr>
          </a:p>
          <a:p>
            <a:pPr lvl="1">
              <a:lnSpc>
                <a:spcPct val="80000"/>
              </a:lnSpc>
            </a:pPr>
            <a:r>
              <a:rPr lang="zh-CN" altLang="en-US" sz="1800" dirty="0">
                <a:solidFill>
                  <a:schemeClr val="accent2"/>
                </a:solidFill>
              </a:rPr>
              <a:t>私有数据结构定义，如结构体</a:t>
            </a:r>
            <a:endParaRPr lang="zh-CN" altLang="en-US" sz="1800" dirty="0">
              <a:solidFill>
                <a:schemeClr val="accent2"/>
              </a:solidFill>
            </a:endParaRPr>
          </a:p>
          <a:p>
            <a:pPr lvl="1">
              <a:lnSpc>
                <a:spcPct val="80000"/>
              </a:lnSpc>
            </a:pPr>
            <a:r>
              <a:rPr lang="zh-CN" altLang="en-US" sz="1800" dirty="0">
                <a:solidFill>
                  <a:schemeClr val="accent2"/>
                </a:solidFill>
              </a:rPr>
              <a:t>模块私有变量申明，主要是静态变量</a:t>
            </a:r>
            <a:endParaRPr lang="zh-CN" altLang="en-US" sz="1800" dirty="0">
              <a:solidFill>
                <a:schemeClr val="accent2"/>
              </a:solidFill>
            </a:endParaRPr>
          </a:p>
          <a:p>
            <a:pPr lvl="1">
              <a:lnSpc>
                <a:spcPct val="80000"/>
              </a:lnSpc>
            </a:pPr>
            <a:r>
              <a:rPr lang="zh-CN" altLang="en-US" sz="1800" dirty="0">
                <a:solidFill>
                  <a:schemeClr val="accent2"/>
                </a:solidFill>
              </a:rPr>
              <a:t>模块私有函数申明，主要是静态函数</a:t>
            </a:r>
            <a:endParaRPr lang="zh-CN" altLang="en-US" sz="1800" dirty="0">
              <a:solidFill>
                <a:schemeClr val="accent2"/>
              </a:solidFill>
            </a:endParaRPr>
          </a:p>
          <a:p>
            <a:pPr lvl="1">
              <a:lnSpc>
                <a:spcPct val="80000"/>
              </a:lnSpc>
            </a:pPr>
            <a:r>
              <a:rPr lang="zh-CN" altLang="en-US" sz="1800" dirty="0">
                <a:solidFill>
                  <a:schemeClr val="accent2"/>
                </a:solidFill>
              </a:rPr>
              <a:t>代码实现部分</a:t>
            </a:r>
            <a:endParaRPr lang="zh-CN" altLang="en-US" sz="1800"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1314" name="标题 141313"/>
          <p:cNvSpPr>
            <a:spLocks noGrp="1"/>
          </p:cNvSpPr>
          <p:nvPr>
            <p:ph type="title"/>
          </p:nvPr>
        </p:nvSpPr>
        <p:spPr/>
        <p:txBody>
          <a:bodyPr anchor="ctr" anchorCtr="0"/>
          <a:p>
            <a:r>
              <a:rPr lang="zh-CN" altLang="en-US" dirty="0"/>
              <a:t>思考</a:t>
            </a:r>
            <a:r>
              <a:rPr lang="en-US" altLang="zh-CN"/>
              <a:t>4</a:t>
            </a:r>
            <a:endParaRPr lang="en-US" altLang="zh-CN"/>
          </a:p>
        </p:txBody>
      </p:sp>
      <p:sp>
        <p:nvSpPr>
          <p:cNvPr id="141317" name="文本框 141316"/>
          <p:cNvSpPr txBox="1"/>
          <p:nvPr/>
        </p:nvSpPr>
        <p:spPr>
          <a:xfrm>
            <a:off x="666750" y="2636838"/>
            <a:ext cx="8226425" cy="1554162"/>
          </a:xfrm>
          <a:prstGeom prst="rect">
            <a:avLst/>
          </a:prstGeom>
          <a:noFill/>
          <a:ln w="9525">
            <a:noFill/>
          </a:ln>
        </p:spPr>
        <p:txBody>
          <a:bodyPr>
            <a:spAutoFit/>
          </a:bodyPr>
          <a:p>
            <a:pPr marL="342900" indent="-342900"/>
            <a:r>
              <a:rPr lang="en-US" altLang="zh-CN" sz="3200"/>
              <a:t>c</a:t>
            </a:r>
            <a:r>
              <a:rPr lang="zh-CN" altLang="en-US" sz="3200" dirty="0"/>
              <a:t>语言中，静态函数（</a:t>
            </a:r>
            <a:r>
              <a:rPr lang="en-US" altLang="zh-CN" sz="3200"/>
              <a:t>static</a:t>
            </a:r>
            <a:r>
              <a:rPr lang="zh-CN" altLang="en-US" sz="3200" dirty="0"/>
              <a:t>类型）建议在什么文件中申明？</a:t>
            </a:r>
            <a:r>
              <a:rPr lang="en-US" altLang="zh-CN" sz="3200"/>
              <a:t>[			]</a:t>
            </a:r>
            <a:endParaRPr lang="en-US" altLang="zh-CN" sz="3200"/>
          </a:p>
          <a:p>
            <a:pPr marL="342900" indent="-342900"/>
            <a:r>
              <a:rPr lang="en-US" altLang="zh-CN" sz="3200"/>
              <a:t>A</a:t>
            </a:r>
            <a:r>
              <a:rPr lang="zh-CN" altLang="en-US" sz="3200" dirty="0"/>
              <a:t>、</a:t>
            </a:r>
            <a:r>
              <a:rPr lang="en-US" altLang="zh-CN" sz="3200"/>
              <a:t>.h</a:t>
            </a:r>
            <a:r>
              <a:rPr lang="zh-CN" altLang="en-US" sz="3200" dirty="0"/>
              <a:t>文件；		</a:t>
            </a:r>
            <a:r>
              <a:rPr lang="en-US" altLang="zh-CN" sz="3200"/>
              <a:t>B</a:t>
            </a:r>
            <a:r>
              <a:rPr lang="zh-CN" altLang="en-US" sz="3200" dirty="0"/>
              <a:t>、</a:t>
            </a:r>
            <a:r>
              <a:rPr lang="en-US" altLang="zh-CN" sz="3200"/>
              <a:t>.c</a:t>
            </a:r>
            <a:r>
              <a:rPr lang="zh-CN" altLang="en-US" sz="3200" dirty="0"/>
              <a:t>文件</a:t>
            </a:r>
            <a:endParaRPr lang="zh-CN" altLang="en-US" sz="3200" dirty="0"/>
          </a:p>
        </p:txBody>
      </p:sp>
      <p:sp>
        <p:nvSpPr>
          <p:cNvPr id="141318" name="矩形 141317"/>
          <p:cNvSpPr/>
          <p:nvPr/>
        </p:nvSpPr>
        <p:spPr>
          <a:xfrm>
            <a:off x="4356100" y="3213100"/>
            <a:ext cx="412750" cy="366713"/>
          </a:xfrm>
          <a:prstGeom prst="rect">
            <a:avLst/>
          </a:prstGeom>
          <a:noFill/>
          <a:ln w="9525">
            <a:noFill/>
          </a:ln>
        </p:spPr>
        <p:txBody>
          <a:bodyPr wrap="none" anchor="ctr" anchorCtr="0">
            <a:spAutoFit/>
          </a:bodyPr>
          <a:p>
            <a:pPr eaLnBrk="1" hangingPunct="1"/>
            <a:r>
              <a:rPr lang="en-US" altLang="zh-CN" b="1"/>
              <a:t>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41318"/>
                                        </p:tgtEl>
                                        <p:attrNameLst>
                                          <p:attrName>style.visibility</p:attrName>
                                        </p:attrNameLst>
                                      </p:cBhvr>
                                      <p:to>
                                        <p:strVal val="visible"/>
                                      </p:to>
                                    </p:set>
                                    <p:animEffect transition="in" filter="fade">
                                      <p:cBhvr>
                                        <p:cTn id="7" dur="50"/>
                                        <p:tgtEl>
                                          <p:spTgt spid="141318"/>
                                        </p:tgtEl>
                                      </p:cBhvr>
                                    </p:animEffect>
                                    <p:anim calcmode="lin" valueType="num">
                                      <p:cBhvr>
                                        <p:cTn id="8" dur="200" fill="hold"/>
                                        <p:tgtEl>
                                          <p:spTgt spid="141318"/>
                                        </p:tgtEl>
                                        <p:attrNameLst>
                                          <p:attrName>ppt_x</p:attrName>
                                        </p:attrNameLst>
                                      </p:cBhvr>
                                      <p:tavLst>
                                        <p:tav tm="0">
                                          <p:val>
                                            <p:strVal val="#ppt_x"/>
                                          </p:val>
                                        </p:tav>
                                        <p:tav tm="100000">
                                          <p:val>
                                            <p:strVal val="#ppt_x"/>
                                          </p:val>
                                        </p:tav>
                                      </p:tavLst>
                                    </p:anim>
                                    <p:anim calcmode="lin" valueType="num">
                                      <p:cBhvr>
                                        <p:cTn id="9" dur="200" fill="hold"/>
                                        <p:tgtEl>
                                          <p:spTgt spid="141318"/>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14131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14131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8"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50" name="标题 18449"/>
          <p:cNvSpPr>
            <a:spLocks noGrp="1"/>
          </p:cNvSpPr>
          <p:nvPr>
            <p:ph type="title"/>
          </p:nvPr>
        </p:nvSpPr>
        <p:spPr/>
        <p:txBody>
          <a:bodyPr anchor="ctr" anchorCtr="0"/>
          <a:p>
            <a:r>
              <a:rPr lang="zh-CN" altLang="en-US" dirty="0"/>
              <a:t>风格 </a:t>
            </a:r>
            <a:r>
              <a:rPr lang="en-US" altLang="zh-CN"/>
              <a:t>– </a:t>
            </a:r>
            <a:r>
              <a:rPr lang="zh-CN" altLang="en-US" dirty="0"/>
              <a:t>缩进式</a:t>
            </a:r>
            <a:endParaRPr lang="zh-CN" altLang="en-US" dirty="0"/>
          </a:p>
        </p:txBody>
      </p:sp>
      <p:graphicFrame>
        <p:nvGraphicFramePr>
          <p:cNvPr id="18495" name="内容占位符 18494"/>
          <p:cNvGraphicFramePr/>
          <p:nvPr>
            <p:ph idx="1"/>
          </p:nvPr>
        </p:nvGraphicFramePr>
        <p:xfrm>
          <a:off x="457200" y="1600200"/>
          <a:ext cx="8229600" cy="4862513"/>
        </p:xfrm>
        <a:graphic>
          <a:graphicData uri="http://schemas.openxmlformats.org/drawingml/2006/table">
            <a:tbl>
              <a:tblPr/>
              <a:tblGrid>
                <a:gridCol w="4111625"/>
                <a:gridCol w="4117975"/>
              </a:tblGrid>
              <a:tr h="4603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None/>
                      </a:pPr>
                      <a:r>
                        <a:rPr lang="en-US" altLang="zh-CN" sz="1400" b="0">
                          <a:latin typeface="宋体" panose="02010600030101010101" pitchFamily="2" charset="-122"/>
                        </a:rPr>
                        <a:t>Good</a:t>
                      </a:r>
                      <a:endParaRPr lang="zh-CN" altLang="en-US" sz="1400" b="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lgn="ctr">
                        <a:spcBef>
                          <a:spcPct val="0"/>
                        </a:spcBef>
                        <a:buNone/>
                      </a:pPr>
                      <a:r>
                        <a:rPr lang="en-US" altLang="zh-CN" sz="1400" b="0">
                          <a:latin typeface="宋体" panose="02010600030101010101" pitchFamily="2" charset="-122"/>
                          <a:cs typeface="Times New Roman" panose="02020603050405020304" pitchFamily="18" charset="0"/>
                        </a:rPr>
                        <a:t>Bad</a:t>
                      </a:r>
                      <a:endParaRPr lang="zh-CN" altLang="en-US" sz="1400" b="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652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 </a:t>
                      </a:r>
                      <a:r>
                        <a:rPr lang="en-US" altLang="zh-CN" sz="1600" err="1">
                          <a:latin typeface="宋体" panose="02010600030101010101" pitchFamily="2" charset="-122"/>
                          <a:cs typeface="Times New Roman" panose="02020603050405020304" pitchFamily="18" charset="0"/>
                        </a:rPr>
                        <a:t>nWidth</a:t>
                      </a:r>
                      <a:r>
                        <a:rPr lang="en-US" altLang="zh-CN" sz="1600">
                          <a:latin typeface="宋体" panose="02010600030101010101" pitchFamily="2" charset="-122"/>
                          <a:cs typeface="Times New Roman" panose="02020603050405020304" pitchFamily="18" charset="0"/>
                        </a:rPr>
                        <a:t>;	</a:t>
                      </a:r>
                      <a:endParaRPr lang="en-US" altLang="zh-CN" sz="1600">
                        <a:latin typeface="宋体" panose="02010600030101010101" pitchFamily="2" charset="-122"/>
                        <a:cs typeface="Times New Roman" panose="02020603050405020304" pitchFamily="18" charset="0"/>
                      </a:endParaRPr>
                    </a:p>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 </a:t>
                      </a:r>
                      <a:r>
                        <a:rPr lang="en-US" altLang="zh-CN" sz="1600" err="1">
                          <a:latin typeface="宋体" panose="02010600030101010101" pitchFamily="2" charset="-122"/>
                          <a:cs typeface="Times New Roman" panose="02020603050405020304" pitchFamily="18" charset="0"/>
                        </a:rPr>
                        <a:t>nHeight</a:t>
                      </a:r>
                      <a:r>
                        <a:rPr lang="en-US" altLang="zh-CN" sz="1600">
                          <a:latin typeface="宋体" panose="02010600030101010101" pitchFamily="2" charset="-122"/>
                          <a:cs typeface="Times New Roman" panose="02020603050405020304" pitchFamily="18" charset="0"/>
                        </a:rPr>
                        <a:t>;	</a:t>
                      </a:r>
                      <a:endParaRPr lang="en-US" altLang="zh-CN" sz="1600">
                        <a:latin typeface="宋体" panose="02010600030101010101" pitchFamily="2" charset="-122"/>
                        <a:cs typeface="Times New Roman" panose="02020603050405020304" pitchFamily="18" charset="0"/>
                      </a:endParaRPr>
                    </a:p>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 </a:t>
                      </a:r>
                      <a:r>
                        <a:rPr lang="en-US" altLang="zh-CN" sz="1600" err="1">
                          <a:latin typeface="宋体" panose="02010600030101010101" pitchFamily="2" charset="-122"/>
                          <a:cs typeface="Times New Roman" panose="02020603050405020304" pitchFamily="18" charset="0"/>
                        </a:rPr>
                        <a:t>nDepth</a:t>
                      </a:r>
                      <a:r>
                        <a:rPr lang="en-US" altLang="zh-CN" sz="1600">
                          <a:latin typeface="宋体" panose="02010600030101010101" pitchFamily="2" charset="-122"/>
                          <a:cs typeface="Times New Roman" panose="02020603050405020304" pitchFamily="18" charset="0"/>
                        </a:rPr>
                        <a:t>;	</a:t>
                      </a: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 width, height, depth; </a:t>
                      </a:r>
                      <a:endParaRPr lang="zh-CN" altLang="en-US" sz="160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rPr>
                        <a:t>void </a:t>
                      </a:r>
                      <a:r>
                        <a:rPr lang="en-US" altLang="zh-CN" sz="1600" err="1">
                          <a:latin typeface="宋体" panose="02010600030101010101" pitchFamily="2" charset="-122"/>
                        </a:rPr>
                        <a:t>DHFTESTFunc(void</a:t>
                      </a:r>
                      <a:r>
                        <a:rPr lang="en-US" altLang="zh-CN" sz="1600">
                          <a:latin typeface="宋体" panose="02010600030101010101" pitchFamily="2" charset="-122"/>
                        </a:rPr>
                        <a:t>);          </a:t>
                      </a: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void DHF</a:t>
                      </a:r>
                      <a:r>
                        <a:rPr lang="en-US" altLang="zh-CN" sz="1600" err="1">
                          <a:latin typeface="宋体" panose="02010600030101010101" pitchFamily="2" charset="-122"/>
                          <a:cs typeface="Times New Roman" panose="02020603050405020304" pitchFamily="18" charset="0"/>
                        </a:rPr>
                        <a:t>TESTFunc</a:t>
                      </a:r>
                      <a:r>
                        <a:rPr lang="en-US" altLang="zh-CN" sz="1600">
                          <a:latin typeface="宋体" panose="02010600030101010101" pitchFamily="2" charset="-122"/>
                          <a:cs typeface="Times New Roman" panose="02020603050405020304" pitchFamily="18" charset="0"/>
                        </a:rPr>
                        <a:t>();</a:t>
                      </a:r>
                      <a:endParaRPr lang="zh-CN" altLang="en-US" sz="160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rPr>
                        <a:t>BOOL </a:t>
                      </a:r>
                      <a:r>
                        <a:rPr lang="en-US" altLang="zh-CN" sz="1600" err="1">
                          <a:latin typeface="宋体" panose="02010600030101010101" pitchFamily="2" charset="-122"/>
                        </a:rPr>
                        <a:t>DHF</a:t>
                      </a:r>
                      <a:r>
                        <a:rPr lang="en-US" altLang="zh-CN" sz="1600" err="1">
                          <a:latin typeface="宋体" panose="02010600030101010101" pitchFamily="2" charset="-122"/>
                        </a:rPr>
                        <a:t>TESTDo(int</a:t>
                      </a:r>
                      <a:r>
                        <a:rPr lang="en-US" altLang="zh-CN" sz="1600">
                          <a:latin typeface="宋体" panose="02010600030101010101" pitchFamily="2" charset="-122"/>
                        </a:rPr>
                        <a:t> </a:t>
                      </a:r>
                      <a:r>
                        <a:rPr lang="en-US" altLang="zh-CN" sz="1600" err="1">
                          <a:latin typeface="宋体" panose="02010600030101010101" pitchFamily="2" charset="-122"/>
                        </a:rPr>
                        <a:t>nCount</a:t>
                      </a:r>
                      <a:r>
                        <a:rPr lang="en-US" altLang="zh-CN" sz="1600">
                          <a:latin typeface="宋体" panose="02010600030101010101" pitchFamily="2" charset="-122"/>
                        </a:rPr>
                        <a:t>);</a:t>
                      </a: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BOOL </a:t>
                      </a:r>
                      <a:r>
                        <a:rPr lang="en-US" altLang="zh-CN" sz="1600" err="1">
                          <a:latin typeface="宋体" panose="02010600030101010101" pitchFamily="2" charset="-122"/>
                          <a:cs typeface="Times New Roman" panose="02020603050405020304" pitchFamily="18" charset="0"/>
                        </a:rPr>
                        <a:t>DHF</a:t>
                      </a:r>
                      <a:r>
                        <a:rPr lang="en-US" altLang="zh-CN" sz="1600" err="1">
                          <a:latin typeface="宋体" panose="02010600030101010101" pitchFamily="2" charset="-122"/>
                          <a:cs typeface="Times New Roman" panose="02020603050405020304" pitchFamily="18" charset="0"/>
                        </a:rPr>
                        <a:t>TESTDo(int</a:t>
                      </a:r>
                      <a:r>
                        <a:rPr lang="en-US" altLang="zh-CN" sz="1600">
                          <a:latin typeface="宋体" panose="02010600030101010101" pitchFamily="2" charset="-122"/>
                          <a:cs typeface="Times New Roman" panose="02020603050405020304" pitchFamily="18" charset="0"/>
                        </a:rPr>
                        <a:t>);</a:t>
                      </a:r>
                      <a:endParaRPr lang="zh-CN" altLang="en-US" sz="160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652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rPr>
                        <a:t>if (</a:t>
                      </a:r>
                      <a:r>
                        <a:rPr lang="en-US" altLang="zh-CN" sz="1600" err="1">
                          <a:latin typeface="宋体" panose="02010600030101010101" pitchFamily="2" charset="-122"/>
                        </a:rPr>
                        <a:t>nYear</a:t>
                      </a:r>
                      <a:r>
                        <a:rPr lang="en-US" altLang="zh-CN" sz="1600">
                          <a:latin typeface="宋体" panose="02010600030101010101" pitchFamily="2" charset="-122"/>
                        </a:rPr>
                        <a:t> &gt;= 2000) </a:t>
                      </a: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rPr>
                        <a:t>if (</a:t>
                      </a:r>
                      <a:r>
                        <a:rPr lang="en-US" altLang="zh-CN" sz="1600" err="1">
                          <a:latin typeface="宋体" panose="02010600030101010101" pitchFamily="2" charset="-122"/>
                        </a:rPr>
                        <a:t>nYear</a:t>
                      </a:r>
                      <a:r>
                        <a:rPr lang="en-US" altLang="zh-CN" sz="1600">
                          <a:latin typeface="宋体" panose="02010600030101010101" pitchFamily="2" charset="-122"/>
                        </a:rPr>
                        <a:t>&gt;=2000)</a:t>
                      </a: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8018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rPr>
                        <a:t>if(bIsTrue</a:t>
                      </a: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r>
                        <a:rPr lang="en-US" altLang="zh-CN" sz="1600">
                          <a:latin typeface="宋体" panose="02010600030101010101" pitchFamily="2" charset="-122"/>
                        </a:rPr>
                        <a:t>    </a:t>
                      </a:r>
                      <a:r>
                        <a:rPr lang="en-US" altLang="zh-CN" sz="1600" err="1">
                          <a:latin typeface="宋体" panose="02010600030101010101" pitchFamily="2" charset="-122"/>
                        </a:rPr>
                        <a:t>DHFTest_iDoIt</a:t>
                      </a: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r>
                        <a:rPr lang="en-US" altLang="zh-CN" sz="1600">
                          <a:latin typeface="宋体" panose="02010600030101010101" pitchFamily="2" charset="-122"/>
                        </a:rPr>
                        <a:t>}</a:t>
                      </a: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rPr>
                        <a:t>if(bIsTrue</a:t>
                      </a: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r>
                        <a:rPr lang="en-US" altLang="zh-CN" sz="1600">
                          <a:latin typeface="宋体" panose="02010600030101010101" pitchFamily="2" charset="-122"/>
                        </a:rPr>
                        <a:t>    </a:t>
                      </a:r>
                      <a:r>
                        <a:rPr lang="en-US" altLang="zh-CN" sz="1600" err="1">
                          <a:latin typeface="宋体" panose="02010600030101010101" pitchFamily="2" charset="-122"/>
                        </a:rPr>
                        <a:t>DHF</a:t>
                      </a:r>
                      <a:r>
                        <a:rPr lang="en-US" altLang="zh-CN" sz="1600" err="1">
                          <a:latin typeface="宋体" panose="02010600030101010101" pitchFamily="2" charset="-122"/>
                        </a:rPr>
                        <a:t>Test_iDoIt</a:t>
                      </a: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endParaRPr lang="en-US" altLang="zh-CN" sz="1600">
                        <a:latin typeface="宋体" panose="02010600030101010101" pitchFamily="2" charset="-122"/>
                      </a:endParaRPr>
                    </a:p>
                    <a:p>
                      <a:pPr lvl="0">
                        <a:spcBef>
                          <a:spcPct val="0"/>
                        </a:spcBef>
                        <a:buNone/>
                      </a:pPr>
                      <a:r>
                        <a:rPr lang="en-US" altLang="zh-CN" sz="1600" err="1">
                          <a:latin typeface="宋体" panose="02010600030101010101" pitchFamily="2" charset="-122"/>
                        </a:rPr>
                        <a:t>if(bIsTrue</a:t>
                      </a: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r>
                        <a:rPr lang="en-US" altLang="zh-CN" sz="1600">
                          <a:latin typeface="宋体" panose="02010600030101010101" pitchFamily="2" charset="-122"/>
                        </a:rPr>
                        <a:t>    </a:t>
                      </a:r>
                      <a:r>
                        <a:rPr lang="en-US" altLang="zh-CN" sz="1600" err="1">
                          <a:latin typeface="宋体" panose="02010600030101010101" pitchFamily="2" charset="-122"/>
                        </a:rPr>
                        <a:t>DHF</a:t>
                      </a:r>
                      <a:r>
                        <a:rPr lang="en-US" altLang="zh-CN" sz="1600" err="1">
                          <a:latin typeface="宋体" panose="02010600030101010101" pitchFamily="2" charset="-122"/>
                        </a:rPr>
                        <a:t>Test_iDoIt</a:t>
                      </a:r>
                      <a:r>
                        <a:rPr lang="en-US" altLang="zh-CN" sz="1600">
                          <a:latin typeface="宋体" panose="02010600030101010101" pitchFamily="2" charset="-122"/>
                        </a:rPr>
                        <a:t>();</a:t>
                      </a:r>
                      <a:endParaRPr lang="en-US" altLang="zh-CN" sz="1600">
                        <a:latin typeface="宋体" panose="02010600030101010101" pitchFamily="2" charset="-122"/>
                      </a:endParaRPr>
                    </a:p>
                    <a:p>
                      <a:pPr lvl="0">
                        <a:spcBef>
                          <a:spcPct val="0"/>
                        </a:spcBef>
                        <a:buNone/>
                      </a:pPr>
                      <a:endParaRPr lang="zh-CN" altLang="en-US" sz="16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2338" name="标题 142337"/>
          <p:cNvSpPr>
            <a:spLocks noGrp="1"/>
          </p:cNvSpPr>
          <p:nvPr>
            <p:ph type="title"/>
          </p:nvPr>
        </p:nvSpPr>
        <p:spPr/>
        <p:txBody>
          <a:bodyPr anchor="ctr" anchorCtr="0"/>
          <a:p>
            <a:r>
              <a:rPr lang="zh-CN" altLang="en-US" sz="2800" dirty="0"/>
              <a:t>思考</a:t>
            </a:r>
            <a:r>
              <a:rPr lang="en-US" altLang="zh-CN" sz="2800"/>
              <a:t>5</a:t>
            </a:r>
            <a:endParaRPr lang="en-US" altLang="zh-CN" sz="2800"/>
          </a:p>
        </p:txBody>
      </p:sp>
      <p:sp>
        <p:nvSpPr>
          <p:cNvPr id="142340" name="矩形 142339"/>
          <p:cNvSpPr/>
          <p:nvPr/>
        </p:nvSpPr>
        <p:spPr>
          <a:xfrm>
            <a:off x="250825" y="2133600"/>
            <a:ext cx="7397750" cy="579438"/>
          </a:xfrm>
          <a:prstGeom prst="rect">
            <a:avLst/>
          </a:prstGeom>
          <a:noFill/>
          <a:ln w="9525">
            <a:noFill/>
          </a:ln>
        </p:spPr>
        <p:txBody>
          <a:bodyPr wrap="none" anchor="ctr" anchorCtr="0">
            <a:spAutoFit/>
          </a:bodyPr>
          <a:p>
            <a:pPr defTabSz="914400" eaLnBrk="1" hangingPunct="1">
              <a:buAutoNum type="arabicPeriod"/>
              <a:tabLst>
                <a:tab pos="266700" algn="l"/>
              </a:tabLst>
            </a:pPr>
            <a:r>
              <a:rPr lang="zh-CN" altLang="en-US" sz="3200" dirty="0">
                <a:solidFill>
                  <a:srgbClr val="000000"/>
                </a:solidFill>
                <a:latin typeface="宋体" panose="02010600030101010101" pitchFamily="2" charset="-122"/>
                <a:cs typeface="Times New Roman" panose="02020603050405020304" pitchFamily="18" charset="0"/>
              </a:rPr>
              <a:t>下列编码风格中，较好的是</a:t>
            </a:r>
            <a:r>
              <a:rPr lang="en-US" altLang="zh-CN" sz="3200">
                <a:solidFill>
                  <a:srgbClr val="000000"/>
                </a:solidFill>
                <a:latin typeface="宋体" panose="02010600030101010101" pitchFamily="2" charset="-122"/>
                <a:cs typeface="Times New Roman" panose="02020603050405020304" pitchFamily="18" charset="0"/>
              </a:rPr>
              <a:t>[  	   ]</a:t>
            </a:r>
            <a:endParaRPr lang="en-US" altLang="zh-CN" sz="3200"/>
          </a:p>
        </p:txBody>
      </p:sp>
      <p:graphicFrame>
        <p:nvGraphicFramePr>
          <p:cNvPr id="142385" name="表格 142384"/>
          <p:cNvGraphicFramePr/>
          <p:nvPr/>
        </p:nvGraphicFramePr>
        <p:xfrm>
          <a:off x="250825" y="3001963"/>
          <a:ext cx="8642350" cy="1647825"/>
        </p:xfrm>
        <a:graphic>
          <a:graphicData uri="http://schemas.openxmlformats.org/drawingml/2006/table">
            <a:tbl>
              <a:tblPr/>
              <a:tblGrid>
                <a:gridCol w="2941638"/>
                <a:gridCol w="2820987"/>
                <a:gridCol w="2879725"/>
              </a:tblGrid>
              <a:tr h="5794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endParaRPr lang="en-US" altLang="zh-CN" sz="1600" dirty="0">
                        <a:solidFill>
                          <a:srgbClr val="000000"/>
                        </a:solidFill>
                        <a:latin typeface="宋体" panose="02010600030101010101" pitchFamily="2" charset="-122"/>
                        <a:cs typeface="Times New Roman" panose="02020603050405020304" pitchFamily="18" charset="0"/>
                      </a:endParaRPr>
                    </a:p>
                    <a:p>
                      <a:pPr marL="0" lvl="0" indent="0" algn="ctr"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1600">
                          <a:solidFill>
                            <a:srgbClr val="000000"/>
                          </a:solidFill>
                          <a:latin typeface="宋体" panose="02010600030101010101" pitchFamily="2" charset="-122"/>
                          <a:cs typeface="Times New Roman" panose="02020603050405020304" pitchFamily="18" charset="0"/>
                        </a:rPr>
                        <a:t>B</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en-US" altLang="zh-CN" sz="1600">
                          <a:solidFill>
                            <a:srgbClr val="000000"/>
                          </a:solidFill>
                          <a:latin typeface="宋体" panose="02010600030101010101" pitchFamily="2" charset="-122"/>
                          <a:cs typeface="Times New Roman" panose="02020603050405020304" pitchFamily="18" charset="0"/>
                        </a:rPr>
                        <a:t>C</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683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err="1">
                          <a:solidFill>
                            <a:srgbClr val="000000"/>
                          </a:solidFill>
                          <a:latin typeface="宋体" panose="02010600030101010101" pitchFamily="2" charset="-122"/>
                          <a:cs typeface="Times New Roman" panose="02020603050405020304" pitchFamily="18" charset="0"/>
                        </a:rPr>
                        <a:t>if(bIsTrue</a:t>
                      </a: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    </a:t>
                      </a:r>
                      <a:r>
                        <a:rPr lang="en-US" altLang="zh-CN" sz="1600" err="1">
                          <a:solidFill>
                            <a:srgbClr val="000000"/>
                          </a:solidFill>
                          <a:latin typeface="宋体" panose="02010600030101010101" pitchFamily="2" charset="-122"/>
                          <a:cs typeface="Times New Roman" panose="02020603050405020304" pitchFamily="18" charset="0"/>
                        </a:rPr>
                        <a:t>DHF</a:t>
                      </a:r>
                      <a:r>
                        <a:rPr lang="en-US" altLang="zh-CN" sz="1600" err="1">
                          <a:solidFill>
                            <a:srgbClr val="000000"/>
                          </a:solidFill>
                          <a:latin typeface="宋体" panose="02010600030101010101" pitchFamily="2" charset="-122"/>
                          <a:cs typeface="Times New Roman" panose="02020603050405020304" pitchFamily="18" charset="0"/>
                        </a:rPr>
                        <a:t>Test_iDoIt</a:t>
                      </a: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err="1">
                          <a:solidFill>
                            <a:srgbClr val="000000"/>
                          </a:solidFill>
                          <a:latin typeface="宋体" panose="02010600030101010101" pitchFamily="2" charset="-122"/>
                          <a:cs typeface="Times New Roman" panose="02020603050405020304" pitchFamily="18" charset="0"/>
                        </a:rPr>
                        <a:t>if(bIsTrue</a:t>
                      </a: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    </a:t>
                      </a:r>
                      <a:r>
                        <a:rPr lang="en-US" altLang="zh-CN" sz="1600" err="1">
                          <a:solidFill>
                            <a:srgbClr val="000000"/>
                          </a:solidFill>
                          <a:latin typeface="宋体" panose="02010600030101010101" pitchFamily="2" charset="-122"/>
                          <a:cs typeface="Times New Roman" panose="02020603050405020304" pitchFamily="18" charset="0"/>
                        </a:rPr>
                        <a:t>DHF</a:t>
                      </a:r>
                      <a:r>
                        <a:rPr lang="en-US" altLang="zh-CN" sz="1600" err="1">
                          <a:solidFill>
                            <a:srgbClr val="000000"/>
                          </a:solidFill>
                          <a:latin typeface="宋体" panose="02010600030101010101" pitchFamily="2" charset="-122"/>
                          <a:cs typeface="Times New Roman" panose="02020603050405020304" pitchFamily="18" charset="0"/>
                        </a:rPr>
                        <a:t>Test_iDoIt</a:t>
                      </a: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err="1">
                          <a:solidFill>
                            <a:srgbClr val="000000"/>
                          </a:solidFill>
                          <a:latin typeface="宋体" panose="02010600030101010101" pitchFamily="2" charset="-122"/>
                          <a:cs typeface="Times New Roman" panose="02020603050405020304" pitchFamily="18" charset="0"/>
                        </a:rPr>
                        <a:t>if(bIsTrue</a:t>
                      </a: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    </a:t>
                      </a:r>
                      <a:r>
                        <a:rPr lang="en-US" altLang="zh-CN" sz="1600" err="1">
                          <a:solidFill>
                            <a:srgbClr val="000000"/>
                          </a:solidFill>
                          <a:latin typeface="宋体" panose="02010600030101010101" pitchFamily="2" charset="-122"/>
                          <a:cs typeface="Times New Roman" panose="02020603050405020304" pitchFamily="18" charset="0"/>
                        </a:rPr>
                        <a:t>DHF</a:t>
                      </a:r>
                      <a:r>
                        <a:rPr lang="en-US" altLang="zh-CN" sz="1600" err="1">
                          <a:solidFill>
                            <a:srgbClr val="000000"/>
                          </a:solidFill>
                          <a:latin typeface="宋体" panose="02010600030101010101" pitchFamily="2" charset="-122"/>
                          <a:cs typeface="Times New Roman" panose="02020603050405020304" pitchFamily="18" charset="0"/>
                        </a:rPr>
                        <a:t>Test_iDoIt</a:t>
                      </a: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42386" name="矩形 142385"/>
          <p:cNvSpPr/>
          <p:nvPr/>
        </p:nvSpPr>
        <p:spPr>
          <a:xfrm>
            <a:off x="6011863" y="2276475"/>
            <a:ext cx="412750" cy="366713"/>
          </a:xfrm>
          <a:prstGeom prst="rect">
            <a:avLst/>
          </a:prstGeom>
          <a:noFill/>
          <a:ln w="9525">
            <a:noFill/>
          </a:ln>
        </p:spPr>
        <p:txBody>
          <a:bodyPr wrap="none" anchor="ctr" anchorCtr="0">
            <a:spAutoFit/>
          </a:bodyPr>
          <a:p>
            <a:pPr eaLnBrk="1" hangingPunct="1"/>
            <a:r>
              <a:rPr lang="en-US" altLang="zh-CN" b="1"/>
              <a:t>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142386"/>
                                        </p:tgtEl>
                                        <p:attrNameLst>
                                          <p:attrName>style.visibility</p:attrName>
                                        </p:attrNameLst>
                                      </p:cBhvr>
                                      <p:to>
                                        <p:strVal val="visible"/>
                                      </p:to>
                                    </p:set>
                                    <p:anim calcmode="lin" valueType="num">
                                      <p:cBhvr>
                                        <p:cTn id="7" dur="500" fill="hold"/>
                                        <p:tgtEl>
                                          <p:spTgt spid="142386"/>
                                        </p:tgtEl>
                                        <p:attrNameLst>
                                          <p:attrName>ppt_w</p:attrName>
                                        </p:attrNameLst>
                                      </p:cBhvr>
                                      <p:tavLst>
                                        <p:tav tm="0">
                                          <p:val>
                                            <p:strVal val="#ppt_w+.3"/>
                                          </p:val>
                                        </p:tav>
                                        <p:tav tm="100000">
                                          <p:val>
                                            <p:strVal val="#ppt_w"/>
                                          </p:val>
                                        </p:tav>
                                      </p:tavLst>
                                    </p:anim>
                                    <p:anim calcmode="lin" valueType="num">
                                      <p:cBhvr>
                                        <p:cTn id="8" dur="500" fill="hold"/>
                                        <p:tgtEl>
                                          <p:spTgt spid="142386"/>
                                        </p:tgtEl>
                                        <p:attrNameLst>
                                          <p:attrName>ppt_h</p:attrName>
                                        </p:attrNameLst>
                                      </p:cBhvr>
                                      <p:tavLst>
                                        <p:tav tm="0">
                                          <p:val>
                                            <p:strVal val="#ppt_h"/>
                                          </p:val>
                                        </p:tav>
                                        <p:tav tm="100000">
                                          <p:val>
                                            <p:strVal val="#ppt_h"/>
                                          </p:val>
                                        </p:tav>
                                      </p:tavLst>
                                    </p:anim>
                                    <p:animEffect transition="in" filter="fade">
                                      <p:cBhvr>
                                        <p:cTn id="9" dur="500"/>
                                        <p:tgtEl>
                                          <p:spTgt spid="14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8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47" name="标题 22546"/>
          <p:cNvSpPr>
            <a:spLocks noGrp="1"/>
          </p:cNvSpPr>
          <p:nvPr>
            <p:ph type="title"/>
          </p:nvPr>
        </p:nvSpPr>
        <p:spPr/>
        <p:txBody>
          <a:bodyPr anchor="ctr" anchorCtr="0"/>
          <a:p>
            <a:r>
              <a:rPr lang="zh-CN" altLang="en-US" dirty="0"/>
              <a:t>类的</a:t>
            </a:r>
            <a:r>
              <a:rPr lang="en-US" altLang="zh-CN"/>
              <a:t>public/private</a:t>
            </a:r>
            <a:r>
              <a:rPr lang="zh-CN" altLang="en-US" dirty="0"/>
              <a:t>段次序</a:t>
            </a:r>
            <a:endParaRPr lang="zh-CN" altLang="en-US" dirty="0"/>
          </a:p>
        </p:txBody>
      </p:sp>
      <p:graphicFrame>
        <p:nvGraphicFramePr>
          <p:cNvPr id="22556" name="内容占位符 22555"/>
          <p:cNvGraphicFramePr/>
          <p:nvPr>
            <p:ph idx="1"/>
          </p:nvPr>
        </p:nvGraphicFramePr>
        <p:xfrm>
          <a:off x="457200" y="1600200"/>
          <a:ext cx="8229600" cy="4891088"/>
        </p:xfrm>
        <a:graphic>
          <a:graphicData uri="http://schemas.openxmlformats.org/drawingml/2006/table">
            <a:tbl>
              <a:tblPr/>
              <a:tblGrid>
                <a:gridCol w="4060825"/>
                <a:gridCol w="4168775"/>
              </a:tblGrid>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6700">
                        <a:spcBef>
                          <a:spcPct val="0"/>
                        </a:spcBef>
                        <a:buNone/>
                      </a:pPr>
                      <a:r>
                        <a:rPr lang="en-US" altLang="zh-CN" sz="1800">
                          <a:latin typeface="宋体" panose="02010600030101010101" pitchFamily="2" charset="-122"/>
                        </a:rPr>
                        <a:t>Good</a:t>
                      </a:r>
                      <a:endParaRPr lang="zh-CN" altLang="en-US" sz="18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6700">
                        <a:spcBef>
                          <a:spcPct val="0"/>
                        </a:spcBef>
                        <a:buNone/>
                      </a:pPr>
                      <a:r>
                        <a:rPr lang="en-US" altLang="zh-CN" sz="1800">
                          <a:latin typeface="宋体" panose="02010600030101010101" pitchFamily="2" charset="-122"/>
                        </a:rPr>
                        <a:t>Bad</a:t>
                      </a:r>
                      <a:endParaRPr lang="zh-CN" altLang="en-US" sz="18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259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266700">
                        <a:spcBef>
                          <a:spcPct val="0"/>
                        </a:spcBef>
                        <a:buNone/>
                      </a:pPr>
                      <a:r>
                        <a:rPr lang="en-US" altLang="zh-CN" sz="1800">
                          <a:latin typeface="宋体" panose="02010600030101010101" pitchFamily="2" charset="-122"/>
                          <a:cs typeface="Times New Roman" panose="02020603050405020304" pitchFamily="18" charset="0"/>
                        </a:rPr>
                        <a:t>class </a:t>
                      </a:r>
                      <a:r>
                        <a:rPr lang="en-US" altLang="zh-CN" sz="1800" b="0" err="1">
                          <a:latin typeface="宋体" panose="02010600030101010101" pitchFamily="2" charset="-122"/>
                          <a:cs typeface="Times New Roman" panose="02020603050405020304" pitchFamily="18" charset="0"/>
                        </a:rPr>
                        <a:t>DHF</a:t>
                      </a:r>
                      <a:r>
                        <a:rPr lang="en-US" altLang="zh-CN" sz="1800" err="1">
                          <a:latin typeface="宋体" panose="02010600030101010101" pitchFamily="2" charset="-122"/>
                          <a:cs typeface="Times New Roman" panose="02020603050405020304" pitchFamily="18" charset="0"/>
                        </a:rPr>
                        <a:t>Tmplate</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public:</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DHF</a:t>
                      </a:r>
                      <a:r>
                        <a:rPr lang="en-US" altLang="zh-CN" sz="1800" err="1">
                          <a:latin typeface="宋体" panose="02010600030101010101" pitchFamily="2" charset="-122"/>
                          <a:cs typeface="Times New Roman" panose="02020603050405020304" pitchFamily="18" charset="0"/>
                        </a:rPr>
                        <a:t>Tmplate(void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virtual     ~</a:t>
                      </a:r>
                      <a:r>
                        <a:rPr lang="en-US" altLang="zh-CN" sz="1800" err="1">
                          <a:latin typeface="宋体" panose="02010600030101010101" pitchFamily="2" charset="-122"/>
                          <a:cs typeface="Times New Roman" panose="02020603050405020304" pitchFamily="18" charset="0"/>
                        </a:rPr>
                        <a:t>DHF</a:t>
                      </a:r>
                      <a:r>
                        <a:rPr lang="en-US" altLang="zh-CN" sz="1800" err="1">
                          <a:latin typeface="宋体" panose="02010600030101010101" pitchFamily="2" charset="-122"/>
                          <a:cs typeface="Times New Roman" panose="02020603050405020304" pitchFamily="18" charset="0"/>
                        </a:rPr>
                        <a:t>Tmplate(void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err="1">
                          <a:latin typeface="宋体" panose="02010600030101010101" pitchFamily="2" charset="-122"/>
                          <a:cs typeface="Times New Roman" panose="02020603050405020304" pitchFamily="18" charset="0"/>
                        </a:rPr>
                        <a:t>FuncOne(void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err="1">
                          <a:latin typeface="宋体" panose="02010600030101010101" pitchFamily="2" charset="-122"/>
                          <a:cs typeface="Times New Roman" panose="02020603050405020304" pitchFamily="18" charset="0"/>
                        </a:rPr>
                        <a:t>FuncSec(void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protect://</a:t>
                      </a:r>
                      <a:r>
                        <a:rPr lang="zh-CN" altLang="en-US" sz="1800">
                          <a:latin typeface="宋体" panose="02010600030101010101" pitchFamily="2" charset="-122"/>
                          <a:cs typeface="Times New Roman" panose="02020603050405020304" pitchFamily="18" charset="0"/>
                        </a:rPr>
                        <a:t>派生类可见</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b="0">
                          <a:latin typeface="宋体" panose="02010600030101010101" pitchFamily="2" charset="-122"/>
                          <a:cs typeface="Times New Roman" panose="02020603050405020304" pitchFamily="18" charset="0"/>
                        </a:rPr>
                        <a:t>_</a:t>
                      </a:r>
                      <a:r>
                        <a:rPr lang="en-US" altLang="zh-CN" sz="1800" err="1">
                          <a:latin typeface="宋体" panose="02010600030101010101" pitchFamily="2" charset="-122"/>
                          <a:cs typeface="Times New Roman" panose="02020603050405020304" pitchFamily="18" charset="0"/>
                        </a:rPr>
                        <a:t>DoIt(void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private:</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b="0" err="1">
                          <a:latin typeface="宋体" panose="02010600030101010101" pitchFamily="2" charset="-122"/>
                          <a:cs typeface="Times New Roman" panose="02020603050405020304" pitchFamily="18" charset="0"/>
                        </a:rPr>
                        <a:t>i</a:t>
                      </a:r>
                      <a:r>
                        <a:rPr lang="en-US" altLang="zh-CN" sz="1800" err="1">
                          <a:latin typeface="宋体" panose="02010600030101010101" pitchFamily="2" charset="-122"/>
                          <a:cs typeface="Times New Roman" panose="02020603050405020304" pitchFamily="18" charset="0"/>
                        </a:rPr>
                        <a:t>GetTheValue(void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int</a:t>
                      </a: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nLength</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int</a:t>
                      </a: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nWidth</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a:t>
                      </a:r>
                      <a:endParaRPr lang="zh-CN" altLang="en-US" sz="180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266700">
                        <a:spcBef>
                          <a:spcPct val="0"/>
                        </a:spcBef>
                        <a:buNone/>
                      </a:pPr>
                      <a:r>
                        <a:rPr lang="en-US" altLang="zh-CN" sz="1800">
                          <a:latin typeface="宋体" panose="02010600030101010101" pitchFamily="2" charset="-122"/>
                          <a:cs typeface="Times New Roman" panose="02020603050405020304" pitchFamily="18" charset="0"/>
                        </a:rPr>
                        <a:t>class </a:t>
                      </a:r>
                      <a:r>
                        <a:rPr lang="en-US" altLang="zh-CN" sz="1800" err="1">
                          <a:latin typeface="宋体" panose="02010600030101010101" pitchFamily="2" charset="-122"/>
                          <a:cs typeface="Times New Roman" panose="02020603050405020304" pitchFamily="18" charset="0"/>
                        </a:rPr>
                        <a:t>Tmplate</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private:</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err="1">
                          <a:latin typeface="宋体" panose="02010600030101010101" pitchFamily="2" charset="-122"/>
                          <a:cs typeface="Times New Roman" panose="02020603050405020304" pitchFamily="18" charset="0"/>
                        </a:rPr>
                        <a:t>iGetTheValue(void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int</a:t>
                      </a: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nLength</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int</a:t>
                      </a:r>
                      <a:r>
                        <a:rPr lang="en-US" altLang="zh-CN" sz="1800">
                          <a:latin typeface="宋体" panose="02010600030101010101" pitchFamily="2" charset="-122"/>
                          <a:cs typeface="Times New Roman" panose="02020603050405020304" pitchFamily="18" charset="0"/>
                        </a:rPr>
                        <a:t> </a:t>
                      </a:r>
                      <a:r>
                        <a:rPr lang="en-US" altLang="zh-CN" sz="1800" err="1">
                          <a:latin typeface="宋体" panose="02010600030101010101" pitchFamily="2" charset="-122"/>
                          <a:cs typeface="Times New Roman" panose="02020603050405020304" pitchFamily="18" charset="0"/>
                        </a:rPr>
                        <a:t>nWidth</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public:</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err="1">
                          <a:latin typeface="宋体" panose="02010600030101010101" pitchFamily="2" charset="-122"/>
                          <a:cs typeface="Times New Roman" panose="02020603050405020304" pitchFamily="18" charset="0"/>
                        </a:rPr>
                        <a:t>FuncOne(void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    void </a:t>
                      </a:r>
                      <a:r>
                        <a:rPr lang="en-US" altLang="zh-CN" sz="1800" err="1">
                          <a:latin typeface="宋体" panose="02010600030101010101" pitchFamily="2" charset="-122"/>
                          <a:cs typeface="Times New Roman" panose="02020603050405020304" pitchFamily="18" charset="0"/>
                        </a:rPr>
                        <a:t>FuncSec(void</a:t>
                      </a:r>
                      <a:r>
                        <a:rPr lang="en-US" altLang="zh-CN" sz="1800">
                          <a:latin typeface="宋体" panose="02010600030101010101" pitchFamily="2" charset="-122"/>
                          <a:cs typeface="Times New Roman" panose="02020603050405020304" pitchFamily="18" charset="0"/>
                        </a:rPr>
                        <a:t>);</a:t>
                      </a: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endParaRPr lang="en-US" altLang="zh-CN" sz="1800">
                        <a:latin typeface="宋体" panose="02010600030101010101" pitchFamily="2" charset="-122"/>
                        <a:cs typeface="Times New Roman" panose="02020603050405020304" pitchFamily="18" charset="0"/>
                      </a:endParaRPr>
                    </a:p>
                    <a:p>
                      <a:pPr lvl="0" indent="266700" eaLnBrk="0" hangingPunct="0">
                        <a:spcBef>
                          <a:spcPct val="0"/>
                        </a:spcBef>
                        <a:buNone/>
                      </a:pPr>
                      <a:r>
                        <a:rPr lang="en-US" altLang="zh-CN" sz="1800">
                          <a:latin typeface="宋体" panose="02010600030101010101" pitchFamily="2" charset="-122"/>
                          <a:cs typeface="Times New Roman" panose="02020603050405020304" pitchFamily="18" charset="0"/>
                        </a:rPr>
                        <a:t>}</a:t>
                      </a:r>
                      <a:endParaRPr lang="zh-CN" altLang="en-US" sz="180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62" name="标题 143361"/>
          <p:cNvSpPr>
            <a:spLocks noGrp="1"/>
          </p:cNvSpPr>
          <p:nvPr>
            <p:ph type="title"/>
          </p:nvPr>
        </p:nvSpPr>
        <p:spPr/>
        <p:txBody>
          <a:bodyPr anchor="ctr" anchorCtr="0"/>
          <a:p>
            <a:r>
              <a:rPr lang="zh-CN" altLang="en-US" dirty="0"/>
              <a:t>思考</a:t>
            </a:r>
            <a:r>
              <a:rPr lang="en-US" altLang="zh-CN"/>
              <a:t>6</a:t>
            </a:r>
            <a:endParaRPr lang="en-US" altLang="zh-CN"/>
          </a:p>
        </p:txBody>
      </p:sp>
      <p:sp>
        <p:nvSpPr>
          <p:cNvPr id="143363" name="文本占位符 143362"/>
          <p:cNvSpPr>
            <a:spLocks noGrp="1"/>
          </p:cNvSpPr>
          <p:nvPr>
            <p:ph type="body" idx="1"/>
          </p:nvPr>
        </p:nvSpPr>
        <p:spPr/>
        <p:txBody>
          <a:bodyPr/>
          <a:p>
            <a:pPr marL="609600" indent="-609600"/>
            <a:r>
              <a:rPr lang="en-US" altLang="zh-CN"/>
              <a:t>class</a:t>
            </a:r>
            <a:r>
              <a:rPr lang="zh-CN" altLang="en-US" dirty="0"/>
              <a:t>中</a:t>
            </a:r>
            <a:r>
              <a:rPr lang="en-US" altLang="zh-CN"/>
              <a:t>public</a:t>
            </a:r>
            <a:r>
              <a:rPr lang="zh-CN" altLang="en-US" dirty="0"/>
              <a:t>段与</a:t>
            </a:r>
            <a:r>
              <a:rPr lang="en-US" altLang="zh-CN"/>
              <a:t>private</a:t>
            </a:r>
            <a:r>
              <a:rPr lang="zh-CN" altLang="en-US" dirty="0"/>
              <a:t>段，建议的次序是</a:t>
            </a:r>
            <a:r>
              <a:rPr lang="en-US" altLang="zh-CN"/>
              <a:t>[		 ]</a:t>
            </a:r>
            <a:endParaRPr lang="en-US" altLang="zh-CN"/>
          </a:p>
          <a:p>
            <a:pPr marL="609600" indent="-609600"/>
            <a:r>
              <a:rPr lang="en-US" altLang="zh-CN"/>
              <a:t>A</a:t>
            </a:r>
            <a:r>
              <a:rPr lang="zh-CN" altLang="en-US" dirty="0"/>
              <a:t>、</a:t>
            </a:r>
            <a:r>
              <a:rPr lang="en-US" altLang="zh-CN"/>
              <a:t>public</a:t>
            </a:r>
            <a:r>
              <a:rPr lang="zh-CN" altLang="en-US" dirty="0"/>
              <a:t>在前；		</a:t>
            </a:r>
            <a:r>
              <a:rPr lang="en-US" altLang="zh-CN"/>
              <a:t>B</a:t>
            </a:r>
            <a:r>
              <a:rPr lang="zh-CN" altLang="en-US" dirty="0"/>
              <a:t>、</a:t>
            </a:r>
            <a:r>
              <a:rPr lang="en-US" altLang="zh-CN"/>
              <a:t>private</a:t>
            </a:r>
            <a:r>
              <a:rPr lang="zh-CN" altLang="en-US" dirty="0"/>
              <a:t>在前</a:t>
            </a:r>
            <a:endParaRPr lang="zh-CN" altLang="en-US" dirty="0"/>
          </a:p>
        </p:txBody>
      </p:sp>
      <p:sp>
        <p:nvSpPr>
          <p:cNvPr id="143364" name="矩形 143363"/>
          <p:cNvSpPr/>
          <p:nvPr/>
        </p:nvSpPr>
        <p:spPr>
          <a:xfrm>
            <a:off x="7596188" y="1628775"/>
            <a:ext cx="412750" cy="366713"/>
          </a:xfrm>
          <a:prstGeom prst="rect">
            <a:avLst/>
          </a:prstGeom>
          <a:noFill/>
          <a:ln w="9525">
            <a:noFill/>
          </a:ln>
        </p:spPr>
        <p:txBody>
          <a:bodyPr wrap="none" anchor="ctr" anchorCtr="0">
            <a:spAutoFit/>
          </a:bodyPr>
          <a:p>
            <a:pPr eaLnBrk="1" hangingPunct="1"/>
            <a:r>
              <a:rPr lang="en-US" altLang="zh-CN" b="1"/>
              <a:t>A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fade">
                                      <p:cBhvr>
                                        <p:cTn id="7" dur="500"/>
                                        <p:tgtEl>
                                          <p:spTgt spid="143364"/>
                                        </p:tgtEl>
                                      </p:cBhvr>
                                    </p:animEffect>
                                    <p:anim calcmode="lin" valueType="num">
                                      <p:cBhvr>
                                        <p:cTn id="8" dur="500" fill="hold"/>
                                        <p:tgtEl>
                                          <p:spTgt spid="143364"/>
                                        </p:tgtEl>
                                        <p:attrNameLst>
                                          <p:attrName>ppt_x</p:attrName>
                                        </p:attrNameLst>
                                      </p:cBhvr>
                                      <p:tavLst>
                                        <p:tav tm="0">
                                          <p:val>
                                            <p:strVal val="#ppt_x"/>
                                          </p:val>
                                        </p:tav>
                                        <p:tav tm="100000">
                                          <p:val>
                                            <p:strVal val="#ppt_x"/>
                                          </p:val>
                                        </p:tav>
                                      </p:tavLst>
                                    </p:anim>
                                    <p:anim calcmode="lin" valueType="num">
                                      <p:cBhvr>
                                        <p:cTn id="9" dur="500" fill="hold"/>
                                        <p:tgtEl>
                                          <p:spTgt spid="143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82" name="标题 122881"/>
          <p:cNvSpPr>
            <a:spLocks noGrp="1"/>
          </p:cNvSpPr>
          <p:nvPr>
            <p:ph type="title"/>
          </p:nvPr>
        </p:nvSpPr>
        <p:spPr/>
        <p:txBody>
          <a:bodyPr anchor="ctr" anchorCtr="0"/>
          <a:p>
            <a:r>
              <a:rPr lang="zh-CN" altLang="en-US" dirty="0"/>
              <a:t>空格－使用原则</a:t>
            </a:r>
            <a:endParaRPr lang="zh-CN" altLang="en-US" dirty="0"/>
          </a:p>
        </p:txBody>
      </p:sp>
      <p:sp>
        <p:nvSpPr>
          <p:cNvPr id="122883" name="文本占位符 122882"/>
          <p:cNvSpPr>
            <a:spLocks noGrp="1"/>
          </p:cNvSpPr>
          <p:nvPr>
            <p:ph type="body" idx="1"/>
          </p:nvPr>
        </p:nvSpPr>
        <p:spPr>
          <a:xfrm>
            <a:off x="468313" y="1484313"/>
            <a:ext cx="8229600" cy="4525962"/>
          </a:xfrm>
        </p:spPr>
        <p:txBody>
          <a:bodyPr/>
          <a:p>
            <a:pPr marL="609600" indent="-609600">
              <a:lnSpc>
                <a:spcPct val="80000"/>
              </a:lnSpc>
            </a:pPr>
            <a:r>
              <a:rPr lang="zh-CN" altLang="en-US" sz="2000" dirty="0"/>
              <a:t>关键字之后要留空格。象</a:t>
            </a:r>
            <a:r>
              <a:rPr lang="en-US" altLang="zh-CN" sz="2000"/>
              <a:t>const</a:t>
            </a:r>
            <a:r>
              <a:rPr lang="zh-CN" altLang="en-US" sz="2000" dirty="0"/>
              <a:t>、</a:t>
            </a:r>
            <a:r>
              <a:rPr lang="en-US" altLang="zh-CN" sz="2000"/>
              <a:t>virtual</a:t>
            </a:r>
            <a:r>
              <a:rPr lang="zh-CN" altLang="en-US" sz="2000" dirty="0"/>
              <a:t>、</a:t>
            </a:r>
            <a:r>
              <a:rPr lang="en-US" altLang="zh-CN" sz="2000"/>
              <a:t>inline</a:t>
            </a:r>
            <a:r>
              <a:rPr lang="zh-CN" altLang="en-US" sz="2000" dirty="0"/>
              <a:t>、</a:t>
            </a:r>
            <a:r>
              <a:rPr lang="en-US" altLang="zh-CN" sz="2000"/>
              <a:t>case </a:t>
            </a:r>
            <a:r>
              <a:rPr lang="zh-CN" altLang="en-US" sz="2000" dirty="0"/>
              <a:t>等关键字之后至少要留一个空格，否则无法辨析关键字。象</a:t>
            </a:r>
            <a:r>
              <a:rPr lang="en-US" altLang="zh-CN" sz="2000"/>
              <a:t>if</a:t>
            </a:r>
            <a:r>
              <a:rPr lang="zh-CN" altLang="en-US" sz="2000" dirty="0"/>
              <a:t>、</a:t>
            </a:r>
            <a:r>
              <a:rPr lang="en-US" altLang="zh-CN" sz="2000"/>
              <a:t>for</a:t>
            </a:r>
            <a:r>
              <a:rPr lang="zh-CN" altLang="en-US" sz="2000" dirty="0"/>
              <a:t>、</a:t>
            </a:r>
            <a:r>
              <a:rPr lang="en-US" altLang="zh-CN" sz="2000"/>
              <a:t>while</a:t>
            </a:r>
            <a:r>
              <a:rPr lang="zh-CN" altLang="en-US" sz="2000" dirty="0"/>
              <a:t>等关键字之后应留一个空格再跟左括号‘（’，以突出关键字。</a:t>
            </a:r>
            <a:endParaRPr lang="zh-CN" altLang="en-US" sz="2000" dirty="0"/>
          </a:p>
          <a:p>
            <a:pPr marL="609600" indent="-609600">
              <a:lnSpc>
                <a:spcPct val="80000"/>
              </a:lnSpc>
            </a:pPr>
            <a:r>
              <a:rPr lang="zh-CN" altLang="en-US" sz="2000" dirty="0"/>
              <a:t>函数名之后不要留空格，紧跟左括号‘（’，以与关键字区别。</a:t>
            </a:r>
            <a:endParaRPr lang="zh-CN" altLang="en-US" sz="2000" dirty="0"/>
          </a:p>
          <a:p>
            <a:pPr marL="609600" indent="-609600">
              <a:lnSpc>
                <a:spcPct val="80000"/>
              </a:lnSpc>
            </a:pPr>
            <a:r>
              <a:rPr lang="zh-CN" altLang="en-US" sz="2000" dirty="0"/>
              <a:t> ‘（’向后紧跟，‘）’、‘，’、‘</a:t>
            </a:r>
            <a:r>
              <a:rPr lang="en-US" altLang="zh-CN" sz="2000"/>
              <a:t>;’</a:t>
            </a:r>
            <a:r>
              <a:rPr lang="zh-CN" altLang="en-US" sz="2000" dirty="0"/>
              <a:t>向前紧跟，紧跟处不留空格。</a:t>
            </a:r>
            <a:endParaRPr lang="zh-CN" altLang="en-US" sz="2000" dirty="0"/>
          </a:p>
          <a:p>
            <a:pPr marL="609600" indent="-609600">
              <a:lnSpc>
                <a:spcPct val="80000"/>
              </a:lnSpc>
            </a:pPr>
            <a:r>
              <a:rPr lang="zh-CN" altLang="en-US" sz="2000" dirty="0"/>
              <a:t> ‘，’之后要留空格，如</a:t>
            </a:r>
            <a:r>
              <a:rPr lang="en-US" altLang="zh-CN" sz="2000" err="1"/>
              <a:t>Function(x</a:t>
            </a:r>
            <a:r>
              <a:rPr lang="en-US" altLang="zh-CN" sz="2000"/>
              <a:t>, y, z)</a:t>
            </a:r>
            <a:r>
              <a:rPr lang="zh-CN" altLang="en-US" sz="2000" dirty="0"/>
              <a:t>。如果‘</a:t>
            </a:r>
            <a:r>
              <a:rPr lang="en-US" altLang="zh-CN" sz="2000"/>
              <a:t>;’</a:t>
            </a:r>
            <a:r>
              <a:rPr lang="zh-CN" altLang="en-US" sz="2000" dirty="0"/>
              <a:t>不是一行的结束符号，其后要留空格，如</a:t>
            </a:r>
            <a:r>
              <a:rPr lang="en-US" altLang="zh-CN" sz="2000"/>
              <a:t>for (initialization; condition; update)</a:t>
            </a:r>
            <a:r>
              <a:rPr lang="zh-CN" altLang="en-US" sz="2000" dirty="0"/>
              <a:t>。</a:t>
            </a:r>
            <a:endParaRPr lang="zh-CN" altLang="en-US" sz="2000" dirty="0"/>
          </a:p>
          <a:p>
            <a:pPr marL="609600" indent="-609600">
              <a:lnSpc>
                <a:spcPct val="80000"/>
              </a:lnSpc>
            </a:pPr>
            <a:r>
              <a:rPr lang="zh-CN" altLang="en-US" sz="2000" dirty="0"/>
              <a:t>赋值操作符、比较操作符、算术操作符、逻辑操作符、位域操作符，如“</a:t>
            </a:r>
            <a:r>
              <a:rPr lang="en-US" altLang="zh-CN" sz="2000"/>
              <a:t>=”</a:t>
            </a:r>
            <a:r>
              <a:rPr lang="zh-CN" altLang="en-US" sz="2000" dirty="0"/>
              <a:t>、“</a:t>
            </a:r>
            <a:r>
              <a:rPr lang="en-US" altLang="zh-CN" sz="2000"/>
              <a:t>+=” “&gt;=”</a:t>
            </a:r>
            <a:r>
              <a:rPr lang="zh-CN" altLang="en-US" sz="2000" dirty="0"/>
              <a:t>、“</a:t>
            </a:r>
            <a:r>
              <a:rPr lang="en-US" altLang="zh-CN" sz="2000"/>
              <a:t>&lt;=”</a:t>
            </a:r>
            <a:r>
              <a:rPr lang="zh-CN" altLang="en-US" sz="2000" dirty="0"/>
              <a:t>、“</a:t>
            </a:r>
            <a:r>
              <a:rPr lang="en-US" altLang="zh-CN" sz="2000"/>
              <a:t>+”</a:t>
            </a:r>
            <a:r>
              <a:rPr lang="zh-CN" altLang="en-US" sz="2000" dirty="0"/>
              <a:t>、“</a:t>
            </a:r>
            <a:r>
              <a:rPr lang="en-US" altLang="zh-CN" sz="2000" dirty="0"/>
              <a:t>*”</a:t>
            </a:r>
            <a:r>
              <a:rPr lang="zh-CN" altLang="en-US" sz="2000" dirty="0"/>
              <a:t>、“</a:t>
            </a:r>
            <a:r>
              <a:rPr lang="en-US" altLang="zh-CN" sz="2000"/>
              <a:t>%”</a:t>
            </a:r>
            <a:r>
              <a:rPr lang="zh-CN" altLang="en-US" sz="2000" dirty="0"/>
              <a:t>、“</a:t>
            </a:r>
            <a:r>
              <a:rPr lang="en-US" altLang="zh-CN" sz="2000"/>
              <a:t>&amp;&amp;”</a:t>
            </a:r>
            <a:r>
              <a:rPr lang="zh-CN" altLang="en-US" sz="2000" dirty="0"/>
              <a:t>、“</a:t>
            </a:r>
            <a:r>
              <a:rPr lang="en-US" altLang="zh-CN" sz="2000"/>
              <a:t>||”</a:t>
            </a:r>
            <a:r>
              <a:rPr lang="zh-CN" altLang="en-US" sz="2000" dirty="0"/>
              <a:t>、“</a:t>
            </a:r>
            <a:r>
              <a:rPr lang="en-US" altLang="zh-CN" sz="2000"/>
              <a:t>&lt;&lt;”,“^”</a:t>
            </a:r>
            <a:r>
              <a:rPr lang="zh-CN" altLang="en-US" sz="2000" dirty="0"/>
              <a:t>等二元操作符的前后应当加空格。</a:t>
            </a:r>
            <a:endParaRPr lang="zh-CN" altLang="en-US" sz="2000" dirty="0"/>
          </a:p>
          <a:p>
            <a:pPr marL="609600" indent="-609600">
              <a:lnSpc>
                <a:spcPct val="80000"/>
              </a:lnSpc>
            </a:pPr>
            <a:r>
              <a:rPr lang="zh-CN" altLang="en-US" sz="2000" dirty="0"/>
              <a:t>一元操作符如“</a:t>
            </a:r>
            <a:r>
              <a:rPr lang="en-US" altLang="zh-CN" sz="2000"/>
              <a:t>!”</a:t>
            </a:r>
            <a:r>
              <a:rPr lang="zh-CN" altLang="en-US" sz="2000" dirty="0"/>
              <a:t>、“</a:t>
            </a:r>
            <a:r>
              <a:rPr lang="en-US" altLang="zh-CN" sz="2000"/>
              <a:t>~”</a:t>
            </a:r>
            <a:r>
              <a:rPr lang="zh-CN" altLang="en-US" sz="2000" dirty="0"/>
              <a:t>、“</a:t>
            </a:r>
            <a:r>
              <a:rPr lang="en-US" altLang="zh-CN" sz="2000"/>
              <a:t>++”</a:t>
            </a:r>
            <a:r>
              <a:rPr lang="zh-CN" altLang="en-US" sz="2000" dirty="0"/>
              <a:t>、“</a:t>
            </a:r>
            <a:r>
              <a:rPr lang="en-US" altLang="zh-CN" sz="2000"/>
              <a:t>--”</a:t>
            </a:r>
            <a:r>
              <a:rPr lang="zh-CN" altLang="en-US" sz="2000" dirty="0"/>
              <a:t>、“</a:t>
            </a:r>
            <a:r>
              <a:rPr lang="en-US" altLang="zh-CN" sz="2000"/>
              <a:t>&amp;”</a:t>
            </a:r>
            <a:r>
              <a:rPr lang="zh-CN" altLang="en-US" sz="2000" dirty="0"/>
              <a:t>（地址运算符）等前后不加空格。</a:t>
            </a:r>
            <a:endParaRPr lang="zh-CN" altLang="en-US" sz="2000" dirty="0"/>
          </a:p>
          <a:p>
            <a:pPr marL="609600" indent="-609600">
              <a:lnSpc>
                <a:spcPct val="80000"/>
              </a:lnSpc>
            </a:pPr>
            <a:r>
              <a:rPr lang="zh-CN" altLang="en-US" sz="2000" dirty="0"/>
              <a:t>象“［］”、“</a:t>
            </a:r>
            <a:r>
              <a:rPr lang="en-US" altLang="zh-CN" sz="2000"/>
              <a:t>.”</a:t>
            </a:r>
            <a:r>
              <a:rPr lang="zh-CN" altLang="en-US" sz="2000" dirty="0"/>
              <a:t>、“</a:t>
            </a:r>
            <a:r>
              <a:rPr lang="en-US" altLang="zh-CN" sz="2000"/>
              <a:t>-&gt;”</a:t>
            </a:r>
            <a:r>
              <a:rPr lang="zh-CN" altLang="en-US" sz="2000" dirty="0"/>
              <a:t>这类操作符前后不加空格。</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3906" name="标题 123905"/>
          <p:cNvSpPr>
            <a:spLocks noGrp="1"/>
          </p:cNvSpPr>
          <p:nvPr>
            <p:ph type="title"/>
          </p:nvPr>
        </p:nvSpPr>
        <p:spPr/>
        <p:txBody>
          <a:bodyPr anchor="ctr" anchorCtr="0"/>
          <a:p>
            <a:r>
              <a:rPr lang="zh-CN" altLang="en-US" dirty="0"/>
              <a:t>空格</a:t>
            </a:r>
            <a:r>
              <a:rPr lang="en-US" altLang="zh-CN">
                <a:latin typeface="Arial" panose="020B0604020202020204" pitchFamily="34" charset="0"/>
              </a:rPr>
              <a:t>—</a:t>
            </a:r>
            <a:r>
              <a:rPr lang="zh-CN" altLang="en-US" dirty="0"/>
              <a:t>不必要的空格</a:t>
            </a:r>
            <a:endParaRPr lang="zh-CN" altLang="en-US" dirty="0"/>
          </a:p>
        </p:txBody>
      </p:sp>
      <p:sp>
        <p:nvSpPr>
          <p:cNvPr id="123907" name="文本占位符 123906"/>
          <p:cNvSpPr>
            <a:spLocks noGrp="1"/>
          </p:cNvSpPr>
          <p:nvPr>
            <p:ph type="body" idx="1"/>
          </p:nvPr>
        </p:nvSpPr>
        <p:spPr>
          <a:xfrm>
            <a:off x="457200" y="1600200"/>
            <a:ext cx="8229600" cy="4997450"/>
          </a:xfrm>
        </p:spPr>
        <p:txBody>
          <a:bodyPr/>
          <a:p>
            <a:pPr marL="609600" indent="-609600">
              <a:lnSpc>
                <a:spcPct val="90000"/>
              </a:lnSpc>
            </a:pPr>
            <a:r>
              <a:rPr lang="zh-CN" altLang="en-US" dirty="0"/>
              <a:t>如果语句已足够清晰，则括号内侧（即左括号后面和右括号前面）不需要加空格；</a:t>
            </a:r>
            <a:endParaRPr lang="zh-CN" altLang="en-US" dirty="0"/>
          </a:p>
          <a:p>
            <a:pPr marL="609600" indent="-609600">
              <a:lnSpc>
                <a:spcPct val="90000"/>
              </a:lnSpc>
            </a:pPr>
            <a:r>
              <a:rPr lang="zh-CN" altLang="en-US" dirty="0"/>
              <a:t>多重括号间不必加空格，因为在</a:t>
            </a:r>
            <a:r>
              <a:rPr lang="en-US" altLang="zh-CN"/>
              <a:t>C/C++</a:t>
            </a:r>
            <a:r>
              <a:rPr lang="zh-CN" altLang="en-US" dirty="0"/>
              <a:t>语言中括号已经是最清晰的标志了；</a:t>
            </a:r>
            <a:endParaRPr lang="zh-CN" altLang="en-US" dirty="0"/>
          </a:p>
          <a:p>
            <a:pPr marL="609600" indent="-609600">
              <a:lnSpc>
                <a:spcPct val="90000"/>
              </a:lnSpc>
            </a:pPr>
            <a:r>
              <a:rPr lang="zh-CN" altLang="en-US" dirty="0"/>
              <a:t>在长语句中如果需要加的空格非常多，则应该保持整体清晰，而在局部不加空格。</a:t>
            </a:r>
            <a:endParaRPr lang="zh-CN" altLang="en-US" dirty="0"/>
          </a:p>
          <a:p>
            <a:pPr marL="609600" indent="-609600">
              <a:lnSpc>
                <a:spcPct val="90000"/>
              </a:lnSpc>
            </a:pPr>
            <a:r>
              <a:rPr lang="zh-CN" altLang="en-US" dirty="0"/>
              <a:t>建议：对于表达式比较长的</a:t>
            </a:r>
            <a:r>
              <a:rPr lang="en-US" altLang="zh-CN"/>
              <a:t>for</a:t>
            </a:r>
            <a:r>
              <a:rPr lang="zh-CN" altLang="en-US" dirty="0"/>
              <a:t>语句和</a:t>
            </a:r>
            <a:r>
              <a:rPr lang="en-US" altLang="zh-CN"/>
              <a:t>if</a:t>
            </a:r>
            <a:r>
              <a:rPr lang="zh-CN" altLang="en-US" dirty="0"/>
              <a:t>语句，为了紧凑起见可以适当地去掉一些空格，如</a:t>
            </a:r>
            <a:r>
              <a:rPr lang="en-US" altLang="zh-CN"/>
              <a:t>for (i=0; i&lt;10; i++)</a:t>
            </a:r>
            <a:r>
              <a:rPr lang="zh-CN" altLang="en-US" dirty="0"/>
              <a:t>和</a:t>
            </a:r>
            <a:r>
              <a:rPr lang="en-US" altLang="zh-CN"/>
              <a:t>if ((a&lt;=b) &amp;&amp; (c&lt;=d)) </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4386" name="标题 144385"/>
          <p:cNvSpPr>
            <a:spLocks noGrp="1"/>
          </p:cNvSpPr>
          <p:nvPr>
            <p:ph type="title"/>
          </p:nvPr>
        </p:nvSpPr>
        <p:spPr/>
        <p:txBody>
          <a:bodyPr anchor="ctr" anchorCtr="0"/>
          <a:p>
            <a:r>
              <a:rPr lang="zh-CN" altLang="en-US" dirty="0"/>
              <a:t>思考</a:t>
            </a:r>
            <a:r>
              <a:rPr lang="en-US" altLang="zh-CN"/>
              <a:t>7</a:t>
            </a:r>
            <a:endParaRPr lang="en-US" altLang="zh-CN"/>
          </a:p>
        </p:txBody>
      </p:sp>
      <p:sp>
        <p:nvSpPr>
          <p:cNvPr id="144387" name="文本占位符 144386"/>
          <p:cNvSpPr>
            <a:spLocks noGrp="1"/>
          </p:cNvSpPr>
          <p:nvPr>
            <p:ph type="body" idx="1"/>
          </p:nvPr>
        </p:nvSpPr>
        <p:spPr/>
        <p:txBody>
          <a:bodyPr/>
          <a:p>
            <a:pPr marL="609600" indent="-609600"/>
            <a:r>
              <a:rPr lang="zh-CN" altLang="en-US" sz="2000" dirty="0">
                <a:latin typeface="宋体" panose="02010600030101010101" pitchFamily="2" charset="-122"/>
              </a:rPr>
              <a:t>对于</a:t>
            </a:r>
            <a:r>
              <a:rPr lang="zh-CN" altLang="en-US" sz="2000" b="0" dirty="0">
                <a:latin typeface="宋体" panose="02010600030101010101" pitchFamily="2" charset="-122"/>
              </a:rPr>
              <a:t>空格</a:t>
            </a:r>
            <a:r>
              <a:rPr lang="zh-CN" altLang="en-US" sz="2000" dirty="0">
                <a:latin typeface="宋体" panose="02010600030101010101" pitchFamily="2" charset="-122"/>
              </a:rPr>
              <a:t>的使用，下面的代码段，那些的风格不好（不考虑命名规范）</a:t>
            </a:r>
            <a:r>
              <a:rPr lang="en-US" altLang="zh-CN" sz="2000">
                <a:latin typeface="宋体" panose="02010600030101010101" pitchFamily="2" charset="-122"/>
              </a:rPr>
              <a:t>[ 		]</a:t>
            </a:r>
            <a:endParaRPr lang="en-US" altLang="zh-CN" sz="2000">
              <a:latin typeface="宋体" panose="02010600030101010101" pitchFamily="2" charset="-122"/>
            </a:endParaRPr>
          </a:p>
          <a:p>
            <a:pPr marL="609600" indent="-609600"/>
            <a:r>
              <a:rPr lang="en-US" altLang="zh-CN" sz="2000">
                <a:latin typeface="宋体" panose="02010600030101010101" pitchFamily="2" charset="-122"/>
              </a:rPr>
              <a:t>A</a:t>
            </a:r>
            <a:r>
              <a:rPr lang="zh-CN" altLang="en-US" sz="2000" dirty="0">
                <a:latin typeface="宋体" panose="02010600030101010101" pitchFamily="2" charset="-122"/>
              </a:rPr>
              <a:t>、 </a:t>
            </a:r>
            <a:r>
              <a:rPr lang="en-US" altLang="zh-CN" sz="2000">
                <a:latin typeface="宋体" panose="02010600030101010101" pitchFamily="2" charset="-122"/>
              </a:rPr>
              <a:t>void </a:t>
            </a:r>
            <a:r>
              <a:rPr lang="en-US" altLang="zh-CN" sz="2000" err="1">
                <a:latin typeface="宋体" panose="02010600030101010101" pitchFamily="2" charset="-122"/>
              </a:rPr>
              <a:t>DHFTESTFunc</a:t>
            </a:r>
            <a:r>
              <a:rPr lang="en-US" altLang="zh-CN" sz="2000">
                <a:latin typeface="宋体" panose="02010600030101010101" pitchFamily="2" charset="-122"/>
              </a:rPr>
              <a:t> (</a:t>
            </a:r>
            <a:r>
              <a:rPr lang="en-US" altLang="zh-CN" sz="2000" err="1">
                <a:latin typeface="宋体" panose="02010600030101010101" pitchFamily="2" charset="-122"/>
              </a:rPr>
              <a:t>int</a:t>
            </a:r>
            <a:r>
              <a:rPr lang="en-US" altLang="zh-CN" sz="2000">
                <a:latin typeface="宋体" panose="02010600030101010101" pitchFamily="2" charset="-122"/>
              </a:rPr>
              <a:t> </a:t>
            </a:r>
            <a:r>
              <a:rPr lang="en-US" altLang="zh-CN" sz="2000" err="1">
                <a:latin typeface="宋体" panose="02010600030101010101" pitchFamily="2" charset="-122"/>
              </a:rPr>
              <a:t>nVal,int</a:t>
            </a:r>
            <a:r>
              <a:rPr lang="en-US" altLang="zh-CN" sz="2000">
                <a:latin typeface="宋体" panose="02010600030101010101" pitchFamily="2" charset="-122"/>
              </a:rPr>
              <a:t> </a:t>
            </a:r>
            <a:r>
              <a:rPr lang="en-US" altLang="zh-CN" sz="2000" err="1">
                <a:latin typeface="宋体" panose="02010600030101010101" pitchFamily="2" charset="-122"/>
              </a:rPr>
              <a:t>nCount</a:t>
            </a:r>
            <a:r>
              <a:rPr lang="en-US" altLang="zh-CN" sz="2000">
                <a:latin typeface="宋体" panose="02010600030101010101" pitchFamily="2" charset="-122"/>
              </a:rPr>
              <a:t>)</a:t>
            </a:r>
            <a:endParaRPr lang="en-US" altLang="zh-CN" sz="2000">
              <a:latin typeface="宋体" panose="02010600030101010101" pitchFamily="2" charset="-122"/>
            </a:endParaRPr>
          </a:p>
          <a:p>
            <a:pPr marL="609600" indent="-609600"/>
            <a:r>
              <a:rPr lang="en-US" altLang="zh-CN" sz="2000">
                <a:latin typeface="宋体" panose="02010600030101010101" pitchFamily="2" charset="-122"/>
              </a:rPr>
              <a:t>B</a:t>
            </a:r>
            <a:r>
              <a:rPr lang="zh-CN" altLang="en-US" sz="2000" dirty="0">
                <a:latin typeface="宋体" panose="02010600030101010101" pitchFamily="2" charset="-122"/>
              </a:rPr>
              <a:t>、</a:t>
            </a:r>
            <a:r>
              <a:rPr lang="en-US" altLang="zh-CN" sz="2000">
                <a:latin typeface="宋体" panose="02010600030101010101" pitchFamily="2" charset="-122"/>
              </a:rPr>
              <a:t>if ((n&lt;=b) &amp;&amp; (c&lt;=d))</a:t>
            </a:r>
            <a:endParaRPr lang="en-US" altLang="zh-CN" sz="2000">
              <a:latin typeface="宋体" panose="02010600030101010101" pitchFamily="2" charset="-122"/>
            </a:endParaRPr>
          </a:p>
          <a:p>
            <a:pPr marL="609600" indent="-609600"/>
            <a:r>
              <a:rPr lang="en-US" altLang="zh-CN" sz="2000">
                <a:latin typeface="宋体" panose="02010600030101010101" pitchFamily="2" charset="-122"/>
              </a:rPr>
              <a:t>C</a:t>
            </a:r>
            <a:r>
              <a:rPr lang="zh-CN" altLang="en-US" sz="2000" dirty="0">
                <a:latin typeface="宋体" panose="02010600030101010101" pitchFamily="2" charset="-122"/>
              </a:rPr>
              <a:t>、</a:t>
            </a:r>
            <a:r>
              <a:rPr lang="en-US" altLang="zh-CN" sz="2000">
                <a:latin typeface="宋体" panose="02010600030101010101" pitchFamily="2" charset="-122"/>
              </a:rPr>
              <a:t>if (year &gt;= 2000)</a:t>
            </a:r>
            <a:endParaRPr lang="en-US" altLang="zh-CN" sz="2000">
              <a:latin typeface="宋体" panose="02010600030101010101" pitchFamily="2" charset="-122"/>
            </a:endParaRPr>
          </a:p>
          <a:p>
            <a:pPr marL="609600" indent="-609600"/>
            <a:r>
              <a:rPr lang="en-US" altLang="zh-CN" sz="2000">
                <a:latin typeface="宋体" panose="02010600030101010101" pitchFamily="2" charset="-122"/>
              </a:rPr>
              <a:t>D</a:t>
            </a:r>
            <a:r>
              <a:rPr lang="zh-CN" altLang="en-US" sz="2000" dirty="0">
                <a:latin typeface="宋体" panose="02010600030101010101" pitchFamily="2" charset="-122"/>
              </a:rPr>
              <a:t>、</a:t>
            </a:r>
            <a:r>
              <a:rPr lang="en-US" altLang="zh-CN" sz="2000">
                <a:latin typeface="宋体" panose="02010600030101010101" pitchFamily="2" charset="-122"/>
              </a:rPr>
              <a:t>for (i=0; i&lt;10; ++i)</a:t>
            </a:r>
            <a:endParaRPr lang="en-US" altLang="zh-CN" sz="2000">
              <a:latin typeface="宋体" panose="02010600030101010101" pitchFamily="2" charset="-122"/>
            </a:endParaRPr>
          </a:p>
          <a:p>
            <a:pPr marL="609600" indent="-609600"/>
            <a:r>
              <a:rPr lang="en-US" altLang="zh-CN" sz="2000">
                <a:latin typeface="宋体" panose="02010600030101010101" pitchFamily="2" charset="-122"/>
              </a:rPr>
              <a:t>E</a:t>
            </a:r>
            <a:r>
              <a:rPr lang="zh-CN" altLang="en-US" sz="2000" dirty="0">
                <a:latin typeface="宋体" panose="02010600030101010101" pitchFamily="2" charset="-122"/>
              </a:rPr>
              <a:t>、</a:t>
            </a:r>
            <a:r>
              <a:rPr lang="en-US" altLang="zh-CN" sz="2000">
                <a:latin typeface="宋体" panose="02010600030101010101" pitchFamily="2" charset="-122"/>
              </a:rPr>
              <a:t>x=a&lt;</a:t>
            </a:r>
            <a:r>
              <a:rPr lang="en-US" altLang="zh-CN" sz="2000" err="1">
                <a:latin typeface="宋体" panose="02010600030101010101" pitchFamily="2" charset="-122"/>
              </a:rPr>
              <a:t>b?a:b</a:t>
            </a:r>
            <a:r>
              <a:rPr lang="en-US" altLang="zh-CN" sz="2000">
                <a:latin typeface="宋体" panose="02010600030101010101" pitchFamily="2" charset="-122"/>
              </a:rPr>
              <a:t>;</a:t>
            </a:r>
            <a:endParaRPr lang="en-US" altLang="zh-CN" sz="2000">
              <a:latin typeface="宋体" panose="02010600030101010101" pitchFamily="2" charset="-122"/>
            </a:endParaRPr>
          </a:p>
          <a:p>
            <a:pPr marL="609600" indent="-609600"/>
            <a:r>
              <a:rPr lang="en-US" altLang="zh-CN" sz="2000">
                <a:latin typeface="宋体" panose="02010600030101010101" pitchFamily="2" charset="-122"/>
              </a:rPr>
              <a:t>F</a:t>
            </a:r>
            <a:r>
              <a:rPr lang="zh-CN" altLang="en-US" sz="2000" dirty="0">
                <a:latin typeface="宋体" panose="02010600030101010101" pitchFamily="2" charset="-122"/>
              </a:rPr>
              <a:t>、</a:t>
            </a:r>
            <a:r>
              <a:rPr lang="en-US" altLang="zh-CN" sz="2000">
                <a:latin typeface="宋体" panose="02010600030101010101" pitchFamily="2" charset="-122"/>
              </a:rPr>
              <a:t>for (i = 0; i &lt; 10; ++ i)</a:t>
            </a:r>
            <a:endParaRPr lang="en-US" altLang="zh-CN" sz="2000">
              <a:latin typeface="宋体" panose="02010600030101010101" pitchFamily="2" charset="-122"/>
            </a:endParaRPr>
          </a:p>
        </p:txBody>
      </p:sp>
      <p:sp>
        <p:nvSpPr>
          <p:cNvPr id="144388" name="矩形 144387"/>
          <p:cNvSpPr/>
          <p:nvPr/>
        </p:nvSpPr>
        <p:spPr>
          <a:xfrm>
            <a:off x="2268538" y="1916113"/>
            <a:ext cx="704850" cy="366712"/>
          </a:xfrm>
          <a:prstGeom prst="rect">
            <a:avLst/>
          </a:prstGeom>
          <a:noFill/>
          <a:ln w="9525">
            <a:noFill/>
          </a:ln>
        </p:spPr>
        <p:txBody>
          <a:bodyPr wrap="none" anchor="ctr" anchorCtr="0">
            <a:spAutoFit/>
          </a:bodyPr>
          <a:p>
            <a:pPr eaLnBrk="1" hangingPunct="1"/>
            <a:r>
              <a:rPr lang="en-US" altLang="zh-CN" b="1"/>
              <a:t>AEF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4388"/>
                                        </p:tgtEl>
                                        <p:attrNameLst>
                                          <p:attrName>style.visibility</p:attrName>
                                        </p:attrNameLst>
                                      </p:cBhvr>
                                      <p:to>
                                        <p:strVal val="visible"/>
                                      </p:to>
                                    </p:set>
                                    <p:anim calcmode="discrete" valueType="clr">
                                      <p:cBhvr override="childStyle">
                                        <p:cTn id="7" dur="500"/>
                                        <p:tgtEl>
                                          <p:spTgt spid="144388"/>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144388"/>
                                        </p:tgtEl>
                                        <p:attrNameLst>
                                          <p:attrName>fillcolor</p:attrName>
                                        </p:attrNameLst>
                                      </p:cBhvr>
                                      <p:tavLst>
                                        <p:tav tm="0">
                                          <p:val>
                                            <p:clrVal>
                                              <a:schemeClr val="accent2"/>
                                            </p:clrVal>
                                          </p:val>
                                        </p:tav>
                                        <p:tav tm="50000">
                                          <p:val>
                                            <p:clrVal>
                                              <a:schemeClr val="hlink"/>
                                            </p:clrVal>
                                          </p:val>
                                        </p:tav>
                                      </p:tavLst>
                                    </p:anim>
                                    <p:set>
                                      <p:cBhvr>
                                        <p:cTn id="9" dur="500"/>
                                        <p:tgtEl>
                                          <p:spTgt spid="14438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2098" name="标题 132097"/>
          <p:cNvSpPr>
            <a:spLocks noGrp="1"/>
          </p:cNvSpPr>
          <p:nvPr>
            <p:ph type="title"/>
          </p:nvPr>
        </p:nvSpPr>
        <p:spPr/>
        <p:txBody>
          <a:bodyPr anchor="ctr" anchorCtr="0"/>
          <a:p>
            <a:r>
              <a:rPr lang="zh-CN" altLang="en-US" dirty="0"/>
              <a:t>目标</a:t>
            </a:r>
            <a:endParaRPr lang="zh-CN" altLang="en-US" dirty="0"/>
          </a:p>
        </p:txBody>
      </p:sp>
      <p:sp>
        <p:nvSpPr>
          <p:cNvPr id="132099" name="文本占位符 132098"/>
          <p:cNvSpPr>
            <a:spLocks noGrp="1"/>
          </p:cNvSpPr>
          <p:nvPr>
            <p:ph type="body" idx="1"/>
          </p:nvPr>
        </p:nvSpPr>
        <p:spPr/>
        <p:txBody>
          <a:bodyPr/>
          <a:p>
            <a:r>
              <a:rPr lang="zh-CN" altLang="en-US" dirty="0"/>
              <a:t>了解</a:t>
            </a:r>
            <a:r>
              <a:rPr lang="en-US" altLang="zh-CN" err="1"/>
              <a:t>DHF</a:t>
            </a:r>
            <a:r>
              <a:rPr lang="en-US" altLang="zh-CN"/>
              <a:t> C/C++</a:t>
            </a:r>
            <a:r>
              <a:rPr lang="zh-CN" altLang="en-US" dirty="0"/>
              <a:t>编程规范</a:t>
            </a:r>
            <a:endParaRPr lang="zh-CN" altLang="en-US" dirty="0"/>
          </a:p>
          <a:p>
            <a:r>
              <a:rPr lang="zh-CN" altLang="en-US" dirty="0"/>
              <a:t>了解</a:t>
            </a:r>
            <a:r>
              <a:rPr lang="en-US" altLang="zh-CN"/>
              <a:t>C/C++</a:t>
            </a:r>
            <a:r>
              <a:rPr lang="zh-CN" altLang="en-US" dirty="0"/>
              <a:t>编程的一些注意事项</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4930" name="标题 124929"/>
          <p:cNvSpPr>
            <a:spLocks noGrp="1"/>
          </p:cNvSpPr>
          <p:nvPr>
            <p:ph type="title"/>
          </p:nvPr>
        </p:nvSpPr>
        <p:spPr/>
        <p:txBody>
          <a:bodyPr anchor="ctr" anchorCtr="0"/>
          <a:p>
            <a:r>
              <a:rPr lang="zh-CN" altLang="en-US" dirty="0"/>
              <a:t>注释－要求注释之处</a:t>
            </a:r>
            <a:endParaRPr lang="zh-CN" altLang="en-US" dirty="0"/>
          </a:p>
        </p:txBody>
      </p:sp>
      <p:sp>
        <p:nvSpPr>
          <p:cNvPr id="124931" name="文本占位符 124930"/>
          <p:cNvSpPr>
            <a:spLocks noGrp="1"/>
          </p:cNvSpPr>
          <p:nvPr>
            <p:ph type="body" idx="1"/>
          </p:nvPr>
        </p:nvSpPr>
        <p:spPr/>
        <p:txBody>
          <a:bodyPr/>
          <a:p>
            <a:pPr marL="609600" indent="-609600">
              <a:lnSpc>
                <a:spcPct val="80000"/>
              </a:lnSpc>
            </a:pPr>
            <a:r>
              <a:rPr lang="zh-CN" altLang="en-US" sz="1800" dirty="0"/>
              <a:t>说明性文件（如头文件</a:t>
            </a:r>
            <a:r>
              <a:rPr lang="en-US" altLang="zh-CN" sz="1800"/>
              <a:t>.h</a:t>
            </a:r>
            <a:r>
              <a:rPr lang="zh-CN" altLang="en-US" sz="1800" dirty="0"/>
              <a:t>文件、</a:t>
            </a:r>
            <a:r>
              <a:rPr lang="en-US" altLang="zh-CN" sz="1800"/>
              <a:t>.inc</a:t>
            </a:r>
            <a:r>
              <a:rPr lang="zh-CN" altLang="en-US" sz="1800" dirty="0"/>
              <a:t>文件、</a:t>
            </a:r>
            <a:r>
              <a:rPr lang="en-US" altLang="zh-CN" sz="1800"/>
              <a:t>.def</a:t>
            </a:r>
            <a:r>
              <a:rPr lang="zh-CN" altLang="en-US" sz="1800" dirty="0"/>
              <a:t>文件、编译说明文件</a:t>
            </a:r>
            <a:r>
              <a:rPr lang="en-US" altLang="zh-CN" sz="1800"/>
              <a:t>.</a:t>
            </a:r>
            <a:r>
              <a:rPr lang="en-US" altLang="zh-CN" sz="1800" err="1"/>
              <a:t>cfg</a:t>
            </a:r>
            <a:r>
              <a:rPr lang="zh-CN" altLang="en-US" sz="1800" dirty="0"/>
              <a:t>等）头部应进行注释，注释必须列出：版权和版本的声明、修改日志等，头文件的注释中还应有函数功能简要说明。</a:t>
            </a:r>
            <a:endParaRPr lang="zh-CN" altLang="en-US" sz="1800" dirty="0"/>
          </a:p>
          <a:p>
            <a:pPr marL="609600" indent="-609600">
              <a:lnSpc>
                <a:spcPct val="80000"/>
              </a:lnSpc>
            </a:pPr>
            <a:r>
              <a:rPr lang="zh-CN" altLang="en-US" sz="1800" dirty="0"/>
              <a:t>源文件头部应进行注释，列出：版权和版本的声明、修改日志等 </a:t>
            </a:r>
            <a:endParaRPr lang="zh-CN" altLang="en-US" sz="1800" dirty="0"/>
          </a:p>
          <a:p>
            <a:pPr marL="609600" indent="-609600">
              <a:lnSpc>
                <a:spcPct val="80000"/>
              </a:lnSpc>
            </a:pPr>
            <a:r>
              <a:rPr lang="zh-CN" altLang="en-US" sz="1800" dirty="0"/>
              <a:t>函数头部应进行注释，列出：函数的目的</a:t>
            </a:r>
            <a:r>
              <a:rPr lang="en-US" altLang="zh-CN" sz="1800"/>
              <a:t>/</a:t>
            </a:r>
            <a:r>
              <a:rPr lang="zh-CN" altLang="en-US" sz="1800" dirty="0"/>
              <a:t>功能、输入参数、输出参数、返回值、调用关系（函数、表）等。</a:t>
            </a:r>
            <a:endParaRPr lang="zh-CN" altLang="en-US" sz="1800" dirty="0"/>
          </a:p>
          <a:p>
            <a:pPr marL="609600" indent="-609600">
              <a:lnSpc>
                <a:spcPct val="80000"/>
              </a:lnSpc>
            </a:pPr>
            <a:r>
              <a:rPr lang="zh-CN" altLang="en-US" sz="1800" dirty="0"/>
              <a:t>对于所有有物理含义的变量、常量，如果其命名不是充分自注释的，在声明时都必须加以注释，说明其物理含义。变量、常量、宏的注释应放在其上方相邻位置或右方。</a:t>
            </a:r>
            <a:endParaRPr lang="zh-CN" altLang="en-US" sz="1800" dirty="0"/>
          </a:p>
          <a:p>
            <a:pPr marL="609600" indent="-609600">
              <a:lnSpc>
                <a:spcPct val="80000"/>
              </a:lnSpc>
            </a:pPr>
            <a:r>
              <a:rPr lang="zh-CN" altLang="en-US" sz="1800" dirty="0"/>
              <a:t>数据结构声明</a:t>
            </a:r>
            <a:r>
              <a:rPr lang="en-US" altLang="zh-CN" sz="1800"/>
              <a:t>(</a:t>
            </a:r>
            <a:r>
              <a:rPr lang="zh-CN" altLang="en-US" sz="1800" dirty="0"/>
              <a:t>包括数组、结构、类、枚举等</a:t>
            </a:r>
            <a:r>
              <a:rPr lang="en-US" altLang="zh-CN" sz="1800"/>
              <a:t>)</a:t>
            </a:r>
            <a:r>
              <a:rPr lang="zh-CN" altLang="en-US" sz="1800" dirty="0"/>
              <a:t>，如果其命名不是充分自注释的，必须加以注释。对数据结构的注释应放在其上方相邻位置，不可放在下面；对结构中的每个域的注释放在此域的右方。</a:t>
            </a:r>
            <a:endParaRPr lang="zh-CN" altLang="en-US" sz="1800" dirty="0"/>
          </a:p>
          <a:p>
            <a:pPr marL="609600" indent="-609600">
              <a:lnSpc>
                <a:spcPct val="80000"/>
              </a:lnSpc>
            </a:pPr>
            <a:r>
              <a:rPr lang="zh-CN" altLang="en-US" sz="1800" dirty="0"/>
              <a:t>全局变量要有较详细的注释，包括对其功能、取值范围、哪些函数或过程存取它以及存取时建议等的说明。</a:t>
            </a:r>
            <a:endParaRPr lang="zh-CN" altLang="en-US" sz="1800" dirty="0"/>
          </a:p>
          <a:p>
            <a:pPr marL="609600" indent="-609600">
              <a:lnSpc>
                <a:spcPct val="80000"/>
              </a:lnSpc>
            </a:pPr>
            <a:r>
              <a:rPr lang="zh-CN" altLang="en-US" sz="1800" dirty="0"/>
              <a:t>对变量的定义和分支语句（条件分支、循环语句等）必须编写注释。</a:t>
            </a:r>
            <a:endParaRPr lang="zh-CN" altLang="en-US" sz="1800" dirty="0"/>
          </a:p>
          <a:p>
            <a:pPr marL="609600" indent="-609600">
              <a:lnSpc>
                <a:spcPct val="80000"/>
              </a:lnSpc>
            </a:pPr>
            <a:r>
              <a:rPr lang="zh-CN" altLang="en-US" sz="1800" dirty="0"/>
              <a:t>这些语句往往是程序实现某一特定功能的关键，对于维护人员来说，良好的注释帮助更好的理解程序，有时甚至优于看设计文档。</a:t>
            </a:r>
            <a:endParaRPr lang="zh-CN" altLang="en-US" sz="1800" dirty="0"/>
          </a:p>
          <a:p>
            <a:pPr marL="609600" indent="-609600">
              <a:lnSpc>
                <a:spcPct val="80000"/>
              </a:lnSpc>
            </a:pPr>
            <a:r>
              <a:rPr lang="zh-CN" altLang="en-US" sz="1800" dirty="0"/>
              <a:t>对于</a:t>
            </a:r>
            <a:r>
              <a:rPr lang="en-US" altLang="zh-CN" sz="1800"/>
              <a:t>switch</a:t>
            </a:r>
            <a:r>
              <a:rPr lang="zh-CN" altLang="en-US" sz="1800" dirty="0"/>
              <a:t>语句下的</a:t>
            </a:r>
            <a:r>
              <a:rPr lang="en-US" altLang="zh-CN" sz="1800"/>
              <a:t>case</a:t>
            </a:r>
            <a:r>
              <a:rPr lang="zh-CN" altLang="en-US" sz="1800" dirty="0"/>
              <a:t>语句，如果因为特殊情况需要处理完一个</a:t>
            </a:r>
            <a:r>
              <a:rPr lang="en-US" altLang="zh-CN" sz="1800"/>
              <a:t>case</a:t>
            </a:r>
            <a:r>
              <a:rPr lang="zh-CN" altLang="en-US" sz="1800" dirty="0"/>
              <a:t>后进入下一个</a:t>
            </a:r>
            <a:r>
              <a:rPr lang="en-US" altLang="zh-CN" sz="1800"/>
              <a:t>case</a:t>
            </a:r>
            <a:r>
              <a:rPr lang="zh-CN" altLang="en-US" sz="1800" dirty="0"/>
              <a:t>处理，必须在该</a:t>
            </a:r>
            <a:r>
              <a:rPr lang="en-US" altLang="zh-CN" sz="1800"/>
              <a:t>case</a:t>
            </a:r>
            <a:r>
              <a:rPr lang="zh-CN" altLang="en-US" sz="1800" dirty="0"/>
              <a:t>语句处理完、下一个</a:t>
            </a:r>
            <a:r>
              <a:rPr lang="en-US" altLang="zh-CN" sz="1800"/>
              <a:t>case</a:t>
            </a:r>
            <a:r>
              <a:rPr lang="zh-CN" altLang="en-US" sz="1800" dirty="0"/>
              <a:t>语句前加上明确的注释。</a:t>
            </a:r>
            <a:endParaRPr lang="zh-CN" altLang="en-US"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8" name="标题 24577"/>
          <p:cNvSpPr>
            <a:spLocks noGrp="1"/>
          </p:cNvSpPr>
          <p:nvPr>
            <p:ph type="title"/>
          </p:nvPr>
        </p:nvSpPr>
        <p:spPr/>
        <p:txBody>
          <a:bodyPr anchor="ctr" anchorCtr="0"/>
          <a:p>
            <a:r>
              <a:rPr lang="zh-CN" altLang="en-US" dirty="0"/>
              <a:t>注释</a:t>
            </a:r>
            <a:r>
              <a:rPr lang="en-US" altLang="zh-CN">
                <a:latin typeface="Arial" panose="020B0604020202020204" pitchFamily="34" charset="0"/>
              </a:rPr>
              <a:t>—</a:t>
            </a:r>
            <a:r>
              <a:rPr lang="zh-CN" altLang="en-US" dirty="0"/>
              <a:t>举例：函数注释</a:t>
            </a:r>
            <a:endParaRPr lang="zh-CN" altLang="en-US" dirty="0"/>
          </a:p>
        </p:txBody>
      </p:sp>
      <p:sp>
        <p:nvSpPr>
          <p:cNvPr id="24581" name="矩形 24580"/>
          <p:cNvSpPr/>
          <p:nvPr/>
        </p:nvSpPr>
        <p:spPr>
          <a:xfrm>
            <a:off x="539750" y="1273175"/>
            <a:ext cx="8280400" cy="5631180"/>
          </a:xfrm>
          <a:prstGeom prst="rect">
            <a:avLst/>
          </a:prstGeom>
          <a:noFill/>
          <a:ln w="9525">
            <a:noFill/>
          </a:ln>
        </p:spPr>
        <p:txBody>
          <a:bodyPr>
            <a:spAutoFit/>
          </a:bodyPr>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zh-CN" altLang="en-US" dirty="0">
                <a:latin typeface="宋体" panose="02010600030101010101" pitchFamily="2" charset="-122"/>
              </a:rPr>
              <a:t>函数：</a:t>
            </a:r>
            <a:r>
              <a:rPr lang="en-US" altLang="zh-CN" dirty="0">
                <a:latin typeface="宋体" panose="02010600030101010101" pitchFamily="2" charset="-122"/>
              </a:rPr>
              <a:t>DHF</a:t>
            </a:r>
            <a:r>
              <a:rPr lang="en-US" altLang="zh-CN" err="1">
                <a:latin typeface="宋体" panose="02010600030101010101" pitchFamily="2" charset="-122"/>
              </a:rPr>
              <a:t>Rect_GetArea</a:t>
            </a:r>
            <a:endParaRPr lang="en-US" altLang="zh-CN">
              <a:latin typeface="宋体" panose="02010600030101010101" pitchFamily="2" charset="-122"/>
            </a:endParaRPr>
          </a:p>
          <a:p>
            <a:pPr eaLnBrk="1" hangingPunct="1"/>
            <a:r>
              <a:rPr lang="zh-CN" altLang="en-US" dirty="0">
                <a:latin typeface="宋体" panose="02010600030101010101" pitchFamily="2" charset="-122"/>
              </a:rPr>
              <a:t>描述：计算获得面积</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输入：</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a:t>
            </a:r>
            <a:r>
              <a:rPr lang="en-US" altLang="zh-CN" err="1">
                <a:latin typeface="宋体" panose="02010600030101010101" pitchFamily="2" charset="-122"/>
              </a:rPr>
              <a:t>nWidth</a:t>
            </a:r>
            <a:r>
              <a:rPr lang="en-US" altLang="zh-CN">
                <a:latin typeface="宋体" panose="02010600030101010101" pitchFamily="2" charset="-122"/>
              </a:rPr>
              <a:t> - </a:t>
            </a:r>
            <a:r>
              <a:rPr lang="zh-CN" altLang="en-US" dirty="0">
                <a:latin typeface="宋体" panose="02010600030101010101" pitchFamily="2" charset="-122"/>
              </a:rPr>
              <a:t>宽度</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a:t>
            </a:r>
            <a:r>
              <a:rPr lang="en-US" altLang="zh-CN" err="1">
                <a:latin typeface="宋体" panose="02010600030101010101" pitchFamily="2" charset="-122"/>
              </a:rPr>
              <a:t>nHeight</a:t>
            </a:r>
            <a:r>
              <a:rPr lang="en-US" altLang="zh-CN">
                <a:latin typeface="宋体" panose="02010600030101010101" pitchFamily="2" charset="-122"/>
              </a:rPr>
              <a:t> - </a:t>
            </a:r>
            <a:r>
              <a:rPr lang="zh-CN" altLang="en-US" dirty="0">
                <a:latin typeface="宋体" panose="02010600030101010101" pitchFamily="2" charset="-122"/>
              </a:rPr>
              <a:t>高度</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输出</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	</a:t>
            </a:r>
            <a:r>
              <a:rPr lang="en-US" altLang="zh-CN" err="1">
                <a:latin typeface="宋体" panose="02010600030101010101" pitchFamily="2" charset="-122"/>
              </a:rPr>
              <a:t>pnArea</a:t>
            </a:r>
            <a:r>
              <a:rPr lang="en-US" altLang="zh-CN">
                <a:latin typeface="宋体" panose="02010600030101010101" pitchFamily="2" charset="-122"/>
              </a:rPr>
              <a:t> - </a:t>
            </a:r>
            <a:r>
              <a:rPr lang="zh-CN" altLang="en-US" dirty="0">
                <a:latin typeface="宋体" panose="02010600030101010101" pitchFamily="2" charset="-122"/>
              </a:rPr>
              <a:t>面积</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返回：</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a:t>
            </a:r>
            <a:r>
              <a:rPr lang="en-US" altLang="zh-CN">
                <a:latin typeface="宋体" panose="02010600030101010101" pitchFamily="2" charset="-122"/>
              </a:rPr>
              <a:t>TRUE - </a:t>
            </a:r>
            <a:r>
              <a:rPr lang="zh-CN" altLang="en-US" dirty="0">
                <a:latin typeface="宋体" panose="02010600030101010101" pitchFamily="2" charset="-122"/>
              </a:rPr>
              <a:t>函数执行成功</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a:t>
            </a:r>
            <a:r>
              <a:rPr lang="en-US" altLang="zh-CN">
                <a:latin typeface="宋体" panose="02010600030101010101" pitchFamily="2" charset="-122"/>
              </a:rPr>
              <a:t>FALSE - </a:t>
            </a:r>
            <a:r>
              <a:rPr lang="zh-CN" altLang="en-US" dirty="0">
                <a:latin typeface="宋体" panose="02010600030101010101" pitchFamily="2" charset="-122"/>
              </a:rPr>
              <a:t>函数执行失败</a:t>
            </a:r>
            <a:endParaRPr lang="zh-CN" altLang="en-US" dirty="0">
              <a:latin typeface="宋体" panose="02010600030101010101" pitchFamily="2" charset="-122"/>
            </a:endParaRPr>
          </a:p>
          <a:p>
            <a:pPr eaLnBrk="1" hangingPunct="1"/>
            <a:r>
              <a:rPr lang="en-US" altLang="zh-CN" dirty="0">
                <a:latin typeface="宋体" panose="02010600030101010101" pitchFamily="2" charset="-122"/>
              </a:rPr>
              <a:t>*</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BOOL </a:t>
            </a:r>
            <a:r>
              <a:rPr lang="en-US" altLang="zh-CN" err="1">
                <a:solidFill>
                  <a:schemeClr val="hlink"/>
                </a:solidFill>
                <a:latin typeface="宋体" panose="02010600030101010101" pitchFamily="2" charset="-122"/>
              </a:rPr>
              <a:t>DHF</a:t>
            </a:r>
            <a:r>
              <a:rPr lang="en-US" altLang="zh-CN" err="1">
                <a:solidFill>
                  <a:schemeClr val="hlink"/>
                </a:solidFill>
                <a:latin typeface="宋体" panose="02010600030101010101" pitchFamily="2" charset="-122"/>
              </a:rPr>
              <a:t>RECTGetArea(const</a:t>
            </a:r>
            <a:r>
              <a:rPr lang="en-US" altLang="zh-CN">
                <a:solidFill>
                  <a:schemeClr val="hlink"/>
                </a:solidFill>
                <a:latin typeface="宋体" panose="02010600030101010101" pitchFamily="2" charset="-122"/>
              </a:rPr>
              <a:t> </a:t>
            </a:r>
            <a:r>
              <a:rPr lang="en-US" altLang="zh-CN" err="1">
                <a:solidFill>
                  <a:schemeClr val="hlink"/>
                </a:solidFill>
                <a:latin typeface="宋体" panose="02010600030101010101" pitchFamily="2" charset="-122"/>
              </a:rPr>
              <a:t>int</a:t>
            </a:r>
            <a:r>
              <a:rPr lang="en-US" altLang="zh-CN">
                <a:solidFill>
                  <a:schemeClr val="hlink"/>
                </a:solidFill>
                <a:latin typeface="宋体" panose="02010600030101010101" pitchFamily="2" charset="-122"/>
              </a:rPr>
              <a:t> </a:t>
            </a:r>
            <a:r>
              <a:rPr lang="en-US" altLang="zh-CN" err="1">
                <a:solidFill>
                  <a:schemeClr val="hlink"/>
                </a:solidFill>
                <a:latin typeface="宋体" panose="02010600030101010101" pitchFamily="2" charset="-122"/>
              </a:rPr>
              <a:t>nWidth</a:t>
            </a:r>
            <a:r>
              <a:rPr lang="en-US" altLang="zh-CN">
                <a:solidFill>
                  <a:schemeClr val="hlink"/>
                </a:solidFill>
                <a:latin typeface="宋体" panose="02010600030101010101" pitchFamily="2" charset="-122"/>
              </a:rPr>
              <a:t>, const </a:t>
            </a:r>
            <a:r>
              <a:rPr lang="en-US" altLang="zh-CN" err="1">
                <a:solidFill>
                  <a:schemeClr val="hlink"/>
                </a:solidFill>
                <a:latin typeface="宋体" panose="02010600030101010101" pitchFamily="2" charset="-122"/>
              </a:rPr>
              <a:t>int</a:t>
            </a:r>
            <a:r>
              <a:rPr lang="en-US" altLang="zh-CN">
                <a:solidFill>
                  <a:schemeClr val="hlink"/>
                </a:solidFill>
                <a:latin typeface="宋体" panose="02010600030101010101" pitchFamily="2" charset="-122"/>
              </a:rPr>
              <a:t> </a:t>
            </a:r>
            <a:r>
              <a:rPr lang="en-US" altLang="zh-CN" err="1">
                <a:solidFill>
                  <a:schemeClr val="hlink"/>
                </a:solidFill>
                <a:latin typeface="宋体" panose="02010600030101010101" pitchFamily="2" charset="-122"/>
              </a:rPr>
              <a:t>nHeight</a:t>
            </a:r>
            <a:r>
              <a:rPr lang="en-US" altLang="zh-CN">
                <a:solidFill>
                  <a:schemeClr val="hlink"/>
                </a:solidFill>
                <a:latin typeface="宋体" panose="02010600030101010101" pitchFamily="2" charset="-122"/>
              </a:rPr>
              <a:t>, </a:t>
            </a:r>
            <a:r>
              <a:rPr lang="en-US" altLang="zh-CN" err="1">
                <a:solidFill>
                  <a:schemeClr val="hlink"/>
                </a:solidFill>
                <a:latin typeface="宋体" panose="02010600030101010101" pitchFamily="2" charset="-122"/>
              </a:rPr>
              <a:t>int</a:t>
            </a:r>
            <a:r>
              <a:rPr lang="en-US" altLang="zh-CN">
                <a:solidFill>
                  <a:schemeClr val="hlink"/>
                </a:solidFill>
                <a:latin typeface="宋体" panose="02010600030101010101" pitchFamily="2" charset="-122"/>
              </a:rPr>
              <a:t> *</a:t>
            </a:r>
            <a:r>
              <a:rPr lang="en-US" altLang="zh-CN" err="1">
                <a:solidFill>
                  <a:schemeClr val="hlink"/>
                </a:solidFill>
                <a:latin typeface="宋体" panose="02010600030101010101" pitchFamily="2" charset="-122"/>
              </a:rPr>
              <a:t>pnArea</a:t>
            </a:r>
            <a:r>
              <a:rPr lang="en-US" altLang="zh-CN">
                <a:solidFill>
                  <a:schemeClr val="hlink"/>
                </a:solidFill>
                <a:latin typeface="宋体" panose="02010600030101010101" pitchFamily="2" charset="-122"/>
              </a:rPr>
              <a:t>);</a:t>
            </a:r>
            <a:endParaRPr lang="en-US" altLang="zh-CN">
              <a:solidFill>
                <a:schemeClr val="hlink"/>
              </a:solidFill>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zh-CN" altLang="en-US" dirty="0">
                <a:latin typeface="宋体" panose="02010600030101010101" pitchFamily="2" charset="-122"/>
              </a:rPr>
              <a:t>函数：</a:t>
            </a:r>
            <a:r>
              <a:rPr lang="en-US" altLang="zh-CN" err="1">
                <a:latin typeface="宋体" panose="02010600030101010101" pitchFamily="2" charset="-122"/>
              </a:rPr>
              <a:t>DHF</a:t>
            </a:r>
            <a:r>
              <a:rPr lang="en-US" altLang="zh-CN" err="1">
                <a:latin typeface="宋体" panose="02010600030101010101" pitchFamily="2" charset="-122"/>
              </a:rPr>
              <a:t>Test_Do</a:t>
            </a:r>
            <a:endParaRPr lang="en-US" altLang="zh-CN">
              <a:latin typeface="宋体" panose="02010600030101010101" pitchFamily="2" charset="-122"/>
            </a:endParaRPr>
          </a:p>
          <a:p>
            <a:pPr eaLnBrk="1" hangingPunct="1"/>
            <a:r>
              <a:rPr lang="zh-CN" altLang="en-US" dirty="0">
                <a:latin typeface="宋体" panose="02010600030101010101" pitchFamily="2" charset="-122"/>
              </a:rPr>
              <a:t>描述：执行某功能</a:t>
            </a:r>
            <a:endParaRPr lang="zh-CN" altLang="en-US" dirty="0">
              <a:latin typeface="宋体" panose="02010600030101010101" pitchFamily="2" charset="-122"/>
            </a:endParaRPr>
          </a:p>
          <a:p>
            <a:pPr eaLnBrk="1" hangingPunct="1"/>
            <a:r>
              <a:rPr lang="en-US" altLang="zh-CN" dirty="0">
                <a:latin typeface="宋体" panose="02010600030101010101" pitchFamily="2" charset="-122"/>
              </a:rPr>
              <a:t>*</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void </a:t>
            </a:r>
            <a:r>
              <a:rPr lang="en-US" altLang="zh-CN" err="1">
                <a:solidFill>
                  <a:schemeClr val="hlink"/>
                </a:solidFill>
                <a:latin typeface="宋体" panose="02010600030101010101" pitchFamily="2" charset="-122"/>
              </a:rPr>
              <a:t>DHF</a:t>
            </a:r>
            <a:r>
              <a:rPr lang="en-US" altLang="zh-CN" err="1">
                <a:solidFill>
                  <a:schemeClr val="hlink"/>
                </a:solidFill>
                <a:latin typeface="宋体" panose="02010600030101010101" pitchFamily="2" charset="-122"/>
              </a:rPr>
              <a:t>TESTDo(void</a:t>
            </a:r>
            <a:r>
              <a:rPr lang="en-US" altLang="zh-CN">
                <a:solidFill>
                  <a:schemeClr val="hlink"/>
                </a:solidFill>
                <a:latin typeface="宋体" panose="02010600030101010101" pitchFamily="2" charset="-122"/>
              </a:rPr>
              <a:t>);</a:t>
            </a:r>
            <a:endParaRPr lang="en-US" altLang="zh-CN">
              <a:solidFill>
                <a:schemeClr val="hlink"/>
              </a:solidFill>
              <a:latin typeface="宋体" panose="02010600030101010101" pitchFamily="2" charset="-122"/>
            </a:endParaRPr>
          </a:p>
          <a:p>
            <a:pPr eaLnBrk="1" hangingPunct="1"/>
            <a:endParaRPr lang="en-US" altLang="zh-CN" dirty="0">
              <a:solidFill>
                <a:schemeClr val="hlink"/>
              </a:solidFill>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5410" name="标题 145409"/>
          <p:cNvSpPr>
            <a:spLocks noGrp="1"/>
          </p:cNvSpPr>
          <p:nvPr>
            <p:ph type="title"/>
          </p:nvPr>
        </p:nvSpPr>
        <p:spPr/>
        <p:txBody>
          <a:bodyPr anchor="ctr" anchorCtr="0"/>
          <a:p>
            <a:r>
              <a:rPr lang="zh-CN" altLang="en-US" dirty="0"/>
              <a:t>思考</a:t>
            </a:r>
            <a:r>
              <a:rPr lang="en-US" altLang="zh-CN"/>
              <a:t>8</a:t>
            </a:r>
            <a:endParaRPr lang="en-US" altLang="zh-CN"/>
          </a:p>
        </p:txBody>
      </p:sp>
      <p:sp>
        <p:nvSpPr>
          <p:cNvPr id="145411" name="文本占位符 145410"/>
          <p:cNvSpPr>
            <a:spLocks noGrp="1"/>
          </p:cNvSpPr>
          <p:nvPr>
            <p:ph type="body" idx="1"/>
          </p:nvPr>
        </p:nvSpPr>
        <p:spPr/>
        <p:txBody>
          <a:bodyPr/>
          <a:p>
            <a:pPr marL="609600" indent="-609600">
              <a:lnSpc>
                <a:spcPct val="90000"/>
              </a:lnSpc>
            </a:pPr>
            <a:r>
              <a:rPr lang="zh-CN" altLang="en-US" sz="2000" dirty="0">
                <a:latin typeface="宋体" panose="02010600030101010101" pitchFamily="2" charset="-122"/>
              </a:rPr>
              <a:t>下面的函数，注释应该包括：</a:t>
            </a:r>
            <a:r>
              <a:rPr lang="en-US" altLang="zh-CN" sz="2000">
                <a:latin typeface="宋体" panose="02010600030101010101" pitchFamily="2" charset="-122"/>
              </a:rPr>
              <a:t>[			]</a:t>
            </a:r>
            <a:endParaRPr lang="en-US" altLang="zh-CN" sz="2000">
              <a:latin typeface="宋体" panose="02010600030101010101" pitchFamily="2" charset="-122"/>
            </a:endParaRPr>
          </a:p>
          <a:p>
            <a:pPr marL="609600" indent="-609600">
              <a:lnSpc>
                <a:spcPct val="90000"/>
              </a:lnSpc>
              <a:buNone/>
            </a:pPr>
            <a:r>
              <a:rPr lang="en-US" altLang="zh-CN" sz="2000">
                <a:latin typeface="宋体" panose="02010600030101010101" pitchFamily="2" charset="-122"/>
              </a:rPr>
              <a:t>BOOL </a:t>
            </a:r>
            <a:r>
              <a:rPr lang="en-US" altLang="zh-CN" sz="2000" err="1">
                <a:latin typeface="宋体" panose="02010600030101010101" pitchFamily="2" charset="-122"/>
              </a:rPr>
              <a:t>DHF</a:t>
            </a:r>
            <a:r>
              <a:rPr lang="en-US" altLang="zh-CN" sz="2000" err="1">
                <a:latin typeface="宋体" panose="02010600030101010101" pitchFamily="2" charset="-122"/>
              </a:rPr>
              <a:t>RECTGetArea(const</a:t>
            </a:r>
            <a:r>
              <a:rPr lang="en-US" altLang="zh-CN" sz="2000">
                <a:latin typeface="宋体" panose="02010600030101010101" pitchFamily="2" charset="-122"/>
              </a:rPr>
              <a:t> </a:t>
            </a:r>
            <a:r>
              <a:rPr lang="en-US" altLang="zh-CN" sz="2000" err="1">
                <a:latin typeface="宋体" panose="02010600030101010101" pitchFamily="2" charset="-122"/>
              </a:rPr>
              <a:t>int</a:t>
            </a:r>
            <a:r>
              <a:rPr lang="en-US" altLang="zh-CN" sz="2000">
                <a:latin typeface="宋体" panose="02010600030101010101" pitchFamily="2" charset="-122"/>
              </a:rPr>
              <a:t> </a:t>
            </a:r>
            <a:r>
              <a:rPr lang="en-US" altLang="zh-CN" sz="2000" err="1">
                <a:latin typeface="宋体" panose="02010600030101010101" pitchFamily="2" charset="-122"/>
              </a:rPr>
              <a:t>nWidth</a:t>
            </a:r>
            <a:r>
              <a:rPr lang="en-US" altLang="zh-CN" sz="2000">
                <a:latin typeface="宋体" panose="02010600030101010101" pitchFamily="2" charset="-122"/>
              </a:rPr>
              <a:t>, const </a:t>
            </a:r>
            <a:r>
              <a:rPr lang="en-US" altLang="zh-CN" sz="2000" err="1">
                <a:latin typeface="宋体" panose="02010600030101010101" pitchFamily="2" charset="-122"/>
              </a:rPr>
              <a:t>int</a:t>
            </a:r>
            <a:r>
              <a:rPr lang="en-US" altLang="zh-CN" sz="2000">
                <a:latin typeface="宋体" panose="02010600030101010101" pitchFamily="2" charset="-122"/>
              </a:rPr>
              <a:t> </a:t>
            </a:r>
            <a:r>
              <a:rPr lang="en-US" altLang="zh-CN" sz="2000" err="1">
                <a:latin typeface="宋体" panose="02010600030101010101" pitchFamily="2" charset="-122"/>
              </a:rPr>
              <a:t>nHeight</a:t>
            </a:r>
            <a:r>
              <a:rPr lang="en-US" altLang="zh-CN" sz="2000">
                <a:latin typeface="宋体" panose="02010600030101010101" pitchFamily="2" charset="-122"/>
              </a:rPr>
              <a:t>, </a:t>
            </a:r>
            <a:r>
              <a:rPr lang="en-US" altLang="zh-CN" sz="2000" err="1">
                <a:latin typeface="宋体" panose="02010600030101010101" pitchFamily="2" charset="-122"/>
              </a:rPr>
              <a:t>int</a:t>
            </a:r>
            <a:r>
              <a:rPr lang="en-US" altLang="zh-CN" sz="2000">
                <a:latin typeface="宋体" panose="02010600030101010101" pitchFamily="2" charset="-122"/>
              </a:rPr>
              <a:t> *</a:t>
            </a:r>
            <a:r>
              <a:rPr lang="en-US" altLang="zh-CN" sz="2000" err="1">
                <a:latin typeface="宋体" panose="02010600030101010101" pitchFamily="2" charset="-122"/>
              </a:rPr>
              <a:t>pnArea</a:t>
            </a:r>
            <a:r>
              <a:rPr lang="en-US" altLang="zh-CN" sz="2000">
                <a:latin typeface="宋体" panose="02010600030101010101" pitchFamily="2" charset="-122"/>
              </a:rPr>
              <a:t>);</a:t>
            </a:r>
            <a:endParaRPr lang="en-US" altLang="zh-CN" sz="2000">
              <a:latin typeface="宋体" panose="02010600030101010101" pitchFamily="2" charset="-122"/>
            </a:endParaRPr>
          </a:p>
          <a:p>
            <a:pPr marL="609600" indent="-609600">
              <a:lnSpc>
                <a:spcPct val="90000"/>
              </a:lnSpc>
            </a:pPr>
            <a:r>
              <a:rPr lang="en-US" altLang="zh-CN" sz="2000">
                <a:latin typeface="宋体" panose="02010600030101010101" pitchFamily="2" charset="-122"/>
              </a:rPr>
              <a:t>A</a:t>
            </a:r>
            <a:r>
              <a:rPr lang="zh-CN" altLang="en-US" sz="2000" dirty="0">
                <a:latin typeface="宋体" panose="02010600030101010101" pitchFamily="2" charset="-122"/>
              </a:rPr>
              <a:t>、模块版本信息；</a:t>
            </a:r>
            <a:endParaRPr lang="zh-CN" altLang="en-US" sz="2000" dirty="0">
              <a:latin typeface="宋体" panose="02010600030101010101" pitchFamily="2" charset="-122"/>
            </a:endParaRPr>
          </a:p>
          <a:p>
            <a:pPr marL="609600" indent="-609600">
              <a:lnSpc>
                <a:spcPct val="90000"/>
              </a:lnSpc>
            </a:pPr>
            <a:r>
              <a:rPr lang="en-US" altLang="zh-CN" sz="2000">
                <a:latin typeface="宋体" panose="02010600030101010101" pitchFamily="2" charset="-122"/>
              </a:rPr>
              <a:t>B</a:t>
            </a:r>
            <a:r>
              <a:rPr lang="zh-CN" altLang="en-US" sz="2000" dirty="0">
                <a:latin typeface="宋体" panose="02010600030101010101" pitchFamily="2" charset="-122"/>
              </a:rPr>
              <a:t>、函数名；</a:t>
            </a:r>
            <a:endParaRPr lang="zh-CN" altLang="en-US" sz="2000" dirty="0">
              <a:latin typeface="宋体" panose="02010600030101010101" pitchFamily="2" charset="-122"/>
            </a:endParaRPr>
          </a:p>
          <a:p>
            <a:pPr marL="609600" indent="-609600">
              <a:lnSpc>
                <a:spcPct val="90000"/>
              </a:lnSpc>
            </a:pPr>
            <a:r>
              <a:rPr lang="en-US" altLang="zh-CN" sz="2000">
                <a:latin typeface="宋体" panose="02010600030101010101" pitchFamily="2" charset="-122"/>
              </a:rPr>
              <a:t>C</a:t>
            </a:r>
            <a:r>
              <a:rPr lang="zh-CN" altLang="en-US" sz="2000" dirty="0">
                <a:latin typeface="宋体" panose="02010600030101010101" pitchFamily="2" charset="-122"/>
              </a:rPr>
              <a:t>、函数返回值；</a:t>
            </a:r>
            <a:endParaRPr lang="zh-CN" altLang="en-US" sz="2000" dirty="0">
              <a:latin typeface="宋体" panose="02010600030101010101" pitchFamily="2" charset="-122"/>
            </a:endParaRPr>
          </a:p>
          <a:p>
            <a:pPr marL="609600" indent="-609600">
              <a:lnSpc>
                <a:spcPct val="90000"/>
              </a:lnSpc>
            </a:pPr>
            <a:r>
              <a:rPr lang="en-US" altLang="zh-CN" sz="2000">
                <a:latin typeface="宋体" panose="02010600030101010101" pitchFamily="2" charset="-122"/>
              </a:rPr>
              <a:t>D</a:t>
            </a:r>
            <a:r>
              <a:rPr lang="zh-CN" altLang="en-US" sz="2000" dirty="0">
                <a:latin typeface="宋体" panose="02010600030101010101" pitchFamily="2" charset="-122"/>
              </a:rPr>
              <a:t>、输入参数；</a:t>
            </a:r>
            <a:endParaRPr lang="zh-CN" altLang="en-US" sz="2000" dirty="0">
              <a:latin typeface="宋体" panose="02010600030101010101" pitchFamily="2" charset="-122"/>
            </a:endParaRPr>
          </a:p>
          <a:p>
            <a:pPr marL="609600" indent="-609600">
              <a:lnSpc>
                <a:spcPct val="90000"/>
              </a:lnSpc>
            </a:pPr>
            <a:r>
              <a:rPr lang="en-US" altLang="zh-CN" sz="2000">
                <a:latin typeface="宋体" panose="02010600030101010101" pitchFamily="2" charset="-122"/>
              </a:rPr>
              <a:t>E</a:t>
            </a:r>
            <a:r>
              <a:rPr lang="zh-CN" altLang="en-US" sz="2000" dirty="0">
                <a:latin typeface="宋体" panose="02010600030101010101" pitchFamily="2" charset="-122"/>
              </a:rPr>
              <a:t>、模块功能；</a:t>
            </a:r>
            <a:endParaRPr lang="zh-CN" altLang="en-US" sz="2000" dirty="0">
              <a:latin typeface="宋体" panose="02010600030101010101" pitchFamily="2" charset="-122"/>
            </a:endParaRPr>
          </a:p>
          <a:p>
            <a:pPr marL="609600" indent="-609600">
              <a:lnSpc>
                <a:spcPct val="90000"/>
              </a:lnSpc>
            </a:pPr>
            <a:r>
              <a:rPr lang="en-US" altLang="zh-CN" sz="2000">
                <a:latin typeface="宋体" panose="02010600030101010101" pitchFamily="2" charset="-122"/>
              </a:rPr>
              <a:t>F</a:t>
            </a:r>
            <a:r>
              <a:rPr lang="zh-CN" altLang="en-US" sz="2000" dirty="0">
                <a:latin typeface="宋体" panose="02010600030101010101" pitchFamily="2" charset="-122"/>
              </a:rPr>
              <a:t>、函数的功能描述</a:t>
            </a:r>
            <a:endParaRPr lang="zh-CN" altLang="en-US" sz="2000" dirty="0">
              <a:latin typeface="宋体" panose="02010600030101010101" pitchFamily="2" charset="-122"/>
            </a:endParaRPr>
          </a:p>
        </p:txBody>
      </p:sp>
      <p:sp>
        <p:nvSpPr>
          <p:cNvPr id="145412" name="矩形 145411"/>
          <p:cNvSpPr/>
          <p:nvPr/>
        </p:nvSpPr>
        <p:spPr>
          <a:xfrm>
            <a:off x="4859338" y="1628775"/>
            <a:ext cx="882650" cy="366713"/>
          </a:xfrm>
          <a:prstGeom prst="rect">
            <a:avLst/>
          </a:prstGeom>
          <a:noFill/>
          <a:ln w="9525">
            <a:noFill/>
          </a:ln>
        </p:spPr>
        <p:txBody>
          <a:bodyPr wrap="none" anchor="ctr" anchorCtr="0">
            <a:spAutoFit/>
          </a:bodyPr>
          <a:p>
            <a:pPr eaLnBrk="1" hangingPunct="1"/>
            <a:r>
              <a:rPr lang="en-US" altLang="zh-CN" b="1"/>
              <a:t>BCDF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145412"/>
                                        </p:tgtEl>
                                        <p:attrNameLst>
                                          <p:attrName>style.visibility</p:attrName>
                                        </p:attrNameLst>
                                      </p:cBhvr>
                                      <p:to>
                                        <p:strVal val="visible"/>
                                      </p:to>
                                    </p:set>
                                    <p:animEffect transition="in" filter="fade">
                                      <p:cBhvr>
                                        <p:cTn id="7" dur="500"/>
                                        <p:tgtEl>
                                          <p:spTgt spid="145412"/>
                                        </p:tgtEl>
                                      </p:cBhvr>
                                    </p:animEffect>
                                    <p:anim calcmode="lin" valueType="num">
                                      <p:cBhvr>
                                        <p:cTn id="8" dur="500" fill="hold"/>
                                        <p:tgtEl>
                                          <p:spTgt spid="145412"/>
                                        </p:tgtEl>
                                        <p:attrNameLst>
                                          <p:attrName>ppt_x</p:attrName>
                                        </p:attrNameLst>
                                      </p:cBhvr>
                                      <p:tavLst>
                                        <p:tav tm="0">
                                          <p:val>
                                            <p:strVal val="#ppt_x-.1"/>
                                          </p:val>
                                        </p:tav>
                                        <p:tav tm="100000">
                                          <p:val>
                                            <p:strVal val="#ppt_x"/>
                                          </p:val>
                                        </p:tav>
                                      </p:tavLst>
                                    </p:anim>
                                    <p:anim calcmode="lin" valueType="num">
                                      <p:cBhvr>
                                        <p:cTn id="9" dur="500" fill="hold"/>
                                        <p:tgtEl>
                                          <p:spTgt spid="145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50" name="标题 78849"/>
          <p:cNvSpPr>
            <a:spLocks noGrp="1"/>
          </p:cNvSpPr>
          <p:nvPr>
            <p:ph type="title"/>
          </p:nvPr>
        </p:nvSpPr>
        <p:spPr>
          <a:xfrm>
            <a:off x="468313" y="0"/>
            <a:ext cx="8229600" cy="1143000"/>
          </a:xfrm>
        </p:spPr>
        <p:txBody>
          <a:bodyPr anchor="ctr" anchorCtr="0"/>
          <a:p>
            <a:r>
              <a:rPr lang="zh-CN" altLang="en-US" dirty="0"/>
              <a:t>命名－一般原则</a:t>
            </a:r>
            <a:endParaRPr lang="zh-CN" altLang="en-US" dirty="0"/>
          </a:p>
        </p:txBody>
      </p:sp>
      <p:sp>
        <p:nvSpPr>
          <p:cNvPr id="78851" name="文本占位符 78850"/>
          <p:cNvSpPr>
            <a:spLocks noGrp="1"/>
          </p:cNvSpPr>
          <p:nvPr>
            <p:ph type="body" idx="1"/>
          </p:nvPr>
        </p:nvSpPr>
        <p:spPr>
          <a:xfrm>
            <a:off x="250825" y="1125538"/>
            <a:ext cx="8893175" cy="5445125"/>
          </a:xfrm>
        </p:spPr>
        <p:txBody>
          <a:bodyPr/>
          <a:p>
            <a:pPr marL="609600" indent="-609600">
              <a:lnSpc>
                <a:spcPct val="80000"/>
              </a:lnSpc>
            </a:pPr>
            <a:r>
              <a:rPr lang="zh-CN" altLang="en-US" sz="1800" dirty="0"/>
              <a:t>清晰简单 </a:t>
            </a:r>
            <a:endParaRPr lang="zh-CN" altLang="en-US" sz="1800" dirty="0"/>
          </a:p>
          <a:p>
            <a:pPr marL="609600" indent="-609600">
              <a:lnSpc>
                <a:spcPct val="80000"/>
              </a:lnSpc>
            </a:pPr>
            <a:r>
              <a:rPr lang="zh-CN" altLang="en-US" sz="1800" dirty="0"/>
              <a:t>命名中若使用特殊约定或缩写，则要有注释说明 </a:t>
            </a:r>
            <a:endParaRPr lang="zh-CN" altLang="en-US" sz="1800" dirty="0"/>
          </a:p>
          <a:p>
            <a:pPr marL="609600" indent="-609600">
              <a:lnSpc>
                <a:spcPct val="80000"/>
              </a:lnSpc>
            </a:pPr>
            <a:r>
              <a:rPr lang="zh-CN" altLang="en-US" sz="1800" dirty="0"/>
              <a:t>用英文命名</a:t>
            </a:r>
            <a:endParaRPr lang="zh-CN" altLang="en-US" sz="1800" dirty="0"/>
          </a:p>
          <a:p>
            <a:pPr marL="609600" indent="-609600">
              <a:lnSpc>
                <a:spcPct val="80000"/>
              </a:lnSpc>
            </a:pPr>
            <a:r>
              <a:rPr lang="zh-CN" altLang="en-US" sz="1800" dirty="0"/>
              <a:t>具有互斥意义的变量或函数应当用正确的反义词组命名 </a:t>
            </a:r>
            <a:endParaRPr lang="zh-CN" altLang="en-US" sz="1800" dirty="0"/>
          </a:p>
          <a:p>
            <a:pPr marL="609600" indent="-609600">
              <a:lnSpc>
                <a:spcPct val="80000"/>
              </a:lnSpc>
            </a:pPr>
            <a:r>
              <a:rPr lang="zh-CN" altLang="en-US" sz="1800" dirty="0"/>
              <a:t>标识符的长度应当符合“</a:t>
            </a:r>
            <a:r>
              <a:rPr lang="en-US" altLang="zh-CN" sz="1800" err="1"/>
              <a:t>min_length</a:t>
            </a:r>
            <a:r>
              <a:rPr lang="en-US" altLang="zh-CN" sz="1800"/>
              <a:t> &amp;&amp; </a:t>
            </a:r>
            <a:r>
              <a:rPr lang="en-US" altLang="zh-CN" sz="1800" err="1"/>
              <a:t>max_information</a:t>
            </a:r>
            <a:r>
              <a:rPr lang="en-US" altLang="zh-CN" sz="1800"/>
              <a:t>”</a:t>
            </a:r>
            <a:r>
              <a:rPr lang="zh-CN" altLang="en-US" sz="1800" dirty="0"/>
              <a:t>原则 </a:t>
            </a:r>
            <a:endParaRPr lang="zh-CN" altLang="en-US" sz="1800" dirty="0"/>
          </a:p>
          <a:p>
            <a:pPr marL="609600" indent="-609600">
              <a:lnSpc>
                <a:spcPct val="80000"/>
              </a:lnSpc>
            </a:pPr>
            <a:r>
              <a:rPr lang="zh-CN" altLang="en-US" sz="1800" dirty="0"/>
              <a:t>程序中不要出现仅靠大小写区分的相似的标识符 </a:t>
            </a:r>
            <a:endParaRPr lang="zh-CN" altLang="en-US" sz="1800" dirty="0"/>
          </a:p>
          <a:p>
            <a:pPr marL="609600" indent="-609600">
              <a:lnSpc>
                <a:spcPct val="80000"/>
              </a:lnSpc>
            </a:pPr>
            <a:r>
              <a:rPr lang="zh-CN" altLang="en-US" sz="1800" dirty="0"/>
              <a:t>程序中不要出现标识符完全相同的局部变量和全局变量，尽管两者的作用域不同而不会发生语法错误，但会使人误解。 </a:t>
            </a:r>
            <a:endParaRPr lang="zh-CN" altLang="en-US" sz="1800" dirty="0"/>
          </a:p>
          <a:p>
            <a:pPr marL="609600" indent="-609600">
              <a:lnSpc>
                <a:spcPct val="80000"/>
              </a:lnSpc>
            </a:pPr>
            <a:r>
              <a:rPr lang="zh-CN" altLang="en-US" sz="1800" dirty="0"/>
              <a:t>变量的名字应当使用“名词”或者“形容词＋名词” </a:t>
            </a:r>
            <a:endParaRPr lang="zh-CN" altLang="en-US" sz="1800" dirty="0"/>
          </a:p>
          <a:p>
            <a:pPr marL="609600" indent="-609600">
              <a:lnSpc>
                <a:spcPct val="80000"/>
              </a:lnSpc>
            </a:pPr>
            <a:r>
              <a:rPr lang="zh-CN" altLang="en-US" sz="1800" dirty="0"/>
              <a:t>全局函数的名字应当使用“动词”或者“动词＋名词”（动宾词组）。类的成员函数应当只使用“动词”，被省略掉的名词就是对象本身。</a:t>
            </a:r>
            <a:endParaRPr lang="zh-CN" altLang="en-US" sz="1800" dirty="0"/>
          </a:p>
          <a:p>
            <a:pPr marL="609600" indent="-609600">
              <a:lnSpc>
                <a:spcPct val="80000"/>
              </a:lnSpc>
            </a:pPr>
            <a:r>
              <a:rPr lang="zh-CN" altLang="en-US" sz="1800" dirty="0">
                <a:solidFill>
                  <a:schemeClr val="accent2"/>
                </a:solidFill>
              </a:rPr>
              <a:t>建议：</a:t>
            </a:r>
            <a:endParaRPr lang="zh-CN" altLang="en-US" sz="1800" dirty="0">
              <a:solidFill>
                <a:schemeClr val="accent2"/>
              </a:solidFill>
            </a:endParaRPr>
          </a:p>
          <a:p>
            <a:pPr marL="990600" lvl="1" indent="-533400">
              <a:lnSpc>
                <a:spcPct val="80000"/>
              </a:lnSpc>
            </a:pPr>
            <a:r>
              <a:rPr lang="zh-CN" altLang="en-US" sz="1800" dirty="0">
                <a:solidFill>
                  <a:schemeClr val="accent2"/>
                </a:solidFill>
              </a:rPr>
              <a:t>循环控制量可用简单变量形式，如</a:t>
            </a:r>
            <a:r>
              <a:rPr lang="en-US" altLang="zh-CN" sz="1800" err="1">
                <a:solidFill>
                  <a:schemeClr val="accent2"/>
                </a:solidFill>
              </a:rPr>
              <a:t>for(i</a:t>
            </a:r>
            <a:r>
              <a:rPr lang="en-US" altLang="zh-CN" sz="1800">
                <a:solidFill>
                  <a:schemeClr val="accent2"/>
                </a:solidFill>
              </a:rPr>
              <a:t> = 0; ...)</a:t>
            </a:r>
            <a:endParaRPr lang="en-US" altLang="zh-CN" sz="1800">
              <a:solidFill>
                <a:schemeClr val="accent2"/>
              </a:solidFill>
            </a:endParaRPr>
          </a:p>
          <a:p>
            <a:pPr marL="990600" lvl="1" indent="-533400">
              <a:lnSpc>
                <a:spcPct val="80000"/>
              </a:lnSpc>
            </a:pPr>
            <a:r>
              <a:rPr lang="zh-CN" altLang="en-US" sz="1800" dirty="0">
                <a:solidFill>
                  <a:schemeClr val="accent2"/>
                </a:solidFill>
              </a:rPr>
              <a:t>尽量避免名字中出现数字编号，如</a:t>
            </a:r>
            <a:r>
              <a:rPr lang="en-US" altLang="zh-CN" sz="1800">
                <a:solidFill>
                  <a:schemeClr val="accent2"/>
                </a:solidFill>
              </a:rPr>
              <a:t>Value1,Value2</a:t>
            </a:r>
            <a:r>
              <a:rPr lang="zh-CN" altLang="en-US" sz="1800" dirty="0">
                <a:solidFill>
                  <a:schemeClr val="accent2"/>
                </a:solidFill>
              </a:rPr>
              <a:t>等，除非逻辑上的确需要编号 </a:t>
            </a:r>
            <a:endParaRPr lang="zh-CN" altLang="en-US" sz="180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6" name="标题 26625"/>
          <p:cNvSpPr>
            <a:spLocks noGrp="1"/>
          </p:cNvSpPr>
          <p:nvPr>
            <p:ph type="title"/>
          </p:nvPr>
        </p:nvSpPr>
        <p:spPr/>
        <p:txBody>
          <a:bodyPr anchor="ctr" anchorCtr="0"/>
          <a:p>
            <a:r>
              <a:rPr lang="zh-CN" altLang="en-US" dirty="0"/>
              <a:t>命名</a:t>
            </a:r>
            <a:r>
              <a:rPr lang="en-US" altLang="zh-CN"/>
              <a:t>-</a:t>
            </a:r>
            <a:r>
              <a:rPr lang="zh-CN" altLang="en-US" dirty="0"/>
              <a:t>含义的概念</a:t>
            </a:r>
            <a:endParaRPr lang="zh-CN" altLang="en-US" dirty="0"/>
          </a:p>
        </p:txBody>
      </p:sp>
      <p:sp>
        <p:nvSpPr>
          <p:cNvPr id="26627" name="文本占位符 26626"/>
          <p:cNvSpPr>
            <a:spLocks noGrp="1"/>
          </p:cNvSpPr>
          <p:nvPr>
            <p:ph type="body" idx="1"/>
          </p:nvPr>
        </p:nvSpPr>
        <p:spPr/>
        <p:txBody>
          <a:bodyPr/>
          <a:p>
            <a:pPr marL="609600" indent="-609600">
              <a:lnSpc>
                <a:spcPct val="90000"/>
              </a:lnSpc>
            </a:pPr>
            <a:r>
              <a:rPr lang="zh-CN" altLang="en-US" sz="2000" b="0" dirty="0">
                <a:solidFill>
                  <a:schemeClr val="hlink"/>
                </a:solidFill>
              </a:rPr>
              <a:t>含义</a:t>
            </a:r>
            <a:r>
              <a:rPr lang="zh-CN" altLang="en-US" sz="2000" dirty="0"/>
              <a:t>表示一个函数或者一个变量代表的意义，采用首字母大写的多个单词或者简写构成，如：</a:t>
            </a:r>
            <a:r>
              <a:rPr lang="en-US" altLang="zh-CN" sz="2000" err="1"/>
              <a:t>StudentCount</a:t>
            </a:r>
            <a:r>
              <a:rPr lang="zh-CN" altLang="en-US" sz="2000" dirty="0"/>
              <a:t>。</a:t>
            </a:r>
            <a:endParaRPr lang="zh-CN" altLang="en-US" sz="2000" dirty="0"/>
          </a:p>
          <a:p>
            <a:pPr marL="609600" indent="-609600">
              <a:lnSpc>
                <a:spcPct val="90000"/>
              </a:lnSpc>
            </a:pPr>
            <a:r>
              <a:rPr lang="zh-CN" altLang="en-US" sz="2000" dirty="0"/>
              <a:t>为了容易看清楚，对缩写形式的单词也采用首字母大写，</a:t>
            </a:r>
            <a:r>
              <a:rPr lang="zh-CN" altLang="en-US" sz="2000" b="0" dirty="0">
                <a:solidFill>
                  <a:srgbClr val="FF0066"/>
                </a:solidFill>
              </a:rPr>
              <a:t>而非全部大写的形式</a:t>
            </a:r>
            <a:r>
              <a:rPr lang="zh-CN" altLang="en-US" sz="2000" dirty="0"/>
              <a:t>，如：</a:t>
            </a:r>
            <a:r>
              <a:rPr lang="en-US" altLang="zh-CN" sz="2000"/>
              <a:t>QPSK</a:t>
            </a:r>
            <a:r>
              <a:rPr lang="zh-CN" altLang="en-US" sz="2000" dirty="0"/>
              <a:t>参数表示为</a:t>
            </a:r>
            <a:r>
              <a:rPr lang="en-US" altLang="zh-CN" sz="2000"/>
              <a:t>:</a:t>
            </a:r>
            <a:r>
              <a:rPr lang="en-US" altLang="zh-CN" sz="2000" err="1"/>
              <a:t>QpskParam</a:t>
            </a:r>
            <a:endParaRPr lang="en-US" altLang="zh-CN" sz="2000"/>
          </a:p>
          <a:p>
            <a:pPr marL="609600" indent="-609600">
              <a:lnSpc>
                <a:spcPct val="90000"/>
              </a:lnSpc>
            </a:pPr>
            <a:r>
              <a:rPr lang="zh-CN" altLang="en-US" sz="2000" dirty="0"/>
              <a:t>名称太长则可简写，如</a:t>
            </a:r>
            <a:r>
              <a:rPr lang="en-US" altLang="zh-CN" sz="2000"/>
              <a:t>Channel</a:t>
            </a:r>
            <a:r>
              <a:rPr lang="zh-CN" altLang="en-US" sz="2000" dirty="0"/>
              <a:t>表示为</a:t>
            </a:r>
            <a:r>
              <a:rPr lang="en-US" altLang="zh-CN" sz="2000" err="1"/>
              <a:t>Chnl</a:t>
            </a:r>
            <a:r>
              <a:rPr lang="zh-CN" altLang="en-US" sz="2000" dirty="0"/>
              <a:t>。但如果简写后可能造成阅读困难的，如</a:t>
            </a:r>
            <a:r>
              <a:rPr lang="en-US" altLang="zh-CN" sz="2000" err="1"/>
              <a:t>ReusedDemuxOfActualDemux</a:t>
            </a:r>
            <a:r>
              <a:rPr lang="zh-CN" altLang="en-US" sz="2000" dirty="0"/>
              <a:t>表示为</a:t>
            </a:r>
            <a:r>
              <a:rPr lang="en-US" altLang="zh-CN" sz="2000" err="1"/>
              <a:t>RDmxOfADmx</a:t>
            </a:r>
            <a:r>
              <a:rPr lang="zh-CN" altLang="en-US" sz="2000" dirty="0"/>
              <a:t>，对于</a:t>
            </a:r>
            <a:r>
              <a:rPr lang="en-US" altLang="zh-CN" sz="2000"/>
              <a:t>R</a:t>
            </a:r>
            <a:r>
              <a:rPr lang="zh-CN" altLang="en-US" sz="2000" dirty="0"/>
              <a:t>和</a:t>
            </a:r>
            <a:r>
              <a:rPr lang="en-US" altLang="zh-CN" sz="2000"/>
              <a:t>A</a:t>
            </a:r>
            <a:r>
              <a:rPr lang="zh-CN" altLang="en-US" sz="2000" dirty="0"/>
              <a:t>可能难以理解，</a:t>
            </a:r>
            <a:r>
              <a:rPr lang="zh-CN" altLang="en-US" sz="2000" dirty="0">
                <a:solidFill>
                  <a:schemeClr val="hlink"/>
                </a:solidFill>
              </a:rPr>
              <a:t>则需要加上注释说明。</a:t>
            </a:r>
            <a:endParaRPr lang="zh-CN" altLang="en-US" sz="2000" dirty="0">
              <a:solidFill>
                <a:schemeClr val="hlink"/>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1074" name="标题 131073"/>
          <p:cNvSpPr>
            <a:spLocks noGrp="1"/>
          </p:cNvSpPr>
          <p:nvPr>
            <p:ph type="title"/>
          </p:nvPr>
        </p:nvSpPr>
        <p:spPr/>
        <p:txBody>
          <a:bodyPr anchor="ctr" anchorCtr="0"/>
          <a:p>
            <a:r>
              <a:rPr lang="zh-CN" altLang="en-US" dirty="0"/>
              <a:t>一些类型的定义</a:t>
            </a:r>
            <a:endParaRPr lang="zh-CN" altLang="en-US" dirty="0"/>
          </a:p>
        </p:txBody>
      </p:sp>
      <p:sp>
        <p:nvSpPr>
          <p:cNvPr id="131075" name="文本占位符 131074"/>
          <p:cNvSpPr>
            <a:spLocks noGrp="1"/>
          </p:cNvSpPr>
          <p:nvPr>
            <p:ph type="body" idx="1"/>
          </p:nvPr>
        </p:nvSpPr>
        <p:spPr/>
        <p:txBody>
          <a:bodyPr/>
          <a:p>
            <a:r>
              <a:rPr lang="en-US" altLang="zh-CN" err="1">
                <a:latin typeface="Arial" panose="020B0604020202020204" pitchFamily="34" charset="0"/>
              </a:rPr>
              <a:t>typedef</a:t>
            </a:r>
            <a:r>
              <a:rPr lang="en-US" altLang="zh-CN">
                <a:latin typeface="Arial" panose="020B0604020202020204" pitchFamily="34" charset="0"/>
              </a:rPr>
              <a:t> unsigned long DWORD //4Bytes</a:t>
            </a:r>
            <a:endParaRPr lang="en-US" altLang="zh-CN">
              <a:latin typeface="Arial" panose="020B0604020202020204" pitchFamily="34" charset="0"/>
            </a:endParaRPr>
          </a:p>
          <a:p>
            <a:r>
              <a:rPr lang="en-US" altLang="zh-CN" err="1">
                <a:latin typeface="Arial" panose="020B0604020202020204" pitchFamily="34" charset="0"/>
              </a:rPr>
              <a:t>typedef</a:t>
            </a:r>
            <a:r>
              <a:rPr lang="en-US" altLang="zh-CN">
                <a:latin typeface="Arial" panose="020B0604020202020204" pitchFamily="34" charset="0"/>
              </a:rPr>
              <a:t> unsigned short WORD //2Bytes</a:t>
            </a:r>
            <a:endParaRPr lang="en-US" altLang="zh-CN">
              <a:latin typeface="Arial" panose="020B0604020202020204" pitchFamily="34" charset="0"/>
            </a:endParaRPr>
          </a:p>
          <a:p>
            <a:r>
              <a:rPr lang="en-US" altLang="zh-CN" err="1">
                <a:latin typeface="Arial" panose="020B0604020202020204" pitchFamily="34" charset="0"/>
              </a:rPr>
              <a:t>typedef</a:t>
            </a:r>
            <a:r>
              <a:rPr lang="en-US" altLang="zh-CN">
                <a:latin typeface="Arial" panose="020B0604020202020204" pitchFamily="34" charset="0"/>
              </a:rPr>
              <a:t> unsigned </a:t>
            </a:r>
            <a:r>
              <a:rPr lang="en-US" altLang="zh-CN" err="1">
                <a:latin typeface="Arial" panose="020B0604020202020204" pitchFamily="34" charset="0"/>
              </a:rPr>
              <a:t>int</a:t>
            </a:r>
            <a:r>
              <a:rPr lang="en-US" altLang="zh-CN">
                <a:latin typeface="Arial" panose="020B0604020202020204" pitchFamily="34" charset="0"/>
              </a:rPr>
              <a:t> UINT //</a:t>
            </a:r>
            <a:r>
              <a:rPr lang="zh-CN" altLang="en-US" dirty="0">
                <a:latin typeface="Arial" panose="020B0604020202020204" pitchFamily="34" charset="0"/>
              </a:rPr>
              <a:t>通常</a:t>
            </a:r>
            <a:r>
              <a:rPr lang="en-US" altLang="zh-CN">
                <a:latin typeface="Arial" panose="020B0604020202020204" pitchFamily="34" charset="0"/>
              </a:rPr>
              <a:t>4Bytes</a:t>
            </a:r>
            <a:endParaRPr lang="en-US" altLang="zh-CN">
              <a:latin typeface="Arial" panose="020B0604020202020204" pitchFamily="34" charset="0"/>
            </a:endParaRPr>
          </a:p>
          <a:p>
            <a:r>
              <a:rPr lang="en-US" altLang="zh-CN" err="1">
                <a:latin typeface="Arial" panose="020B0604020202020204" pitchFamily="34" charset="0"/>
              </a:rPr>
              <a:t>typedef</a:t>
            </a:r>
            <a:r>
              <a:rPr lang="en-US" altLang="zh-CN">
                <a:latin typeface="Arial" panose="020B0604020202020204" pitchFamily="34" charset="0"/>
              </a:rPr>
              <a:t> signed char </a:t>
            </a:r>
            <a:r>
              <a:rPr lang="en-US" altLang="zh-CN" err="1">
                <a:latin typeface="Arial" panose="020B0604020202020204" pitchFamily="34" charset="0"/>
              </a:rPr>
              <a:t>CHAR</a:t>
            </a:r>
            <a:r>
              <a:rPr lang="en-US" altLang="zh-CN">
                <a:latin typeface="Arial" panose="020B0604020202020204" pitchFamily="34" charset="0"/>
              </a:rPr>
              <a:t> // 1Bytes</a:t>
            </a:r>
            <a:endParaRPr lang="en-US" altLang="zh-CN">
              <a:latin typeface="Arial" panose="020B0604020202020204" pitchFamily="34" charset="0"/>
            </a:endParaRPr>
          </a:p>
          <a:p>
            <a:r>
              <a:rPr lang="en-US" altLang="zh-CN" err="1">
                <a:latin typeface="Arial" panose="020B0604020202020204" pitchFamily="34" charset="0"/>
              </a:rPr>
              <a:t>typedef</a:t>
            </a:r>
            <a:r>
              <a:rPr lang="en-US" altLang="zh-CN">
                <a:latin typeface="Arial" panose="020B0604020202020204" pitchFamily="34" charset="0"/>
              </a:rPr>
              <a:t> unsigned char BYTE //1Bytes</a:t>
            </a:r>
            <a:endParaRPr lang="en-US" altLang="zh-CN">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650" name="标题 27649"/>
          <p:cNvSpPr>
            <a:spLocks noGrp="1"/>
          </p:cNvSpPr>
          <p:nvPr>
            <p:ph type="title"/>
          </p:nvPr>
        </p:nvSpPr>
        <p:spPr/>
        <p:txBody>
          <a:bodyPr anchor="ctr" anchorCtr="0"/>
          <a:p>
            <a:r>
              <a:rPr lang="zh-CN" altLang="en-US" dirty="0"/>
              <a:t>命名－简单局部变量</a:t>
            </a:r>
            <a:endParaRPr lang="zh-CN" altLang="en-US" dirty="0"/>
          </a:p>
        </p:txBody>
      </p:sp>
      <p:graphicFrame>
        <p:nvGraphicFramePr>
          <p:cNvPr id="28221" name="内容占位符 28220"/>
          <p:cNvGraphicFramePr/>
          <p:nvPr>
            <p:ph sz="half" idx="1"/>
          </p:nvPr>
        </p:nvGraphicFramePr>
        <p:xfrm>
          <a:off x="457200" y="1600200"/>
          <a:ext cx="4038600" cy="4545013"/>
        </p:xfrm>
        <a:graphic>
          <a:graphicData uri="http://schemas.openxmlformats.org/drawingml/2006/table">
            <a:tbl>
              <a:tblPr/>
              <a:tblGrid>
                <a:gridCol w="1454150"/>
                <a:gridCol w="1063625"/>
                <a:gridCol w="1520825"/>
              </a:tblGrid>
              <a:tr h="6397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b="0" dirty="0">
                          <a:latin typeface="Times New Roman" panose="02020603050405020304" pitchFamily="18" charset="0"/>
                          <a:cs typeface="Times New Roman" panose="02020603050405020304" pitchFamily="18" charset="0"/>
                        </a:rPr>
                        <a:t>类型</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b="0" dirty="0">
                          <a:latin typeface="Times New Roman" panose="02020603050405020304" pitchFamily="18" charset="0"/>
                          <a:cs typeface="Times New Roman" panose="02020603050405020304" pitchFamily="18" charset="0"/>
                        </a:rPr>
                        <a:t>类型前缀</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b="0" dirty="0">
                          <a:latin typeface="Times New Roman" panose="02020603050405020304" pitchFamily="18" charset="0"/>
                          <a:cs typeface="Times New Roman" panose="02020603050405020304" pitchFamily="18" charset="0"/>
                        </a:rPr>
                        <a:t>举例</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89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int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nSize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UINT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uSize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LONG</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l</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lSize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89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DWORD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dw</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dwSize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89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WORD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w</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wSize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SHORT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sh</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sh</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73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BOOL</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b</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bEnabled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89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BYTE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uc</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ucSize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28170" name="文本框 28169"/>
          <p:cNvSpPr txBox="1"/>
          <p:nvPr/>
        </p:nvSpPr>
        <p:spPr>
          <a:xfrm>
            <a:off x="684213" y="6381750"/>
            <a:ext cx="8208962" cy="366713"/>
          </a:xfrm>
          <a:prstGeom prst="rect">
            <a:avLst/>
          </a:prstGeom>
          <a:noFill/>
          <a:ln w="9525">
            <a:noFill/>
          </a:ln>
        </p:spPr>
        <p:txBody>
          <a:bodyPr>
            <a:spAutoFit/>
          </a:bodyPr>
          <a:p>
            <a:pPr eaLnBrk="1" hangingPunct="1">
              <a:spcBef>
                <a:spcPct val="50000"/>
              </a:spcBef>
            </a:pPr>
            <a:r>
              <a:rPr lang="zh-CN" altLang="en-US" dirty="0">
                <a:latin typeface="Garamond" pitchFamily="18" charset="0"/>
              </a:rPr>
              <a:t>函数的参数与函数体中的局部变量适用该规则。句柄类型：</a:t>
            </a:r>
            <a:r>
              <a:rPr lang="en-US" altLang="zh-CN">
                <a:latin typeface="Garamond" pitchFamily="18" charset="0"/>
              </a:rPr>
              <a:t>HCSHANDLE</a:t>
            </a:r>
            <a:endParaRPr lang="en-US" altLang="zh-CN">
              <a:latin typeface="Garamond" pitchFamily="18" charset="0"/>
            </a:endParaRPr>
          </a:p>
        </p:txBody>
      </p:sp>
      <p:graphicFrame>
        <p:nvGraphicFramePr>
          <p:cNvPr id="28222" name="内容占位符 28221"/>
          <p:cNvGraphicFramePr/>
          <p:nvPr>
            <p:ph sz="half" idx="2"/>
          </p:nvPr>
        </p:nvGraphicFramePr>
        <p:xfrm>
          <a:off x="4648200" y="1600200"/>
          <a:ext cx="4038600" cy="4549775"/>
        </p:xfrm>
        <a:graphic>
          <a:graphicData uri="http://schemas.openxmlformats.org/drawingml/2006/table">
            <a:tbl>
              <a:tblPr/>
              <a:tblGrid>
                <a:gridCol w="1258888"/>
                <a:gridCol w="1033462"/>
                <a:gridCol w="1746250"/>
              </a:tblGrid>
              <a:tr h="4619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CHAR</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c</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cSize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97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dirty="0">
                          <a:latin typeface="Times New Roman" panose="02020603050405020304" pitchFamily="18" charset="0"/>
                          <a:cs typeface="Times New Roman" panose="02020603050405020304" pitchFamily="18" charset="0"/>
                        </a:rPr>
                        <a:t>双字节字符串</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ws</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wsName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97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dirty="0">
                          <a:latin typeface="Times New Roman" panose="02020603050405020304" pitchFamily="18" charset="0"/>
                          <a:cs typeface="Times New Roman" panose="02020603050405020304" pitchFamily="18" charset="0"/>
                        </a:rPr>
                        <a:t>单字节字符串</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sz</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szName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323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dirty="0">
                          <a:latin typeface="Arial" panose="020B0604020202020204" pitchFamily="34" charset="0"/>
                        </a:rPr>
                        <a:t>句柄</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h</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hSize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19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HWND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hWnd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hWndAbout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struct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s</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sPoint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union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unLockParam</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03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enum</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eMediaType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619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dirty="0">
                          <a:latin typeface="Times New Roman" panose="02020603050405020304" pitchFamily="18" charset="0"/>
                          <a:cs typeface="Times New Roman" panose="02020603050405020304" pitchFamily="18" charset="0"/>
                        </a:rPr>
                        <a:t>函数指针</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fn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fnDataChange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876" name="矩形 29875"/>
          <p:cNvSpPr>
            <a:spLocks noRot="1"/>
          </p:cNvSpPr>
          <p:nvPr/>
        </p:nvSpPr>
        <p:spPr>
          <a:xfrm>
            <a:off x="468313" y="260350"/>
            <a:ext cx="8229600" cy="11430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3200" b="1" u="none" kern="1200" baseline="0">
                <a:solidFill>
                  <a:srgbClr val="000066"/>
                </a:solidFill>
                <a:latin typeface="Arial" panose="020B0604020202020204" pitchFamily="34" charset="0"/>
                <a:ea typeface="宋体" panose="02010600030101010101" pitchFamily="2" charset="-122"/>
              </a:defRPr>
            </a:lvl1pPr>
          </a:lstStyle>
          <a:p>
            <a:pPr lvl="0"/>
            <a:r>
              <a:rPr lang="zh-CN" altLang="en-US" dirty="0"/>
              <a:t>命名－指针局部变量</a:t>
            </a:r>
            <a:endParaRPr lang="zh-CN" altLang="en-US"/>
          </a:p>
        </p:txBody>
      </p:sp>
      <p:sp>
        <p:nvSpPr>
          <p:cNvPr id="29877" name="矩形 29876"/>
          <p:cNvSpPr/>
          <p:nvPr/>
        </p:nvSpPr>
        <p:spPr>
          <a:xfrm>
            <a:off x="468313" y="1628775"/>
            <a:ext cx="8229600" cy="93662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Blip>
                <a:blip r:embed="rId1"/>
              </a:buBlip>
              <a:defRPr sz="24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Blip>
                <a:blip r:embed="rId2"/>
              </a:buBlip>
              <a:defRPr sz="20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Blip>
                <a:blip r:embed="rId3"/>
              </a:buBlip>
              <a:defRPr sz="18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lnSpc>
                <a:spcPct val="80000"/>
              </a:lnSpc>
            </a:pPr>
            <a:r>
              <a:rPr lang="zh-CN" altLang="en-US" sz="1600" b="0" dirty="0"/>
              <a:t>格式：</a:t>
            </a:r>
            <a:r>
              <a:rPr lang="en-US" altLang="zh-CN" sz="1600" b="0"/>
              <a:t>p+</a:t>
            </a:r>
            <a:r>
              <a:rPr lang="zh-CN" altLang="en-US" sz="1600" b="0" dirty="0"/>
              <a:t>简单局部变量。</a:t>
            </a:r>
            <a:endParaRPr lang="zh-CN" altLang="en-US" sz="1600" b="0" dirty="0"/>
          </a:p>
          <a:p>
            <a:pPr lvl="0">
              <a:lnSpc>
                <a:spcPct val="80000"/>
              </a:lnSpc>
            </a:pPr>
            <a:r>
              <a:rPr lang="zh-CN" altLang="en-US" sz="1600" b="0" dirty="0"/>
              <a:t>对于函数的输入参数，除了结构体，</a:t>
            </a:r>
            <a:r>
              <a:rPr lang="zh-CN" altLang="en-US" sz="1600" b="0" dirty="0">
                <a:solidFill>
                  <a:srgbClr val="FF0000"/>
                </a:solidFill>
              </a:rPr>
              <a:t>非必要</a:t>
            </a:r>
            <a:r>
              <a:rPr lang="zh-CN" altLang="en-US" sz="1600" b="0" dirty="0"/>
              <a:t>不得采用指针形式。如</a:t>
            </a:r>
            <a:r>
              <a:rPr lang="en-US" altLang="zh-CN" sz="1600" b="0"/>
              <a:t>void </a:t>
            </a:r>
            <a:r>
              <a:rPr lang="en-US" altLang="zh-CN" sz="1600" b="0" err="1"/>
              <a:t>DHF</a:t>
            </a:r>
            <a:r>
              <a:rPr lang="en-US" altLang="zh-CN" sz="1600" b="0" err="1"/>
              <a:t>Test_Do(int</a:t>
            </a:r>
            <a:r>
              <a:rPr lang="en-US" altLang="zh-CN" sz="1600" b="0"/>
              <a:t> *</a:t>
            </a:r>
            <a:r>
              <a:rPr lang="en-US" altLang="zh-CN" sz="1600" b="0" err="1"/>
              <a:t>pnIndex</a:t>
            </a:r>
            <a:r>
              <a:rPr lang="en-US" altLang="zh-CN" sz="1600" b="0"/>
              <a:t>)</a:t>
            </a:r>
            <a:r>
              <a:rPr lang="zh-CN" altLang="en-US" sz="1600" b="0" dirty="0"/>
              <a:t>就不好，应为：</a:t>
            </a:r>
            <a:r>
              <a:rPr lang="en-US" altLang="zh-CN" sz="1600" b="0" err="1"/>
              <a:t>DHF</a:t>
            </a:r>
            <a:r>
              <a:rPr lang="en-US" altLang="zh-CN" sz="1600" b="0" err="1"/>
              <a:t>Test_Do(int</a:t>
            </a:r>
            <a:r>
              <a:rPr lang="en-US" altLang="zh-CN" sz="1600" b="0"/>
              <a:t> </a:t>
            </a:r>
            <a:r>
              <a:rPr lang="en-US" altLang="zh-CN" sz="1600" b="0" err="1"/>
              <a:t>nIndex</a:t>
            </a:r>
            <a:r>
              <a:rPr lang="en-US" altLang="zh-CN" sz="1600" b="0"/>
              <a:t>);</a:t>
            </a:r>
            <a:endParaRPr lang="en-US" altLang="zh-CN" sz="1600" b="0"/>
          </a:p>
        </p:txBody>
      </p:sp>
      <p:graphicFrame>
        <p:nvGraphicFramePr>
          <p:cNvPr id="30387" name="内容占位符 30386"/>
          <p:cNvGraphicFramePr/>
          <p:nvPr>
            <p:ph sz="half" idx="1"/>
          </p:nvPr>
        </p:nvGraphicFramePr>
        <p:xfrm>
          <a:off x="468313" y="2852738"/>
          <a:ext cx="4038600" cy="3789363"/>
        </p:xfrm>
        <a:graphic>
          <a:graphicData uri="http://schemas.openxmlformats.org/drawingml/2006/table">
            <a:tbl>
              <a:tblPr/>
              <a:tblGrid>
                <a:gridCol w="1439863"/>
                <a:gridCol w="719137"/>
                <a:gridCol w="1879600"/>
              </a:tblGrid>
              <a:tr h="5254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b="0" dirty="0">
                          <a:latin typeface="Times New Roman" panose="02020603050405020304" pitchFamily="18" charset="0"/>
                          <a:cs typeface="Times New Roman" panose="02020603050405020304" pitchFamily="18" charset="0"/>
                        </a:rPr>
                        <a:t>类型</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b="0" dirty="0">
                          <a:latin typeface="Times New Roman" panose="02020603050405020304" pitchFamily="18" charset="0"/>
                          <a:cs typeface="Times New Roman" panose="02020603050405020304" pitchFamily="18" charset="0"/>
                        </a:rPr>
                        <a:t>前缀</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b="0" dirty="0">
                          <a:latin typeface="Times New Roman" panose="02020603050405020304" pitchFamily="18" charset="0"/>
                          <a:cs typeface="Times New Roman" panose="02020603050405020304" pitchFamily="18" charset="0"/>
                        </a:rPr>
                        <a:t>举例</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72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int</a:t>
                      </a:r>
                      <a:r>
                        <a:rPr lang="en-US" altLang="zh-CN" sz="1400">
                          <a:latin typeface="Times New Roman" panose="02020603050405020304" pitchFamily="18" charset="0"/>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pnSize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270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UINT *</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pu</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puSize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397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LONG*</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pl</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plSize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762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DWORD*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pdw</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pdwSize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778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USHORT*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pw</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pwSize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857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short*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psh</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pshSize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30386" name="内容占位符 30385"/>
          <p:cNvGraphicFramePr/>
          <p:nvPr>
            <p:ph sz="half" idx="2"/>
          </p:nvPr>
        </p:nvGraphicFramePr>
        <p:xfrm>
          <a:off x="4643438" y="2852738"/>
          <a:ext cx="4249738" cy="3789363"/>
        </p:xfrm>
        <a:graphic>
          <a:graphicData uri="http://schemas.openxmlformats.org/drawingml/2006/table">
            <a:tbl>
              <a:tblPr/>
              <a:tblGrid>
                <a:gridCol w="1368425"/>
                <a:gridCol w="1008063"/>
                <a:gridCol w="1873250"/>
              </a:tblGrid>
              <a:tr h="6318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BYTE*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p</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18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CHAR*</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pc</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pcSize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18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HANDLE*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ph</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phSize</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02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HWND*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phWnd</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phWndAbout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18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struct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ps</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psPoint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18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union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Times New Roman" panose="02020603050405020304" pitchFamily="18" charset="0"/>
                          <a:cs typeface="Times New Roman" panose="02020603050405020304" pitchFamily="18" charset="0"/>
                        </a:rPr>
                        <a:t>pun</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err="1">
                          <a:latin typeface="Times New Roman" panose="02020603050405020304" pitchFamily="18" charset="0"/>
                          <a:cs typeface="Times New Roman" panose="02020603050405020304" pitchFamily="18" charset="0"/>
                        </a:rPr>
                        <a:t>punLockParam</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997" name="标题 31996"/>
          <p:cNvSpPr>
            <a:spLocks noGrp="1"/>
          </p:cNvSpPr>
          <p:nvPr>
            <p:ph type="title"/>
          </p:nvPr>
        </p:nvSpPr>
        <p:spPr/>
        <p:txBody>
          <a:bodyPr anchor="ctr" anchorCtr="0"/>
          <a:p>
            <a:r>
              <a:rPr lang="zh-CN" altLang="en-US" dirty="0"/>
              <a:t>命名－数组局部变量</a:t>
            </a:r>
            <a:endParaRPr lang="zh-CN" altLang="en-US" dirty="0"/>
          </a:p>
        </p:txBody>
      </p:sp>
      <p:sp>
        <p:nvSpPr>
          <p:cNvPr id="31999" name="矩形 31998"/>
          <p:cNvSpPr/>
          <p:nvPr/>
        </p:nvSpPr>
        <p:spPr>
          <a:xfrm>
            <a:off x="612775" y="2105025"/>
            <a:ext cx="8078788" cy="2647950"/>
          </a:xfrm>
          <a:prstGeom prst="rect">
            <a:avLst/>
          </a:prstGeom>
          <a:noFill/>
          <a:ln w="9525">
            <a:noFill/>
          </a:ln>
        </p:spPr>
        <p:txBody>
          <a:bodyPr wrap="none" anchor="ctr" anchorCtr="0">
            <a:spAutoFit/>
          </a:bodyPr>
          <a:p>
            <a:pPr indent="266700" eaLnBrk="1" hangingPunct="1">
              <a:buChar char="•"/>
            </a:pPr>
            <a:r>
              <a:rPr lang="en-US" altLang="zh-CN" sz="2400">
                <a:latin typeface="Garamond" pitchFamily="18" charset="0"/>
              </a:rPr>
              <a:t>1</a:t>
            </a:r>
            <a:r>
              <a:rPr lang="zh-CN" altLang="en-US" sz="2400" dirty="0">
                <a:latin typeface="Garamond" pitchFamily="18" charset="0"/>
              </a:rPr>
              <a:t>维格式：</a:t>
            </a:r>
            <a:r>
              <a:rPr lang="en-US" altLang="zh-CN" sz="2400">
                <a:latin typeface="Garamond" pitchFamily="18" charset="0"/>
              </a:rPr>
              <a:t>a+</a:t>
            </a:r>
            <a:r>
              <a:rPr lang="zh-CN" altLang="en-US" sz="2400" dirty="0">
                <a:latin typeface="Garamond" pitchFamily="18" charset="0"/>
              </a:rPr>
              <a:t>简单局部变量，其他同指针变量。</a:t>
            </a:r>
            <a:endParaRPr lang="zh-CN" altLang="en-US" sz="2400" dirty="0">
              <a:latin typeface="Garamond" pitchFamily="18" charset="0"/>
            </a:endParaRPr>
          </a:p>
          <a:p>
            <a:pPr indent="266700" eaLnBrk="1" hangingPunct="1">
              <a:buChar char="•"/>
            </a:pPr>
            <a:r>
              <a:rPr lang="en-US" altLang="zh-CN" sz="2400">
                <a:latin typeface="Garamond" pitchFamily="18" charset="0"/>
              </a:rPr>
              <a:t>2</a:t>
            </a:r>
            <a:r>
              <a:rPr lang="zh-CN" altLang="en-US" sz="2400" dirty="0">
                <a:latin typeface="Garamond" pitchFamily="18" charset="0"/>
              </a:rPr>
              <a:t>维格式：</a:t>
            </a:r>
            <a:r>
              <a:rPr lang="en-US" altLang="zh-CN" sz="2400" err="1">
                <a:latin typeface="Garamond" pitchFamily="18" charset="0"/>
              </a:rPr>
              <a:t>aa</a:t>
            </a:r>
            <a:r>
              <a:rPr lang="en-US" altLang="zh-CN" sz="2400">
                <a:latin typeface="Garamond" pitchFamily="18" charset="0"/>
              </a:rPr>
              <a:t>+</a:t>
            </a:r>
            <a:r>
              <a:rPr lang="zh-CN" altLang="en-US" sz="2400" dirty="0">
                <a:latin typeface="Garamond" pitchFamily="18" charset="0"/>
              </a:rPr>
              <a:t>简单局部变量的含义部分</a:t>
            </a:r>
            <a:endParaRPr lang="zh-CN" altLang="en-US" sz="2400" dirty="0">
              <a:latin typeface="Garamond" pitchFamily="18" charset="0"/>
            </a:endParaRPr>
          </a:p>
          <a:p>
            <a:pPr indent="266700" eaLnBrk="1" hangingPunct="1">
              <a:buChar char="•"/>
            </a:pPr>
            <a:r>
              <a:rPr lang="en-US" altLang="zh-CN" sz="2400">
                <a:latin typeface="Garamond" pitchFamily="18" charset="0"/>
              </a:rPr>
              <a:t>3</a:t>
            </a:r>
            <a:r>
              <a:rPr lang="zh-CN" altLang="en-US" sz="2400" dirty="0">
                <a:latin typeface="Garamond" pitchFamily="18" charset="0"/>
              </a:rPr>
              <a:t>维格式：</a:t>
            </a:r>
            <a:r>
              <a:rPr lang="en-US" altLang="zh-CN" sz="2400">
                <a:latin typeface="Garamond" pitchFamily="18" charset="0"/>
              </a:rPr>
              <a:t>a3+</a:t>
            </a:r>
            <a:r>
              <a:rPr lang="zh-CN" altLang="en-US" sz="2400" dirty="0">
                <a:latin typeface="Garamond" pitchFamily="18" charset="0"/>
              </a:rPr>
              <a:t>简单局部变量的含义部分</a:t>
            </a:r>
            <a:endParaRPr lang="zh-CN" altLang="en-US" sz="2400" dirty="0">
              <a:latin typeface="Garamond" pitchFamily="18" charset="0"/>
            </a:endParaRPr>
          </a:p>
          <a:p>
            <a:pPr indent="266700" eaLnBrk="1" hangingPunct="1"/>
            <a:r>
              <a:rPr lang="zh-CN" altLang="en-US" sz="2400" dirty="0">
                <a:latin typeface="Garamond" pitchFamily="18" charset="0"/>
              </a:rPr>
              <a:t>如：</a:t>
            </a:r>
            <a:endParaRPr lang="zh-CN" altLang="en-US" sz="2400" dirty="0">
              <a:latin typeface="Garamond" pitchFamily="18" charset="0"/>
            </a:endParaRPr>
          </a:p>
          <a:p>
            <a:pPr indent="266700" eaLnBrk="1" hangingPunct="1"/>
            <a:r>
              <a:rPr lang="en-US" altLang="zh-CN" sz="2400" err="1">
                <a:latin typeface="Garamond" pitchFamily="18" charset="0"/>
              </a:rPr>
              <a:t>int</a:t>
            </a:r>
            <a:r>
              <a:rPr lang="en-US" altLang="zh-CN" sz="2400">
                <a:latin typeface="Garamond" pitchFamily="18" charset="0"/>
              </a:rPr>
              <a:t> </a:t>
            </a:r>
            <a:r>
              <a:rPr lang="en-US" altLang="zh-CN" sz="2400" err="1">
                <a:latin typeface="Garamond" pitchFamily="18" charset="0"/>
              </a:rPr>
              <a:t>anSize[ARRAY_SIZE</a:t>
            </a:r>
            <a:r>
              <a:rPr lang="en-US" altLang="zh-CN" sz="2400">
                <a:latin typeface="Garamond" pitchFamily="18" charset="0"/>
              </a:rPr>
              <a:t>];</a:t>
            </a:r>
            <a:endParaRPr lang="en-US" altLang="zh-CN" sz="2400">
              <a:latin typeface="Garamond" pitchFamily="18" charset="0"/>
            </a:endParaRPr>
          </a:p>
          <a:p>
            <a:pPr indent="266700" eaLnBrk="1" hangingPunct="1"/>
            <a:r>
              <a:rPr lang="en-US" altLang="zh-CN" sz="2400" err="1">
                <a:latin typeface="Garamond" pitchFamily="18" charset="0"/>
              </a:rPr>
              <a:t>int</a:t>
            </a:r>
            <a:r>
              <a:rPr lang="en-US" altLang="zh-CN" sz="2400">
                <a:latin typeface="Garamond" pitchFamily="18" charset="0"/>
              </a:rPr>
              <a:t> aaSize[ARRAY1_SIZE][ARRAY2_SIZE];</a:t>
            </a:r>
            <a:endParaRPr lang="en-US" altLang="zh-CN" sz="2400">
              <a:latin typeface="Garamond" pitchFamily="18" charset="0"/>
            </a:endParaRPr>
          </a:p>
          <a:p>
            <a:pPr indent="266700" eaLnBrk="1" hangingPunct="1"/>
            <a:r>
              <a:rPr lang="en-US" altLang="zh-CN" sz="2400" err="1">
                <a:latin typeface="Garamond" pitchFamily="18" charset="0"/>
              </a:rPr>
              <a:t>int</a:t>
            </a:r>
            <a:r>
              <a:rPr lang="en-US" altLang="zh-CN" sz="2400">
                <a:latin typeface="Garamond" pitchFamily="18" charset="0"/>
              </a:rPr>
              <a:t> a3Size[ARRAY1_SIZE][ARRAY2_SIZE][ARRAY3_SIZE];</a:t>
            </a:r>
            <a:endParaRPr lang="en-US" altLang="zh-CN" sz="2400">
              <a:latin typeface="Garamond"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4" name="标题 49153"/>
          <p:cNvSpPr>
            <a:spLocks noGrp="1"/>
          </p:cNvSpPr>
          <p:nvPr>
            <p:ph type="title"/>
          </p:nvPr>
        </p:nvSpPr>
        <p:spPr/>
        <p:txBody>
          <a:bodyPr anchor="ctr" anchorCtr="0"/>
          <a:p>
            <a:r>
              <a:rPr lang="zh-CN" altLang="en-US" dirty="0"/>
              <a:t>命名－引用局部变量</a:t>
            </a:r>
            <a:endParaRPr lang="zh-CN" altLang="en-US" dirty="0"/>
          </a:p>
        </p:txBody>
      </p:sp>
      <p:sp>
        <p:nvSpPr>
          <p:cNvPr id="49155" name="文本占位符 49154"/>
          <p:cNvSpPr>
            <a:spLocks noGrp="1"/>
          </p:cNvSpPr>
          <p:nvPr>
            <p:ph type="body" sz="half" idx="1"/>
          </p:nvPr>
        </p:nvSpPr>
        <p:spPr>
          <a:xfrm>
            <a:off x="611188" y="1600200"/>
            <a:ext cx="7640637" cy="1757363"/>
          </a:xfrm>
        </p:spPr>
        <p:txBody>
          <a:bodyPr/>
          <a:p>
            <a:pPr>
              <a:buClrTx/>
              <a:buSzTx/>
              <a:buFontTx/>
            </a:pPr>
            <a:r>
              <a:rPr lang="zh-CN" altLang="en-US" sz="2000" dirty="0"/>
              <a:t>格式：</a:t>
            </a:r>
            <a:r>
              <a:rPr lang="en-US" altLang="zh-CN" sz="2000"/>
              <a:t>r+</a:t>
            </a:r>
            <a:r>
              <a:rPr lang="zh-CN" altLang="en-US" sz="2000" dirty="0"/>
              <a:t>简单局部变量，其他同指针变量，</a:t>
            </a:r>
            <a:r>
              <a:rPr lang="en-US" altLang="zh-CN" sz="2000"/>
              <a:t>p</a:t>
            </a:r>
            <a:r>
              <a:rPr lang="zh-CN" altLang="en-US" sz="2000" dirty="0"/>
              <a:t>换成</a:t>
            </a:r>
            <a:r>
              <a:rPr lang="en-US" altLang="zh-CN" sz="2000"/>
              <a:t>r</a:t>
            </a:r>
            <a:r>
              <a:rPr lang="zh-CN" altLang="en-US" sz="2000" dirty="0"/>
              <a:t>即可。除非是</a:t>
            </a:r>
            <a:r>
              <a:rPr lang="en-US" altLang="zh-CN" sz="2000"/>
              <a:t>C++</a:t>
            </a:r>
            <a:r>
              <a:rPr lang="zh-CN" altLang="en-US" sz="2000" dirty="0"/>
              <a:t>中用作输出参数，否则对于简单变量类型不得采用引用。</a:t>
            </a:r>
            <a:endParaRPr lang="zh-CN" altLang="en-US" sz="2000" dirty="0"/>
          </a:p>
          <a:p>
            <a:pPr>
              <a:buClrTx/>
              <a:buSzTx/>
              <a:buFontTx/>
            </a:pPr>
            <a:r>
              <a:rPr lang="en-US" altLang="zh-CN" sz="2000" dirty="0"/>
              <a:t>int&amp; a=b   </a:t>
            </a:r>
            <a:r>
              <a:rPr lang="zh-CN" altLang="en-US" sz="2000" dirty="0"/>
              <a:t>和</a:t>
            </a:r>
            <a:r>
              <a:rPr lang="en-US" altLang="zh-CN" sz="2000" dirty="0"/>
              <a:t> &amp;a</a:t>
            </a:r>
            <a:r>
              <a:rPr lang="zh-CN" altLang="en-US" sz="2000" dirty="0"/>
              <a:t>（</a:t>
            </a:r>
            <a:r>
              <a:rPr lang="en-US" altLang="zh-CN" sz="2000" dirty="0"/>
              <a:t>int a=b</a:t>
            </a:r>
            <a:r>
              <a:rPr lang="zh-CN" altLang="en-US" sz="2000" dirty="0"/>
              <a:t>）</a:t>
            </a:r>
            <a:r>
              <a:rPr lang="en-US" altLang="zh-CN" sz="2000" dirty="0"/>
              <a:t> </a:t>
            </a:r>
            <a:r>
              <a:rPr lang="zh-CN" altLang="en-US" sz="2000" dirty="0"/>
              <a:t>区别 </a:t>
            </a:r>
            <a:endParaRPr lang="zh-CN" altLang="en-US" sz="2000" dirty="0"/>
          </a:p>
        </p:txBody>
      </p:sp>
      <p:graphicFrame>
        <p:nvGraphicFramePr>
          <p:cNvPr id="49215" name="内容占位符 49214"/>
          <p:cNvGraphicFramePr/>
          <p:nvPr>
            <p:ph sz="half" idx="2"/>
          </p:nvPr>
        </p:nvGraphicFramePr>
        <p:xfrm>
          <a:off x="833438" y="3357563"/>
          <a:ext cx="7570788" cy="2552700"/>
        </p:xfrm>
        <a:graphic>
          <a:graphicData uri="http://schemas.openxmlformats.org/drawingml/2006/table">
            <a:tbl>
              <a:tblPr/>
              <a:tblGrid>
                <a:gridCol w="2360613"/>
                <a:gridCol w="1433512"/>
                <a:gridCol w="3776663"/>
              </a:tblGrid>
              <a:tr h="8509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类型前缀</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举例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509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&amp;</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rn</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rnSize  </a:t>
                      </a:r>
                      <a:r>
                        <a:rPr lang="en-US" altLang="zh-CN" sz="1600" err="1">
                          <a:latin typeface="宋体" panose="02010600030101010101" pitchFamily="2" charset="-122"/>
                          <a:cs typeface="Times New Roman" panose="02020603050405020304" pitchFamily="18" charset="0"/>
                          <a:sym typeface="+mn-ea"/>
                        </a:rPr>
                        <a:t>int</a:t>
                      </a:r>
                      <a:r>
                        <a:rPr lang="en-US" altLang="zh-CN" sz="1600">
                          <a:latin typeface="宋体" panose="02010600030101010101" pitchFamily="2" charset="-122"/>
                          <a:cs typeface="Times New Roman" panose="02020603050405020304" pitchFamily="18" charset="0"/>
                          <a:sym typeface="+mn-ea"/>
                        </a:rPr>
                        <a:t>&amp; </a:t>
                      </a:r>
                      <a:r>
                        <a:rPr lang="en-US" altLang="zh-CN" sz="1600" err="1">
                          <a:latin typeface="宋体" panose="02010600030101010101" pitchFamily="2" charset="-122"/>
                          <a:cs typeface="Times New Roman" panose="02020603050405020304" pitchFamily="18" charset="0"/>
                          <a:sym typeface="+mn-ea"/>
                        </a:rPr>
                        <a:t>rnSize=b//</a:t>
                      </a:r>
                      <a:r>
                        <a:rPr lang="zh-CN" altLang="en-US" sz="1600" err="1">
                          <a:latin typeface="宋体" panose="02010600030101010101" pitchFamily="2" charset="-122"/>
                          <a:cs typeface="Times New Roman" panose="02020603050405020304" pitchFamily="18" charset="0"/>
                          <a:sym typeface="+mn-ea"/>
                        </a:rPr>
                        <a:t>定义方式</a:t>
                      </a:r>
                      <a:endParaRPr lang="zh-CN" altLang="en-US" sz="1600">
                        <a:latin typeface="Arial" panose="020B0604020202020204" pitchFamily="34" charset="0"/>
                      </a:endParaRPr>
                    </a:p>
                    <a:p>
                      <a:pPr lvl="0">
                        <a:spcBef>
                          <a:spcPct val="0"/>
                        </a:spcBef>
                        <a:buNone/>
                      </a:pP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509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UINT&amp;</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ru</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ruSize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22" name="标题 133121"/>
          <p:cNvSpPr>
            <a:spLocks noGrp="1"/>
          </p:cNvSpPr>
          <p:nvPr>
            <p:ph type="title"/>
          </p:nvPr>
        </p:nvSpPr>
        <p:spPr/>
        <p:txBody>
          <a:bodyPr anchor="ctr" anchorCtr="0"/>
          <a:p>
            <a:r>
              <a:rPr lang="zh-CN" altLang="en-US" dirty="0"/>
              <a:t>大纲</a:t>
            </a:r>
            <a:endParaRPr lang="zh-CN" altLang="en-US" dirty="0"/>
          </a:p>
        </p:txBody>
      </p:sp>
      <p:sp>
        <p:nvSpPr>
          <p:cNvPr id="133123" name="文本占位符 133122"/>
          <p:cNvSpPr>
            <a:spLocks noGrp="1"/>
          </p:cNvSpPr>
          <p:nvPr>
            <p:ph type="body" idx="1"/>
          </p:nvPr>
        </p:nvSpPr>
        <p:spPr/>
        <p:txBody>
          <a:bodyPr/>
          <a:p>
            <a:pPr>
              <a:lnSpc>
                <a:spcPct val="90000"/>
              </a:lnSpc>
            </a:pPr>
            <a:r>
              <a:rPr lang="zh-CN" altLang="en-US" dirty="0"/>
              <a:t>头文件</a:t>
            </a:r>
            <a:endParaRPr lang="zh-CN" altLang="en-US" dirty="0"/>
          </a:p>
          <a:p>
            <a:pPr>
              <a:lnSpc>
                <a:spcPct val="90000"/>
              </a:lnSpc>
            </a:pPr>
            <a:r>
              <a:rPr lang="zh-CN" altLang="en-US" dirty="0"/>
              <a:t>风格</a:t>
            </a:r>
            <a:endParaRPr lang="zh-CN" altLang="en-US" dirty="0"/>
          </a:p>
          <a:p>
            <a:pPr>
              <a:lnSpc>
                <a:spcPct val="90000"/>
              </a:lnSpc>
            </a:pPr>
            <a:r>
              <a:rPr lang="zh-CN" altLang="en-US" dirty="0"/>
              <a:t>命名</a:t>
            </a:r>
            <a:endParaRPr lang="zh-CN" altLang="en-US" dirty="0"/>
          </a:p>
          <a:p>
            <a:pPr>
              <a:lnSpc>
                <a:spcPct val="90000"/>
              </a:lnSpc>
            </a:pPr>
            <a:r>
              <a:rPr lang="zh-CN" altLang="en-US" dirty="0"/>
              <a:t>断言</a:t>
            </a:r>
            <a:endParaRPr lang="zh-CN" altLang="en-US" dirty="0"/>
          </a:p>
          <a:p>
            <a:pPr>
              <a:lnSpc>
                <a:spcPct val="90000"/>
              </a:lnSpc>
            </a:pPr>
            <a:r>
              <a:rPr lang="zh-CN" altLang="en-US" dirty="0"/>
              <a:t>编译</a:t>
            </a:r>
            <a:endParaRPr lang="zh-CN" altLang="en-US" dirty="0"/>
          </a:p>
          <a:p>
            <a:pPr>
              <a:lnSpc>
                <a:spcPct val="90000"/>
              </a:lnSpc>
            </a:pPr>
            <a:r>
              <a:rPr lang="zh-CN" altLang="en-US" dirty="0"/>
              <a:t>语句</a:t>
            </a:r>
            <a:endParaRPr lang="zh-CN" altLang="en-US" dirty="0"/>
          </a:p>
          <a:p>
            <a:pPr>
              <a:lnSpc>
                <a:spcPct val="90000"/>
              </a:lnSpc>
            </a:pPr>
            <a:r>
              <a:rPr lang="zh-CN" altLang="en-US" dirty="0"/>
              <a:t>内存</a:t>
            </a:r>
            <a:endParaRPr lang="zh-CN" altLang="en-US" dirty="0"/>
          </a:p>
          <a:p>
            <a:pPr>
              <a:lnSpc>
                <a:spcPct val="90000"/>
              </a:lnSpc>
            </a:pPr>
            <a:r>
              <a:rPr lang="en-US" altLang="zh-CN"/>
              <a:t>C++</a:t>
            </a:r>
            <a:r>
              <a:rPr lang="zh-CN" altLang="en-US" dirty="0"/>
              <a:t>类</a:t>
            </a:r>
            <a:endParaRPr lang="zh-CN" altLang="en-US" dirty="0"/>
          </a:p>
          <a:p>
            <a:pPr>
              <a:lnSpc>
                <a:spcPct val="90000"/>
              </a:lnSpc>
            </a:pPr>
            <a:endParaRPr lang="zh-CN" altLang="en-US" dirty="0"/>
          </a:p>
          <a:p>
            <a:pPr>
              <a:lnSpc>
                <a:spcPct val="90000"/>
              </a:lnSpc>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2" name="标题 51201"/>
          <p:cNvSpPr>
            <a:spLocks noGrp="1"/>
          </p:cNvSpPr>
          <p:nvPr>
            <p:ph type="title"/>
          </p:nvPr>
        </p:nvSpPr>
        <p:spPr/>
        <p:txBody>
          <a:bodyPr anchor="ctr" anchorCtr="0"/>
          <a:p>
            <a:r>
              <a:rPr lang="zh-CN" altLang="en-US" dirty="0"/>
              <a:t>命名－静态</a:t>
            </a:r>
            <a:r>
              <a:rPr lang="en-US" altLang="zh-CN"/>
              <a:t>&amp;</a:t>
            </a:r>
            <a:r>
              <a:rPr lang="zh-CN" altLang="en-US" dirty="0"/>
              <a:t>全局变量</a:t>
            </a:r>
            <a:endParaRPr lang="zh-CN" altLang="en-US" dirty="0"/>
          </a:p>
        </p:txBody>
      </p:sp>
      <p:sp>
        <p:nvSpPr>
          <p:cNvPr id="51203" name="文本占位符 51202"/>
          <p:cNvSpPr>
            <a:spLocks noGrp="1"/>
          </p:cNvSpPr>
          <p:nvPr>
            <p:ph type="body" sz="half" idx="1"/>
          </p:nvPr>
        </p:nvSpPr>
        <p:spPr>
          <a:xfrm>
            <a:off x="457200" y="1600200"/>
            <a:ext cx="8291513" cy="1323975"/>
          </a:xfrm>
        </p:spPr>
        <p:txBody>
          <a:bodyPr/>
          <a:p>
            <a:pPr>
              <a:buClrTx/>
              <a:buSzTx/>
              <a:buFontTx/>
            </a:pPr>
            <a:r>
              <a:rPr lang="zh-CN" altLang="en-US" sz="2000" dirty="0"/>
              <a:t>格式：</a:t>
            </a:r>
            <a:r>
              <a:rPr lang="en-US" altLang="zh-CN" sz="2000"/>
              <a:t>s_</a:t>
            </a:r>
            <a:r>
              <a:rPr lang="zh-CN" altLang="en-US" sz="2000" dirty="0"/>
              <a:t>＋局部变量。无论静态变量出现在什么地方，一律采用该格式 </a:t>
            </a:r>
            <a:endParaRPr lang="zh-CN" altLang="en-US" sz="2000" dirty="0"/>
          </a:p>
        </p:txBody>
      </p:sp>
      <p:graphicFrame>
        <p:nvGraphicFramePr>
          <p:cNvPr id="51324" name="内容占位符 51323"/>
          <p:cNvGraphicFramePr/>
          <p:nvPr>
            <p:ph sz="quarter" idx="2"/>
          </p:nvPr>
        </p:nvGraphicFramePr>
        <p:xfrm>
          <a:off x="833438" y="2636838"/>
          <a:ext cx="7713663" cy="1185863"/>
        </p:xfrm>
        <a:graphic>
          <a:graphicData uri="http://schemas.openxmlformats.org/drawingml/2006/table">
            <a:tbl>
              <a:tblPr/>
              <a:tblGrid>
                <a:gridCol w="2403475"/>
                <a:gridCol w="1462088"/>
                <a:gridCol w="3848100"/>
              </a:tblGrid>
              <a:tr h="3952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类型前缀</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举例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static </a:t>
                      </a: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s_pn</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s_pnSize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static UINT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s_u</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s_uSize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1262" name="矩形 51261"/>
          <p:cNvSpPr/>
          <p:nvPr/>
        </p:nvSpPr>
        <p:spPr>
          <a:xfrm>
            <a:off x="395288" y="4149725"/>
            <a:ext cx="8147050" cy="1036638"/>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r>
              <a:rPr lang="zh-CN" altLang="en-US" dirty="0"/>
              <a:t>格式：</a:t>
            </a:r>
            <a:r>
              <a:rPr lang="en-US" altLang="zh-CN"/>
              <a:t>g_</a:t>
            </a:r>
            <a:r>
              <a:rPr lang="zh-CN" altLang="en-US" dirty="0"/>
              <a:t>＋局部变量。除非万不得已，不能采用全局变量。</a:t>
            </a:r>
            <a:endParaRPr lang="zh-CN" altLang="en-US" dirty="0"/>
          </a:p>
        </p:txBody>
      </p:sp>
      <p:graphicFrame>
        <p:nvGraphicFramePr>
          <p:cNvPr id="51325" name="内容占位符 51324"/>
          <p:cNvGraphicFramePr/>
          <p:nvPr>
            <p:ph sz="quarter" idx="3"/>
          </p:nvPr>
        </p:nvGraphicFramePr>
        <p:xfrm>
          <a:off x="468313" y="5084763"/>
          <a:ext cx="8002588" cy="1185863"/>
        </p:xfrm>
        <a:graphic>
          <a:graphicData uri="http://schemas.openxmlformats.org/drawingml/2006/table">
            <a:tbl>
              <a:tblPr/>
              <a:tblGrid>
                <a:gridCol w="2495550"/>
                <a:gridCol w="1516063"/>
                <a:gridCol w="3990975"/>
              </a:tblGrid>
              <a:tr h="3952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类型前缀</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举例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g_pn</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g_pnSize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UINT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g_u</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g_uSize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50" name="标题 53249"/>
          <p:cNvSpPr>
            <a:spLocks noGrp="1"/>
          </p:cNvSpPr>
          <p:nvPr>
            <p:ph type="title"/>
          </p:nvPr>
        </p:nvSpPr>
        <p:spPr/>
        <p:txBody>
          <a:bodyPr anchor="ctr" anchorCtr="0"/>
          <a:p>
            <a:r>
              <a:rPr lang="zh-CN" altLang="en-US" dirty="0"/>
              <a:t>命名－类成员变量 </a:t>
            </a:r>
            <a:endParaRPr lang="zh-CN" altLang="en-US" dirty="0"/>
          </a:p>
        </p:txBody>
      </p:sp>
      <p:sp>
        <p:nvSpPr>
          <p:cNvPr id="53251" name="文本占位符 53250"/>
          <p:cNvSpPr>
            <a:spLocks noGrp="1"/>
          </p:cNvSpPr>
          <p:nvPr>
            <p:ph type="body" sz="half" idx="1"/>
          </p:nvPr>
        </p:nvSpPr>
        <p:spPr>
          <a:xfrm>
            <a:off x="611188" y="1600200"/>
            <a:ext cx="7570787" cy="604838"/>
          </a:xfrm>
        </p:spPr>
        <p:txBody>
          <a:bodyPr/>
          <a:p>
            <a:pPr>
              <a:buClrTx/>
              <a:buSzTx/>
              <a:buFontTx/>
            </a:pPr>
            <a:r>
              <a:rPr lang="zh-CN" altLang="en-US" sz="1800" dirty="0"/>
              <a:t>格式：</a:t>
            </a:r>
            <a:r>
              <a:rPr lang="en-US" altLang="zh-CN" sz="1800"/>
              <a:t>m_</a:t>
            </a:r>
            <a:r>
              <a:rPr lang="zh-CN" altLang="en-US" sz="1800" dirty="0"/>
              <a:t>＋局部变量</a:t>
            </a:r>
            <a:r>
              <a:rPr lang="en-US" altLang="zh-CN" sz="1800"/>
              <a:t>,</a:t>
            </a:r>
            <a:r>
              <a:rPr lang="zh-CN" altLang="en-US" sz="1800" dirty="0"/>
              <a:t>类的成员变量尽量为</a:t>
            </a:r>
            <a:r>
              <a:rPr lang="en-US" altLang="zh-CN" sz="1800"/>
              <a:t>private</a:t>
            </a:r>
            <a:r>
              <a:rPr lang="zh-CN" altLang="en-US" sz="1800" dirty="0"/>
              <a:t>的。 </a:t>
            </a:r>
            <a:r>
              <a:rPr lang="zh-CN" altLang="en-US" sz="1800"/>
              <a:t> </a:t>
            </a:r>
            <a:endParaRPr lang="zh-CN" altLang="en-US" sz="1800"/>
          </a:p>
        </p:txBody>
      </p:sp>
      <p:graphicFrame>
        <p:nvGraphicFramePr>
          <p:cNvPr id="53308" name="内容占位符 53307"/>
          <p:cNvGraphicFramePr/>
          <p:nvPr>
            <p:ph sz="half" idx="2"/>
          </p:nvPr>
        </p:nvGraphicFramePr>
        <p:xfrm>
          <a:off x="395288" y="2133600"/>
          <a:ext cx="8075613" cy="1689100"/>
        </p:xfrm>
        <a:graphic>
          <a:graphicData uri="http://schemas.openxmlformats.org/drawingml/2006/table">
            <a:tbl>
              <a:tblPr/>
              <a:tblGrid>
                <a:gridCol w="2517775"/>
                <a:gridCol w="1530350"/>
                <a:gridCol w="4027488"/>
              </a:tblGrid>
              <a:tr h="5635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类型前缀</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600" b="0" dirty="0">
                          <a:latin typeface="宋体" panose="02010600030101010101" pitchFamily="2" charset="-122"/>
                          <a:cs typeface="Times New Roman" panose="02020603050405020304" pitchFamily="18" charset="0"/>
                        </a:rPr>
                        <a:t>举例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19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int</a:t>
                      </a:r>
                      <a:r>
                        <a:rPr lang="en-US" altLang="zh-CN" sz="1600">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m_pn</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m_pnSize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6356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a:latin typeface="宋体" panose="02010600030101010101" pitchFamily="2" charset="-122"/>
                          <a:cs typeface="Times New Roman" panose="02020603050405020304" pitchFamily="18" charset="0"/>
                        </a:rPr>
                        <a:t>UINT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m_u</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600" err="1">
                          <a:latin typeface="宋体" panose="02010600030101010101" pitchFamily="2" charset="-122"/>
                          <a:cs typeface="Times New Roman" panose="02020603050405020304" pitchFamily="18" charset="0"/>
                        </a:rPr>
                        <a:t>m_uSize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2" name="标题 56321"/>
          <p:cNvSpPr>
            <a:spLocks noGrp="1"/>
          </p:cNvSpPr>
          <p:nvPr>
            <p:ph type="title"/>
          </p:nvPr>
        </p:nvSpPr>
        <p:spPr/>
        <p:txBody>
          <a:bodyPr anchor="ctr" anchorCtr="0"/>
          <a:p>
            <a:r>
              <a:rPr lang="zh-CN" altLang="en-US" dirty="0"/>
              <a:t>宏与用作常量的</a:t>
            </a:r>
            <a:r>
              <a:rPr lang="en-US" altLang="zh-CN"/>
              <a:t>const</a:t>
            </a:r>
            <a:r>
              <a:rPr lang="zh-CN" altLang="en-US" dirty="0"/>
              <a:t>类型变量 </a:t>
            </a:r>
            <a:endParaRPr lang="zh-CN" altLang="en-US" dirty="0"/>
          </a:p>
        </p:txBody>
      </p:sp>
      <p:sp>
        <p:nvSpPr>
          <p:cNvPr id="56324" name="矩形 56323"/>
          <p:cNvSpPr/>
          <p:nvPr/>
        </p:nvSpPr>
        <p:spPr>
          <a:xfrm>
            <a:off x="565150" y="1557338"/>
            <a:ext cx="8578850" cy="396875"/>
          </a:xfrm>
          <a:prstGeom prst="rect">
            <a:avLst/>
          </a:prstGeom>
          <a:noFill/>
          <a:ln w="9525">
            <a:noFill/>
          </a:ln>
        </p:spPr>
        <p:txBody>
          <a:bodyPr wrap="none" anchor="ctr" anchorCtr="0">
            <a:spAutoFit/>
          </a:bodyPr>
          <a:p>
            <a:pPr eaLnBrk="1" hangingPunct="1"/>
            <a:r>
              <a:rPr lang="zh-CN" altLang="en-US" sz="2000" dirty="0">
                <a:latin typeface="宋体" panose="02010600030101010101" pitchFamily="2" charset="-122"/>
                <a:cs typeface="Times New Roman" panose="02020603050405020304" pitchFamily="18" charset="0"/>
              </a:rPr>
              <a:t>如果是用作常量定义，如圆周率等，一律采用全部大写加下划线的方式。</a:t>
            </a:r>
            <a:endParaRPr lang="zh-CN" altLang="en-US" sz="2000" dirty="0"/>
          </a:p>
        </p:txBody>
      </p:sp>
      <p:graphicFrame>
        <p:nvGraphicFramePr>
          <p:cNvPr id="56406" name="表格 56405"/>
          <p:cNvGraphicFramePr/>
          <p:nvPr/>
        </p:nvGraphicFramePr>
        <p:xfrm>
          <a:off x="323850" y="2349500"/>
          <a:ext cx="7993063" cy="1887538"/>
        </p:xfrm>
        <a:graphic>
          <a:graphicData uri="http://schemas.openxmlformats.org/drawingml/2006/table">
            <a:tbl>
              <a:tblPr/>
              <a:tblGrid>
                <a:gridCol w="1619250"/>
                <a:gridCol w="2700338"/>
                <a:gridCol w="3673475"/>
              </a:tblGrid>
              <a:tr h="39687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1600" dirty="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私有的常量</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公开的常量（尽量少用）</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00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声明位置</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spcBef>
                          <a:spcPct val="0"/>
                        </a:spcBef>
                        <a:buFontTx/>
                        <a:buAutoNum type="arabicPeriod"/>
                        <a:tabLst>
                          <a:tab pos="228600" algn="l"/>
                        </a:tabLst>
                      </a:pPr>
                      <a:r>
                        <a:rPr lang="en-US" altLang="zh-CN" sz="1600">
                          <a:latin typeface="宋体" panose="02010600030101010101" pitchFamily="2" charset="-122"/>
                          <a:cs typeface="Times New Roman" panose="02020603050405020304" pitchFamily="18" charset="0"/>
                        </a:rPr>
                        <a:t>c</a:t>
                      </a:r>
                      <a:r>
                        <a:rPr lang="zh-CN" altLang="en-US" sz="1600" dirty="0">
                          <a:latin typeface="宋体" panose="02010600030101010101" pitchFamily="2" charset="-122"/>
                          <a:cs typeface="Times New Roman" panose="02020603050405020304" pitchFamily="18" charset="0"/>
                        </a:rPr>
                        <a:t>的实现文件中</a:t>
                      </a:r>
                      <a:endParaRPr lang="zh-CN" altLang="en-US" sz="1600" dirty="0">
                        <a:latin typeface="Times New Roman" panose="02020603050405020304" pitchFamily="18" charset="0"/>
                        <a:cs typeface="Times New Roman" panose="02020603050405020304" pitchFamily="18" charset="0"/>
                      </a:endParaRPr>
                    </a:p>
                    <a:p>
                      <a:pPr marL="0" lvl="0" indent="0" defTabSz="914400" eaLnBrk="0" hangingPunct="0">
                        <a:spcBef>
                          <a:spcPct val="0"/>
                        </a:spcBef>
                        <a:buFontTx/>
                        <a:buAutoNum type="arabicPeriod"/>
                        <a:tabLst>
                          <a:tab pos="228600" algn="l"/>
                        </a:tabLst>
                      </a:pPr>
                      <a:r>
                        <a:rPr lang="en-US" altLang="zh-CN" sz="1600">
                          <a:latin typeface="宋体" panose="02010600030101010101" pitchFamily="2" charset="-122"/>
                          <a:cs typeface="Times New Roman" panose="02020603050405020304" pitchFamily="18" charset="0"/>
                        </a:rPr>
                        <a:t>c++</a:t>
                      </a:r>
                      <a:r>
                        <a:rPr lang="zh-CN" altLang="en-US" sz="1600" dirty="0">
                          <a:latin typeface="宋体" panose="02010600030101010101" pitchFamily="2" charset="-122"/>
                          <a:cs typeface="Times New Roman" panose="02020603050405020304" pitchFamily="18" charset="0"/>
                        </a:rPr>
                        <a:t>的</a:t>
                      </a:r>
                      <a:r>
                        <a:rPr lang="en-US" altLang="zh-CN" sz="1600">
                          <a:latin typeface="宋体" panose="02010600030101010101" pitchFamily="2" charset="-122"/>
                          <a:cs typeface="Times New Roman" panose="02020603050405020304" pitchFamily="18" charset="0"/>
                        </a:rPr>
                        <a:t>private</a:t>
                      </a:r>
                      <a:r>
                        <a:rPr lang="zh-CN" altLang="en-US" sz="1600" dirty="0">
                          <a:latin typeface="宋体" panose="02010600030101010101" pitchFamily="2" charset="-122"/>
                          <a:cs typeface="Times New Roman" panose="02020603050405020304" pitchFamily="18" charset="0"/>
                        </a:rPr>
                        <a:t>段</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defTabSz="914400">
                        <a:spcBef>
                          <a:spcPct val="0"/>
                        </a:spcBef>
                        <a:buFontTx/>
                        <a:buAutoNum type="arabicPeriod"/>
                        <a:tabLst>
                          <a:tab pos="228600" algn="l"/>
                        </a:tabLst>
                      </a:pPr>
                      <a:r>
                        <a:rPr lang="en-US" altLang="zh-CN" sz="1600">
                          <a:latin typeface="宋体" panose="02010600030101010101" pitchFamily="2" charset="-122"/>
                          <a:cs typeface="Times New Roman" panose="02020603050405020304" pitchFamily="18" charset="0"/>
                        </a:rPr>
                        <a:t>c</a:t>
                      </a:r>
                      <a:r>
                        <a:rPr lang="zh-CN" altLang="en-US" sz="1600" dirty="0">
                          <a:latin typeface="宋体" panose="02010600030101010101" pitchFamily="2" charset="-122"/>
                          <a:cs typeface="Times New Roman" panose="02020603050405020304" pitchFamily="18" charset="0"/>
                        </a:rPr>
                        <a:t>的头文件中</a:t>
                      </a:r>
                      <a:endParaRPr lang="zh-CN" altLang="en-US" sz="1600" dirty="0">
                        <a:latin typeface="Times New Roman" panose="02020603050405020304" pitchFamily="18" charset="0"/>
                        <a:cs typeface="Times New Roman" panose="02020603050405020304" pitchFamily="18" charset="0"/>
                      </a:endParaRPr>
                    </a:p>
                    <a:p>
                      <a:pPr marL="0" lvl="0" indent="0" defTabSz="914400" eaLnBrk="0" hangingPunct="0">
                        <a:spcBef>
                          <a:spcPct val="0"/>
                        </a:spcBef>
                        <a:buFontTx/>
                        <a:buAutoNum type="arabicPeriod"/>
                        <a:tabLst>
                          <a:tab pos="228600" algn="l"/>
                        </a:tabLst>
                      </a:pPr>
                      <a:r>
                        <a:rPr lang="en-US" altLang="zh-CN" sz="1600">
                          <a:latin typeface="宋体" panose="02010600030101010101" pitchFamily="2" charset="-122"/>
                          <a:cs typeface="Times New Roman" panose="02020603050405020304" pitchFamily="18" charset="0"/>
                        </a:rPr>
                        <a:t>c++</a:t>
                      </a:r>
                      <a:r>
                        <a:rPr lang="zh-CN" altLang="en-US" sz="1600" dirty="0">
                          <a:latin typeface="宋体" panose="02010600030101010101" pitchFamily="2" charset="-122"/>
                          <a:cs typeface="Times New Roman" panose="02020603050405020304" pitchFamily="18" charset="0"/>
                        </a:rPr>
                        <a:t>的</a:t>
                      </a:r>
                      <a:r>
                        <a:rPr lang="en-US" altLang="zh-CN" sz="1600">
                          <a:latin typeface="宋体" panose="02010600030101010101" pitchFamily="2" charset="-122"/>
                          <a:cs typeface="Times New Roman" panose="02020603050405020304" pitchFamily="18" charset="0"/>
                        </a:rPr>
                        <a:t>public</a:t>
                      </a:r>
                      <a:r>
                        <a:rPr lang="zh-CN" altLang="en-US" sz="1600" dirty="0">
                          <a:latin typeface="宋体" panose="02010600030101010101" pitchFamily="2" charset="-122"/>
                          <a:cs typeface="Times New Roman" panose="02020603050405020304" pitchFamily="18" charset="0"/>
                        </a:rPr>
                        <a:t>段</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格式</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含义</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模块名</a:t>
                      </a:r>
                      <a:r>
                        <a:rPr lang="en-US" altLang="zh-CN" sz="1600">
                          <a:latin typeface="宋体" panose="02010600030101010101" pitchFamily="2" charset="-122"/>
                          <a:cs typeface="Times New Roman" panose="02020603050405020304" pitchFamily="18" charset="0"/>
                        </a:rPr>
                        <a:t>_</a:t>
                      </a:r>
                      <a:r>
                        <a:rPr lang="zh-CN" altLang="en-US" sz="1600" dirty="0">
                          <a:latin typeface="宋体" panose="02010600030101010101" pitchFamily="2" charset="-122"/>
                          <a:cs typeface="Times New Roman" panose="02020603050405020304" pitchFamily="18" charset="0"/>
                        </a:rPr>
                        <a:t>＋含义</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952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latin typeface="宋体" panose="02010600030101010101" pitchFamily="2" charset="-122"/>
                          <a:cs typeface="Times New Roman" panose="02020603050405020304" pitchFamily="18" charset="0"/>
                        </a:rPr>
                        <a:t>举例</a:t>
                      </a:r>
                      <a:endParaRPr lang="zh-CN" altLang="en-US" sz="16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latin typeface="宋体" panose="02010600030101010101" pitchFamily="2" charset="-122"/>
                          <a:cs typeface="Times New Roman" panose="02020603050405020304" pitchFamily="18" charset="0"/>
                        </a:rPr>
                        <a:t>MAX_FILE_COUNT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latin typeface="宋体" panose="02010600030101010101" pitchFamily="2" charset="-122"/>
                          <a:cs typeface="Times New Roman" panose="02020603050405020304" pitchFamily="18" charset="0"/>
                        </a:rPr>
                        <a:t>DHF_PVR_MAX_FILE_COUNT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9507" name="文本占位符 149506"/>
          <p:cNvSpPr>
            <a:spLocks noGrp="1"/>
          </p:cNvSpPr>
          <p:nvPr>
            <p:ph type="body" idx="1"/>
          </p:nvPr>
        </p:nvSpPr>
        <p:spPr/>
        <p:txBody>
          <a:bodyPr/>
          <a:p>
            <a:pPr marL="609600" indent="-609600"/>
            <a:r>
              <a:rPr lang="zh-CN" altLang="en-US" dirty="0"/>
              <a:t>一个常量，它只是本模块自己使用，则其声明可出现在</a:t>
            </a:r>
            <a:r>
              <a:rPr lang="en-US" altLang="zh-CN"/>
              <a:t>[		]</a:t>
            </a:r>
            <a:endParaRPr lang="en-US" altLang="zh-CN"/>
          </a:p>
          <a:p>
            <a:pPr marL="609600" indent="-609600"/>
            <a:r>
              <a:rPr lang="en-US" altLang="zh-CN"/>
              <a:t>A. c</a:t>
            </a:r>
            <a:r>
              <a:rPr lang="zh-CN" altLang="en-US" dirty="0"/>
              <a:t>语言的实现文件中</a:t>
            </a:r>
            <a:r>
              <a:rPr lang="en-US" altLang="zh-CN"/>
              <a:t>;	</a:t>
            </a:r>
            <a:endParaRPr lang="en-US" altLang="zh-CN"/>
          </a:p>
          <a:p>
            <a:pPr marL="609600" indent="-609600"/>
            <a:r>
              <a:rPr lang="en-US" altLang="zh-CN"/>
              <a:t>B. c++</a:t>
            </a:r>
            <a:r>
              <a:rPr lang="zh-CN" altLang="en-US" dirty="0"/>
              <a:t>的</a:t>
            </a:r>
            <a:r>
              <a:rPr lang="en-US" altLang="zh-CN"/>
              <a:t>private</a:t>
            </a:r>
            <a:r>
              <a:rPr lang="zh-CN" altLang="en-US" dirty="0"/>
              <a:t>段； </a:t>
            </a:r>
            <a:endParaRPr lang="zh-CN" altLang="en-US" dirty="0"/>
          </a:p>
          <a:p>
            <a:pPr marL="609600" indent="-609600"/>
            <a:r>
              <a:rPr lang="en-US" altLang="zh-CN"/>
              <a:t>C. c</a:t>
            </a:r>
            <a:r>
              <a:rPr lang="zh-CN" altLang="en-US" dirty="0"/>
              <a:t>语言的头文件中；</a:t>
            </a:r>
            <a:endParaRPr lang="zh-CN" altLang="en-US" dirty="0"/>
          </a:p>
          <a:p>
            <a:pPr marL="609600" indent="-609600"/>
            <a:r>
              <a:rPr lang="en-US" altLang="zh-CN"/>
              <a:t>D. c++</a:t>
            </a:r>
            <a:r>
              <a:rPr lang="zh-CN" altLang="en-US" dirty="0"/>
              <a:t>的</a:t>
            </a:r>
            <a:r>
              <a:rPr lang="en-US" altLang="zh-CN"/>
              <a:t>public</a:t>
            </a:r>
            <a:r>
              <a:rPr lang="zh-CN" altLang="en-US" dirty="0"/>
              <a:t>段</a:t>
            </a:r>
            <a:endParaRPr lang="zh-CN" altLang="en-US" dirty="0"/>
          </a:p>
        </p:txBody>
      </p:sp>
      <p:sp>
        <p:nvSpPr>
          <p:cNvPr id="149508" name="矩形 149507"/>
          <p:cNvSpPr/>
          <p:nvPr/>
        </p:nvSpPr>
        <p:spPr>
          <a:xfrm>
            <a:off x="4067175" y="981075"/>
            <a:ext cx="966788" cy="457200"/>
          </a:xfrm>
          <a:prstGeom prst="rect">
            <a:avLst/>
          </a:prstGeom>
          <a:noFill/>
          <a:ln w="9525">
            <a:noFill/>
          </a:ln>
        </p:spPr>
        <p:txBody>
          <a:bodyPr wrap="none" anchor="t" anchorCtr="0">
            <a:spAutoFit/>
          </a:bodyPr>
          <a:p>
            <a:r>
              <a:rPr lang="zh-CN" altLang="en-US" sz="2400" b="1" dirty="0">
                <a:solidFill>
                  <a:schemeClr val="tx2"/>
                </a:solidFill>
                <a:effectLst>
                  <a:outerShdw blurRad="38100" dist="38100" dir="2700000">
                    <a:srgbClr val="FFFFFF"/>
                  </a:outerShdw>
                </a:effectLst>
              </a:rPr>
              <a:t>思考</a:t>
            </a:r>
            <a:r>
              <a:rPr lang="en-US" altLang="zh-CN" sz="2400" b="1">
                <a:solidFill>
                  <a:schemeClr val="tx2"/>
                </a:solidFill>
                <a:effectLst>
                  <a:outerShdw blurRad="38100" dist="38100" dir="2700000">
                    <a:srgbClr val="FFFFFF"/>
                  </a:outerShdw>
                </a:effectLst>
              </a:rPr>
              <a:t>9</a:t>
            </a:r>
            <a:endParaRPr lang="en-US" altLang="zh-CN" sz="2400" b="1">
              <a:solidFill>
                <a:schemeClr val="tx2"/>
              </a:solidFill>
              <a:effectLst>
                <a:outerShdw blurRad="38100" dist="38100" dir="2700000">
                  <a:srgbClr val="FFFFFF"/>
                </a:outerShdw>
              </a:effectLst>
            </a:endParaRPr>
          </a:p>
        </p:txBody>
      </p:sp>
      <p:sp>
        <p:nvSpPr>
          <p:cNvPr id="149509" name="矩形 149508"/>
          <p:cNvSpPr/>
          <p:nvPr/>
        </p:nvSpPr>
        <p:spPr>
          <a:xfrm>
            <a:off x="1835150" y="1989138"/>
            <a:ext cx="577850" cy="366712"/>
          </a:xfrm>
          <a:prstGeom prst="rect">
            <a:avLst/>
          </a:prstGeom>
          <a:noFill/>
          <a:ln w="9525">
            <a:noFill/>
          </a:ln>
        </p:spPr>
        <p:txBody>
          <a:bodyPr wrap="none" anchor="ctr" anchorCtr="0">
            <a:spAutoFit/>
          </a:bodyPr>
          <a:p>
            <a:pPr eaLnBrk="1" hangingPunct="1"/>
            <a:r>
              <a:rPr lang="en-US" altLang="zh-CN" b="1"/>
              <a:t>AB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49509"/>
                                        </p:tgtEl>
                                        <p:attrNameLst>
                                          <p:attrName>style.visibility</p:attrName>
                                        </p:attrNameLst>
                                      </p:cBhvr>
                                      <p:to>
                                        <p:strVal val="visible"/>
                                      </p:to>
                                    </p:set>
                                    <p:anim calcmode="lin" valueType="num">
                                      <p:cBhvr>
                                        <p:cTn id="7" dur="500" fill="hold"/>
                                        <p:tgtEl>
                                          <p:spTgt spid="149509"/>
                                        </p:tgtEl>
                                        <p:attrNameLst>
                                          <p:attrName>ppt_w</p:attrName>
                                        </p:attrNameLst>
                                      </p:cBhvr>
                                      <p:tavLst>
                                        <p:tav tm="0">
                                          <p:val>
                                            <p:fltVal val="0.000000"/>
                                          </p:val>
                                        </p:tav>
                                        <p:tav tm="100000">
                                          <p:val>
                                            <p:strVal val="#ppt_w"/>
                                          </p:val>
                                        </p:tav>
                                      </p:tavLst>
                                    </p:anim>
                                    <p:anim calcmode="lin" valueType="num">
                                      <p:cBhvr>
                                        <p:cTn id="8" dur="500" fill="hold"/>
                                        <p:tgtEl>
                                          <p:spTgt spid="14950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6" name="标题 57345"/>
          <p:cNvSpPr>
            <a:spLocks noGrp="1"/>
          </p:cNvSpPr>
          <p:nvPr>
            <p:ph type="title"/>
          </p:nvPr>
        </p:nvSpPr>
        <p:spPr/>
        <p:txBody>
          <a:bodyPr anchor="ctr" anchorCtr="0"/>
          <a:p>
            <a:r>
              <a:rPr lang="zh-CN" altLang="en-US" dirty="0"/>
              <a:t>宏与用作常量的</a:t>
            </a:r>
            <a:r>
              <a:rPr lang="en-US" altLang="zh-CN"/>
              <a:t>const</a:t>
            </a:r>
            <a:r>
              <a:rPr lang="zh-CN" altLang="en-US" dirty="0"/>
              <a:t>类型变量</a:t>
            </a:r>
            <a:endParaRPr lang="zh-CN" altLang="en-US" dirty="0"/>
          </a:p>
        </p:txBody>
      </p:sp>
      <p:sp>
        <p:nvSpPr>
          <p:cNvPr id="57348" name="文本占位符 57347"/>
          <p:cNvSpPr/>
          <p:nvPr>
            <p:ph type="body" idx="1"/>
          </p:nvPr>
        </p:nvSpPr>
        <p:spPr/>
        <p:txBody>
          <a:bodyPr vert="horz" wrap="square" lIns="91440" tIns="45720" rIns="91440" bIns="45720" anchor="t" anchorCtr="0"/>
          <a:p>
            <a:pPr marL="584200" indent="-457200" defTabSz="914400">
              <a:lnSpc>
                <a:spcPct val="80000"/>
              </a:lnSpc>
              <a:tabLst>
                <a:tab pos="733425" algn="l"/>
              </a:tabLst>
            </a:pPr>
            <a:r>
              <a:rPr lang="zh-CN" altLang="en-US" sz="1800" dirty="0"/>
              <a:t>对于整个系统中都将用到的常量，不要加具体的模块名，如圆周率。这些常量定义在某个不属于任何模块的公共头文件中。</a:t>
            </a:r>
            <a:endParaRPr lang="zh-CN" altLang="en-US" sz="1800" dirty="0"/>
          </a:p>
          <a:p>
            <a:pPr marL="584200" indent="-457200" defTabSz="914400">
              <a:lnSpc>
                <a:spcPct val="80000"/>
              </a:lnSpc>
              <a:tabLst>
                <a:tab pos="733425" algn="l"/>
              </a:tabLst>
            </a:pPr>
            <a:r>
              <a:rPr lang="zh-CN" altLang="en-US" sz="1800" dirty="0"/>
              <a:t>对于整型的常量推荐使用</a:t>
            </a:r>
            <a:r>
              <a:rPr lang="en-US" altLang="zh-CN" sz="1800" err="1"/>
              <a:t>enum</a:t>
            </a:r>
            <a:r>
              <a:rPr lang="zh-CN" altLang="en-US" sz="1800" dirty="0"/>
              <a:t>代替，如：</a:t>
            </a:r>
            <a:endParaRPr lang="zh-CN" altLang="en-US" sz="1800" dirty="0"/>
          </a:p>
          <a:p>
            <a:pPr marL="584200" indent="-457200" defTabSz="914400">
              <a:lnSpc>
                <a:spcPct val="80000"/>
              </a:lnSpc>
              <a:buNone/>
              <a:tabLst>
                <a:tab pos="733425" algn="l"/>
              </a:tabLst>
            </a:pPr>
            <a:r>
              <a:rPr lang="en-US" altLang="zh-CN" sz="1800" err="1"/>
              <a:t>enum</a:t>
            </a:r>
            <a:endParaRPr lang="en-US" altLang="zh-CN" sz="1800"/>
          </a:p>
          <a:p>
            <a:pPr marL="584200" indent="-457200" defTabSz="914400">
              <a:lnSpc>
                <a:spcPct val="80000"/>
              </a:lnSpc>
              <a:buNone/>
              <a:tabLst>
                <a:tab pos="733425" algn="l"/>
              </a:tabLst>
            </a:pPr>
            <a:r>
              <a:rPr lang="en-US" altLang="zh-CN" sz="1800"/>
              <a:t>{</a:t>
            </a:r>
            <a:endParaRPr lang="en-US" altLang="zh-CN" sz="1800"/>
          </a:p>
          <a:p>
            <a:pPr marL="584200" indent="-457200" defTabSz="914400">
              <a:lnSpc>
                <a:spcPct val="80000"/>
              </a:lnSpc>
              <a:buNone/>
              <a:tabLst>
                <a:tab pos="733425" algn="l"/>
              </a:tabLst>
            </a:pPr>
            <a:r>
              <a:rPr lang="en-US" altLang="zh-CN" sz="1800"/>
              <a:t>	MAX_FILE_COUNT = 5,</a:t>
            </a:r>
            <a:endParaRPr lang="en-US" altLang="zh-CN" sz="1800"/>
          </a:p>
          <a:p>
            <a:pPr marL="584200" indent="-457200" defTabSz="914400">
              <a:lnSpc>
                <a:spcPct val="80000"/>
              </a:lnSpc>
              <a:buNone/>
              <a:tabLst>
                <a:tab pos="733425" algn="l"/>
              </a:tabLst>
            </a:pPr>
            <a:r>
              <a:rPr lang="en-US" altLang="zh-CN" sz="1800"/>
              <a:t>	TUNER_COUNT = 2</a:t>
            </a:r>
            <a:endParaRPr lang="en-US" altLang="zh-CN" sz="1800"/>
          </a:p>
          <a:p>
            <a:pPr marL="584200" indent="-457200" defTabSz="914400">
              <a:lnSpc>
                <a:spcPct val="80000"/>
              </a:lnSpc>
              <a:buNone/>
              <a:tabLst>
                <a:tab pos="733425" algn="l"/>
              </a:tabLst>
            </a:pPr>
            <a:r>
              <a:rPr lang="en-US" altLang="zh-CN" sz="1800"/>
              <a:t>}</a:t>
            </a:r>
            <a:endParaRPr lang="en-US" altLang="zh-CN" sz="1800"/>
          </a:p>
          <a:p>
            <a:pPr marL="584200" indent="-457200" defTabSz="914400">
              <a:lnSpc>
                <a:spcPct val="80000"/>
              </a:lnSpc>
              <a:tabLst>
                <a:tab pos="733425" algn="l"/>
              </a:tabLst>
            </a:pPr>
            <a:r>
              <a:rPr lang="en-US" altLang="zh-CN" sz="1800"/>
              <a:t>3. </a:t>
            </a:r>
            <a:r>
              <a:rPr lang="zh-CN" altLang="en-US" sz="1800" dirty="0"/>
              <a:t>常量不能滥用，除了用作函数返回值，一个模块不能直接使用另外一个模块的常量。而应该另外一个模块提供类似于</a:t>
            </a:r>
            <a:r>
              <a:rPr lang="en-US" altLang="zh-CN" sz="1800"/>
              <a:t>Get()</a:t>
            </a:r>
            <a:r>
              <a:rPr lang="zh-CN" altLang="en-US" sz="1800" dirty="0"/>
              <a:t>的函数</a:t>
            </a:r>
            <a:r>
              <a:rPr lang="en-US" altLang="zh-CN" sz="1800"/>
              <a:t>/</a:t>
            </a:r>
            <a:r>
              <a:rPr lang="zh-CN" altLang="en-US" sz="1800" dirty="0"/>
              <a:t>方法接口获得，</a:t>
            </a:r>
            <a:r>
              <a:rPr lang="en-US" altLang="zh-CN" sz="1800"/>
              <a:t>c++</a:t>
            </a:r>
            <a:r>
              <a:rPr lang="zh-CN" altLang="en-US" sz="1800" dirty="0"/>
              <a:t>中该函数</a:t>
            </a:r>
            <a:r>
              <a:rPr lang="en-US" altLang="zh-CN" sz="1800"/>
              <a:t>/</a:t>
            </a:r>
            <a:r>
              <a:rPr lang="zh-CN" altLang="en-US" sz="1800" dirty="0"/>
              <a:t>方法可定义为</a:t>
            </a:r>
            <a:r>
              <a:rPr lang="en-US" altLang="zh-CN" sz="1800"/>
              <a:t>inline</a:t>
            </a:r>
            <a:r>
              <a:rPr lang="zh-CN" altLang="en-US" sz="1800" dirty="0"/>
              <a:t>类型。</a:t>
            </a:r>
            <a:endParaRPr lang="zh-CN" altLang="en-US" sz="1800" dirty="0"/>
          </a:p>
          <a:p>
            <a:pPr marL="584200" indent="-457200" defTabSz="914400">
              <a:lnSpc>
                <a:spcPct val="80000"/>
              </a:lnSpc>
              <a:tabLst>
                <a:tab pos="733425" algn="l"/>
              </a:tabLst>
            </a:pPr>
            <a:r>
              <a:rPr lang="zh-CN" altLang="en-US" sz="1800" dirty="0"/>
              <a:t>宏值多于一项，必须用</a:t>
            </a:r>
            <a:r>
              <a:rPr lang="en-US" altLang="zh-CN" sz="1800"/>
              <a:t>()</a:t>
            </a:r>
            <a:r>
              <a:rPr lang="zh-CN" altLang="en-US" sz="1800" dirty="0"/>
              <a:t>，如</a:t>
            </a:r>
            <a:r>
              <a:rPr lang="en-US" altLang="zh-CN" sz="1800"/>
              <a:t>#define ALL_NUMBER (5 + STUDENT_NUMBER) </a:t>
            </a:r>
            <a:endParaRPr lang="en-US" altLang="zh-CN"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2579" name="文本占位符 152578"/>
          <p:cNvSpPr>
            <a:spLocks noGrp="1"/>
          </p:cNvSpPr>
          <p:nvPr>
            <p:ph type="body" idx="1"/>
          </p:nvPr>
        </p:nvSpPr>
        <p:spPr/>
        <p:txBody>
          <a:bodyPr/>
          <a:p>
            <a:pPr marL="609600" indent="-609600"/>
            <a:r>
              <a:rPr lang="zh-CN" altLang="en-US" dirty="0"/>
              <a:t>一个用来表示一周天数的常量，它只是本模块自己使用，该模块的名为</a:t>
            </a:r>
            <a:r>
              <a:rPr lang="en-US" altLang="zh-CN" err="1"/>
              <a:t>DHF</a:t>
            </a:r>
            <a:r>
              <a:rPr lang="en-US" altLang="zh-CN" err="1"/>
              <a:t>Week</a:t>
            </a:r>
            <a:r>
              <a:rPr lang="zh-CN" altLang="en-US" dirty="0"/>
              <a:t>，则其较规范的命名为</a:t>
            </a:r>
            <a:r>
              <a:rPr lang="en-US" altLang="zh-CN"/>
              <a:t>[		]</a:t>
            </a:r>
            <a:endParaRPr lang="en-US" altLang="zh-CN"/>
          </a:p>
          <a:p>
            <a:pPr marL="609600" indent="-609600"/>
            <a:r>
              <a:rPr lang="en-US" altLang="zh-CN"/>
              <a:t>A. DAY_NUMBER;</a:t>
            </a:r>
            <a:endParaRPr lang="en-US" altLang="zh-CN"/>
          </a:p>
          <a:p>
            <a:pPr marL="609600" indent="-609600"/>
            <a:r>
              <a:rPr lang="en-US" altLang="zh-CN"/>
              <a:t>B.DHF_WEEK_DAY_NUMBER; </a:t>
            </a:r>
            <a:endParaRPr lang="en-US" altLang="zh-CN"/>
          </a:p>
          <a:p>
            <a:pPr marL="609600" indent="-609600"/>
            <a:r>
              <a:rPr lang="en-US" altLang="zh-CN"/>
              <a:t>C. WEEK_DAY_NUMBER; </a:t>
            </a:r>
            <a:endParaRPr lang="en-US" altLang="zh-CN"/>
          </a:p>
          <a:p>
            <a:pPr marL="609600" indent="-609600"/>
            <a:r>
              <a:rPr lang="en-US" altLang="zh-CN"/>
              <a:t>D. </a:t>
            </a:r>
            <a:r>
              <a:rPr lang="en-US" altLang="zh-CN" err="1"/>
              <a:t>DayNumber</a:t>
            </a:r>
            <a:endParaRPr lang="en-US" altLang="zh-CN"/>
          </a:p>
        </p:txBody>
      </p:sp>
      <p:sp>
        <p:nvSpPr>
          <p:cNvPr id="152634" name="矩形 152633"/>
          <p:cNvSpPr/>
          <p:nvPr/>
        </p:nvSpPr>
        <p:spPr>
          <a:xfrm>
            <a:off x="4284663" y="1052513"/>
            <a:ext cx="1136650" cy="457200"/>
          </a:xfrm>
          <a:prstGeom prst="rect">
            <a:avLst/>
          </a:prstGeom>
          <a:noFill/>
          <a:ln w="9525">
            <a:noFill/>
          </a:ln>
        </p:spPr>
        <p:txBody>
          <a:bodyPr wrap="none" anchor="t" anchorCtr="0">
            <a:spAutoFit/>
          </a:bodyPr>
          <a:p>
            <a:r>
              <a:rPr lang="zh-CN" altLang="en-US" sz="2400" b="1" dirty="0">
                <a:solidFill>
                  <a:schemeClr val="tx2"/>
                </a:solidFill>
                <a:effectLst>
                  <a:outerShdw blurRad="38100" dist="38100" dir="2700000">
                    <a:srgbClr val="FFFFFF"/>
                  </a:outerShdw>
                </a:effectLst>
              </a:rPr>
              <a:t>思考</a:t>
            </a:r>
            <a:r>
              <a:rPr lang="en-US" altLang="zh-CN" sz="2400" b="1">
                <a:solidFill>
                  <a:schemeClr val="tx2"/>
                </a:solidFill>
                <a:effectLst>
                  <a:outerShdw blurRad="38100" dist="38100" dir="2700000">
                    <a:srgbClr val="FFFFFF"/>
                  </a:outerShdw>
                </a:effectLst>
              </a:rPr>
              <a:t>10</a:t>
            </a:r>
            <a:endParaRPr lang="en-US" altLang="zh-CN" sz="2400" b="1">
              <a:solidFill>
                <a:schemeClr val="tx2"/>
              </a:solidFill>
              <a:effectLst>
                <a:outerShdw blurRad="38100" dist="38100" dir="2700000">
                  <a:srgbClr val="FFFFFF"/>
                </a:outerShdw>
              </a:effectLst>
            </a:endParaRPr>
          </a:p>
        </p:txBody>
      </p:sp>
      <p:sp>
        <p:nvSpPr>
          <p:cNvPr id="152635" name="矩形 152634"/>
          <p:cNvSpPr/>
          <p:nvPr/>
        </p:nvSpPr>
        <p:spPr>
          <a:xfrm>
            <a:off x="7956550" y="1989138"/>
            <a:ext cx="412750" cy="366712"/>
          </a:xfrm>
          <a:prstGeom prst="rect">
            <a:avLst/>
          </a:prstGeom>
          <a:noFill/>
          <a:ln w="9525">
            <a:noFill/>
          </a:ln>
        </p:spPr>
        <p:txBody>
          <a:bodyPr wrap="none" anchor="ctr" anchorCtr="0">
            <a:spAutoFit/>
          </a:bodyPr>
          <a:p>
            <a:pPr eaLnBrk="1" hangingPunct="1"/>
            <a:r>
              <a:rPr lang="en-US" altLang="zh-CN" b="1"/>
              <a:t>A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2635"/>
                                        </p:tgtEl>
                                        <p:attrNameLst>
                                          <p:attrName>style.visibility</p:attrName>
                                        </p:attrNameLst>
                                      </p:cBhvr>
                                      <p:to>
                                        <p:strVal val="visible"/>
                                      </p:to>
                                    </p:set>
                                    <p:animEffect transition="in" filter="fade">
                                      <p:cBhvr>
                                        <p:cTn id="7" dur="500"/>
                                        <p:tgtEl>
                                          <p:spTgt spid="152635"/>
                                        </p:tgtEl>
                                      </p:cBhvr>
                                    </p:animEffect>
                                    <p:anim calcmode="lin" valueType="num">
                                      <p:cBhvr>
                                        <p:cTn id="8" dur="500" fill="hold"/>
                                        <p:tgtEl>
                                          <p:spTgt spid="152635"/>
                                        </p:tgtEl>
                                        <p:attrNameLst>
                                          <p:attrName>ppt_x</p:attrName>
                                        </p:attrNameLst>
                                      </p:cBhvr>
                                      <p:tavLst>
                                        <p:tav tm="0">
                                          <p:val>
                                            <p:strVal val="#ppt_x"/>
                                          </p:val>
                                        </p:tav>
                                        <p:tav tm="100000">
                                          <p:val>
                                            <p:strVal val="#ppt_x"/>
                                          </p:val>
                                        </p:tav>
                                      </p:tavLst>
                                    </p:anim>
                                    <p:anim calcmode="lin" valueType="num">
                                      <p:cBhvr>
                                        <p:cTn id="9" dur="500" fill="hold"/>
                                        <p:tgtEl>
                                          <p:spTgt spid="1526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3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03" name="文本占位符 153602"/>
          <p:cNvSpPr>
            <a:spLocks noGrp="1"/>
          </p:cNvSpPr>
          <p:nvPr>
            <p:ph type="body" idx="1"/>
          </p:nvPr>
        </p:nvSpPr>
        <p:spPr/>
        <p:txBody>
          <a:bodyPr/>
          <a:p>
            <a:pPr marL="609600" indent="-609600"/>
            <a:r>
              <a:rPr lang="zh-CN" altLang="en-US" dirty="0"/>
              <a:t>一个</a:t>
            </a:r>
            <a:r>
              <a:rPr lang="en-US" altLang="zh-CN" err="1"/>
              <a:t>int</a:t>
            </a:r>
            <a:r>
              <a:rPr lang="zh-CN" altLang="en-US" dirty="0"/>
              <a:t>型的常量，下面那种声明定义方式最合适</a:t>
            </a:r>
            <a:r>
              <a:rPr lang="en-US" altLang="zh-CN"/>
              <a:t>[		]</a:t>
            </a:r>
            <a:endParaRPr lang="en-US" altLang="zh-CN"/>
          </a:p>
          <a:p>
            <a:pPr marL="609600" indent="-609600"/>
            <a:r>
              <a:rPr lang="en-US" altLang="zh-CN"/>
              <a:t>A.</a:t>
            </a:r>
            <a:r>
              <a:rPr lang="zh-CN" altLang="en-US" dirty="0"/>
              <a:t>采用</a:t>
            </a:r>
            <a:r>
              <a:rPr lang="en-US" altLang="zh-CN" err="1"/>
              <a:t>enum</a:t>
            </a:r>
            <a:r>
              <a:rPr lang="zh-CN" altLang="en-US" dirty="0"/>
              <a:t>声明；	</a:t>
            </a:r>
            <a:endParaRPr lang="zh-CN" altLang="en-US" dirty="0"/>
          </a:p>
          <a:p>
            <a:pPr marL="609600" indent="-609600"/>
            <a:r>
              <a:rPr lang="en-US" altLang="zh-CN"/>
              <a:t>B.</a:t>
            </a:r>
            <a:r>
              <a:rPr lang="zh-CN" altLang="en-US" dirty="0"/>
              <a:t>用</a:t>
            </a:r>
            <a:r>
              <a:rPr lang="en-US" altLang="zh-CN"/>
              <a:t>const </a:t>
            </a:r>
            <a:r>
              <a:rPr lang="en-US" altLang="zh-CN" err="1"/>
              <a:t>int</a:t>
            </a:r>
            <a:r>
              <a:rPr lang="zh-CN" altLang="en-US" dirty="0"/>
              <a:t>声明		</a:t>
            </a:r>
            <a:endParaRPr lang="zh-CN" altLang="en-US" dirty="0"/>
          </a:p>
          <a:p>
            <a:pPr marL="609600" indent="-609600"/>
            <a:r>
              <a:rPr lang="en-US" altLang="zh-CN"/>
              <a:t>C.</a:t>
            </a:r>
            <a:r>
              <a:rPr lang="zh-CN" altLang="en-US" dirty="0"/>
              <a:t>宏</a:t>
            </a:r>
            <a:endParaRPr lang="zh-CN" altLang="en-US" dirty="0"/>
          </a:p>
        </p:txBody>
      </p:sp>
      <p:sp>
        <p:nvSpPr>
          <p:cNvPr id="153604" name="矩形 153603"/>
          <p:cNvSpPr/>
          <p:nvPr/>
        </p:nvSpPr>
        <p:spPr>
          <a:xfrm>
            <a:off x="4140200" y="908050"/>
            <a:ext cx="1296988" cy="457200"/>
          </a:xfrm>
          <a:prstGeom prst="rect">
            <a:avLst/>
          </a:prstGeom>
          <a:noFill/>
          <a:ln w="9525">
            <a:noFill/>
          </a:ln>
        </p:spPr>
        <p:txBody>
          <a:bodyPr>
            <a:spAutoFit/>
          </a:bodyPr>
          <a:p>
            <a:r>
              <a:rPr lang="zh-CN" altLang="en-US" sz="2400" b="1" dirty="0">
                <a:solidFill>
                  <a:schemeClr val="tx2"/>
                </a:solidFill>
                <a:effectLst>
                  <a:outerShdw blurRad="38100" dist="38100" dir="2700000">
                    <a:srgbClr val="FFFFFF"/>
                  </a:outerShdw>
                </a:effectLst>
              </a:rPr>
              <a:t>思考</a:t>
            </a:r>
            <a:r>
              <a:rPr lang="en-US" altLang="zh-CN" sz="2000" b="1">
                <a:solidFill>
                  <a:schemeClr val="tx2"/>
                </a:solidFill>
                <a:effectLst>
                  <a:outerShdw blurRad="38100" dist="38100" dir="2700000">
                    <a:srgbClr val="FFFFFF"/>
                  </a:outerShdw>
                </a:effectLst>
              </a:rPr>
              <a:t>11</a:t>
            </a:r>
            <a:endParaRPr lang="en-US" altLang="zh-CN" sz="2000" b="1">
              <a:solidFill>
                <a:schemeClr val="tx2"/>
              </a:solidFill>
              <a:effectLst>
                <a:outerShdw blurRad="38100" dist="38100" dir="2700000">
                  <a:srgbClr val="FFFFFF"/>
                </a:outerShdw>
              </a:effectLst>
            </a:endParaRPr>
          </a:p>
        </p:txBody>
      </p:sp>
      <p:sp>
        <p:nvSpPr>
          <p:cNvPr id="153605" name="文本框 153604"/>
          <p:cNvSpPr txBox="1"/>
          <p:nvPr/>
        </p:nvSpPr>
        <p:spPr>
          <a:xfrm>
            <a:off x="8101013" y="1628775"/>
            <a:ext cx="349250" cy="366713"/>
          </a:xfrm>
          <a:prstGeom prst="rect">
            <a:avLst/>
          </a:prstGeom>
          <a:noFill/>
          <a:ln w="9525">
            <a:noFill/>
          </a:ln>
        </p:spPr>
        <p:txBody>
          <a:bodyPr wrap="none" anchor="t" anchorCtr="0">
            <a:spAutoFit/>
          </a:bodyPr>
          <a:p>
            <a:r>
              <a:rPr lang="en-US" altLang="zh-CN" b="1"/>
              <a:t>A</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p:cTn id="7" dur="500" fill="hold"/>
                                        <p:tgtEl>
                                          <p:spTgt spid="153605"/>
                                        </p:tgtEl>
                                        <p:attrNameLst>
                                          <p:attrName>ppt_w</p:attrName>
                                        </p:attrNameLst>
                                      </p:cBhvr>
                                      <p:tavLst>
                                        <p:tav tm="0">
                                          <p:val>
                                            <p:fltVal val="0.000000"/>
                                          </p:val>
                                        </p:tav>
                                        <p:tav tm="100000">
                                          <p:val>
                                            <p:strVal val="#ppt_w"/>
                                          </p:val>
                                        </p:tav>
                                      </p:tavLst>
                                    </p:anim>
                                    <p:anim calcmode="lin" valueType="num">
                                      <p:cBhvr>
                                        <p:cTn id="8" dur="500" fill="hold"/>
                                        <p:tgtEl>
                                          <p:spTgt spid="153605"/>
                                        </p:tgtEl>
                                        <p:attrNameLst>
                                          <p:attrName>ppt_h</p:attrName>
                                        </p:attrNameLst>
                                      </p:cBhvr>
                                      <p:tavLst>
                                        <p:tav tm="0">
                                          <p:val>
                                            <p:fltVal val="0.000000"/>
                                          </p:val>
                                        </p:tav>
                                        <p:tav tm="100000">
                                          <p:val>
                                            <p:strVal val="#ppt_h"/>
                                          </p:val>
                                        </p:tav>
                                      </p:tavLst>
                                    </p:anim>
                                    <p:anim calcmode="lin" valueType="num">
                                      <p:cBhvr>
                                        <p:cTn id="9" dur="500" fill="hold"/>
                                        <p:tgtEl>
                                          <p:spTgt spid="153605"/>
                                        </p:tgtEl>
                                        <p:attrNameLst>
                                          <p:attrName>style.rotation</p:attrName>
                                        </p:attrNameLst>
                                      </p:cBhvr>
                                      <p:tavLst>
                                        <p:tav tm="0">
                                          <p:val>
                                            <p:fltVal val="360.000000"/>
                                          </p:val>
                                        </p:tav>
                                        <p:tav tm="100000">
                                          <p:val>
                                            <p:fltVal val="0.000000"/>
                                          </p:val>
                                        </p:tav>
                                      </p:tavLst>
                                    </p:anim>
                                    <p:animEffect transition="in" filter="fade">
                                      <p:cBhvr>
                                        <p:cTn id="10" dur="500"/>
                                        <p:tgtEl>
                                          <p:spTgt spid="153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0" name="标题 58369"/>
          <p:cNvSpPr>
            <a:spLocks noGrp="1"/>
          </p:cNvSpPr>
          <p:nvPr>
            <p:ph type="title"/>
          </p:nvPr>
        </p:nvSpPr>
        <p:spPr/>
        <p:txBody>
          <a:bodyPr anchor="ctr" anchorCtr="0"/>
          <a:p>
            <a:r>
              <a:rPr lang="zh-CN" altLang="en-US" dirty="0"/>
              <a:t>命名－结构体</a:t>
            </a:r>
            <a:endParaRPr lang="zh-CN" altLang="en-US" dirty="0"/>
          </a:p>
        </p:txBody>
      </p:sp>
      <p:sp>
        <p:nvSpPr>
          <p:cNvPr id="58371" name="文本占位符 58370"/>
          <p:cNvSpPr>
            <a:spLocks noGrp="1"/>
          </p:cNvSpPr>
          <p:nvPr>
            <p:ph type="body" idx="1"/>
          </p:nvPr>
        </p:nvSpPr>
        <p:spPr>
          <a:xfrm>
            <a:off x="457200" y="1600200"/>
            <a:ext cx="8686800" cy="4852988"/>
          </a:xfrm>
        </p:spPr>
        <p:txBody>
          <a:bodyPr/>
          <a:p>
            <a:pPr>
              <a:lnSpc>
                <a:spcPct val="80000"/>
              </a:lnSpc>
            </a:pPr>
            <a:r>
              <a:rPr lang="zh-CN" altLang="en-US" dirty="0"/>
              <a:t>结构体定义使用</a:t>
            </a:r>
            <a:r>
              <a:rPr lang="en-US" altLang="zh-CN"/>
              <a:t>_S</a:t>
            </a:r>
            <a:r>
              <a:rPr lang="zh-CN" altLang="en-US" dirty="0"/>
              <a:t>后缀</a:t>
            </a:r>
            <a:endParaRPr lang="zh-CN" altLang="en-US" dirty="0"/>
          </a:p>
          <a:p>
            <a:pPr>
              <a:lnSpc>
                <a:spcPct val="80000"/>
              </a:lnSpc>
            </a:pPr>
            <a:r>
              <a:rPr lang="zh-CN" altLang="en-US" dirty="0"/>
              <a:t>结构体的实例使用</a:t>
            </a:r>
            <a:r>
              <a:rPr lang="en-US" altLang="zh-CN"/>
              <a:t>s</a:t>
            </a:r>
            <a:r>
              <a:rPr lang="zh-CN" altLang="en-US" dirty="0"/>
              <a:t>前缀</a:t>
            </a:r>
            <a:endParaRPr lang="zh-CN" altLang="en-US" dirty="0"/>
          </a:p>
          <a:p>
            <a:pPr>
              <a:lnSpc>
                <a:spcPct val="80000"/>
              </a:lnSpc>
            </a:pPr>
            <a:r>
              <a:rPr lang="zh-CN" altLang="en-US" dirty="0"/>
              <a:t>成员命名</a:t>
            </a:r>
            <a:endParaRPr lang="zh-CN" altLang="en-US" dirty="0"/>
          </a:p>
          <a:p>
            <a:pPr lvl="1">
              <a:lnSpc>
                <a:spcPct val="80000"/>
              </a:lnSpc>
            </a:pPr>
            <a:r>
              <a:rPr lang="zh-CN" altLang="en-US" sz="2400" dirty="0"/>
              <a:t>如果该结构体仅表示数据的集合，成员变量命名同局部变量命名。公有结构体定义在头文件中或者</a:t>
            </a:r>
            <a:r>
              <a:rPr lang="en-US" altLang="zh-CN" sz="2400"/>
              <a:t>public</a:t>
            </a:r>
            <a:r>
              <a:rPr lang="zh-CN" altLang="en-US" sz="2400" dirty="0"/>
              <a:t>段；私有的定义在实现文件中或者</a:t>
            </a:r>
            <a:r>
              <a:rPr lang="en-US" altLang="zh-CN" sz="2400"/>
              <a:t>private</a:t>
            </a:r>
            <a:r>
              <a:rPr lang="zh-CN" altLang="en-US" sz="2400" dirty="0"/>
              <a:t>段。对于</a:t>
            </a:r>
            <a:r>
              <a:rPr lang="en-US" altLang="zh-CN" sz="2400"/>
              <a:t>c</a:t>
            </a:r>
            <a:r>
              <a:rPr lang="zh-CN" altLang="en-US" sz="2400" dirty="0"/>
              <a:t>语言的公有结构体，必须加上模块名前缀。</a:t>
            </a:r>
            <a:endParaRPr lang="zh-CN" altLang="en-US" sz="2400" dirty="0"/>
          </a:p>
          <a:p>
            <a:pPr lvl="1">
              <a:lnSpc>
                <a:spcPct val="80000"/>
              </a:lnSpc>
            </a:pPr>
            <a:r>
              <a:rPr lang="zh-CN" altLang="en-US" sz="2400" dirty="0"/>
              <a:t>如果用在</a:t>
            </a:r>
            <a:r>
              <a:rPr lang="en-US" altLang="zh-CN" sz="2400"/>
              <a:t>c</a:t>
            </a:r>
            <a:r>
              <a:rPr lang="zh-CN" altLang="en-US" sz="2400" dirty="0"/>
              <a:t>语言中表示某个实例（类似</a:t>
            </a:r>
            <a:r>
              <a:rPr lang="en-US" altLang="zh-CN" sz="2400"/>
              <a:t>class</a:t>
            </a:r>
            <a:r>
              <a:rPr lang="zh-CN" altLang="en-US" sz="2400" dirty="0"/>
              <a:t>），则成员变量采用类成员变量命名法，结构体定义在实现文件中。</a:t>
            </a:r>
            <a:endParaRPr lang="zh-CN" altLang="en-US" sz="2400" dirty="0"/>
          </a:p>
          <a:p>
            <a:pPr>
              <a:lnSpc>
                <a:spcPct val="80000"/>
              </a:lnSpc>
            </a:pPr>
            <a:r>
              <a:rPr lang="zh-CN" altLang="en-US" dirty="0"/>
              <a:t>位段：位段只能用</a:t>
            </a:r>
            <a:r>
              <a:rPr lang="en-US" altLang="zh-CN" err="1"/>
              <a:t>int</a:t>
            </a:r>
            <a:r>
              <a:rPr lang="en-US" altLang="zh-CN"/>
              <a:t> </a:t>
            </a:r>
            <a:r>
              <a:rPr lang="zh-CN" altLang="en-US" dirty="0"/>
              <a:t>或者</a:t>
            </a:r>
            <a:r>
              <a:rPr lang="en-US" altLang="zh-CN"/>
              <a:t>UINT</a:t>
            </a:r>
            <a:r>
              <a:rPr lang="zh-CN" altLang="en-US" dirty="0"/>
              <a:t>类型，绝对不能使用其他类型。</a:t>
            </a:r>
            <a:r>
              <a:rPr lang="en-US" altLang="zh-CN" err="1"/>
              <a:t>int</a:t>
            </a:r>
            <a:r>
              <a:rPr lang="zh-CN" altLang="en-US" dirty="0"/>
              <a:t>类型前缀为</a:t>
            </a:r>
            <a:r>
              <a:rPr lang="en-US" altLang="zh-CN"/>
              <a:t>n, UINT</a:t>
            </a:r>
            <a:r>
              <a:rPr lang="zh-CN" altLang="en-US" dirty="0"/>
              <a:t>类型前缀为</a:t>
            </a:r>
            <a:r>
              <a:rPr lang="en-US" altLang="zh-CN"/>
              <a:t>u</a:t>
            </a:r>
            <a:r>
              <a:rPr lang="zh-CN" altLang="en-US" dirty="0"/>
              <a:t>。除非必要，不要使用位段。</a:t>
            </a:r>
            <a:endParaRPr lang="zh-CN" altLang="en-US" dirty="0"/>
          </a:p>
          <a:p>
            <a:pPr>
              <a:lnSpc>
                <a:spcPct val="80000"/>
              </a:lnSpc>
            </a:pPr>
            <a:r>
              <a:rPr lang="zh-CN" altLang="en-US" dirty="0"/>
              <a:t>对于</a:t>
            </a:r>
            <a:r>
              <a:rPr lang="en-US" altLang="zh-CN"/>
              <a:t>c++</a:t>
            </a:r>
            <a:r>
              <a:rPr lang="zh-CN" altLang="en-US" dirty="0"/>
              <a:t>不用写</a:t>
            </a:r>
            <a:r>
              <a:rPr lang="en-US" altLang="zh-CN" err="1"/>
              <a:t>typedef</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9394" name="标题 59393"/>
          <p:cNvSpPr>
            <a:spLocks noGrp="1"/>
          </p:cNvSpPr>
          <p:nvPr>
            <p:ph type="title"/>
          </p:nvPr>
        </p:nvSpPr>
        <p:spPr/>
        <p:txBody>
          <a:bodyPr anchor="ctr" anchorCtr="0"/>
          <a:p>
            <a:r>
              <a:rPr lang="zh-CN" altLang="en-US" dirty="0">
                <a:latin typeface="宋体" panose="02010600030101010101" pitchFamily="2" charset="-122"/>
              </a:rPr>
              <a:t>命名－结构体</a:t>
            </a:r>
            <a:endParaRPr lang="zh-CN" altLang="en-US" dirty="0">
              <a:latin typeface="宋体" panose="02010600030101010101" pitchFamily="2" charset="-122"/>
            </a:endParaRPr>
          </a:p>
        </p:txBody>
      </p:sp>
      <p:sp>
        <p:nvSpPr>
          <p:cNvPr id="59396" name="矩形 59395"/>
          <p:cNvSpPr/>
          <p:nvPr/>
        </p:nvSpPr>
        <p:spPr>
          <a:xfrm>
            <a:off x="1187450" y="1406208"/>
            <a:ext cx="4176713" cy="1753235"/>
          </a:xfrm>
          <a:prstGeom prst="rect">
            <a:avLst/>
          </a:prstGeom>
          <a:noFill/>
          <a:ln w="9525">
            <a:noFill/>
          </a:ln>
        </p:spPr>
        <p:txBody>
          <a:bodyPr anchor="ctr" anchorCtr="0">
            <a:spAutoFit/>
          </a:bodyPr>
          <a:p>
            <a:pPr indent="127000" defTabSz="914400">
              <a:tabLst>
                <a:tab pos="495300" algn="l"/>
              </a:tabLst>
            </a:pPr>
            <a:r>
              <a:rPr lang="zh-CN" altLang="en-US" dirty="0">
                <a:latin typeface="宋体" panose="02010600030101010101" pitchFamily="2" charset="-122"/>
              </a:rPr>
              <a:t>位段</a:t>
            </a:r>
            <a:endParaRPr lang="zh-CN" altLang="en-US">
              <a:latin typeface="宋体" panose="02010600030101010101" pitchFamily="2" charset="-122"/>
            </a:endParaRPr>
          </a:p>
          <a:p>
            <a:pPr indent="127000" defTabSz="914400">
              <a:tabLst>
                <a:tab pos="495300" algn="l"/>
              </a:tabLst>
            </a:pPr>
            <a:r>
              <a:rPr lang="en-US" altLang="zh-CN" err="1">
                <a:latin typeface="宋体" panose="02010600030101010101" pitchFamily="2" charset="-122"/>
              </a:rPr>
              <a:t>typedef</a:t>
            </a:r>
            <a:r>
              <a:rPr lang="en-US" altLang="zh-CN">
                <a:latin typeface="宋体" panose="02010600030101010101" pitchFamily="2" charset="-122"/>
              </a:rPr>
              <a:t> </a:t>
            </a:r>
            <a:r>
              <a:rPr lang="en-US" altLang="zh-CN" err="1">
                <a:latin typeface="宋体" panose="02010600030101010101" pitchFamily="2" charset="-122"/>
              </a:rPr>
              <a:t>struct</a:t>
            </a:r>
            <a:endParaRPr lang="en-US" altLang="zh-CN">
              <a:latin typeface="宋体" panose="02010600030101010101" pitchFamily="2" charset="-122"/>
            </a:endParaRPr>
          </a:p>
          <a:p>
            <a:pPr indent="127000" defTabSz="914400">
              <a:tabLst>
                <a:tab pos="495300" algn="l"/>
              </a:tabLst>
            </a:pPr>
            <a:r>
              <a:rPr lang="en-US" altLang="zh-CN">
                <a:latin typeface="宋体" panose="02010600030101010101" pitchFamily="2" charset="-122"/>
              </a:rPr>
              <a:t>{</a:t>
            </a:r>
            <a:endParaRPr lang="en-US" altLang="zh-CN">
              <a:latin typeface="宋体" panose="02010600030101010101" pitchFamily="2" charset="-122"/>
            </a:endParaRPr>
          </a:p>
          <a:p>
            <a:pPr indent="127000" defTabSz="914400">
              <a:tabLst>
                <a:tab pos="495300" algn="l"/>
              </a:tabLst>
            </a:pPr>
            <a:r>
              <a:rPr lang="en-US" altLang="zh-CN">
                <a:latin typeface="宋体" panose="02010600030101010101" pitchFamily="2" charset="-122"/>
              </a:rPr>
              <a:t>    </a:t>
            </a:r>
            <a:r>
              <a:rPr lang="en-US" altLang="zh-CN" err="1">
                <a:latin typeface="宋体" panose="02010600030101010101" pitchFamily="2" charset="-122"/>
              </a:rPr>
              <a:t>int</a:t>
            </a:r>
            <a:r>
              <a:rPr lang="en-US" altLang="zh-CN">
                <a:latin typeface="宋体" panose="02010600030101010101" pitchFamily="2" charset="-122"/>
              </a:rPr>
              <a:t> nPmtPid:13;</a:t>
            </a:r>
            <a:endParaRPr lang="en-US" altLang="zh-CN">
              <a:latin typeface="宋体" panose="02010600030101010101" pitchFamily="2" charset="-122"/>
            </a:endParaRPr>
          </a:p>
          <a:p>
            <a:pPr indent="127000" defTabSz="914400">
              <a:tabLst>
                <a:tab pos="495300" algn="l"/>
              </a:tabLst>
            </a:pPr>
            <a:r>
              <a:rPr lang="en-US" altLang="zh-CN">
                <a:latin typeface="宋体" panose="02010600030101010101" pitchFamily="2" charset="-122"/>
              </a:rPr>
              <a:t>    UINT uCount:11;</a:t>
            </a:r>
            <a:endParaRPr lang="en-US" altLang="zh-CN">
              <a:latin typeface="宋体" panose="02010600030101010101" pitchFamily="2" charset="-122"/>
            </a:endParaRPr>
          </a:p>
          <a:p>
            <a:pPr indent="127000" defTabSz="914400">
              <a:tabLst>
                <a:tab pos="495300" algn="l"/>
              </a:tabLst>
            </a:pPr>
            <a:r>
              <a:rPr lang="en-US" altLang="zh-CN">
                <a:latin typeface="宋体" panose="02010600030101010101" pitchFamily="2" charset="-122"/>
              </a:rPr>
              <a:t>}DHF</a:t>
            </a:r>
            <a:r>
              <a:rPr lang="en-US" altLang="zh-CN" err="1">
                <a:latin typeface="宋体" panose="02010600030101010101" pitchFamily="2" charset="-122"/>
              </a:rPr>
              <a:t>BitsData_S</a:t>
            </a:r>
            <a:endParaRPr lang="en-US" altLang="zh-CN">
              <a:latin typeface="宋体" panose="02010600030101010101" pitchFamily="2" charset="-122"/>
            </a:endParaRPr>
          </a:p>
        </p:txBody>
      </p:sp>
      <p:graphicFrame>
        <p:nvGraphicFramePr>
          <p:cNvPr id="59416" name="内容占位符 59415"/>
          <p:cNvGraphicFramePr/>
          <p:nvPr>
            <p:ph idx="1"/>
          </p:nvPr>
        </p:nvGraphicFramePr>
        <p:xfrm>
          <a:off x="539750" y="3716338"/>
          <a:ext cx="8229600" cy="2890838"/>
        </p:xfrm>
        <a:graphic>
          <a:graphicData uri="http://schemas.openxmlformats.org/drawingml/2006/table">
            <a:tbl>
              <a:tblPr/>
              <a:tblGrid>
                <a:gridCol w="4114800"/>
                <a:gridCol w="4114800"/>
              </a:tblGrid>
              <a:tr h="28908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127000">
                        <a:spcBef>
                          <a:spcPct val="0"/>
                        </a:spcBef>
                        <a:buNone/>
                      </a:pPr>
                      <a:r>
                        <a:rPr lang="en-US" altLang="zh-CN" b="0">
                          <a:latin typeface="宋体" panose="02010600030101010101" pitchFamily="2" charset="-122"/>
                          <a:cs typeface="Times New Roman" panose="02020603050405020304" pitchFamily="18" charset="0"/>
                        </a:rPr>
                        <a:t>c</a:t>
                      </a:r>
                      <a:r>
                        <a:rPr lang="zh-CN" altLang="en-US" b="0" dirty="0">
                          <a:latin typeface="宋体" panose="02010600030101010101" pitchFamily="2" charset="-122"/>
                          <a:cs typeface="Times New Roman" panose="02020603050405020304" pitchFamily="18" charset="0"/>
                        </a:rPr>
                        <a:t>语言的</a:t>
                      </a:r>
                      <a:r>
                        <a:rPr lang="en-US" altLang="zh-CN" b="0">
                          <a:latin typeface="宋体" panose="02010600030101010101" pitchFamily="2" charset="-122"/>
                          <a:cs typeface="Times New Roman" panose="02020603050405020304" pitchFamily="18" charset="0"/>
                        </a:rPr>
                        <a:t>.h</a:t>
                      </a:r>
                      <a:r>
                        <a:rPr lang="zh-CN" altLang="en-US" b="0" dirty="0">
                          <a:latin typeface="宋体" panose="02010600030101010101" pitchFamily="2" charset="-122"/>
                          <a:cs typeface="Times New Roman" panose="02020603050405020304" pitchFamily="18" charset="0"/>
                        </a:rPr>
                        <a:t>中定义</a:t>
                      </a:r>
                      <a:endParaRPr lang="zh-CN" altLang="en-US" b="0" dirty="0">
                        <a:latin typeface="宋体" panose="02010600030101010101" pitchFamily="2" charset="-122"/>
                        <a:cs typeface="Times New Roman" panose="02020603050405020304" pitchFamily="18" charset="0"/>
                      </a:endParaRPr>
                    </a:p>
                    <a:p>
                      <a:pPr lvl="0" indent="127000" eaLnBrk="0" hangingPunct="0">
                        <a:spcBef>
                          <a:spcPct val="0"/>
                        </a:spcBef>
                        <a:buNone/>
                      </a:pPr>
                      <a:r>
                        <a:rPr lang="en-US" altLang="zh-CN" b="0" err="1">
                          <a:latin typeface="宋体" panose="02010600030101010101" pitchFamily="2" charset="-122"/>
                          <a:cs typeface="Times New Roman" panose="02020603050405020304" pitchFamily="18" charset="0"/>
                        </a:rPr>
                        <a:t>typedef</a:t>
                      </a:r>
                      <a:r>
                        <a:rPr lang="en-US" altLang="zh-CN" b="0">
                          <a:latin typeface="宋体" panose="02010600030101010101" pitchFamily="2" charset="-122"/>
                          <a:cs typeface="Times New Roman" panose="02020603050405020304" pitchFamily="18" charset="0"/>
                        </a:rPr>
                        <a:t> </a:t>
                      </a:r>
                      <a:r>
                        <a:rPr lang="en-US" altLang="zh-CN" b="0" err="1">
                          <a:latin typeface="宋体" panose="02010600030101010101" pitchFamily="2" charset="-122"/>
                          <a:cs typeface="Times New Roman" panose="02020603050405020304" pitchFamily="18" charset="0"/>
                        </a:rPr>
                        <a:t>struct</a:t>
                      </a:r>
                      <a:endParaRPr lang="en-US" altLang="zh-CN" b="0">
                        <a:latin typeface="宋体" panose="02010600030101010101" pitchFamily="2" charset="-122"/>
                        <a:cs typeface="Times New Roman" panose="02020603050405020304" pitchFamily="18" charset="0"/>
                      </a:endParaRPr>
                    </a:p>
                    <a:p>
                      <a:pPr lvl="0" indent="127000" eaLnBrk="0" hangingPunct="0">
                        <a:spcBef>
                          <a:spcPct val="0"/>
                        </a:spcBef>
                        <a:buNone/>
                      </a:pPr>
                      <a:r>
                        <a:rPr lang="en-US" altLang="zh-CN" b="0">
                          <a:latin typeface="宋体" panose="02010600030101010101" pitchFamily="2" charset="-122"/>
                          <a:cs typeface="Times New Roman" panose="02020603050405020304" pitchFamily="18" charset="0"/>
                        </a:rPr>
                        <a:t>{</a:t>
                      </a:r>
                      <a:endParaRPr lang="en-US" altLang="zh-CN" b="0">
                        <a:latin typeface="宋体" panose="02010600030101010101" pitchFamily="2" charset="-122"/>
                        <a:cs typeface="Times New Roman" panose="02020603050405020304" pitchFamily="18" charset="0"/>
                      </a:endParaRPr>
                    </a:p>
                    <a:p>
                      <a:pPr lvl="0" indent="127000" eaLnBrk="0" hangingPunct="0">
                        <a:spcBef>
                          <a:spcPct val="0"/>
                        </a:spcBef>
                        <a:buNone/>
                      </a:pPr>
                      <a:r>
                        <a:rPr lang="en-US" altLang="zh-CN" b="0">
                          <a:latin typeface="宋体" panose="02010600030101010101" pitchFamily="2" charset="-122"/>
                          <a:cs typeface="Times New Roman" panose="02020603050405020304" pitchFamily="18" charset="0"/>
                        </a:rPr>
                        <a:t>	  </a:t>
                      </a:r>
                      <a:r>
                        <a:rPr lang="en-US" altLang="zh-CN" b="0" err="1">
                          <a:latin typeface="宋体" panose="02010600030101010101" pitchFamily="2" charset="-122"/>
                          <a:cs typeface="Times New Roman" panose="02020603050405020304" pitchFamily="18" charset="0"/>
                        </a:rPr>
                        <a:t>int</a:t>
                      </a:r>
                      <a:r>
                        <a:rPr lang="en-US" altLang="zh-CN" b="0">
                          <a:latin typeface="宋体" panose="02010600030101010101" pitchFamily="2" charset="-122"/>
                          <a:cs typeface="Times New Roman" panose="02020603050405020304" pitchFamily="18" charset="0"/>
                        </a:rPr>
                        <a:t> </a:t>
                      </a:r>
                      <a:r>
                        <a:rPr lang="en-US" altLang="zh-CN" b="0" err="1">
                          <a:latin typeface="宋体" panose="02010600030101010101" pitchFamily="2" charset="-122"/>
                          <a:cs typeface="Times New Roman" panose="02020603050405020304" pitchFamily="18" charset="0"/>
                        </a:rPr>
                        <a:t>nVersion</a:t>
                      </a:r>
                      <a:r>
                        <a:rPr lang="en-US" altLang="zh-CN" b="0">
                          <a:latin typeface="宋体" panose="02010600030101010101" pitchFamily="2" charset="-122"/>
                          <a:cs typeface="Times New Roman" panose="02020603050405020304" pitchFamily="18" charset="0"/>
                        </a:rPr>
                        <a:t>;</a:t>
                      </a:r>
                      <a:endParaRPr lang="en-US" altLang="zh-CN" b="0">
                        <a:latin typeface="宋体" panose="02010600030101010101" pitchFamily="2" charset="-122"/>
                        <a:cs typeface="Times New Roman" panose="02020603050405020304" pitchFamily="18" charset="0"/>
                      </a:endParaRPr>
                    </a:p>
                    <a:p>
                      <a:pPr lvl="0" indent="127000" eaLnBrk="0" hangingPunct="0">
                        <a:spcBef>
                          <a:spcPct val="0"/>
                        </a:spcBef>
                        <a:buNone/>
                      </a:pPr>
                      <a:r>
                        <a:rPr lang="en-US" altLang="zh-CN" b="0">
                          <a:latin typeface="宋体" panose="02010600030101010101" pitchFamily="2" charset="-122"/>
                          <a:cs typeface="Times New Roman" panose="02020603050405020304" pitchFamily="18" charset="0"/>
                        </a:rPr>
                        <a:t>	  WORD </a:t>
                      </a:r>
                      <a:r>
                        <a:rPr lang="en-US" altLang="zh-CN" b="0" err="1">
                          <a:latin typeface="宋体" panose="02010600030101010101" pitchFamily="2" charset="-122"/>
                          <a:cs typeface="Times New Roman" panose="02020603050405020304" pitchFamily="18" charset="0"/>
                        </a:rPr>
                        <a:t>wVideoPid</a:t>
                      </a:r>
                      <a:r>
                        <a:rPr lang="en-US" altLang="zh-CN" b="0">
                          <a:latin typeface="宋体" panose="02010600030101010101" pitchFamily="2" charset="-122"/>
                          <a:cs typeface="Times New Roman" panose="02020603050405020304" pitchFamily="18" charset="0"/>
                        </a:rPr>
                        <a:t>;</a:t>
                      </a:r>
                      <a:endParaRPr lang="en-US" altLang="zh-CN" b="0">
                        <a:latin typeface="宋体" panose="02010600030101010101" pitchFamily="2" charset="-122"/>
                        <a:cs typeface="Times New Roman" panose="02020603050405020304" pitchFamily="18" charset="0"/>
                      </a:endParaRPr>
                    </a:p>
                    <a:p>
                      <a:pPr lvl="0" indent="127000" eaLnBrk="0" hangingPunct="0">
                        <a:spcBef>
                          <a:spcPct val="0"/>
                        </a:spcBef>
                        <a:buNone/>
                      </a:pPr>
                      <a:r>
                        <a:rPr lang="en-US" altLang="zh-CN" b="0">
                          <a:latin typeface="宋体" panose="02010600030101010101" pitchFamily="2" charset="-122"/>
                          <a:cs typeface="Times New Roman" panose="02020603050405020304" pitchFamily="18" charset="0"/>
                        </a:rPr>
                        <a:t>}</a:t>
                      </a:r>
                      <a:r>
                        <a:rPr lang="en-US" altLang="zh-CN" b="0" err="1">
                          <a:latin typeface="宋体" panose="02010600030101010101" pitchFamily="2" charset="-122"/>
                          <a:cs typeface="Times New Roman" panose="02020603050405020304" pitchFamily="18" charset="0"/>
                        </a:rPr>
                        <a:t>DHF</a:t>
                      </a:r>
                      <a:r>
                        <a:rPr lang="en-US" altLang="zh-CN" b="0" err="1">
                          <a:latin typeface="宋体" panose="02010600030101010101" pitchFamily="2" charset="-122"/>
                          <a:cs typeface="Times New Roman" panose="02020603050405020304" pitchFamily="18" charset="0"/>
                        </a:rPr>
                        <a:t>PmtData_S</a:t>
                      </a:r>
                      <a:r>
                        <a:rPr lang="en-US" altLang="zh-CN" b="0">
                          <a:latin typeface="宋体" panose="02010600030101010101" pitchFamily="2" charset="-122"/>
                          <a:cs typeface="Times New Roman" panose="02020603050405020304" pitchFamily="18" charset="0"/>
                        </a:rPr>
                        <a:t>;</a:t>
                      </a:r>
                      <a:endParaRPr lang="en-US" altLang="zh-CN" b="0">
                        <a:latin typeface="宋体" panose="02010600030101010101" pitchFamily="2" charset="-122"/>
                        <a:cs typeface="Times New Roman" panose="02020603050405020304" pitchFamily="18" charset="0"/>
                      </a:endParaRPr>
                    </a:p>
                    <a:p>
                      <a:pPr lvl="0" indent="127000" eaLnBrk="0" hangingPunct="0">
                        <a:spcBef>
                          <a:spcPct val="0"/>
                        </a:spcBef>
                        <a:buNone/>
                      </a:pPr>
                      <a:r>
                        <a:rPr lang="zh-CN" altLang="en-US" b="0" dirty="0">
                          <a:latin typeface="宋体" panose="02010600030101010101" pitchFamily="2" charset="-122"/>
                          <a:cs typeface="Times New Roman" panose="02020603050405020304" pitchFamily="18" charset="0"/>
                        </a:rPr>
                        <a:t>其它模块使用</a:t>
                      </a:r>
                      <a:r>
                        <a:rPr lang="en-US" altLang="zh-CN" b="0" err="1">
                          <a:latin typeface="宋体" panose="02010600030101010101" pitchFamily="2" charset="-122"/>
                          <a:cs typeface="Times New Roman" panose="02020603050405020304" pitchFamily="18" charset="0"/>
                        </a:rPr>
                        <a:t>SPmtData</a:t>
                      </a:r>
                      <a:r>
                        <a:rPr lang="zh-CN" altLang="en-US" b="0" dirty="0">
                          <a:latin typeface="宋体" panose="02010600030101010101" pitchFamily="2" charset="-122"/>
                          <a:cs typeface="Times New Roman" panose="02020603050405020304" pitchFamily="18" charset="0"/>
                        </a:rPr>
                        <a:t>访问</a:t>
                      </a:r>
                      <a:endParaRPr lang="zh-CN" altLang="en-US" b="0" dirty="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127000">
                        <a:buNone/>
                      </a:pPr>
                      <a:r>
                        <a:rPr lang="en-US" altLang="zh-CN" b="0">
                          <a:latin typeface="宋体" panose="02010600030101010101" pitchFamily="2" charset="-122"/>
                        </a:rPr>
                        <a:t>.c</a:t>
                      </a:r>
                      <a:r>
                        <a:rPr lang="zh-CN" altLang="en-US" b="0" dirty="0">
                          <a:latin typeface="宋体" panose="02010600030101010101" pitchFamily="2" charset="-122"/>
                        </a:rPr>
                        <a:t>中定义</a:t>
                      </a:r>
                      <a:endParaRPr lang="zh-CN" altLang="en-US" b="0" dirty="0">
                        <a:latin typeface="宋体" panose="02010600030101010101" pitchFamily="2" charset="-122"/>
                      </a:endParaRPr>
                    </a:p>
                    <a:p>
                      <a:pPr lvl="0" indent="127000">
                        <a:buNone/>
                      </a:pPr>
                      <a:r>
                        <a:rPr lang="en-US" altLang="zh-CN" b="0" err="1">
                          <a:latin typeface="宋体" panose="02010600030101010101" pitchFamily="2" charset="-122"/>
                        </a:rPr>
                        <a:t>typedef</a:t>
                      </a:r>
                      <a:r>
                        <a:rPr lang="en-US" altLang="zh-CN" b="0">
                          <a:latin typeface="宋体" panose="02010600030101010101" pitchFamily="2" charset="-122"/>
                        </a:rPr>
                        <a:t> </a:t>
                      </a:r>
                      <a:r>
                        <a:rPr lang="en-US" altLang="zh-CN" b="0" err="1">
                          <a:latin typeface="宋体" panose="02010600030101010101" pitchFamily="2" charset="-122"/>
                        </a:rPr>
                        <a:t>struct</a:t>
                      </a:r>
                      <a:endParaRPr lang="en-US" altLang="zh-CN" b="0">
                        <a:latin typeface="宋体" panose="02010600030101010101" pitchFamily="2" charset="-122"/>
                      </a:endParaRPr>
                    </a:p>
                    <a:p>
                      <a:pPr lvl="0" indent="127000">
                        <a:buNone/>
                      </a:pPr>
                      <a:r>
                        <a:rPr lang="en-US" altLang="zh-CN" b="0">
                          <a:latin typeface="宋体" panose="02010600030101010101" pitchFamily="2" charset="-122"/>
                        </a:rPr>
                        <a:t>{</a:t>
                      </a:r>
                      <a:endParaRPr lang="en-US" altLang="zh-CN" b="0">
                        <a:latin typeface="宋体" panose="02010600030101010101" pitchFamily="2" charset="-122"/>
                      </a:endParaRPr>
                    </a:p>
                    <a:p>
                      <a:pPr lvl="0" indent="127000">
                        <a:buNone/>
                      </a:pPr>
                      <a:r>
                        <a:rPr lang="en-US" altLang="zh-CN" b="0">
                          <a:latin typeface="宋体" panose="02010600030101010101" pitchFamily="2" charset="-122"/>
                        </a:rPr>
                        <a:t>	</a:t>
                      </a:r>
                      <a:r>
                        <a:rPr lang="en-US" altLang="zh-CN" b="0" err="1">
                          <a:latin typeface="宋体" panose="02010600030101010101" pitchFamily="2" charset="-122"/>
                        </a:rPr>
                        <a:t>SPmtData</a:t>
                      </a:r>
                      <a:r>
                        <a:rPr lang="en-US" altLang="zh-CN" b="0">
                          <a:latin typeface="宋体" panose="02010600030101010101" pitchFamily="2" charset="-122"/>
                        </a:rPr>
                        <a:t> </a:t>
                      </a:r>
                      <a:r>
                        <a:rPr lang="en-US" altLang="zh-CN" b="0" err="1">
                          <a:latin typeface="宋体" panose="02010600030101010101" pitchFamily="2" charset="-122"/>
                        </a:rPr>
                        <a:t>m_sPmtData</a:t>
                      </a:r>
                      <a:r>
                        <a:rPr lang="en-US" altLang="zh-CN" b="0">
                          <a:latin typeface="宋体" panose="02010600030101010101" pitchFamily="2" charset="-122"/>
                        </a:rPr>
                        <a:t>;</a:t>
                      </a:r>
                      <a:endParaRPr lang="en-US" altLang="zh-CN" b="0">
                        <a:latin typeface="宋体" panose="02010600030101010101" pitchFamily="2" charset="-122"/>
                      </a:endParaRPr>
                    </a:p>
                    <a:p>
                      <a:pPr lvl="0" indent="127000">
                        <a:buNone/>
                      </a:pPr>
                      <a:r>
                        <a:rPr lang="en-US" altLang="zh-CN" b="0">
                          <a:latin typeface="宋体" panose="02010600030101010101" pitchFamily="2" charset="-122"/>
                        </a:rPr>
                        <a:t>	BYTE </a:t>
                      </a:r>
                      <a:r>
                        <a:rPr lang="en-US" altLang="zh-CN" b="0" err="1">
                          <a:latin typeface="宋体" panose="02010600030101010101" pitchFamily="2" charset="-122"/>
                        </a:rPr>
                        <a:t>m_aBuffer[BUFFER_SIZE</a:t>
                      </a:r>
                      <a:r>
                        <a:rPr lang="en-US" altLang="zh-CN" b="0">
                          <a:latin typeface="宋体" panose="02010600030101010101" pitchFamily="2" charset="-122"/>
                        </a:rPr>
                        <a:t>];</a:t>
                      </a:r>
                      <a:endParaRPr lang="en-US" altLang="zh-CN" b="0">
                        <a:latin typeface="宋体" panose="02010600030101010101" pitchFamily="2" charset="-122"/>
                      </a:endParaRPr>
                    </a:p>
                    <a:p>
                      <a:pPr lvl="0" indent="127000">
                        <a:buNone/>
                      </a:pPr>
                      <a:r>
                        <a:rPr lang="en-US" altLang="zh-CN" b="0">
                          <a:latin typeface="宋体" panose="02010600030101010101" pitchFamily="2" charset="-122"/>
                        </a:rPr>
                        <a:t>}</a:t>
                      </a:r>
                      <a:r>
                        <a:rPr lang="en-US" altLang="zh-CN" b="0" err="1">
                          <a:latin typeface="宋体" panose="02010600030101010101" pitchFamily="2" charset="-122"/>
                        </a:rPr>
                        <a:t>Pmt_S</a:t>
                      </a:r>
                      <a:r>
                        <a:rPr lang="en-US" altLang="zh-CN" b="0">
                          <a:latin typeface="宋体" panose="02010600030101010101" pitchFamily="2" charset="-122"/>
                        </a:rPr>
                        <a:t>;</a:t>
                      </a:r>
                      <a:endParaRPr lang="en-US" altLang="zh-CN" b="0">
                        <a:latin typeface="宋体" panose="02010600030101010101" pitchFamily="2" charset="-122"/>
                      </a:endParaRPr>
                    </a:p>
                    <a:p>
                      <a:pPr lvl="0" indent="127000">
                        <a:buNone/>
                      </a:pPr>
                      <a:r>
                        <a:rPr lang="zh-CN" altLang="en-US" b="0" dirty="0">
                          <a:latin typeface="宋体" panose="02010600030101010101" pitchFamily="2" charset="-122"/>
                        </a:rPr>
                        <a:t>如果是私有的，则</a:t>
                      </a:r>
                      <a:r>
                        <a:rPr lang="en-US" altLang="zh-CN" b="0">
                          <a:latin typeface="宋体" panose="02010600030101010101" pitchFamily="2" charset="-122"/>
                        </a:rPr>
                        <a:t>c</a:t>
                      </a:r>
                      <a:r>
                        <a:rPr lang="zh-CN" altLang="en-US" b="0" dirty="0">
                          <a:latin typeface="宋体" panose="02010600030101010101" pitchFamily="2" charset="-122"/>
                        </a:rPr>
                        <a:t>语言中</a:t>
                      </a:r>
                      <a:r>
                        <a:rPr lang="en-US" altLang="zh-CN" b="0" err="1">
                          <a:latin typeface="宋体" panose="02010600030101010101" pitchFamily="2" charset="-122"/>
                          <a:cs typeface="Times New Roman" panose="02020603050405020304" pitchFamily="18" charset="0"/>
                        </a:rPr>
                        <a:t>DHF</a:t>
                      </a:r>
                      <a:r>
                        <a:rPr lang="en-US" altLang="zh-CN" b="0" err="1">
                          <a:latin typeface="宋体" panose="02010600030101010101" pitchFamily="2" charset="-122"/>
                          <a:cs typeface="Times New Roman" panose="02020603050405020304" pitchFamily="18" charset="0"/>
                        </a:rPr>
                        <a:t>PmtData_S</a:t>
                      </a:r>
                      <a:r>
                        <a:rPr lang="zh-CN" altLang="en-US" b="0" dirty="0">
                          <a:latin typeface="宋体" panose="02010600030101010101" pitchFamily="2" charset="-122"/>
                        </a:rPr>
                        <a:t>可命名为</a:t>
                      </a:r>
                      <a:r>
                        <a:rPr lang="en-US" altLang="zh-CN" b="0" err="1">
                          <a:latin typeface="宋体" panose="02010600030101010101" pitchFamily="2" charset="-122"/>
                        </a:rPr>
                        <a:t>Data_S</a:t>
                      </a:r>
                      <a:endParaRPr lang="zh-CN" altLang="en-US" b="0">
                        <a:latin typeface="宋体" panose="02010600030101010101" pitchFamily="2"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9412" name="矩形 59411"/>
          <p:cNvSpPr/>
          <p:nvPr/>
        </p:nvSpPr>
        <p:spPr>
          <a:xfrm>
            <a:off x="3563938" y="2165350"/>
            <a:ext cx="184150" cy="366713"/>
          </a:xfrm>
          <a:prstGeom prst="rect">
            <a:avLst/>
          </a:prstGeom>
          <a:noFill/>
          <a:ln w="9525">
            <a:noFill/>
          </a:ln>
        </p:spPr>
        <p:txBody>
          <a:bodyPr wrap="none" anchor="ctr" anchorCtr="0">
            <a:spAutoFit/>
          </a:bodyPr>
          <a:p>
            <a:pPr indent="266700"/>
            <a:endParaRPr dirty="0">
              <a:latin typeface="宋体" panose="02010600030101010101" pitchFamily="2" charset="-122"/>
            </a:endParaRPr>
          </a:p>
        </p:txBody>
      </p:sp>
      <p:sp>
        <p:nvSpPr>
          <p:cNvPr id="59413" name="矩形 59412"/>
          <p:cNvSpPr/>
          <p:nvPr/>
        </p:nvSpPr>
        <p:spPr>
          <a:xfrm>
            <a:off x="3995738" y="1341438"/>
            <a:ext cx="4572000" cy="2030095"/>
          </a:xfrm>
          <a:prstGeom prst="rect">
            <a:avLst/>
          </a:prstGeom>
          <a:noFill/>
          <a:ln w="9525">
            <a:noFill/>
          </a:ln>
        </p:spPr>
        <p:txBody>
          <a:bodyPr>
            <a:spAutoFit/>
          </a:bodyPr>
          <a:p>
            <a:r>
              <a:rPr lang="en-US" altLang="zh-CN">
                <a:latin typeface="宋体" panose="02010600030101010101" pitchFamily="2" charset="-122"/>
              </a:rPr>
              <a:t>c++</a:t>
            </a:r>
            <a:r>
              <a:rPr lang="zh-CN" altLang="en-US" dirty="0">
                <a:latin typeface="宋体" panose="02010600030101010101" pitchFamily="2" charset="-122"/>
              </a:rPr>
              <a:t>的</a:t>
            </a:r>
            <a:r>
              <a:rPr lang="en-US" altLang="zh-CN">
                <a:latin typeface="宋体" panose="02010600030101010101" pitchFamily="2" charset="-122"/>
              </a:rPr>
              <a:t>public</a:t>
            </a:r>
            <a:r>
              <a:rPr lang="zh-CN" altLang="en-US" dirty="0">
                <a:latin typeface="宋体" panose="02010600030101010101" pitchFamily="2" charset="-122"/>
              </a:rPr>
              <a:t>段中定义</a:t>
            </a:r>
            <a:endParaRPr lang="zh-CN" altLang="en-US" dirty="0">
              <a:latin typeface="宋体" panose="02010600030101010101" pitchFamily="2" charset="-122"/>
            </a:endParaRPr>
          </a:p>
          <a:p>
            <a:r>
              <a:rPr lang="en-US" altLang="zh-CN" err="1">
                <a:latin typeface="宋体" panose="02010600030101010101" pitchFamily="2" charset="-122"/>
              </a:rPr>
              <a:t>struct</a:t>
            </a:r>
            <a:r>
              <a:rPr lang="en-US" altLang="zh-CN">
                <a:latin typeface="宋体" panose="02010600030101010101" pitchFamily="2" charset="-122"/>
              </a:rPr>
              <a:t> </a:t>
            </a:r>
            <a:r>
              <a:rPr lang="en-US" altLang="zh-CN" err="1">
                <a:latin typeface="宋体" panose="02010600030101010101" pitchFamily="2" charset="-122"/>
              </a:rPr>
              <a:t>Data_S</a:t>
            </a:r>
            <a:endParaRPr lang="en-US" altLang="zh-CN">
              <a:latin typeface="宋体" panose="02010600030101010101" pitchFamily="2" charset="-122"/>
            </a:endParaRPr>
          </a:p>
          <a:p>
            <a:r>
              <a:rPr lang="en-US" altLang="zh-CN">
                <a:latin typeface="宋体" panose="02010600030101010101" pitchFamily="2" charset="-122"/>
              </a:rPr>
              <a:t>{</a:t>
            </a:r>
            <a:endParaRPr lang="en-US" altLang="zh-CN">
              <a:latin typeface="宋体" panose="02010600030101010101" pitchFamily="2" charset="-122"/>
            </a:endParaRPr>
          </a:p>
          <a:p>
            <a:r>
              <a:rPr lang="en-US" altLang="zh-CN">
                <a:latin typeface="宋体" panose="02010600030101010101" pitchFamily="2" charset="-122"/>
              </a:rPr>
              <a:t>    </a:t>
            </a:r>
            <a:r>
              <a:rPr lang="en-US" altLang="zh-CN" err="1">
                <a:latin typeface="宋体" panose="02010600030101010101" pitchFamily="2" charset="-122"/>
              </a:rPr>
              <a:t>int</a:t>
            </a:r>
            <a:r>
              <a:rPr lang="en-US" altLang="zh-CN">
                <a:latin typeface="宋体" panose="02010600030101010101" pitchFamily="2" charset="-122"/>
              </a:rPr>
              <a:t> </a:t>
            </a:r>
            <a:r>
              <a:rPr lang="en-US" altLang="zh-CN" err="1">
                <a:latin typeface="宋体" panose="02010600030101010101" pitchFamily="2" charset="-122"/>
              </a:rPr>
              <a:t>nVersion</a:t>
            </a:r>
            <a:r>
              <a:rPr lang="en-US" altLang="zh-CN">
                <a:latin typeface="宋体" panose="02010600030101010101" pitchFamily="2" charset="-122"/>
              </a:rPr>
              <a:t>;</a:t>
            </a:r>
            <a:endParaRPr lang="en-US" altLang="zh-CN">
              <a:latin typeface="宋体" panose="02010600030101010101" pitchFamily="2" charset="-122"/>
            </a:endParaRPr>
          </a:p>
          <a:p>
            <a:r>
              <a:rPr lang="en-US" altLang="zh-CN">
                <a:latin typeface="宋体" panose="02010600030101010101" pitchFamily="2" charset="-122"/>
              </a:rPr>
              <a:t>    WORD </a:t>
            </a:r>
            <a:r>
              <a:rPr lang="en-US" altLang="zh-CN" err="1">
                <a:latin typeface="宋体" panose="02010600030101010101" pitchFamily="2" charset="-122"/>
              </a:rPr>
              <a:t>wVideoPid</a:t>
            </a:r>
            <a:r>
              <a:rPr lang="en-US" altLang="zh-CN">
                <a:latin typeface="宋体" panose="02010600030101010101" pitchFamily="2" charset="-122"/>
              </a:rPr>
              <a:t>;</a:t>
            </a:r>
            <a:endParaRPr lang="en-US" altLang="zh-CN">
              <a:latin typeface="宋体" panose="02010600030101010101" pitchFamily="2" charset="-122"/>
            </a:endParaRPr>
          </a:p>
          <a:p>
            <a:r>
              <a:rPr lang="en-US" altLang="zh-CN">
                <a:latin typeface="宋体" panose="02010600030101010101" pitchFamily="2" charset="-122"/>
              </a:rPr>
              <a:t>};</a:t>
            </a:r>
            <a:endParaRPr lang="en-US" altLang="zh-CN">
              <a:latin typeface="宋体" panose="02010600030101010101" pitchFamily="2" charset="-122"/>
            </a:endParaRPr>
          </a:p>
          <a:p>
            <a:r>
              <a:rPr lang="zh-CN" altLang="en-US" dirty="0">
                <a:latin typeface="宋体" panose="02010600030101010101" pitchFamily="2" charset="-122"/>
              </a:rPr>
              <a:t>其它模块使用</a:t>
            </a:r>
            <a:r>
              <a:rPr lang="en-US" altLang="zh-CN" err="1">
                <a:latin typeface="宋体" panose="02010600030101010101" pitchFamily="2" charset="-122"/>
              </a:rPr>
              <a:t>DHF</a:t>
            </a:r>
            <a:r>
              <a:rPr lang="en-US" altLang="zh-CN" err="1">
                <a:latin typeface="宋体" panose="02010600030101010101" pitchFamily="2" charset="-122"/>
              </a:rPr>
              <a:t>Pmt::Data_S</a:t>
            </a:r>
            <a:r>
              <a:rPr lang="zh-CN" altLang="en-US" dirty="0">
                <a:latin typeface="宋体" panose="02010600030101010101" pitchFamily="2" charset="-122"/>
              </a:rPr>
              <a:t>访问</a:t>
            </a:r>
            <a:endParaRPr lang="zh-CN" altLang="en-US" dirty="0">
              <a:latin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4627" name="文本占位符 154626"/>
          <p:cNvSpPr>
            <a:spLocks noGrp="1"/>
          </p:cNvSpPr>
          <p:nvPr>
            <p:ph type="body" idx="1"/>
          </p:nvPr>
        </p:nvSpPr>
        <p:spPr>
          <a:xfrm>
            <a:off x="468313" y="1773238"/>
            <a:ext cx="8229600" cy="4525962"/>
          </a:xfrm>
        </p:spPr>
        <p:txBody>
          <a:bodyPr/>
          <a:p>
            <a:pPr marL="609600" indent="-609600">
              <a:lnSpc>
                <a:spcPct val="80000"/>
              </a:lnSpc>
            </a:pPr>
            <a:r>
              <a:rPr lang="en-US" altLang="zh-CN">
                <a:latin typeface="宋体" panose="02010600030101010101" pitchFamily="2" charset="-122"/>
              </a:rPr>
              <a:t>c</a:t>
            </a:r>
            <a:r>
              <a:rPr lang="zh-CN" altLang="en-US" dirty="0">
                <a:latin typeface="宋体" panose="02010600030101010101" pitchFamily="2" charset="-122"/>
              </a:rPr>
              <a:t>语言中，一个结构体，不但本模块</a:t>
            </a:r>
            <a:r>
              <a:rPr lang="en-US" altLang="zh-CN">
                <a:latin typeface="宋体" panose="02010600030101010101" pitchFamily="2" charset="-122"/>
              </a:rPr>
              <a:t>(</a:t>
            </a:r>
            <a:r>
              <a:rPr lang="en-US" altLang="zh-CN" err="1">
                <a:latin typeface="宋体" panose="02010600030101010101" pitchFamily="2" charset="-122"/>
              </a:rPr>
              <a:t>DHF</a:t>
            </a:r>
            <a:r>
              <a:rPr lang="en-US" altLang="zh-CN" err="1">
                <a:latin typeface="宋体" panose="02010600030101010101" pitchFamily="2" charset="-122"/>
              </a:rPr>
              <a:t>Pmt</a:t>
            </a:r>
            <a:r>
              <a:rPr lang="en-US" altLang="zh-CN">
                <a:latin typeface="宋体" panose="02010600030101010101" pitchFamily="2" charset="-122"/>
              </a:rPr>
              <a:t>)</a:t>
            </a:r>
            <a:r>
              <a:rPr lang="zh-CN" altLang="en-US" dirty="0">
                <a:latin typeface="宋体" panose="02010600030101010101" pitchFamily="2" charset="-122"/>
              </a:rPr>
              <a:t>要用到，而且其他模块也要用，它用来表示某些数据，则其命名较规范的是</a:t>
            </a:r>
            <a:r>
              <a:rPr lang="en-US" altLang="zh-CN">
                <a:latin typeface="宋体" panose="02010600030101010101" pitchFamily="2" charset="-122"/>
              </a:rPr>
              <a:t>[		]</a:t>
            </a:r>
            <a:endParaRPr lang="en-US" altLang="zh-CN">
              <a:latin typeface="宋体" panose="02010600030101010101" pitchFamily="2" charset="-122"/>
            </a:endParaRPr>
          </a:p>
          <a:p>
            <a:pPr marL="609600" indent="-609600">
              <a:lnSpc>
                <a:spcPct val="80000"/>
              </a:lnSpc>
            </a:pPr>
            <a:r>
              <a:rPr lang="en-US" altLang="zh-CN">
                <a:latin typeface="宋体" panose="02010600030101010101" pitchFamily="2" charset="-122"/>
              </a:rPr>
              <a:t>A. </a:t>
            </a:r>
            <a:r>
              <a:rPr lang="en-US" altLang="zh-CN" err="1">
                <a:latin typeface="宋体" panose="02010600030101010101" pitchFamily="2" charset="-122"/>
              </a:rPr>
              <a:t>Data_S</a:t>
            </a:r>
            <a:r>
              <a:rPr lang="en-US" altLang="zh-CN">
                <a:latin typeface="宋体" panose="02010600030101010101" pitchFamily="2" charset="-122"/>
              </a:rPr>
              <a:t>;		</a:t>
            </a:r>
            <a:endParaRPr lang="en-US" altLang="zh-CN">
              <a:latin typeface="宋体" panose="02010600030101010101" pitchFamily="2" charset="-122"/>
            </a:endParaRPr>
          </a:p>
          <a:p>
            <a:pPr marL="609600" indent="-609600">
              <a:lnSpc>
                <a:spcPct val="80000"/>
              </a:lnSpc>
            </a:pPr>
            <a:r>
              <a:rPr lang="en-US" altLang="zh-CN">
                <a:latin typeface="宋体" panose="02010600030101010101" pitchFamily="2" charset="-122"/>
              </a:rPr>
              <a:t>B. </a:t>
            </a:r>
            <a:r>
              <a:rPr lang="en-US" altLang="zh-CN" err="1">
                <a:latin typeface="宋体" panose="02010600030101010101" pitchFamily="2" charset="-122"/>
              </a:rPr>
              <a:t>SCSPmtData</a:t>
            </a:r>
            <a:r>
              <a:rPr lang="en-US" altLang="zh-CN">
                <a:latin typeface="宋体" panose="02010600030101010101" pitchFamily="2" charset="-122"/>
              </a:rPr>
              <a:t>; 		</a:t>
            </a:r>
            <a:endParaRPr lang="en-US" altLang="zh-CN">
              <a:latin typeface="宋体" panose="02010600030101010101" pitchFamily="2" charset="-122"/>
            </a:endParaRPr>
          </a:p>
          <a:p>
            <a:pPr marL="609600" indent="-609600">
              <a:lnSpc>
                <a:spcPct val="80000"/>
              </a:lnSpc>
            </a:pPr>
            <a:r>
              <a:rPr lang="en-US" altLang="zh-CN">
                <a:latin typeface="宋体" panose="02010600030101010101" pitchFamily="2" charset="-122"/>
              </a:rPr>
              <a:t>C. </a:t>
            </a:r>
            <a:r>
              <a:rPr lang="en-US" altLang="zh-CN" err="1">
                <a:latin typeface="宋体" panose="02010600030101010101" pitchFamily="2" charset="-122"/>
              </a:rPr>
              <a:t>DHF</a:t>
            </a:r>
            <a:r>
              <a:rPr lang="en-US" altLang="zh-CN" err="1">
                <a:latin typeface="宋体" panose="02010600030101010101" pitchFamily="2" charset="-122"/>
              </a:rPr>
              <a:t>PmtData</a:t>
            </a:r>
            <a:r>
              <a:rPr lang="en-US" altLang="zh-CN">
                <a:latin typeface="宋体" panose="02010600030101010101" pitchFamily="2" charset="-122"/>
              </a:rPr>
              <a:t>; 	</a:t>
            </a:r>
            <a:endParaRPr lang="en-US" altLang="zh-CN">
              <a:latin typeface="宋体" panose="02010600030101010101" pitchFamily="2" charset="-122"/>
            </a:endParaRPr>
          </a:p>
          <a:p>
            <a:pPr marL="609600" indent="-609600">
              <a:lnSpc>
                <a:spcPct val="80000"/>
              </a:lnSpc>
            </a:pPr>
            <a:r>
              <a:rPr lang="en-US" altLang="zh-CN">
                <a:latin typeface="宋体" panose="02010600030101010101" pitchFamily="2" charset="-122"/>
              </a:rPr>
              <a:t>D. </a:t>
            </a:r>
            <a:r>
              <a:rPr lang="en-US" altLang="zh-CN" err="1">
                <a:latin typeface="宋体" panose="02010600030101010101" pitchFamily="2" charset="-122"/>
              </a:rPr>
              <a:t>DHF</a:t>
            </a:r>
            <a:r>
              <a:rPr lang="en-US" altLang="zh-CN" err="1">
                <a:latin typeface="宋体" panose="02010600030101010101" pitchFamily="2" charset="-122"/>
              </a:rPr>
              <a:t>PmtData_S</a:t>
            </a:r>
            <a:r>
              <a:rPr lang="zh-CN" altLang="en-US" dirty="0">
                <a:latin typeface="宋体" panose="02010600030101010101" pitchFamily="2" charset="-122"/>
              </a:rPr>
              <a:t>；</a:t>
            </a:r>
            <a:endParaRPr lang="zh-CN" altLang="en-US" dirty="0">
              <a:latin typeface="宋体" panose="02010600030101010101" pitchFamily="2" charset="-122"/>
            </a:endParaRPr>
          </a:p>
          <a:p>
            <a:pPr marL="609600" indent="-609600">
              <a:lnSpc>
                <a:spcPct val="80000"/>
              </a:lnSpc>
            </a:pPr>
            <a:r>
              <a:rPr lang="en-US" altLang="zh-CN">
                <a:latin typeface="宋体" panose="02010600030101010101" pitchFamily="2" charset="-122"/>
              </a:rPr>
              <a:t>E. </a:t>
            </a:r>
            <a:r>
              <a:rPr lang="en-US" altLang="zh-CN" err="1">
                <a:latin typeface="宋体" panose="02010600030101010101" pitchFamily="2" charset="-122"/>
              </a:rPr>
              <a:t>PmtData</a:t>
            </a:r>
            <a:r>
              <a:rPr lang="en-US" altLang="zh-CN">
                <a:latin typeface="宋体" panose="02010600030101010101" pitchFamily="2" charset="-122"/>
              </a:rPr>
              <a:t>		</a:t>
            </a:r>
            <a:endParaRPr lang="en-US" altLang="zh-CN">
              <a:latin typeface="宋体" panose="02010600030101010101" pitchFamily="2" charset="-122"/>
            </a:endParaRPr>
          </a:p>
          <a:p>
            <a:pPr marL="609600" indent="-609600">
              <a:lnSpc>
                <a:spcPct val="80000"/>
              </a:lnSpc>
            </a:pPr>
            <a:r>
              <a:rPr lang="en-US" altLang="zh-CN">
                <a:latin typeface="宋体" panose="02010600030101010101" pitchFamily="2" charset="-122"/>
              </a:rPr>
              <a:t>F. </a:t>
            </a:r>
            <a:r>
              <a:rPr lang="en-US" altLang="zh-CN" err="1">
                <a:latin typeface="宋体" panose="02010600030101010101" pitchFamily="2" charset="-122"/>
              </a:rPr>
              <a:t>TPmtData</a:t>
            </a:r>
            <a:r>
              <a:rPr lang="en-US" altLang="zh-CN">
                <a:latin typeface="宋体" panose="02010600030101010101" pitchFamily="2" charset="-122"/>
              </a:rPr>
              <a:t>;		</a:t>
            </a:r>
            <a:endParaRPr lang="en-US" altLang="zh-CN">
              <a:latin typeface="宋体" panose="02010600030101010101" pitchFamily="2" charset="-122"/>
            </a:endParaRPr>
          </a:p>
          <a:p>
            <a:pPr marL="609600" indent="-609600">
              <a:lnSpc>
                <a:spcPct val="80000"/>
              </a:lnSpc>
            </a:pPr>
            <a:r>
              <a:rPr lang="en-US" altLang="zh-CN">
                <a:latin typeface="宋体" panose="02010600030101010101" pitchFamily="2" charset="-122"/>
              </a:rPr>
              <a:t>E. </a:t>
            </a:r>
            <a:r>
              <a:rPr lang="en-US" altLang="zh-CN" err="1">
                <a:latin typeface="宋体" panose="02010600030101010101" pitchFamily="2" charset="-122"/>
              </a:rPr>
              <a:t>T_PmtData</a:t>
            </a:r>
            <a:endParaRPr lang="en-US" altLang="zh-CN">
              <a:latin typeface="宋体" panose="02010600030101010101" pitchFamily="2" charset="-122"/>
            </a:endParaRPr>
          </a:p>
        </p:txBody>
      </p:sp>
      <p:sp>
        <p:nvSpPr>
          <p:cNvPr id="154628" name="矩形 154627"/>
          <p:cNvSpPr/>
          <p:nvPr/>
        </p:nvSpPr>
        <p:spPr>
          <a:xfrm>
            <a:off x="3779838" y="882650"/>
            <a:ext cx="1295400" cy="519113"/>
          </a:xfrm>
          <a:prstGeom prst="rect">
            <a:avLst/>
          </a:prstGeom>
          <a:noFill/>
          <a:ln w="9525">
            <a:noFill/>
          </a:ln>
        </p:spPr>
        <p:txBody>
          <a:bodyPr wrap="none" anchor="t" anchorCtr="0">
            <a:spAutoFit/>
          </a:bodyPr>
          <a:p>
            <a:r>
              <a:rPr lang="zh-CN" altLang="en-US" sz="2800" b="1" dirty="0">
                <a:solidFill>
                  <a:schemeClr val="tx2"/>
                </a:solidFill>
                <a:effectLst>
                  <a:outerShdw blurRad="38100" dist="38100" dir="2700000">
                    <a:srgbClr val="FFFFFF"/>
                  </a:outerShdw>
                </a:effectLst>
              </a:rPr>
              <a:t>思考</a:t>
            </a:r>
            <a:r>
              <a:rPr lang="en-US" altLang="zh-CN" sz="2800" b="1">
                <a:solidFill>
                  <a:schemeClr val="tx2"/>
                </a:solidFill>
                <a:effectLst>
                  <a:outerShdw blurRad="38100" dist="38100" dir="2700000">
                    <a:srgbClr val="FFFFFF"/>
                  </a:outerShdw>
                </a:effectLst>
              </a:rPr>
              <a:t>12</a:t>
            </a:r>
            <a:endParaRPr lang="en-US" altLang="zh-CN" sz="2800" b="1">
              <a:solidFill>
                <a:schemeClr val="tx2"/>
              </a:solidFill>
              <a:effectLst>
                <a:outerShdw blurRad="38100" dist="38100" dir="2700000">
                  <a:srgbClr val="FFFFFF"/>
                </a:outerShdw>
              </a:effectLst>
            </a:endParaRPr>
          </a:p>
        </p:txBody>
      </p:sp>
      <p:sp>
        <p:nvSpPr>
          <p:cNvPr id="154629" name="文本框 154628"/>
          <p:cNvSpPr txBox="1"/>
          <p:nvPr/>
        </p:nvSpPr>
        <p:spPr>
          <a:xfrm>
            <a:off x="3132138" y="2349500"/>
            <a:ext cx="349250" cy="366713"/>
          </a:xfrm>
          <a:prstGeom prst="rect">
            <a:avLst/>
          </a:prstGeom>
          <a:noFill/>
          <a:ln w="9525">
            <a:noFill/>
          </a:ln>
        </p:spPr>
        <p:txBody>
          <a:bodyPr wrap="none" anchor="t" anchorCtr="0">
            <a:spAutoFit/>
          </a:bodyPr>
          <a:p>
            <a:r>
              <a:rPr lang="en-US" altLang="zh-CN" b="1"/>
              <a:t>D</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154629"/>
                                        </p:tgtEl>
                                        <p:attrNameLst>
                                          <p:attrName>style.visibility</p:attrName>
                                        </p:attrNameLst>
                                      </p:cBhvr>
                                      <p:to>
                                        <p:strVal val="visible"/>
                                      </p:to>
                                    </p:set>
                                    <p:anim from="(-#ppt_w/2)" to="(#ppt_x)" calcmode="lin" valueType="num">
                                      <p:cBhvr>
                                        <p:cTn id="7" dur="300" fill="hold">
                                          <p:stCondLst>
                                            <p:cond delay="0"/>
                                          </p:stCondLst>
                                        </p:cTn>
                                        <p:tgtEl>
                                          <p:spTgt spid="154629"/>
                                        </p:tgtEl>
                                        <p:attrNameLst>
                                          <p:attrName>ppt_x</p:attrName>
                                        </p:attrNameLst>
                                      </p:cBhvr>
                                    </p:anim>
                                    <p:anim from="0" to="-1.0" calcmode="lin" valueType="num">
                                      <p:cBhvr>
                                        <p:cTn id="8" dur="100" decel="50000" autoRev="1" fill="hold">
                                          <p:stCondLst>
                                            <p:cond delay="300"/>
                                          </p:stCondLst>
                                        </p:cTn>
                                        <p:tgtEl>
                                          <p:spTgt spid="154629"/>
                                        </p:tgtEl>
                                        <p:attrNameLst>
                                          <p:attrName>xshear</p:attrName>
                                        </p:attrNameLst>
                                      </p:cBhvr>
                                    </p:anim>
                                    <p:animScale>
                                      <p:cBhvr>
                                        <p:cTn id="9" dur="100" decel="100000" autoRev="1" fill="hold">
                                          <p:stCondLst>
                                            <p:cond delay="300"/>
                                          </p:stCondLst>
                                        </p:cTn>
                                        <p:tgtEl>
                                          <p:spTgt spid="154629"/>
                                        </p:tgtEl>
                                      </p:cBhvr>
                                      <p:from x="100000" y="100000"/>
                                      <p:to x="80000" y="100000"/>
                                    </p:animScale>
                                    <p:anim by="(#ppt_h/3+#ppt_w*0.1)" calcmode="lin" valueType="num">
                                      <p:cBhvr additive="sum">
                                        <p:cTn id="10" dur="100" decel="100000" autoRev="1" fill="hold">
                                          <p:stCondLst>
                                            <p:cond delay="300"/>
                                          </p:stCondLst>
                                        </p:cTn>
                                        <p:tgtEl>
                                          <p:spTgt spid="15462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0834" name="标题 120833"/>
          <p:cNvSpPr>
            <a:spLocks noGrp="1"/>
          </p:cNvSpPr>
          <p:nvPr>
            <p:ph type="title"/>
          </p:nvPr>
        </p:nvSpPr>
        <p:spPr/>
        <p:txBody>
          <a:bodyPr anchor="ctr" anchorCtr="0"/>
          <a:p>
            <a:r>
              <a:rPr lang="en-US" altLang="zh-CN"/>
              <a:t>.h</a:t>
            </a:r>
            <a:r>
              <a:rPr lang="zh-CN" altLang="en-US" dirty="0"/>
              <a:t>头文件的组成</a:t>
            </a:r>
            <a:endParaRPr lang="zh-CN" altLang="en-US" dirty="0"/>
          </a:p>
        </p:txBody>
      </p:sp>
      <p:sp>
        <p:nvSpPr>
          <p:cNvPr id="120835" name="文本占位符 120834"/>
          <p:cNvSpPr>
            <a:spLocks noGrp="1"/>
          </p:cNvSpPr>
          <p:nvPr>
            <p:ph type="body" idx="1"/>
          </p:nvPr>
        </p:nvSpPr>
        <p:spPr/>
        <p:txBody>
          <a:bodyPr/>
          <a:p>
            <a:pPr marL="609600" indent="-609600"/>
            <a:r>
              <a:rPr lang="zh-CN" altLang="en-US" dirty="0"/>
              <a:t>头文件开头处的版权和版本声明</a:t>
            </a:r>
            <a:endParaRPr lang="zh-CN" altLang="en-US" dirty="0"/>
          </a:p>
          <a:p>
            <a:pPr marL="609600" indent="-609600"/>
            <a:r>
              <a:rPr lang="zh-CN" altLang="en-US" dirty="0"/>
              <a:t>预处理块</a:t>
            </a:r>
            <a:endParaRPr lang="zh-CN" altLang="en-US" dirty="0"/>
          </a:p>
          <a:p>
            <a:pPr marL="609600" indent="-609600"/>
            <a:r>
              <a:rPr lang="zh-CN" altLang="en-US" dirty="0"/>
              <a:t>函数和类结构声明等</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1795" name="文本占位符 161794"/>
          <p:cNvSpPr>
            <a:spLocks noGrp="1"/>
          </p:cNvSpPr>
          <p:nvPr>
            <p:ph type="body" idx="1"/>
          </p:nvPr>
        </p:nvSpPr>
        <p:spPr/>
        <p:txBody>
          <a:bodyPr/>
          <a:p>
            <a:pPr marL="457200" indent="-457200"/>
            <a:r>
              <a:rPr lang="zh-CN" altLang="en-US" dirty="0"/>
              <a:t>一个内部使用的结构体名称为</a:t>
            </a:r>
            <a:r>
              <a:rPr lang="en-US" altLang="zh-CN" err="1"/>
              <a:t>TestRecord_S</a:t>
            </a:r>
            <a:r>
              <a:rPr lang="zh-CN" altLang="en-US" dirty="0"/>
              <a:t>， 则它的指针形式</a:t>
            </a:r>
            <a:r>
              <a:rPr lang="en-US" altLang="zh-CN"/>
              <a:t>(</a:t>
            </a:r>
            <a:r>
              <a:rPr lang="en-US" altLang="zh-CN" err="1"/>
              <a:t>TestRecord_S</a:t>
            </a:r>
            <a:r>
              <a:rPr lang="en-US" altLang="zh-CN"/>
              <a:t>* </a:t>
            </a:r>
            <a:r>
              <a:rPr lang="zh-CN" altLang="en-US" dirty="0"/>
              <a:t>类型</a:t>
            </a:r>
            <a:r>
              <a:rPr lang="en-US" altLang="zh-CN"/>
              <a:t>)</a:t>
            </a:r>
            <a:r>
              <a:rPr lang="zh-CN" altLang="en-US" dirty="0"/>
              <a:t>的局部变量命名为</a:t>
            </a:r>
            <a:r>
              <a:rPr lang="en-US" altLang="zh-CN"/>
              <a:t>[		  ]</a:t>
            </a:r>
            <a:endParaRPr lang="en-US" altLang="zh-CN"/>
          </a:p>
          <a:p>
            <a:pPr marL="457200" indent="-457200"/>
            <a:r>
              <a:rPr lang="en-US" altLang="zh-CN"/>
              <a:t>A. </a:t>
            </a:r>
            <a:r>
              <a:rPr lang="en-US" altLang="zh-CN" err="1"/>
              <a:t>sTestRecord</a:t>
            </a:r>
            <a:r>
              <a:rPr lang="en-US" altLang="zh-CN"/>
              <a:t>;		</a:t>
            </a:r>
            <a:endParaRPr lang="en-US" altLang="zh-CN"/>
          </a:p>
          <a:p>
            <a:pPr marL="457200" indent="-457200"/>
            <a:r>
              <a:rPr lang="en-US" altLang="zh-CN"/>
              <a:t>B. </a:t>
            </a:r>
            <a:r>
              <a:rPr lang="en-US" altLang="zh-CN" err="1"/>
              <a:t>pTestRecord</a:t>
            </a:r>
            <a:r>
              <a:rPr lang="en-US" altLang="zh-CN"/>
              <a:t>; 	</a:t>
            </a:r>
            <a:endParaRPr lang="en-US" altLang="zh-CN"/>
          </a:p>
          <a:p>
            <a:pPr marL="457200" indent="-457200"/>
            <a:r>
              <a:rPr lang="en-US" altLang="zh-CN"/>
              <a:t>C. </a:t>
            </a:r>
            <a:r>
              <a:rPr lang="en-US" altLang="zh-CN" err="1"/>
              <a:t>psTestRecord</a:t>
            </a:r>
            <a:r>
              <a:rPr lang="en-US" altLang="zh-CN"/>
              <a:t>;	</a:t>
            </a:r>
            <a:endParaRPr lang="en-US" altLang="zh-CN"/>
          </a:p>
          <a:p>
            <a:pPr marL="457200" indent="-457200"/>
            <a:r>
              <a:rPr lang="en-US" altLang="zh-CN" err="1"/>
              <a:t>D.spTestRecord</a:t>
            </a:r>
            <a:endParaRPr lang="en-US" altLang="zh-CN"/>
          </a:p>
        </p:txBody>
      </p:sp>
      <p:sp>
        <p:nvSpPr>
          <p:cNvPr id="161796" name="标题 161795"/>
          <p:cNvSpPr/>
          <p:nvPr>
            <p:ph type="title"/>
          </p:nvPr>
        </p:nvSpPr>
        <p:spPr/>
        <p:txBody>
          <a:bodyPr vert="horz" wrap="square" lIns="91440" tIns="45720" rIns="91440" bIns="45720" anchor="ctr" anchorCtr="0"/>
          <a:p>
            <a:pPr eaLnBrk="0" hangingPunct="0"/>
            <a:r>
              <a:rPr lang="zh-CN" altLang="en-US" b="0" dirty="0">
                <a:effectLst>
                  <a:outerShdw blurRad="38100" dist="38100" dir="2700000">
                    <a:srgbClr val="000000"/>
                  </a:outerShdw>
                </a:effectLst>
              </a:rPr>
              <a:t>思考</a:t>
            </a:r>
            <a:r>
              <a:rPr lang="en-US" altLang="zh-CN" b="0">
                <a:effectLst>
                  <a:outerShdw blurRad="38100" dist="38100" dir="2700000">
                    <a:srgbClr val="000000"/>
                  </a:outerShdw>
                </a:effectLst>
              </a:rPr>
              <a:t>13</a:t>
            </a:r>
            <a:endParaRPr lang="en-US" altLang="zh-CN" b="0">
              <a:effectLst>
                <a:outerShdw blurRad="38100" dist="38100" dir="2700000">
                  <a:srgbClr val="000000"/>
                </a:outerShdw>
              </a:effectLst>
            </a:endParaRPr>
          </a:p>
        </p:txBody>
      </p:sp>
      <p:sp>
        <p:nvSpPr>
          <p:cNvPr id="161797" name="文本框 161796"/>
          <p:cNvSpPr txBox="1"/>
          <p:nvPr/>
        </p:nvSpPr>
        <p:spPr>
          <a:xfrm>
            <a:off x="1692275" y="2420938"/>
            <a:ext cx="349250" cy="366712"/>
          </a:xfrm>
          <a:prstGeom prst="rect">
            <a:avLst/>
          </a:prstGeom>
          <a:noFill/>
          <a:ln w="9525">
            <a:noFill/>
          </a:ln>
        </p:spPr>
        <p:txBody>
          <a:bodyPr wrap="none" anchor="t" anchorCtr="0">
            <a:spAutoFit/>
          </a:bodyPr>
          <a:p>
            <a:r>
              <a:rPr lang="en-US" altLang="zh-CN" b="1"/>
              <a:t>C</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anim calcmode="lin" valueType="num">
                                      <p:cBhvr>
                                        <p:cTn id="7" dur="250" decel="50000" fill="hold">
                                          <p:stCondLst>
                                            <p:cond delay="0"/>
                                          </p:stCondLst>
                                        </p:cTn>
                                        <p:tgtEl>
                                          <p:spTgt spid="161797"/>
                                        </p:tgtEl>
                                        <p:attrNameLst>
                                          <p:attrName>style.rotation</p:attrName>
                                        </p:attrNameLst>
                                      </p:cBhvr>
                                      <p:tavLst>
                                        <p:tav tm="0">
                                          <p:val>
                                            <p:fltVal val="-90.000000"/>
                                          </p:val>
                                        </p:tav>
                                        <p:tav tm="100000">
                                          <p:val>
                                            <p:fltVal val="0.000000"/>
                                          </p:val>
                                        </p:tav>
                                      </p:tavLst>
                                    </p:anim>
                                    <p:anim calcmode="lin" valueType="num">
                                      <p:cBhvr>
                                        <p:cTn id="8" dur="250" decel="50000" fill="hold">
                                          <p:stCondLst>
                                            <p:cond delay="0"/>
                                          </p:stCondLst>
                                        </p:cTn>
                                        <p:tgtEl>
                                          <p:spTgt spid="161797"/>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161797"/>
                                        </p:tgtEl>
                                        <p:attrNameLst>
                                          <p:attrName>ppt_w</p:attrName>
                                        </p:attrNameLst>
                                      </p:cBhvr>
                                      <p:tavLst>
                                        <p:tav tm="0">
                                          <p:val>
                                            <p:strVal val="#ppt_w*.05"/>
                                          </p:val>
                                        </p:tav>
                                        <p:tav tm="100000">
                                          <p:val>
                                            <p:strVal val="#ppt_w"/>
                                          </p:val>
                                        </p:tav>
                                      </p:tavLst>
                                    </p:anim>
                                    <p:anim calcmode="lin" valueType="num">
                                      <p:cBhvr>
                                        <p:cTn id="10" dur="500" fill="hold"/>
                                        <p:tgtEl>
                                          <p:spTgt spid="161797"/>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161797"/>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161797"/>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161797"/>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2" name="标题 61441"/>
          <p:cNvSpPr>
            <a:spLocks noGrp="1"/>
          </p:cNvSpPr>
          <p:nvPr>
            <p:ph type="title"/>
          </p:nvPr>
        </p:nvSpPr>
        <p:spPr/>
        <p:txBody>
          <a:bodyPr anchor="ctr" anchorCtr="0"/>
          <a:p>
            <a:pPr marL="838200" indent="-838200"/>
            <a:r>
              <a:rPr lang="zh-CN" altLang="en-US" dirty="0"/>
              <a:t>命名－</a:t>
            </a:r>
            <a:r>
              <a:rPr lang="zh-CN" altLang="en-US" b="0" dirty="0"/>
              <a:t>联合体</a:t>
            </a:r>
            <a:r>
              <a:rPr lang="en-US" altLang="zh-CN" b="0"/>
              <a:t>union</a:t>
            </a:r>
            <a:endParaRPr lang="en-US" altLang="zh-CN" b="0"/>
          </a:p>
        </p:txBody>
      </p:sp>
      <p:sp>
        <p:nvSpPr>
          <p:cNvPr id="61443" name="文本占位符 61442"/>
          <p:cNvSpPr>
            <a:spLocks noGrp="1"/>
          </p:cNvSpPr>
          <p:nvPr>
            <p:ph type="body" idx="1"/>
          </p:nvPr>
        </p:nvSpPr>
        <p:spPr>
          <a:xfrm>
            <a:off x="611188" y="1600200"/>
            <a:ext cx="8075612" cy="1828800"/>
          </a:xfrm>
        </p:spPr>
        <p:txBody>
          <a:bodyPr/>
          <a:p>
            <a:pPr>
              <a:lnSpc>
                <a:spcPct val="80000"/>
              </a:lnSpc>
            </a:pPr>
            <a:r>
              <a:rPr lang="zh-CN" altLang="en-US" dirty="0"/>
              <a:t>格式：</a:t>
            </a:r>
            <a:endParaRPr lang="zh-CN" altLang="en-US" dirty="0"/>
          </a:p>
          <a:p>
            <a:pPr>
              <a:lnSpc>
                <a:spcPct val="80000"/>
              </a:lnSpc>
            </a:pPr>
            <a:r>
              <a:rPr lang="zh-CN" altLang="en-US" dirty="0"/>
              <a:t>结构的定义使用</a:t>
            </a:r>
            <a:r>
              <a:rPr lang="en-US" altLang="zh-CN"/>
              <a:t>_U</a:t>
            </a:r>
            <a:r>
              <a:rPr lang="zh-CN" altLang="en-US" dirty="0"/>
              <a:t>后缀</a:t>
            </a:r>
            <a:endParaRPr lang="zh-CN" altLang="en-US" dirty="0"/>
          </a:p>
          <a:p>
            <a:pPr>
              <a:lnSpc>
                <a:spcPct val="80000"/>
              </a:lnSpc>
            </a:pPr>
            <a:r>
              <a:rPr lang="zh-CN" altLang="en-US" dirty="0"/>
              <a:t>结构体的实例使用</a:t>
            </a:r>
            <a:r>
              <a:rPr lang="en-US" altLang="zh-CN"/>
              <a:t>un</a:t>
            </a:r>
            <a:r>
              <a:rPr lang="zh-CN" altLang="en-US" dirty="0"/>
              <a:t>前缀</a:t>
            </a:r>
            <a:endParaRPr lang="zh-CN" altLang="en-US" dirty="0"/>
          </a:p>
          <a:p>
            <a:pPr>
              <a:lnSpc>
                <a:spcPct val="80000"/>
              </a:lnSpc>
            </a:pPr>
            <a:r>
              <a:rPr lang="zh-CN" altLang="en-US" dirty="0"/>
              <a:t>成员命名同局部变量命名。公有的</a:t>
            </a:r>
            <a:r>
              <a:rPr lang="en-US" altLang="zh-CN"/>
              <a:t>union</a:t>
            </a:r>
            <a:r>
              <a:rPr lang="zh-CN" altLang="en-US" dirty="0"/>
              <a:t>定义在头文件中，需要加上模块名。</a:t>
            </a:r>
            <a:endParaRPr lang="zh-CN" altLang="en-US" dirty="0"/>
          </a:p>
          <a:p>
            <a:pPr>
              <a:lnSpc>
                <a:spcPct val="80000"/>
              </a:lnSpc>
            </a:pPr>
            <a:r>
              <a:rPr lang="zh-CN" altLang="en-US" dirty="0"/>
              <a:t>对于</a:t>
            </a:r>
            <a:r>
              <a:rPr lang="en-US" altLang="zh-CN"/>
              <a:t>c++</a:t>
            </a:r>
            <a:r>
              <a:rPr lang="zh-CN" altLang="en-US" dirty="0"/>
              <a:t>不用写</a:t>
            </a:r>
            <a:r>
              <a:rPr lang="en-US" altLang="zh-CN" err="1"/>
              <a:t>typedef</a:t>
            </a:r>
            <a:endParaRPr lang="en-US" altLang="zh-CN"/>
          </a:p>
        </p:txBody>
      </p:sp>
      <p:sp>
        <p:nvSpPr>
          <p:cNvPr id="61444" name="矩形 61443"/>
          <p:cNvSpPr/>
          <p:nvPr/>
        </p:nvSpPr>
        <p:spPr>
          <a:xfrm>
            <a:off x="323850" y="3788411"/>
            <a:ext cx="2849880" cy="398780"/>
          </a:xfrm>
          <a:prstGeom prst="rect">
            <a:avLst/>
          </a:prstGeom>
          <a:noFill/>
          <a:ln w="9525">
            <a:noFill/>
          </a:ln>
        </p:spPr>
        <p:txBody>
          <a:bodyPr wrap="none" anchor="ctr" anchorCtr="0">
            <a:spAutoFit/>
          </a:bodyPr>
          <a:p>
            <a:pPr eaLnBrk="1" hangingPunct="1"/>
            <a:r>
              <a:rPr lang="zh-CN" altLang="en-US" sz="2000" dirty="0">
                <a:latin typeface="宋体" panose="02010600030101010101" pitchFamily="2" charset="-122"/>
                <a:cs typeface="Times New Roman" panose="02020603050405020304" pitchFamily="18" charset="0"/>
              </a:rPr>
              <a:t>如：对于</a:t>
            </a:r>
            <a:r>
              <a:rPr lang="en-US" altLang="zh-CN" sz="2000" err="1">
                <a:latin typeface="宋体" panose="02010600030101010101" pitchFamily="2" charset="-122"/>
                <a:cs typeface="Times New Roman" panose="02020603050405020304" pitchFamily="18" charset="0"/>
              </a:rPr>
              <a:t>DHF</a:t>
            </a:r>
            <a:r>
              <a:rPr lang="en-US" altLang="zh-CN" sz="2000" err="1">
                <a:latin typeface="宋体" panose="02010600030101010101" pitchFamily="2" charset="-122"/>
                <a:cs typeface="Times New Roman" panose="02020603050405020304" pitchFamily="18" charset="0"/>
              </a:rPr>
              <a:t>Module</a:t>
            </a:r>
            <a:r>
              <a:rPr lang="zh-CN" altLang="en-US" sz="2000" dirty="0">
                <a:latin typeface="宋体" panose="02010600030101010101" pitchFamily="2" charset="-122"/>
                <a:cs typeface="Times New Roman" panose="02020603050405020304" pitchFamily="18" charset="0"/>
              </a:rPr>
              <a:t>模块</a:t>
            </a:r>
            <a:endParaRPr lang="zh-CN" altLang="en-US" sz="2000" dirty="0"/>
          </a:p>
        </p:txBody>
      </p:sp>
      <p:graphicFrame>
        <p:nvGraphicFramePr>
          <p:cNvPr id="61464" name="表格 61463"/>
          <p:cNvGraphicFramePr/>
          <p:nvPr/>
        </p:nvGraphicFramePr>
        <p:xfrm>
          <a:off x="250825" y="4221163"/>
          <a:ext cx="8675688" cy="1944688"/>
        </p:xfrm>
        <a:graphic>
          <a:graphicData uri="http://schemas.openxmlformats.org/drawingml/2006/table">
            <a:tbl>
              <a:tblPr/>
              <a:tblGrid>
                <a:gridCol w="4338638"/>
                <a:gridCol w="4337050"/>
              </a:tblGrid>
              <a:tr h="19446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127000">
                        <a:spcBef>
                          <a:spcPct val="0"/>
                        </a:spcBef>
                        <a:buNone/>
                      </a:pPr>
                      <a:r>
                        <a:rPr lang="en-US" altLang="zh-CN">
                          <a:latin typeface="宋体" panose="02010600030101010101" pitchFamily="2" charset="-122"/>
                          <a:cs typeface="Times New Roman" panose="02020603050405020304" pitchFamily="18" charset="0"/>
                        </a:rPr>
                        <a:t>c</a:t>
                      </a:r>
                      <a:r>
                        <a:rPr lang="zh-CN" altLang="en-US" dirty="0">
                          <a:latin typeface="宋体" panose="02010600030101010101" pitchFamily="2" charset="-122"/>
                          <a:cs typeface="Times New Roman" panose="02020603050405020304" pitchFamily="18" charset="0"/>
                        </a:rPr>
                        <a:t>语言的</a:t>
                      </a:r>
                      <a:r>
                        <a:rPr lang="en-US" altLang="zh-CN">
                          <a:latin typeface="宋体" panose="02010600030101010101" pitchFamily="2" charset="-122"/>
                          <a:cs typeface="Times New Roman" panose="02020603050405020304" pitchFamily="18" charset="0"/>
                        </a:rPr>
                        <a:t>.h</a:t>
                      </a:r>
                      <a:r>
                        <a:rPr lang="zh-CN" altLang="en-US" dirty="0">
                          <a:latin typeface="宋体" panose="02010600030101010101" pitchFamily="2" charset="-122"/>
                          <a:cs typeface="Times New Roman" panose="02020603050405020304" pitchFamily="18" charset="0"/>
                        </a:rPr>
                        <a:t>中定义</a:t>
                      </a:r>
                      <a:endParaRPr lang="zh-CN" altLang="en-US" dirty="0">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err="1">
                          <a:latin typeface="宋体" panose="02010600030101010101" pitchFamily="2" charset="-122"/>
                          <a:cs typeface="Times New Roman" panose="02020603050405020304" pitchFamily="18" charset="0"/>
                        </a:rPr>
                        <a:t>typedef</a:t>
                      </a:r>
                      <a:r>
                        <a:rPr lang="en-US" altLang="zh-CN">
                          <a:latin typeface="宋体" panose="02010600030101010101" pitchFamily="2" charset="-122"/>
                          <a:cs typeface="Times New Roman" panose="02020603050405020304" pitchFamily="18" charset="0"/>
                        </a:rPr>
                        <a:t> union</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    </a:t>
                      </a:r>
                      <a:r>
                        <a:rPr lang="en-US" altLang="zh-CN" err="1">
                          <a:latin typeface="宋体" panose="02010600030101010101" pitchFamily="2" charset="-122"/>
                          <a:cs typeface="Times New Roman" panose="02020603050405020304" pitchFamily="18" charset="0"/>
                        </a:rPr>
                        <a:t>int</a:t>
                      </a:r>
                      <a:r>
                        <a:rPr lang="en-US" altLang="zh-CN">
                          <a:latin typeface="宋体" panose="02010600030101010101" pitchFamily="2" charset="-122"/>
                          <a:cs typeface="Times New Roman" panose="02020603050405020304" pitchFamily="18" charset="0"/>
                        </a:rPr>
                        <a:t> </a:t>
                      </a:r>
                      <a:r>
                        <a:rPr lang="en-US" altLang="zh-CN" err="1">
                          <a:latin typeface="宋体" panose="02010600030101010101" pitchFamily="2" charset="-122"/>
                          <a:cs typeface="Times New Roman" panose="02020603050405020304" pitchFamily="18" charset="0"/>
                        </a:rPr>
                        <a:t>nVersion</a:t>
                      </a:r>
                      <a:r>
                        <a:rPr lang="en-US" altLang="zh-CN">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    WORD </a:t>
                      </a:r>
                      <a:r>
                        <a:rPr lang="en-US" altLang="zh-CN" err="1">
                          <a:latin typeface="宋体" panose="02010600030101010101" pitchFamily="2" charset="-122"/>
                          <a:cs typeface="Times New Roman" panose="02020603050405020304" pitchFamily="18" charset="0"/>
                        </a:rPr>
                        <a:t>wVideoPid</a:t>
                      </a:r>
                      <a:r>
                        <a:rPr lang="en-US" altLang="zh-CN">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}DHF</a:t>
                      </a:r>
                      <a:r>
                        <a:rPr lang="en-US" altLang="zh-CN" err="1">
                          <a:latin typeface="宋体" panose="02010600030101010101" pitchFamily="2" charset="-122"/>
                          <a:cs typeface="Times New Roman" panose="02020603050405020304" pitchFamily="18" charset="0"/>
                        </a:rPr>
                        <a:t>ModuleData_U</a:t>
                      </a:r>
                      <a:r>
                        <a:rPr lang="en-US" altLang="zh-CN">
                          <a:latin typeface="宋体" panose="02010600030101010101" pitchFamily="2" charset="-122"/>
                          <a:cs typeface="Times New Roman" panose="02020603050405020304" pitchFamily="18" charset="0"/>
                        </a:rPr>
                        <a:t>;</a:t>
                      </a:r>
                      <a:endParaRPr lang="zh-CN" altLang="en-US">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127000">
                        <a:spcBef>
                          <a:spcPct val="0"/>
                        </a:spcBef>
                        <a:buNone/>
                      </a:pPr>
                      <a:r>
                        <a:rPr lang="en-US" altLang="zh-CN">
                          <a:latin typeface="宋体" panose="02010600030101010101" pitchFamily="2" charset="-122"/>
                          <a:cs typeface="Times New Roman" panose="02020603050405020304" pitchFamily="18" charset="0"/>
                        </a:rPr>
                        <a:t>c++</a:t>
                      </a:r>
                      <a:r>
                        <a:rPr lang="zh-CN" altLang="en-US" dirty="0">
                          <a:latin typeface="宋体" panose="02010600030101010101" pitchFamily="2" charset="-122"/>
                          <a:cs typeface="Times New Roman" panose="02020603050405020304" pitchFamily="18" charset="0"/>
                        </a:rPr>
                        <a:t>可写成</a:t>
                      </a:r>
                      <a:endParaRPr lang="zh-CN" altLang="en-US" dirty="0">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union </a:t>
                      </a:r>
                      <a:r>
                        <a:rPr lang="en-US" altLang="zh-CN" err="1">
                          <a:latin typeface="宋体" panose="02010600030101010101" pitchFamily="2" charset="-122"/>
                          <a:cs typeface="Times New Roman" panose="02020603050405020304" pitchFamily="18" charset="0"/>
                        </a:rPr>
                        <a:t>Data_U</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    </a:t>
                      </a:r>
                      <a:r>
                        <a:rPr lang="en-US" altLang="zh-CN" err="1">
                          <a:latin typeface="宋体" panose="02010600030101010101" pitchFamily="2" charset="-122"/>
                          <a:cs typeface="Times New Roman" panose="02020603050405020304" pitchFamily="18" charset="0"/>
                        </a:rPr>
                        <a:t>int</a:t>
                      </a:r>
                      <a:r>
                        <a:rPr lang="en-US" altLang="zh-CN">
                          <a:latin typeface="宋体" panose="02010600030101010101" pitchFamily="2" charset="-122"/>
                          <a:cs typeface="Times New Roman" panose="02020603050405020304" pitchFamily="18" charset="0"/>
                        </a:rPr>
                        <a:t> </a:t>
                      </a:r>
                      <a:r>
                        <a:rPr lang="en-US" altLang="zh-CN" err="1">
                          <a:latin typeface="宋体" panose="02010600030101010101" pitchFamily="2" charset="-122"/>
                          <a:cs typeface="Times New Roman" panose="02020603050405020304" pitchFamily="18" charset="0"/>
                        </a:rPr>
                        <a:t>nVersion</a:t>
                      </a:r>
                      <a:r>
                        <a:rPr lang="en-US" altLang="zh-CN">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    WORD </a:t>
                      </a:r>
                      <a:r>
                        <a:rPr lang="en-US" altLang="zh-CN" err="1">
                          <a:latin typeface="宋体" panose="02010600030101010101" pitchFamily="2" charset="-122"/>
                          <a:cs typeface="Times New Roman" panose="02020603050405020304" pitchFamily="18" charset="0"/>
                        </a:rPr>
                        <a:t>wVideoPid</a:t>
                      </a:r>
                      <a:r>
                        <a:rPr lang="en-US" altLang="zh-CN">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127000" eaLnBrk="0" hangingPunct="0">
                        <a:spcBef>
                          <a:spcPct val="0"/>
                        </a:spcBef>
                        <a:buNone/>
                      </a:pPr>
                      <a:r>
                        <a:rPr lang="en-US" altLang="zh-CN">
                          <a:latin typeface="宋体" panose="02010600030101010101" pitchFamily="2" charset="-122"/>
                          <a:cs typeface="Times New Roman" panose="02020603050405020304" pitchFamily="18" charset="0"/>
                        </a:rPr>
                        <a:t>};</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6" name="标题 62465"/>
          <p:cNvSpPr>
            <a:spLocks noGrp="1"/>
          </p:cNvSpPr>
          <p:nvPr>
            <p:ph type="title"/>
          </p:nvPr>
        </p:nvSpPr>
        <p:spPr/>
        <p:txBody>
          <a:bodyPr anchor="ctr" anchorCtr="0"/>
          <a:p>
            <a:pPr marL="838200" indent="-838200"/>
            <a:r>
              <a:rPr lang="zh-CN" altLang="en-US" dirty="0"/>
              <a:t>命名－</a:t>
            </a:r>
            <a:r>
              <a:rPr lang="en-US" altLang="zh-CN" err="1"/>
              <a:t>enum</a:t>
            </a:r>
            <a:r>
              <a:rPr lang="zh-CN" altLang="en-US" b="0" dirty="0"/>
              <a:t>枚举</a:t>
            </a:r>
            <a:endParaRPr lang="zh-CN" altLang="en-US" b="0"/>
          </a:p>
        </p:txBody>
      </p:sp>
      <p:sp>
        <p:nvSpPr>
          <p:cNvPr id="62467" name="文本占位符 62466"/>
          <p:cNvSpPr>
            <a:spLocks noGrp="1"/>
          </p:cNvSpPr>
          <p:nvPr>
            <p:ph type="body" idx="1"/>
          </p:nvPr>
        </p:nvSpPr>
        <p:spPr>
          <a:xfrm>
            <a:off x="323850" y="1412875"/>
            <a:ext cx="8569325" cy="4997450"/>
          </a:xfrm>
        </p:spPr>
        <p:txBody>
          <a:bodyPr/>
          <a:p>
            <a:pPr marL="609600" indent="-609600">
              <a:lnSpc>
                <a:spcPct val="80000"/>
              </a:lnSpc>
              <a:buFont typeface="Wingdings" panose="05000000000000000000" pitchFamily="2" charset="2"/>
              <a:buAutoNum type="arabicPeriod"/>
            </a:pPr>
            <a:r>
              <a:rPr lang="zh-CN" altLang="en-US" sz="1800" dirty="0"/>
              <a:t>枚举定义使用</a:t>
            </a:r>
            <a:r>
              <a:rPr lang="en-US" altLang="zh-CN" sz="1800"/>
              <a:t>_E</a:t>
            </a:r>
            <a:r>
              <a:rPr lang="zh-CN" altLang="en-US" sz="1800" dirty="0"/>
              <a:t>为后缀</a:t>
            </a:r>
            <a:endParaRPr lang="zh-CN" altLang="en-US" sz="1800" dirty="0"/>
          </a:p>
          <a:p>
            <a:pPr marL="609600" indent="-609600">
              <a:lnSpc>
                <a:spcPct val="80000"/>
              </a:lnSpc>
              <a:buFont typeface="Wingdings" panose="05000000000000000000" pitchFamily="2" charset="2"/>
              <a:buAutoNum type="arabicPeriod"/>
            </a:pPr>
            <a:r>
              <a:rPr lang="zh-CN" altLang="en-US" sz="1800" dirty="0"/>
              <a:t>枚举的局部变量使用</a:t>
            </a:r>
            <a:r>
              <a:rPr lang="en-US" altLang="zh-CN" sz="1800"/>
              <a:t>e</a:t>
            </a:r>
            <a:r>
              <a:rPr lang="zh-CN" altLang="en-US" sz="1800" dirty="0"/>
              <a:t>为前缀</a:t>
            </a:r>
            <a:endParaRPr lang="zh-CN" altLang="en-US" sz="1800" dirty="0"/>
          </a:p>
          <a:p>
            <a:pPr marL="609600" indent="-609600">
              <a:lnSpc>
                <a:spcPct val="80000"/>
              </a:lnSpc>
              <a:buFont typeface="Wingdings" panose="05000000000000000000" pitchFamily="2" charset="2"/>
              <a:buAutoNum type="arabicPeriod"/>
            </a:pPr>
            <a:r>
              <a:rPr lang="zh-CN" altLang="en-US" sz="1800" dirty="0"/>
              <a:t>枚举的成员使用“</a:t>
            </a:r>
            <a:r>
              <a:rPr lang="en-US" altLang="zh-CN" sz="1800"/>
              <a:t>EM_</a:t>
            </a:r>
            <a:r>
              <a:rPr lang="zh-CN" altLang="en-US" sz="1800" dirty="0"/>
              <a:t>模块含义</a:t>
            </a:r>
            <a:r>
              <a:rPr lang="en-US" altLang="zh-CN" sz="1800"/>
              <a:t>_</a:t>
            </a:r>
            <a:r>
              <a:rPr lang="zh-CN" altLang="en-US" sz="1800" dirty="0"/>
              <a:t>枚举含义”的格式。</a:t>
            </a:r>
            <a:endParaRPr lang="zh-CN" altLang="en-US" sz="1800" dirty="0"/>
          </a:p>
          <a:p>
            <a:pPr marL="609600" indent="-609600">
              <a:lnSpc>
                <a:spcPct val="80000"/>
              </a:lnSpc>
              <a:buFont typeface="Wingdings" panose="05000000000000000000" pitchFamily="2" charset="2"/>
              <a:buAutoNum type="arabicPeriod"/>
            </a:pPr>
            <a:r>
              <a:rPr lang="en-US" altLang="zh-CN" sz="1800"/>
              <a:t>c++</a:t>
            </a:r>
            <a:r>
              <a:rPr lang="zh-CN" altLang="en-US" sz="1800" dirty="0"/>
              <a:t>不用</a:t>
            </a:r>
            <a:r>
              <a:rPr lang="en-US" altLang="zh-CN" sz="1800" err="1"/>
              <a:t>typedef</a:t>
            </a:r>
            <a:endParaRPr lang="en-US" altLang="zh-CN" sz="1800"/>
          </a:p>
          <a:p>
            <a:pPr marL="609600" indent="-609600">
              <a:lnSpc>
                <a:spcPct val="80000"/>
              </a:lnSpc>
              <a:buFont typeface="Wingdings" panose="05000000000000000000" pitchFamily="2" charset="2"/>
              <a:buAutoNum type="arabicPeriod"/>
            </a:pPr>
            <a:r>
              <a:rPr lang="zh-CN" altLang="en-US" sz="1800" dirty="0"/>
              <a:t>第</a:t>
            </a:r>
            <a:r>
              <a:rPr lang="en-US" altLang="zh-CN" sz="1800"/>
              <a:t>1</a:t>
            </a:r>
            <a:r>
              <a:rPr lang="zh-CN" altLang="en-US" sz="1800" dirty="0"/>
              <a:t>个枚举变量必须赋值，通常为</a:t>
            </a:r>
            <a:r>
              <a:rPr lang="en-US" altLang="zh-CN" sz="1800"/>
              <a:t>0</a:t>
            </a:r>
            <a:r>
              <a:rPr lang="zh-CN" altLang="en-US" sz="1800" dirty="0"/>
              <a:t>；</a:t>
            </a:r>
            <a:endParaRPr lang="zh-CN" altLang="en-US" sz="1800" dirty="0"/>
          </a:p>
          <a:p>
            <a:pPr marL="609600" indent="-609600">
              <a:lnSpc>
                <a:spcPct val="80000"/>
              </a:lnSpc>
              <a:buFont typeface="Wingdings" panose="05000000000000000000" pitchFamily="2" charset="2"/>
              <a:buAutoNum type="arabicPeriod"/>
            </a:pPr>
            <a:r>
              <a:rPr lang="zh-CN" altLang="en-US" sz="1800" dirty="0"/>
              <a:t>如有必要，可以加一个</a:t>
            </a:r>
            <a:r>
              <a:rPr lang="en-US" altLang="zh-CN" sz="1800"/>
              <a:t>COUNT</a:t>
            </a:r>
            <a:r>
              <a:rPr lang="zh-CN" altLang="en-US" sz="1800" dirty="0"/>
              <a:t>成员</a:t>
            </a:r>
            <a:r>
              <a:rPr lang="en-US" altLang="zh-CN" sz="1800"/>
              <a:t>,</a:t>
            </a:r>
            <a:r>
              <a:rPr lang="zh-CN" altLang="en-US" sz="1800" dirty="0"/>
              <a:t>格式：</a:t>
            </a:r>
            <a:r>
              <a:rPr lang="en-US" altLang="zh-CN" sz="1800"/>
              <a:t>EM_</a:t>
            </a:r>
            <a:r>
              <a:rPr lang="zh-CN" altLang="en-US" sz="1800" dirty="0"/>
              <a:t>模块含义</a:t>
            </a:r>
            <a:r>
              <a:rPr lang="en-US" altLang="zh-CN" sz="1800"/>
              <a:t>_</a:t>
            </a:r>
            <a:r>
              <a:rPr lang="zh-CN" altLang="en-US" sz="1800" dirty="0"/>
              <a:t>枚举含义</a:t>
            </a:r>
            <a:r>
              <a:rPr lang="en-US" altLang="zh-CN" sz="1800"/>
              <a:t>_COUNT</a:t>
            </a:r>
            <a:r>
              <a:rPr lang="zh-CN" altLang="en-US" sz="1800" dirty="0"/>
              <a:t>。</a:t>
            </a:r>
            <a:endParaRPr lang="zh-CN" altLang="en-US" sz="1800" dirty="0"/>
          </a:p>
          <a:p>
            <a:pPr marL="609600" indent="-609600">
              <a:lnSpc>
                <a:spcPct val="80000"/>
              </a:lnSpc>
              <a:buFont typeface="Wingdings" panose="05000000000000000000" pitchFamily="2" charset="2"/>
              <a:buAutoNum type="arabicPeriod"/>
            </a:pPr>
            <a:r>
              <a:rPr lang="zh-CN" altLang="en-US" sz="1800" dirty="0"/>
              <a:t>枚举成员采用全部大写加下划线的形式。</a:t>
            </a:r>
            <a:endParaRPr lang="zh-CN" altLang="en-US" sz="1800" dirty="0"/>
          </a:p>
          <a:p>
            <a:pPr marL="609600" indent="-609600">
              <a:lnSpc>
                <a:spcPct val="80000"/>
              </a:lnSpc>
              <a:buFont typeface="Wingdings" panose="05000000000000000000" pitchFamily="2" charset="2"/>
              <a:buAutoNum type="arabicPeriod"/>
            </a:pPr>
            <a:r>
              <a:rPr lang="zh-CN" altLang="en-US" sz="1800" dirty="0"/>
              <a:t>较短的枚举可以写在一行，如果较长则要多行。</a:t>
            </a:r>
            <a:endParaRPr lang="zh-CN" altLang="en-US" sz="1800" dirty="0"/>
          </a:p>
          <a:p>
            <a:pPr marL="609600" indent="-609600">
              <a:lnSpc>
                <a:spcPct val="80000"/>
              </a:lnSpc>
              <a:buFont typeface="Wingdings" panose="05000000000000000000" pitchFamily="2" charset="2"/>
              <a:buAutoNum type="arabicPeriod"/>
            </a:pPr>
            <a:r>
              <a:rPr lang="zh-CN" altLang="en-US" sz="1800" dirty="0"/>
              <a:t>有时候可能需要将枚举量赋一个非法值，则可将其赋值为</a:t>
            </a:r>
            <a:r>
              <a:rPr lang="en-US" altLang="zh-CN" sz="1800"/>
              <a:t>COUNT</a:t>
            </a:r>
            <a:r>
              <a:rPr lang="zh-CN" altLang="en-US" sz="1800" dirty="0"/>
              <a:t>成员。</a:t>
            </a:r>
            <a:endParaRPr lang="zh-CN" altLang="en-US" sz="1800" dirty="0"/>
          </a:p>
          <a:p>
            <a:pPr marL="609600" indent="-609600">
              <a:lnSpc>
                <a:spcPct val="80000"/>
              </a:lnSpc>
              <a:buFont typeface="Wingdings" panose="05000000000000000000" pitchFamily="2" charset="2"/>
              <a:buAutoNum type="arabicPeriod"/>
            </a:pPr>
            <a:r>
              <a:rPr lang="zh-CN" altLang="en-US" sz="1800" dirty="0"/>
              <a:t>如果模块私用，则定义在</a:t>
            </a:r>
            <a:r>
              <a:rPr lang="en-US" altLang="zh-CN" sz="1800"/>
              <a:t>private</a:t>
            </a:r>
            <a:r>
              <a:rPr lang="zh-CN" altLang="en-US" sz="1800" dirty="0"/>
              <a:t>段或者</a:t>
            </a:r>
            <a:r>
              <a:rPr lang="en-US" altLang="zh-CN" sz="1800"/>
              <a:t>.c</a:t>
            </a:r>
            <a:r>
              <a:rPr lang="zh-CN" altLang="en-US" sz="1800" dirty="0"/>
              <a:t>文件中，且无需加模块含义。</a:t>
            </a:r>
            <a:endParaRPr lang="zh-CN" altLang="en-US" sz="1800" dirty="0"/>
          </a:p>
          <a:p>
            <a:pPr marL="609600" indent="-609600">
              <a:lnSpc>
                <a:spcPct val="80000"/>
              </a:lnSpc>
              <a:buFont typeface="Wingdings" panose="05000000000000000000" pitchFamily="2" charset="2"/>
              <a:buAutoNum type="arabicPeriod"/>
            </a:pPr>
            <a:r>
              <a:rPr lang="zh-CN" altLang="en-US" sz="1800" dirty="0"/>
              <a:t>对于整型常量，可以替换宏定义和</a:t>
            </a:r>
            <a:r>
              <a:rPr lang="en-US" altLang="zh-CN" sz="1800"/>
              <a:t>const</a:t>
            </a:r>
            <a:r>
              <a:rPr lang="zh-CN" altLang="en-US" sz="1800" dirty="0"/>
              <a:t>变量，命名规则按照之前所述宏定义或者</a:t>
            </a:r>
            <a:r>
              <a:rPr lang="en-US" altLang="zh-CN" sz="1800"/>
              <a:t>const</a:t>
            </a:r>
            <a:r>
              <a:rPr lang="zh-CN" altLang="en-US" sz="1800" dirty="0"/>
              <a:t>变量。</a:t>
            </a:r>
            <a:endParaRPr lang="zh-CN" alt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3490" name="标题 63489"/>
          <p:cNvSpPr>
            <a:spLocks noGrp="1"/>
          </p:cNvSpPr>
          <p:nvPr>
            <p:ph type="title"/>
          </p:nvPr>
        </p:nvSpPr>
        <p:spPr/>
        <p:txBody>
          <a:bodyPr anchor="ctr" anchorCtr="0"/>
          <a:p>
            <a:r>
              <a:rPr lang="zh-CN" altLang="en-US" dirty="0"/>
              <a:t>命名－</a:t>
            </a:r>
            <a:r>
              <a:rPr lang="en-US" altLang="zh-CN" err="1"/>
              <a:t>enum</a:t>
            </a:r>
            <a:r>
              <a:rPr lang="zh-CN" altLang="en-US" b="0" dirty="0"/>
              <a:t>枚举</a:t>
            </a:r>
            <a:endParaRPr lang="zh-CN" altLang="en-US" b="0" dirty="0"/>
          </a:p>
        </p:txBody>
      </p:sp>
      <p:sp>
        <p:nvSpPr>
          <p:cNvPr id="63492" name="矩形 63491"/>
          <p:cNvSpPr/>
          <p:nvPr/>
        </p:nvSpPr>
        <p:spPr>
          <a:xfrm>
            <a:off x="323850" y="1340644"/>
            <a:ext cx="3384550" cy="368300"/>
          </a:xfrm>
          <a:prstGeom prst="rect">
            <a:avLst/>
          </a:prstGeom>
          <a:noFill/>
          <a:ln w="9525">
            <a:noFill/>
          </a:ln>
        </p:spPr>
        <p:txBody>
          <a:bodyPr anchor="ctr" anchorCtr="0">
            <a:spAutoFit/>
          </a:bodyPr>
          <a:p>
            <a:pPr indent="127000"/>
            <a:r>
              <a:rPr lang="zh-CN" altLang="en-US" dirty="0"/>
              <a:t>如对于</a:t>
            </a:r>
            <a:r>
              <a:rPr lang="en-US" altLang="zh-CN" err="1"/>
              <a:t>DHF</a:t>
            </a:r>
            <a:r>
              <a:rPr lang="en-US" altLang="zh-CN" err="1"/>
              <a:t>Week</a:t>
            </a:r>
            <a:r>
              <a:rPr lang="zh-CN" altLang="en-US" dirty="0"/>
              <a:t>模块有：</a:t>
            </a:r>
            <a:endParaRPr lang="zh-CN" altLang="en-US" dirty="0"/>
          </a:p>
        </p:txBody>
      </p:sp>
      <p:graphicFrame>
        <p:nvGraphicFramePr>
          <p:cNvPr id="63530" name="内容占位符 63529"/>
          <p:cNvGraphicFramePr/>
          <p:nvPr>
            <p:ph idx="1"/>
          </p:nvPr>
        </p:nvGraphicFramePr>
        <p:xfrm>
          <a:off x="323850" y="1747838"/>
          <a:ext cx="8229600" cy="4633913"/>
        </p:xfrm>
        <a:graphic>
          <a:graphicData uri="http://schemas.openxmlformats.org/drawingml/2006/table">
            <a:tbl>
              <a:tblPr/>
              <a:tblGrid>
                <a:gridCol w="4114800"/>
                <a:gridCol w="4114800"/>
              </a:tblGrid>
              <a:tr h="10683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eaLnBrk="0" hangingPunct="0">
                        <a:spcBef>
                          <a:spcPct val="0"/>
                        </a:spcBef>
                        <a:buNone/>
                      </a:pPr>
                      <a:r>
                        <a:rPr lang="en-US" altLang="zh-CN" sz="1600">
                          <a:latin typeface="Arial" panose="020B0604020202020204" pitchFamily="34" charset="0"/>
                        </a:rPr>
                        <a:t>c</a:t>
                      </a:r>
                      <a:r>
                        <a:rPr lang="zh-CN" altLang="en-US" sz="1600" dirty="0">
                          <a:latin typeface="Arial" panose="020B0604020202020204" pitchFamily="34" charset="0"/>
                        </a:rPr>
                        <a:t>语言中，必须在</a:t>
                      </a:r>
                      <a:r>
                        <a:rPr lang="en-US" altLang="zh-CN" sz="1600">
                          <a:latin typeface="Arial" panose="020B0604020202020204" pitchFamily="34" charset="0"/>
                        </a:rPr>
                        <a:t>.h</a:t>
                      </a:r>
                      <a:r>
                        <a:rPr lang="zh-CN" altLang="en-US" sz="1600" dirty="0">
                          <a:latin typeface="Arial" panose="020B0604020202020204" pitchFamily="34" charset="0"/>
                        </a:rPr>
                        <a:t>文件，因为它包括了模块名</a:t>
                      </a:r>
                      <a:r>
                        <a:rPr lang="en-US" altLang="zh-CN" sz="1600">
                          <a:latin typeface="Arial" panose="020B0604020202020204" pitchFamily="34" charset="0"/>
                        </a:rPr>
                        <a:t>Week</a:t>
                      </a:r>
                      <a:r>
                        <a:rPr lang="zh-CN" altLang="en-US" sz="1600" dirty="0">
                          <a:latin typeface="Arial" panose="020B0604020202020204" pitchFamily="34" charset="0"/>
                        </a:rPr>
                        <a:t>，这表示它可能被其他模块所使用。如果是</a:t>
                      </a:r>
                      <a:r>
                        <a:rPr lang="en-US" altLang="zh-CN" sz="1600">
                          <a:latin typeface="Arial" panose="020B0604020202020204" pitchFamily="34" charset="0"/>
                        </a:rPr>
                        <a:t>c++</a:t>
                      </a:r>
                      <a:r>
                        <a:rPr lang="zh-CN" altLang="en-US" sz="1600" dirty="0">
                          <a:latin typeface="Arial" panose="020B0604020202020204" pitchFamily="34" charset="0"/>
                        </a:rPr>
                        <a:t>，则出现在</a:t>
                      </a:r>
                      <a:r>
                        <a:rPr lang="en-US" altLang="zh-CN" sz="1600">
                          <a:latin typeface="Arial" panose="020B0604020202020204" pitchFamily="34" charset="0"/>
                        </a:rPr>
                        <a:t>public</a:t>
                      </a:r>
                      <a:r>
                        <a:rPr lang="zh-CN" altLang="en-US" sz="1600" dirty="0">
                          <a:latin typeface="Arial" panose="020B0604020202020204" pitchFamily="34" charset="0"/>
                        </a:rPr>
                        <a:t>段，定义为</a:t>
                      </a:r>
                      <a:r>
                        <a:rPr lang="en-US" altLang="zh-CN" sz="1600" err="1">
                          <a:latin typeface="Arial" panose="020B0604020202020204" pitchFamily="34" charset="0"/>
                        </a:rPr>
                        <a:t>EDay</a:t>
                      </a:r>
                      <a:r>
                        <a:rPr lang="en-US" altLang="zh-CN" sz="1600">
                          <a:latin typeface="Arial" panose="020B0604020202020204" pitchFamily="34" charset="0"/>
                        </a:rPr>
                        <a:t>(</a:t>
                      </a:r>
                      <a:r>
                        <a:rPr lang="zh-CN" altLang="en-US" sz="1600" dirty="0">
                          <a:latin typeface="Arial" panose="020B0604020202020204" pitchFamily="34" charset="0"/>
                        </a:rPr>
                        <a:t>类名为</a:t>
                      </a:r>
                      <a:r>
                        <a:rPr lang="en-US" altLang="zh-CN" sz="1600" err="1">
                          <a:latin typeface="Arial" panose="020B0604020202020204" pitchFamily="34" charset="0"/>
                        </a:rPr>
                        <a:t>DHF</a:t>
                      </a:r>
                      <a:r>
                        <a:rPr lang="en-US" altLang="zh-CN" sz="1600" err="1">
                          <a:latin typeface="Arial" panose="020B0604020202020204" pitchFamily="34" charset="0"/>
                        </a:rPr>
                        <a:t>Week</a:t>
                      </a:r>
                      <a:r>
                        <a:rPr lang="en-US" altLang="zh-CN" sz="1600">
                          <a:latin typeface="Arial" panose="020B0604020202020204" pitchFamily="34" charset="0"/>
                        </a:rPr>
                        <a:t>)</a:t>
                      </a:r>
                      <a:endParaRPr lang="zh-CN" altLang="en-US" sz="16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eaLnBrk="0" hangingPunct="0">
                        <a:spcBef>
                          <a:spcPct val="0"/>
                        </a:spcBef>
                        <a:buNone/>
                      </a:pPr>
                      <a:r>
                        <a:rPr lang="en-US" altLang="zh-CN" sz="1600">
                          <a:latin typeface="Arial" panose="020B0604020202020204" pitchFamily="34" charset="0"/>
                        </a:rPr>
                        <a:t>c</a:t>
                      </a:r>
                      <a:r>
                        <a:rPr lang="zh-CN" altLang="en-US" sz="1600" dirty="0">
                          <a:latin typeface="Arial" panose="020B0604020202020204" pitchFamily="34" charset="0"/>
                        </a:rPr>
                        <a:t>语言中，必须在</a:t>
                      </a:r>
                      <a:r>
                        <a:rPr lang="en-US" altLang="zh-CN" sz="1600">
                          <a:latin typeface="Arial" panose="020B0604020202020204" pitchFamily="34" charset="0"/>
                        </a:rPr>
                        <a:t>.c</a:t>
                      </a:r>
                      <a:r>
                        <a:rPr lang="zh-CN" altLang="en-US" sz="1600" dirty="0">
                          <a:latin typeface="Arial" panose="020B0604020202020204" pitchFamily="34" charset="0"/>
                        </a:rPr>
                        <a:t>文件，因为它包括了模块名</a:t>
                      </a:r>
                      <a:r>
                        <a:rPr lang="en-US" altLang="zh-CN" sz="1600">
                          <a:latin typeface="Arial" panose="020B0604020202020204" pitchFamily="34" charset="0"/>
                        </a:rPr>
                        <a:t>Week</a:t>
                      </a:r>
                      <a:r>
                        <a:rPr lang="zh-CN" altLang="en-US" sz="1600" dirty="0">
                          <a:latin typeface="Arial" panose="020B0604020202020204" pitchFamily="34" charset="0"/>
                        </a:rPr>
                        <a:t>，这表示它可能被其他模块所使用。如果是</a:t>
                      </a:r>
                      <a:r>
                        <a:rPr lang="en-US" altLang="zh-CN" sz="1600">
                          <a:latin typeface="Arial" panose="020B0604020202020204" pitchFamily="34" charset="0"/>
                        </a:rPr>
                        <a:t>c++</a:t>
                      </a:r>
                      <a:r>
                        <a:rPr lang="zh-CN" altLang="en-US" sz="1600" dirty="0">
                          <a:latin typeface="Arial" panose="020B0604020202020204" pitchFamily="34" charset="0"/>
                        </a:rPr>
                        <a:t>，则出现在</a:t>
                      </a:r>
                      <a:r>
                        <a:rPr lang="en-US" altLang="zh-CN" sz="1600">
                          <a:latin typeface="Arial" panose="020B0604020202020204" pitchFamily="34" charset="0"/>
                        </a:rPr>
                        <a:t>private/protect</a:t>
                      </a:r>
                      <a:r>
                        <a:rPr lang="zh-CN" altLang="en-US" sz="1600" dirty="0">
                          <a:latin typeface="Arial" panose="020B0604020202020204" pitchFamily="34" charset="0"/>
                        </a:rPr>
                        <a:t>段</a:t>
                      </a:r>
                      <a:endParaRPr lang="zh-CN" altLang="en-US" sz="16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5655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err="1">
                          <a:latin typeface="Arial" panose="020B0604020202020204" pitchFamily="34" charset="0"/>
                        </a:rPr>
                        <a:t>typedef</a:t>
                      </a:r>
                      <a:r>
                        <a:rPr lang="en-US" altLang="zh-CN" sz="1600">
                          <a:latin typeface="Arial" panose="020B0604020202020204" pitchFamily="34" charset="0"/>
                        </a:rPr>
                        <a:t> </a:t>
                      </a:r>
                      <a:r>
                        <a:rPr lang="en-US" altLang="zh-CN" sz="1600" err="1">
                          <a:latin typeface="Arial" panose="020B0604020202020204" pitchFamily="34" charset="0"/>
                        </a:rPr>
                        <a:t>enum</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EM_WEEK_SUN = 0</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EM_WEEK_MON,</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EM_WEEK_WED,</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EM_WEEK_THU</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EM_WEEK_TUES,</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EM_WEEK_FRI,</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EM_WEEK_SAT,</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EM_WEEK_DAY_COUNT</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a:t>
                      </a:r>
                      <a:r>
                        <a:rPr lang="en-US" altLang="zh-CN" sz="1600" err="1">
                          <a:latin typeface="Arial" panose="020B0604020202020204" pitchFamily="34" charset="0"/>
                        </a:rPr>
                        <a:t>DHF</a:t>
                      </a:r>
                      <a:r>
                        <a:rPr lang="en-US" altLang="zh-CN" sz="1600" err="1">
                          <a:latin typeface="Arial" panose="020B0604020202020204" pitchFamily="34" charset="0"/>
                        </a:rPr>
                        <a:t>WeekDay_E</a:t>
                      </a:r>
                      <a:r>
                        <a:rPr lang="en-US" altLang="zh-CN" sz="1600">
                          <a:latin typeface="Arial" panose="020B0604020202020204" pitchFamily="34" charset="0"/>
                        </a:rPr>
                        <a:t>;</a:t>
                      </a:r>
                      <a:endParaRPr lang="en-US" altLang="zh-CN" sz="1600">
                        <a:latin typeface="Arial" panose="020B0604020202020204" pitchFamily="34" charset="0"/>
                      </a:endParaRPr>
                    </a:p>
                    <a:p>
                      <a:pPr marL="0" lvl="0" indent="0">
                        <a:buNone/>
                      </a:pPr>
                      <a:r>
                        <a:rPr lang="en-US" altLang="zh-CN" sz="1600" err="1">
                          <a:latin typeface="Arial" panose="020B0604020202020204" pitchFamily="34" charset="0"/>
                        </a:rPr>
                        <a:t>DHFWeekDay_E</a:t>
                      </a:r>
                      <a:r>
                        <a:rPr lang="en-US" altLang="zh-CN" sz="1600">
                          <a:latin typeface="Arial" panose="020B0604020202020204" pitchFamily="34" charset="0"/>
                        </a:rPr>
                        <a:t> </a:t>
                      </a:r>
                      <a:r>
                        <a:rPr lang="en-US" altLang="zh-CN" sz="1600" err="1">
                          <a:latin typeface="Arial" panose="020B0604020202020204" pitchFamily="34" charset="0"/>
                        </a:rPr>
                        <a:t>eWeekDay</a:t>
                      </a:r>
                      <a:r>
                        <a:rPr lang="zh-CN" altLang="en-US" sz="1600" dirty="0">
                          <a:latin typeface="Arial" panose="020B0604020202020204" pitchFamily="34" charset="0"/>
                        </a:rPr>
                        <a:t>；</a:t>
                      </a:r>
                      <a:endParaRPr lang="zh-CN" altLang="en-US" sz="16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err="1">
                          <a:latin typeface="Arial" panose="020B0604020202020204" pitchFamily="34" charset="0"/>
                        </a:rPr>
                        <a:t>typedef</a:t>
                      </a:r>
                      <a:r>
                        <a:rPr lang="en-US" altLang="zh-CN" sz="1600">
                          <a:latin typeface="Arial" panose="020B0604020202020204" pitchFamily="34" charset="0"/>
                        </a:rPr>
                        <a:t> </a:t>
                      </a:r>
                      <a:r>
                        <a:rPr lang="en-US" altLang="zh-CN" sz="1600" err="1">
                          <a:latin typeface="Arial" panose="020B0604020202020204" pitchFamily="34" charset="0"/>
                        </a:rPr>
                        <a:t>enum</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EM_SUN = 0</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EM_MON,</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EM_WED,</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EM_THU</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EM_TUES,</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EM_FRI,</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EM_SAT,</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EM_DAY_COUNT</a:t>
                      </a:r>
                      <a:endParaRPr lang="en-US" altLang="zh-CN" sz="1600">
                        <a:latin typeface="Arial" panose="020B0604020202020204" pitchFamily="34" charset="0"/>
                      </a:endParaRPr>
                    </a:p>
                    <a:p>
                      <a:pPr marL="0" lvl="0" indent="0">
                        <a:buNone/>
                      </a:pPr>
                      <a:r>
                        <a:rPr lang="en-US" altLang="zh-CN" sz="1600">
                          <a:latin typeface="Arial" panose="020B0604020202020204" pitchFamily="34" charset="0"/>
                        </a:rPr>
                        <a:t>} </a:t>
                      </a:r>
                      <a:r>
                        <a:rPr lang="en-US" altLang="zh-CN" sz="1600" err="1">
                          <a:latin typeface="Arial" panose="020B0604020202020204" pitchFamily="34" charset="0"/>
                        </a:rPr>
                        <a:t>Day_E</a:t>
                      </a:r>
                      <a:r>
                        <a:rPr lang="en-US" altLang="zh-CN" sz="1600">
                          <a:latin typeface="Arial" panose="020B0604020202020204" pitchFamily="34" charset="0"/>
                        </a:rPr>
                        <a:t>;</a:t>
                      </a:r>
                      <a:endParaRPr lang="en-US" altLang="zh-CN" sz="1600">
                        <a:latin typeface="Arial" panose="020B0604020202020204" pitchFamily="34" charset="0"/>
                      </a:endParaRPr>
                    </a:p>
                    <a:p>
                      <a:pPr marL="0" lvl="0" indent="0">
                        <a:buNone/>
                      </a:pPr>
                      <a:r>
                        <a:rPr lang="en-US" altLang="zh-CN" sz="1600" err="1">
                          <a:latin typeface="Arial" panose="020B0604020202020204" pitchFamily="34" charset="0"/>
                        </a:rPr>
                        <a:t>EDay</a:t>
                      </a:r>
                      <a:r>
                        <a:rPr lang="en-US" altLang="zh-CN" sz="1600">
                          <a:latin typeface="Arial" panose="020B0604020202020204" pitchFamily="34" charset="0"/>
                        </a:rPr>
                        <a:t> </a:t>
                      </a:r>
                      <a:r>
                        <a:rPr lang="en-US" altLang="zh-CN" sz="1600" err="1">
                          <a:latin typeface="Arial" panose="020B0604020202020204" pitchFamily="34" charset="0"/>
                        </a:rPr>
                        <a:t>eDay</a:t>
                      </a:r>
                      <a:r>
                        <a:rPr lang="zh-CN" altLang="en-US" sz="1600" dirty="0">
                          <a:latin typeface="Arial" panose="020B0604020202020204" pitchFamily="34" charset="0"/>
                        </a:rPr>
                        <a:t>；</a:t>
                      </a:r>
                      <a:endParaRPr lang="zh-CN" altLang="en-US" sz="16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2274" name="标题 182273"/>
          <p:cNvSpPr>
            <a:spLocks noGrp="1"/>
          </p:cNvSpPr>
          <p:nvPr>
            <p:ph type="title"/>
          </p:nvPr>
        </p:nvSpPr>
        <p:spPr/>
        <p:txBody>
          <a:bodyPr anchor="ctr" anchorCtr="0"/>
          <a:p>
            <a:r>
              <a:rPr lang="zh-CN" altLang="en-US" b="0" dirty="0">
                <a:solidFill>
                  <a:schemeClr val="tx2"/>
                </a:solidFill>
                <a:effectLst>
                  <a:outerShdw blurRad="38100" dist="38100" dir="2700000">
                    <a:srgbClr val="FFFFFF"/>
                  </a:outerShdw>
                </a:effectLst>
              </a:rPr>
              <a:t>思考</a:t>
            </a:r>
            <a:r>
              <a:rPr lang="en-US" altLang="zh-CN" b="0">
                <a:solidFill>
                  <a:schemeClr val="tx2"/>
                </a:solidFill>
                <a:effectLst>
                  <a:outerShdw blurRad="38100" dist="38100" dir="2700000">
                    <a:srgbClr val="FFFFFF"/>
                  </a:outerShdw>
                </a:effectLst>
              </a:rPr>
              <a:t>14</a:t>
            </a:r>
            <a:endParaRPr lang="en-US" altLang="zh-CN" b="0">
              <a:solidFill>
                <a:schemeClr val="tx2"/>
              </a:solidFill>
              <a:effectLst>
                <a:outerShdw blurRad="38100" dist="38100" dir="2700000">
                  <a:srgbClr val="FFFFFF"/>
                </a:outerShdw>
              </a:effectLst>
            </a:endParaRPr>
          </a:p>
        </p:txBody>
      </p:sp>
      <p:sp>
        <p:nvSpPr>
          <p:cNvPr id="182276" name="矩形 182275"/>
          <p:cNvSpPr/>
          <p:nvPr/>
        </p:nvSpPr>
        <p:spPr>
          <a:xfrm>
            <a:off x="323850" y="2086610"/>
            <a:ext cx="8424863" cy="1198880"/>
          </a:xfrm>
          <a:prstGeom prst="rect">
            <a:avLst/>
          </a:prstGeom>
          <a:noFill/>
          <a:ln w="9525">
            <a:noFill/>
          </a:ln>
        </p:spPr>
        <p:txBody>
          <a:bodyPr anchor="ctr" anchorCtr="0">
            <a:spAutoFit/>
          </a:bodyPr>
          <a:p>
            <a:pPr marL="342900" indent="-342900" defTabSz="914400" eaLnBrk="1" hangingPunct="1">
              <a:buAutoNum type="arabicPeriod"/>
              <a:tabLst>
                <a:tab pos="266700" algn="l"/>
              </a:tabLst>
            </a:pPr>
            <a:r>
              <a:rPr lang="zh-CN" altLang="en-US" sz="2400" dirty="0"/>
              <a:t>类</a:t>
            </a:r>
            <a:r>
              <a:rPr lang="en-US" altLang="zh-CN" sz="2400" err="1"/>
              <a:t>DHF</a:t>
            </a:r>
            <a:r>
              <a:rPr lang="en-US" altLang="zh-CN" sz="2400" err="1"/>
              <a:t>Week</a:t>
            </a:r>
            <a:r>
              <a:rPr lang="zh-CN" altLang="en-US" sz="2400" dirty="0"/>
              <a:t>，其中需要定义一些表示某一天枚举量，当然这些枚举也希望其他模块能用到 </a:t>
            </a:r>
            <a:r>
              <a:rPr lang="zh-CN" altLang="en-US" sz="2400" dirty="0">
                <a:solidFill>
                  <a:srgbClr val="000000"/>
                </a:solidFill>
                <a:latin typeface="宋体" panose="02010600030101010101" pitchFamily="2" charset="-122"/>
                <a:cs typeface="Times New Roman" panose="02020603050405020304" pitchFamily="18" charset="0"/>
              </a:rPr>
              <a:t>，最规范的声明是</a:t>
            </a:r>
            <a:r>
              <a:rPr lang="en-US" altLang="zh-CN" sz="2400">
                <a:solidFill>
                  <a:srgbClr val="000000"/>
                </a:solidFill>
                <a:latin typeface="宋体" panose="02010600030101010101" pitchFamily="2" charset="-122"/>
                <a:cs typeface="Times New Roman" panose="02020603050405020304" pitchFamily="18" charset="0"/>
              </a:rPr>
              <a:t>[		]	</a:t>
            </a:r>
            <a:endParaRPr lang="en-US" altLang="zh-CN" sz="2400">
              <a:solidFill>
                <a:srgbClr val="000000"/>
              </a:solidFill>
              <a:latin typeface="宋体" panose="02010600030101010101" pitchFamily="2" charset="-122"/>
              <a:ea typeface="Times New Roman" panose="02020603050405020304" pitchFamily="18" charset="0"/>
            </a:endParaRPr>
          </a:p>
        </p:txBody>
      </p:sp>
      <p:graphicFrame>
        <p:nvGraphicFramePr>
          <p:cNvPr id="182277" name="表格 182276"/>
          <p:cNvGraphicFramePr/>
          <p:nvPr/>
        </p:nvGraphicFramePr>
        <p:xfrm>
          <a:off x="395288" y="3284538"/>
          <a:ext cx="8424863" cy="2378075"/>
        </p:xfrm>
        <a:graphic>
          <a:graphicData uri="http://schemas.openxmlformats.org/drawingml/2006/table">
            <a:tbl>
              <a:tblPr/>
              <a:tblGrid>
                <a:gridCol w="1944688"/>
                <a:gridCol w="1944687"/>
                <a:gridCol w="1511300"/>
                <a:gridCol w="3024188"/>
              </a:tblGrid>
              <a:tr h="6397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en-US" altLang="zh-CN" sz="1800" dirty="0">
                        <a:solidFill>
                          <a:srgbClr val="000000"/>
                        </a:solidFill>
                        <a:latin typeface="宋体" panose="02010600030101010101" pitchFamily="2" charset="-122"/>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B</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C</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D</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7383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err="1">
                          <a:solidFill>
                            <a:srgbClr val="000000"/>
                          </a:solidFill>
                          <a:latin typeface="宋体" panose="02010600030101010101" pitchFamily="2" charset="-122"/>
                          <a:cs typeface="Times New Roman" panose="02020603050405020304" pitchFamily="18" charset="0"/>
                        </a:rPr>
                        <a:t>enum</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EM_SUN = 0,</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EM_MON,</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a:solidFill>
                            <a:srgbClr val="000000"/>
                          </a:solidFill>
                          <a:latin typeface="Arial" panose="020B0604020202020204" pitchFamily="34" charset="0"/>
                          <a:ea typeface="Times New Roman" panose="02020603050405020304" pitchFamily="18" charset="0"/>
                        </a:rPr>
                        <a:t>…</a:t>
                      </a:r>
                      <a:r>
                        <a:rPr lang="en-US" altLang="zh-CN" sz="1800">
                          <a:solidFill>
                            <a:srgbClr val="000000"/>
                          </a:solidFill>
                          <a:latin typeface="Arial" panose="020B0604020202020204" pitchFamily="34" charset="0"/>
                          <a:ea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r>
                        <a:rPr lang="en-US" altLang="zh-CN" sz="1800" err="1">
                          <a:solidFill>
                            <a:srgbClr val="000000"/>
                          </a:solidFill>
                          <a:latin typeface="宋体" panose="02010600030101010101" pitchFamily="2" charset="-122"/>
                          <a:cs typeface="Times New Roman" panose="02020603050405020304" pitchFamily="18" charset="0"/>
                        </a:rPr>
                        <a:t>Day_E</a:t>
                      </a:r>
                      <a:r>
                        <a:rPr lang="en-US" altLang="zh-CN" sz="1800">
                          <a:solidFill>
                            <a:srgbClr val="000000"/>
                          </a:solidFill>
                          <a:latin typeface="宋体" panose="02010600030101010101" pitchFamily="2" charset="-122"/>
                          <a:cs typeface="Times New Roman" panose="02020603050405020304" pitchFamily="18" charset="0"/>
                        </a:rPr>
                        <a:t>;</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err="1">
                          <a:solidFill>
                            <a:srgbClr val="000000"/>
                          </a:solidFill>
                          <a:latin typeface="宋体" panose="02010600030101010101" pitchFamily="2" charset="-122"/>
                          <a:cs typeface="Times New Roman" panose="02020603050405020304" pitchFamily="18" charset="0"/>
                        </a:rPr>
                        <a:t>typedef</a:t>
                      </a: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err="1">
                          <a:solidFill>
                            <a:srgbClr val="000000"/>
                          </a:solidFill>
                          <a:latin typeface="宋体" panose="02010600030101010101" pitchFamily="2" charset="-122"/>
                          <a:cs typeface="Times New Roman" panose="02020603050405020304" pitchFamily="18" charset="0"/>
                        </a:rPr>
                        <a:t>enum</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EM_SUN = 0,</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EM_MON,</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a:solidFill>
                            <a:srgbClr val="000000"/>
                          </a:solidFill>
                          <a:latin typeface="Arial" panose="020B0604020202020204" pitchFamily="34" charset="0"/>
                          <a:ea typeface="Times New Roman" panose="02020603050405020304" pitchFamily="18" charset="0"/>
                        </a:rPr>
                        <a:t>…</a:t>
                      </a:r>
                      <a:r>
                        <a:rPr lang="en-US" altLang="zh-CN" sz="1800">
                          <a:solidFill>
                            <a:srgbClr val="000000"/>
                          </a:solidFill>
                          <a:latin typeface="Arial" panose="020B0604020202020204" pitchFamily="34" charset="0"/>
                          <a:ea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r>
                        <a:rPr lang="en-US" altLang="zh-CN" sz="1800" err="1">
                          <a:solidFill>
                            <a:srgbClr val="000000"/>
                          </a:solidFill>
                          <a:latin typeface="宋体" panose="02010600030101010101" pitchFamily="2" charset="-122"/>
                          <a:cs typeface="Times New Roman" panose="02020603050405020304" pitchFamily="18" charset="0"/>
                        </a:rPr>
                        <a:t>Day_E</a:t>
                      </a:r>
                      <a:r>
                        <a:rPr lang="en-US" altLang="zh-CN" sz="1800">
                          <a:solidFill>
                            <a:srgbClr val="000000"/>
                          </a:solidFill>
                          <a:latin typeface="宋体" panose="02010600030101010101" pitchFamily="2" charset="-122"/>
                          <a:cs typeface="Times New Roman" panose="02020603050405020304" pitchFamily="18" charset="0"/>
                        </a:rPr>
                        <a:t>;</a:t>
                      </a:r>
                      <a:endParaRPr lang="zh-CN" altLang="en-US" sz="1800">
                        <a:solidFill>
                          <a:srgbClr val="000000"/>
                        </a:solidFill>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err="1">
                          <a:solidFill>
                            <a:srgbClr val="000000"/>
                          </a:solidFill>
                          <a:latin typeface="宋体" panose="02010600030101010101" pitchFamily="2" charset="-122"/>
                          <a:cs typeface="Times New Roman" panose="02020603050405020304" pitchFamily="18" charset="0"/>
                        </a:rPr>
                        <a:t>enum</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SUN = 0,</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MON,</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a:solidFill>
                            <a:srgbClr val="000000"/>
                          </a:solidFill>
                          <a:latin typeface="Arial" panose="020B0604020202020204" pitchFamily="34" charset="0"/>
                          <a:ea typeface="Times New Roman" panose="02020603050405020304" pitchFamily="18" charset="0"/>
                        </a:rPr>
                        <a:t>…</a:t>
                      </a:r>
                      <a:r>
                        <a:rPr lang="en-US" altLang="zh-CN" sz="1800">
                          <a:solidFill>
                            <a:srgbClr val="000000"/>
                          </a:solidFill>
                          <a:latin typeface="Arial" panose="020B0604020202020204" pitchFamily="34" charset="0"/>
                          <a:ea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r>
                        <a:rPr lang="en-US" altLang="zh-CN" sz="1800" err="1">
                          <a:solidFill>
                            <a:srgbClr val="000000"/>
                          </a:solidFill>
                          <a:latin typeface="宋体" panose="02010600030101010101" pitchFamily="2" charset="-122"/>
                          <a:cs typeface="Times New Roman" panose="02020603050405020304" pitchFamily="18" charset="0"/>
                        </a:rPr>
                        <a:t>Day_E</a:t>
                      </a:r>
                      <a:r>
                        <a:rPr lang="en-US" altLang="zh-CN" sz="1800">
                          <a:solidFill>
                            <a:srgbClr val="000000"/>
                          </a:solidFill>
                          <a:latin typeface="宋体" panose="02010600030101010101" pitchFamily="2" charset="-122"/>
                          <a:cs typeface="Times New Roman" panose="02020603050405020304" pitchFamily="18" charset="0"/>
                        </a:rPr>
                        <a:t>;</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6700">
                        <a:spcBef>
                          <a:spcPct val="0"/>
                        </a:spcBef>
                        <a:buNone/>
                      </a:pPr>
                      <a:r>
                        <a:rPr lang="en-US" altLang="zh-CN" sz="1800" err="1">
                          <a:solidFill>
                            <a:srgbClr val="000000"/>
                          </a:solidFill>
                          <a:latin typeface="宋体" panose="02010600030101010101" pitchFamily="2" charset="-122"/>
                          <a:cs typeface="Times New Roman" panose="02020603050405020304" pitchFamily="18" charset="0"/>
                        </a:rPr>
                        <a:t>enum</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EM_WEEK_SUN = 0,</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EM_WEEK_MON,</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Arial" panose="020B0604020202020204" pitchFamily="34" charset="0"/>
                          <a:ea typeface="Times New Roman" panose="02020603050405020304" pitchFamily="18" charset="0"/>
                        </a:rPr>
                        <a:t>…</a:t>
                      </a:r>
                      <a:r>
                        <a:rPr lang="en-US" altLang="zh-CN" sz="1800">
                          <a:solidFill>
                            <a:srgbClr val="000000"/>
                          </a:solidFill>
                          <a:latin typeface="Arial" panose="020B0604020202020204" pitchFamily="34" charset="0"/>
                          <a:ea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r>
                        <a:rPr lang="en-US" altLang="zh-CN" sz="1800" err="1">
                          <a:solidFill>
                            <a:srgbClr val="000000"/>
                          </a:solidFill>
                          <a:latin typeface="宋体" panose="02010600030101010101" pitchFamily="2" charset="-122"/>
                          <a:cs typeface="Times New Roman" panose="02020603050405020304" pitchFamily="18" charset="0"/>
                        </a:rPr>
                        <a:t>WeekDay_E</a:t>
                      </a:r>
                      <a:r>
                        <a:rPr lang="en-US" altLang="zh-CN" sz="1800">
                          <a:solidFill>
                            <a:srgbClr val="000000"/>
                          </a:solidFill>
                          <a:latin typeface="宋体" panose="02010600030101010101" pitchFamily="2" charset="-122"/>
                          <a:cs typeface="Times New Roman" panose="02020603050405020304" pitchFamily="18" charset="0"/>
                        </a:rPr>
                        <a:t>;</a:t>
                      </a:r>
                      <a:endParaRPr lang="zh-CN" altLang="en-US" sz="18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82294" name="文本框 182293"/>
          <p:cNvSpPr txBox="1"/>
          <p:nvPr/>
        </p:nvSpPr>
        <p:spPr>
          <a:xfrm>
            <a:off x="7885113" y="2492375"/>
            <a:ext cx="349250" cy="366713"/>
          </a:xfrm>
          <a:prstGeom prst="rect">
            <a:avLst/>
          </a:prstGeom>
          <a:noFill/>
          <a:ln w="9525">
            <a:noFill/>
          </a:ln>
        </p:spPr>
        <p:txBody>
          <a:bodyPr wrap="none" anchor="t" anchorCtr="0">
            <a:spAutoFit/>
          </a:bodyPr>
          <a:p>
            <a:r>
              <a:rPr lang="en-US" altLang="zh-CN" b="1"/>
              <a:t>A</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82294"/>
                                        </p:tgtEl>
                                        <p:attrNameLst>
                                          <p:attrName>style.visibility</p:attrName>
                                        </p:attrNameLst>
                                      </p:cBhvr>
                                      <p:to>
                                        <p:strVal val="visible"/>
                                      </p:to>
                                    </p:set>
                                    <p:anim calcmode="lin" valueType="num">
                                      <p:cBhvr>
                                        <p:cTn id="7" dur="500" fill="hold"/>
                                        <p:tgtEl>
                                          <p:spTgt spid="182294"/>
                                        </p:tgtEl>
                                        <p:attrNameLst>
                                          <p:attrName>ppt_w</p:attrName>
                                        </p:attrNameLst>
                                      </p:cBhvr>
                                      <p:tavLst>
                                        <p:tav tm="0">
                                          <p:val>
                                            <p:strVal val="#ppt_w*0.05"/>
                                          </p:val>
                                        </p:tav>
                                        <p:tav tm="100000">
                                          <p:val>
                                            <p:strVal val="#ppt_w"/>
                                          </p:val>
                                        </p:tav>
                                      </p:tavLst>
                                    </p:anim>
                                    <p:anim calcmode="lin" valueType="num">
                                      <p:cBhvr>
                                        <p:cTn id="8" dur="500" fill="hold"/>
                                        <p:tgtEl>
                                          <p:spTgt spid="182294"/>
                                        </p:tgtEl>
                                        <p:attrNameLst>
                                          <p:attrName>ppt_h</p:attrName>
                                        </p:attrNameLst>
                                      </p:cBhvr>
                                      <p:tavLst>
                                        <p:tav tm="0">
                                          <p:val>
                                            <p:strVal val="#ppt_h"/>
                                          </p:val>
                                        </p:tav>
                                        <p:tav tm="100000">
                                          <p:val>
                                            <p:strVal val="#ppt_h"/>
                                          </p:val>
                                        </p:tav>
                                      </p:tavLst>
                                    </p:anim>
                                    <p:anim calcmode="lin" valueType="num">
                                      <p:cBhvr>
                                        <p:cTn id="9" dur="500" fill="hold"/>
                                        <p:tgtEl>
                                          <p:spTgt spid="182294"/>
                                        </p:tgtEl>
                                        <p:attrNameLst>
                                          <p:attrName>ppt_x</p:attrName>
                                        </p:attrNameLst>
                                      </p:cBhvr>
                                      <p:tavLst>
                                        <p:tav tm="0">
                                          <p:val>
                                            <p:strVal val="#ppt_x-.2"/>
                                          </p:val>
                                        </p:tav>
                                        <p:tav tm="100000">
                                          <p:val>
                                            <p:strVal val="#ppt_x"/>
                                          </p:val>
                                        </p:tav>
                                      </p:tavLst>
                                    </p:anim>
                                    <p:anim calcmode="lin" valueType="num">
                                      <p:cBhvr>
                                        <p:cTn id="10" dur="500" fill="hold"/>
                                        <p:tgtEl>
                                          <p:spTgt spid="182294"/>
                                        </p:tgtEl>
                                        <p:attrNameLst>
                                          <p:attrName>ppt_y</p:attrName>
                                        </p:attrNameLst>
                                      </p:cBhvr>
                                      <p:tavLst>
                                        <p:tav tm="0">
                                          <p:val>
                                            <p:strVal val="#ppt_y"/>
                                          </p:val>
                                        </p:tav>
                                        <p:tav tm="100000">
                                          <p:val>
                                            <p:strVal val="#ppt_y"/>
                                          </p:val>
                                        </p:tav>
                                      </p:tavLst>
                                    </p:anim>
                                    <p:animEffect transition="in" filter="fade">
                                      <p:cBhvr>
                                        <p:cTn id="11" dur="500"/>
                                        <p:tgtEl>
                                          <p:spTgt spid="18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8484" name="矩形 148483"/>
          <p:cNvSpPr/>
          <p:nvPr/>
        </p:nvSpPr>
        <p:spPr>
          <a:xfrm>
            <a:off x="250825" y="1557338"/>
            <a:ext cx="4883150" cy="396875"/>
          </a:xfrm>
          <a:prstGeom prst="rect">
            <a:avLst/>
          </a:prstGeom>
          <a:noFill/>
          <a:ln w="9525">
            <a:noFill/>
          </a:ln>
        </p:spPr>
        <p:txBody>
          <a:bodyPr wrap="none" anchor="ctr" anchorCtr="0">
            <a:spAutoFit/>
          </a:bodyPr>
          <a:p>
            <a:pPr defTabSz="914400" eaLnBrk="1" hangingPunct="1">
              <a:tabLst>
                <a:tab pos="266700" algn="l"/>
              </a:tabLst>
            </a:pPr>
            <a:r>
              <a:rPr lang="zh-CN" altLang="en-US" sz="2000" dirty="0">
                <a:solidFill>
                  <a:srgbClr val="000000"/>
                </a:solidFill>
                <a:latin typeface="宋体" panose="02010600030101010101" pitchFamily="2" charset="-122"/>
                <a:cs typeface="Times New Roman" panose="02020603050405020304" pitchFamily="18" charset="0"/>
              </a:rPr>
              <a:t>下面的命名中，不规范的有</a:t>
            </a:r>
            <a:r>
              <a:rPr lang="en-US" altLang="zh-CN" sz="2000">
                <a:solidFill>
                  <a:srgbClr val="000000"/>
                </a:solidFill>
                <a:latin typeface="宋体" panose="02010600030101010101" pitchFamily="2" charset="-122"/>
                <a:cs typeface="Times New Roman" panose="02020603050405020304" pitchFamily="18" charset="0"/>
              </a:rPr>
              <a:t>[		]</a:t>
            </a:r>
            <a:endParaRPr lang="en-US" altLang="zh-CN" sz="2000"/>
          </a:p>
        </p:txBody>
      </p:sp>
      <p:graphicFrame>
        <p:nvGraphicFramePr>
          <p:cNvPr id="148573" name="表格 148572"/>
          <p:cNvGraphicFramePr/>
          <p:nvPr/>
        </p:nvGraphicFramePr>
        <p:xfrm>
          <a:off x="179388" y="1989138"/>
          <a:ext cx="8964613" cy="2492375"/>
        </p:xfrm>
        <a:graphic>
          <a:graphicData uri="http://schemas.openxmlformats.org/drawingml/2006/table">
            <a:tbl>
              <a:tblPr/>
              <a:tblGrid>
                <a:gridCol w="2987675"/>
                <a:gridCol w="2989263"/>
                <a:gridCol w="2987675"/>
              </a:tblGrid>
              <a:tr h="9350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en-US" altLang="zh-CN" sz="1600" dirty="0">
                        <a:solidFill>
                          <a:srgbClr val="000000"/>
                        </a:solidFill>
                        <a:latin typeface="宋体" panose="02010600030101010101" pitchFamily="2" charset="-122"/>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B</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C</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5733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solidFill>
                            <a:srgbClr val="000000"/>
                          </a:solidFill>
                          <a:latin typeface="宋体" panose="02010600030101010101" pitchFamily="2" charset="-122"/>
                          <a:cs typeface="Times New Roman" panose="02020603050405020304" pitchFamily="18" charset="0"/>
                        </a:rPr>
                        <a:t>位段</a:t>
                      </a:r>
                      <a:endParaRPr lang="zh-CN" altLang="en-US" sz="1600" dirty="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err="1">
                          <a:solidFill>
                            <a:srgbClr val="000000"/>
                          </a:solidFill>
                          <a:latin typeface="宋体" panose="02010600030101010101" pitchFamily="2" charset="-122"/>
                          <a:cs typeface="Times New Roman" panose="02020603050405020304" pitchFamily="18" charset="0"/>
                        </a:rPr>
                        <a:t>typedef</a:t>
                      </a:r>
                      <a:r>
                        <a:rPr lang="en-US" altLang="zh-CN" sz="1600">
                          <a:solidFill>
                            <a:srgbClr val="000000"/>
                          </a:solidFill>
                          <a:latin typeface="宋体" panose="02010600030101010101" pitchFamily="2" charset="-122"/>
                          <a:cs typeface="Times New Roman" panose="02020603050405020304" pitchFamily="18" charset="0"/>
                        </a:rPr>
                        <a:t> </a:t>
                      </a:r>
                      <a:r>
                        <a:rPr lang="en-US" altLang="zh-CN" sz="1600" err="1">
                          <a:solidFill>
                            <a:srgbClr val="000000"/>
                          </a:solidFill>
                          <a:latin typeface="宋体" panose="02010600030101010101" pitchFamily="2" charset="-122"/>
                          <a:cs typeface="Times New Roman" panose="02020603050405020304" pitchFamily="18" charset="0"/>
                        </a:rPr>
                        <a:t>struct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    DWORD dwPmtPid:13;</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    UINT uCount:11;</a:t>
                      </a:r>
                      <a:endParaRPr lang="en-US" altLang="zh-CN" sz="16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a:t>
                      </a:r>
                      <a:r>
                        <a:rPr lang="en-US" altLang="zh-CN" sz="1600" err="1">
                          <a:solidFill>
                            <a:srgbClr val="000000"/>
                          </a:solidFill>
                          <a:latin typeface="宋体" panose="02010600030101010101" pitchFamily="2" charset="-122"/>
                          <a:cs typeface="Times New Roman" panose="02020603050405020304" pitchFamily="18" charset="0"/>
                        </a:rPr>
                        <a:t>DHF</a:t>
                      </a:r>
                      <a:r>
                        <a:rPr lang="en-US" altLang="zh-CN" sz="1600" err="1">
                          <a:solidFill>
                            <a:srgbClr val="000000"/>
                          </a:solidFill>
                          <a:latin typeface="宋体" panose="02010600030101010101" pitchFamily="2" charset="-122"/>
                          <a:cs typeface="Times New Roman" panose="02020603050405020304" pitchFamily="18" charset="0"/>
                        </a:rPr>
                        <a:t>BitsData_S</a:t>
                      </a: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solidFill>
                            <a:srgbClr val="000000"/>
                          </a:solidFill>
                          <a:latin typeface="宋体" panose="02010600030101010101" pitchFamily="2" charset="-122"/>
                          <a:cs typeface="Times New Roman" panose="02020603050405020304" pitchFamily="18" charset="0"/>
                        </a:rPr>
                        <a:t>表示大小的类成员：</a:t>
                      </a:r>
                      <a:endParaRPr lang="zh-CN" altLang="en-US" sz="1600" dirty="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UINT </a:t>
                      </a:r>
                      <a:r>
                        <a:rPr lang="en-US" altLang="zh-CN" sz="1600" err="1">
                          <a:solidFill>
                            <a:srgbClr val="000000"/>
                          </a:solidFill>
                          <a:latin typeface="宋体" panose="02010600030101010101" pitchFamily="2" charset="-122"/>
                          <a:cs typeface="Times New Roman" panose="02020603050405020304" pitchFamily="18" charset="0"/>
                        </a:rPr>
                        <a:t>m_uSize</a:t>
                      </a: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solidFill>
                            <a:srgbClr val="000000"/>
                          </a:solidFill>
                          <a:latin typeface="宋体" panose="02010600030101010101" pitchFamily="2" charset="-122"/>
                          <a:cs typeface="Times New Roman" panose="02020603050405020304" pitchFamily="18" charset="0"/>
                        </a:rPr>
                        <a:t>表示数量的静态变量：</a:t>
                      </a:r>
                      <a:endParaRPr lang="zh-CN" altLang="en-US" sz="1600" dirty="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static </a:t>
                      </a:r>
                      <a:r>
                        <a:rPr lang="en-US" altLang="zh-CN" sz="1600" err="1">
                          <a:solidFill>
                            <a:srgbClr val="000000"/>
                          </a:solidFill>
                          <a:latin typeface="宋体" panose="02010600030101010101" pitchFamily="2" charset="-122"/>
                          <a:cs typeface="Times New Roman" panose="02020603050405020304" pitchFamily="18" charset="0"/>
                        </a:rPr>
                        <a:t>int</a:t>
                      </a:r>
                      <a:r>
                        <a:rPr lang="en-US" altLang="zh-CN" sz="1600">
                          <a:solidFill>
                            <a:srgbClr val="000000"/>
                          </a:solidFill>
                          <a:latin typeface="宋体" panose="02010600030101010101" pitchFamily="2" charset="-122"/>
                          <a:cs typeface="Times New Roman" panose="02020603050405020304" pitchFamily="18" charset="0"/>
                        </a:rPr>
                        <a:t> </a:t>
                      </a:r>
                      <a:r>
                        <a:rPr lang="en-US" altLang="zh-CN" sz="1600" err="1">
                          <a:solidFill>
                            <a:srgbClr val="000000"/>
                          </a:solidFill>
                          <a:latin typeface="宋体" panose="02010600030101010101" pitchFamily="2" charset="-122"/>
                          <a:cs typeface="Times New Roman" panose="02020603050405020304" pitchFamily="18" charset="0"/>
                        </a:rPr>
                        <a:t>g_nCount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48523" name="矩形 148522"/>
          <p:cNvSpPr/>
          <p:nvPr/>
        </p:nvSpPr>
        <p:spPr>
          <a:xfrm>
            <a:off x="0" y="3857625"/>
            <a:ext cx="9144000" cy="0"/>
          </a:xfrm>
          <a:prstGeom prst="rect">
            <a:avLst/>
          </a:prstGeom>
          <a:noFill/>
          <a:ln w="9525">
            <a:noFill/>
          </a:ln>
        </p:spPr>
        <p:txBody>
          <a:bodyPr wrap="none" anchor="ctr" anchorCtr="0">
            <a:spAutoFit/>
          </a:bodyPr>
          <a:p>
            <a:pPr eaLnBrk="1" hangingPunct="1"/>
            <a:endParaRPr dirty="0"/>
          </a:p>
        </p:txBody>
      </p:sp>
      <p:graphicFrame>
        <p:nvGraphicFramePr>
          <p:cNvPr id="148572" name="表格 148571"/>
          <p:cNvGraphicFramePr/>
          <p:nvPr/>
        </p:nvGraphicFramePr>
        <p:xfrm>
          <a:off x="573088" y="4508500"/>
          <a:ext cx="8247063" cy="1428750"/>
        </p:xfrm>
        <a:graphic>
          <a:graphicData uri="http://schemas.openxmlformats.org/drawingml/2006/table">
            <a:tbl>
              <a:tblPr/>
              <a:tblGrid>
                <a:gridCol w="2747963"/>
                <a:gridCol w="2751137"/>
                <a:gridCol w="2747963"/>
              </a:tblGrid>
              <a:tr h="6048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D</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F</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823912">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solidFill>
                            <a:srgbClr val="000000"/>
                          </a:solidFill>
                          <a:latin typeface="宋体" panose="02010600030101010101" pitchFamily="2" charset="-122"/>
                          <a:cs typeface="Times New Roman" panose="02020603050405020304" pitchFamily="18" charset="0"/>
                        </a:rPr>
                        <a:t>一个</a:t>
                      </a:r>
                      <a:r>
                        <a:rPr lang="en-US" altLang="zh-CN" sz="1600">
                          <a:solidFill>
                            <a:srgbClr val="000000"/>
                          </a:solidFill>
                          <a:latin typeface="宋体" panose="02010600030101010101" pitchFamily="2" charset="-122"/>
                          <a:cs typeface="Times New Roman" panose="02020603050405020304" pitchFamily="18" charset="0"/>
                        </a:rPr>
                        <a:t>DWORD</a:t>
                      </a:r>
                      <a:r>
                        <a:rPr lang="zh-CN" altLang="en-US" sz="1600" dirty="0">
                          <a:solidFill>
                            <a:srgbClr val="000000"/>
                          </a:solidFill>
                          <a:latin typeface="宋体" panose="02010600030101010101" pitchFamily="2" charset="-122"/>
                          <a:cs typeface="Times New Roman" panose="02020603050405020304" pitchFamily="18" charset="0"/>
                        </a:rPr>
                        <a:t>类型的局部变量</a:t>
                      </a:r>
                      <a:endParaRPr lang="zh-CN" altLang="en-US" sz="1600" dirty="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DWORD </a:t>
                      </a:r>
                      <a:r>
                        <a:rPr lang="en-US" altLang="zh-CN" sz="1600" err="1">
                          <a:solidFill>
                            <a:srgbClr val="000000"/>
                          </a:solidFill>
                          <a:latin typeface="宋体" panose="02010600030101010101" pitchFamily="2" charset="-122"/>
                          <a:cs typeface="Times New Roman" panose="02020603050405020304" pitchFamily="18" charset="0"/>
                        </a:rPr>
                        <a:t>nTag</a:t>
                      </a: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solidFill>
                            <a:srgbClr val="000000"/>
                          </a:solidFill>
                          <a:latin typeface="宋体" panose="02010600030101010101" pitchFamily="2" charset="-122"/>
                          <a:cs typeface="Times New Roman" panose="02020603050405020304" pitchFamily="18" charset="0"/>
                        </a:rPr>
                        <a:t>一个</a:t>
                      </a:r>
                      <a:r>
                        <a:rPr lang="en-US" altLang="zh-CN" sz="1600" err="1">
                          <a:solidFill>
                            <a:srgbClr val="000000"/>
                          </a:solidFill>
                          <a:latin typeface="宋体" panose="02010600030101010101" pitchFamily="2" charset="-122"/>
                          <a:cs typeface="Times New Roman" panose="02020603050405020304" pitchFamily="18" charset="0"/>
                        </a:rPr>
                        <a:t>int</a:t>
                      </a:r>
                      <a:r>
                        <a:rPr lang="zh-CN" altLang="en-US" sz="1600" dirty="0">
                          <a:solidFill>
                            <a:srgbClr val="000000"/>
                          </a:solidFill>
                          <a:latin typeface="宋体" panose="02010600030101010101" pitchFamily="2" charset="-122"/>
                          <a:cs typeface="Times New Roman" panose="02020603050405020304" pitchFamily="18" charset="0"/>
                        </a:rPr>
                        <a:t>类型的指针局部变量</a:t>
                      </a:r>
                      <a:endParaRPr lang="zh-CN" altLang="en-US" sz="1600" dirty="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err="1">
                          <a:solidFill>
                            <a:srgbClr val="000000"/>
                          </a:solidFill>
                          <a:latin typeface="宋体" panose="02010600030101010101" pitchFamily="2" charset="-122"/>
                          <a:cs typeface="Times New Roman" panose="02020603050405020304" pitchFamily="18" charset="0"/>
                        </a:rPr>
                        <a:t>int</a:t>
                      </a:r>
                      <a:r>
                        <a:rPr lang="en-US" altLang="zh-CN" sz="1600">
                          <a:solidFill>
                            <a:srgbClr val="000000"/>
                          </a:solidFill>
                          <a:latin typeface="宋体" panose="02010600030101010101" pitchFamily="2" charset="-122"/>
                          <a:cs typeface="Times New Roman" panose="02020603050405020304" pitchFamily="18" charset="0"/>
                        </a:rPr>
                        <a:t> *</a:t>
                      </a:r>
                      <a:r>
                        <a:rPr lang="en-US" altLang="zh-CN" sz="1600" err="1">
                          <a:solidFill>
                            <a:srgbClr val="000000"/>
                          </a:solidFill>
                          <a:latin typeface="宋体" panose="02010600030101010101" pitchFamily="2" charset="-122"/>
                          <a:cs typeface="Times New Roman" panose="02020603050405020304" pitchFamily="18" charset="0"/>
                        </a:rPr>
                        <a:t>nValue</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dirty="0">
                          <a:solidFill>
                            <a:srgbClr val="000000"/>
                          </a:solidFill>
                          <a:latin typeface="宋体" panose="02010600030101010101" pitchFamily="2" charset="-122"/>
                          <a:cs typeface="Times New Roman" panose="02020603050405020304" pitchFamily="18" charset="0"/>
                        </a:rPr>
                        <a:t>一个</a:t>
                      </a:r>
                      <a:r>
                        <a:rPr lang="en-US" altLang="zh-CN" sz="1600">
                          <a:solidFill>
                            <a:srgbClr val="000000"/>
                          </a:solidFill>
                          <a:latin typeface="宋体" panose="02010600030101010101" pitchFamily="2" charset="-122"/>
                          <a:cs typeface="Times New Roman" panose="02020603050405020304" pitchFamily="18" charset="0"/>
                        </a:rPr>
                        <a:t>void</a:t>
                      </a:r>
                      <a:r>
                        <a:rPr lang="zh-CN" altLang="en-US" sz="1600" dirty="0">
                          <a:solidFill>
                            <a:srgbClr val="000000"/>
                          </a:solidFill>
                          <a:latin typeface="宋体" panose="02010600030101010101" pitchFamily="2" charset="-122"/>
                          <a:cs typeface="Times New Roman" panose="02020603050405020304" pitchFamily="18" charset="0"/>
                        </a:rPr>
                        <a:t>类型的指针局部变量</a:t>
                      </a:r>
                      <a:endParaRPr lang="zh-CN" altLang="en-US" sz="1600" dirty="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600">
                          <a:solidFill>
                            <a:srgbClr val="000000"/>
                          </a:solidFill>
                          <a:latin typeface="宋体" panose="02010600030101010101" pitchFamily="2" charset="-122"/>
                          <a:cs typeface="Times New Roman" panose="02020603050405020304" pitchFamily="18" charset="0"/>
                        </a:rPr>
                        <a:t>void *</a:t>
                      </a:r>
                      <a:r>
                        <a:rPr lang="en-US" altLang="zh-CN" sz="1600" err="1">
                          <a:solidFill>
                            <a:srgbClr val="000000"/>
                          </a:solidFill>
                          <a:latin typeface="宋体" panose="02010600030101010101" pitchFamily="2" charset="-122"/>
                          <a:cs typeface="Times New Roman" panose="02020603050405020304" pitchFamily="18" charset="0"/>
                        </a:rPr>
                        <a:t>pMemory</a:t>
                      </a:r>
                      <a:r>
                        <a:rPr lang="en-US" altLang="zh-CN" sz="1600">
                          <a:solidFill>
                            <a:srgbClr val="000000"/>
                          </a:solidFill>
                          <a:latin typeface="宋体" panose="02010600030101010101" pitchFamily="2" charset="-122"/>
                          <a:cs typeface="Times New Roman" panose="02020603050405020304" pitchFamily="18" charset="0"/>
                        </a:rPr>
                        <a:t>;</a:t>
                      </a:r>
                      <a:endParaRPr lang="zh-CN" altLang="en-US" sz="16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48574" name="矩形 148573"/>
          <p:cNvSpPr/>
          <p:nvPr/>
        </p:nvSpPr>
        <p:spPr>
          <a:xfrm>
            <a:off x="5076825" y="1052513"/>
            <a:ext cx="1295400" cy="519112"/>
          </a:xfrm>
          <a:prstGeom prst="rect">
            <a:avLst/>
          </a:prstGeom>
          <a:noFill/>
          <a:ln w="9525">
            <a:noFill/>
          </a:ln>
        </p:spPr>
        <p:txBody>
          <a:bodyPr wrap="none" anchor="t" anchorCtr="0">
            <a:spAutoFit/>
          </a:bodyPr>
          <a:p>
            <a:r>
              <a:rPr lang="zh-CN" altLang="en-US" sz="2800" b="1" dirty="0">
                <a:solidFill>
                  <a:schemeClr val="tx2"/>
                </a:solidFill>
                <a:effectLst>
                  <a:outerShdw blurRad="38100" dist="38100" dir="2700000">
                    <a:srgbClr val="FFFFFF"/>
                  </a:outerShdw>
                </a:effectLst>
              </a:rPr>
              <a:t>思考</a:t>
            </a:r>
            <a:r>
              <a:rPr lang="en-US" altLang="zh-CN" sz="2800" b="1">
                <a:solidFill>
                  <a:schemeClr val="tx2"/>
                </a:solidFill>
                <a:effectLst>
                  <a:outerShdw blurRad="38100" dist="38100" dir="2700000">
                    <a:srgbClr val="FFFFFF"/>
                  </a:outerShdw>
                </a:effectLst>
              </a:rPr>
              <a:t>15</a:t>
            </a:r>
            <a:endParaRPr lang="en-US" altLang="zh-CN" sz="2800" b="1">
              <a:solidFill>
                <a:schemeClr val="tx2"/>
              </a:solidFill>
              <a:effectLst>
                <a:outerShdw blurRad="38100" dist="38100" dir="2700000">
                  <a:srgbClr val="FFFFFF"/>
                </a:outerShdw>
              </a:effectLst>
            </a:endParaRPr>
          </a:p>
        </p:txBody>
      </p:sp>
      <p:sp>
        <p:nvSpPr>
          <p:cNvPr id="148575" name="矩形 148574"/>
          <p:cNvSpPr/>
          <p:nvPr/>
        </p:nvSpPr>
        <p:spPr>
          <a:xfrm>
            <a:off x="3779838" y="1557338"/>
            <a:ext cx="882650" cy="366712"/>
          </a:xfrm>
          <a:prstGeom prst="rect">
            <a:avLst/>
          </a:prstGeom>
          <a:noFill/>
          <a:ln w="9525">
            <a:noFill/>
          </a:ln>
        </p:spPr>
        <p:txBody>
          <a:bodyPr wrap="none" anchor="ctr" anchorCtr="0">
            <a:spAutoFit/>
          </a:bodyPr>
          <a:p>
            <a:pPr eaLnBrk="1" hangingPunct="1"/>
            <a:r>
              <a:rPr lang="en-US" altLang="zh-CN"/>
              <a:t>ACDE </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48575"/>
                                        </p:tgtEl>
                                        <p:attrNameLst>
                                          <p:attrName>style.visibility</p:attrName>
                                        </p:attrNameLst>
                                      </p:cBhvr>
                                      <p:to>
                                        <p:strVal val="visible"/>
                                      </p:to>
                                    </p:set>
                                    <p:animEffect transition="in" filter="fade">
                                      <p:cBhvr>
                                        <p:cTn id="7" dur="400" decel="100000"/>
                                        <p:tgtEl>
                                          <p:spTgt spid="148575"/>
                                        </p:tgtEl>
                                      </p:cBhvr>
                                    </p:animEffect>
                                    <p:anim calcmode="lin" valueType="num">
                                      <p:cBhvr>
                                        <p:cTn id="8" dur="400" decel="100000" fill="hold"/>
                                        <p:tgtEl>
                                          <p:spTgt spid="148575"/>
                                        </p:tgtEl>
                                        <p:attrNameLst>
                                          <p:attrName>style.rotation</p:attrName>
                                        </p:attrNameLst>
                                      </p:cBhvr>
                                      <p:tavLst>
                                        <p:tav tm="0">
                                          <p:val>
                                            <p:fltVal val="-90.000000"/>
                                          </p:val>
                                        </p:tav>
                                        <p:tav tm="100000">
                                          <p:val>
                                            <p:fltVal val="0.000000"/>
                                          </p:val>
                                        </p:tav>
                                      </p:tavLst>
                                    </p:anim>
                                    <p:anim calcmode="lin" valueType="num">
                                      <p:cBhvr>
                                        <p:cTn id="9" dur="400" decel="100000" fill="hold"/>
                                        <p:tgtEl>
                                          <p:spTgt spid="148575"/>
                                        </p:tgtEl>
                                        <p:attrNameLst>
                                          <p:attrName>ppt_x</p:attrName>
                                        </p:attrNameLst>
                                      </p:cBhvr>
                                      <p:tavLst>
                                        <p:tav tm="0">
                                          <p:val>
                                            <p:strVal val="#ppt_x+0.4"/>
                                          </p:val>
                                        </p:tav>
                                        <p:tav tm="100000">
                                          <p:val>
                                            <p:strVal val="#ppt_x-0.05"/>
                                          </p:val>
                                        </p:tav>
                                      </p:tavLst>
                                    </p:anim>
                                    <p:anim calcmode="lin" valueType="num">
                                      <p:cBhvr>
                                        <p:cTn id="10" dur="400" decel="100000" fill="hold"/>
                                        <p:tgtEl>
                                          <p:spTgt spid="148575"/>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48575"/>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4857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7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2" name="标题 66561"/>
          <p:cNvSpPr>
            <a:spLocks noGrp="1"/>
          </p:cNvSpPr>
          <p:nvPr>
            <p:ph type="title"/>
          </p:nvPr>
        </p:nvSpPr>
        <p:spPr/>
        <p:txBody>
          <a:bodyPr anchor="ctr" anchorCtr="0"/>
          <a:p>
            <a:pPr marL="838200" indent="-838200"/>
            <a:r>
              <a:rPr lang="zh-CN" altLang="en-US" dirty="0"/>
              <a:t>命名－</a:t>
            </a:r>
            <a:r>
              <a:rPr lang="zh-CN" altLang="en-US" b="0" dirty="0"/>
              <a:t>模块名称</a:t>
            </a:r>
            <a:endParaRPr lang="zh-CN" altLang="en-US" b="0" dirty="0"/>
          </a:p>
        </p:txBody>
      </p:sp>
      <p:sp>
        <p:nvSpPr>
          <p:cNvPr id="66563" name="文本占位符 66562"/>
          <p:cNvSpPr>
            <a:spLocks noGrp="1"/>
          </p:cNvSpPr>
          <p:nvPr>
            <p:ph type="body" idx="1"/>
          </p:nvPr>
        </p:nvSpPr>
        <p:spPr/>
        <p:txBody>
          <a:bodyPr/>
          <a:p>
            <a:pPr>
              <a:lnSpc>
                <a:spcPct val="90000"/>
              </a:lnSpc>
            </a:pPr>
            <a:r>
              <a:rPr lang="zh-CN" altLang="en-US" dirty="0"/>
              <a:t>这地方所指的模块可对应于一个</a:t>
            </a:r>
            <a:r>
              <a:rPr lang="en-US" altLang="zh-CN"/>
              <a:t>.c</a:t>
            </a:r>
            <a:r>
              <a:rPr lang="zh-CN" altLang="en-US" dirty="0"/>
              <a:t>文件或者一个</a:t>
            </a:r>
            <a:r>
              <a:rPr lang="en-US" altLang="zh-CN"/>
              <a:t>.</a:t>
            </a:r>
            <a:r>
              <a:rPr lang="en-US" altLang="zh-CN" err="1"/>
              <a:t>cpp</a:t>
            </a:r>
            <a:r>
              <a:rPr lang="zh-CN" altLang="en-US" dirty="0"/>
              <a:t>文件，模块名应体现模块实现的功能，即模块的含义。</a:t>
            </a:r>
            <a:endParaRPr lang="zh-CN" altLang="en-US" dirty="0"/>
          </a:p>
          <a:p>
            <a:pPr>
              <a:lnSpc>
                <a:spcPct val="90000"/>
              </a:lnSpc>
            </a:pPr>
            <a:r>
              <a:rPr lang="zh-CN" altLang="en-US" dirty="0"/>
              <a:t>模块名格式：</a:t>
            </a:r>
            <a:r>
              <a:rPr lang="en-US" altLang="zh-CN"/>
              <a:t>DHF</a:t>
            </a:r>
            <a:r>
              <a:rPr lang="zh-CN" altLang="en-US" dirty="0"/>
              <a:t>＋模块含义，这里</a:t>
            </a:r>
            <a:r>
              <a:rPr lang="en-US" altLang="zh-CN"/>
              <a:t>DHF</a:t>
            </a:r>
            <a:r>
              <a:rPr lang="zh-CN" altLang="en-US" dirty="0"/>
              <a:t>表示</a:t>
            </a:r>
            <a:r>
              <a:rPr lang="zh-CN" altLang="en-US" err="1"/>
              <a:t>鼎合丰</a:t>
            </a:r>
            <a:r>
              <a:rPr lang="zh-CN" altLang="en-US" dirty="0"/>
              <a:t>。如对于</a:t>
            </a:r>
            <a:r>
              <a:rPr lang="en-US" altLang="zh-CN" err="1"/>
              <a:t>DHF</a:t>
            </a:r>
            <a:r>
              <a:rPr lang="en-US" altLang="zh-CN" err="1"/>
              <a:t>Media</a:t>
            </a:r>
            <a:r>
              <a:rPr lang="zh-CN" altLang="en-US" dirty="0"/>
              <a:t>模块，则</a:t>
            </a:r>
            <a:r>
              <a:rPr lang="en-US" altLang="zh-CN" err="1"/>
              <a:t>DHF</a:t>
            </a:r>
            <a:r>
              <a:rPr lang="en-US" altLang="zh-CN" err="1"/>
              <a:t>Media</a:t>
            </a:r>
            <a:r>
              <a:rPr lang="zh-CN" altLang="en-US" dirty="0"/>
              <a:t>为模块名，</a:t>
            </a:r>
            <a:r>
              <a:rPr lang="en-US" altLang="zh-CN"/>
              <a:t>Media</a:t>
            </a:r>
            <a:r>
              <a:rPr lang="zh-CN" altLang="en-US" dirty="0"/>
              <a:t>为模块含义。</a:t>
            </a:r>
            <a:endParaRPr lang="zh-CN" altLang="en-US" dirty="0"/>
          </a:p>
          <a:p>
            <a:pPr>
              <a:lnSpc>
                <a:spcPct val="90000"/>
              </a:lnSpc>
            </a:pPr>
            <a:r>
              <a:rPr lang="zh-CN" altLang="en-US" dirty="0"/>
              <a:t>保存的文件名同模块名，如</a:t>
            </a:r>
            <a:r>
              <a:rPr lang="en-US" altLang="zh-CN" err="1"/>
              <a:t>DHF</a:t>
            </a:r>
            <a:r>
              <a:rPr lang="en-US" altLang="zh-CN" err="1"/>
              <a:t>Media.h/DHFMedia.c/DHFMedia.cpp</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6435" name="文本占位符 146434"/>
          <p:cNvSpPr>
            <a:spLocks noGrp="1"/>
          </p:cNvSpPr>
          <p:nvPr>
            <p:ph type="body" idx="1"/>
          </p:nvPr>
        </p:nvSpPr>
        <p:spPr/>
        <p:txBody>
          <a:bodyPr/>
          <a:p>
            <a:pPr marL="609600" indent="-609600"/>
            <a:r>
              <a:rPr lang="zh-CN" altLang="en-US" dirty="0"/>
              <a:t>一个模块，用来进行与“鸟”有关的功能，则该模块名较规范的有：</a:t>
            </a:r>
            <a:r>
              <a:rPr lang="en-US" altLang="zh-CN"/>
              <a:t>[		]</a:t>
            </a:r>
            <a:endParaRPr lang="en-US" altLang="zh-CN"/>
          </a:p>
          <a:p>
            <a:pPr marL="609600" indent="-609600"/>
            <a:r>
              <a:rPr lang="en-US" altLang="zh-CN"/>
              <a:t>A</a:t>
            </a:r>
            <a:r>
              <a:rPr lang="zh-CN" altLang="en-US" dirty="0"/>
              <a:t>、</a:t>
            </a:r>
            <a:r>
              <a:rPr lang="en-US" altLang="zh-CN"/>
              <a:t>Bird;	B</a:t>
            </a:r>
            <a:r>
              <a:rPr lang="zh-CN" altLang="en-US" dirty="0"/>
              <a:t>、</a:t>
            </a:r>
            <a:r>
              <a:rPr lang="en-US" altLang="zh-CN" err="1"/>
              <a:t>DHF</a:t>
            </a:r>
            <a:r>
              <a:rPr lang="en-US" altLang="zh-CN" err="1"/>
              <a:t>Bird</a:t>
            </a:r>
            <a:r>
              <a:rPr lang="en-US" altLang="zh-CN"/>
              <a:t>;		C</a:t>
            </a:r>
            <a:r>
              <a:rPr lang="zh-CN" altLang="en-US" dirty="0"/>
              <a:t>、</a:t>
            </a:r>
            <a:r>
              <a:rPr lang="en-US" altLang="zh-CN"/>
              <a:t>Flower;	D</a:t>
            </a:r>
            <a:r>
              <a:rPr lang="zh-CN" altLang="en-US" dirty="0"/>
              <a:t>、</a:t>
            </a:r>
            <a:r>
              <a:rPr lang="en-US" altLang="zh-CN" err="1"/>
              <a:t>DHF</a:t>
            </a:r>
            <a:r>
              <a:rPr lang="en-US" altLang="zh-CN" err="1"/>
              <a:t>Niao</a:t>
            </a:r>
            <a:endParaRPr lang="en-US" altLang="zh-CN"/>
          </a:p>
        </p:txBody>
      </p:sp>
      <p:sp>
        <p:nvSpPr>
          <p:cNvPr id="146437" name="矩形 146436"/>
          <p:cNvSpPr/>
          <p:nvPr/>
        </p:nvSpPr>
        <p:spPr>
          <a:xfrm>
            <a:off x="3779838" y="882650"/>
            <a:ext cx="1295400" cy="519113"/>
          </a:xfrm>
          <a:prstGeom prst="rect">
            <a:avLst/>
          </a:prstGeom>
          <a:noFill/>
          <a:ln w="9525">
            <a:noFill/>
          </a:ln>
        </p:spPr>
        <p:txBody>
          <a:bodyPr wrap="none" anchor="t" anchorCtr="0">
            <a:spAutoFit/>
          </a:bodyPr>
          <a:p>
            <a:r>
              <a:rPr lang="zh-CN" altLang="en-US" sz="2800" b="1" dirty="0">
                <a:solidFill>
                  <a:schemeClr val="tx2"/>
                </a:solidFill>
                <a:effectLst>
                  <a:outerShdw blurRad="38100" dist="38100" dir="2700000">
                    <a:srgbClr val="FFFFFF"/>
                  </a:outerShdw>
                </a:effectLst>
              </a:rPr>
              <a:t>思考</a:t>
            </a:r>
            <a:r>
              <a:rPr lang="en-US" altLang="zh-CN" sz="2800" b="1">
                <a:solidFill>
                  <a:schemeClr val="tx2"/>
                </a:solidFill>
                <a:effectLst>
                  <a:outerShdw blurRad="38100" dist="38100" dir="2700000">
                    <a:srgbClr val="FFFFFF"/>
                  </a:outerShdw>
                </a:effectLst>
              </a:rPr>
              <a:t>16</a:t>
            </a:r>
            <a:endParaRPr lang="en-US" altLang="zh-CN" sz="2800" b="1">
              <a:solidFill>
                <a:schemeClr val="tx2"/>
              </a:solidFill>
              <a:effectLst>
                <a:outerShdw blurRad="38100" dist="38100" dir="2700000">
                  <a:srgbClr val="FFFFFF"/>
                </a:outerShdw>
              </a:effectLst>
            </a:endParaRPr>
          </a:p>
        </p:txBody>
      </p:sp>
      <p:sp>
        <p:nvSpPr>
          <p:cNvPr id="146438" name="矩形 146437"/>
          <p:cNvSpPr/>
          <p:nvPr/>
        </p:nvSpPr>
        <p:spPr>
          <a:xfrm>
            <a:off x="3132138" y="1989138"/>
            <a:ext cx="412750" cy="366712"/>
          </a:xfrm>
          <a:prstGeom prst="rect">
            <a:avLst/>
          </a:prstGeom>
          <a:noFill/>
          <a:ln w="9525">
            <a:noFill/>
          </a:ln>
        </p:spPr>
        <p:txBody>
          <a:bodyPr wrap="none" anchor="ctr" anchorCtr="0">
            <a:spAutoFit/>
          </a:bodyPr>
          <a:p>
            <a:pPr eaLnBrk="1" hangingPunct="1"/>
            <a:r>
              <a:rPr lang="en-US" altLang="zh-CN" b="1"/>
              <a:t>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46438"/>
                                        </p:tgtEl>
                                        <p:attrNameLst>
                                          <p:attrName>style.visibility</p:attrName>
                                        </p:attrNameLst>
                                      </p:cBhvr>
                                      <p:to>
                                        <p:strVal val="visible"/>
                                      </p:to>
                                    </p:set>
                                    <p:animScale>
                                      <p:cBhvr>
                                        <p:cTn id="7" dur="500" decel="50000" fill="hold">
                                          <p:stCondLst>
                                            <p:cond delay="0"/>
                                          </p:stCondLst>
                                        </p:cTn>
                                        <p:tgtEl>
                                          <p:spTgt spid="1464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8" dur="500" decel="50000" fill="hold">
                                          <p:stCondLst>
                                            <p:cond delay="0"/>
                                          </p:stCondLst>
                                        </p:cTn>
                                        <p:tgtEl>
                                          <p:spTgt spid="146438"/>
                                        </p:tgtEl>
                                        <p:attrNameLst>
                                          <p:attrName>ppt_x</p:attrName>
                                          <p:attrName>ppt_y</p:attrName>
                                        </p:attrNameLst>
                                      </p:cBhvr>
                                    </p:animMotion>
                                    <p:animEffect transition="in" filter="fade">
                                      <p:cBhvr>
                                        <p:cTn id="9"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8"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6" name="标题 67585"/>
          <p:cNvSpPr>
            <a:spLocks noGrp="1"/>
          </p:cNvSpPr>
          <p:nvPr>
            <p:ph type="title"/>
          </p:nvPr>
        </p:nvSpPr>
        <p:spPr/>
        <p:txBody>
          <a:bodyPr anchor="ctr" anchorCtr="0"/>
          <a:p>
            <a:r>
              <a:rPr lang="zh-CN" altLang="en-US" dirty="0"/>
              <a:t>命名－函数</a:t>
            </a:r>
            <a:r>
              <a:rPr lang="en-US" altLang="zh-CN"/>
              <a:t>&amp;</a:t>
            </a:r>
            <a:r>
              <a:rPr lang="zh-CN" altLang="en-US" dirty="0"/>
              <a:t>方法</a:t>
            </a:r>
            <a:endParaRPr lang="zh-CN" altLang="en-US" dirty="0"/>
          </a:p>
        </p:txBody>
      </p:sp>
      <p:sp>
        <p:nvSpPr>
          <p:cNvPr id="67587" name="文本占位符 67586"/>
          <p:cNvSpPr>
            <a:spLocks noGrp="1"/>
          </p:cNvSpPr>
          <p:nvPr>
            <p:ph type="body" sz="half" idx="1"/>
          </p:nvPr>
        </p:nvSpPr>
        <p:spPr>
          <a:xfrm>
            <a:off x="611188" y="1600200"/>
            <a:ext cx="7853362" cy="4492625"/>
          </a:xfrm>
        </p:spPr>
        <p:txBody>
          <a:bodyPr/>
          <a:p>
            <a:pPr>
              <a:buClrTx/>
              <a:buSzTx/>
              <a:buFontTx/>
            </a:pPr>
            <a:r>
              <a:rPr lang="zh-CN" altLang="en-US" sz="2000" dirty="0">
                <a:latin typeface="Arial" panose="020B0604020202020204" pitchFamily="34" charset="0"/>
              </a:rPr>
              <a:t>参数的命名同局部变量的命名，如果函数无参数，则用</a:t>
            </a:r>
            <a:r>
              <a:rPr lang="en-US" altLang="zh-CN" sz="2000">
                <a:latin typeface="Arial" panose="020B0604020202020204" pitchFamily="34" charset="0"/>
              </a:rPr>
              <a:t>void</a:t>
            </a:r>
            <a:r>
              <a:rPr lang="zh-CN" altLang="en-US" sz="2000" dirty="0">
                <a:latin typeface="Arial" panose="020B0604020202020204" pitchFamily="34" charset="0"/>
              </a:rPr>
              <a:t>，如：</a:t>
            </a:r>
            <a:r>
              <a:rPr lang="en-US" altLang="zh-CN" sz="2000">
                <a:latin typeface="Arial" panose="020B0604020202020204" pitchFamily="34" charset="0"/>
              </a:rPr>
              <a:t>BOOL </a:t>
            </a:r>
            <a:r>
              <a:rPr lang="en-US" altLang="zh-CN" sz="2000" err="1">
                <a:latin typeface="Arial" panose="020B0604020202020204" pitchFamily="34" charset="0"/>
              </a:rPr>
              <a:t>DHF</a:t>
            </a:r>
            <a:r>
              <a:rPr lang="en-US" altLang="zh-CN" sz="2000" err="1">
                <a:latin typeface="Arial" panose="020B0604020202020204" pitchFamily="34" charset="0"/>
              </a:rPr>
              <a:t>Test_iTest(void</a:t>
            </a:r>
            <a:r>
              <a:rPr lang="en-US" altLang="zh-CN" sz="2000">
                <a:latin typeface="Arial" panose="020B0604020202020204" pitchFamily="34" charset="0"/>
              </a:rPr>
              <a:t>);</a:t>
            </a:r>
            <a:endParaRPr lang="en-US" altLang="zh-CN" sz="2000">
              <a:latin typeface="Arial" panose="020B0604020202020204" pitchFamily="34" charset="0"/>
            </a:endParaRPr>
          </a:p>
          <a:p>
            <a:pPr>
              <a:buClrTx/>
              <a:buSzTx/>
              <a:buFontTx/>
            </a:pPr>
            <a:r>
              <a:rPr lang="en-US" altLang="zh-CN" sz="2000">
                <a:latin typeface="Arial" panose="020B0604020202020204" pitchFamily="34" charset="0"/>
              </a:rPr>
              <a:t>C</a:t>
            </a:r>
            <a:r>
              <a:rPr lang="zh-CN" altLang="en-US" sz="2000" dirty="0">
                <a:latin typeface="Arial" panose="020B0604020202020204" pitchFamily="34" charset="0"/>
              </a:rPr>
              <a:t>语言形式的</a:t>
            </a:r>
            <a:r>
              <a:rPr lang="zh-CN" altLang="en-US" sz="2000" b="0" dirty="0">
                <a:latin typeface="Arial" panose="020B0604020202020204" pitchFamily="34" charset="0"/>
              </a:rPr>
              <a:t>对外接口模块公共函数</a:t>
            </a:r>
            <a:r>
              <a:rPr lang="zh-CN" altLang="en-US" sz="2000" dirty="0">
                <a:latin typeface="Arial" panose="020B0604020202020204" pitchFamily="34" charset="0"/>
              </a:rPr>
              <a:t>必须在</a:t>
            </a:r>
            <a:r>
              <a:rPr lang="en-US" altLang="zh-CN" sz="2000">
                <a:latin typeface="Arial" panose="020B0604020202020204" pitchFamily="34" charset="0"/>
              </a:rPr>
              <a:t>.h</a:t>
            </a:r>
            <a:r>
              <a:rPr lang="zh-CN" altLang="en-US" sz="2000" dirty="0">
                <a:latin typeface="Arial" panose="020B0604020202020204" pitchFamily="34" charset="0"/>
              </a:rPr>
              <a:t>头文件申明，命名格式：模块名</a:t>
            </a:r>
            <a:r>
              <a:rPr lang="zh-CN" altLang="en-US" sz="2000" b="0" dirty="0">
                <a:latin typeface="Arial" panose="020B0604020202020204" pitchFamily="34" charset="0"/>
              </a:rPr>
              <a:t>简称</a:t>
            </a:r>
            <a:r>
              <a:rPr lang="zh-CN" altLang="en-US" sz="2000" dirty="0">
                <a:latin typeface="Arial" panose="020B0604020202020204" pitchFamily="34" charset="0"/>
              </a:rPr>
              <a:t>的大写</a:t>
            </a:r>
            <a:r>
              <a:rPr lang="en-US" altLang="zh-CN" sz="2000">
                <a:latin typeface="Arial" panose="020B0604020202020204" pitchFamily="34" charset="0"/>
              </a:rPr>
              <a:t>+</a:t>
            </a:r>
            <a:r>
              <a:rPr lang="zh-CN" altLang="en-US" sz="2000" dirty="0">
                <a:latin typeface="Arial" panose="020B0604020202020204" pitchFamily="34" charset="0"/>
              </a:rPr>
              <a:t>函数含义。如：</a:t>
            </a:r>
            <a:r>
              <a:rPr lang="en-US" altLang="zh-CN" sz="2000" err="1">
                <a:latin typeface="Arial" panose="020B0604020202020204" pitchFamily="34" charset="0"/>
              </a:rPr>
              <a:t>DHF</a:t>
            </a:r>
            <a:r>
              <a:rPr lang="en-US" altLang="zh-CN" sz="2000" err="1">
                <a:latin typeface="Arial" panose="020B0604020202020204" pitchFamily="34" charset="0"/>
              </a:rPr>
              <a:t>MediaPlayer</a:t>
            </a:r>
            <a:r>
              <a:rPr lang="zh-CN" altLang="en-US" sz="2000" dirty="0">
                <a:latin typeface="Arial" panose="020B0604020202020204" pitchFamily="34" charset="0"/>
              </a:rPr>
              <a:t>模块中函数可命名为：</a:t>
            </a:r>
            <a:r>
              <a:rPr lang="en-US" altLang="zh-CN" sz="2000">
                <a:latin typeface="Arial" panose="020B0604020202020204" pitchFamily="34" charset="0"/>
              </a:rPr>
              <a:t>BOOL </a:t>
            </a:r>
            <a:r>
              <a:rPr lang="en-US" altLang="zh-CN" sz="2000" err="1">
                <a:latin typeface="Arial" panose="020B0604020202020204" pitchFamily="34" charset="0"/>
              </a:rPr>
              <a:t>DHF</a:t>
            </a:r>
            <a:r>
              <a:rPr lang="en-US" altLang="zh-CN" sz="2000" err="1">
                <a:latin typeface="Arial" panose="020B0604020202020204" pitchFamily="34" charset="0"/>
              </a:rPr>
              <a:t>MPStart(void</a:t>
            </a:r>
            <a:r>
              <a:rPr lang="en-US" altLang="zh-CN" sz="2000">
                <a:latin typeface="Arial" panose="020B0604020202020204" pitchFamily="34" charset="0"/>
              </a:rPr>
              <a:t>);</a:t>
            </a:r>
            <a:endParaRPr lang="en-US" altLang="zh-CN" sz="2000">
              <a:latin typeface="Arial" panose="020B0604020202020204" pitchFamily="34" charset="0"/>
            </a:endParaRPr>
          </a:p>
          <a:p>
            <a:pPr>
              <a:buClrTx/>
              <a:buSzTx/>
              <a:buFontTx/>
            </a:pPr>
            <a:r>
              <a:rPr lang="en-US" altLang="zh-CN" sz="2000">
                <a:latin typeface="Arial" panose="020B0604020202020204" pitchFamily="34" charset="0"/>
              </a:rPr>
              <a:t>C</a:t>
            </a:r>
            <a:r>
              <a:rPr lang="zh-CN" altLang="en-US" sz="2000" dirty="0">
                <a:latin typeface="Arial" panose="020B0604020202020204" pitchFamily="34" charset="0"/>
              </a:rPr>
              <a:t>语言形式的</a:t>
            </a:r>
            <a:r>
              <a:rPr lang="zh-CN" altLang="en-US" sz="2000" b="0" dirty="0">
                <a:latin typeface="Arial" panose="020B0604020202020204" pitchFamily="34" charset="0"/>
              </a:rPr>
              <a:t>内部模块公共函数</a:t>
            </a:r>
            <a:r>
              <a:rPr lang="zh-CN" altLang="en-US" sz="2000" dirty="0">
                <a:latin typeface="Arial" panose="020B0604020202020204" pitchFamily="34" charset="0"/>
              </a:rPr>
              <a:t>必须在</a:t>
            </a:r>
            <a:r>
              <a:rPr lang="en-US" altLang="zh-CN" sz="2000">
                <a:latin typeface="Arial" panose="020B0604020202020204" pitchFamily="34" charset="0"/>
              </a:rPr>
              <a:t>.h</a:t>
            </a:r>
            <a:r>
              <a:rPr lang="zh-CN" altLang="en-US" sz="2000" dirty="0">
                <a:latin typeface="Arial" panose="020B0604020202020204" pitchFamily="34" charset="0"/>
              </a:rPr>
              <a:t>头文件申明，命名格式：模块名全称</a:t>
            </a:r>
            <a:r>
              <a:rPr lang="en-US" altLang="zh-CN" sz="2000">
                <a:latin typeface="Arial" panose="020B0604020202020204" pitchFamily="34" charset="0"/>
              </a:rPr>
              <a:t>+_</a:t>
            </a:r>
            <a:r>
              <a:rPr lang="zh-CN" altLang="en-US" sz="2000" dirty="0">
                <a:latin typeface="Arial" panose="020B0604020202020204" pitchFamily="34" charset="0"/>
              </a:rPr>
              <a:t>函数含义。如：</a:t>
            </a:r>
            <a:r>
              <a:rPr lang="en-US" altLang="zh-CN" sz="2000" err="1">
                <a:latin typeface="Arial" panose="020B0604020202020204" pitchFamily="34" charset="0"/>
              </a:rPr>
              <a:t>DHF</a:t>
            </a:r>
            <a:r>
              <a:rPr lang="en-US" altLang="zh-CN" sz="2000" err="1">
                <a:latin typeface="Arial" panose="020B0604020202020204" pitchFamily="34" charset="0"/>
              </a:rPr>
              <a:t>MemoryPool</a:t>
            </a:r>
            <a:r>
              <a:rPr lang="zh-CN" altLang="en-US" sz="2000" dirty="0">
                <a:latin typeface="Arial" panose="020B0604020202020204" pitchFamily="34" charset="0"/>
              </a:rPr>
              <a:t>模块：</a:t>
            </a:r>
            <a:r>
              <a:rPr lang="en-US" altLang="zh-CN" sz="2000">
                <a:latin typeface="Arial" panose="020B0604020202020204" pitchFamily="34" charset="0"/>
              </a:rPr>
              <a:t>void* </a:t>
            </a:r>
            <a:r>
              <a:rPr lang="en-US" altLang="zh-CN" sz="2000" err="1">
                <a:latin typeface="Arial" panose="020B0604020202020204" pitchFamily="34" charset="0"/>
              </a:rPr>
              <a:t>DHF</a:t>
            </a:r>
            <a:r>
              <a:rPr lang="en-US" altLang="zh-CN" sz="2000" err="1">
                <a:latin typeface="Arial" panose="020B0604020202020204" pitchFamily="34" charset="0"/>
              </a:rPr>
              <a:t>MemoryPool_Malloc(UINT</a:t>
            </a:r>
            <a:r>
              <a:rPr lang="en-US" altLang="zh-CN" sz="2000">
                <a:latin typeface="Arial" panose="020B0604020202020204" pitchFamily="34" charset="0"/>
              </a:rPr>
              <a:t> </a:t>
            </a:r>
            <a:r>
              <a:rPr lang="en-US" altLang="zh-CN" sz="2000" err="1">
                <a:latin typeface="Arial" panose="020B0604020202020204" pitchFamily="34" charset="0"/>
              </a:rPr>
              <a:t>uSize</a:t>
            </a:r>
            <a:r>
              <a:rPr lang="en-US" altLang="zh-CN" sz="2000">
                <a:latin typeface="Arial" panose="020B0604020202020204" pitchFamily="34" charset="0"/>
              </a:rPr>
              <a:t>);</a:t>
            </a:r>
            <a:endParaRPr lang="en-US" altLang="zh-CN" sz="2000">
              <a:latin typeface="Arial" panose="020B0604020202020204" pitchFamily="34" charset="0"/>
            </a:endParaRPr>
          </a:p>
          <a:p>
            <a:pPr>
              <a:buClrTx/>
              <a:buSzTx/>
              <a:buFontTx/>
            </a:pPr>
            <a:r>
              <a:rPr lang="en-US" altLang="zh-CN" sz="2000">
                <a:latin typeface="Arial" panose="020B0604020202020204" pitchFamily="34" charset="0"/>
              </a:rPr>
              <a:t>c</a:t>
            </a:r>
            <a:r>
              <a:rPr lang="zh-CN" altLang="en-US" sz="2000" dirty="0">
                <a:latin typeface="Arial" panose="020B0604020202020204" pitchFamily="34" charset="0"/>
              </a:rPr>
              <a:t>语言中的私有函数必须在</a:t>
            </a:r>
            <a:r>
              <a:rPr lang="en-US" altLang="zh-CN" sz="2000">
                <a:latin typeface="Arial" panose="020B0604020202020204" pitchFamily="34" charset="0"/>
              </a:rPr>
              <a:t>.c</a:t>
            </a:r>
            <a:r>
              <a:rPr lang="zh-CN" altLang="en-US" sz="2000" dirty="0">
                <a:latin typeface="Arial" panose="020B0604020202020204" pitchFamily="34" charset="0"/>
              </a:rPr>
              <a:t>实现文件中的头部申明，命名格式：模块名</a:t>
            </a:r>
            <a:r>
              <a:rPr lang="en-US" altLang="zh-CN" sz="2000">
                <a:latin typeface="Arial" panose="020B0604020202020204" pitchFamily="34" charset="0"/>
              </a:rPr>
              <a:t>_i+</a:t>
            </a:r>
            <a:r>
              <a:rPr lang="zh-CN" altLang="en-US" sz="2000" dirty="0">
                <a:latin typeface="Arial" panose="020B0604020202020204" pitchFamily="34" charset="0"/>
              </a:rPr>
              <a:t>函数含义，并且必须申明为</a:t>
            </a:r>
            <a:r>
              <a:rPr lang="en-US" altLang="zh-CN" sz="2000">
                <a:latin typeface="Arial" panose="020B0604020202020204" pitchFamily="34" charset="0"/>
              </a:rPr>
              <a:t>static</a:t>
            </a:r>
            <a:r>
              <a:rPr lang="zh-CN" altLang="en-US" sz="2000" dirty="0">
                <a:latin typeface="Arial" panose="020B0604020202020204" pitchFamily="34" charset="0"/>
              </a:rPr>
              <a:t>类型。如：</a:t>
            </a:r>
            <a:br>
              <a:rPr lang="zh-CN" altLang="en-US" sz="2000" dirty="0">
                <a:latin typeface="Arial" panose="020B0604020202020204" pitchFamily="34" charset="0"/>
              </a:rPr>
            </a:br>
            <a:r>
              <a:rPr lang="en-US" altLang="zh-CN" sz="2000">
                <a:latin typeface="Arial" panose="020B0604020202020204" pitchFamily="34" charset="0"/>
              </a:rPr>
              <a:t>void* </a:t>
            </a:r>
            <a:r>
              <a:rPr lang="en-US" altLang="zh-CN" sz="2000" err="1">
                <a:latin typeface="Arial" panose="020B0604020202020204" pitchFamily="34" charset="0"/>
              </a:rPr>
              <a:t>DHF</a:t>
            </a:r>
            <a:r>
              <a:rPr lang="en-US" altLang="zh-CN" sz="2000" err="1">
                <a:latin typeface="Arial" panose="020B0604020202020204" pitchFamily="34" charset="0"/>
              </a:rPr>
              <a:t>MemoryPool_iInnerMalloc(UINT</a:t>
            </a:r>
            <a:r>
              <a:rPr lang="en-US" altLang="zh-CN" sz="2000">
                <a:latin typeface="Arial" panose="020B0604020202020204" pitchFamily="34" charset="0"/>
              </a:rPr>
              <a:t> </a:t>
            </a:r>
            <a:r>
              <a:rPr lang="en-US" altLang="zh-CN" sz="2000" err="1">
                <a:latin typeface="Arial" panose="020B0604020202020204" pitchFamily="34" charset="0"/>
              </a:rPr>
              <a:t>uSize</a:t>
            </a:r>
            <a:r>
              <a:rPr lang="en-US" altLang="zh-CN" sz="2000">
                <a:latin typeface="Arial" panose="020B0604020202020204" pitchFamily="34" charset="0"/>
              </a:rPr>
              <a:t>);</a:t>
            </a:r>
            <a:endParaRPr lang="en-US" altLang="zh-CN" sz="2000">
              <a:latin typeface="Arial" panose="020B0604020202020204" pitchFamily="34" charset="0"/>
            </a:endParaRPr>
          </a:p>
          <a:p>
            <a:pPr>
              <a:buClrTx/>
              <a:buSzTx/>
              <a:buFontTx/>
            </a:pPr>
            <a:r>
              <a:rPr lang="zh-CN" altLang="en-US" sz="2000" dirty="0">
                <a:latin typeface="Arial" panose="020B0604020202020204" pitchFamily="34" charset="0"/>
              </a:rPr>
              <a:t>任何地方，函数参数不能只有类型而无参数名，如</a:t>
            </a:r>
            <a:r>
              <a:rPr lang="en-US" altLang="zh-CN" sz="2000" err="1">
                <a:latin typeface="Arial" panose="020B0604020202020204" pitchFamily="34" charset="0"/>
              </a:rPr>
              <a:t>DHF</a:t>
            </a:r>
            <a:r>
              <a:rPr lang="en-US" altLang="zh-CN" sz="2000" err="1">
                <a:latin typeface="Arial" panose="020B0604020202020204" pitchFamily="34" charset="0"/>
              </a:rPr>
              <a:t>TESTCalc(int</a:t>
            </a:r>
            <a:r>
              <a:rPr lang="en-US" altLang="zh-CN" sz="2000">
                <a:latin typeface="Arial" panose="020B0604020202020204" pitchFamily="34" charset="0"/>
              </a:rPr>
              <a:t>, </a:t>
            </a:r>
            <a:r>
              <a:rPr lang="en-US" altLang="zh-CN" sz="2000" err="1">
                <a:latin typeface="Arial" panose="020B0604020202020204" pitchFamily="34" charset="0"/>
              </a:rPr>
              <a:t>int</a:t>
            </a:r>
            <a:r>
              <a:rPr lang="en-US" altLang="zh-CN" sz="2000">
                <a:latin typeface="Arial" panose="020B0604020202020204" pitchFamily="34" charset="0"/>
              </a:rPr>
              <a:t>)</a:t>
            </a:r>
            <a:r>
              <a:rPr lang="zh-CN" altLang="en-US" sz="2000" dirty="0">
                <a:latin typeface="Arial" panose="020B0604020202020204" pitchFamily="34" charset="0"/>
              </a:rPr>
              <a:t>是不行的。</a:t>
            </a:r>
            <a:endParaRPr lang="zh-CN" altLang="en-US" sz="2000" dirty="0">
              <a:latin typeface="Arial" panose="020B0604020202020204" pitchFamily="34" charset="0"/>
            </a:endParaRPr>
          </a:p>
          <a:p>
            <a:pPr>
              <a:buClrTx/>
              <a:buSzTx/>
              <a:buFontTx/>
            </a:pPr>
            <a:endParaRPr lang="zh-CN" alt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56" name="标题 69655"/>
          <p:cNvSpPr>
            <a:spLocks noGrp="1"/>
          </p:cNvSpPr>
          <p:nvPr>
            <p:ph type="title"/>
          </p:nvPr>
        </p:nvSpPr>
        <p:spPr>
          <a:xfrm>
            <a:off x="539750" y="404813"/>
            <a:ext cx="8229600" cy="1143000"/>
          </a:xfrm>
        </p:spPr>
        <p:txBody>
          <a:bodyPr anchor="ctr" anchorCtr="0"/>
          <a:p>
            <a:r>
              <a:rPr lang="zh-CN" altLang="en-US" dirty="0"/>
              <a:t>命名－函数</a:t>
            </a:r>
            <a:r>
              <a:rPr lang="en-US" altLang="zh-CN"/>
              <a:t>&amp;</a:t>
            </a:r>
            <a:r>
              <a:rPr lang="zh-CN" altLang="en-US" dirty="0"/>
              <a:t>方法</a:t>
            </a:r>
            <a:endParaRPr lang="zh-CN" altLang="en-US" dirty="0"/>
          </a:p>
        </p:txBody>
      </p:sp>
      <p:graphicFrame>
        <p:nvGraphicFramePr>
          <p:cNvPr id="69660" name="内容占位符 69659"/>
          <p:cNvGraphicFramePr/>
          <p:nvPr>
            <p:ph idx="1"/>
          </p:nvPr>
        </p:nvGraphicFramePr>
        <p:xfrm>
          <a:off x="611188" y="2276475"/>
          <a:ext cx="8229600" cy="3965575"/>
        </p:xfrm>
        <a:graphic>
          <a:graphicData uri="http://schemas.openxmlformats.org/drawingml/2006/table">
            <a:tbl>
              <a:tblPr/>
              <a:tblGrid>
                <a:gridCol w="2601913"/>
                <a:gridCol w="5627687"/>
              </a:tblGrid>
              <a:tr h="6969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a:spcBef>
                          <a:spcPct val="0"/>
                        </a:spcBef>
                        <a:buNone/>
                      </a:pPr>
                      <a:r>
                        <a:rPr lang="zh-CN" altLang="en-US" sz="1400" dirty="0">
                          <a:latin typeface="宋体" panose="02010600030101010101" pitchFamily="2" charset="-122"/>
                          <a:cs typeface="Times New Roman" panose="02020603050405020304" pitchFamily="18" charset="0"/>
                        </a:rPr>
                        <a:t>类型</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dirty="0">
                          <a:latin typeface="宋体" panose="02010600030101010101" pitchFamily="2" charset="-122"/>
                          <a:cs typeface="Times New Roman" panose="02020603050405020304" pitchFamily="18" charset="0"/>
                        </a:rPr>
                        <a:t>命名</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54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a:spcBef>
                          <a:spcPct val="0"/>
                        </a:spcBef>
                        <a:buNone/>
                      </a:pPr>
                      <a:r>
                        <a:rPr lang="en-US" altLang="zh-CN" sz="1400">
                          <a:latin typeface="宋体" panose="02010600030101010101" pitchFamily="2" charset="-122"/>
                          <a:cs typeface="Times New Roman" panose="02020603050405020304" pitchFamily="18" charset="0"/>
                        </a:rPr>
                        <a:t>public</a:t>
                      </a:r>
                      <a:r>
                        <a:rPr lang="zh-CN" altLang="en-US" sz="1400" dirty="0">
                          <a:latin typeface="宋体" panose="02010600030101010101" pitchFamily="2" charset="-122"/>
                          <a:cs typeface="Times New Roman" panose="02020603050405020304" pitchFamily="18" charset="0"/>
                        </a:rPr>
                        <a:t>中的方法（可出现纯虚函数）</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宋体" panose="02010600030101010101" pitchFamily="2" charset="-122"/>
                          <a:cs typeface="Times New Roman" panose="02020603050405020304" pitchFamily="18" charset="0"/>
                        </a:rPr>
                        <a:t>BOOL </a:t>
                      </a:r>
                      <a:r>
                        <a:rPr lang="en-US" altLang="zh-CN" sz="1400" err="1">
                          <a:latin typeface="宋体" panose="02010600030101010101" pitchFamily="2" charset="-122"/>
                          <a:cs typeface="Times New Roman" panose="02020603050405020304" pitchFamily="18" charset="0"/>
                        </a:rPr>
                        <a:t>Start(void</a:t>
                      </a:r>
                      <a:r>
                        <a:rPr lang="en-US" altLang="zh-CN" sz="1400">
                          <a:latin typeface="宋体" panose="02010600030101010101" pitchFamily="2" charset="-122"/>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54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a:spcBef>
                          <a:spcPct val="0"/>
                        </a:spcBef>
                        <a:buNone/>
                      </a:pPr>
                      <a:r>
                        <a:rPr lang="en-US" altLang="zh-CN" sz="1400">
                          <a:latin typeface="宋体" panose="02010600030101010101" pitchFamily="2" charset="-122"/>
                          <a:cs typeface="Times New Roman" panose="02020603050405020304" pitchFamily="18" charset="0"/>
                        </a:rPr>
                        <a:t>protect</a:t>
                      </a:r>
                      <a:r>
                        <a:rPr lang="zh-CN" altLang="en-US" sz="1400" dirty="0">
                          <a:latin typeface="宋体" panose="02010600030101010101" pitchFamily="2" charset="-122"/>
                          <a:cs typeface="Times New Roman" panose="02020603050405020304" pitchFamily="18" charset="0"/>
                        </a:rPr>
                        <a:t>中的方法</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zh-CN" altLang="en-US" sz="1400" dirty="0">
                          <a:latin typeface="宋体" panose="02010600030101010101" pitchFamily="2" charset="-122"/>
                          <a:cs typeface="Times New Roman" panose="02020603050405020304" pitchFamily="18" charset="0"/>
                        </a:rPr>
                        <a:t>下划线做前缀：</a:t>
                      </a:r>
                      <a:r>
                        <a:rPr lang="en-US" altLang="zh-CN" sz="1400">
                          <a:latin typeface="宋体" panose="02010600030101010101" pitchFamily="2" charset="-122"/>
                          <a:cs typeface="Times New Roman" panose="02020603050405020304" pitchFamily="18" charset="0"/>
                        </a:rPr>
                        <a:t>void _</a:t>
                      </a:r>
                      <a:r>
                        <a:rPr lang="en-US" altLang="zh-CN" sz="1400" err="1">
                          <a:latin typeface="宋体" panose="02010600030101010101" pitchFamily="2" charset="-122"/>
                          <a:cs typeface="Times New Roman" panose="02020603050405020304" pitchFamily="18" charset="0"/>
                        </a:rPr>
                        <a:t>CheckSomething(void</a:t>
                      </a:r>
                      <a:r>
                        <a:rPr lang="en-US" altLang="zh-CN" sz="1400">
                          <a:latin typeface="宋体" panose="02010600030101010101" pitchFamily="2" charset="-122"/>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922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a:spcBef>
                          <a:spcPct val="0"/>
                        </a:spcBef>
                        <a:buNone/>
                      </a:pPr>
                      <a:r>
                        <a:rPr lang="en-US" altLang="zh-CN" sz="1400">
                          <a:latin typeface="宋体" panose="02010600030101010101" pitchFamily="2" charset="-122"/>
                          <a:cs typeface="Times New Roman" panose="02020603050405020304" pitchFamily="18" charset="0"/>
                        </a:rPr>
                        <a:t>protect</a:t>
                      </a:r>
                      <a:r>
                        <a:rPr lang="zh-CN" altLang="en-US" sz="1400" dirty="0">
                          <a:latin typeface="宋体" panose="02010600030101010101" pitchFamily="2" charset="-122"/>
                          <a:cs typeface="Times New Roman" panose="02020603050405020304" pitchFamily="18" charset="0"/>
                        </a:rPr>
                        <a:t>中的虚函数</a:t>
                      </a:r>
                      <a:r>
                        <a:rPr lang="en-US" altLang="zh-CN" sz="1400">
                          <a:latin typeface="宋体" panose="02010600030101010101" pitchFamily="2" charset="-122"/>
                          <a:cs typeface="Times New Roman" panose="02020603050405020304" pitchFamily="18" charset="0"/>
                        </a:rPr>
                        <a:t>(</a:t>
                      </a:r>
                      <a:r>
                        <a:rPr lang="zh-CN" altLang="en-US" sz="1400" dirty="0">
                          <a:latin typeface="宋体" panose="02010600030101010101" pitchFamily="2" charset="-122"/>
                          <a:cs typeface="Times New Roman" panose="02020603050405020304" pitchFamily="18" charset="0"/>
                        </a:rPr>
                        <a:t>不能是纯虚函数</a:t>
                      </a:r>
                      <a:r>
                        <a:rPr lang="en-US" altLang="zh-CN" sz="1400">
                          <a:latin typeface="宋体" panose="02010600030101010101" pitchFamily="2" charset="-122"/>
                          <a:cs typeface="Times New Roman" panose="02020603050405020304" pitchFamily="18" charset="0"/>
                        </a:rPr>
                        <a:t>)//</a:t>
                      </a:r>
                      <a:r>
                        <a:rPr lang="zh-CN" altLang="en-US" sz="1400">
                          <a:latin typeface="宋体" panose="02010600030101010101" pitchFamily="2" charset="-122"/>
                          <a:cs typeface="Times New Roman" panose="02020603050405020304" pitchFamily="18" charset="0"/>
                        </a:rPr>
                        <a:t>虚函数作用是派生类重写</a:t>
                      </a:r>
                      <a:endParaRPr lang="zh-CN" altLang="en-US" sz="1400">
                        <a:latin typeface="宋体" panose="02010600030101010101" pitchFamily="2" charset="-122"/>
                        <a:cs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宋体" panose="02010600030101010101" pitchFamily="2" charset="-122"/>
                          <a:cs typeface="Times New Roman" panose="02020603050405020304" pitchFamily="18" charset="0"/>
                        </a:rPr>
                        <a:t>_Do</a:t>
                      </a:r>
                      <a:r>
                        <a:rPr lang="zh-CN" altLang="en-US" sz="1400" dirty="0">
                          <a:latin typeface="宋体" panose="02010600030101010101" pitchFamily="2" charset="-122"/>
                          <a:cs typeface="Times New Roman" panose="02020603050405020304" pitchFamily="18" charset="0"/>
                        </a:rPr>
                        <a:t>前缀：</a:t>
                      </a:r>
                      <a:r>
                        <a:rPr lang="en-US" altLang="zh-CN" sz="1400">
                          <a:latin typeface="宋体" panose="02010600030101010101" pitchFamily="2" charset="-122"/>
                          <a:cs typeface="Times New Roman" panose="02020603050405020304" pitchFamily="18" charset="0"/>
                        </a:rPr>
                        <a:t>virtual void _</a:t>
                      </a:r>
                      <a:r>
                        <a:rPr lang="en-US" altLang="zh-CN" sz="1400" err="1">
                          <a:latin typeface="宋体" panose="02010600030101010101" pitchFamily="2" charset="-122"/>
                          <a:cs typeface="Times New Roman" panose="02020603050405020304" pitchFamily="18" charset="0"/>
                        </a:rPr>
                        <a:t>DoCheckSomething(void</a:t>
                      </a:r>
                      <a:r>
                        <a:rPr lang="en-US" altLang="zh-CN" sz="1400">
                          <a:latin typeface="宋体" panose="02010600030101010101" pitchFamily="2" charset="-122"/>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54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533400" lvl="0" indent="-533400">
                        <a:spcBef>
                          <a:spcPct val="0"/>
                        </a:spcBef>
                        <a:buNone/>
                      </a:pPr>
                      <a:r>
                        <a:rPr lang="en-US" altLang="zh-CN" sz="1400">
                          <a:latin typeface="宋体" panose="02010600030101010101" pitchFamily="2" charset="-122"/>
                          <a:cs typeface="Times New Roman" panose="02020603050405020304" pitchFamily="18" charset="0"/>
                        </a:rPr>
                        <a:t>private</a:t>
                      </a:r>
                      <a:r>
                        <a:rPr lang="zh-CN" altLang="en-US" sz="1400" dirty="0">
                          <a:latin typeface="宋体" panose="02010600030101010101" pitchFamily="2" charset="-122"/>
                          <a:cs typeface="Times New Roman" panose="02020603050405020304" pitchFamily="18" charset="0"/>
                        </a:rPr>
                        <a:t>中的方法</a:t>
                      </a:r>
                      <a:endParaRPr lang="zh-CN" altLang="en-US" sz="1400" dirty="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a:spcBef>
                          <a:spcPct val="0"/>
                        </a:spcBef>
                        <a:buNone/>
                      </a:pPr>
                      <a:r>
                        <a:rPr lang="en-US" altLang="zh-CN" sz="1400">
                          <a:latin typeface="宋体" panose="02010600030101010101" pitchFamily="2" charset="-122"/>
                          <a:cs typeface="Times New Roman" panose="02020603050405020304" pitchFamily="18" charset="0"/>
                        </a:rPr>
                        <a:t>BOOL </a:t>
                      </a:r>
                      <a:r>
                        <a:rPr lang="en-US" altLang="zh-CN" sz="1400" err="1">
                          <a:latin typeface="宋体" panose="02010600030101010101" pitchFamily="2" charset="-122"/>
                          <a:cs typeface="Times New Roman" panose="02020603050405020304" pitchFamily="18" charset="0"/>
                        </a:rPr>
                        <a:t>iStartLive(void</a:t>
                      </a:r>
                      <a:r>
                        <a:rPr lang="en-US" altLang="zh-CN" sz="1400">
                          <a:latin typeface="宋体" panose="02010600030101010101" pitchFamily="2" charset="-122"/>
                          <a:cs typeface="Times New Roman" panose="02020603050405020304" pitchFamily="18" charset="0"/>
                        </a:rPr>
                        <a:t>);</a:t>
                      </a:r>
                      <a:endParaRPr lang="zh-CN" altLang="en-US" sz="140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2" name="标题 15361"/>
          <p:cNvSpPr>
            <a:spLocks noGrp="1"/>
          </p:cNvSpPr>
          <p:nvPr>
            <p:ph type="title"/>
          </p:nvPr>
        </p:nvSpPr>
        <p:spPr/>
        <p:txBody>
          <a:bodyPr anchor="ctr" anchorCtr="0"/>
          <a:p>
            <a:r>
              <a:rPr lang="zh-CN" altLang="en-US" dirty="0"/>
              <a:t>版权及版本申明</a:t>
            </a:r>
            <a:endParaRPr lang="zh-CN" altLang="en-US" dirty="0"/>
          </a:p>
        </p:txBody>
      </p:sp>
      <p:sp>
        <p:nvSpPr>
          <p:cNvPr id="15364" name="矩形 15363"/>
          <p:cNvSpPr/>
          <p:nvPr/>
        </p:nvSpPr>
        <p:spPr>
          <a:xfrm>
            <a:off x="179388" y="1557338"/>
            <a:ext cx="8964612" cy="5077460"/>
          </a:xfrm>
          <a:prstGeom prst="rect">
            <a:avLst/>
          </a:prstGeom>
          <a:noFill/>
          <a:ln w="9525">
            <a:noFill/>
          </a:ln>
        </p:spPr>
        <p:txBody>
          <a:bodyPr>
            <a:spAutoFit/>
          </a:bodyPr>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Copyright (c) 2025,ShenZhen </a:t>
            </a:r>
            <a:r>
              <a:rPr lang="en-US" altLang="zh-CN" err="1">
                <a:solidFill>
                  <a:schemeClr val="hlink"/>
                </a:solidFill>
                <a:latin typeface="宋体" panose="02010600030101010101" pitchFamily="2" charset="-122"/>
              </a:rPr>
              <a:t>DHF</a:t>
            </a:r>
            <a:r>
              <a:rPr lang="en-US" altLang="zh-CN">
                <a:solidFill>
                  <a:schemeClr val="hlink"/>
                </a:solidFill>
                <a:latin typeface="宋体" panose="02010600030101010101" pitchFamily="2" charset="-122"/>
              </a:rPr>
              <a:t> Electronic Ltd Co.</a:t>
            </a:r>
            <a:endParaRPr lang="en-US" altLang="zh-CN">
              <a:solidFill>
                <a:schemeClr val="hlink"/>
              </a:solidFill>
              <a:latin typeface="宋体" panose="02010600030101010101" pitchFamily="2" charset="-122"/>
            </a:endParaRPr>
          </a:p>
          <a:p>
            <a:pPr eaLnBrk="1" hangingPunct="1"/>
            <a:r>
              <a:rPr lang="en-US" altLang="zh-CN">
                <a:solidFill>
                  <a:schemeClr val="hlink"/>
                </a:solidFill>
                <a:latin typeface="宋体" panose="02010600030101010101" pitchFamily="2" charset="-122"/>
              </a:rPr>
              <a:t>All rights reserved.</a:t>
            </a:r>
            <a:endParaRPr lang="en-US" altLang="zh-CN">
              <a:solidFill>
                <a:schemeClr val="hlink"/>
              </a:solidFill>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File Name:</a:t>
            </a:r>
            <a:r>
              <a:rPr lang="en-US" altLang="zh-CN">
                <a:latin typeface="宋体" panose="02010600030101010101" pitchFamily="2" charset="-122"/>
              </a:rPr>
              <a:t> </a:t>
            </a:r>
            <a:r>
              <a:rPr lang="en-US" altLang="zh-CN" err="1">
                <a:latin typeface="宋体" panose="02010600030101010101" pitchFamily="2" charset="-122"/>
              </a:rPr>
              <a:t>DHF</a:t>
            </a:r>
            <a:r>
              <a:rPr lang="en-US" altLang="zh-CN" err="1">
                <a:latin typeface="宋体" panose="02010600030101010101" pitchFamily="2" charset="-122"/>
              </a:rPr>
              <a:t>PvrCore.c</a:t>
            </a:r>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Summary:</a:t>
            </a:r>
            <a:r>
              <a:rPr lang="en-US" altLang="zh-CN">
                <a:latin typeface="宋体" panose="02010600030101010101" pitchFamily="2" charset="-122"/>
              </a:rPr>
              <a:t> PVR core rule for live, playback and recording</a:t>
            </a:r>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Current Version:</a:t>
            </a:r>
            <a:r>
              <a:rPr lang="en-US" altLang="zh-CN">
                <a:latin typeface="宋体" panose="02010600030101010101" pitchFamily="2" charset="-122"/>
              </a:rPr>
              <a:t> 1.1.0</a:t>
            </a:r>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Author:</a:t>
            </a:r>
            <a:r>
              <a:rPr lang="en-US" altLang="zh-CN">
                <a:latin typeface="宋体" panose="02010600030101010101" pitchFamily="2" charset="-122"/>
              </a:rPr>
              <a:t> Samson</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solidFill>
                  <a:schemeClr val="hlink"/>
                </a:solidFill>
                <a:latin typeface="宋体" panose="02010600030101010101" pitchFamily="2" charset="-122"/>
              </a:rPr>
              <a:t>History:</a:t>
            </a:r>
            <a:endParaRPr lang="en-US" altLang="zh-CN">
              <a:solidFill>
                <a:schemeClr val="hlink"/>
              </a:solidFill>
              <a:latin typeface="宋体" panose="02010600030101010101" pitchFamily="2" charset="-122"/>
            </a:endParaRPr>
          </a:p>
          <a:p>
            <a:pPr eaLnBrk="1" hangingPunct="1"/>
            <a:r>
              <a:rPr lang="en-US" altLang="zh-CN" err="1">
                <a:latin typeface="宋体" panose="02010600030101010101" pitchFamily="2" charset="-122"/>
              </a:rPr>
              <a:t>Ver</a:t>
            </a:r>
            <a:r>
              <a:rPr lang="en-US" altLang="zh-CN">
                <a:latin typeface="宋体" panose="02010600030101010101" pitchFamily="2" charset="-122"/>
              </a:rPr>
              <a:t> 1.1.0, </a:t>
            </a:r>
            <a:r>
              <a:rPr lang="en-US" altLang="zh-CN">
                <a:latin typeface="宋体" panose="02010600030101010101" pitchFamily="2" charset="-122"/>
                <a:sym typeface="+mn-ea"/>
              </a:rPr>
              <a:t>Samson</a:t>
            </a:r>
            <a:r>
              <a:rPr lang="en-US" altLang="zh-CN">
                <a:latin typeface="宋体" panose="02010600030101010101" pitchFamily="2" charset="-122"/>
              </a:rPr>
              <a:t>, 2025.02.11</a:t>
            </a:r>
            <a:endParaRPr lang="en-US" altLang="zh-CN">
              <a:latin typeface="宋体" panose="02010600030101010101" pitchFamily="2" charset="-122"/>
            </a:endParaRPr>
          </a:p>
          <a:p>
            <a:pPr eaLnBrk="1" hangingPunct="1"/>
            <a:r>
              <a:rPr lang="en-US" altLang="zh-CN">
                <a:latin typeface="宋体" panose="02010600030101010101" pitchFamily="2" charset="-122"/>
              </a:rPr>
              <a:t>Add “switch windows” function for recording</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err="1">
                <a:latin typeface="宋体" panose="02010600030101010101" pitchFamily="2" charset="-122"/>
              </a:rPr>
              <a:t>Ver</a:t>
            </a:r>
            <a:r>
              <a:rPr lang="en-US" altLang="zh-CN">
                <a:latin typeface="宋体" panose="02010600030101010101" pitchFamily="2" charset="-122"/>
              </a:rPr>
              <a:t> 1.0.0, </a:t>
            </a:r>
            <a:r>
              <a:rPr lang="en-US" altLang="zh-CN">
                <a:latin typeface="宋体" panose="02010600030101010101" pitchFamily="2" charset="-122"/>
                <a:sym typeface="+mn-ea"/>
              </a:rPr>
              <a:t>Samson</a:t>
            </a:r>
            <a:r>
              <a:rPr lang="en-US" altLang="zh-CN">
                <a:latin typeface="宋体" panose="02010600030101010101" pitchFamily="2" charset="-122"/>
              </a:rPr>
              <a:t>, 2025.02.11</a:t>
            </a:r>
            <a:endParaRPr lang="en-US" altLang="zh-CN">
              <a:latin typeface="宋体" panose="02010600030101010101" pitchFamily="2" charset="-122"/>
            </a:endParaRPr>
          </a:p>
          <a:p>
            <a:pPr eaLnBrk="1" hangingPunct="1"/>
            <a:r>
              <a:rPr lang="en-US" altLang="zh-CN">
                <a:latin typeface="宋体" panose="02010600030101010101" pitchFamily="2" charset="-122"/>
              </a:rPr>
              <a:t>Original version</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zh-CN" altLang="en-US" b="1" dirty="0">
                <a:solidFill>
                  <a:srgbClr val="FF6600"/>
                </a:solidFill>
                <a:latin typeface="宋体" panose="02010600030101010101" pitchFamily="2" charset="-122"/>
              </a:rPr>
              <a:t>出现在</a:t>
            </a:r>
            <a:r>
              <a:rPr lang="en-US" altLang="zh-CN" b="1">
                <a:solidFill>
                  <a:srgbClr val="FF6600"/>
                </a:solidFill>
                <a:latin typeface="宋体" panose="02010600030101010101" pitchFamily="2" charset="-122"/>
              </a:rPr>
              <a:t>.</a:t>
            </a:r>
            <a:r>
              <a:rPr lang="en-US" altLang="zh-CN" b="1" err="1">
                <a:solidFill>
                  <a:srgbClr val="FF6600"/>
                </a:solidFill>
                <a:latin typeface="宋体" panose="02010600030101010101" pitchFamily="2" charset="-122"/>
              </a:rPr>
              <a:t>h/.c/.cpp</a:t>
            </a:r>
            <a:r>
              <a:rPr lang="zh-CN" altLang="en-US" b="1" dirty="0">
                <a:solidFill>
                  <a:srgbClr val="FF6600"/>
                </a:solidFill>
                <a:latin typeface="宋体" panose="02010600030101010101" pitchFamily="2" charset="-122"/>
              </a:rPr>
              <a:t>的头部</a:t>
            </a:r>
            <a:endParaRPr lang="zh-CN" altLang="en-US" b="1" dirty="0">
              <a:solidFill>
                <a:srgbClr val="FF6600"/>
              </a:solidFill>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7459" name="文本占位符 147458"/>
          <p:cNvSpPr>
            <a:spLocks noGrp="1"/>
          </p:cNvSpPr>
          <p:nvPr>
            <p:ph type="body" idx="1"/>
          </p:nvPr>
        </p:nvSpPr>
        <p:spPr/>
        <p:txBody>
          <a:bodyPr/>
          <a:p>
            <a:pPr marL="609600" indent="-609600"/>
            <a:r>
              <a:rPr lang="en-US" altLang="zh-CN" sz="2000"/>
              <a:t>HTML</a:t>
            </a:r>
            <a:r>
              <a:rPr lang="zh-CN" altLang="en-US" sz="2000" dirty="0"/>
              <a:t>是</a:t>
            </a:r>
            <a:r>
              <a:rPr lang="en-US" altLang="zh-CN" sz="2000"/>
              <a:t>Hypertext Markup </a:t>
            </a:r>
            <a:r>
              <a:rPr lang="en-US" altLang="zh-CN" sz="2000" err="1"/>
              <a:t>Languaged</a:t>
            </a:r>
            <a:r>
              <a:rPr lang="zh-CN" altLang="en-US" sz="2000" dirty="0"/>
              <a:t>的缩写，一个与</a:t>
            </a:r>
            <a:r>
              <a:rPr lang="en-US" altLang="zh-CN" sz="2000"/>
              <a:t>HTML</a:t>
            </a:r>
            <a:r>
              <a:rPr lang="zh-CN" altLang="en-US" sz="2000" dirty="0"/>
              <a:t>有关的模块</a:t>
            </a:r>
            <a:r>
              <a:rPr lang="en-US" altLang="zh-CN" sz="2000"/>
              <a:t>(c</a:t>
            </a:r>
            <a:r>
              <a:rPr lang="zh-CN" altLang="en-US" sz="2000" dirty="0"/>
              <a:t>语言</a:t>
            </a:r>
            <a:r>
              <a:rPr lang="en-US" altLang="zh-CN" sz="2000"/>
              <a:t>)</a:t>
            </a:r>
            <a:r>
              <a:rPr lang="zh-CN" altLang="en-US" sz="2000" dirty="0"/>
              <a:t>，其中有一个私有函数用来表示解析，那么对这个函数较规范的申明是：</a:t>
            </a:r>
            <a:r>
              <a:rPr lang="en-US" altLang="zh-CN" sz="2000"/>
              <a:t>[			]</a:t>
            </a:r>
            <a:endParaRPr lang="en-US" altLang="zh-CN" sz="2000"/>
          </a:p>
          <a:p>
            <a:pPr marL="609600" indent="-609600"/>
            <a:r>
              <a:rPr lang="en-US" altLang="zh-CN" sz="2000"/>
              <a:t>A</a:t>
            </a:r>
            <a:r>
              <a:rPr lang="zh-CN" altLang="en-US" sz="2000" dirty="0"/>
              <a:t>、</a:t>
            </a:r>
            <a:r>
              <a:rPr lang="en-US" altLang="zh-CN" sz="2000"/>
              <a:t>static void </a:t>
            </a:r>
            <a:r>
              <a:rPr lang="en-US" altLang="zh-CN" sz="2000" err="1"/>
              <a:t>DHF</a:t>
            </a:r>
            <a:r>
              <a:rPr lang="en-US" altLang="zh-CN" sz="2000" err="1"/>
              <a:t>HTML_Parse</a:t>
            </a:r>
            <a:r>
              <a:rPr lang="en-US" altLang="zh-CN" sz="2000"/>
              <a:t>();</a:t>
            </a:r>
            <a:endParaRPr lang="en-US" altLang="zh-CN" sz="2000"/>
          </a:p>
          <a:p>
            <a:pPr marL="609600" indent="-609600"/>
            <a:r>
              <a:rPr lang="en-US" altLang="zh-CN" sz="2000"/>
              <a:t>B</a:t>
            </a:r>
            <a:r>
              <a:rPr lang="zh-CN" altLang="en-US" sz="2000" dirty="0"/>
              <a:t>、</a:t>
            </a:r>
            <a:r>
              <a:rPr lang="en-US" altLang="zh-CN" sz="2000"/>
              <a:t>void </a:t>
            </a:r>
            <a:r>
              <a:rPr lang="en-US" altLang="zh-CN" sz="2000" err="1"/>
              <a:t>DHF</a:t>
            </a:r>
            <a:r>
              <a:rPr lang="en-US" altLang="zh-CN" sz="2000" err="1"/>
              <a:t>Html_Parse</a:t>
            </a:r>
            <a:r>
              <a:rPr lang="en-US" altLang="zh-CN" sz="2000"/>
              <a:t>();</a:t>
            </a:r>
            <a:endParaRPr lang="en-US" altLang="zh-CN" sz="2000"/>
          </a:p>
          <a:p>
            <a:pPr marL="609600" indent="-609600"/>
            <a:r>
              <a:rPr lang="en-US" altLang="zh-CN" sz="2000"/>
              <a:t>C</a:t>
            </a:r>
            <a:r>
              <a:rPr lang="zh-CN" altLang="en-US" sz="2000" dirty="0"/>
              <a:t>、</a:t>
            </a:r>
            <a:r>
              <a:rPr lang="en-US" altLang="zh-CN" sz="2000"/>
              <a:t>static void </a:t>
            </a:r>
            <a:r>
              <a:rPr lang="en-US" altLang="zh-CN" sz="2000" err="1"/>
              <a:t>DHF</a:t>
            </a:r>
            <a:r>
              <a:rPr lang="en-US" altLang="zh-CN" sz="2000" err="1"/>
              <a:t>Html_Parse(void</a:t>
            </a:r>
            <a:r>
              <a:rPr lang="en-US" altLang="zh-CN" sz="2000"/>
              <a:t>);</a:t>
            </a:r>
            <a:endParaRPr lang="en-US" altLang="zh-CN" sz="2000"/>
          </a:p>
          <a:p>
            <a:pPr marL="609600" indent="-609600"/>
            <a:r>
              <a:rPr lang="en-US" altLang="zh-CN" sz="2000"/>
              <a:t>D</a:t>
            </a:r>
            <a:r>
              <a:rPr lang="zh-CN" altLang="en-US" sz="2000" dirty="0"/>
              <a:t>、</a:t>
            </a:r>
            <a:r>
              <a:rPr lang="en-US" altLang="zh-CN" sz="2000"/>
              <a:t>static void </a:t>
            </a:r>
            <a:r>
              <a:rPr lang="en-US" altLang="zh-CN" sz="2000" err="1"/>
              <a:t>DHF</a:t>
            </a:r>
            <a:r>
              <a:rPr lang="en-US" altLang="zh-CN" sz="2000" err="1"/>
              <a:t>Html_iParse(void</a:t>
            </a:r>
            <a:r>
              <a:rPr lang="en-US" altLang="zh-CN" sz="2000"/>
              <a:t>);</a:t>
            </a:r>
            <a:endParaRPr lang="en-US" altLang="zh-CN" sz="2000"/>
          </a:p>
          <a:p>
            <a:pPr marL="609600" indent="-609600"/>
            <a:r>
              <a:rPr lang="en-US" altLang="zh-CN" sz="2000"/>
              <a:t>E</a:t>
            </a:r>
            <a:r>
              <a:rPr lang="zh-CN" altLang="en-US" sz="2000" dirty="0"/>
              <a:t>、</a:t>
            </a:r>
            <a:r>
              <a:rPr lang="en-US" altLang="zh-CN" sz="2000"/>
              <a:t>static void </a:t>
            </a:r>
            <a:r>
              <a:rPr lang="en-US" altLang="zh-CN" sz="2000" err="1"/>
              <a:t>DHF</a:t>
            </a:r>
            <a:r>
              <a:rPr lang="en-US" altLang="zh-CN" sz="2000" err="1"/>
              <a:t>HTML_iParse(void</a:t>
            </a:r>
            <a:r>
              <a:rPr lang="en-US" altLang="zh-CN" sz="2000"/>
              <a:t>);</a:t>
            </a:r>
            <a:endParaRPr lang="en-US" altLang="zh-CN" sz="2000"/>
          </a:p>
        </p:txBody>
      </p:sp>
      <p:sp>
        <p:nvSpPr>
          <p:cNvPr id="147460" name="标题 147459"/>
          <p:cNvSpPr/>
          <p:nvPr>
            <p:ph type="title"/>
          </p:nvPr>
        </p:nvSpPr>
        <p:spPr/>
        <p:txBody>
          <a:bodyPr vert="horz" wrap="square" lIns="91440" tIns="45720" rIns="91440" bIns="45720" anchor="ctr" anchorCtr="0"/>
          <a:p>
            <a:pPr eaLnBrk="0" hangingPunct="0"/>
            <a:r>
              <a:rPr lang="zh-CN" altLang="en-US" dirty="0">
                <a:effectLst>
                  <a:outerShdw blurRad="38100" dist="38100" dir="2700000">
                    <a:srgbClr val="000000"/>
                  </a:outerShdw>
                </a:effectLst>
              </a:rPr>
              <a:t>思考</a:t>
            </a:r>
            <a:r>
              <a:rPr lang="en-US" altLang="zh-CN">
                <a:effectLst>
                  <a:outerShdw blurRad="38100" dist="38100" dir="2700000">
                    <a:srgbClr val="000000"/>
                  </a:outerShdw>
                </a:effectLst>
              </a:rPr>
              <a:t>17</a:t>
            </a:r>
            <a:endParaRPr lang="en-US" altLang="zh-CN">
              <a:effectLst>
                <a:outerShdw blurRad="38100" dist="38100" dir="2700000">
                  <a:srgbClr val="000000"/>
                </a:outerShdw>
              </a:effectLst>
            </a:endParaRPr>
          </a:p>
        </p:txBody>
      </p:sp>
      <p:sp>
        <p:nvSpPr>
          <p:cNvPr id="147461" name="矩形 147460"/>
          <p:cNvSpPr/>
          <p:nvPr/>
        </p:nvSpPr>
        <p:spPr>
          <a:xfrm>
            <a:off x="3851275" y="2205038"/>
            <a:ext cx="412750" cy="366712"/>
          </a:xfrm>
          <a:prstGeom prst="rect">
            <a:avLst/>
          </a:prstGeom>
          <a:noFill/>
          <a:ln w="9525">
            <a:noFill/>
          </a:ln>
        </p:spPr>
        <p:txBody>
          <a:bodyPr wrap="none" anchor="ctr" anchorCtr="0">
            <a:spAutoFit/>
          </a:bodyPr>
          <a:p>
            <a:pPr eaLnBrk="1" hangingPunct="1"/>
            <a:r>
              <a:rPr lang="en-US" altLang="zh-CN" b="1"/>
              <a:t>D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147461"/>
                                        </p:tgtEl>
                                        <p:attrNameLst>
                                          <p:attrName>style.visibility</p:attrName>
                                        </p:attrNameLst>
                                      </p:cBhvr>
                                      <p:to>
                                        <p:strVal val="visible"/>
                                      </p:to>
                                    </p:set>
                                    <p:anim calcmode="lin" valueType="num">
                                      <p:cBhvr>
                                        <p:cTn id="7" dur="500" fill="hold"/>
                                        <p:tgtEl>
                                          <p:spTgt spid="147461"/>
                                        </p:tgtEl>
                                        <p:attrNameLst>
                                          <p:attrName>style.rotation</p:attrName>
                                        </p:attrNameLst>
                                      </p:cBhvr>
                                      <p:tavLst>
                                        <p:tav tm="0">
                                          <p:val>
                                            <p:fltVal val="90.000000"/>
                                          </p:val>
                                        </p:tav>
                                        <p:tav tm="80000">
                                          <p:val>
                                            <p:fltVal val="90.000000"/>
                                          </p:val>
                                        </p:tav>
                                        <p:tav tm="80000">
                                          <p:val>
                                            <p:fltVal val="90.000000"/>
                                          </p:val>
                                        </p:tav>
                                        <p:tav tm="100000">
                                          <p:val>
                                            <p:fltVal val="0.000000"/>
                                          </p:val>
                                        </p:tav>
                                      </p:tavLst>
                                    </p:anim>
                                    <p:anim calcmode="lin" valueType="num">
                                      <p:cBhvr>
                                        <p:cTn id="8" dur="500" fill="hold"/>
                                        <p:tgtEl>
                                          <p:spTgt spid="147461"/>
                                        </p:tgtEl>
                                        <p:attrNameLst>
                                          <p:attrName>ppt_x</p:attrName>
                                        </p:attrNameLst>
                                      </p:cBhvr>
                                      <p:tavLst>
                                        <p:tav tm="0">
                                          <p:val>
                                            <p:fltVal val="-1.000000"/>
                                          </p:val>
                                        </p:tav>
                                        <p:tav tm="50000">
                                          <p:val>
                                            <p:fltVal val="0.950000"/>
                                          </p:val>
                                        </p:tav>
                                        <p:tav tm="100000">
                                          <p:val>
                                            <p:strVal val="#ppt_x"/>
                                          </p:val>
                                        </p:tav>
                                      </p:tavLst>
                                    </p:anim>
                                    <p:anim calcmode="lin" valueType="num">
                                      <p:cBhvr>
                                        <p:cTn id="9" dur="500" fill="hold"/>
                                        <p:tgtEl>
                                          <p:spTgt spid="147461"/>
                                        </p:tgtEl>
                                        <p:attrNameLst>
                                          <p:attrName>ppt_y</p:attrName>
                                        </p:attrNameLst>
                                      </p:cBhvr>
                                      <p:tavLst>
                                        <p:tav tm="0">
                                          <p:val>
                                            <p:strVal val="#ppt_y"/>
                                          </p:val>
                                        </p:tav>
                                        <p:tav tm="100000">
                                          <p:val>
                                            <p:strVal val="#ppt_y"/>
                                          </p:val>
                                        </p:tav>
                                      </p:tavLst>
                                    </p:anim>
                                    <p:animEffect transition="in" filter="fade">
                                      <p:cBhvr>
                                        <p:cTn id="10"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42" name="标题 163841"/>
          <p:cNvSpPr>
            <a:spLocks noGrp="1"/>
          </p:cNvSpPr>
          <p:nvPr>
            <p:ph type="title"/>
          </p:nvPr>
        </p:nvSpPr>
        <p:spPr/>
        <p:txBody>
          <a:bodyPr anchor="ctr" anchorCtr="0"/>
          <a:p>
            <a:r>
              <a:rPr lang="zh-CN" altLang="en-US" b="0" dirty="0">
                <a:effectLst>
                  <a:outerShdw blurRad="38100" dist="38100" dir="2700000">
                    <a:srgbClr val="000000"/>
                  </a:outerShdw>
                </a:effectLst>
              </a:rPr>
              <a:t>思考</a:t>
            </a:r>
            <a:r>
              <a:rPr lang="en-US" altLang="zh-CN" b="0">
                <a:effectLst>
                  <a:outerShdw blurRad="38100" dist="38100" dir="2700000">
                    <a:srgbClr val="000000"/>
                  </a:outerShdw>
                </a:effectLst>
              </a:rPr>
              <a:t>18</a:t>
            </a:r>
            <a:endParaRPr lang="en-US" altLang="zh-CN" b="0">
              <a:effectLst>
                <a:outerShdw blurRad="38100" dist="38100" dir="2700000">
                  <a:srgbClr val="000000"/>
                </a:outerShdw>
              </a:effectLst>
            </a:endParaRPr>
          </a:p>
        </p:txBody>
      </p:sp>
      <p:sp>
        <p:nvSpPr>
          <p:cNvPr id="163843" name="文本占位符 163842"/>
          <p:cNvSpPr>
            <a:spLocks noGrp="1"/>
          </p:cNvSpPr>
          <p:nvPr>
            <p:ph type="body" idx="1"/>
          </p:nvPr>
        </p:nvSpPr>
        <p:spPr/>
        <p:txBody>
          <a:bodyPr/>
          <a:p>
            <a:pPr marL="457200" indent="-457200"/>
            <a:r>
              <a:rPr lang="en-US" altLang="zh-CN"/>
              <a:t>protect</a:t>
            </a:r>
            <a:r>
              <a:rPr lang="zh-CN" altLang="en-US" dirty="0"/>
              <a:t>中的虚函数，它在头文件中较规范的声明是</a:t>
            </a:r>
            <a:r>
              <a:rPr lang="en-US" altLang="zh-CN"/>
              <a:t>[			]</a:t>
            </a:r>
            <a:endParaRPr lang="en-US" altLang="zh-CN"/>
          </a:p>
          <a:p>
            <a:pPr marL="457200" indent="-457200"/>
            <a:r>
              <a:rPr lang="en-US" altLang="zh-CN"/>
              <a:t>A</a:t>
            </a:r>
            <a:r>
              <a:rPr lang="zh-CN" altLang="en-US" dirty="0"/>
              <a:t>、</a:t>
            </a:r>
            <a:r>
              <a:rPr lang="en-US" altLang="zh-CN"/>
              <a:t>virtual void </a:t>
            </a:r>
            <a:r>
              <a:rPr lang="en-US" altLang="zh-CN" err="1"/>
              <a:t>CheckSomething(void</a:t>
            </a:r>
            <a:r>
              <a:rPr lang="en-US" altLang="zh-CN"/>
              <a:t>);</a:t>
            </a:r>
            <a:endParaRPr lang="en-US" altLang="zh-CN"/>
          </a:p>
          <a:p>
            <a:pPr marL="457200" indent="-457200"/>
            <a:r>
              <a:rPr lang="en-US" altLang="zh-CN"/>
              <a:t>B</a:t>
            </a:r>
            <a:r>
              <a:rPr lang="zh-CN" altLang="en-US" dirty="0"/>
              <a:t>、</a:t>
            </a:r>
            <a:r>
              <a:rPr lang="en-US" altLang="zh-CN"/>
              <a:t>virtual void _</a:t>
            </a:r>
            <a:r>
              <a:rPr lang="en-US" altLang="zh-CN" err="1"/>
              <a:t>DoCheckSomething(void</a:t>
            </a:r>
            <a:r>
              <a:rPr lang="en-US" altLang="zh-CN"/>
              <a:t>);</a:t>
            </a:r>
            <a:endParaRPr lang="en-US" altLang="zh-CN"/>
          </a:p>
          <a:p>
            <a:pPr marL="457200" indent="-457200"/>
            <a:r>
              <a:rPr lang="en-US" altLang="zh-CN"/>
              <a:t>C</a:t>
            </a:r>
            <a:r>
              <a:rPr lang="zh-CN" altLang="en-US" dirty="0"/>
              <a:t>、</a:t>
            </a:r>
            <a:r>
              <a:rPr lang="en-US" altLang="zh-CN"/>
              <a:t>void _</a:t>
            </a:r>
            <a:r>
              <a:rPr lang="en-US" altLang="zh-CN" err="1"/>
              <a:t>DoCheckSomething(void</a:t>
            </a:r>
            <a:r>
              <a:rPr lang="en-US" altLang="zh-CN"/>
              <a:t>);</a:t>
            </a:r>
            <a:endParaRPr lang="en-US" altLang="zh-CN"/>
          </a:p>
          <a:p>
            <a:pPr marL="457200" indent="-457200"/>
            <a:r>
              <a:rPr lang="en-US" altLang="zh-CN"/>
              <a:t>D</a:t>
            </a:r>
            <a:r>
              <a:rPr lang="zh-CN" altLang="en-US" dirty="0"/>
              <a:t>、</a:t>
            </a:r>
            <a:r>
              <a:rPr lang="en-US" altLang="zh-CN"/>
              <a:t>virtual void _</a:t>
            </a:r>
            <a:r>
              <a:rPr lang="en-US" altLang="zh-CN" err="1"/>
              <a:t>CheckSomething(void</a:t>
            </a:r>
            <a:r>
              <a:rPr lang="en-US" altLang="zh-CN"/>
              <a:t>);</a:t>
            </a:r>
            <a:endParaRPr lang="en-US" altLang="zh-CN"/>
          </a:p>
        </p:txBody>
      </p:sp>
      <p:sp>
        <p:nvSpPr>
          <p:cNvPr id="163844" name="矩形 163843"/>
          <p:cNvSpPr/>
          <p:nvPr/>
        </p:nvSpPr>
        <p:spPr>
          <a:xfrm>
            <a:off x="8243888" y="1628775"/>
            <a:ext cx="412750" cy="366713"/>
          </a:xfrm>
          <a:prstGeom prst="rect">
            <a:avLst/>
          </a:prstGeom>
          <a:noFill/>
          <a:ln w="9525">
            <a:noFill/>
          </a:ln>
        </p:spPr>
        <p:txBody>
          <a:bodyPr wrap="none" anchor="ctr" anchorCtr="0">
            <a:spAutoFit/>
          </a:bodyPr>
          <a:p>
            <a:pPr eaLnBrk="1" hangingPunct="1"/>
            <a:r>
              <a:rPr lang="en-US" altLang="zh-CN" b="1"/>
              <a:t>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63844"/>
                                        </p:tgtEl>
                                        <p:attrNameLst>
                                          <p:attrName>style.visibility</p:attrName>
                                        </p:attrNameLst>
                                      </p:cBhvr>
                                      <p:to>
                                        <p:strVal val="visible"/>
                                      </p:to>
                                    </p:set>
                                    <p:anim by="(-#ppt_w*2)" calcmode="lin" valueType="num">
                                      <p:cBhvr rctx="PPT">
                                        <p:cTn id="7" dur="250" autoRev="1" fill="hold">
                                          <p:stCondLst>
                                            <p:cond delay="0"/>
                                          </p:stCondLst>
                                        </p:cTn>
                                        <p:tgtEl>
                                          <p:spTgt spid="163844"/>
                                        </p:tgtEl>
                                        <p:attrNameLst>
                                          <p:attrName>ppt_w</p:attrName>
                                        </p:attrNameLst>
                                      </p:cBhvr>
                                    </p:anim>
                                    <p:anim by="(#ppt_w*0.50)" calcmode="lin" valueType="num">
                                      <p:cBhvr>
                                        <p:cTn id="8" dur="250" decel="50000" autoRev="1" fill="hold">
                                          <p:stCondLst>
                                            <p:cond delay="0"/>
                                          </p:stCondLst>
                                        </p:cTn>
                                        <p:tgtEl>
                                          <p:spTgt spid="163844"/>
                                        </p:tgtEl>
                                        <p:attrNameLst>
                                          <p:attrName>ppt_x</p:attrName>
                                        </p:attrNameLst>
                                      </p:cBhvr>
                                    </p:anim>
                                    <p:anim from="(-#ppt_h/2)" to="(#ppt_y)" calcmode="lin" valueType="num">
                                      <p:cBhvr>
                                        <p:cTn id="9" dur="500" fill="hold">
                                          <p:stCondLst>
                                            <p:cond delay="0"/>
                                          </p:stCondLst>
                                        </p:cTn>
                                        <p:tgtEl>
                                          <p:spTgt spid="163844"/>
                                        </p:tgtEl>
                                        <p:attrNameLst>
                                          <p:attrName>ppt_y</p:attrName>
                                        </p:attrNameLst>
                                      </p:cBhvr>
                                    </p:anim>
                                    <p:animRot by="21600000">
                                      <p:cBhvr>
                                        <p:cTn id="10" dur="500" fill="hold">
                                          <p:stCondLst>
                                            <p:cond delay="0"/>
                                          </p:stCondLst>
                                        </p:cTn>
                                        <p:tgtEl>
                                          <p:spTgt spid="16384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2" name="标题 71681"/>
          <p:cNvSpPr>
            <a:spLocks noGrp="1"/>
          </p:cNvSpPr>
          <p:nvPr>
            <p:ph type="title"/>
          </p:nvPr>
        </p:nvSpPr>
        <p:spPr/>
        <p:txBody>
          <a:bodyPr anchor="ctr" anchorCtr="0"/>
          <a:p>
            <a:pPr marL="838200" indent="-838200"/>
            <a:r>
              <a:rPr lang="zh-CN" altLang="en-US" dirty="0"/>
              <a:t>命名－</a:t>
            </a:r>
            <a:r>
              <a:rPr lang="zh-CN" altLang="en-US" b="0" dirty="0"/>
              <a:t>函数</a:t>
            </a:r>
            <a:r>
              <a:rPr lang="en-US" altLang="zh-CN" b="0"/>
              <a:t>&amp;</a:t>
            </a:r>
            <a:r>
              <a:rPr lang="zh-CN" altLang="en-US" b="0" dirty="0"/>
              <a:t>方法指针</a:t>
            </a:r>
            <a:endParaRPr lang="zh-CN" altLang="en-US" b="0" dirty="0"/>
          </a:p>
        </p:txBody>
      </p:sp>
      <p:sp>
        <p:nvSpPr>
          <p:cNvPr id="71683" name="文本占位符 71682"/>
          <p:cNvSpPr>
            <a:spLocks noGrp="1"/>
          </p:cNvSpPr>
          <p:nvPr>
            <p:ph type="body" idx="1"/>
          </p:nvPr>
        </p:nvSpPr>
        <p:spPr>
          <a:xfrm>
            <a:off x="457200" y="1600200"/>
            <a:ext cx="8229600" cy="4781550"/>
          </a:xfrm>
        </p:spPr>
        <p:txBody>
          <a:bodyPr/>
          <a:p>
            <a:pPr>
              <a:lnSpc>
                <a:spcPct val="80000"/>
              </a:lnSpc>
            </a:pPr>
            <a:r>
              <a:rPr lang="zh-CN" altLang="en-US" sz="2000" dirty="0"/>
              <a:t>使用函数指针通常表示某事件发生需要通知客户端，</a:t>
            </a:r>
            <a:endParaRPr lang="zh-CN" altLang="en-US" sz="2000" dirty="0"/>
          </a:p>
          <a:p>
            <a:pPr>
              <a:lnSpc>
                <a:spcPct val="80000"/>
              </a:lnSpc>
            </a:pPr>
            <a:r>
              <a:rPr lang="en-US" altLang="zh-CN" sz="2000"/>
              <a:t>C</a:t>
            </a:r>
            <a:r>
              <a:rPr lang="zh-CN" altLang="en-US" sz="2000" dirty="0"/>
              <a:t>语言中的函数指针格式：</a:t>
            </a:r>
            <a:r>
              <a:rPr lang="en-US" altLang="zh-CN" sz="2000" dirty="0"/>
              <a:t>*</a:t>
            </a:r>
            <a:r>
              <a:rPr lang="en-US" altLang="zh-CN" sz="2000" err="1"/>
              <a:t>DHF</a:t>
            </a:r>
            <a:r>
              <a:rPr lang="en-US" altLang="zh-CN" sz="2000" err="1"/>
              <a:t>On</a:t>
            </a:r>
            <a:r>
              <a:rPr lang="zh-CN" altLang="en-US" sz="2000" dirty="0"/>
              <a:t>＋模块含义＋事件含义</a:t>
            </a:r>
            <a:r>
              <a:rPr lang="en-US" altLang="zh-CN" sz="2000"/>
              <a:t>_F</a:t>
            </a:r>
            <a:r>
              <a:rPr lang="zh-CN" altLang="en-US" sz="2000" dirty="0"/>
              <a:t>，如：</a:t>
            </a:r>
            <a:br>
              <a:rPr lang="zh-CN" altLang="en-US" sz="2000" dirty="0"/>
            </a:br>
            <a:r>
              <a:rPr lang="en-US" altLang="zh-CN" sz="2000" err="1"/>
              <a:t>typedef</a:t>
            </a:r>
            <a:r>
              <a:rPr lang="en-US" altLang="zh-CN" sz="2000"/>
              <a:t> BOOL(*</a:t>
            </a:r>
            <a:r>
              <a:rPr lang="en-US" altLang="zh-CN" sz="2000" err="1"/>
              <a:t>DHF</a:t>
            </a:r>
            <a:r>
              <a:rPr lang="en-US" altLang="zh-CN" sz="2000" err="1"/>
              <a:t>OnSearchBeforeAddService_F)(WORD</a:t>
            </a:r>
            <a:r>
              <a:rPr lang="en-US" altLang="zh-CN" sz="2000"/>
              <a:t> </a:t>
            </a:r>
            <a:r>
              <a:rPr lang="en-US" altLang="zh-CN" sz="2000" err="1"/>
              <a:t>wVideoPid</a:t>
            </a:r>
            <a:r>
              <a:rPr lang="en-US" altLang="zh-CN" sz="2000"/>
              <a:t>, WORD </a:t>
            </a:r>
            <a:r>
              <a:rPr lang="en-US" altLang="zh-CN" sz="2000" err="1"/>
              <a:t>wAudioPid</a:t>
            </a:r>
            <a:r>
              <a:rPr lang="en-US" altLang="zh-CN" sz="2000"/>
              <a:t>, void *</a:t>
            </a:r>
            <a:r>
              <a:rPr lang="en-US" altLang="zh-CN" sz="2000" err="1"/>
              <a:t>pUserData</a:t>
            </a:r>
            <a:r>
              <a:rPr lang="en-US" altLang="zh-CN" sz="2000"/>
              <a:t>);</a:t>
            </a:r>
            <a:r>
              <a:rPr lang="zh-CN" altLang="en-US" sz="2000" dirty="0"/>
              <a:t>表示</a:t>
            </a:r>
            <a:r>
              <a:rPr lang="en-US" altLang="zh-CN" sz="2000"/>
              <a:t>Search</a:t>
            </a:r>
            <a:r>
              <a:rPr lang="zh-CN" altLang="en-US" sz="2000" dirty="0"/>
              <a:t>模块，在要加入一个</a:t>
            </a:r>
            <a:r>
              <a:rPr lang="en-US" altLang="zh-CN" sz="2000"/>
              <a:t>Service</a:t>
            </a:r>
            <a:r>
              <a:rPr lang="zh-CN" altLang="en-US" sz="2000" dirty="0"/>
              <a:t>之前，如果返回</a:t>
            </a:r>
            <a:r>
              <a:rPr lang="en-US" altLang="zh-CN" sz="2000"/>
              <a:t>FALSE</a:t>
            </a:r>
            <a:r>
              <a:rPr lang="zh-CN" altLang="en-US" sz="2000" dirty="0"/>
              <a:t>表示不要添加改</a:t>
            </a:r>
            <a:r>
              <a:rPr lang="en-US" altLang="zh-CN" sz="2000"/>
              <a:t>Service</a:t>
            </a:r>
            <a:r>
              <a:rPr lang="zh-CN" altLang="en-US" sz="2000" dirty="0"/>
              <a:t>。</a:t>
            </a:r>
            <a:endParaRPr lang="zh-CN" altLang="en-US" sz="2000" dirty="0"/>
          </a:p>
          <a:p>
            <a:pPr>
              <a:lnSpc>
                <a:spcPct val="80000"/>
              </a:lnSpc>
            </a:pPr>
            <a:r>
              <a:rPr lang="zh-CN" altLang="en-US" sz="2000" dirty="0">
                <a:solidFill>
                  <a:srgbClr val="FF0066"/>
                </a:solidFill>
              </a:rPr>
              <a:t>其中的</a:t>
            </a:r>
            <a:r>
              <a:rPr lang="en-US" altLang="zh-CN" sz="2000">
                <a:solidFill>
                  <a:srgbClr val="FF0066"/>
                </a:solidFill>
              </a:rPr>
              <a:t>void* </a:t>
            </a:r>
            <a:r>
              <a:rPr lang="en-US" altLang="zh-CN" sz="2000" err="1">
                <a:solidFill>
                  <a:srgbClr val="FF0066"/>
                </a:solidFill>
              </a:rPr>
              <a:t>pUserData</a:t>
            </a:r>
            <a:r>
              <a:rPr lang="zh-CN" altLang="en-US" sz="2000" dirty="0">
                <a:solidFill>
                  <a:srgbClr val="FF0066"/>
                </a:solidFill>
              </a:rPr>
              <a:t>必须要有，它传回一个用户指定的数据</a:t>
            </a:r>
            <a:endParaRPr lang="zh-CN" altLang="en-US" sz="2000" dirty="0">
              <a:solidFill>
                <a:srgbClr val="FF0066"/>
              </a:solidFill>
            </a:endParaRPr>
          </a:p>
          <a:p>
            <a:pPr>
              <a:lnSpc>
                <a:spcPct val="80000"/>
              </a:lnSpc>
            </a:pPr>
            <a:r>
              <a:rPr lang="zh-CN" altLang="en-US" sz="2000" dirty="0">
                <a:solidFill>
                  <a:srgbClr val="FF0066"/>
                </a:solidFill>
              </a:rPr>
              <a:t>建议最好提供一对多的回调</a:t>
            </a:r>
            <a:endParaRPr lang="zh-CN" altLang="en-US" sz="2000" dirty="0">
              <a:solidFill>
                <a:srgbClr val="FF0066"/>
              </a:solidFill>
            </a:endParaRPr>
          </a:p>
          <a:p>
            <a:pPr>
              <a:lnSpc>
                <a:spcPct val="80000"/>
              </a:lnSpc>
            </a:pPr>
            <a:r>
              <a:rPr lang="zh-CN" altLang="en-US" sz="2000" dirty="0"/>
              <a:t>对于不能确定返回类型的可使用</a:t>
            </a:r>
            <a:r>
              <a:rPr lang="en-US" altLang="zh-CN" sz="2000" err="1"/>
              <a:t>int</a:t>
            </a:r>
            <a:r>
              <a:rPr lang="zh-CN" altLang="en-US" sz="2000" dirty="0"/>
              <a:t>做为返回类型，以防万一，但不强制。</a:t>
            </a:r>
            <a:endParaRPr lang="zh-CN" altLang="en-US" sz="2000" dirty="0"/>
          </a:p>
          <a:p>
            <a:pPr>
              <a:lnSpc>
                <a:spcPct val="80000"/>
              </a:lnSpc>
            </a:pPr>
            <a:r>
              <a:rPr lang="zh-CN" altLang="en-US" sz="2000" dirty="0"/>
              <a:t>函数指针变量通常为静态变量，命名为：</a:t>
            </a:r>
            <a:r>
              <a:rPr lang="en-US" altLang="zh-CN" sz="2000" err="1"/>
              <a:t>s_fnOn</a:t>
            </a:r>
            <a:r>
              <a:rPr lang="en-US" altLang="zh-CN" sz="2000"/>
              <a:t>+</a:t>
            </a:r>
            <a:r>
              <a:rPr lang="zh-CN" altLang="en-US" sz="2000" dirty="0"/>
              <a:t>模块含义</a:t>
            </a:r>
            <a:r>
              <a:rPr lang="en-US" altLang="zh-CN" sz="2000"/>
              <a:t>+</a:t>
            </a:r>
            <a:r>
              <a:rPr lang="zh-CN" altLang="en-US" sz="2000" dirty="0"/>
              <a:t>事件含义，如：</a:t>
            </a:r>
            <a:r>
              <a:rPr lang="en-US" altLang="zh-CN" sz="2000" err="1"/>
              <a:t>s_fnOnSearchBeforeAddService</a:t>
            </a:r>
            <a:endParaRPr lang="en-US" altLang="zh-CN" sz="2000"/>
          </a:p>
          <a:p>
            <a:pPr>
              <a:lnSpc>
                <a:spcPct val="80000"/>
              </a:lnSpc>
            </a:pPr>
            <a:r>
              <a:rPr lang="zh-CN" altLang="en-US" sz="2000" dirty="0"/>
              <a:t>回调处理函数做为模块内部函数，如：</a:t>
            </a:r>
            <a:r>
              <a:rPr lang="en-US" altLang="zh-CN" sz="2000" err="1"/>
              <a:t>DHF</a:t>
            </a:r>
            <a:r>
              <a:rPr lang="en-US" altLang="zh-CN" sz="2000" err="1"/>
              <a:t>Test</a:t>
            </a:r>
            <a:r>
              <a:rPr lang="zh-CN" altLang="en-US" sz="2000" dirty="0"/>
              <a:t>模块响应</a:t>
            </a:r>
            <a:r>
              <a:rPr lang="en-US" altLang="zh-CN" sz="2000" err="1"/>
              <a:t>DHFSearch</a:t>
            </a:r>
            <a:r>
              <a:rPr lang="zh-CN" altLang="en-US" sz="2000" dirty="0"/>
              <a:t>模块，命名举例</a:t>
            </a:r>
            <a:r>
              <a:rPr lang="en-US" altLang="zh-CN" sz="2000"/>
              <a:t>static BOOL </a:t>
            </a:r>
            <a:r>
              <a:rPr lang="en-US" altLang="zh-CN" sz="2000" err="1"/>
              <a:t>DHF</a:t>
            </a:r>
            <a:r>
              <a:rPr lang="en-US" altLang="zh-CN" sz="2000" err="1"/>
              <a:t>Test_iOnSearchBeforeAddService</a:t>
            </a:r>
            <a:r>
              <a:rPr lang="en-US" altLang="zh-CN" sz="2000"/>
              <a:t> )(WORD </a:t>
            </a:r>
            <a:r>
              <a:rPr lang="en-US" altLang="zh-CN" sz="2000" err="1"/>
              <a:t>wVideoPid</a:t>
            </a:r>
            <a:r>
              <a:rPr lang="en-US" altLang="zh-CN" sz="2000"/>
              <a:t>, WORD </a:t>
            </a:r>
            <a:r>
              <a:rPr lang="en-US" altLang="zh-CN" sz="2000" err="1"/>
              <a:t>wAudioPid</a:t>
            </a:r>
            <a:r>
              <a:rPr lang="en-US" altLang="zh-CN" sz="2000"/>
              <a:t>, void *</a:t>
            </a:r>
            <a:r>
              <a:rPr lang="en-US" altLang="zh-CN" sz="2000" err="1"/>
              <a:t>pUserData</a:t>
            </a:r>
            <a:r>
              <a:rPr lang="en-US" altLang="zh-CN" sz="2000"/>
              <a:t>);</a:t>
            </a:r>
            <a:endParaRPr lang="en-US" altLang="zh-CN" sz="2000"/>
          </a:p>
          <a:p>
            <a:pPr>
              <a:lnSpc>
                <a:spcPct val="80000"/>
              </a:lnSpc>
            </a:pPr>
            <a:r>
              <a:rPr lang="zh-CN" altLang="en-US" sz="2000" dirty="0"/>
              <a:t>线程函数为内部函数，以</a:t>
            </a:r>
            <a:r>
              <a:rPr lang="en-US" altLang="zh-CN" sz="2000"/>
              <a:t>Thread</a:t>
            </a:r>
            <a:r>
              <a:rPr lang="zh-CN" altLang="en-US" sz="2000" dirty="0"/>
              <a:t>或者</a:t>
            </a:r>
            <a:r>
              <a:rPr lang="en-US" altLang="zh-CN" sz="2000"/>
              <a:t>Task</a:t>
            </a:r>
            <a:r>
              <a:rPr lang="zh-CN" altLang="en-US" sz="2000" dirty="0"/>
              <a:t>做为结尾，如</a:t>
            </a:r>
            <a:r>
              <a:rPr lang="en-US" altLang="zh-CN" sz="2000"/>
              <a:t>void </a:t>
            </a:r>
            <a:r>
              <a:rPr lang="en-US" altLang="zh-CN" sz="2000" err="1"/>
              <a:t>DHF</a:t>
            </a:r>
            <a:r>
              <a:rPr lang="en-US" altLang="zh-CN" sz="2000" err="1"/>
              <a:t>Test_iPlayTask(void</a:t>
            </a:r>
            <a:r>
              <a:rPr lang="en-US" altLang="zh-CN" sz="2000"/>
              <a:t> *</a:t>
            </a:r>
            <a:r>
              <a:rPr lang="en-US" altLang="zh-CN" sz="2000" err="1"/>
              <a:t>pUserData</a:t>
            </a:r>
            <a:r>
              <a:rPr lang="zh-CN" altLang="en-US" sz="2000" dirty="0"/>
              <a:t>）</a:t>
            </a:r>
            <a:endParaRPr lang="zh-CN" altLang="en-US" sz="2000" dirty="0"/>
          </a:p>
          <a:p>
            <a:pPr>
              <a:lnSpc>
                <a:spcPct val="80000"/>
              </a:lnSpc>
              <a:buNone/>
            </a:pPr>
            <a:endParaRPr lang="zh-CN" altLang="en-US" sz="2000">
              <a:solidFill>
                <a:srgbClr val="FF00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4866" name="标题 164865"/>
          <p:cNvSpPr>
            <a:spLocks noGrp="1"/>
          </p:cNvSpPr>
          <p:nvPr>
            <p:ph type="title"/>
          </p:nvPr>
        </p:nvSpPr>
        <p:spPr/>
        <p:txBody>
          <a:bodyPr anchor="ctr" anchorCtr="0"/>
          <a:p>
            <a:r>
              <a:rPr lang="zh-CN" altLang="en-US" dirty="0"/>
              <a:t>思考</a:t>
            </a:r>
            <a:r>
              <a:rPr lang="en-US" altLang="zh-CN"/>
              <a:t>19</a:t>
            </a:r>
            <a:endParaRPr lang="en-US" altLang="zh-CN"/>
          </a:p>
        </p:txBody>
      </p:sp>
      <p:sp>
        <p:nvSpPr>
          <p:cNvPr id="164867" name="文本占位符 164866"/>
          <p:cNvSpPr>
            <a:spLocks noGrp="1"/>
          </p:cNvSpPr>
          <p:nvPr>
            <p:ph type="body" idx="1"/>
          </p:nvPr>
        </p:nvSpPr>
        <p:spPr/>
        <p:txBody>
          <a:bodyPr/>
          <a:p>
            <a:pPr marL="457200" indent="-457200">
              <a:lnSpc>
                <a:spcPct val="80000"/>
              </a:lnSpc>
            </a:pPr>
            <a:r>
              <a:rPr lang="en-US" altLang="zh-CN" sz="1800"/>
              <a:t>Search</a:t>
            </a:r>
            <a:r>
              <a:rPr lang="zh-CN" altLang="en-US" sz="1800" dirty="0"/>
              <a:t>模块要声明一个回调函数（函数指针），用于在要加入一个</a:t>
            </a:r>
            <a:r>
              <a:rPr lang="en-US" altLang="zh-CN" sz="1800"/>
              <a:t>Service</a:t>
            </a:r>
            <a:r>
              <a:rPr lang="zh-CN" altLang="en-US" sz="1800" dirty="0"/>
              <a:t>之前通知客户端应用，如果该回调函数返回</a:t>
            </a:r>
            <a:r>
              <a:rPr lang="en-US" altLang="zh-CN" sz="1800"/>
              <a:t>FALSE</a:t>
            </a:r>
            <a:r>
              <a:rPr lang="zh-CN" altLang="en-US" sz="1800" dirty="0"/>
              <a:t>表示不要添加改</a:t>
            </a:r>
            <a:r>
              <a:rPr lang="en-US" altLang="zh-CN" sz="1800"/>
              <a:t>Service</a:t>
            </a:r>
            <a:r>
              <a:rPr lang="zh-CN" altLang="en-US" sz="1800" dirty="0"/>
              <a:t>，那么它的类型较规范的声明方式为：</a:t>
            </a:r>
            <a:r>
              <a:rPr lang="en-US" altLang="zh-CN" sz="1800"/>
              <a:t>[			]</a:t>
            </a:r>
            <a:endParaRPr lang="en-US" altLang="zh-CN" sz="1800"/>
          </a:p>
          <a:p>
            <a:pPr marL="457200" indent="-457200">
              <a:lnSpc>
                <a:spcPct val="80000"/>
              </a:lnSpc>
            </a:pPr>
            <a:r>
              <a:rPr lang="en-US" altLang="zh-CN" sz="1800"/>
              <a:t>A</a:t>
            </a:r>
            <a:r>
              <a:rPr lang="zh-CN" altLang="en-US" sz="1800" dirty="0"/>
              <a:t>、</a:t>
            </a:r>
            <a:r>
              <a:rPr lang="en-US" altLang="zh-CN" sz="1800" err="1"/>
              <a:t>typedef</a:t>
            </a:r>
            <a:r>
              <a:rPr lang="en-US" altLang="zh-CN" sz="1800"/>
              <a:t> </a:t>
            </a:r>
            <a:r>
              <a:rPr lang="en-US" altLang="zh-CN" sz="1800" err="1"/>
              <a:t>BOOL(DHFOnSearchBeforeAddService_F)(WORD</a:t>
            </a:r>
            <a:r>
              <a:rPr lang="en-US" altLang="zh-CN" sz="1800"/>
              <a:t> </a:t>
            </a:r>
            <a:r>
              <a:rPr lang="en-US" altLang="zh-CN" sz="1800" err="1"/>
              <a:t>wVideoPid</a:t>
            </a:r>
            <a:r>
              <a:rPr lang="en-US" altLang="zh-CN" sz="1800"/>
              <a:t>, WORD </a:t>
            </a:r>
            <a:r>
              <a:rPr lang="en-US" altLang="zh-CN" sz="1800" err="1"/>
              <a:t>wAudioPid</a:t>
            </a:r>
            <a:r>
              <a:rPr lang="en-US" altLang="zh-CN" sz="1800"/>
              <a:t>, void *</a:t>
            </a:r>
            <a:r>
              <a:rPr lang="en-US" altLang="zh-CN" sz="1800" err="1"/>
              <a:t>pUserData</a:t>
            </a:r>
            <a:r>
              <a:rPr lang="en-US" altLang="zh-CN" sz="1800"/>
              <a:t>);</a:t>
            </a:r>
            <a:endParaRPr lang="en-US" altLang="zh-CN" sz="1800"/>
          </a:p>
          <a:p>
            <a:pPr marL="457200" indent="-457200">
              <a:lnSpc>
                <a:spcPct val="80000"/>
              </a:lnSpc>
            </a:pPr>
            <a:r>
              <a:rPr lang="en-US" altLang="zh-CN" sz="1800"/>
              <a:t>B</a:t>
            </a:r>
            <a:r>
              <a:rPr lang="zh-CN" altLang="en-US" sz="1800" dirty="0"/>
              <a:t>、</a:t>
            </a:r>
            <a:r>
              <a:rPr lang="en-US" altLang="zh-CN" sz="1800" err="1"/>
              <a:t>typedef</a:t>
            </a:r>
            <a:r>
              <a:rPr lang="en-US" altLang="zh-CN" sz="1800"/>
              <a:t> void(*</a:t>
            </a:r>
            <a:r>
              <a:rPr lang="en-US" altLang="zh-CN" sz="1800" err="1"/>
              <a:t>BeforeAddService)(WORD</a:t>
            </a:r>
            <a:r>
              <a:rPr lang="en-US" altLang="zh-CN" sz="1800"/>
              <a:t> </a:t>
            </a:r>
            <a:r>
              <a:rPr lang="en-US" altLang="zh-CN" sz="1800" err="1"/>
              <a:t>wVideoPid</a:t>
            </a:r>
            <a:r>
              <a:rPr lang="en-US" altLang="zh-CN" sz="1800"/>
              <a:t>, WORD </a:t>
            </a:r>
            <a:r>
              <a:rPr lang="en-US" altLang="zh-CN" sz="1800" err="1"/>
              <a:t>wAudioPid</a:t>
            </a:r>
            <a:r>
              <a:rPr lang="en-US" altLang="zh-CN" sz="1800"/>
              <a:t>, void * </a:t>
            </a:r>
            <a:r>
              <a:rPr lang="en-US" altLang="zh-CN" sz="1800" err="1"/>
              <a:t>pUserData</a:t>
            </a:r>
            <a:r>
              <a:rPr lang="en-US" altLang="zh-CN" sz="1800"/>
              <a:t>);</a:t>
            </a:r>
            <a:endParaRPr lang="en-US" altLang="zh-CN" sz="1800"/>
          </a:p>
          <a:p>
            <a:pPr marL="457200" indent="-457200">
              <a:lnSpc>
                <a:spcPct val="80000"/>
              </a:lnSpc>
            </a:pPr>
            <a:r>
              <a:rPr lang="en-US" altLang="zh-CN" sz="1800"/>
              <a:t>C</a:t>
            </a:r>
            <a:r>
              <a:rPr lang="zh-CN" altLang="en-US" sz="1800" dirty="0"/>
              <a:t>、</a:t>
            </a:r>
            <a:r>
              <a:rPr lang="en-US" altLang="zh-CN" sz="1800" err="1"/>
              <a:t>typedef</a:t>
            </a:r>
            <a:r>
              <a:rPr lang="en-US" altLang="zh-CN" sz="1800"/>
              <a:t> void(*</a:t>
            </a:r>
            <a:r>
              <a:rPr lang="en-US" altLang="zh-CN" sz="1800" err="1"/>
              <a:t>DHF</a:t>
            </a:r>
            <a:r>
              <a:rPr lang="en-US" altLang="zh-CN" sz="1800" err="1"/>
              <a:t>OnSearchBeforeAddService_F)(WORD</a:t>
            </a:r>
            <a:r>
              <a:rPr lang="en-US" altLang="zh-CN" sz="1800"/>
              <a:t> </a:t>
            </a:r>
            <a:r>
              <a:rPr lang="en-US" altLang="zh-CN" sz="1800" err="1"/>
              <a:t>wVideoPid</a:t>
            </a:r>
            <a:r>
              <a:rPr lang="en-US" altLang="zh-CN" sz="1800"/>
              <a:t>, WORD </a:t>
            </a:r>
            <a:r>
              <a:rPr lang="en-US" altLang="zh-CN" sz="1800" err="1"/>
              <a:t>wAudioPid</a:t>
            </a:r>
            <a:r>
              <a:rPr lang="en-US" altLang="zh-CN" sz="1800"/>
              <a:t>, void * </a:t>
            </a:r>
            <a:r>
              <a:rPr lang="en-US" altLang="zh-CN" sz="1800" err="1"/>
              <a:t>pUserData</a:t>
            </a:r>
            <a:r>
              <a:rPr lang="en-US" altLang="zh-CN" sz="1800"/>
              <a:t>);</a:t>
            </a:r>
            <a:endParaRPr lang="en-US" altLang="zh-CN" sz="1800"/>
          </a:p>
          <a:p>
            <a:pPr marL="457200" indent="-457200">
              <a:lnSpc>
                <a:spcPct val="80000"/>
              </a:lnSpc>
            </a:pPr>
            <a:r>
              <a:rPr lang="en-US" altLang="zh-CN" sz="1800"/>
              <a:t>D</a:t>
            </a:r>
            <a:r>
              <a:rPr lang="zh-CN" altLang="en-US" sz="1800" dirty="0"/>
              <a:t>、</a:t>
            </a:r>
            <a:r>
              <a:rPr lang="en-US" altLang="zh-CN" sz="1800" err="1"/>
              <a:t>typedef</a:t>
            </a:r>
            <a:r>
              <a:rPr lang="en-US" altLang="zh-CN" sz="1800"/>
              <a:t> BOOL(*</a:t>
            </a:r>
            <a:r>
              <a:rPr lang="en-US" altLang="zh-CN" sz="1800" err="1"/>
              <a:t>DHF</a:t>
            </a:r>
            <a:r>
              <a:rPr lang="en-US" altLang="zh-CN" sz="1800" err="1"/>
              <a:t>_OnSearchBeforeAddService_F)(WORD</a:t>
            </a:r>
            <a:r>
              <a:rPr lang="en-US" altLang="zh-CN" sz="1800"/>
              <a:t> </a:t>
            </a:r>
            <a:r>
              <a:rPr lang="en-US" altLang="zh-CN" sz="1800" err="1"/>
              <a:t>wVideoPid</a:t>
            </a:r>
            <a:r>
              <a:rPr lang="en-US" altLang="zh-CN" sz="1800"/>
              <a:t>, WORD </a:t>
            </a:r>
            <a:r>
              <a:rPr lang="en-US" altLang="zh-CN" sz="1800" err="1"/>
              <a:t>wAudioPid</a:t>
            </a:r>
            <a:r>
              <a:rPr lang="en-US" altLang="zh-CN" sz="1800"/>
              <a:t>, void * </a:t>
            </a:r>
            <a:r>
              <a:rPr lang="en-US" altLang="zh-CN" sz="1800" err="1"/>
              <a:t>pUserData</a:t>
            </a:r>
            <a:r>
              <a:rPr lang="en-US" altLang="zh-CN" sz="1800"/>
              <a:t>);</a:t>
            </a:r>
            <a:endParaRPr lang="en-US" altLang="zh-CN" sz="1800"/>
          </a:p>
          <a:p>
            <a:pPr marL="457200" indent="-457200">
              <a:lnSpc>
                <a:spcPct val="80000"/>
              </a:lnSpc>
            </a:pPr>
            <a:r>
              <a:rPr lang="en-US" altLang="zh-CN" sz="1800"/>
              <a:t>E</a:t>
            </a:r>
            <a:r>
              <a:rPr lang="zh-CN" altLang="en-US" sz="1800" dirty="0"/>
              <a:t>、</a:t>
            </a:r>
            <a:r>
              <a:rPr lang="en-US" altLang="zh-CN" sz="1800" err="1"/>
              <a:t>typedef</a:t>
            </a:r>
            <a:r>
              <a:rPr lang="en-US" altLang="zh-CN" sz="1800"/>
              <a:t> BOOL(*</a:t>
            </a:r>
            <a:r>
              <a:rPr lang="en-US" altLang="zh-CN" sz="1800" err="1"/>
              <a:t>DHF</a:t>
            </a:r>
            <a:r>
              <a:rPr lang="en-US" altLang="zh-CN" sz="1800" err="1"/>
              <a:t>SearchBeforeAddService_F)(WORD</a:t>
            </a:r>
            <a:r>
              <a:rPr lang="en-US" altLang="zh-CN" sz="1800"/>
              <a:t> </a:t>
            </a:r>
            <a:r>
              <a:rPr lang="en-US" altLang="zh-CN" sz="1800" err="1"/>
              <a:t>wVideoPid</a:t>
            </a:r>
            <a:r>
              <a:rPr lang="en-US" altLang="zh-CN" sz="1800"/>
              <a:t>, WORD </a:t>
            </a:r>
            <a:r>
              <a:rPr lang="en-US" altLang="zh-CN" sz="1800" err="1"/>
              <a:t>wAudioPid</a:t>
            </a:r>
            <a:r>
              <a:rPr lang="en-US" altLang="zh-CN" sz="1800"/>
              <a:t>, void * </a:t>
            </a:r>
            <a:r>
              <a:rPr lang="en-US" altLang="zh-CN" sz="1800" err="1"/>
              <a:t>pUserData</a:t>
            </a:r>
            <a:r>
              <a:rPr lang="en-US" altLang="zh-CN" sz="1800"/>
              <a:t>);</a:t>
            </a:r>
            <a:endParaRPr lang="en-US" altLang="zh-CN" sz="1800"/>
          </a:p>
          <a:p>
            <a:pPr marL="457200" indent="-457200">
              <a:lnSpc>
                <a:spcPct val="80000"/>
              </a:lnSpc>
            </a:pPr>
            <a:r>
              <a:rPr lang="en-US" altLang="zh-CN" sz="1800"/>
              <a:t>F</a:t>
            </a:r>
            <a:r>
              <a:rPr lang="zh-CN" altLang="en-US" sz="1800" dirty="0"/>
              <a:t>、</a:t>
            </a:r>
            <a:r>
              <a:rPr lang="en-US" altLang="zh-CN" sz="1800" err="1"/>
              <a:t>typedef</a:t>
            </a:r>
            <a:r>
              <a:rPr lang="en-US" altLang="zh-CN" sz="1800"/>
              <a:t> BOOL(*</a:t>
            </a:r>
            <a:r>
              <a:rPr lang="en-US" altLang="zh-CN" sz="1800" err="1"/>
              <a:t>DHF</a:t>
            </a:r>
            <a:r>
              <a:rPr lang="en-US" altLang="zh-CN" sz="1800" err="1"/>
              <a:t>OnSearchBeforeAddService_F)(WORD</a:t>
            </a:r>
            <a:r>
              <a:rPr lang="en-US" altLang="zh-CN" sz="1800"/>
              <a:t> </a:t>
            </a:r>
            <a:r>
              <a:rPr lang="en-US" altLang="zh-CN" sz="1800" err="1"/>
              <a:t>wVideoPid</a:t>
            </a:r>
            <a:r>
              <a:rPr lang="en-US" altLang="zh-CN" sz="1800"/>
              <a:t>, WORD </a:t>
            </a:r>
            <a:r>
              <a:rPr lang="en-US" altLang="zh-CN" sz="1800" err="1"/>
              <a:t>wAudioPid</a:t>
            </a:r>
            <a:r>
              <a:rPr lang="en-US" altLang="zh-CN" sz="1800"/>
              <a:t>, void * </a:t>
            </a:r>
            <a:r>
              <a:rPr lang="en-US" altLang="zh-CN" sz="1800" err="1"/>
              <a:t>pUserData</a:t>
            </a:r>
            <a:r>
              <a:rPr lang="en-US" altLang="zh-CN" sz="1800"/>
              <a:t>);</a:t>
            </a:r>
            <a:endParaRPr lang="en-US" altLang="zh-CN" sz="1800"/>
          </a:p>
          <a:p>
            <a:pPr marL="457200" indent="-457200">
              <a:lnSpc>
                <a:spcPct val="80000"/>
              </a:lnSpc>
            </a:pPr>
            <a:r>
              <a:rPr lang="en-US" altLang="zh-CN" sz="1800"/>
              <a:t>G</a:t>
            </a:r>
            <a:r>
              <a:rPr lang="zh-CN" altLang="en-US" sz="1800" dirty="0"/>
              <a:t>、</a:t>
            </a:r>
            <a:r>
              <a:rPr lang="en-US" altLang="zh-CN" sz="1800" err="1"/>
              <a:t>typedef</a:t>
            </a:r>
            <a:r>
              <a:rPr lang="en-US" altLang="zh-CN" sz="1800"/>
              <a:t> BOOL(*</a:t>
            </a:r>
            <a:r>
              <a:rPr lang="en-US" altLang="zh-CN" sz="1800" err="1"/>
              <a:t>DHF</a:t>
            </a:r>
            <a:r>
              <a:rPr lang="en-US" altLang="zh-CN" sz="1800" err="1"/>
              <a:t>OnSearchBeforeAddService_F)(WORD</a:t>
            </a:r>
            <a:r>
              <a:rPr lang="en-US" altLang="zh-CN" sz="1800"/>
              <a:t> </a:t>
            </a:r>
            <a:r>
              <a:rPr lang="en-US" altLang="zh-CN" sz="1800" err="1"/>
              <a:t>wVideoPid</a:t>
            </a:r>
            <a:r>
              <a:rPr lang="en-US" altLang="zh-CN" sz="1800"/>
              <a:t>, WORD </a:t>
            </a:r>
            <a:r>
              <a:rPr lang="en-US" altLang="zh-CN" sz="1800" err="1"/>
              <a:t>wAudioPid</a:t>
            </a:r>
            <a:r>
              <a:rPr lang="en-US" altLang="zh-CN" sz="1800"/>
              <a:t>);</a:t>
            </a:r>
            <a:endParaRPr lang="en-US" altLang="zh-CN" sz="1800"/>
          </a:p>
        </p:txBody>
      </p:sp>
      <p:sp>
        <p:nvSpPr>
          <p:cNvPr id="164868" name="矩形 164867"/>
          <p:cNvSpPr/>
          <p:nvPr/>
        </p:nvSpPr>
        <p:spPr>
          <a:xfrm>
            <a:off x="5984875" y="1989138"/>
            <a:ext cx="387350" cy="366712"/>
          </a:xfrm>
          <a:prstGeom prst="rect">
            <a:avLst/>
          </a:prstGeom>
          <a:noFill/>
          <a:ln w="9525">
            <a:noFill/>
          </a:ln>
        </p:spPr>
        <p:txBody>
          <a:bodyPr wrap="none" anchor="ctr" anchorCtr="0">
            <a:spAutoFit/>
          </a:bodyPr>
          <a:p>
            <a:pPr eaLnBrk="1" hangingPunct="1"/>
            <a:r>
              <a:rPr lang="en-US" altLang="zh-CN" b="1"/>
              <a:t>F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 calcmode="lin" valueType="num">
                                      <p:cBhvr>
                                        <p:cTn id="7" dur="500" fill="hold"/>
                                        <p:tgtEl>
                                          <p:spTgt spid="164868"/>
                                        </p:tgtEl>
                                        <p:attrNameLst>
                                          <p:attrName>ppt_w</p:attrName>
                                        </p:attrNameLst>
                                      </p:cBhvr>
                                      <p:tavLst>
                                        <p:tav tm="0">
                                          <p:val>
                                            <p:strVal val="#ppt_w*0.05"/>
                                          </p:val>
                                        </p:tav>
                                        <p:tav tm="100000">
                                          <p:val>
                                            <p:strVal val="#ppt_w"/>
                                          </p:val>
                                        </p:tav>
                                      </p:tavLst>
                                    </p:anim>
                                    <p:anim calcmode="lin" valueType="num">
                                      <p:cBhvr>
                                        <p:cTn id="8" dur="500" fill="hold"/>
                                        <p:tgtEl>
                                          <p:spTgt spid="164868"/>
                                        </p:tgtEl>
                                        <p:attrNameLst>
                                          <p:attrName>ppt_h</p:attrName>
                                        </p:attrNameLst>
                                      </p:cBhvr>
                                      <p:tavLst>
                                        <p:tav tm="0">
                                          <p:val>
                                            <p:strVal val="#ppt_h"/>
                                          </p:val>
                                        </p:tav>
                                        <p:tav tm="100000">
                                          <p:val>
                                            <p:strVal val="#ppt_h"/>
                                          </p:val>
                                        </p:tav>
                                      </p:tavLst>
                                    </p:anim>
                                    <p:anim calcmode="lin" valueType="num">
                                      <p:cBhvr>
                                        <p:cTn id="9" dur="500" fill="hold"/>
                                        <p:tgtEl>
                                          <p:spTgt spid="164868"/>
                                        </p:tgtEl>
                                        <p:attrNameLst>
                                          <p:attrName>ppt_x</p:attrName>
                                        </p:attrNameLst>
                                      </p:cBhvr>
                                      <p:tavLst>
                                        <p:tav tm="0">
                                          <p:val>
                                            <p:strVal val="#ppt_x-.2"/>
                                          </p:val>
                                        </p:tav>
                                        <p:tav tm="100000">
                                          <p:val>
                                            <p:strVal val="#ppt_x"/>
                                          </p:val>
                                        </p:tav>
                                      </p:tavLst>
                                    </p:anim>
                                    <p:anim calcmode="lin" valueType="num">
                                      <p:cBhvr>
                                        <p:cTn id="10" dur="500" fill="hold"/>
                                        <p:tgtEl>
                                          <p:spTgt spid="164868"/>
                                        </p:tgtEl>
                                        <p:attrNameLst>
                                          <p:attrName>ppt_y</p:attrName>
                                        </p:attrNameLst>
                                      </p:cBhvr>
                                      <p:tavLst>
                                        <p:tav tm="0">
                                          <p:val>
                                            <p:strVal val="#ppt_y"/>
                                          </p:val>
                                        </p:tav>
                                        <p:tav tm="100000">
                                          <p:val>
                                            <p:strVal val="#ppt_y"/>
                                          </p:val>
                                        </p:tav>
                                      </p:tavLst>
                                    </p:anim>
                                    <p:animEffect transition="in" filter="fade">
                                      <p:cBhvr>
                                        <p:cTn id="11"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5890" name="标题 165889"/>
          <p:cNvSpPr>
            <a:spLocks noGrp="1"/>
          </p:cNvSpPr>
          <p:nvPr>
            <p:ph type="title"/>
          </p:nvPr>
        </p:nvSpPr>
        <p:spPr/>
        <p:txBody>
          <a:bodyPr anchor="ctr" anchorCtr="0"/>
          <a:p>
            <a:r>
              <a:rPr lang="zh-CN" altLang="en-US" dirty="0"/>
              <a:t>思考</a:t>
            </a:r>
            <a:r>
              <a:rPr lang="en-US" altLang="zh-CN"/>
              <a:t>20</a:t>
            </a:r>
            <a:endParaRPr lang="en-US" altLang="zh-CN"/>
          </a:p>
        </p:txBody>
      </p:sp>
      <p:sp>
        <p:nvSpPr>
          <p:cNvPr id="165891" name="文本占位符 165890"/>
          <p:cNvSpPr>
            <a:spLocks noGrp="1"/>
          </p:cNvSpPr>
          <p:nvPr>
            <p:ph type="body" idx="1"/>
          </p:nvPr>
        </p:nvSpPr>
        <p:spPr/>
        <p:txBody>
          <a:bodyPr/>
          <a:p>
            <a:pPr marL="457200" indent="-457200"/>
            <a:r>
              <a:rPr lang="zh-CN" altLang="en-US" dirty="0"/>
              <a:t>接上题，定义该函数指针的一个静态变量，较规范的命名为</a:t>
            </a:r>
            <a:r>
              <a:rPr lang="en-US" altLang="zh-CN"/>
              <a:t>[		]</a:t>
            </a:r>
            <a:endParaRPr lang="en-US" altLang="zh-CN"/>
          </a:p>
          <a:p>
            <a:pPr marL="457200" indent="-457200"/>
            <a:r>
              <a:rPr lang="en-US" altLang="zh-CN"/>
              <a:t>A</a:t>
            </a:r>
            <a:r>
              <a:rPr lang="zh-CN" altLang="en-US" dirty="0"/>
              <a:t>、</a:t>
            </a:r>
            <a:r>
              <a:rPr lang="en-US" altLang="zh-CN" err="1"/>
              <a:t>pOnSearchBeforeAddService</a:t>
            </a:r>
            <a:endParaRPr lang="en-US" altLang="zh-CN"/>
          </a:p>
          <a:p>
            <a:pPr marL="457200" indent="-457200"/>
            <a:r>
              <a:rPr lang="en-US" altLang="zh-CN"/>
              <a:t>B</a:t>
            </a:r>
            <a:r>
              <a:rPr lang="zh-CN" altLang="en-US" dirty="0"/>
              <a:t>、</a:t>
            </a:r>
            <a:r>
              <a:rPr lang="en-US" altLang="zh-CN" err="1"/>
              <a:t>fnOnSearchBeforeAddService</a:t>
            </a:r>
            <a:r>
              <a:rPr lang="en-US" altLang="zh-CN"/>
              <a:t>;</a:t>
            </a:r>
            <a:endParaRPr lang="en-US" altLang="zh-CN"/>
          </a:p>
          <a:p>
            <a:pPr marL="457200" indent="-457200"/>
            <a:r>
              <a:rPr lang="en-US" altLang="zh-CN"/>
              <a:t>C</a:t>
            </a:r>
            <a:r>
              <a:rPr lang="zh-CN" altLang="en-US" dirty="0"/>
              <a:t>、</a:t>
            </a:r>
            <a:r>
              <a:rPr lang="en-US" altLang="zh-CN" err="1"/>
              <a:t>s_fnOnSearchBeforeAddService</a:t>
            </a:r>
            <a:r>
              <a:rPr lang="en-US" altLang="zh-CN"/>
              <a:t>;</a:t>
            </a:r>
            <a:endParaRPr lang="en-US" altLang="zh-CN"/>
          </a:p>
          <a:p>
            <a:pPr marL="457200" indent="-457200"/>
            <a:r>
              <a:rPr lang="en-US" altLang="zh-CN"/>
              <a:t>D</a:t>
            </a:r>
            <a:r>
              <a:rPr lang="zh-CN" altLang="en-US" dirty="0"/>
              <a:t>、</a:t>
            </a:r>
            <a:r>
              <a:rPr lang="en-US" altLang="zh-CN" err="1"/>
              <a:t>s_fnBeforeAddService</a:t>
            </a:r>
            <a:r>
              <a:rPr lang="en-US" altLang="zh-CN"/>
              <a:t>;</a:t>
            </a:r>
            <a:endParaRPr lang="en-US" altLang="zh-CN"/>
          </a:p>
        </p:txBody>
      </p:sp>
      <p:sp>
        <p:nvSpPr>
          <p:cNvPr id="165892" name="矩形 165891"/>
          <p:cNvSpPr/>
          <p:nvPr/>
        </p:nvSpPr>
        <p:spPr>
          <a:xfrm>
            <a:off x="2051050" y="2060575"/>
            <a:ext cx="412750" cy="366713"/>
          </a:xfrm>
          <a:prstGeom prst="rect">
            <a:avLst/>
          </a:prstGeom>
          <a:noFill/>
          <a:ln w="9525">
            <a:noFill/>
          </a:ln>
        </p:spPr>
        <p:txBody>
          <a:bodyPr wrap="none" anchor="ctr" anchorCtr="0">
            <a:spAutoFit/>
          </a:bodyPr>
          <a:p>
            <a:pPr eaLnBrk="1" hangingPunct="1"/>
            <a:r>
              <a:rPr lang="en-US" altLang="zh-CN" b="1"/>
              <a:t>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65892"/>
                                        </p:tgtEl>
                                        <p:attrNameLst>
                                          <p:attrName>style.visibility</p:attrName>
                                        </p:attrNameLst>
                                      </p:cBhvr>
                                      <p:to>
                                        <p:strVal val="visible"/>
                                      </p:to>
                                    </p:set>
                                    <p:anim calcmode="lin" valueType="num">
                                      <p:cBhvr>
                                        <p:cTn id="7" dur="500" fill="hold"/>
                                        <p:tgtEl>
                                          <p:spTgt spid="165892"/>
                                        </p:tgtEl>
                                        <p:attrNameLst>
                                          <p:attrName>ppt_w</p:attrName>
                                        </p:attrNameLst>
                                      </p:cBhvr>
                                      <p:tavLst>
                                        <p:tav tm="0">
                                          <p:val>
                                            <p:strVal val="#ppt_w*2.5"/>
                                          </p:val>
                                        </p:tav>
                                        <p:tav tm="100000">
                                          <p:val>
                                            <p:strVal val="#ppt_w"/>
                                          </p:val>
                                        </p:tav>
                                      </p:tavLst>
                                    </p:anim>
                                    <p:anim calcmode="lin" valueType="num">
                                      <p:cBhvr>
                                        <p:cTn id="8" dur="500" fill="hold"/>
                                        <p:tgtEl>
                                          <p:spTgt spid="165892"/>
                                        </p:tgtEl>
                                        <p:attrNameLst>
                                          <p:attrName>ppt_h</p:attrName>
                                        </p:attrNameLst>
                                      </p:cBhvr>
                                      <p:tavLst>
                                        <p:tav tm="0">
                                          <p:val>
                                            <p:strVal val="#ppt_h*0.01"/>
                                          </p:val>
                                        </p:tav>
                                        <p:tav tm="100000">
                                          <p:val>
                                            <p:strVal val="#ppt_h"/>
                                          </p:val>
                                        </p:tav>
                                      </p:tavLst>
                                    </p:anim>
                                    <p:anim calcmode="lin" valueType="num">
                                      <p:cBhvr>
                                        <p:cTn id="9" dur="500" fill="hold"/>
                                        <p:tgtEl>
                                          <p:spTgt spid="165892"/>
                                        </p:tgtEl>
                                        <p:attrNameLst>
                                          <p:attrName>ppt_x</p:attrName>
                                        </p:attrNameLst>
                                      </p:cBhvr>
                                      <p:tavLst>
                                        <p:tav tm="0">
                                          <p:val>
                                            <p:strVal val="#ppt_x"/>
                                          </p:val>
                                        </p:tav>
                                        <p:tav tm="100000">
                                          <p:val>
                                            <p:strVal val="#ppt_x"/>
                                          </p:val>
                                        </p:tav>
                                      </p:tavLst>
                                    </p:anim>
                                    <p:anim calcmode="lin" valueType="num">
                                      <p:cBhvr>
                                        <p:cTn id="10" dur="500" fill="hold"/>
                                        <p:tgtEl>
                                          <p:spTgt spid="165892"/>
                                        </p:tgtEl>
                                        <p:attrNameLst>
                                          <p:attrName>ppt_y</p:attrName>
                                        </p:attrNameLst>
                                      </p:cBhvr>
                                      <p:tavLst>
                                        <p:tav tm="0">
                                          <p:val>
                                            <p:strVal val="#ppt_h+1"/>
                                          </p:val>
                                        </p:tav>
                                        <p:tav tm="100000">
                                          <p:val>
                                            <p:strVal val="#ppt_y"/>
                                          </p:val>
                                        </p:tav>
                                      </p:tavLst>
                                    </p:anim>
                                    <p:animEffect transition="in" filter="fade">
                                      <p:cBhvr>
                                        <p:cTn id="11" dur="5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6" name="标题 72705"/>
          <p:cNvSpPr>
            <a:spLocks noGrp="1"/>
          </p:cNvSpPr>
          <p:nvPr>
            <p:ph type="title"/>
          </p:nvPr>
        </p:nvSpPr>
        <p:spPr/>
        <p:txBody>
          <a:bodyPr anchor="ctr" anchorCtr="0"/>
          <a:p>
            <a:r>
              <a:rPr lang="zh-CN" altLang="en-US" dirty="0"/>
              <a:t>断言－实现方法</a:t>
            </a:r>
            <a:endParaRPr lang="zh-CN" altLang="en-US" dirty="0"/>
          </a:p>
        </p:txBody>
      </p:sp>
      <p:sp>
        <p:nvSpPr>
          <p:cNvPr id="72707" name="文本占位符 72706"/>
          <p:cNvSpPr>
            <a:spLocks noGrp="1"/>
          </p:cNvSpPr>
          <p:nvPr>
            <p:ph type="body" idx="1"/>
          </p:nvPr>
        </p:nvSpPr>
        <p:spPr>
          <a:xfrm>
            <a:off x="611188" y="1600200"/>
            <a:ext cx="8075612" cy="749300"/>
          </a:xfrm>
        </p:spPr>
        <p:txBody>
          <a:bodyPr/>
          <a:p>
            <a:r>
              <a:rPr lang="zh-CN" altLang="en-US" dirty="0"/>
              <a:t>实现方法</a:t>
            </a:r>
            <a:endParaRPr lang="zh-CN" altLang="en-US" dirty="0"/>
          </a:p>
        </p:txBody>
      </p:sp>
      <p:sp>
        <p:nvSpPr>
          <p:cNvPr id="72708" name="矩形 72707"/>
          <p:cNvSpPr/>
          <p:nvPr/>
        </p:nvSpPr>
        <p:spPr>
          <a:xfrm>
            <a:off x="250825" y="2201228"/>
            <a:ext cx="8424863" cy="4246245"/>
          </a:xfrm>
          <a:prstGeom prst="rect">
            <a:avLst/>
          </a:prstGeom>
          <a:noFill/>
          <a:ln w="9525">
            <a:noFill/>
          </a:ln>
        </p:spPr>
        <p:txBody>
          <a:bodyPr anchor="ctr" anchorCtr="0">
            <a:spAutoFit/>
          </a:bodyPr>
          <a:p>
            <a:pPr indent="266700"/>
            <a:r>
              <a:rPr lang="en-US" altLang="zh-CN" b="1">
                <a:solidFill>
                  <a:schemeClr val="hlink"/>
                </a:solidFill>
              </a:rPr>
              <a:t>#</a:t>
            </a:r>
            <a:r>
              <a:rPr lang="en-US" altLang="zh-CN" b="1" err="1">
                <a:solidFill>
                  <a:schemeClr val="hlink"/>
                </a:solidFill>
              </a:rPr>
              <a:t>ifdef</a:t>
            </a:r>
            <a:r>
              <a:rPr lang="en-US" altLang="zh-CN" b="1">
                <a:solidFill>
                  <a:schemeClr val="hlink"/>
                </a:solidFill>
              </a:rPr>
              <a:t>  _DEBUG</a:t>
            </a:r>
            <a:endParaRPr lang="en-US" altLang="zh-CN" b="1">
              <a:solidFill>
                <a:schemeClr val="hlink"/>
              </a:solidFill>
            </a:endParaRPr>
          </a:p>
          <a:p>
            <a:pPr indent="266700"/>
            <a:r>
              <a:rPr lang="en-US" altLang="zh-CN"/>
              <a:t>    </a:t>
            </a:r>
            <a:r>
              <a:rPr lang="en-US" altLang="zh-CN" b="1">
                <a:solidFill>
                  <a:schemeClr val="accent2"/>
                </a:solidFill>
              </a:rPr>
              <a:t>#</a:t>
            </a:r>
            <a:r>
              <a:rPr lang="en-US" altLang="zh-CN" b="1" err="1">
                <a:solidFill>
                  <a:schemeClr val="accent2"/>
                </a:solidFill>
              </a:rPr>
              <a:t>ifdef</a:t>
            </a:r>
            <a:r>
              <a:rPr lang="en-US" altLang="zh-CN" b="1">
                <a:solidFill>
                  <a:schemeClr val="accent2"/>
                </a:solidFill>
              </a:rPr>
              <a:t> _WIN32</a:t>
            </a:r>
            <a:endParaRPr lang="en-US" altLang="zh-CN" b="1">
              <a:solidFill>
                <a:schemeClr val="accent2"/>
              </a:solidFill>
            </a:endParaRPr>
          </a:p>
          <a:p>
            <a:pPr indent="266700"/>
            <a:r>
              <a:rPr lang="en-US" altLang="zh-CN"/>
              <a:t>        #define</a:t>
            </a:r>
            <a:r>
              <a:rPr lang="en-US" altLang="zh-CN" b="1">
                <a:solidFill>
                  <a:schemeClr val="folHlink"/>
                </a:solidFill>
                <a:effectLst>
                  <a:outerShdw blurRad="38100" dist="38100" dir="2700000">
                    <a:srgbClr val="000000"/>
                  </a:outerShdw>
                </a:effectLst>
              </a:rPr>
              <a:t> </a:t>
            </a:r>
            <a:r>
              <a:rPr lang="en-US" altLang="zh-CN" b="1">
                <a:solidFill>
                  <a:srgbClr val="66FF99"/>
                </a:solidFill>
              </a:rPr>
              <a:t>DECLARE_THIS_FILE_NAME</a:t>
            </a:r>
            <a:endParaRPr lang="en-US" altLang="zh-CN" b="1">
              <a:solidFill>
                <a:srgbClr val="66FF99"/>
              </a:solidFill>
            </a:endParaRPr>
          </a:p>
          <a:p>
            <a:pPr indent="266700"/>
            <a:r>
              <a:rPr lang="en-US" altLang="zh-CN"/>
              <a:t>        #define </a:t>
            </a:r>
            <a:r>
              <a:rPr lang="en-US" altLang="zh-CN" b="1" err="1">
                <a:solidFill>
                  <a:srgbClr val="66FF99"/>
                </a:solidFill>
              </a:rPr>
              <a:t>DHF</a:t>
            </a:r>
            <a:r>
              <a:rPr lang="en-US" altLang="zh-CN" b="1" err="1">
                <a:solidFill>
                  <a:srgbClr val="66FF99"/>
                </a:solidFill>
              </a:rPr>
              <a:t>ASSERT_FAILED</a:t>
            </a:r>
            <a:r>
              <a:rPr lang="en-US" altLang="zh-CN" err="1"/>
              <a:t>(exp</a:t>
            </a:r>
            <a:r>
              <a:rPr lang="en-US" altLang="zh-CN"/>
              <a:t>) (!(exp)? (_</a:t>
            </a:r>
            <a:r>
              <a:rPr lang="en-US" altLang="zh-CN" err="1"/>
              <a:t>CrtDbgBreak</a:t>
            </a:r>
            <a:r>
              <a:rPr lang="en-US" altLang="zh-CN"/>
              <a:t>(), 1) : 0)</a:t>
            </a:r>
            <a:endParaRPr lang="en-US" altLang="zh-CN"/>
          </a:p>
          <a:p>
            <a:pPr indent="266700"/>
            <a:r>
              <a:rPr lang="en-US" altLang="zh-CN"/>
              <a:t>    </a:t>
            </a:r>
            <a:r>
              <a:rPr lang="en-US" altLang="zh-CN" b="1">
                <a:solidFill>
                  <a:schemeClr val="accent2"/>
                </a:solidFill>
              </a:rPr>
              <a:t>#else</a:t>
            </a:r>
            <a:endParaRPr lang="en-US" altLang="zh-CN" b="1">
              <a:solidFill>
                <a:schemeClr val="accent2"/>
              </a:solidFill>
            </a:endParaRPr>
          </a:p>
          <a:p>
            <a:pPr indent="266700"/>
            <a:r>
              <a:rPr lang="en-US" altLang="zh-CN"/>
              <a:t>        #define </a:t>
            </a:r>
            <a:r>
              <a:rPr lang="en-US" altLang="zh-CN" b="1">
                <a:solidFill>
                  <a:srgbClr val="66FF99"/>
                </a:solidFill>
              </a:rPr>
              <a:t>DECLARE_THIS_FILE_NAME</a:t>
            </a:r>
            <a:r>
              <a:rPr lang="en-US" altLang="zh-CN"/>
              <a:t> static char </a:t>
            </a:r>
            <a:r>
              <a:rPr lang="en-US" altLang="zh-CN" err="1"/>
              <a:t>s_szThisFileName</a:t>
            </a:r>
            <a:r>
              <a:rPr lang="en-US" altLang="zh-CN"/>
              <a:t>[] = __FILE__;</a:t>
            </a:r>
            <a:endParaRPr lang="en-US" altLang="zh-CN"/>
          </a:p>
          <a:p>
            <a:pPr indent="266700"/>
            <a:r>
              <a:rPr lang="en-US" altLang="zh-CN"/>
              <a:t>        #define </a:t>
            </a:r>
            <a:r>
              <a:rPr lang="en-US" altLang="zh-CN" b="1">
                <a:solidFill>
                  <a:srgbClr val="66FF99"/>
                </a:solidFill>
              </a:rPr>
              <a:t>DHF</a:t>
            </a:r>
            <a:r>
              <a:rPr lang="en-US" altLang="zh-CN" b="1">
                <a:solidFill>
                  <a:srgbClr val="66FF99"/>
                </a:solidFill>
              </a:rPr>
              <a:t>ASSERT_FAILED</a:t>
            </a:r>
            <a:r>
              <a:rPr lang="en-US" altLang="zh-CN" b="1"/>
              <a:t> </a:t>
            </a:r>
            <a:r>
              <a:rPr lang="en-US" altLang="zh-CN"/>
              <a:t>(exp) (!(exp)? (</a:t>
            </a:r>
            <a:r>
              <a:rPr lang="en-US" altLang="zh-CN" err="1"/>
              <a:t>USPPrint(ERROR_LEVEL</a:t>
            </a:r>
            <a:r>
              <a:rPr lang="en-US" altLang="zh-CN"/>
              <a:t>, "</a:t>
            </a:r>
            <a:r>
              <a:rPr lang="en-US" altLang="zh-CN" err="1"/>
              <a:t>Assert(%d</a:t>
            </a:r>
            <a:r>
              <a:rPr lang="en-US" altLang="zh-CN"/>
              <a:t>): %</a:t>
            </a:r>
            <a:r>
              <a:rPr lang="en-US" altLang="zh-CN" err="1"/>
              <a:t>s\r\n</a:t>
            </a:r>
            <a:r>
              <a:rPr lang="en-US" altLang="zh-CN"/>
              <a:t>",  __LINE__, </a:t>
            </a:r>
            <a:r>
              <a:rPr lang="en-US" altLang="zh-CN" err="1"/>
              <a:t>s_szThisFileName</a:t>
            </a:r>
            <a:r>
              <a:rPr lang="en-US" altLang="zh-CN"/>
              <a:t>), 1) : 0) </a:t>
            </a:r>
            <a:endParaRPr lang="en-US" altLang="zh-CN"/>
          </a:p>
          <a:p>
            <a:pPr indent="266700"/>
            <a:r>
              <a:rPr lang="en-US" altLang="zh-CN"/>
              <a:t>    </a:t>
            </a:r>
            <a:r>
              <a:rPr lang="en-US" altLang="zh-CN" b="1">
                <a:solidFill>
                  <a:schemeClr val="accent2"/>
                </a:solidFill>
              </a:rPr>
              <a:t>#</a:t>
            </a:r>
            <a:r>
              <a:rPr lang="en-US" altLang="zh-CN" b="1" err="1">
                <a:solidFill>
                  <a:schemeClr val="accent2"/>
                </a:solidFill>
              </a:rPr>
              <a:t>endif</a:t>
            </a:r>
            <a:endParaRPr lang="en-US" altLang="zh-CN" b="1">
              <a:solidFill>
                <a:schemeClr val="accent2"/>
              </a:solidFill>
            </a:endParaRPr>
          </a:p>
          <a:p>
            <a:pPr indent="266700"/>
            <a:r>
              <a:rPr lang="en-US" altLang="zh-CN" b="1">
                <a:solidFill>
                  <a:schemeClr val="hlink"/>
                </a:solidFill>
              </a:rPr>
              <a:t>#else</a:t>
            </a:r>
            <a:endParaRPr lang="en-US" altLang="zh-CN" b="1">
              <a:solidFill>
                <a:schemeClr val="hlink"/>
              </a:solidFill>
            </a:endParaRPr>
          </a:p>
          <a:p>
            <a:pPr indent="266700"/>
            <a:r>
              <a:rPr lang="en-US" altLang="zh-CN"/>
              <a:t>    #define </a:t>
            </a:r>
            <a:r>
              <a:rPr lang="en-US" altLang="zh-CN" b="1">
                <a:solidFill>
                  <a:srgbClr val="66FF99"/>
                </a:solidFill>
              </a:rPr>
              <a:t>DECLARE_THIS_FILE_NAME</a:t>
            </a:r>
            <a:r>
              <a:rPr lang="en-US" altLang="zh-CN"/>
              <a:t> </a:t>
            </a:r>
            <a:endParaRPr lang="en-US" altLang="zh-CN"/>
          </a:p>
          <a:p>
            <a:pPr indent="266700"/>
            <a:r>
              <a:rPr lang="en-US" altLang="zh-CN"/>
              <a:t>    #define</a:t>
            </a:r>
            <a:r>
              <a:rPr lang="en-US" altLang="zh-CN" b="1"/>
              <a:t> </a:t>
            </a:r>
            <a:r>
              <a:rPr lang="en-US" altLang="zh-CN" b="1">
                <a:solidFill>
                  <a:srgbClr val="66FF99"/>
                </a:solidFill>
              </a:rPr>
              <a:t>DHF</a:t>
            </a:r>
            <a:r>
              <a:rPr lang="en-US" altLang="zh-CN" b="1">
                <a:solidFill>
                  <a:srgbClr val="66FF99"/>
                </a:solidFill>
              </a:rPr>
              <a:t>ASSERT_FAILED</a:t>
            </a:r>
            <a:r>
              <a:rPr lang="en-US" altLang="zh-CN"/>
              <a:t> (exp) (!(exp))</a:t>
            </a:r>
            <a:endParaRPr lang="en-US" altLang="zh-CN"/>
          </a:p>
          <a:p>
            <a:pPr indent="266700"/>
            <a:r>
              <a:rPr lang="en-US" altLang="zh-CN" b="1">
                <a:solidFill>
                  <a:schemeClr val="hlink"/>
                </a:solidFill>
              </a:rPr>
              <a:t>#</a:t>
            </a:r>
            <a:r>
              <a:rPr lang="en-US" altLang="zh-CN" b="1" err="1">
                <a:solidFill>
                  <a:schemeClr val="hlink"/>
                </a:solidFill>
              </a:rPr>
              <a:t>endif</a:t>
            </a:r>
            <a:endParaRPr lang="en-US" altLang="zh-CN" b="1">
              <a:solidFill>
                <a:schemeClr val="hlink"/>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30" name="标题 73729"/>
          <p:cNvSpPr>
            <a:spLocks noGrp="1"/>
          </p:cNvSpPr>
          <p:nvPr>
            <p:ph type="title"/>
          </p:nvPr>
        </p:nvSpPr>
        <p:spPr/>
        <p:txBody>
          <a:bodyPr anchor="ctr" anchorCtr="0"/>
          <a:p>
            <a:r>
              <a:rPr lang="zh-CN" altLang="en-US" dirty="0"/>
              <a:t>断言－调用</a:t>
            </a:r>
            <a:endParaRPr lang="zh-CN" altLang="en-US" dirty="0"/>
          </a:p>
        </p:txBody>
      </p:sp>
      <p:sp>
        <p:nvSpPr>
          <p:cNvPr id="73732" name="矩形 73731"/>
          <p:cNvSpPr/>
          <p:nvPr/>
        </p:nvSpPr>
        <p:spPr>
          <a:xfrm>
            <a:off x="539750" y="1373188"/>
            <a:ext cx="7502525" cy="5292725"/>
          </a:xfrm>
          <a:prstGeom prst="rect">
            <a:avLst/>
          </a:prstGeom>
          <a:noFill/>
          <a:ln w="9525">
            <a:noFill/>
          </a:ln>
        </p:spPr>
        <p:txBody>
          <a:bodyPr anchor="ctr" anchorCtr="0">
            <a:spAutoFit/>
          </a:bodyPr>
          <a:p>
            <a:pPr indent="266700"/>
            <a:r>
              <a:rPr lang="en-US" altLang="zh-CN" b="1">
                <a:solidFill>
                  <a:srgbClr val="66FF99"/>
                </a:solidFill>
              </a:rPr>
              <a:t>DECLARE_THIS_FILE_NAME</a:t>
            </a:r>
            <a:endParaRPr lang="en-US" altLang="zh-CN" b="1">
              <a:solidFill>
                <a:srgbClr val="66FF99"/>
              </a:solidFill>
            </a:endParaRPr>
          </a:p>
          <a:p>
            <a:pPr indent="266700"/>
            <a:r>
              <a:rPr lang="en-US" altLang="zh-CN" b="1">
                <a:solidFill>
                  <a:srgbClr val="66FF99"/>
                </a:solidFill>
              </a:rPr>
              <a:t>......</a:t>
            </a:r>
            <a:endParaRPr lang="en-US" altLang="zh-CN" sz="2000"/>
          </a:p>
          <a:p>
            <a:pPr indent="266700"/>
            <a:r>
              <a:rPr lang="en-US" altLang="zh-CN" sz="2000"/>
              <a:t>BOOL </a:t>
            </a:r>
            <a:r>
              <a:rPr lang="en-US" altLang="zh-CN" sz="2000" err="1"/>
              <a:t>DHF</a:t>
            </a:r>
            <a:r>
              <a:rPr lang="en-US" altLang="zh-CN" sz="2000" err="1"/>
              <a:t>Test_iProcess(void</a:t>
            </a:r>
            <a:r>
              <a:rPr lang="en-US" altLang="zh-CN" sz="2000"/>
              <a:t> *</a:t>
            </a:r>
            <a:r>
              <a:rPr lang="en-US" altLang="zh-CN" sz="2000" err="1"/>
              <a:t>pData</a:t>
            </a:r>
            <a:r>
              <a:rPr lang="en-US" altLang="zh-CN" sz="2000"/>
              <a:t>, void *</a:t>
            </a:r>
            <a:r>
              <a:rPr lang="en-US" altLang="zh-CN" sz="2000" err="1"/>
              <a:t>pClient</a:t>
            </a:r>
            <a:r>
              <a:rPr lang="en-US" altLang="zh-CN" sz="2000"/>
              <a:t>)</a:t>
            </a:r>
            <a:endParaRPr lang="en-US" altLang="zh-CN" sz="2000"/>
          </a:p>
          <a:p>
            <a:pPr indent="266700"/>
            <a:r>
              <a:rPr lang="en-US" altLang="zh-CN" sz="2000"/>
              <a:t>{</a:t>
            </a:r>
            <a:endParaRPr lang="en-US" altLang="zh-CN" sz="2000"/>
          </a:p>
          <a:p>
            <a:pPr indent="266700"/>
            <a:r>
              <a:rPr lang="en-US" altLang="zh-CN" sz="2000"/>
              <a:t>	BOOL </a:t>
            </a:r>
            <a:r>
              <a:rPr lang="en-US" altLang="zh-CN" sz="2000" err="1"/>
              <a:t>bRet</a:t>
            </a:r>
            <a:r>
              <a:rPr lang="en-US" altLang="zh-CN" sz="2000"/>
              <a:t>;</a:t>
            </a:r>
            <a:endParaRPr lang="en-US" altLang="zh-CN" sz="2000"/>
          </a:p>
          <a:p>
            <a:pPr indent="266700"/>
            <a:endParaRPr lang="en-US" altLang="zh-CN" sz="2000"/>
          </a:p>
          <a:p>
            <a:pPr indent="266700"/>
            <a:r>
              <a:rPr lang="en-US" altLang="zh-CN" sz="2000"/>
              <a:t>	if (</a:t>
            </a:r>
            <a:r>
              <a:rPr lang="en-US" altLang="zh-CN" sz="2000" err="1"/>
              <a:t>DHF</a:t>
            </a:r>
            <a:r>
              <a:rPr lang="en-US" altLang="zh-CN" sz="2000" err="1"/>
              <a:t>ASSERT_FAILED(pData</a:t>
            </a:r>
            <a:r>
              <a:rPr lang="en-US" altLang="zh-CN" sz="2000"/>
              <a:t>)) return FALSE;</a:t>
            </a:r>
            <a:endParaRPr lang="en-US" altLang="zh-CN" sz="2000"/>
          </a:p>
          <a:p>
            <a:pPr indent="266700"/>
            <a:r>
              <a:rPr lang="en-US" altLang="zh-CN" sz="2000"/>
              <a:t>	if (</a:t>
            </a:r>
            <a:r>
              <a:rPr lang="en-US" altLang="zh-CN" sz="2000" err="1"/>
              <a:t>DHF</a:t>
            </a:r>
            <a:r>
              <a:rPr lang="en-US" altLang="zh-CN" sz="2000" err="1"/>
              <a:t>ASSERT_FAILED(pClient</a:t>
            </a:r>
            <a:r>
              <a:rPr lang="en-US" altLang="zh-CN" sz="2000"/>
              <a:t>))</a:t>
            </a:r>
            <a:endParaRPr lang="en-US" altLang="zh-CN" sz="2000"/>
          </a:p>
          <a:p>
            <a:pPr indent="266700"/>
            <a:r>
              <a:rPr lang="en-US" altLang="zh-CN" sz="2000"/>
              <a:t>	{</a:t>
            </a:r>
            <a:endParaRPr lang="en-US" altLang="zh-CN" sz="2000"/>
          </a:p>
          <a:p>
            <a:pPr indent="266700"/>
            <a:r>
              <a:rPr lang="en-US" altLang="zh-CN" sz="2000"/>
              <a:t>		return FALSE;</a:t>
            </a:r>
            <a:endParaRPr lang="en-US" altLang="zh-CN" sz="2000"/>
          </a:p>
          <a:p>
            <a:pPr indent="266700"/>
            <a:r>
              <a:rPr lang="en-US" altLang="zh-CN" sz="2000"/>
              <a:t>	}</a:t>
            </a:r>
            <a:endParaRPr lang="en-US" altLang="zh-CN" sz="2000"/>
          </a:p>
          <a:p>
            <a:pPr indent="266700"/>
            <a:r>
              <a:rPr lang="en-US" altLang="zh-CN" sz="2000"/>
              <a:t>	</a:t>
            </a:r>
            <a:r>
              <a:rPr lang="en-US" altLang="zh-CN" sz="2000">
                <a:latin typeface="Arial" panose="020B0604020202020204" pitchFamily="34" charset="0"/>
              </a:rPr>
              <a:t>……</a:t>
            </a:r>
            <a:endParaRPr lang="en-US" altLang="zh-CN" sz="2000"/>
          </a:p>
          <a:p>
            <a:pPr indent="266700"/>
            <a:r>
              <a:rPr lang="en-US" altLang="zh-CN" sz="2000"/>
              <a:t>	</a:t>
            </a:r>
            <a:r>
              <a:rPr lang="en-US" altLang="zh-CN" sz="2000" err="1"/>
              <a:t>bRet</a:t>
            </a:r>
            <a:r>
              <a:rPr lang="en-US" altLang="zh-CN" sz="2000"/>
              <a:t> = </a:t>
            </a:r>
            <a:r>
              <a:rPr lang="en-US" altLang="zh-CN" sz="2000" err="1"/>
              <a:t>DHF</a:t>
            </a:r>
            <a:r>
              <a:rPr lang="en-US" altLang="zh-CN" sz="2000" err="1"/>
              <a:t>Other_CallSomething</a:t>
            </a:r>
            <a:r>
              <a:rPr lang="en-US" altLang="zh-CN" sz="2000"/>
              <a:t>();</a:t>
            </a:r>
            <a:endParaRPr lang="en-US" altLang="zh-CN" sz="2000"/>
          </a:p>
          <a:p>
            <a:pPr indent="266700"/>
            <a:r>
              <a:rPr lang="en-US" altLang="zh-CN" sz="2000"/>
              <a:t>	if (</a:t>
            </a:r>
            <a:r>
              <a:rPr lang="en-US" altLang="zh-CN" sz="2000" err="1"/>
              <a:t>DHF</a:t>
            </a:r>
            <a:r>
              <a:rPr lang="en-US" altLang="zh-CN" sz="2000" err="1"/>
              <a:t>ASSERT_FAILED(bRet</a:t>
            </a:r>
            <a:r>
              <a:rPr lang="en-US" altLang="zh-CN" sz="2000"/>
              <a:t>)) return FALSE;	</a:t>
            </a:r>
            <a:endParaRPr lang="en-US" altLang="zh-CN" sz="2000"/>
          </a:p>
          <a:p>
            <a:pPr indent="266700"/>
            <a:r>
              <a:rPr lang="en-US" altLang="zh-CN" sz="2000"/>
              <a:t>	......</a:t>
            </a:r>
            <a:endParaRPr lang="en-US" altLang="zh-CN" sz="2000"/>
          </a:p>
          <a:p>
            <a:pPr indent="266700"/>
            <a:r>
              <a:rPr lang="en-US" altLang="zh-CN" sz="2000"/>
              <a:t>	return TRUE;</a:t>
            </a:r>
            <a:endParaRPr lang="en-US" altLang="zh-CN" sz="2000"/>
          </a:p>
          <a:p>
            <a:pPr indent="266700"/>
            <a:r>
              <a:rPr lang="en-US" altLang="zh-CN" sz="2000"/>
              <a:t>}</a:t>
            </a:r>
            <a:endParaRPr lang="en-US" altLang="zh-CN"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4" name="标题 74753"/>
          <p:cNvSpPr>
            <a:spLocks noGrp="1"/>
          </p:cNvSpPr>
          <p:nvPr>
            <p:ph type="title"/>
          </p:nvPr>
        </p:nvSpPr>
        <p:spPr/>
        <p:txBody>
          <a:bodyPr anchor="ctr" anchorCtr="0"/>
          <a:p>
            <a:r>
              <a:rPr lang="zh-CN" altLang="en-US" dirty="0"/>
              <a:t>断言－使用规则</a:t>
            </a:r>
            <a:endParaRPr lang="zh-CN" altLang="en-US" dirty="0"/>
          </a:p>
        </p:txBody>
      </p:sp>
      <p:sp>
        <p:nvSpPr>
          <p:cNvPr id="74757" name="矩形 74756"/>
          <p:cNvSpPr/>
          <p:nvPr/>
        </p:nvSpPr>
        <p:spPr>
          <a:xfrm>
            <a:off x="395288" y="1626235"/>
            <a:ext cx="8064500" cy="4523105"/>
          </a:xfrm>
          <a:prstGeom prst="rect">
            <a:avLst/>
          </a:prstGeom>
          <a:noFill/>
          <a:ln w="9525">
            <a:noFill/>
          </a:ln>
        </p:spPr>
        <p:txBody>
          <a:bodyPr anchor="ctr" anchorCtr="0">
            <a:spAutoFit/>
          </a:bodyPr>
          <a:p>
            <a:pPr marL="342900" indent="-342900" defTabSz="914400">
              <a:buAutoNum type="arabicPeriod"/>
              <a:tabLst>
                <a:tab pos="533400" algn="l"/>
              </a:tabLst>
            </a:pPr>
            <a:r>
              <a:rPr lang="zh-CN" altLang="en-US" dirty="0"/>
              <a:t>在实现文件的</a:t>
            </a:r>
            <a:r>
              <a:rPr lang="en-US" altLang="zh-CN"/>
              <a:t>#include</a:t>
            </a:r>
            <a:r>
              <a:rPr lang="zh-CN" altLang="en-US" dirty="0"/>
              <a:t>段之后，必须加上</a:t>
            </a:r>
            <a:r>
              <a:rPr lang="en-US" altLang="zh-CN"/>
              <a:t>DECLARE_THIS_FILE_NAME</a:t>
            </a:r>
            <a:endParaRPr lang="en-US" altLang="zh-CN"/>
          </a:p>
          <a:p>
            <a:pPr marL="342900" indent="-342900" defTabSz="914400">
              <a:buAutoNum type="arabicPeriod"/>
              <a:tabLst>
                <a:tab pos="533400" algn="l"/>
              </a:tabLst>
            </a:pPr>
            <a:r>
              <a:rPr lang="zh-CN" altLang="en-US" dirty="0"/>
              <a:t>断言失败必须返回。如果函数有返回值，必须返回一个表示错误的值，比如： </a:t>
            </a:r>
            <a:r>
              <a:rPr lang="en-US" altLang="zh-CN"/>
              <a:t>if (</a:t>
            </a:r>
            <a:r>
              <a:rPr lang="en-US" altLang="zh-CN" err="1"/>
              <a:t>DHF</a:t>
            </a:r>
            <a:r>
              <a:rPr lang="en-US" altLang="zh-CN" err="1"/>
              <a:t>ASSERT_FAILED(pData</a:t>
            </a:r>
            <a:r>
              <a:rPr lang="en-US" altLang="zh-CN"/>
              <a:t>)) return FALSE;</a:t>
            </a:r>
            <a:endParaRPr lang="en-US" altLang="zh-CN"/>
          </a:p>
          <a:p>
            <a:pPr marL="342900" indent="-342900" defTabSz="914400">
              <a:buAutoNum type="arabicPeriod"/>
              <a:tabLst>
                <a:tab pos="533400" algn="l"/>
              </a:tabLst>
            </a:pPr>
            <a:r>
              <a:rPr lang="zh-CN" altLang="en-US" dirty="0"/>
              <a:t>为了不让代码洁简，断言的</a:t>
            </a:r>
            <a:r>
              <a:rPr lang="en-US" altLang="zh-CN"/>
              <a:t>if</a:t>
            </a:r>
            <a:r>
              <a:rPr lang="zh-CN" altLang="en-US" dirty="0"/>
              <a:t>可以写成一行。但如果</a:t>
            </a:r>
            <a:r>
              <a:rPr lang="en-US" altLang="zh-CN"/>
              <a:t>return</a:t>
            </a:r>
            <a:r>
              <a:rPr lang="zh-CN" altLang="en-US" dirty="0"/>
              <a:t>在下一行，则必须使用</a:t>
            </a:r>
            <a:r>
              <a:rPr lang="en-US" altLang="zh-CN"/>
              <a:t>{}</a:t>
            </a:r>
            <a:r>
              <a:rPr lang="zh-CN" altLang="en-US" dirty="0"/>
              <a:t>框住。</a:t>
            </a:r>
            <a:endParaRPr lang="zh-CN" altLang="en-US" dirty="0"/>
          </a:p>
          <a:p>
            <a:pPr marL="342900" indent="-342900" defTabSz="914400">
              <a:buAutoNum type="arabicPeriod"/>
              <a:tabLst>
                <a:tab pos="533400" algn="l"/>
              </a:tabLst>
            </a:pPr>
            <a:r>
              <a:rPr lang="zh-CN" altLang="en-US" dirty="0"/>
              <a:t>断言只能用于一定要保证条件成立的地方。比如：</a:t>
            </a:r>
            <a:endParaRPr lang="zh-CN" altLang="en-US" dirty="0"/>
          </a:p>
          <a:p>
            <a:pPr marL="342900" indent="-342900" defTabSz="914400">
              <a:buNone/>
              <a:tabLst>
                <a:tab pos="533400" algn="l"/>
              </a:tabLst>
            </a:pPr>
            <a:r>
              <a:rPr lang="en-US" altLang="zh-CN"/>
              <a:t>void </a:t>
            </a:r>
            <a:r>
              <a:rPr lang="en-US" altLang="zh-CN" err="1"/>
              <a:t>DHF</a:t>
            </a:r>
            <a:r>
              <a:rPr lang="en-US" altLang="zh-CN" err="1"/>
              <a:t>Module::SetClient(void</a:t>
            </a:r>
            <a:r>
              <a:rPr lang="en-US" altLang="zh-CN"/>
              <a:t> *</a:t>
            </a:r>
            <a:r>
              <a:rPr lang="en-US" altLang="zh-CN" err="1"/>
              <a:t>pClient</a:t>
            </a:r>
            <a:r>
              <a:rPr lang="en-US" altLang="zh-CN"/>
              <a:t>)</a:t>
            </a:r>
            <a:endParaRPr lang="en-US" altLang="zh-CN"/>
          </a:p>
          <a:p>
            <a:pPr marL="342900" indent="-342900" defTabSz="914400">
              <a:buNone/>
              <a:tabLst>
                <a:tab pos="533400" algn="l"/>
              </a:tabLst>
            </a:pPr>
            <a:r>
              <a:rPr lang="en-US" altLang="zh-CN"/>
              <a:t>{</a:t>
            </a:r>
            <a:endParaRPr lang="en-US" altLang="zh-CN"/>
          </a:p>
          <a:p>
            <a:pPr marL="342900" indent="-342900" defTabSz="914400">
              <a:buNone/>
              <a:tabLst>
                <a:tab pos="533400" algn="l"/>
              </a:tabLst>
            </a:pPr>
            <a:r>
              <a:rPr lang="en-US" altLang="zh-CN"/>
              <a:t>	</a:t>
            </a:r>
            <a:r>
              <a:rPr lang="en-US" altLang="zh-CN" err="1"/>
              <a:t>m_pClient</a:t>
            </a:r>
            <a:r>
              <a:rPr lang="en-US" altLang="zh-CN"/>
              <a:t> = </a:t>
            </a:r>
            <a:r>
              <a:rPr lang="en-US" altLang="zh-CN" err="1"/>
              <a:t>pClient</a:t>
            </a:r>
            <a:r>
              <a:rPr lang="en-US" altLang="zh-CN"/>
              <a:t>;</a:t>
            </a:r>
            <a:endParaRPr lang="en-US" altLang="zh-CN"/>
          </a:p>
          <a:p>
            <a:pPr marL="342900" indent="-342900" defTabSz="914400">
              <a:buNone/>
              <a:tabLst>
                <a:tab pos="533400" algn="l"/>
              </a:tabLst>
            </a:pPr>
            <a:r>
              <a:rPr lang="en-US" altLang="zh-CN"/>
              <a:t>}</a:t>
            </a:r>
            <a:br>
              <a:rPr lang="en-US" altLang="zh-CN"/>
            </a:br>
            <a:r>
              <a:rPr lang="zh-CN" altLang="en-US" dirty="0"/>
              <a:t>其中如</a:t>
            </a:r>
            <a:r>
              <a:rPr lang="en-US" altLang="zh-CN" err="1"/>
              <a:t>pClient</a:t>
            </a:r>
            <a:r>
              <a:rPr lang="zh-CN" altLang="en-US" dirty="0"/>
              <a:t>允许为</a:t>
            </a:r>
            <a:r>
              <a:rPr lang="en-US" altLang="zh-CN"/>
              <a:t>NULL</a:t>
            </a:r>
            <a:r>
              <a:rPr lang="zh-CN" altLang="en-US" dirty="0"/>
              <a:t>，则加上</a:t>
            </a:r>
            <a:r>
              <a:rPr lang="en-US" altLang="zh-CN"/>
              <a:t>if (</a:t>
            </a:r>
            <a:r>
              <a:rPr lang="en-US" altLang="zh-CN" err="1"/>
              <a:t>DHF</a:t>
            </a:r>
            <a:r>
              <a:rPr lang="en-US" altLang="zh-CN" err="1"/>
              <a:t>ASSERT_FAILED(pData</a:t>
            </a:r>
            <a:r>
              <a:rPr lang="en-US" altLang="zh-CN"/>
              <a:t>)) return FALSE; </a:t>
            </a:r>
            <a:r>
              <a:rPr lang="zh-CN" altLang="en-US" dirty="0"/>
              <a:t>就是没有必要且错误的。</a:t>
            </a:r>
            <a:endParaRPr lang="zh-CN" altLang="en-US" dirty="0"/>
          </a:p>
          <a:p>
            <a:pPr marL="342900" indent="-342900" defTabSz="914400">
              <a:buAutoNum type="arabicPeriod" startAt="5"/>
              <a:tabLst>
                <a:tab pos="533400" algn="l"/>
              </a:tabLst>
            </a:pPr>
            <a:r>
              <a:rPr lang="zh-CN" altLang="en-US" dirty="0"/>
              <a:t>对指针、句柄的非空断言可以省略与</a:t>
            </a:r>
            <a:r>
              <a:rPr lang="en-US" altLang="zh-CN"/>
              <a:t>NULL</a:t>
            </a:r>
            <a:r>
              <a:rPr lang="zh-CN" altLang="en-US" dirty="0"/>
              <a:t>的比较。但是做为条件则必须写。如下所示：</a:t>
            </a:r>
            <a:endParaRPr lang="zh-CN" altLang="en-US" dirty="0"/>
          </a:p>
          <a:p>
            <a:pPr marL="2171700" lvl="4" indent="-342900" defTabSz="914400" eaLnBrk="0" hangingPunct="0">
              <a:buNone/>
              <a:tabLst>
                <a:tab pos="533400" algn="l"/>
              </a:tabLst>
            </a:pPr>
            <a:r>
              <a:rPr lang="zh-CN" altLang="en-US"/>
              <a:t>    </a:t>
            </a:r>
            <a:r>
              <a:rPr lang="en-US" altLang="zh-CN" err="1"/>
              <a:t>DHF</a:t>
            </a:r>
            <a:r>
              <a:rPr lang="en-US" altLang="zh-CN" err="1"/>
              <a:t>ASSERT_FAILED(pData</a:t>
            </a:r>
            <a:r>
              <a:rPr lang="en-US" altLang="zh-CN"/>
              <a:t>)</a:t>
            </a:r>
            <a:endParaRPr lang="en-US" altLang="zh-CN"/>
          </a:p>
          <a:p>
            <a:pPr marL="2171700" lvl="4" indent="-342900" defTabSz="914400" eaLnBrk="0" hangingPunct="0">
              <a:buNone/>
              <a:tabLst>
                <a:tab pos="533400" algn="l"/>
              </a:tabLst>
            </a:pPr>
            <a:r>
              <a:rPr lang="en-US" altLang="zh-CN"/>
              <a:t>    if (</a:t>
            </a:r>
            <a:r>
              <a:rPr lang="en-US" altLang="zh-CN" err="1"/>
              <a:t>pData</a:t>
            </a:r>
            <a:r>
              <a:rPr lang="en-US" altLang="zh-CN"/>
              <a:t> == NULL)</a:t>
            </a:r>
            <a:r>
              <a:rPr lang="zh-CN" altLang="en-US" dirty="0"/>
              <a:t>，</a:t>
            </a:r>
            <a:r>
              <a:rPr lang="en-US" altLang="zh-CN"/>
              <a:t>while (</a:t>
            </a:r>
            <a:r>
              <a:rPr lang="en-US" altLang="zh-CN" err="1"/>
              <a:t>pData</a:t>
            </a:r>
            <a:r>
              <a:rPr lang="en-US" altLang="zh-CN"/>
              <a:t> != NULL)</a:t>
            </a:r>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8" name="标题 75777"/>
          <p:cNvSpPr>
            <a:spLocks noGrp="1"/>
          </p:cNvSpPr>
          <p:nvPr>
            <p:ph type="title"/>
          </p:nvPr>
        </p:nvSpPr>
        <p:spPr/>
        <p:txBody>
          <a:bodyPr anchor="ctr" anchorCtr="0"/>
          <a:p>
            <a:r>
              <a:rPr lang="zh-CN" altLang="en-US" dirty="0"/>
              <a:t>断言－形式</a:t>
            </a:r>
            <a:endParaRPr lang="zh-CN" altLang="en-US" dirty="0"/>
          </a:p>
        </p:txBody>
      </p:sp>
      <p:sp>
        <p:nvSpPr>
          <p:cNvPr id="75779" name="文本占位符 75778"/>
          <p:cNvSpPr>
            <a:spLocks noGrp="1"/>
          </p:cNvSpPr>
          <p:nvPr>
            <p:ph type="body" idx="1"/>
          </p:nvPr>
        </p:nvSpPr>
        <p:spPr>
          <a:xfrm>
            <a:off x="611188" y="1600200"/>
            <a:ext cx="8075612" cy="4421188"/>
          </a:xfrm>
        </p:spPr>
        <p:txBody>
          <a:bodyPr/>
          <a:p>
            <a:pPr>
              <a:lnSpc>
                <a:spcPct val="80000"/>
              </a:lnSpc>
            </a:pPr>
            <a:r>
              <a:rPr lang="en-US" altLang="zh-CN" sz="2000"/>
              <a:t>DHFASSERT</a:t>
            </a:r>
            <a:endParaRPr lang="en-US" altLang="zh-CN" sz="2000"/>
          </a:p>
          <a:p>
            <a:pPr lvl="1">
              <a:lnSpc>
                <a:spcPct val="80000"/>
              </a:lnSpc>
              <a:buNone/>
            </a:pPr>
            <a:r>
              <a:rPr lang="zh-CN" altLang="en-US" dirty="0"/>
              <a:t>该形式定义在</a:t>
            </a:r>
            <a:r>
              <a:rPr lang="en-US" altLang="zh-CN" dirty="0"/>
              <a:t>dhf</a:t>
            </a:r>
            <a:r>
              <a:rPr lang="en-US" altLang="zh-CN" err="1"/>
              <a:t>_assert.h</a:t>
            </a:r>
            <a:r>
              <a:rPr lang="zh-CN" altLang="en-US" dirty="0"/>
              <a:t>模块中，凡是基于</a:t>
            </a:r>
            <a:r>
              <a:rPr lang="en-US" altLang="zh-CN"/>
              <a:t>USP</a:t>
            </a:r>
            <a:r>
              <a:rPr lang="zh-CN" altLang="en-US" dirty="0"/>
              <a:t>的应用均包含它。但不支持</a:t>
            </a:r>
            <a:r>
              <a:rPr lang="en-US" altLang="zh-CN"/>
              <a:t>if</a:t>
            </a:r>
            <a:r>
              <a:rPr lang="zh-CN" altLang="en-US" dirty="0"/>
              <a:t>的操作，但可以用下列形式替代：</a:t>
            </a:r>
            <a:endParaRPr lang="zh-CN" altLang="en-US" dirty="0"/>
          </a:p>
          <a:p>
            <a:pPr lvl="1">
              <a:lnSpc>
                <a:spcPct val="80000"/>
              </a:lnSpc>
              <a:buNone/>
            </a:pPr>
            <a:r>
              <a:rPr lang="en-US" altLang="zh-CN" err="1"/>
              <a:t>if(bFailed</a:t>
            </a:r>
            <a:r>
              <a:rPr lang="en-US" altLang="zh-CN"/>
              <a:t>)</a:t>
            </a:r>
            <a:endParaRPr lang="en-US" altLang="zh-CN"/>
          </a:p>
          <a:p>
            <a:pPr lvl="1">
              <a:lnSpc>
                <a:spcPct val="80000"/>
              </a:lnSpc>
              <a:buNone/>
            </a:pPr>
            <a:r>
              <a:rPr lang="en-US" altLang="zh-CN"/>
              <a:t>{</a:t>
            </a:r>
            <a:endParaRPr lang="en-US" altLang="zh-CN"/>
          </a:p>
          <a:p>
            <a:pPr lvl="1">
              <a:lnSpc>
                <a:spcPct val="80000"/>
              </a:lnSpc>
              <a:buNone/>
            </a:pPr>
            <a:r>
              <a:rPr lang="en-US" altLang="zh-CN"/>
              <a:t>    </a:t>
            </a:r>
            <a:r>
              <a:rPr lang="en-US" altLang="zh-CN" err="1"/>
              <a:t>DHFASSERT(bCondition</a:t>
            </a:r>
            <a:r>
              <a:rPr lang="en-US" altLang="zh-CN"/>
              <a:t>);</a:t>
            </a:r>
            <a:endParaRPr lang="en-US" altLang="zh-CN"/>
          </a:p>
          <a:p>
            <a:pPr lvl="1">
              <a:lnSpc>
                <a:spcPct val="80000"/>
              </a:lnSpc>
              <a:buNone/>
            </a:pPr>
            <a:r>
              <a:rPr lang="en-US" altLang="zh-CN"/>
              <a:t>    return FALSE;</a:t>
            </a:r>
            <a:endParaRPr lang="en-US" altLang="zh-CN"/>
          </a:p>
          <a:p>
            <a:pPr lvl="1">
              <a:lnSpc>
                <a:spcPct val="80000"/>
              </a:lnSpc>
              <a:buNone/>
            </a:pPr>
            <a:r>
              <a:rPr lang="en-US" altLang="zh-CN"/>
              <a:t>}</a:t>
            </a:r>
            <a:endParaRPr lang="en-US" altLang="zh-CN"/>
          </a:p>
          <a:p>
            <a:pPr lvl="1">
              <a:lnSpc>
                <a:spcPct val="80000"/>
              </a:lnSpc>
              <a:buNone/>
            </a:pPr>
            <a:r>
              <a:rPr lang="en-US" altLang="zh-CN"/>
              <a:t>b. </a:t>
            </a:r>
            <a:r>
              <a:rPr lang="zh-CN" altLang="en-US" dirty="0"/>
              <a:t>使用</a:t>
            </a:r>
            <a:r>
              <a:rPr lang="en-US" altLang="zh-CN"/>
              <a:t>__FILE__</a:t>
            </a:r>
            <a:r>
              <a:rPr lang="zh-CN" altLang="en-US" dirty="0"/>
              <a:t>，消耗内存稍大</a:t>
            </a:r>
            <a:endParaRPr lang="zh-CN" altLang="en-US" dirty="0"/>
          </a:p>
          <a:p>
            <a:pPr lvl="1">
              <a:lnSpc>
                <a:spcPct val="80000"/>
              </a:lnSpc>
              <a:buNone/>
            </a:pPr>
            <a:endParaRPr lang="zh-CN" altLang="en-US" dirty="0"/>
          </a:p>
          <a:p>
            <a:pPr>
              <a:lnSpc>
                <a:spcPct val="80000"/>
              </a:lnSpc>
            </a:pPr>
            <a:r>
              <a:rPr lang="en-US" altLang="zh-CN" sz="2000"/>
              <a:t>DHFASSERT_FAILED</a:t>
            </a:r>
            <a:endParaRPr lang="en-US" altLang="zh-CN" sz="2000"/>
          </a:p>
          <a:p>
            <a:pPr>
              <a:lnSpc>
                <a:spcPct val="80000"/>
              </a:lnSpc>
              <a:buNone/>
            </a:pPr>
            <a:r>
              <a:rPr lang="en-US" altLang="zh-CN" sz="2000"/>
              <a:t>	</a:t>
            </a:r>
            <a:r>
              <a:rPr lang="zh-CN" altLang="en-US" sz="2000" dirty="0"/>
              <a:t>可支持</a:t>
            </a:r>
            <a:r>
              <a:rPr lang="en-US" altLang="zh-CN" sz="2000"/>
              <a:t>if</a:t>
            </a:r>
            <a:r>
              <a:rPr lang="zh-CN" altLang="en-US" sz="2000" dirty="0"/>
              <a:t>操作，也可想</a:t>
            </a:r>
            <a:r>
              <a:rPr lang="en-US" altLang="zh-CN"/>
              <a:t>DHF</a:t>
            </a:r>
            <a:r>
              <a:rPr lang="en-US" altLang="zh-CN"/>
              <a:t>ASSERT</a:t>
            </a:r>
            <a:r>
              <a:rPr lang="zh-CN" altLang="en-US" dirty="0"/>
              <a:t>一样使用，如：</a:t>
            </a:r>
            <a:endParaRPr lang="zh-CN" altLang="en-US" dirty="0"/>
          </a:p>
          <a:p>
            <a:pPr>
              <a:lnSpc>
                <a:spcPct val="80000"/>
              </a:lnSpc>
              <a:buNone/>
            </a:pPr>
            <a:r>
              <a:rPr lang="en-US" altLang="zh-CN" err="1"/>
              <a:t>If(DHFASSERT_FAILED(bCondition</a:t>
            </a:r>
            <a:r>
              <a:rPr lang="en-US" altLang="zh-CN"/>
              <a:t>)) return FALSE;</a:t>
            </a:r>
            <a:endParaRPr lang="en-US" altLang="zh-CN"/>
          </a:p>
          <a:p>
            <a:pPr>
              <a:lnSpc>
                <a:spcPct val="80000"/>
              </a:lnSpc>
              <a:buNone/>
            </a:pPr>
            <a:r>
              <a:rPr lang="en-US" altLang="zh-CN" err="1"/>
              <a:t>DHFASSERT_FAILED(bCondition</a:t>
            </a:r>
            <a:r>
              <a:rPr lang="en-US" altLang="zh-CN"/>
              <a:t>);</a:t>
            </a:r>
            <a:endParaRPr lang="en-US" altLang="zh-CN" sz="2000"/>
          </a:p>
          <a:p>
            <a:pPr lvl="1">
              <a:lnSpc>
                <a:spcPct val="80000"/>
              </a:lnSpc>
              <a:buNone/>
            </a:pP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6914" name="标题 166913"/>
          <p:cNvSpPr>
            <a:spLocks noGrp="1"/>
          </p:cNvSpPr>
          <p:nvPr>
            <p:ph type="title"/>
          </p:nvPr>
        </p:nvSpPr>
        <p:spPr/>
        <p:txBody>
          <a:bodyPr anchor="ctr" anchorCtr="0"/>
          <a:p>
            <a:r>
              <a:rPr lang="zh-CN" altLang="en-US" dirty="0"/>
              <a:t>思考</a:t>
            </a:r>
            <a:r>
              <a:rPr lang="en-US" altLang="zh-CN"/>
              <a:t>21</a:t>
            </a:r>
            <a:endParaRPr lang="en-US" altLang="zh-CN"/>
          </a:p>
        </p:txBody>
      </p:sp>
      <p:sp>
        <p:nvSpPr>
          <p:cNvPr id="166915" name="文本占位符 166914"/>
          <p:cNvSpPr>
            <a:spLocks noGrp="1"/>
          </p:cNvSpPr>
          <p:nvPr>
            <p:ph type="body" idx="1"/>
          </p:nvPr>
        </p:nvSpPr>
        <p:spPr/>
        <p:txBody>
          <a:bodyPr/>
          <a:p>
            <a:pPr marL="457200" indent="-457200"/>
            <a:r>
              <a:rPr lang="zh-CN" altLang="en-US" dirty="0"/>
              <a:t>关于断言的描述，下面合适的有</a:t>
            </a:r>
            <a:r>
              <a:rPr lang="en-US" altLang="zh-CN"/>
              <a:t>[		]</a:t>
            </a:r>
            <a:endParaRPr lang="en-US" altLang="zh-CN"/>
          </a:p>
          <a:p>
            <a:pPr marL="457200" indent="-457200"/>
            <a:r>
              <a:rPr lang="en-US" altLang="zh-CN"/>
              <a:t>A. </a:t>
            </a:r>
            <a:r>
              <a:rPr lang="zh-CN" altLang="en-US" dirty="0"/>
              <a:t>断言没啥用</a:t>
            </a:r>
            <a:endParaRPr lang="zh-CN" altLang="en-US" dirty="0"/>
          </a:p>
          <a:p>
            <a:pPr marL="457200" indent="-457200"/>
            <a:r>
              <a:rPr lang="en-US" altLang="zh-CN"/>
              <a:t>B. </a:t>
            </a:r>
            <a:r>
              <a:rPr lang="zh-CN" altLang="en-US" dirty="0"/>
              <a:t>断言可以用来对函数、方法的参数进行有效性判断</a:t>
            </a:r>
            <a:endParaRPr lang="zh-CN" altLang="en-US" dirty="0"/>
          </a:p>
          <a:p>
            <a:pPr marL="457200" indent="-457200"/>
            <a:r>
              <a:rPr lang="en-US" altLang="zh-CN"/>
              <a:t>C. </a:t>
            </a:r>
            <a:r>
              <a:rPr lang="zh-CN" altLang="en-US" dirty="0"/>
              <a:t>断言可以用来对函数、方法的返回值进行判断</a:t>
            </a:r>
            <a:endParaRPr lang="zh-CN" altLang="en-US" dirty="0"/>
          </a:p>
          <a:p>
            <a:pPr marL="457200" indent="-457200"/>
            <a:r>
              <a:rPr lang="en-US" altLang="zh-CN"/>
              <a:t>D. </a:t>
            </a:r>
            <a:r>
              <a:rPr lang="zh-CN" altLang="en-US" dirty="0"/>
              <a:t>对于函数</a:t>
            </a:r>
            <a:r>
              <a:rPr lang="en-US" altLang="zh-CN" err="1"/>
              <a:t>DHFTest_SetClient(void</a:t>
            </a:r>
            <a:r>
              <a:rPr lang="en-US" altLang="zh-CN"/>
              <a:t> *</a:t>
            </a:r>
            <a:r>
              <a:rPr lang="en-US" altLang="zh-CN" err="1"/>
              <a:t>pClient</a:t>
            </a:r>
            <a:r>
              <a:rPr lang="en-US" altLang="zh-CN"/>
              <a:t>)</a:t>
            </a:r>
            <a:r>
              <a:rPr lang="zh-CN" altLang="en-US" dirty="0"/>
              <a:t>，无论什么情况，都必须用断言对</a:t>
            </a:r>
            <a:r>
              <a:rPr lang="en-US" altLang="zh-CN" err="1"/>
              <a:t>pClient</a:t>
            </a:r>
            <a:r>
              <a:rPr lang="zh-CN" altLang="en-US" dirty="0"/>
              <a:t>进行非空判断。</a:t>
            </a:r>
            <a:endParaRPr lang="zh-CN" altLang="en-US" dirty="0"/>
          </a:p>
          <a:p>
            <a:pPr marL="457200" indent="-457200"/>
            <a:r>
              <a:rPr lang="en-US" altLang="zh-CN"/>
              <a:t>E. </a:t>
            </a:r>
            <a:r>
              <a:rPr lang="zh-CN" altLang="en-US" dirty="0"/>
              <a:t>太多的断言会影响</a:t>
            </a:r>
            <a:r>
              <a:rPr lang="en-US" altLang="zh-CN"/>
              <a:t>Release</a:t>
            </a:r>
            <a:r>
              <a:rPr lang="zh-CN" altLang="en-US" dirty="0"/>
              <a:t>版本的运行速度</a:t>
            </a:r>
            <a:endParaRPr lang="zh-CN" altLang="en-US" dirty="0"/>
          </a:p>
          <a:p>
            <a:pPr marL="457200" indent="-457200"/>
            <a:r>
              <a:rPr lang="en-US" altLang="zh-CN"/>
              <a:t>F. </a:t>
            </a:r>
            <a:r>
              <a:rPr lang="zh-CN" altLang="en-US" dirty="0"/>
              <a:t>在任何有必要使用的地方，都使用断言</a:t>
            </a:r>
            <a:endParaRPr lang="zh-CN" altLang="en-US" dirty="0"/>
          </a:p>
          <a:p>
            <a:pPr marL="457200" indent="-457200"/>
            <a:r>
              <a:rPr lang="en-US" altLang="zh-CN"/>
              <a:t>G. </a:t>
            </a:r>
            <a:r>
              <a:rPr lang="zh-CN" altLang="en-US" dirty="0"/>
              <a:t>断言至少要输出出现问题的模块文件名和行数</a:t>
            </a:r>
            <a:endParaRPr lang="zh-CN" altLang="en-US" dirty="0"/>
          </a:p>
        </p:txBody>
      </p:sp>
      <p:sp>
        <p:nvSpPr>
          <p:cNvPr id="166916" name="矩形 166915"/>
          <p:cNvSpPr/>
          <p:nvPr/>
        </p:nvSpPr>
        <p:spPr>
          <a:xfrm>
            <a:off x="5651500" y="1628775"/>
            <a:ext cx="895350" cy="366713"/>
          </a:xfrm>
          <a:prstGeom prst="rect">
            <a:avLst/>
          </a:prstGeom>
          <a:noFill/>
          <a:ln w="9525">
            <a:noFill/>
          </a:ln>
        </p:spPr>
        <p:txBody>
          <a:bodyPr wrap="none" anchor="ctr" anchorCtr="0">
            <a:spAutoFit/>
          </a:bodyPr>
          <a:p>
            <a:pPr eaLnBrk="1" hangingPunct="1"/>
            <a:r>
              <a:rPr lang="en-US" altLang="zh-CN" b="1"/>
              <a:t>BCFG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p:cTn id="7" dur="500" fill="hold"/>
                                        <p:tgtEl>
                                          <p:spTgt spid="16691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691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691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6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6194" name="标题 136193"/>
          <p:cNvSpPr>
            <a:spLocks noGrp="1"/>
          </p:cNvSpPr>
          <p:nvPr>
            <p:ph type="title"/>
          </p:nvPr>
        </p:nvSpPr>
        <p:spPr/>
        <p:txBody>
          <a:bodyPr anchor="ctr" anchorCtr="0"/>
          <a:p>
            <a:r>
              <a:rPr lang="zh-CN" altLang="en-US" dirty="0"/>
              <a:t>思考</a:t>
            </a:r>
            <a:r>
              <a:rPr lang="en-US" altLang="zh-CN"/>
              <a:t>1</a:t>
            </a:r>
            <a:endParaRPr lang="en-US" altLang="zh-CN"/>
          </a:p>
        </p:txBody>
      </p:sp>
      <p:sp>
        <p:nvSpPr>
          <p:cNvPr id="136195" name="文本占位符 136194"/>
          <p:cNvSpPr>
            <a:spLocks noGrp="1"/>
          </p:cNvSpPr>
          <p:nvPr>
            <p:ph type="body" idx="1"/>
          </p:nvPr>
        </p:nvSpPr>
        <p:spPr/>
        <p:txBody>
          <a:bodyPr/>
          <a:p>
            <a:pPr marL="609600" indent="-609600"/>
            <a:r>
              <a:rPr lang="zh-CN" altLang="en-US" dirty="0"/>
              <a:t>每个模块的版权及版本信息应该出现在哪些地方？</a:t>
            </a:r>
            <a:r>
              <a:rPr lang="en-US" altLang="zh-CN"/>
              <a:t>[		]</a:t>
            </a:r>
            <a:endParaRPr lang="en-US" altLang="zh-CN"/>
          </a:p>
          <a:p>
            <a:pPr marL="609600" indent="-609600">
              <a:buNone/>
            </a:pPr>
            <a:r>
              <a:rPr lang="en-US" altLang="zh-CN"/>
              <a:t>A</a:t>
            </a:r>
            <a:r>
              <a:rPr lang="zh-CN" altLang="en-US" dirty="0"/>
              <a:t>、 </a:t>
            </a:r>
            <a:r>
              <a:rPr lang="en-US" altLang="zh-CN"/>
              <a:t>.h</a:t>
            </a:r>
            <a:r>
              <a:rPr lang="zh-CN" altLang="en-US" dirty="0"/>
              <a:t>文件头部；	</a:t>
            </a:r>
            <a:r>
              <a:rPr lang="en-US" altLang="zh-CN"/>
              <a:t>B</a:t>
            </a:r>
            <a:r>
              <a:rPr lang="zh-CN" altLang="en-US" dirty="0"/>
              <a:t>、</a:t>
            </a:r>
            <a:r>
              <a:rPr lang="en-US" altLang="zh-CN"/>
              <a:t>.</a:t>
            </a:r>
            <a:r>
              <a:rPr lang="en-US" altLang="zh-CN" err="1"/>
              <a:t>c/.cpp</a:t>
            </a:r>
            <a:r>
              <a:rPr lang="zh-CN" altLang="en-US" dirty="0"/>
              <a:t>文件头部</a:t>
            </a:r>
            <a:endParaRPr lang="zh-CN" altLang="en-US" dirty="0"/>
          </a:p>
        </p:txBody>
      </p:sp>
      <p:sp>
        <p:nvSpPr>
          <p:cNvPr id="136196" name="矩形 136195"/>
          <p:cNvSpPr/>
          <p:nvPr/>
        </p:nvSpPr>
        <p:spPr>
          <a:xfrm>
            <a:off x="8172450" y="1628775"/>
            <a:ext cx="1344613" cy="366713"/>
          </a:xfrm>
          <a:prstGeom prst="rect">
            <a:avLst/>
          </a:prstGeom>
          <a:noFill/>
          <a:ln w="9525">
            <a:noFill/>
          </a:ln>
        </p:spPr>
        <p:txBody>
          <a:bodyPr anchor="ctr" anchorCtr="0">
            <a:spAutoFit/>
          </a:bodyPr>
          <a:p>
            <a:pPr eaLnBrk="1" hangingPunct="1"/>
            <a:r>
              <a:rPr lang="en-US" altLang="zh-CN" b="1"/>
              <a:t>AB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wipe(down)">
                                      <p:cBhvr>
                                        <p:cTn id="7" dur="145">
                                          <p:stCondLst>
                                            <p:cond delay="0"/>
                                          </p:stCondLst>
                                        </p:cTn>
                                        <p:tgtEl>
                                          <p:spTgt spid="136196"/>
                                        </p:tgtEl>
                                      </p:cBhvr>
                                    </p:animEffect>
                                    <p:anim calcmode="lin" valueType="num">
                                      <p:cBhvr>
                                        <p:cTn id="8" dur="456" tmFilter="0,0; 0.14,0.36; 0.43,0.73; 0.71,0.91; 1.0,1.0">
                                          <p:stCondLst>
                                            <p:cond delay="0"/>
                                          </p:stCondLst>
                                        </p:cTn>
                                        <p:tgtEl>
                                          <p:spTgt spid="136196"/>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136196"/>
                                        </p:tgtEl>
                                        <p:attrNameLst>
                                          <p:attrName>ppt_y</p:attrName>
                                        </p:attrNameLst>
                                      </p:cBhvr>
                                      <p:tavLst>
                                        <p:tav tm="0" fmla="#ppt_y-sin(pi*$)/3">
                                          <p:val>
                                            <p:fltVal val="0.500000"/>
                                          </p:val>
                                        </p:tav>
                                        <p:tav tm="100000">
                                          <p:val>
                                            <p:fltVal val="1.000000"/>
                                          </p:val>
                                        </p:tav>
                                      </p:tavLst>
                                    </p:anim>
                                    <p:anim calcmode="lin" valueType="num">
                                      <p:cBhvr>
                                        <p:cTn id="10" dur="166" tmFilter="0, 0; 0.125,0.2665; 0.25,0.4; 0.375,0.465; 0.5,0.5;  0.625,0.535; 0.75,0.6; 0.875,0.7335; 1,1">
                                          <p:stCondLst>
                                            <p:cond delay="166"/>
                                          </p:stCondLst>
                                        </p:cTn>
                                        <p:tgtEl>
                                          <p:spTgt spid="136196"/>
                                        </p:tgtEl>
                                        <p:attrNameLst>
                                          <p:attrName>ppt_y</p:attrName>
                                        </p:attrNameLst>
                                      </p:cBhvr>
                                      <p:tavLst>
                                        <p:tav tm="0" fmla="#ppt_y-sin(pi*$)/9">
                                          <p:val>
                                            <p:fltVal val="0.000000"/>
                                          </p:val>
                                        </p:tav>
                                        <p:tav tm="100000">
                                          <p:val>
                                            <p:fltVal val="1.000000"/>
                                          </p:val>
                                        </p:tav>
                                      </p:tavLst>
                                    </p:anim>
                                    <p:anim calcmode="lin" valueType="num">
                                      <p:cBhvr>
                                        <p:cTn id="11" dur="83" tmFilter="0, 0; 0.125,0.2665; 0.25,0.4; 0.375,0.465; 0.5,0.5;  0.625,0.535; 0.75,0.6; 0.875,0.7335; 1,1">
                                          <p:stCondLst>
                                            <p:cond delay="331"/>
                                          </p:stCondLst>
                                        </p:cTn>
                                        <p:tgtEl>
                                          <p:spTgt spid="136196"/>
                                        </p:tgtEl>
                                        <p:attrNameLst>
                                          <p:attrName>ppt_y</p:attrName>
                                        </p:attrNameLst>
                                      </p:cBhvr>
                                      <p:tavLst>
                                        <p:tav tm="0" fmla="#ppt_y-sin(pi*$)/27">
                                          <p:val>
                                            <p:fltVal val="0.000000"/>
                                          </p:val>
                                        </p:tav>
                                        <p:tav tm="100000">
                                          <p:val>
                                            <p:fltVal val="1.000000"/>
                                          </p:val>
                                        </p:tav>
                                      </p:tavLst>
                                    </p:anim>
                                    <p:anim calcmode="lin" valueType="num">
                                      <p:cBhvr>
                                        <p:cTn id="12" dur="41" tmFilter="0, 0; 0.125,0.2665; 0.25,0.4; 0.375,0.465; 0.5,0.5;  0.625,0.535; 0.75,0.6; 0.875,0.7335; 1,1">
                                          <p:stCondLst>
                                            <p:cond delay="414"/>
                                          </p:stCondLst>
                                        </p:cTn>
                                        <p:tgtEl>
                                          <p:spTgt spid="136196"/>
                                        </p:tgtEl>
                                        <p:attrNameLst>
                                          <p:attrName>ppt_y</p:attrName>
                                        </p:attrNameLst>
                                      </p:cBhvr>
                                      <p:tavLst>
                                        <p:tav tm="0" fmla="#ppt_y-sin(pi*$)/81">
                                          <p:val>
                                            <p:fltVal val="0.000000"/>
                                          </p:val>
                                        </p:tav>
                                        <p:tav tm="100000">
                                          <p:val>
                                            <p:fltVal val="1.000000"/>
                                          </p:val>
                                        </p:tav>
                                      </p:tavLst>
                                    </p:anim>
                                    <p:animScale>
                                      <p:cBhvr>
                                        <p:cTn id="13" dur="7">
                                          <p:stCondLst>
                                            <p:cond delay="162"/>
                                          </p:stCondLst>
                                        </p:cTn>
                                        <p:tgtEl>
                                          <p:spTgt spid="136196"/>
                                        </p:tgtEl>
                                      </p:cBhvr>
                                      <p:to x="100000" y="60000"/>
                                    </p:animScale>
                                    <p:animScale>
                                      <p:cBhvr>
                                        <p:cTn id="14" dur="41" decel="50000">
                                          <p:stCondLst>
                                            <p:cond delay="169"/>
                                          </p:stCondLst>
                                        </p:cTn>
                                        <p:tgtEl>
                                          <p:spTgt spid="136196"/>
                                        </p:tgtEl>
                                      </p:cBhvr>
                                      <p:to x="100000" y="100000"/>
                                    </p:animScale>
                                    <p:animScale>
                                      <p:cBhvr>
                                        <p:cTn id="15" dur="7">
                                          <p:stCondLst>
                                            <p:cond delay="328"/>
                                          </p:stCondLst>
                                        </p:cTn>
                                        <p:tgtEl>
                                          <p:spTgt spid="136196"/>
                                        </p:tgtEl>
                                      </p:cBhvr>
                                      <p:to x="100000" y="80000"/>
                                    </p:animScale>
                                    <p:animScale>
                                      <p:cBhvr>
                                        <p:cTn id="16" dur="41" decel="50000">
                                          <p:stCondLst>
                                            <p:cond delay="335"/>
                                          </p:stCondLst>
                                        </p:cTn>
                                        <p:tgtEl>
                                          <p:spTgt spid="136196"/>
                                        </p:tgtEl>
                                      </p:cBhvr>
                                      <p:to x="100000" y="100000"/>
                                    </p:animScale>
                                    <p:animScale>
                                      <p:cBhvr>
                                        <p:cTn id="17" dur="7">
                                          <p:stCondLst>
                                            <p:cond delay="410"/>
                                          </p:stCondLst>
                                        </p:cTn>
                                        <p:tgtEl>
                                          <p:spTgt spid="136196"/>
                                        </p:tgtEl>
                                      </p:cBhvr>
                                      <p:to x="100000" y="90000"/>
                                    </p:animScale>
                                    <p:animScale>
                                      <p:cBhvr>
                                        <p:cTn id="18" dur="41" decel="50000">
                                          <p:stCondLst>
                                            <p:cond delay="417"/>
                                          </p:stCondLst>
                                        </p:cTn>
                                        <p:tgtEl>
                                          <p:spTgt spid="136196"/>
                                        </p:tgtEl>
                                      </p:cBhvr>
                                      <p:to x="100000" y="100000"/>
                                    </p:animScale>
                                    <p:animScale>
                                      <p:cBhvr>
                                        <p:cTn id="19" dur="7">
                                          <p:stCondLst>
                                            <p:cond delay="452"/>
                                          </p:stCondLst>
                                        </p:cTn>
                                        <p:tgtEl>
                                          <p:spTgt spid="136196"/>
                                        </p:tgtEl>
                                      </p:cBhvr>
                                      <p:to x="100000" y="95000"/>
                                    </p:animScale>
                                    <p:animScale>
                                      <p:cBhvr>
                                        <p:cTn id="20" dur="41" decel="50000">
                                          <p:stCondLst>
                                            <p:cond delay="458"/>
                                          </p:stCondLst>
                                        </p:cTn>
                                        <p:tgtEl>
                                          <p:spTgt spid="13619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6802" name="标题 76801"/>
          <p:cNvSpPr>
            <a:spLocks noGrp="1"/>
          </p:cNvSpPr>
          <p:nvPr>
            <p:ph type="title"/>
          </p:nvPr>
        </p:nvSpPr>
        <p:spPr/>
        <p:txBody>
          <a:bodyPr anchor="ctr" anchorCtr="0"/>
          <a:p>
            <a:r>
              <a:rPr lang="zh-CN" altLang="en-US" dirty="0"/>
              <a:t>编译要求</a:t>
            </a:r>
            <a:endParaRPr lang="zh-CN" altLang="en-US" dirty="0"/>
          </a:p>
        </p:txBody>
      </p:sp>
      <p:sp>
        <p:nvSpPr>
          <p:cNvPr id="76804" name="矩形 76803"/>
          <p:cNvSpPr/>
          <p:nvPr/>
        </p:nvSpPr>
        <p:spPr>
          <a:xfrm>
            <a:off x="250825" y="1664812"/>
            <a:ext cx="8388350" cy="4799965"/>
          </a:xfrm>
          <a:prstGeom prst="rect">
            <a:avLst/>
          </a:prstGeom>
          <a:noFill/>
          <a:ln w="9525">
            <a:noFill/>
          </a:ln>
        </p:spPr>
        <p:txBody>
          <a:bodyPr anchor="ctr" anchorCtr="0">
            <a:spAutoFit/>
          </a:bodyPr>
          <a:p>
            <a:pPr indent="266700" defTabSz="914400">
              <a:tabLst>
                <a:tab pos="495300" algn="l"/>
              </a:tabLst>
            </a:pPr>
            <a:r>
              <a:rPr lang="en-US" altLang="zh-CN"/>
              <a:t>1. </a:t>
            </a:r>
            <a:r>
              <a:rPr lang="zh-CN" altLang="en-US" dirty="0"/>
              <a:t>要求代码编译无错误无警告，必须将警告等级设为最高。如对于</a:t>
            </a:r>
            <a:r>
              <a:rPr lang="en-US" altLang="zh-CN"/>
              <a:t>VC</a:t>
            </a:r>
            <a:r>
              <a:rPr lang="zh-CN" altLang="en-US" dirty="0"/>
              <a:t>使用</a:t>
            </a:r>
            <a:r>
              <a:rPr lang="en-US" altLang="zh-CN"/>
              <a:t>4</a:t>
            </a:r>
            <a:r>
              <a:rPr lang="zh-CN" altLang="en-US" dirty="0"/>
              <a:t>级警告（默认是</a:t>
            </a:r>
            <a:r>
              <a:rPr lang="en-US" altLang="zh-CN"/>
              <a:t>3</a:t>
            </a:r>
            <a:r>
              <a:rPr lang="zh-CN" altLang="en-US" dirty="0"/>
              <a:t>级，无法发现诸如“</a:t>
            </a:r>
            <a:r>
              <a:rPr lang="en-US" altLang="zh-CN" err="1"/>
              <a:t>if(i</a:t>
            </a:r>
            <a:r>
              <a:rPr lang="en-US" altLang="zh-CN"/>
              <a:t> = 1)”</a:t>
            </a:r>
            <a:r>
              <a:rPr lang="zh-CN" altLang="en-US" dirty="0"/>
              <a:t>这样的错误）。但对于下面的情况，允许警告：</a:t>
            </a:r>
            <a:endParaRPr lang="zh-CN" altLang="en-US" dirty="0"/>
          </a:p>
          <a:p>
            <a:pPr lvl="1" defTabSz="914400" eaLnBrk="0" hangingPunct="0">
              <a:tabLst>
                <a:tab pos="495300" algn="l"/>
              </a:tabLst>
            </a:pPr>
            <a:r>
              <a:rPr lang="zh-CN" altLang="en-US" dirty="0"/>
              <a:t>  </a:t>
            </a:r>
            <a:r>
              <a:rPr lang="zh-CN" altLang="en-US"/>
              <a:t>  </a:t>
            </a:r>
            <a:r>
              <a:rPr lang="en-US" altLang="zh-CN"/>
              <a:t>a. </a:t>
            </a:r>
            <a:r>
              <a:rPr lang="zh-CN" altLang="en-US" dirty="0"/>
              <a:t>回调函数的参数未使用</a:t>
            </a:r>
            <a:endParaRPr lang="zh-CN" altLang="en-US" dirty="0"/>
          </a:p>
          <a:p>
            <a:pPr lvl="1" defTabSz="914400" eaLnBrk="0" hangingPunct="0">
              <a:tabLst>
                <a:tab pos="495300" algn="l"/>
              </a:tabLst>
            </a:pPr>
            <a:r>
              <a:rPr lang="zh-CN" altLang="en-US" dirty="0"/>
              <a:t>    </a:t>
            </a:r>
            <a:r>
              <a:rPr lang="en-US" altLang="zh-CN"/>
              <a:t>b. </a:t>
            </a:r>
            <a:r>
              <a:rPr lang="zh-CN" altLang="en-US" dirty="0"/>
              <a:t>两个第三方系统中的定义不一致。如公司的</a:t>
            </a:r>
            <a:r>
              <a:rPr lang="en-US" altLang="zh-CN" err="1"/>
              <a:t>dhf</a:t>
            </a:r>
            <a:r>
              <a:rPr lang="en-US" altLang="zh-CN" err="1"/>
              <a:t>_typedef.h</a:t>
            </a:r>
            <a:r>
              <a:rPr lang="zh-CN" altLang="en-US" dirty="0"/>
              <a:t>中与</a:t>
            </a:r>
            <a:r>
              <a:rPr lang="en-US" altLang="zh-CN"/>
              <a:t>nucleus</a:t>
            </a:r>
            <a:r>
              <a:rPr lang="zh-CN" altLang="en-US" dirty="0"/>
              <a:t>操作系统的</a:t>
            </a:r>
            <a:r>
              <a:rPr lang="en-US" altLang="zh-CN" err="1"/>
              <a:t>nucleus.h</a:t>
            </a:r>
            <a:r>
              <a:rPr lang="zh-CN" altLang="en-US" dirty="0"/>
              <a:t>中有重定义，如都有</a:t>
            </a:r>
            <a:r>
              <a:rPr lang="en-US" altLang="zh-CN" err="1"/>
              <a:t>typedef</a:t>
            </a:r>
            <a:r>
              <a:rPr lang="en-US" altLang="zh-CN"/>
              <a:t> </a:t>
            </a:r>
            <a:r>
              <a:rPr lang="en-US" altLang="zh-CN" err="1"/>
              <a:t>int</a:t>
            </a:r>
            <a:r>
              <a:rPr lang="en-US" altLang="zh-CN"/>
              <a:t> </a:t>
            </a:r>
            <a:r>
              <a:rPr lang="en-US" altLang="zh-CN" err="1"/>
              <a:t>INT</a:t>
            </a:r>
            <a:r>
              <a:rPr lang="zh-CN" altLang="en-US" dirty="0"/>
              <a:t>。但如果</a:t>
            </a:r>
            <a:r>
              <a:rPr lang="en-US" altLang="zh-CN"/>
              <a:t>2</a:t>
            </a:r>
            <a:r>
              <a:rPr lang="zh-CN" altLang="en-US" dirty="0"/>
              <a:t>者定义不一致，如一个</a:t>
            </a:r>
            <a:r>
              <a:rPr lang="en-US" altLang="zh-CN" err="1"/>
              <a:t>typedef</a:t>
            </a:r>
            <a:r>
              <a:rPr lang="en-US" altLang="zh-CN"/>
              <a:t> </a:t>
            </a:r>
            <a:r>
              <a:rPr lang="en-US" altLang="zh-CN" err="1"/>
              <a:t>int</a:t>
            </a:r>
            <a:r>
              <a:rPr lang="en-US" altLang="zh-CN"/>
              <a:t> BOOL</a:t>
            </a:r>
            <a:r>
              <a:rPr lang="zh-CN" altLang="en-US" dirty="0"/>
              <a:t>，另外一个</a:t>
            </a:r>
            <a:r>
              <a:rPr lang="en-US" altLang="zh-CN" err="1"/>
              <a:t>typedef</a:t>
            </a:r>
            <a:r>
              <a:rPr lang="en-US" altLang="zh-CN"/>
              <a:t> char BOOL</a:t>
            </a:r>
            <a:r>
              <a:rPr lang="zh-CN" altLang="en-US" dirty="0"/>
              <a:t>，则必须修正。</a:t>
            </a:r>
            <a:endParaRPr lang="zh-CN" altLang="en-US" dirty="0"/>
          </a:p>
          <a:p>
            <a:pPr lvl="1" defTabSz="914400" eaLnBrk="0" hangingPunct="0">
              <a:tabLst>
                <a:tab pos="495300" algn="l"/>
              </a:tabLst>
            </a:pPr>
            <a:r>
              <a:rPr lang="zh-CN" altLang="en-US" dirty="0"/>
              <a:t>    </a:t>
            </a:r>
            <a:r>
              <a:rPr lang="en-US" altLang="zh-CN"/>
              <a:t>c. </a:t>
            </a:r>
            <a:r>
              <a:rPr lang="zh-CN" altLang="en-US" dirty="0"/>
              <a:t>某些地方使用</a:t>
            </a:r>
            <a:r>
              <a:rPr lang="en-US" altLang="zh-CN"/>
              <a:t>DWORD</a:t>
            </a:r>
            <a:r>
              <a:rPr lang="zh-CN" altLang="en-US" dirty="0"/>
              <a:t>做位段定义</a:t>
            </a:r>
            <a:r>
              <a:rPr lang="en-US" altLang="zh-CN"/>
              <a:t>,</a:t>
            </a:r>
            <a:r>
              <a:rPr lang="zh-CN" altLang="en-US" dirty="0"/>
              <a:t>如：</a:t>
            </a:r>
            <a:endParaRPr lang="zh-CN" altLang="en-US" dirty="0"/>
          </a:p>
          <a:p>
            <a:pPr indent="266700" defTabSz="914400">
              <a:tabLst>
                <a:tab pos="495300" algn="l"/>
              </a:tabLst>
            </a:pPr>
            <a:r>
              <a:rPr lang="en-US" altLang="zh-CN" err="1"/>
              <a:t>typedef</a:t>
            </a:r>
            <a:r>
              <a:rPr lang="en-US" altLang="zh-CN"/>
              <a:t> </a:t>
            </a:r>
            <a:r>
              <a:rPr lang="en-US" altLang="zh-CN" err="1"/>
              <a:t>struct</a:t>
            </a:r>
            <a:r>
              <a:rPr lang="en-US" altLang="zh-CN"/>
              <a:t> _TDATE</a:t>
            </a:r>
            <a:endParaRPr lang="en-US" altLang="zh-CN"/>
          </a:p>
          <a:p>
            <a:pPr indent="266700" defTabSz="914400">
              <a:tabLst>
                <a:tab pos="495300" algn="l"/>
              </a:tabLst>
            </a:pPr>
            <a:r>
              <a:rPr lang="en-US" altLang="zh-CN"/>
              <a:t>{</a:t>
            </a:r>
            <a:endParaRPr lang="en-US" altLang="zh-CN"/>
          </a:p>
          <a:p>
            <a:pPr indent="266700" defTabSz="914400">
              <a:tabLst>
                <a:tab pos="495300" algn="l"/>
              </a:tabLst>
            </a:pPr>
            <a:r>
              <a:rPr lang="en-US" altLang="zh-CN"/>
              <a:t>	DWORD m_dwYear_13         :13;	</a:t>
            </a:r>
            <a:endParaRPr lang="en-US" altLang="zh-CN"/>
          </a:p>
          <a:p>
            <a:pPr indent="266700" defTabSz="914400">
              <a:tabLst>
                <a:tab pos="495300" algn="l"/>
              </a:tabLst>
            </a:pPr>
            <a:r>
              <a:rPr lang="en-US" altLang="zh-CN"/>
              <a:t>	DWORD m_dwMonth_8         :8;</a:t>
            </a:r>
            <a:endParaRPr lang="en-US" altLang="zh-CN"/>
          </a:p>
          <a:p>
            <a:pPr indent="266700" defTabSz="914400">
              <a:tabLst>
                <a:tab pos="495300" algn="l"/>
              </a:tabLst>
            </a:pPr>
            <a:r>
              <a:rPr lang="en-US" altLang="zh-CN"/>
              <a:t>}TDATE,*PTDATE;</a:t>
            </a:r>
            <a:endParaRPr lang="en-US" altLang="zh-CN"/>
          </a:p>
          <a:p>
            <a:pPr indent="266700" defTabSz="914400">
              <a:tabLst>
                <a:tab pos="495300" algn="l"/>
              </a:tabLst>
            </a:pPr>
            <a:r>
              <a:rPr lang="zh-CN" altLang="en-US" dirty="0"/>
              <a:t>在项目上，</a:t>
            </a:r>
            <a:r>
              <a:rPr lang="en-US" altLang="zh-CN" err="1"/>
              <a:t>dhf</a:t>
            </a:r>
            <a:r>
              <a:rPr lang="en-US" altLang="zh-CN" err="1"/>
              <a:t>_typedef.h</a:t>
            </a:r>
            <a:r>
              <a:rPr lang="zh-CN" altLang="en-US" dirty="0"/>
              <a:t>中把</a:t>
            </a:r>
            <a:r>
              <a:rPr lang="en-US" altLang="zh-CN"/>
              <a:t>DWORD</a:t>
            </a:r>
            <a:r>
              <a:rPr lang="zh-CN" altLang="en-US" dirty="0"/>
              <a:t>权宜的定义为了</a:t>
            </a:r>
            <a:r>
              <a:rPr lang="en-US" altLang="zh-CN"/>
              <a:t>unsigned </a:t>
            </a:r>
            <a:r>
              <a:rPr lang="en-US" altLang="zh-CN" err="1"/>
              <a:t>int</a:t>
            </a:r>
            <a:r>
              <a:rPr lang="en-US" altLang="zh-CN"/>
              <a:t>, </a:t>
            </a:r>
            <a:r>
              <a:rPr lang="en-US" altLang="zh-CN" err="1"/>
              <a:t>typedef</a:t>
            </a:r>
            <a:r>
              <a:rPr lang="en-US" altLang="zh-CN"/>
              <a:t> unsigned </a:t>
            </a:r>
            <a:r>
              <a:rPr lang="en-US" altLang="zh-CN" err="1"/>
              <a:t>int</a:t>
            </a:r>
            <a:r>
              <a:rPr lang="en-US" altLang="zh-CN"/>
              <a:t> DWORD</a:t>
            </a:r>
            <a:r>
              <a:rPr lang="zh-CN" altLang="en-US" dirty="0"/>
              <a:t>。但</a:t>
            </a:r>
            <a:r>
              <a:rPr lang="en-US" altLang="zh-CN"/>
              <a:t>Win32</a:t>
            </a:r>
            <a:r>
              <a:rPr lang="zh-CN" altLang="en-US" dirty="0"/>
              <a:t>上编译的时候，使用的</a:t>
            </a:r>
            <a:r>
              <a:rPr lang="en-US" altLang="zh-CN" err="1"/>
              <a:t>windows.h</a:t>
            </a:r>
            <a:r>
              <a:rPr lang="zh-CN" altLang="en-US" dirty="0"/>
              <a:t>中的定义，</a:t>
            </a:r>
            <a:r>
              <a:rPr lang="en-US" altLang="zh-CN"/>
              <a:t>DWORD</a:t>
            </a:r>
            <a:r>
              <a:rPr lang="zh-CN" altLang="en-US" dirty="0"/>
              <a:t>是</a:t>
            </a:r>
            <a:r>
              <a:rPr lang="en-US" altLang="zh-CN"/>
              <a:t>unsigned long</a:t>
            </a:r>
            <a:r>
              <a:rPr lang="zh-CN" altLang="en-US" dirty="0"/>
              <a:t>，因此出现警告。建议使用的时候，自己自动将</a:t>
            </a:r>
            <a:r>
              <a:rPr lang="en-US" altLang="zh-CN"/>
              <a:t>DWORD</a:t>
            </a:r>
            <a:r>
              <a:rPr lang="zh-CN" altLang="en-US" dirty="0"/>
              <a:t>全部改为</a:t>
            </a:r>
            <a:r>
              <a:rPr lang="en-US" altLang="zh-CN"/>
              <a:t>UINT</a:t>
            </a:r>
            <a:r>
              <a:rPr lang="zh-CN" altLang="en-US" dirty="0"/>
              <a:t>。</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7938" name="标题 167937"/>
          <p:cNvSpPr>
            <a:spLocks noGrp="1"/>
          </p:cNvSpPr>
          <p:nvPr>
            <p:ph type="title"/>
          </p:nvPr>
        </p:nvSpPr>
        <p:spPr/>
        <p:txBody>
          <a:bodyPr anchor="ctr" anchorCtr="0"/>
          <a:p>
            <a:r>
              <a:rPr lang="zh-CN" altLang="en-US" dirty="0"/>
              <a:t>思考</a:t>
            </a:r>
            <a:r>
              <a:rPr lang="en-US" altLang="zh-CN"/>
              <a:t>22</a:t>
            </a:r>
            <a:endParaRPr lang="en-US" altLang="zh-CN"/>
          </a:p>
        </p:txBody>
      </p:sp>
      <p:sp>
        <p:nvSpPr>
          <p:cNvPr id="167939" name="文本占位符 167938"/>
          <p:cNvSpPr>
            <a:spLocks noGrp="1"/>
          </p:cNvSpPr>
          <p:nvPr>
            <p:ph type="body" idx="1"/>
          </p:nvPr>
        </p:nvSpPr>
        <p:spPr/>
        <p:txBody>
          <a:bodyPr/>
          <a:p>
            <a:pPr marL="457200" indent="-457200"/>
            <a:r>
              <a:rPr lang="zh-CN" altLang="en-US" dirty="0"/>
              <a:t>对于编译时的警告，下面描述不合适或者不正确的有</a:t>
            </a:r>
            <a:r>
              <a:rPr lang="en-US" altLang="zh-CN"/>
              <a:t>[			]</a:t>
            </a:r>
            <a:endParaRPr lang="en-US" altLang="zh-CN"/>
          </a:p>
          <a:p>
            <a:pPr marL="457200" indent="-457200"/>
            <a:r>
              <a:rPr lang="en-US" altLang="zh-CN"/>
              <a:t>A. VC</a:t>
            </a:r>
            <a:r>
              <a:rPr lang="zh-CN" altLang="en-US" dirty="0"/>
              <a:t>中编译的时候，</a:t>
            </a:r>
            <a:r>
              <a:rPr lang="en-US" altLang="zh-CN"/>
              <a:t>3</a:t>
            </a:r>
            <a:r>
              <a:rPr lang="zh-CN" altLang="en-US" dirty="0"/>
              <a:t>级警告已经足够了，</a:t>
            </a:r>
            <a:r>
              <a:rPr lang="en-US" altLang="zh-CN"/>
              <a:t>4</a:t>
            </a:r>
            <a:r>
              <a:rPr lang="zh-CN" altLang="en-US" dirty="0"/>
              <a:t>级警告要求太高</a:t>
            </a:r>
            <a:endParaRPr lang="zh-CN" altLang="en-US" dirty="0"/>
          </a:p>
          <a:p>
            <a:pPr marL="457200" indent="-457200"/>
            <a:r>
              <a:rPr lang="en-US" altLang="zh-CN"/>
              <a:t>B. VC</a:t>
            </a:r>
            <a:r>
              <a:rPr lang="zh-CN" altLang="en-US" dirty="0"/>
              <a:t>中</a:t>
            </a:r>
            <a:r>
              <a:rPr lang="en-US" altLang="zh-CN"/>
              <a:t>3</a:t>
            </a:r>
            <a:r>
              <a:rPr lang="zh-CN" altLang="en-US" dirty="0"/>
              <a:t>级警告可以发现</a:t>
            </a:r>
            <a:r>
              <a:rPr lang="en-US" altLang="zh-CN" err="1"/>
              <a:t>if(i</a:t>
            </a:r>
            <a:r>
              <a:rPr lang="en-US" altLang="zh-CN"/>
              <a:t> = 0)</a:t>
            </a:r>
            <a:r>
              <a:rPr lang="zh-CN" altLang="en-US" dirty="0"/>
              <a:t>这样的笔误</a:t>
            </a:r>
            <a:endParaRPr lang="zh-CN" altLang="en-US" dirty="0"/>
          </a:p>
          <a:p>
            <a:pPr marL="457200" indent="-457200"/>
            <a:r>
              <a:rPr lang="en-US" altLang="zh-CN"/>
              <a:t>C. </a:t>
            </a:r>
            <a:r>
              <a:rPr lang="zh-CN" altLang="en-US" dirty="0"/>
              <a:t>对于不同类型参数之间的赋值的警告（如：</a:t>
            </a:r>
            <a:r>
              <a:rPr lang="en-US" altLang="zh-CN" err="1"/>
              <a:t>int</a:t>
            </a:r>
            <a:r>
              <a:rPr lang="en-US" altLang="zh-CN"/>
              <a:t> a = 1; BYTE b = a</a:t>
            </a:r>
            <a:r>
              <a:rPr lang="zh-CN" altLang="en-US" dirty="0"/>
              <a:t>），可以不处理</a:t>
            </a:r>
            <a:endParaRPr lang="zh-CN" altLang="en-US" dirty="0"/>
          </a:p>
          <a:p>
            <a:pPr marL="457200" indent="-457200"/>
            <a:r>
              <a:rPr lang="en-US" altLang="zh-CN"/>
              <a:t>D. </a:t>
            </a:r>
            <a:r>
              <a:rPr lang="zh-CN" altLang="en-US" dirty="0"/>
              <a:t>对于函数的参数没有使用的警告，可以不处理</a:t>
            </a:r>
            <a:endParaRPr lang="zh-CN" altLang="en-US" dirty="0"/>
          </a:p>
        </p:txBody>
      </p:sp>
      <p:sp>
        <p:nvSpPr>
          <p:cNvPr id="167940" name="矩形 167939"/>
          <p:cNvSpPr/>
          <p:nvPr/>
        </p:nvSpPr>
        <p:spPr>
          <a:xfrm>
            <a:off x="8243888" y="1628775"/>
            <a:ext cx="742950" cy="366713"/>
          </a:xfrm>
          <a:prstGeom prst="rect">
            <a:avLst/>
          </a:prstGeom>
          <a:noFill/>
          <a:ln w="9525">
            <a:noFill/>
          </a:ln>
        </p:spPr>
        <p:txBody>
          <a:bodyPr wrap="none" anchor="ctr" anchorCtr="0">
            <a:spAutoFit/>
          </a:bodyPr>
          <a:p>
            <a:pPr eaLnBrk="1" hangingPunct="1"/>
            <a:r>
              <a:rPr lang="en-US" altLang="zh-CN" b="1"/>
              <a:t>ABC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fade">
                                      <p:cBhvr>
                                        <p:cTn id="7" dur="192" decel="100000"/>
                                        <p:tgtEl>
                                          <p:spTgt spid="167940"/>
                                        </p:tgtEl>
                                      </p:cBhvr>
                                    </p:animEffect>
                                    <p:animScale>
                                      <p:cBhvr>
                                        <p:cTn id="8" dur="192" decel="100000"/>
                                        <p:tgtEl>
                                          <p:spTgt spid="167940"/>
                                        </p:tgtEl>
                                      </p:cBhvr>
                                      <p:from x="10000" y="10000"/>
                                      <p:to x="200000" y="450000"/>
                                    </p:animScale>
                                    <p:animScale>
                                      <p:cBhvr>
                                        <p:cTn id="9" dur="308" accel="100000" fill="hold">
                                          <p:stCondLst>
                                            <p:cond delay="192"/>
                                          </p:stCondLst>
                                        </p:cTn>
                                        <p:tgtEl>
                                          <p:spTgt spid="167940"/>
                                        </p:tgtEl>
                                      </p:cBhvr>
                                      <p:from x="200000" y="450000"/>
                                      <p:to x="100000" y="100000"/>
                                    </p:animScale>
                                    <p:set>
                                      <p:cBhvr>
                                        <p:cTn id="10" dur="192" fill="hold"/>
                                        <p:tgtEl>
                                          <p:spTgt spid="167940"/>
                                        </p:tgtEl>
                                        <p:attrNameLst>
                                          <p:attrName>ppt_x</p:attrName>
                                        </p:attrNameLst>
                                      </p:cBhvr>
                                      <p:to>
                                        <p:strVal val="(0.5)"/>
                                      </p:to>
                                    </p:set>
                                    <p:anim from="(0.5)" to="(#ppt_x)" calcmode="lin" valueType="num">
                                      <p:cBhvr>
                                        <p:cTn id="11" dur="308" accel="100000" fill="hold">
                                          <p:stCondLst>
                                            <p:cond delay="192"/>
                                          </p:stCondLst>
                                        </p:cTn>
                                        <p:tgtEl>
                                          <p:spTgt spid="167940"/>
                                        </p:tgtEl>
                                        <p:attrNameLst>
                                          <p:attrName>ppt_x</p:attrName>
                                        </p:attrNameLst>
                                      </p:cBhvr>
                                    </p:anim>
                                    <p:set>
                                      <p:cBhvr>
                                        <p:cTn id="12" dur="192" fill="hold"/>
                                        <p:tgtEl>
                                          <p:spTgt spid="167940"/>
                                        </p:tgtEl>
                                        <p:attrNameLst>
                                          <p:attrName>ppt_y</p:attrName>
                                        </p:attrNameLst>
                                      </p:cBhvr>
                                      <p:to>
                                        <p:strVal val="(#ppt_y+0.4)"/>
                                      </p:to>
                                    </p:set>
                                    <p:anim from="(#ppt_y+0.4)" to="(#ppt_y)" calcmode="lin" valueType="num">
                                      <p:cBhvr>
                                        <p:cTn id="13" dur="308" accel="100000" fill="hold">
                                          <p:stCondLst>
                                            <p:cond delay="192"/>
                                          </p:stCondLst>
                                        </p:cTn>
                                        <p:tgtEl>
                                          <p:spTgt spid="16794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4" name="标题 110593"/>
          <p:cNvSpPr>
            <a:spLocks noGrp="1"/>
          </p:cNvSpPr>
          <p:nvPr>
            <p:ph type="title"/>
          </p:nvPr>
        </p:nvSpPr>
        <p:spPr/>
        <p:txBody>
          <a:bodyPr anchor="ctr" anchorCtr="0"/>
          <a:p>
            <a:r>
              <a:rPr lang="zh-CN" altLang="en-US" dirty="0"/>
              <a:t>类型－</a:t>
            </a:r>
            <a:r>
              <a:rPr lang="en-US" altLang="zh-CN" err="1"/>
              <a:t>typedef</a:t>
            </a:r>
            <a:endParaRPr lang="en-US" altLang="zh-CN"/>
          </a:p>
        </p:txBody>
      </p:sp>
      <p:sp>
        <p:nvSpPr>
          <p:cNvPr id="110595" name="文本占位符 110594"/>
          <p:cNvSpPr>
            <a:spLocks noGrp="1"/>
          </p:cNvSpPr>
          <p:nvPr>
            <p:ph type="body" idx="1"/>
          </p:nvPr>
        </p:nvSpPr>
        <p:spPr>
          <a:xfrm>
            <a:off x="611188" y="1600200"/>
            <a:ext cx="8075612" cy="1612900"/>
          </a:xfrm>
        </p:spPr>
        <p:txBody>
          <a:bodyPr/>
          <a:p>
            <a:r>
              <a:rPr lang="zh-CN" altLang="en-US" dirty="0"/>
              <a:t>规范：</a:t>
            </a:r>
            <a:endParaRPr lang="zh-CN" altLang="en-US" dirty="0"/>
          </a:p>
          <a:p>
            <a:pPr lvl="1"/>
            <a:r>
              <a:rPr lang="zh-CN" altLang="en-US" dirty="0"/>
              <a:t>自定义类型使用</a:t>
            </a:r>
            <a:r>
              <a:rPr lang="en-US" altLang="zh-CN" err="1"/>
              <a:t>typedef</a:t>
            </a:r>
            <a:r>
              <a:rPr lang="zh-CN" altLang="en-US" dirty="0"/>
              <a:t>，而不使用</a:t>
            </a:r>
            <a:r>
              <a:rPr lang="en-US" altLang="zh-CN"/>
              <a:t>#define</a:t>
            </a:r>
            <a:endParaRPr lang="en-US" altLang="zh-CN"/>
          </a:p>
        </p:txBody>
      </p:sp>
      <p:sp>
        <p:nvSpPr>
          <p:cNvPr id="110596" name="矩形 110595"/>
          <p:cNvSpPr/>
          <p:nvPr/>
        </p:nvSpPr>
        <p:spPr>
          <a:xfrm>
            <a:off x="323850" y="3235325"/>
            <a:ext cx="8377238" cy="2563813"/>
          </a:xfrm>
          <a:prstGeom prst="rect">
            <a:avLst/>
          </a:prstGeom>
          <a:noFill/>
          <a:ln w="9525">
            <a:noFill/>
          </a:ln>
        </p:spPr>
        <p:txBody>
          <a:bodyPr anchor="ctr" anchorCtr="0">
            <a:spAutoFit/>
          </a:bodyPr>
          <a:p>
            <a:pPr eaLnBrk="1" hangingPunct="1"/>
            <a:r>
              <a:rPr lang="zh-CN" altLang="en-US" dirty="0"/>
              <a:t>例如：</a:t>
            </a:r>
            <a:br>
              <a:rPr lang="zh-CN" altLang="en-US" dirty="0"/>
            </a:br>
            <a:r>
              <a:rPr lang="en-US" altLang="zh-CN"/>
              <a:t>#define PBYTE BYTE *</a:t>
            </a:r>
            <a:endParaRPr lang="en-US" altLang="zh-CN"/>
          </a:p>
          <a:p>
            <a:pPr eaLnBrk="1" hangingPunct="1"/>
            <a:r>
              <a:rPr lang="en-US" altLang="zh-CN"/>
              <a:t>PBYTE pBuf1, pBuf2; </a:t>
            </a:r>
            <a:endParaRPr lang="en-US" altLang="zh-CN"/>
          </a:p>
          <a:p>
            <a:pPr eaLnBrk="1" hangingPunct="1"/>
            <a:r>
              <a:rPr lang="zh-CN" altLang="en-US" dirty="0">
                <a:sym typeface="Wingdings" panose="05000000000000000000" pitchFamily="2" charset="2"/>
              </a:rPr>
              <a:t>相当于 </a:t>
            </a:r>
            <a:r>
              <a:rPr lang="en-US" altLang="zh-CN">
                <a:sym typeface="Wingdings" panose="05000000000000000000" pitchFamily="2" charset="2"/>
              </a:rPr>
              <a:t>BYTE *pBuf1, pBuf2</a:t>
            </a:r>
            <a:endParaRPr lang="en-US" altLang="zh-CN">
              <a:sym typeface="Wingdings" panose="05000000000000000000" pitchFamily="2" charset="2"/>
            </a:endParaRPr>
          </a:p>
          <a:p>
            <a:pPr eaLnBrk="1" hangingPunct="1"/>
            <a:r>
              <a:rPr lang="zh-CN" altLang="en-US" dirty="0">
                <a:sym typeface="Wingdings" panose="05000000000000000000" pitchFamily="2" charset="2"/>
              </a:rPr>
              <a:t>相当于</a:t>
            </a:r>
            <a:r>
              <a:rPr lang="en-US" altLang="zh-CN">
                <a:sym typeface="Wingdings" panose="05000000000000000000" pitchFamily="2" charset="2"/>
              </a:rPr>
              <a:t>BYTE *pBuf1; </a:t>
            </a:r>
            <a:r>
              <a:rPr lang="en-US" altLang="zh-CN">
                <a:solidFill>
                  <a:srgbClr val="FF0066"/>
                </a:solidFill>
                <a:sym typeface="Wingdings" panose="05000000000000000000" pitchFamily="2" charset="2"/>
              </a:rPr>
              <a:t>BYTE pBuf2</a:t>
            </a:r>
            <a:r>
              <a:rPr lang="en-US" altLang="zh-CN">
                <a:solidFill>
                  <a:schemeClr val="hlink"/>
                </a:solidFill>
                <a:sym typeface="Wingdings" panose="05000000000000000000" pitchFamily="2" charset="2"/>
              </a:rPr>
              <a:t>;</a:t>
            </a:r>
            <a:endParaRPr lang="en-US" altLang="zh-CN">
              <a:solidFill>
                <a:schemeClr val="hlink"/>
              </a:solidFill>
            </a:endParaRPr>
          </a:p>
          <a:p>
            <a:pPr eaLnBrk="1" hangingPunct="1"/>
            <a:br>
              <a:rPr lang="en-US" altLang="zh-CN"/>
            </a:br>
            <a:r>
              <a:rPr lang="en-US" altLang="zh-CN" err="1"/>
              <a:t>typedef</a:t>
            </a:r>
            <a:r>
              <a:rPr lang="en-US" altLang="zh-CN"/>
              <a:t> BYTE* PBYTE;</a:t>
            </a:r>
            <a:endParaRPr lang="en-US" altLang="zh-CN"/>
          </a:p>
          <a:p>
            <a:pPr eaLnBrk="1" hangingPunct="1"/>
            <a:r>
              <a:rPr lang="zh-CN" altLang="en-US" dirty="0"/>
              <a:t>相当于</a:t>
            </a:r>
            <a:r>
              <a:rPr lang="en-US" altLang="zh-CN"/>
              <a:t>PBYTE pBuf1, pBuf2 </a:t>
            </a:r>
            <a:endParaRPr lang="en-US" altLang="zh-CN"/>
          </a:p>
          <a:p>
            <a:pPr eaLnBrk="1" hangingPunct="1"/>
            <a:r>
              <a:rPr lang="zh-CN" altLang="en-US" dirty="0"/>
              <a:t>相当于</a:t>
            </a:r>
            <a:r>
              <a:rPr lang="en-US" altLang="zh-CN">
                <a:sym typeface="Wingdings" panose="05000000000000000000" pitchFamily="2" charset="2"/>
              </a:rPr>
              <a:t>BYTE  *pBuf1; BYTE *pBuf2;</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2" name="标题 112641"/>
          <p:cNvSpPr>
            <a:spLocks noGrp="1"/>
          </p:cNvSpPr>
          <p:nvPr>
            <p:ph type="title"/>
          </p:nvPr>
        </p:nvSpPr>
        <p:spPr/>
        <p:txBody>
          <a:bodyPr anchor="ctr" anchorCtr="0"/>
          <a:p>
            <a:r>
              <a:rPr lang="zh-CN" altLang="en-US" dirty="0"/>
              <a:t>类型－讨论</a:t>
            </a:r>
            <a:r>
              <a:rPr lang="en-US" altLang="zh-CN" err="1"/>
              <a:t>int</a:t>
            </a:r>
            <a:r>
              <a:rPr lang="zh-CN" altLang="en-US" dirty="0"/>
              <a:t>类型的长度</a:t>
            </a:r>
            <a:endParaRPr lang="zh-CN" altLang="en-US" dirty="0"/>
          </a:p>
        </p:txBody>
      </p:sp>
      <p:sp>
        <p:nvSpPr>
          <p:cNvPr id="112643" name="文本占位符 112642"/>
          <p:cNvSpPr>
            <a:spLocks noGrp="1"/>
          </p:cNvSpPr>
          <p:nvPr>
            <p:ph type="body" idx="1"/>
          </p:nvPr>
        </p:nvSpPr>
        <p:spPr>
          <a:xfrm>
            <a:off x="611188" y="1600200"/>
            <a:ext cx="8075612" cy="820738"/>
          </a:xfrm>
        </p:spPr>
        <p:txBody>
          <a:bodyPr/>
          <a:p>
            <a:r>
              <a:rPr lang="en-US" altLang="zh-CN" err="1"/>
              <a:t>int</a:t>
            </a:r>
            <a:r>
              <a:rPr lang="zh-CN" altLang="en-US" dirty="0"/>
              <a:t>类型占多少个字节？</a:t>
            </a:r>
            <a:endParaRPr lang="zh-CN" altLang="en-US" dirty="0"/>
          </a:p>
        </p:txBody>
      </p:sp>
      <p:sp>
        <p:nvSpPr>
          <p:cNvPr id="112644" name="文本框 112643"/>
          <p:cNvSpPr txBox="1"/>
          <p:nvPr/>
        </p:nvSpPr>
        <p:spPr>
          <a:xfrm>
            <a:off x="900113" y="2708275"/>
            <a:ext cx="7200900" cy="1004888"/>
          </a:xfrm>
          <a:prstGeom prst="rect">
            <a:avLst/>
          </a:prstGeom>
          <a:noFill/>
          <a:ln w="9525">
            <a:noFill/>
          </a:ln>
        </p:spPr>
        <p:txBody>
          <a:bodyPr>
            <a:spAutoFit/>
          </a:bodyPr>
          <a:p>
            <a:pPr>
              <a:spcBef>
                <a:spcPct val="50000"/>
              </a:spcBef>
            </a:pPr>
            <a:r>
              <a:rPr lang="en-US" altLang="zh-CN" sz="2400"/>
              <a:t>16</a:t>
            </a:r>
            <a:r>
              <a:rPr lang="zh-CN" altLang="en-US" sz="2400" dirty="0"/>
              <a:t>位系统编译器占</a:t>
            </a:r>
            <a:r>
              <a:rPr lang="en-US" altLang="zh-CN" sz="2400"/>
              <a:t>16</a:t>
            </a:r>
            <a:r>
              <a:rPr lang="zh-CN" altLang="en-US" sz="2400" dirty="0"/>
              <a:t>位（比如：使用</a:t>
            </a:r>
            <a:r>
              <a:rPr lang="en-US" altLang="zh-CN" sz="2400"/>
              <a:t>TC</a:t>
            </a:r>
            <a:r>
              <a:rPr lang="zh-CN" altLang="en-US" sz="2400" dirty="0"/>
              <a:t>会这样）</a:t>
            </a:r>
            <a:endParaRPr lang="zh-CN" altLang="en-US" sz="2400" dirty="0"/>
          </a:p>
          <a:p>
            <a:pPr>
              <a:spcBef>
                <a:spcPct val="50000"/>
              </a:spcBef>
            </a:pPr>
            <a:r>
              <a:rPr lang="en-US" altLang="zh-CN" sz="2400"/>
              <a:t>32</a:t>
            </a:r>
            <a:r>
              <a:rPr lang="zh-CN" altLang="en-US" sz="2400" dirty="0"/>
              <a:t>位系统编译器占</a:t>
            </a:r>
            <a:r>
              <a:rPr lang="en-US" altLang="zh-CN" sz="2400"/>
              <a:t>32</a:t>
            </a:r>
            <a:r>
              <a:rPr lang="zh-CN" altLang="en-US" sz="2400" dirty="0"/>
              <a:t>位（目前绝大部分都是这样）</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112644"/>
                                        </p:tgtEl>
                                        <p:attrNameLst>
                                          <p:attrName>style.visibility</p:attrName>
                                        </p:attrNameLst>
                                      </p:cBhvr>
                                      <p:to>
                                        <p:strVal val="visible"/>
                                      </p:to>
                                    </p:set>
                                    <p:anim calcmode="discrete" valueType="clr">
                                      <p:cBhvr override="childStyle">
                                        <p:cTn id="7" dur="80"/>
                                        <p:tgtEl>
                                          <p:spTgt spid="1126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12644"/>
                                        </p:tgtEl>
                                        <p:attrNameLst>
                                          <p:attrName>fillcolor</p:attrName>
                                        </p:attrNameLst>
                                      </p:cBhvr>
                                      <p:tavLst>
                                        <p:tav tm="0">
                                          <p:val>
                                            <p:clrVal>
                                              <a:schemeClr val="accent2"/>
                                            </p:clrVal>
                                          </p:val>
                                        </p:tav>
                                        <p:tav tm="50000">
                                          <p:val>
                                            <p:clrVal>
                                              <a:schemeClr val="hlink"/>
                                            </p:clrVal>
                                          </p:val>
                                        </p:tav>
                                      </p:tavLst>
                                    </p:anim>
                                    <p:set>
                                      <p:cBhvr>
                                        <p:cTn id="9" dur="80"/>
                                        <p:tgtEl>
                                          <p:spTgt spid="11264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8962" name="标题 168961"/>
          <p:cNvSpPr>
            <a:spLocks noGrp="1"/>
          </p:cNvSpPr>
          <p:nvPr>
            <p:ph type="title"/>
          </p:nvPr>
        </p:nvSpPr>
        <p:spPr/>
        <p:txBody>
          <a:bodyPr anchor="ctr" anchorCtr="0"/>
          <a:p>
            <a:r>
              <a:rPr lang="zh-CN" altLang="en-US" dirty="0"/>
              <a:t>思考</a:t>
            </a:r>
            <a:r>
              <a:rPr lang="en-US" altLang="zh-CN"/>
              <a:t>23</a:t>
            </a:r>
            <a:endParaRPr lang="en-US" altLang="zh-CN"/>
          </a:p>
        </p:txBody>
      </p:sp>
      <p:sp>
        <p:nvSpPr>
          <p:cNvPr id="168963" name="文本占位符 168962"/>
          <p:cNvSpPr>
            <a:spLocks noGrp="1"/>
          </p:cNvSpPr>
          <p:nvPr>
            <p:ph type="body" idx="1"/>
          </p:nvPr>
        </p:nvSpPr>
        <p:spPr/>
        <p:txBody>
          <a:bodyPr/>
          <a:p>
            <a:pPr marL="457200" indent="-457200"/>
            <a:r>
              <a:rPr lang="zh-CN" altLang="en-US" dirty="0"/>
              <a:t>下列关于类型的说法，较合适的是</a:t>
            </a:r>
            <a:r>
              <a:rPr lang="en-US" altLang="zh-CN"/>
              <a:t>[			]</a:t>
            </a:r>
            <a:endParaRPr lang="en-US" altLang="zh-CN"/>
          </a:p>
          <a:p>
            <a:pPr marL="457200" indent="-457200"/>
            <a:r>
              <a:rPr lang="en-US" altLang="zh-CN"/>
              <a:t>A. </a:t>
            </a:r>
            <a:r>
              <a:rPr lang="zh-CN" altLang="en-US" dirty="0"/>
              <a:t>定义</a:t>
            </a:r>
            <a:r>
              <a:rPr lang="en-US" altLang="zh-CN"/>
              <a:t>WORD*</a:t>
            </a:r>
            <a:r>
              <a:rPr lang="zh-CN" altLang="en-US" dirty="0"/>
              <a:t>用 </a:t>
            </a:r>
            <a:r>
              <a:rPr lang="en-US" altLang="zh-CN"/>
              <a:t>#define PWORD WORD*;		</a:t>
            </a:r>
            <a:endParaRPr lang="en-US" altLang="zh-CN"/>
          </a:p>
          <a:p>
            <a:pPr marL="457200" indent="-457200"/>
            <a:r>
              <a:rPr lang="en-US" altLang="zh-CN"/>
              <a:t>B. </a:t>
            </a:r>
            <a:r>
              <a:rPr lang="zh-CN" altLang="en-US" dirty="0"/>
              <a:t>定义</a:t>
            </a:r>
            <a:r>
              <a:rPr lang="en-US" altLang="zh-CN"/>
              <a:t>WORD*</a:t>
            </a:r>
            <a:r>
              <a:rPr lang="zh-CN" altLang="en-US" dirty="0"/>
              <a:t>用</a:t>
            </a:r>
            <a:r>
              <a:rPr lang="en-US" altLang="zh-CN" err="1"/>
              <a:t>typedef</a:t>
            </a:r>
            <a:r>
              <a:rPr lang="en-US" altLang="zh-CN"/>
              <a:t> WORD* PWORD</a:t>
            </a:r>
            <a:endParaRPr lang="en-US" altLang="zh-CN"/>
          </a:p>
          <a:p>
            <a:pPr marL="457200" indent="-457200"/>
            <a:r>
              <a:rPr lang="en-US" altLang="zh-CN"/>
              <a:t>C. </a:t>
            </a:r>
            <a:r>
              <a:rPr lang="en-US" altLang="zh-CN" err="1"/>
              <a:t>int</a:t>
            </a:r>
            <a:r>
              <a:rPr lang="zh-CN" altLang="en-US" dirty="0"/>
              <a:t>类型变量在</a:t>
            </a:r>
            <a:r>
              <a:rPr lang="en-US" altLang="zh-CN"/>
              <a:t>32</a:t>
            </a:r>
            <a:r>
              <a:rPr lang="zh-CN" altLang="en-US" dirty="0"/>
              <a:t>位机器编译器中占用</a:t>
            </a:r>
            <a:r>
              <a:rPr lang="en-US" altLang="zh-CN"/>
              <a:t>4</a:t>
            </a:r>
            <a:r>
              <a:rPr lang="zh-CN" altLang="en-US" dirty="0"/>
              <a:t>字节内存</a:t>
            </a:r>
            <a:endParaRPr lang="zh-CN" altLang="en-US" dirty="0"/>
          </a:p>
          <a:p>
            <a:pPr marL="457200" indent="-457200"/>
            <a:r>
              <a:rPr lang="en-US" altLang="zh-CN"/>
              <a:t>D. </a:t>
            </a:r>
            <a:r>
              <a:rPr lang="en-US" altLang="zh-CN" err="1"/>
              <a:t>int</a:t>
            </a:r>
            <a:r>
              <a:rPr lang="zh-CN" altLang="en-US" dirty="0"/>
              <a:t>类型变量在</a:t>
            </a:r>
            <a:r>
              <a:rPr lang="en-US" altLang="zh-CN"/>
              <a:t>16</a:t>
            </a:r>
            <a:r>
              <a:rPr lang="zh-CN" altLang="en-US" dirty="0"/>
              <a:t>位机器编译器中占用</a:t>
            </a:r>
            <a:r>
              <a:rPr lang="en-US" altLang="zh-CN"/>
              <a:t>16</a:t>
            </a:r>
            <a:r>
              <a:rPr lang="zh-CN" altLang="en-US" dirty="0"/>
              <a:t>个位</a:t>
            </a:r>
            <a:endParaRPr lang="zh-CN" altLang="en-US" dirty="0"/>
          </a:p>
        </p:txBody>
      </p:sp>
      <p:sp>
        <p:nvSpPr>
          <p:cNvPr id="168964" name="矩形 168963"/>
          <p:cNvSpPr/>
          <p:nvPr/>
        </p:nvSpPr>
        <p:spPr>
          <a:xfrm>
            <a:off x="5940425" y="1628775"/>
            <a:ext cx="742950" cy="366713"/>
          </a:xfrm>
          <a:prstGeom prst="rect">
            <a:avLst/>
          </a:prstGeom>
          <a:noFill/>
          <a:ln w="9525">
            <a:noFill/>
          </a:ln>
        </p:spPr>
        <p:txBody>
          <a:bodyPr wrap="none" anchor="ctr" anchorCtr="0">
            <a:spAutoFit/>
          </a:bodyPr>
          <a:p>
            <a:pPr eaLnBrk="1" hangingPunct="1"/>
            <a:r>
              <a:rPr lang="en-US" altLang="zh-CN" b="1"/>
              <a:t>BCD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68964"/>
                                        </p:tgtEl>
                                        <p:attrNameLst>
                                          <p:attrName>style.visibility</p:attrName>
                                        </p:attrNameLst>
                                      </p:cBhvr>
                                      <p:to>
                                        <p:strVal val="visible"/>
                                      </p:to>
                                    </p:set>
                                    <p:anim calcmode="lin" valueType="num">
                                      <p:cBhvr>
                                        <p:cTn id="7" dur="500" fill="hold"/>
                                        <p:tgtEl>
                                          <p:spTgt spid="168964"/>
                                        </p:tgtEl>
                                        <p:attrNameLst>
                                          <p:attrName>ppt_w</p:attrName>
                                        </p:attrNameLst>
                                      </p:cBhvr>
                                      <p:tavLst>
                                        <p:tav tm="0">
                                          <p:val>
                                            <p:fltVal val="0.000000"/>
                                          </p:val>
                                        </p:tav>
                                        <p:tav tm="100000">
                                          <p:val>
                                            <p:strVal val="#ppt_w"/>
                                          </p:val>
                                        </p:tav>
                                      </p:tavLst>
                                    </p:anim>
                                    <p:anim calcmode="lin" valueType="num">
                                      <p:cBhvr>
                                        <p:cTn id="8" dur="500" fill="hold"/>
                                        <p:tgtEl>
                                          <p:spTgt spid="168964"/>
                                        </p:tgtEl>
                                        <p:attrNameLst>
                                          <p:attrName>ppt_h</p:attrName>
                                        </p:attrNameLst>
                                      </p:cBhvr>
                                      <p:tavLst>
                                        <p:tav tm="0">
                                          <p:val>
                                            <p:fltVal val="0.000000"/>
                                          </p:val>
                                        </p:tav>
                                        <p:tav tm="100000">
                                          <p:val>
                                            <p:strVal val="#ppt_h"/>
                                          </p:val>
                                        </p:tav>
                                      </p:tavLst>
                                    </p:anim>
                                    <p:anim calcmode="lin" valueType="num">
                                      <p:cBhvr>
                                        <p:cTn id="9" dur="500" fill="hold"/>
                                        <p:tgtEl>
                                          <p:spTgt spid="168964"/>
                                        </p:tgtEl>
                                        <p:attrNameLst>
                                          <p:attrName>style.rotation</p:attrName>
                                        </p:attrNameLst>
                                      </p:cBhvr>
                                      <p:tavLst>
                                        <p:tav tm="0">
                                          <p:val>
                                            <p:fltVal val="90.000000"/>
                                          </p:val>
                                        </p:tav>
                                        <p:tav tm="100000">
                                          <p:val>
                                            <p:fltVal val="0.000000"/>
                                          </p:val>
                                        </p:tav>
                                      </p:tavLst>
                                    </p:anim>
                                    <p:animEffect transition="in" filter="fade">
                                      <p:cBhvr>
                                        <p:cTn id="10"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2" name="标题 102401"/>
          <p:cNvSpPr>
            <a:spLocks noGrp="1"/>
          </p:cNvSpPr>
          <p:nvPr>
            <p:ph type="title"/>
          </p:nvPr>
        </p:nvSpPr>
        <p:spPr/>
        <p:txBody>
          <a:bodyPr anchor="ctr" anchorCtr="0"/>
          <a:p>
            <a:r>
              <a:rPr lang="zh-CN" altLang="en-US" dirty="0"/>
              <a:t>类型－</a:t>
            </a:r>
            <a:r>
              <a:rPr lang="en-US" altLang="zh-CN"/>
              <a:t>const</a:t>
            </a:r>
            <a:endParaRPr lang="en-US" altLang="zh-CN"/>
          </a:p>
        </p:txBody>
      </p:sp>
      <p:sp>
        <p:nvSpPr>
          <p:cNvPr id="102404" name="矩形 102403"/>
          <p:cNvSpPr/>
          <p:nvPr/>
        </p:nvSpPr>
        <p:spPr>
          <a:xfrm>
            <a:off x="539750" y="1773238"/>
            <a:ext cx="7704138" cy="2282825"/>
          </a:xfrm>
          <a:prstGeom prst="rect">
            <a:avLst/>
          </a:prstGeom>
          <a:noFill/>
          <a:ln w="9525">
            <a:noFill/>
          </a:ln>
        </p:spPr>
        <p:txBody>
          <a:bodyPr anchor="ctr" anchorCtr="0">
            <a:spAutoFit/>
          </a:bodyPr>
          <a:p>
            <a:pPr>
              <a:buChar char="•"/>
            </a:pPr>
            <a:r>
              <a:rPr lang="en-US" altLang="zh-CN" sz="2400"/>
              <a:t>const</a:t>
            </a:r>
            <a:r>
              <a:rPr lang="zh-CN" altLang="en-US" sz="2400" dirty="0"/>
              <a:t>是</a:t>
            </a:r>
            <a:r>
              <a:rPr lang="en-US" altLang="zh-CN" sz="2400"/>
              <a:t>constant</a:t>
            </a:r>
            <a:r>
              <a:rPr lang="zh-CN" altLang="en-US" sz="2400" dirty="0"/>
              <a:t>的缩写，“恒定不变”的意思。</a:t>
            </a:r>
            <a:endParaRPr lang="zh-CN" altLang="en-US" sz="2400"/>
          </a:p>
          <a:p>
            <a:pPr>
              <a:buChar char="•"/>
            </a:pPr>
            <a:r>
              <a:rPr lang="en-US" altLang="zh-CN" sz="2400"/>
              <a:t>const</a:t>
            </a:r>
            <a:r>
              <a:rPr lang="zh-CN" altLang="en-US" sz="2400" dirty="0"/>
              <a:t>可以修饰变量、函数的参数、返回值、函数的定义体等</a:t>
            </a:r>
            <a:endParaRPr lang="zh-CN" altLang="en-US" sz="2400" dirty="0"/>
          </a:p>
          <a:p>
            <a:pPr>
              <a:buChar char="•"/>
            </a:pPr>
            <a:r>
              <a:rPr lang="zh-CN" altLang="en-US" sz="2400" dirty="0"/>
              <a:t>仅做为输入的指针型参数，必须使用</a:t>
            </a:r>
            <a:r>
              <a:rPr lang="en-US" altLang="zh-CN" sz="2400"/>
              <a:t>const</a:t>
            </a:r>
            <a:r>
              <a:rPr lang="zh-CN" altLang="en-US" sz="2400" dirty="0"/>
              <a:t>修饰，如：</a:t>
            </a:r>
            <a:endParaRPr lang="zh-CN" altLang="en-US" sz="2400" dirty="0"/>
          </a:p>
          <a:p>
            <a:r>
              <a:rPr lang="zh-CN" altLang="en-US" sz="2400" b="1"/>
              <a:t>  </a:t>
            </a:r>
            <a:r>
              <a:rPr lang="en-US" altLang="zh-CN" sz="2400" b="1"/>
              <a:t>char *</a:t>
            </a:r>
            <a:r>
              <a:rPr lang="en-US" altLang="zh-CN" sz="2400" b="1" err="1"/>
              <a:t>strcpy(char</a:t>
            </a:r>
            <a:r>
              <a:rPr lang="en-US" altLang="zh-CN" sz="2400" b="1"/>
              <a:t> *</a:t>
            </a:r>
            <a:r>
              <a:rPr lang="en-US" altLang="zh-CN" sz="2400" b="1" err="1"/>
              <a:t>strDest</a:t>
            </a:r>
            <a:r>
              <a:rPr lang="en-US" altLang="zh-CN" sz="2400" b="1"/>
              <a:t>, </a:t>
            </a:r>
            <a:r>
              <a:rPr lang="en-US" altLang="zh-CN" sz="2400" b="1">
                <a:solidFill>
                  <a:schemeClr val="hlink"/>
                </a:solidFill>
              </a:rPr>
              <a:t>const</a:t>
            </a:r>
            <a:r>
              <a:rPr lang="en-US" altLang="zh-CN" sz="2400" b="1"/>
              <a:t> char *</a:t>
            </a:r>
            <a:r>
              <a:rPr lang="en-US" altLang="zh-CN" sz="2400" b="1" err="1"/>
              <a:t>strSrc</a:t>
            </a:r>
            <a:r>
              <a:rPr lang="en-US" altLang="zh-CN" sz="2400" b="1"/>
              <a:t>);</a:t>
            </a:r>
            <a:endParaRPr lang="en-US" altLang="zh-CN" sz="2400"/>
          </a:p>
          <a:p>
            <a:pPr>
              <a:buChar char="•"/>
            </a:pPr>
            <a:endParaRPr lang="en-US" altLang="zh-C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9986" name="标题 169985"/>
          <p:cNvSpPr>
            <a:spLocks noGrp="1"/>
          </p:cNvSpPr>
          <p:nvPr>
            <p:ph type="title"/>
          </p:nvPr>
        </p:nvSpPr>
        <p:spPr/>
        <p:txBody>
          <a:bodyPr anchor="ctr" anchorCtr="0"/>
          <a:p>
            <a:r>
              <a:rPr lang="zh-CN" altLang="en-US" dirty="0"/>
              <a:t>思考</a:t>
            </a:r>
            <a:r>
              <a:rPr lang="en-US" altLang="zh-CN"/>
              <a:t>24</a:t>
            </a:r>
            <a:endParaRPr lang="en-US" altLang="zh-CN"/>
          </a:p>
        </p:txBody>
      </p:sp>
      <p:sp>
        <p:nvSpPr>
          <p:cNvPr id="169987" name="文本占位符 169986"/>
          <p:cNvSpPr>
            <a:spLocks noGrp="1"/>
          </p:cNvSpPr>
          <p:nvPr>
            <p:ph type="body" idx="1"/>
          </p:nvPr>
        </p:nvSpPr>
        <p:spPr/>
        <p:txBody>
          <a:bodyPr/>
          <a:p>
            <a:pPr marL="457200" indent="-457200"/>
            <a:r>
              <a:rPr lang="en-US" altLang="zh-CN"/>
              <a:t>const</a:t>
            </a:r>
            <a:r>
              <a:rPr lang="zh-CN" altLang="en-US" dirty="0"/>
              <a:t>用法，正确的有</a:t>
            </a:r>
            <a:r>
              <a:rPr lang="en-US" altLang="zh-CN"/>
              <a:t>[		]</a:t>
            </a:r>
            <a:endParaRPr lang="en-US" altLang="zh-CN"/>
          </a:p>
          <a:p>
            <a:pPr marL="457200" indent="-457200"/>
            <a:r>
              <a:rPr lang="en-US" altLang="zh-CN"/>
              <a:t>A. </a:t>
            </a:r>
            <a:r>
              <a:rPr lang="zh-CN" altLang="en-US" dirty="0"/>
              <a:t>有：</a:t>
            </a:r>
            <a:r>
              <a:rPr lang="en-US" altLang="zh-CN"/>
              <a:t>const CHAR *</a:t>
            </a:r>
            <a:r>
              <a:rPr lang="en-US" altLang="zh-CN" err="1"/>
              <a:t>pcStr</a:t>
            </a:r>
            <a:r>
              <a:rPr lang="en-US" altLang="zh-CN"/>
              <a:t> = </a:t>
            </a:r>
            <a:r>
              <a:rPr lang="zh-CN" altLang="en-US" dirty="0"/>
              <a:t>某合法内存地址</a:t>
            </a:r>
            <a:r>
              <a:rPr lang="en-US" altLang="zh-CN"/>
              <a:t>; </a:t>
            </a:r>
            <a:r>
              <a:rPr lang="zh-CN" altLang="en-US" dirty="0"/>
              <a:t>则可：</a:t>
            </a:r>
            <a:r>
              <a:rPr lang="en-US" altLang="zh-CN" err="1"/>
              <a:t>pcStr</a:t>
            </a:r>
            <a:r>
              <a:rPr lang="en-US" altLang="zh-CN"/>
              <a:t> = </a:t>
            </a:r>
            <a:r>
              <a:rPr lang="en-US" altLang="zh-CN" err="1"/>
              <a:t>pcOtherPoint</a:t>
            </a:r>
            <a:r>
              <a:rPr lang="en-US" altLang="zh-CN"/>
              <a:t>;</a:t>
            </a:r>
            <a:endParaRPr lang="en-US" altLang="zh-CN"/>
          </a:p>
          <a:p>
            <a:pPr marL="457200" indent="-457200"/>
            <a:r>
              <a:rPr lang="en-US" altLang="zh-CN"/>
              <a:t>B. </a:t>
            </a:r>
            <a:r>
              <a:rPr lang="zh-CN" altLang="en-US" dirty="0"/>
              <a:t>有：</a:t>
            </a:r>
            <a:r>
              <a:rPr lang="en-US" altLang="zh-CN"/>
              <a:t>const CHAR *</a:t>
            </a:r>
            <a:r>
              <a:rPr lang="en-US" altLang="zh-CN" err="1"/>
              <a:t>pcStr</a:t>
            </a:r>
            <a:r>
              <a:rPr lang="en-US" altLang="zh-CN"/>
              <a:t> = </a:t>
            </a:r>
            <a:r>
              <a:rPr lang="zh-CN" altLang="en-US" dirty="0"/>
              <a:t>某合法内存地址</a:t>
            </a:r>
            <a:r>
              <a:rPr lang="en-US" altLang="zh-CN"/>
              <a:t>; </a:t>
            </a:r>
            <a:r>
              <a:rPr lang="zh-CN" altLang="en-US" dirty="0"/>
              <a:t>则可：</a:t>
            </a:r>
            <a:r>
              <a:rPr lang="en-US" altLang="zh-CN"/>
              <a:t>pcStr[0] = 5; </a:t>
            </a:r>
            <a:endParaRPr lang="en-US" altLang="zh-CN"/>
          </a:p>
          <a:p>
            <a:pPr marL="457200" indent="-457200"/>
            <a:r>
              <a:rPr lang="en-US" altLang="zh-CN"/>
              <a:t>C. </a:t>
            </a:r>
            <a:r>
              <a:rPr lang="zh-CN" altLang="en-US" dirty="0"/>
              <a:t>有：</a:t>
            </a:r>
            <a:r>
              <a:rPr lang="en-US" altLang="zh-CN"/>
              <a:t>CHAR * const </a:t>
            </a:r>
            <a:r>
              <a:rPr lang="en-US" altLang="zh-CN" err="1"/>
              <a:t>pcStr</a:t>
            </a:r>
            <a:r>
              <a:rPr lang="en-US" altLang="zh-CN"/>
              <a:t> = </a:t>
            </a:r>
            <a:r>
              <a:rPr lang="zh-CN" altLang="en-US" dirty="0"/>
              <a:t>某合法内存地址</a:t>
            </a:r>
            <a:r>
              <a:rPr lang="en-US" altLang="zh-CN"/>
              <a:t>; </a:t>
            </a:r>
            <a:r>
              <a:rPr lang="zh-CN" altLang="en-US" dirty="0"/>
              <a:t>则可：</a:t>
            </a:r>
            <a:r>
              <a:rPr lang="en-US" altLang="zh-CN"/>
              <a:t>pcStr[0] = 1;</a:t>
            </a:r>
            <a:endParaRPr lang="en-US" altLang="zh-CN"/>
          </a:p>
          <a:p>
            <a:pPr marL="457200" indent="-457200"/>
            <a:r>
              <a:rPr lang="en-US" altLang="zh-CN"/>
              <a:t>D. </a:t>
            </a:r>
            <a:r>
              <a:rPr lang="zh-CN" altLang="en-US" dirty="0"/>
              <a:t>有：</a:t>
            </a:r>
            <a:r>
              <a:rPr lang="en-US" altLang="zh-CN"/>
              <a:t>const CHAR * </a:t>
            </a:r>
            <a:r>
              <a:rPr lang="en-US" altLang="zh-CN" err="1"/>
              <a:t>iGetStr(void</a:t>
            </a:r>
            <a:r>
              <a:rPr lang="en-US" altLang="zh-CN"/>
              <a:t>); </a:t>
            </a:r>
            <a:r>
              <a:rPr lang="zh-CN" altLang="en-US" dirty="0"/>
              <a:t>则可：</a:t>
            </a:r>
            <a:r>
              <a:rPr lang="en-US" altLang="zh-CN"/>
              <a:t>CHAR *</a:t>
            </a:r>
            <a:r>
              <a:rPr lang="en-US" altLang="zh-CN" err="1"/>
              <a:t>pcStr</a:t>
            </a:r>
            <a:r>
              <a:rPr lang="en-US" altLang="zh-CN"/>
              <a:t> = </a:t>
            </a:r>
            <a:r>
              <a:rPr lang="en-US" altLang="zh-CN" err="1"/>
              <a:t>iGetStr</a:t>
            </a:r>
            <a:r>
              <a:rPr lang="en-US" altLang="zh-CN"/>
              <a:t>(); </a:t>
            </a:r>
            <a:endParaRPr lang="en-US" altLang="zh-CN"/>
          </a:p>
        </p:txBody>
      </p:sp>
      <p:sp>
        <p:nvSpPr>
          <p:cNvPr id="169988" name="矩形 169987"/>
          <p:cNvSpPr/>
          <p:nvPr/>
        </p:nvSpPr>
        <p:spPr>
          <a:xfrm>
            <a:off x="4211638" y="1628775"/>
            <a:ext cx="577850" cy="366713"/>
          </a:xfrm>
          <a:prstGeom prst="rect">
            <a:avLst/>
          </a:prstGeom>
          <a:noFill/>
          <a:ln w="9525">
            <a:noFill/>
          </a:ln>
        </p:spPr>
        <p:txBody>
          <a:bodyPr wrap="none" anchor="ctr" anchorCtr="0">
            <a:spAutoFit/>
          </a:bodyPr>
          <a:p>
            <a:pPr eaLnBrk="1" hangingPunct="1"/>
            <a:r>
              <a:rPr lang="en-US" altLang="zh-CN" b="1"/>
              <a:t>AC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wipe(down)">
                                      <p:cBhvr>
                                        <p:cTn id="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6" name="标题 103425"/>
          <p:cNvSpPr>
            <a:spLocks noGrp="1"/>
          </p:cNvSpPr>
          <p:nvPr>
            <p:ph type="title"/>
          </p:nvPr>
        </p:nvSpPr>
        <p:spPr/>
        <p:txBody>
          <a:bodyPr anchor="ctr" anchorCtr="0"/>
          <a:p>
            <a:r>
              <a:rPr lang="zh-CN" altLang="en-US" dirty="0"/>
              <a:t>类型－</a:t>
            </a:r>
            <a:r>
              <a:rPr lang="en-US" altLang="zh-CN"/>
              <a:t>const</a:t>
            </a:r>
            <a:r>
              <a:rPr lang="zh-CN" altLang="en-US" dirty="0"/>
              <a:t>，讨论对错</a:t>
            </a:r>
            <a:endParaRPr lang="zh-CN" altLang="en-US" dirty="0"/>
          </a:p>
        </p:txBody>
      </p:sp>
      <p:sp>
        <p:nvSpPr>
          <p:cNvPr id="103427" name="文本占位符 103426"/>
          <p:cNvSpPr>
            <a:spLocks noGrp="1"/>
          </p:cNvSpPr>
          <p:nvPr>
            <p:ph type="body" idx="1"/>
          </p:nvPr>
        </p:nvSpPr>
        <p:spPr>
          <a:xfrm>
            <a:off x="468313" y="1412875"/>
            <a:ext cx="8229600" cy="4525963"/>
          </a:xfrm>
        </p:spPr>
        <p:txBody>
          <a:bodyPr/>
          <a:p>
            <a:pPr marL="457200" indent="-457200">
              <a:lnSpc>
                <a:spcPct val="80000"/>
              </a:lnSpc>
              <a:buFont typeface="Wingdings" panose="05000000000000000000" pitchFamily="2" charset="2"/>
              <a:buAutoNum type="arabicPeriod"/>
            </a:pPr>
            <a:r>
              <a:rPr lang="en-US" altLang="zh-CN" sz="1600">
                <a:latin typeface="宋体" panose="02010600030101010101" pitchFamily="2" charset="-122"/>
              </a:rPr>
              <a:t>const CHAR </a:t>
            </a:r>
            <a:r>
              <a:rPr lang="en-US" altLang="zh-CN" sz="1600" b="0">
                <a:latin typeface="宋体" panose="02010600030101010101" pitchFamily="2" charset="-122"/>
              </a:rPr>
              <a:t>*</a:t>
            </a:r>
            <a:r>
              <a:rPr lang="en-US" altLang="zh-CN" sz="1600" b="0" err="1">
                <a:latin typeface="宋体" panose="02010600030101010101" pitchFamily="2" charset="-122"/>
              </a:rPr>
              <a:t>pcStr</a:t>
            </a:r>
            <a:r>
              <a:rPr lang="en-US" altLang="zh-CN" sz="1600">
                <a:latin typeface="宋体" panose="02010600030101010101" pitchFamily="2" charset="-122"/>
              </a:rPr>
              <a:t>;//</a:t>
            </a:r>
            <a:r>
              <a:rPr lang="zh-CN" altLang="en-US" sz="1600">
                <a:latin typeface="宋体" panose="02010600030101010101" pitchFamily="2" charset="-122"/>
              </a:rPr>
              <a:t>指针内容恒定</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err="1">
                <a:latin typeface="宋体" panose="02010600030101010101" pitchFamily="2" charset="-122"/>
              </a:rPr>
              <a:t>pcStr</a:t>
            </a:r>
            <a:r>
              <a:rPr lang="en-US" altLang="zh-CN" sz="1600">
                <a:latin typeface="宋体" panose="02010600030101010101" pitchFamily="2" charset="-122"/>
              </a:rPr>
              <a:t> = NULL, </a:t>
            </a:r>
            <a:r>
              <a:rPr lang="en-US" altLang="zh-CN" sz="1600" err="1">
                <a:latin typeface="宋体" panose="02010600030101010101" pitchFamily="2" charset="-122"/>
              </a:rPr>
              <a:t>pcStr</a:t>
            </a:r>
            <a:r>
              <a:rPr lang="en-US" altLang="zh-CN" sz="1600">
                <a:latin typeface="宋体" panose="02010600030101010101" pitchFamily="2" charset="-122"/>
              </a:rPr>
              <a:t> = </a:t>
            </a:r>
            <a:r>
              <a:rPr lang="en-US" altLang="zh-CN" sz="1600" err="1">
                <a:latin typeface="宋体" panose="02010600030101010101" pitchFamily="2" charset="-122"/>
              </a:rPr>
              <a:t>pcOtherPoint</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a:latin typeface="宋体" panose="02010600030101010101" pitchFamily="2" charset="-122"/>
              </a:rPr>
              <a:t>pcStr[0] = 0</a:t>
            </a:r>
            <a:endParaRPr lang="en-US" altLang="zh-CN" sz="1600">
              <a:latin typeface="宋体" panose="02010600030101010101" pitchFamily="2" charset="-122"/>
            </a:endParaRPr>
          </a:p>
          <a:p>
            <a:pPr marL="457200" indent="-457200">
              <a:lnSpc>
                <a:spcPct val="80000"/>
              </a:lnSpc>
              <a:buFont typeface="Wingdings" panose="05000000000000000000" pitchFamily="2" charset="2"/>
              <a:buAutoNum type="arabicPeriod"/>
            </a:pPr>
            <a:r>
              <a:rPr lang="en-US" altLang="zh-CN" sz="1600">
                <a:latin typeface="宋体" panose="02010600030101010101" pitchFamily="2" charset="-122"/>
              </a:rPr>
              <a:t>CHAR * const </a:t>
            </a:r>
            <a:r>
              <a:rPr lang="en-US" altLang="zh-CN" sz="1600" b="0" err="1">
                <a:latin typeface="宋体" panose="02010600030101010101" pitchFamily="2" charset="-122"/>
              </a:rPr>
              <a:t>pcStr</a:t>
            </a:r>
            <a:r>
              <a:rPr lang="en-US" altLang="zh-CN" sz="1600">
                <a:latin typeface="宋体" panose="02010600030101010101" pitchFamily="2" charset="-122"/>
              </a:rPr>
              <a:t> = pcOtherPoint1;//</a:t>
            </a:r>
            <a:r>
              <a:rPr lang="zh-CN" altLang="en-US" sz="1600">
                <a:latin typeface="宋体" panose="02010600030101010101" pitchFamily="2" charset="-122"/>
              </a:rPr>
              <a:t>指针地址恒定</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a:latin typeface="宋体" panose="02010600030101010101" pitchFamily="2" charset="-122"/>
              </a:rPr>
              <a:t>pcStr[0] = 1;</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err="1">
                <a:latin typeface="宋体" panose="02010600030101010101" pitchFamily="2" charset="-122"/>
              </a:rPr>
              <a:t>pcStr</a:t>
            </a:r>
            <a:r>
              <a:rPr lang="en-US" altLang="zh-CN" sz="1600">
                <a:latin typeface="宋体" panose="02010600030101010101" pitchFamily="2" charset="-122"/>
              </a:rPr>
              <a:t> = pcOtherPoint2; </a:t>
            </a:r>
            <a:endParaRPr lang="en-US" altLang="zh-CN" sz="1600">
              <a:latin typeface="宋体" panose="02010600030101010101" pitchFamily="2" charset="-122"/>
            </a:endParaRPr>
          </a:p>
          <a:p>
            <a:pPr marL="457200" indent="-457200">
              <a:lnSpc>
                <a:spcPct val="80000"/>
              </a:lnSpc>
              <a:buFont typeface="Wingdings" panose="05000000000000000000" pitchFamily="2" charset="2"/>
              <a:buAutoNum type="arabicPeriod"/>
            </a:pPr>
            <a:r>
              <a:rPr lang="en-US" altLang="zh-CN" sz="1600"/>
              <a:t>const CHAR  *  const </a:t>
            </a:r>
            <a:r>
              <a:rPr lang="en-US" altLang="zh-CN" sz="1600" err="1"/>
              <a:t>pcStr</a:t>
            </a:r>
            <a:r>
              <a:rPr lang="en-US" altLang="zh-CN" sz="1600"/>
              <a:t>  = pcOtherPoint1;//</a:t>
            </a:r>
            <a:r>
              <a:rPr lang="zh-CN" altLang="en-US" sz="1600"/>
              <a:t>指针地址和内容都恒定</a:t>
            </a:r>
            <a:endParaRPr lang="en-US" altLang="zh-CN" sz="1600"/>
          </a:p>
          <a:p>
            <a:pPr marL="838200" lvl="1" indent="-381000">
              <a:lnSpc>
                <a:spcPct val="80000"/>
              </a:lnSpc>
              <a:buFont typeface="Wingdings" panose="05000000000000000000" pitchFamily="2" charset="2"/>
              <a:buAutoNum type="alphaLcPeriod"/>
            </a:pPr>
            <a:r>
              <a:rPr lang="en-US" altLang="zh-CN" sz="1600">
                <a:latin typeface="宋体" panose="02010600030101010101" pitchFamily="2" charset="-122"/>
              </a:rPr>
              <a:t>pcStr[0] = 1;</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err="1">
                <a:latin typeface="宋体" panose="02010600030101010101" pitchFamily="2" charset="-122"/>
              </a:rPr>
              <a:t>pcStr</a:t>
            </a:r>
            <a:r>
              <a:rPr lang="en-US" altLang="zh-CN" sz="1600">
                <a:latin typeface="宋体" panose="02010600030101010101" pitchFamily="2" charset="-122"/>
              </a:rPr>
              <a:t> = pcOtherPoint2; </a:t>
            </a:r>
            <a:endParaRPr lang="en-US" altLang="zh-CN" sz="1600">
              <a:latin typeface="宋体" panose="02010600030101010101" pitchFamily="2" charset="-122"/>
            </a:endParaRPr>
          </a:p>
          <a:p>
            <a:pPr marL="457200" indent="-457200">
              <a:lnSpc>
                <a:spcPct val="80000"/>
              </a:lnSpc>
              <a:buFont typeface="Wingdings" panose="05000000000000000000" pitchFamily="2" charset="2"/>
              <a:buAutoNum type="arabicPeriod"/>
            </a:pPr>
            <a:r>
              <a:rPr lang="en-US" altLang="zh-CN" sz="1600">
                <a:latin typeface="宋体" panose="02010600030101010101" pitchFamily="2" charset="-122"/>
              </a:rPr>
              <a:t>const CHAR * </a:t>
            </a:r>
            <a:r>
              <a:rPr lang="en-US" altLang="zh-CN" sz="1600" err="1">
                <a:latin typeface="宋体" panose="02010600030101010101" pitchFamily="2" charset="-122"/>
              </a:rPr>
              <a:t>iGetStr(void</a:t>
            </a:r>
            <a:r>
              <a:rPr lang="en-US" altLang="zh-CN" sz="1600">
                <a:latin typeface="宋体" panose="02010600030101010101" pitchFamily="2" charset="-122"/>
              </a:rPr>
              <a:t>); </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a:latin typeface="宋体" panose="02010600030101010101" pitchFamily="2" charset="-122"/>
              </a:rPr>
              <a:t>const CHAR *</a:t>
            </a:r>
            <a:r>
              <a:rPr lang="en-US" altLang="zh-CN" sz="1600" err="1">
                <a:latin typeface="宋体" panose="02010600030101010101" pitchFamily="2" charset="-122"/>
              </a:rPr>
              <a:t>pcStr</a:t>
            </a:r>
            <a:r>
              <a:rPr lang="en-US" altLang="zh-CN" sz="1600">
                <a:latin typeface="宋体" panose="02010600030101010101" pitchFamily="2" charset="-122"/>
              </a:rPr>
              <a:t> = </a:t>
            </a:r>
            <a:r>
              <a:rPr lang="en-US" altLang="zh-CN" sz="1600" err="1">
                <a:latin typeface="宋体" panose="02010600030101010101" pitchFamily="2" charset="-122"/>
              </a:rPr>
              <a:t>iGetStr</a:t>
            </a:r>
            <a:r>
              <a:rPr lang="en-US" altLang="zh-CN" sz="1600">
                <a:latin typeface="宋体" panose="02010600030101010101" pitchFamily="2" charset="-122"/>
              </a:rPr>
              <a:t>();</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a:latin typeface="宋体" panose="02010600030101010101" pitchFamily="2" charset="-122"/>
              </a:rPr>
              <a:t>CHAR *</a:t>
            </a:r>
            <a:r>
              <a:rPr lang="en-US" altLang="zh-CN" sz="1600" err="1">
                <a:latin typeface="宋体" panose="02010600030101010101" pitchFamily="2" charset="-122"/>
              </a:rPr>
              <a:t>pcStr</a:t>
            </a:r>
            <a:r>
              <a:rPr lang="en-US" altLang="zh-CN" sz="1600">
                <a:latin typeface="宋体" panose="02010600030101010101" pitchFamily="2" charset="-122"/>
              </a:rPr>
              <a:t> = </a:t>
            </a:r>
            <a:r>
              <a:rPr lang="en-US" altLang="zh-CN" sz="1600" err="1">
                <a:latin typeface="宋体" panose="02010600030101010101" pitchFamily="2" charset="-122"/>
              </a:rPr>
              <a:t>iGetStr</a:t>
            </a:r>
            <a:r>
              <a:rPr lang="en-US" altLang="zh-CN" sz="1600">
                <a:latin typeface="宋体" panose="02010600030101010101" pitchFamily="2" charset="-122"/>
              </a:rPr>
              <a:t>(); </a:t>
            </a:r>
            <a:endParaRPr lang="en-US" altLang="zh-CN" sz="1600">
              <a:latin typeface="宋体" panose="02010600030101010101" pitchFamily="2" charset="-122"/>
            </a:endParaRPr>
          </a:p>
          <a:p>
            <a:pPr marL="457200" indent="-457200">
              <a:lnSpc>
                <a:spcPct val="80000"/>
              </a:lnSpc>
              <a:buFont typeface="Wingdings" panose="05000000000000000000" pitchFamily="2" charset="2"/>
              <a:buAutoNum type="arabicPeriod"/>
            </a:pPr>
            <a:r>
              <a:rPr lang="en-US" altLang="zh-CN" sz="1600">
                <a:latin typeface="宋体" panose="02010600030101010101" pitchFamily="2" charset="-122"/>
              </a:rPr>
              <a:t>const </a:t>
            </a:r>
            <a:r>
              <a:rPr lang="en-US" altLang="zh-CN" sz="1600" err="1">
                <a:latin typeface="宋体" panose="02010600030101010101" pitchFamily="2" charset="-122"/>
              </a:rPr>
              <a:t>int</a:t>
            </a:r>
            <a:r>
              <a:rPr lang="en-US" altLang="zh-CN" sz="1600">
                <a:latin typeface="宋体" panose="02010600030101010101" pitchFamily="2" charset="-122"/>
              </a:rPr>
              <a:t> COUNT = 123;</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err="1">
                <a:latin typeface="宋体" panose="02010600030101010101" pitchFamily="2" charset="-122"/>
              </a:rPr>
              <a:t>int</a:t>
            </a:r>
            <a:r>
              <a:rPr lang="en-US" altLang="zh-CN" sz="1600">
                <a:latin typeface="宋体" panose="02010600030101010101" pitchFamily="2" charset="-122"/>
              </a:rPr>
              <a:t> </a:t>
            </a:r>
            <a:r>
              <a:rPr lang="en-US" altLang="zh-CN" sz="1600" err="1">
                <a:latin typeface="宋体" panose="02010600030101010101" pitchFamily="2" charset="-122"/>
              </a:rPr>
              <a:t>nNum</a:t>
            </a:r>
            <a:r>
              <a:rPr lang="en-US" altLang="zh-CN" sz="1600">
                <a:latin typeface="宋体" panose="02010600030101010101" pitchFamily="2" charset="-122"/>
              </a:rPr>
              <a:t> = COUNT;</a:t>
            </a:r>
            <a:endParaRPr lang="en-US" altLang="zh-CN" sz="1600">
              <a:latin typeface="宋体" panose="02010600030101010101" pitchFamily="2" charset="-122"/>
            </a:endParaRPr>
          </a:p>
          <a:p>
            <a:pPr marL="838200" lvl="1" indent="-381000">
              <a:lnSpc>
                <a:spcPct val="80000"/>
              </a:lnSpc>
              <a:buFont typeface="Wingdings" panose="05000000000000000000" pitchFamily="2" charset="2"/>
              <a:buAutoNum type="alphaLcPeriod"/>
            </a:pPr>
            <a:r>
              <a:rPr lang="en-US" altLang="zh-CN" sz="1600">
                <a:latin typeface="宋体" panose="02010600030101010101" pitchFamily="2" charset="-122"/>
              </a:rPr>
              <a:t>COUNT = 456; </a:t>
            </a:r>
            <a:endParaRPr lang="en-US" altLang="zh-CN" sz="1600">
              <a:latin typeface="宋体" panose="02010600030101010101" pitchFamily="2" charset="-122"/>
            </a:endParaRPr>
          </a:p>
          <a:p>
            <a:pPr marL="457200" indent="-457200">
              <a:lnSpc>
                <a:spcPct val="80000"/>
              </a:lnSpc>
            </a:pPr>
            <a:r>
              <a:rPr lang="en-US" altLang="zh-CN" sz="1600" err="1">
                <a:latin typeface="宋体" panose="02010600030101010101" pitchFamily="2" charset="-122"/>
              </a:rPr>
              <a:t>int</a:t>
            </a:r>
            <a:r>
              <a:rPr lang="en-US" altLang="zh-CN" sz="1600">
                <a:latin typeface="宋体" panose="02010600030101010101" pitchFamily="2" charset="-122"/>
              </a:rPr>
              <a:t> const COUNT:</a:t>
            </a:r>
            <a:endParaRPr lang="en-US" altLang="zh-CN" sz="1600">
              <a:latin typeface="宋体" panose="02010600030101010101" pitchFamily="2" charset="-122"/>
            </a:endParaRPr>
          </a:p>
          <a:p>
            <a:pPr marL="838200" lvl="1" indent="-381000">
              <a:lnSpc>
                <a:spcPct val="80000"/>
              </a:lnSpc>
              <a:buNone/>
            </a:pPr>
            <a:endParaRPr lang="en-US" altLang="zh-CN" sz="1600">
              <a:latin typeface="宋体" panose="02010600030101010101" pitchFamily="2" charset="-122"/>
            </a:endParaRPr>
          </a:p>
        </p:txBody>
      </p:sp>
      <p:sp>
        <p:nvSpPr>
          <p:cNvPr id="103429" name="文本框 103428"/>
          <p:cNvSpPr txBox="1"/>
          <p:nvPr/>
        </p:nvSpPr>
        <p:spPr>
          <a:xfrm>
            <a:off x="396558" y="1627188"/>
            <a:ext cx="647700" cy="366712"/>
          </a:xfrm>
          <a:prstGeom prst="rect">
            <a:avLst/>
          </a:prstGeom>
          <a:noFill/>
          <a:ln w="9525">
            <a:noFill/>
          </a:ln>
        </p:spPr>
        <p:txBody>
          <a:bodyPr>
            <a:spAutoFit/>
          </a:bodyPr>
          <a:p>
            <a:pPr>
              <a:spcBef>
                <a:spcPct val="50000"/>
              </a:spcBef>
            </a:pPr>
            <a:r>
              <a:rPr lang="zh-CN" altLang="en-US" b="1" dirty="0">
                <a:solidFill>
                  <a:srgbClr val="66FF66"/>
                </a:solidFill>
              </a:rPr>
              <a:t>合法</a:t>
            </a:r>
            <a:endParaRPr lang="zh-CN" altLang="en-US" b="1" dirty="0">
              <a:solidFill>
                <a:srgbClr val="66FF66"/>
              </a:solidFill>
            </a:endParaRPr>
          </a:p>
        </p:txBody>
      </p:sp>
      <p:sp>
        <p:nvSpPr>
          <p:cNvPr id="103430" name="文本框 103429"/>
          <p:cNvSpPr txBox="1"/>
          <p:nvPr/>
        </p:nvSpPr>
        <p:spPr>
          <a:xfrm>
            <a:off x="396875" y="4574223"/>
            <a:ext cx="719138" cy="366712"/>
          </a:xfrm>
          <a:prstGeom prst="rect">
            <a:avLst/>
          </a:prstGeom>
          <a:noFill/>
          <a:ln w="9525">
            <a:noFill/>
          </a:ln>
        </p:spPr>
        <p:txBody>
          <a:bodyPr>
            <a:spAutoFit/>
          </a:bodyPr>
          <a:p>
            <a:pPr>
              <a:spcBef>
                <a:spcPct val="50000"/>
              </a:spcBef>
            </a:pPr>
            <a:r>
              <a:rPr lang="zh-CN" altLang="en-US" b="1" dirty="0">
                <a:solidFill>
                  <a:srgbClr val="66FF66"/>
                </a:solidFill>
              </a:rPr>
              <a:t>合法</a:t>
            </a:r>
            <a:endParaRPr lang="zh-CN" altLang="en-US" b="1" dirty="0">
              <a:solidFill>
                <a:srgbClr val="66FF66"/>
              </a:solidFill>
            </a:endParaRPr>
          </a:p>
        </p:txBody>
      </p:sp>
      <p:sp>
        <p:nvSpPr>
          <p:cNvPr id="103431" name="文本框 103430"/>
          <p:cNvSpPr txBox="1"/>
          <p:nvPr/>
        </p:nvSpPr>
        <p:spPr>
          <a:xfrm>
            <a:off x="396875" y="3904298"/>
            <a:ext cx="719138" cy="366712"/>
          </a:xfrm>
          <a:prstGeom prst="rect">
            <a:avLst/>
          </a:prstGeom>
          <a:noFill/>
          <a:ln w="9525">
            <a:noFill/>
          </a:ln>
        </p:spPr>
        <p:txBody>
          <a:bodyPr>
            <a:spAutoFit/>
          </a:bodyPr>
          <a:p>
            <a:pPr>
              <a:spcBef>
                <a:spcPct val="50000"/>
              </a:spcBef>
            </a:pPr>
            <a:r>
              <a:rPr lang="zh-CN" altLang="en-US" b="1" dirty="0">
                <a:solidFill>
                  <a:srgbClr val="66FF66"/>
                </a:solidFill>
              </a:rPr>
              <a:t>合法</a:t>
            </a:r>
            <a:endParaRPr lang="zh-CN" altLang="en-US" b="1" dirty="0">
              <a:solidFill>
                <a:srgbClr val="66FF66"/>
              </a:solidFill>
            </a:endParaRPr>
          </a:p>
        </p:txBody>
      </p:sp>
      <p:sp>
        <p:nvSpPr>
          <p:cNvPr id="103432" name="文本框 103431"/>
          <p:cNvSpPr txBox="1"/>
          <p:nvPr/>
        </p:nvSpPr>
        <p:spPr>
          <a:xfrm>
            <a:off x="396875" y="1917065"/>
            <a:ext cx="719138" cy="366713"/>
          </a:xfrm>
          <a:prstGeom prst="rect">
            <a:avLst/>
          </a:prstGeom>
          <a:noFill/>
          <a:ln w="9525">
            <a:noFill/>
          </a:ln>
        </p:spPr>
        <p:txBody>
          <a:bodyPr>
            <a:spAutoFit/>
          </a:bodyPr>
          <a:p>
            <a:pPr>
              <a:spcBef>
                <a:spcPct val="50000"/>
              </a:spcBef>
            </a:pPr>
            <a:r>
              <a:rPr lang="zh-CN" altLang="en-US" b="1" dirty="0">
                <a:solidFill>
                  <a:srgbClr val="969696"/>
                </a:solidFill>
              </a:rPr>
              <a:t>非法</a:t>
            </a:r>
            <a:endParaRPr lang="zh-CN" altLang="en-US" b="1" dirty="0">
              <a:solidFill>
                <a:srgbClr val="969696"/>
              </a:solidFill>
            </a:endParaRPr>
          </a:p>
        </p:txBody>
      </p:sp>
      <p:sp>
        <p:nvSpPr>
          <p:cNvPr id="103433" name="文本框 103432"/>
          <p:cNvSpPr txBox="1"/>
          <p:nvPr/>
        </p:nvSpPr>
        <p:spPr>
          <a:xfrm>
            <a:off x="396875" y="2367598"/>
            <a:ext cx="719138" cy="366712"/>
          </a:xfrm>
          <a:prstGeom prst="rect">
            <a:avLst/>
          </a:prstGeom>
          <a:noFill/>
          <a:ln w="9525">
            <a:noFill/>
          </a:ln>
        </p:spPr>
        <p:txBody>
          <a:bodyPr>
            <a:spAutoFit/>
          </a:bodyPr>
          <a:p>
            <a:pPr>
              <a:spcBef>
                <a:spcPct val="50000"/>
              </a:spcBef>
            </a:pPr>
            <a:r>
              <a:rPr lang="zh-CN" altLang="en-US" b="1" dirty="0">
                <a:solidFill>
                  <a:srgbClr val="66FF66"/>
                </a:solidFill>
              </a:rPr>
              <a:t>合法</a:t>
            </a:r>
            <a:endParaRPr lang="zh-CN" altLang="en-US" b="1" dirty="0">
              <a:solidFill>
                <a:srgbClr val="66FF66"/>
              </a:solidFill>
            </a:endParaRPr>
          </a:p>
        </p:txBody>
      </p:sp>
      <p:sp>
        <p:nvSpPr>
          <p:cNvPr id="103434" name="文本框 103433"/>
          <p:cNvSpPr txBox="1"/>
          <p:nvPr/>
        </p:nvSpPr>
        <p:spPr>
          <a:xfrm>
            <a:off x="325120" y="3537585"/>
            <a:ext cx="719138" cy="366713"/>
          </a:xfrm>
          <a:prstGeom prst="rect">
            <a:avLst/>
          </a:prstGeom>
          <a:noFill/>
          <a:ln w="9525">
            <a:noFill/>
          </a:ln>
        </p:spPr>
        <p:txBody>
          <a:bodyPr>
            <a:spAutoFit/>
          </a:bodyPr>
          <a:p>
            <a:pPr>
              <a:spcBef>
                <a:spcPct val="50000"/>
              </a:spcBef>
            </a:pPr>
            <a:r>
              <a:rPr lang="zh-CN" altLang="en-US" b="1" dirty="0">
                <a:solidFill>
                  <a:srgbClr val="969696"/>
                </a:solidFill>
              </a:rPr>
              <a:t>非法</a:t>
            </a:r>
            <a:endParaRPr lang="zh-CN" altLang="en-US" b="1" dirty="0">
              <a:solidFill>
                <a:srgbClr val="969696"/>
              </a:solidFill>
            </a:endParaRPr>
          </a:p>
        </p:txBody>
      </p:sp>
      <p:sp>
        <p:nvSpPr>
          <p:cNvPr id="103435" name="文本框 103434"/>
          <p:cNvSpPr txBox="1"/>
          <p:nvPr/>
        </p:nvSpPr>
        <p:spPr>
          <a:xfrm>
            <a:off x="396875" y="2637155"/>
            <a:ext cx="719138" cy="366713"/>
          </a:xfrm>
          <a:prstGeom prst="rect">
            <a:avLst/>
          </a:prstGeom>
          <a:noFill/>
          <a:ln w="9525">
            <a:noFill/>
          </a:ln>
        </p:spPr>
        <p:txBody>
          <a:bodyPr>
            <a:spAutoFit/>
          </a:bodyPr>
          <a:p>
            <a:pPr>
              <a:spcBef>
                <a:spcPct val="50000"/>
              </a:spcBef>
            </a:pPr>
            <a:r>
              <a:rPr lang="zh-CN" altLang="en-US" b="1" dirty="0">
                <a:solidFill>
                  <a:srgbClr val="969696"/>
                </a:solidFill>
              </a:rPr>
              <a:t>非法</a:t>
            </a:r>
            <a:endParaRPr lang="zh-CN" altLang="en-US" b="1" dirty="0">
              <a:solidFill>
                <a:srgbClr val="969696"/>
              </a:solidFill>
            </a:endParaRPr>
          </a:p>
        </p:txBody>
      </p:sp>
      <p:sp>
        <p:nvSpPr>
          <p:cNvPr id="103436" name="文本框 103435"/>
          <p:cNvSpPr txBox="1"/>
          <p:nvPr/>
        </p:nvSpPr>
        <p:spPr>
          <a:xfrm>
            <a:off x="323215" y="3177223"/>
            <a:ext cx="719138" cy="366712"/>
          </a:xfrm>
          <a:prstGeom prst="rect">
            <a:avLst/>
          </a:prstGeom>
          <a:noFill/>
          <a:ln w="9525">
            <a:noFill/>
          </a:ln>
        </p:spPr>
        <p:txBody>
          <a:bodyPr>
            <a:spAutoFit/>
          </a:bodyPr>
          <a:p>
            <a:pPr>
              <a:spcBef>
                <a:spcPct val="50000"/>
              </a:spcBef>
            </a:pPr>
            <a:r>
              <a:rPr lang="zh-CN" altLang="en-US" b="1" dirty="0">
                <a:solidFill>
                  <a:srgbClr val="969696"/>
                </a:solidFill>
              </a:rPr>
              <a:t>非法</a:t>
            </a:r>
            <a:endParaRPr lang="zh-CN" altLang="en-US" b="1" dirty="0">
              <a:solidFill>
                <a:srgbClr val="969696"/>
              </a:solidFill>
            </a:endParaRPr>
          </a:p>
        </p:txBody>
      </p:sp>
      <p:sp>
        <p:nvSpPr>
          <p:cNvPr id="103437" name="文本框 103436"/>
          <p:cNvSpPr txBox="1"/>
          <p:nvPr/>
        </p:nvSpPr>
        <p:spPr>
          <a:xfrm>
            <a:off x="396875" y="4167505"/>
            <a:ext cx="719138" cy="366713"/>
          </a:xfrm>
          <a:prstGeom prst="rect">
            <a:avLst/>
          </a:prstGeom>
          <a:noFill/>
          <a:ln w="9525">
            <a:noFill/>
          </a:ln>
        </p:spPr>
        <p:txBody>
          <a:bodyPr>
            <a:spAutoFit/>
          </a:bodyPr>
          <a:p>
            <a:pPr>
              <a:spcBef>
                <a:spcPct val="50000"/>
              </a:spcBef>
            </a:pPr>
            <a:r>
              <a:rPr lang="zh-CN" altLang="en-US" b="1" dirty="0">
                <a:solidFill>
                  <a:srgbClr val="969696"/>
                </a:solidFill>
              </a:rPr>
              <a:t>非法</a:t>
            </a:r>
            <a:endParaRPr lang="zh-CN" altLang="en-US" b="1" dirty="0">
              <a:solidFill>
                <a:srgbClr val="969696"/>
              </a:solidFill>
            </a:endParaRPr>
          </a:p>
        </p:txBody>
      </p:sp>
      <p:sp>
        <p:nvSpPr>
          <p:cNvPr id="103438" name="文本框 103437"/>
          <p:cNvSpPr txBox="1"/>
          <p:nvPr/>
        </p:nvSpPr>
        <p:spPr>
          <a:xfrm>
            <a:off x="394970" y="4941570"/>
            <a:ext cx="719138" cy="366713"/>
          </a:xfrm>
          <a:prstGeom prst="rect">
            <a:avLst/>
          </a:prstGeom>
          <a:noFill/>
          <a:ln w="9525">
            <a:noFill/>
          </a:ln>
        </p:spPr>
        <p:txBody>
          <a:bodyPr>
            <a:spAutoFit/>
          </a:bodyPr>
          <a:p>
            <a:pPr>
              <a:spcBef>
                <a:spcPct val="50000"/>
              </a:spcBef>
            </a:pPr>
            <a:r>
              <a:rPr lang="zh-CN" altLang="en-US" b="1" dirty="0">
                <a:solidFill>
                  <a:srgbClr val="969696"/>
                </a:solidFill>
              </a:rPr>
              <a:t>非法</a:t>
            </a:r>
            <a:endParaRPr lang="zh-CN" altLang="en-US" b="1" dirty="0">
              <a:solidFill>
                <a:srgbClr val="969696"/>
              </a:solidFill>
            </a:endParaRPr>
          </a:p>
        </p:txBody>
      </p:sp>
      <p:sp>
        <p:nvSpPr>
          <p:cNvPr id="103441" name="文本框 103440"/>
          <p:cNvSpPr txBox="1"/>
          <p:nvPr/>
        </p:nvSpPr>
        <p:spPr>
          <a:xfrm>
            <a:off x="1042670" y="5309235"/>
            <a:ext cx="5689600" cy="366713"/>
          </a:xfrm>
          <a:prstGeom prst="rect">
            <a:avLst/>
          </a:prstGeom>
          <a:noFill/>
          <a:ln w="9525">
            <a:noFill/>
          </a:ln>
        </p:spPr>
        <p:txBody>
          <a:bodyPr>
            <a:spAutoFit/>
          </a:bodyPr>
          <a:p>
            <a:pPr>
              <a:spcBef>
                <a:spcPct val="50000"/>
              </a:spcBef>
            </a:pPr>
            <a:r>
              <a:rPr lang="zh-CN" altLang="en-US" dirty="0"/>
              <a:t>与</a:t>
            </a:r>
            <a:r>
              <a:rPr lang="en-US" altLang="zh-CN"/>
              <a:t>const </a:t>
            </a:r>
            <a:r>
              <a:rPr lang="en-US" altLang="zh-CN" err="1"/>
              <a:t>int</a:t>
            </a:r>
            <a:r>
              <a:rPr lang="en-US" altLang="zh-CN"/>
              <a:t> COUNT</a:t>
            </a:r>
            <a:r>
              <a:rPr lang="zh-CN" altLang="en-US" dirty="0"/>
              <a:t>同义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blinds(horizontal)">
                                      <p:cBhvr>
                                        <p:cTn id="7" dur="500"/>
                                        <p:tgtEl>
                                          <p:spTgt spid="1034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3432"/>
                                        </p:tgtEl>
                                        <p:attrNameLst>
                                          <p:attrName>style.visibility</p:attrName>
                                        </p:attrNameLst>
                                      </p:cBhvr>
                                      <p:to>
                                        <p:strVal val="visible"/>
                                      </p:to>
                                    </p:set>
                                    <p:animEffect transition="in" filter="blinds(horizontal)">
                                      <p:cBhvr>
                                        <p:cTn id="10" dur="500"/>
                                        <p:tgtEl>
                                          <p:spTgt spid="10343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3433"/>
                                        </p:tgtEl>
                                        <p:attrNameLst>
                                          <p:attrName>style.visibility</p:attrName>
                                        </p:attrNameLst>
                                      </p:cBhvr>
                                      <p:to>
                                        <p:strVal val="visible"/>
                                      </p:to>
                                    </p:set>
                                    <p:anim calcmode="lin" valueType="num">
                                      <p:cBhvr additive="base">
                                        <p:cTn id="15" dur="500" fill="hold"/>
                                        <p:tgtEl>
                                          <p:spTgt spid="103433"/>
                                        </p:tgtEl>
                                        <p:attrNameLst>
                                          <p:attrName>ppt_x</p:attrName>
                                        </p:attrNameLst>
                                      </p:cBhvr>
                                      <p:tavLst>
                                        <p:tav tm="0">
                                          <p:val>
                                            <p:strVal val="#ppt_x"/>
                                          </p:val>
                                        </p:tav>
                                        <p:tav tm="100000">
                                          <p:val>
                                            <p:strVal val="#ppt_x"/>
                                          </p:val>
                                        </p:tav>
                                      </p:tavLst>
                                    </p:anim>
                                    <p:anim calcmode="lin" valueType="num">
                                      <p:cBhvr additive="base">
                                        <p:cTn id="16" dur="500" fill="hold"/>
                                        <p:tgtEl>
                                          <p:spTgt spid="1034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3435"/>
                                        </p:tgtEl>
                                        <p:attrNameLst>
                                          <p:attrName>style.visibility</p:attrName>
                                        </p:attrNameLst>
                                      </p:cBhvr>
                                      <p:to>
                                        <p:strVal val="visible"/>
                                      </p:to>
                                    </p:set>
                                    <p:anim calcmode="lin" valueType="num">
                                      <p:cBhvr additive="base">
                                        <p:cTn id="19" dur="500" fill="hold"/>
                                        <p:tgtEl>
                                          <p:spTgt spid="103435"/>
                                        </p:tgtEl>
                                        <p:attrNameLst>
                                          <p:attrName>ppt_x</p:attrName>
                                        </p:attrNameLst>
                                      </p:cBhvr>
                                      <p:tavLst>
                                        <p:tav tm="0">
                                          <p:val>
                                            <p:strVal val="#ppt_x"/>
                                          </p:val>
                                        </p:tav>
                                        <p:tav tm="100000">
                                          <p:val>
                                            <p:strVal val="#ppt_x"/>
                                          </p:val>
                                        </p:tav>
                                      </p:tavLst>
                                    </p:anim>
                                    <p:anim calcmode="lin" valueType="num">
                                      <p:cBhvr additive="base">
                                        <p:cTn id="20" dur="500" fill="hold"/>
                                        <p:tgtEl>
                                          <p:spTgt spid="1034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3436"/>
                                        </p:tgtEl>
                                        <p:attrNameLst>
                                          <p:attrName>style.visibility</p:attrName>
                                        </p:attrNameLst>
                                      </p:cBhvr>
                                      <p:to>
                                        <p:strVal val="visible"/>
                                      </p:to>
                                    </p:set>
                                    <p:animEffect transition="in" filter="box(in)">
                                      <p:cBhvr>
                                        <p:cTn id="25" dur="500"/>
                                        <p:tgtEl>
                                          <p:spTgt spid="10343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03434"/>
                                        </p:tgtEl>
                                        <p:attrNameLst>
                                          <p:attrName>style.visibility</p:attrName>
                                        </p:attrNameLst>
                                      </p:cBhvr>
                                      <p:to>
                                        <p:strVal val="visible"/>
                                      </p:to>
                                    </p:set>
                                    <p:animEffect transition="in" filter="box(in)">
                                      <p:cBhvr>
                                        <p:cTn id="28" dur="500"/>
                                        <p:tgtEl>
                                          <p:spTgt spid="10343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03431"/>
                                        </p:tgtEl>
                                        <p:attrNameLst>
                                          <p:attrName>style.visibility</p:attrName>
                                        </p:attrNameLst>
                                      </p:cBhvr>
                                      <p:to>
                                        <p:strVal val="visible"/>
                                      </p:to>
                                    </p:set>
                                    <p:animEffect transition="in" filter="diamond(in)">
                                      <p:cBhvr>
                                        <p:cTn id="33" dur="500"/>
                                        <p:tgtEl>
                                          <p:spTgt spid="103431"/>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103437"/>
                                        </p:tgtEl>
                                        <p:attrNameLst>
                                          <p:attrName>style.visibility</p:attrName>
                                        </p:attrNameLst>
                                      </p:cBhvr>
                                      <p:to>
                                        <p:strVal val="visible"/>
                                      </p:to>
                                    </p:set>
                                    <p:animEffect transition="in" filter="diamond(in)">
                                      <p:cBhvr>
                                        <p:cTn id="36" dur="500"/>
                                        <p:tgtEl>
                                          <p:spTgt spid="103437"/>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103430"/>
                                        </p:tgtEl>
                                        <p:attrNameLst>
                                          <p:attrName>style.visibility</p:attrName>
                                        </p:attrNameLst>
                                      </p:cBhvr>
                                      <p:to>
                                        <p:strVal val="visible"/>
                                      </p:to>
                                    </p:set>
                                    <p:animEffect transition="in" filter="checkerboard(across)">
                                      <p:cBhvr>
                                        <p:cTn id="41" dur="500"/>
                                        <p:tgtEl>
                                          <p:spTgt spid="103430"/>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103438"/>
                                        </p:tgtEl>
                                        <p:attrNameLst>
                                          <p:attrName>style.visibility</p:attrName>
                                        </p:attrNameLst>
                                      </p:cBhvr>
                                      <p:to>
                                        <p:strVal val="visible"/>
                                      </p:to>
                                    </p:set>
                                    <p:animEffect transition="in" filter="checkerboard(across)">
                                      <p:cBhvr>
                                        <p:cTn id="44" dur="500"/>
                                        <p:tgtEl>
                                          <p:spTgt spid="10343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03441"/>
                                        </p:tgtEl>
                                        <p:attrNameLst>
                                          <p:attrName>style.visibility</p:attrName>
                                        </p:attrNameLst>
                                      </p:cBhvr>
                                      <p:to>
                                        <p:strVal val="visible"/>
                                      </p:to>
                                    </p:set>
                                    <p:animEffect transition="in" filter="blinds(horizontal)">
                                      <p:cBhvr>
                                        <p:cTn id="49" dur="500"/>
                                        <p:tgtEl>
                                          <p:spTgt spid="103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0" grpId="0"/>
      <p:bldP spid="103431" grpId="0"/>
      <p:bldP spid="103432" grpId="0"/>
      <p:bldP spid="103433" grpId="0"/>
      <p:bldP spid="103434" grpId="0"/>
      <p:bldP spid="103435" grpId="0"/>
      <p:bldP spid="103436" grpId="0"/>
      <p:bldP spid="103437" grpId="0"/>
      <p:bldP spid="103438" grpId="0"/>
      <p:bldP spid="103441"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50" name="标题 104449"/>
          <p:cNvSpPr>
            <a:spLocks noGrp="1"/>
          </p:cNvSpPr>
          <p:nvPr>
            <p:ph type="title"/>
          </p:nvPr>
        </p:nvSpPr>
        <p:spPr/>
        <p:txBody>
          <a:bodyPr anchor="ctr" anchorCtr="0"/>
          <a:p>
            <a:r>
              <a:rPr lang="zh-CN" altLang="en-US" dirty="0"/>
              <a:t>类型</a:t>
            </a:r>
            <a:r>
              <a:rPr lang="en-US" altLang="zh-CN"/>
              <a:t>-const</a:t>
            </a:r>
            <a:r>
              <a:rPr lang="zh-CN" altLang="en-US" dirty="0"/>
              <a:t>，后缀形式讨论</a:t>
            </a:r>
            <a:endParaRPr lang="zh-CN" altLang="en-US" dirty="0"/>
          </a:p>
        </p:txBody>
      </p:sp>
      <p:sp>
        <p:nvSpPr>
          <p:cNvPr id="104452" name="矩形 104451"/>
          <p:cNvSpPr/>
          <p:nvPr/>
        </p:nvSpPr>
        <p:spPr>
          <a:xfrm>
            <a:off x="323850" y="1700213"/>
            <a:ext cx="4572000" cy="5354320"/>
          </a:xfrm>
          <a:prstGeom prst="rect">
            <a:avLst/>
          </a:prstGeom>
          <a:noFill/>
          <a:ln w="9525">
            <a:noFill/>
          </a:ln>
        </p:spPr>
        <p:txBody>
          <a:bodyPr>
            <a:spAutoFit/>
          </a:bodyPr>
          <a:p>
            <a:r>
              <a:rPr lang="en-US" altLang="zh-CN"/>
              <a:t>class </a:t>
            </a:r>
            <a:r>
              <a:rPr lang="en-US" altLang="zh-CN" err="1"/>
              <a:t>CTest</a:t>
            </a:r>
            <a:endParaRPr lang="en-US" altLang="zh-CN"/>
          </a:p>
          <a:p>
            <a:r>
              <a:rPr lang="en-US" altLang="zh-CN"/>
              <a:t>{</a:t>
            </a:r>
            <a:endParaRPr lang="en-US" altLang="zh-CN"/>
          </a:p>
          <a:p>
            <a:r>
              <a:rPr lang="en-US" altLang="zh-CN"/>
              <a:t>private:</a:t>
            </a:r>
            <a:endParaRPr lang="en-US" altLang="zh-CN"/>
          </a:p>
          <a:p>
            <a:r>
              <a:rPr lang="en-US" altLang="zh-CN"/>
              <a:t>	</a:t>
            </a:r>
            <a:r>
              <a:rPr lang="en-US" altLang="zh-CN" err="1"/>
              <a:t>int</a:t>
            </a:r>
            <a:r>
              <a:rPr lang="en-US" altLang="zh-CN"/>
              <a:t> </a:t>
            </a:r>
            <a:r>
              <a:rPr lang="en-US" altLang="zh-CN" err="1"/>
              <a:t>m_nCount</a:t>
            </a:r>
            <a:r>
              <a:rPr lang="en-US" altLang="zh-CN"/>
              <a:t>;</a:t>
            </a:r>
            <a:endParaRPr lang="en-US" altLang="zh-CN"/>
          </a:p>
          <a:p>
            <a:r>
              <a:rPr lang="en-US" altLang="zh-CN"/>
              <a:t>	void </a:t>
            </a:r>
            <a:r>
              <a:rPr lang="en-US" altLang="zh-CN" err="1"/>
              <a:t>iTest(void</a:t>
            </a:r>
            <a:r>
              <a:rPr lang="en-US" altLang="zh-CN"/>
              <a:t>) const;</a:t>
            </a:r>
            <a:endParaRPr lang="en-US" altLang="zh-CN"/>
          </a:p>
          <a:p>
            <a:r>
              <a:rPr lang="en-US" altLang="zh-CN"/>
              <a:t>	void iDo1(void)</a:t>
            </a:r>
            <a:endParaRPr lang="en-US" altLang="zh-CN"/>
          </a:p>
          <a:p>
            <a:r>
              <a:rPr lang="en-US" altLang="zh-CN"/>
              <a:t>	{</a:t>
            </a:r>
            <a:endParaRPr lang="en-US" altLang="zh-CN"/>
          </a:p>
          <a:p>
            <a:r>
              <a:rPr lang="en-US" altLang="zh-CN"/>
              <a:t>	}</a:t>
            </a:r>
            <a:endParaRPr lang="en-US" altLang="zh-CN"/>
          </a:p>
          <a:p>
            <a:r>
              <a:rPr lang="en-US" altLang="zh-CN"/>
              <a:t>	void iDo2(void) const</a:t>
            </a:r>
            <a:endParaRPr lang="en-US" altLang="zh-CN"/>
          </a:p>
          <a:p>
            <a:r>
              <a:rPr lang="en-US" altLang="zh-CN"/>
              <a:t>	{</a:t>
            </a:r>
            <a:endParaRPr lang="en-US" altLang="zh-CN"/>
          </a:p>
          <a:p>
            <a:r>
              <a:rPr lang="en-US" altLang="zh-CN"/>
              <a:t>	}</a:t>
            </a:r>
            <a:endParaRPr lang="en-US" altLang="zh-CN"/>
          </a:p>
          <a:p>
            <a:r>
              <a:rPr lang="en-US" altLang="zh-CN"/>
              <a:t>};</a:t>
            </a:r>
            <a:endParaRPr lang="en-US" altLang="zh-CN"/>
          </a:p>
          <a:p>
            <a:endParaRPr lang="en-US" altLang="zh-CN"/>
          </a:p>
          <a:p>
            <a:r>
              <a:rPr lang="en-US" altLang="zh-CN"/>
              <a:t>static </a:t>
            </a:r>
            <a:r>
              <a:rPr lang="en-US" altLang="zh-CN" err="1"/>
              <a:t>int</a:t>
            </a:r>
            <a:r>
              <a:rPr lang="en-US" altLang="zh-CN"/>
              <a:t> </a:t>
            </a:r>
            <a:r>
              <a:rPr lang="en-US" altLang="zh-CN" err="1"/>
              <a:t>s_nTest</a:t>
            </a:r>
            <a:r>
              <a:rPr lang="en-US" altLang="zh-CN"/>
              <a:t> = 0;</a:t>
            </a:r>
            <a:endParaRPr lang="en-US" altLang="zh-CN"/>
          </a:p>
          <a:p>
            <a:r>
              <a:rPr lang="en-US" altLang="zh-CN"/>
              <a:t>void </a:t>
            </a:r>
            <a:r>
              <a:rPr lang="en-US" altLang="zh-CN" err="1"/>
              <a:t>DHF</a:t>
            </a:r>
            <a:r>
              <a:rPr lang="en-US" altLang="zh-CN" err="1"/>
              <a:t>Ohter_Func(void</a:t>
            </a:r>
            <a:r>
              <a:rPr lang="en-US" altLang="zh-CN"/>
              <a:t>)</a:t>
            </a:r>
            <a:endParaRPr lang="en-US" altLang="zh-CN">
              <a:solidFill>
                <a:schemeClr val="tx2"/>
              </a:solidFill>
              <a:effectLst>
                <a:outerShdw blurRad="38100" dist="38100" dir="2700000">
                  <a:srgbClr val="FFFFFF"/>
                </a:outerShdw>
              </a:effectLst>
            </a:endParaRPr>
          </a:p>
          <a:p>
            <a:r>
              <a:rPr lang="en-US" altLang="zh-CN"/>
              <a:t>{</a:t>
            </a:r>
            <a:endParaRPr lang="en-US" altLang="zh-CN"/>
          </a:p>
          <a:p>
            <a:r>
              <a:rPr lang="en-US" altLang="zh-CN"/>
              <a:t>}</a:t>
            </a:r>
            <a:endParaRPr lang="en-US" altLang="zh-CN"/>
          </a:p>
          <a:p>
            <a:endParaRPr lang="en-US" altLang="zh-CN"/>
          </a:p>
          <a:p>
            <a:endParaRPr lang="en-US" altLang="zh-CN"/>
          </a:p>
        </p:txBody>
      </p:sp>
      <p:sp>
        <p:nvSpPr>
          <p:cNvPr id="104469" name="矩形 104468"/>
          <p:cNvSpPr/>
          <p:nvPr/>
        </p:nvSpPr>
        <p:spPr>
          <a:xfrm>
            <a:off x="4356100" y="1628775"/>
            <a:ext cx="4572000" cy="3138170"/>
          </a:xfrm>
          <a:prstGeom prst="rect">
            <a:avLst/>
          </a:prstGeom>
          <a:noFill/>
          <a:ln w="9525">
            <a:noFill/>
          </a:ln>
        </p:spPr>
        <p:txBody>
          <a:bodyPr>
            <a:spAutoFit/>
          </a:bodyPr>
          <a:p>
            <a:r>
              <a:rPr lang="en-US" altLang="zh-CN"/>
              <a:t>void </a:t>
            </a:r>
            <a:r>
              <a:rPr lang="en-US" altLang="zh-CN" err="1"/>
              <a:t>CTest::iTest(void</a:t>
            </a:r>
            <a:r>
              <a:rPr lang="en-US" altLang="zh-CN"/>
              <a:t>) </a:t>
            </a:r>
            <a:r>
              <a:rPr lang="en-US" altLang="zh-CN" b="1"/>
              <a:t>const</a:t>
            </a:r>
            <a:endParaRPr lang="en-US" altLang="zh-CN" b="1"/>
          </a:p>
          <a:p>
            <a:r>
              <a:rPr lang="en-US" altLang="zh-CN"/>
              <a:t>{</a:t>
            </a:r>
            <a:endParaRPr lang="en-US" altLang="zh-CN"/>
          </a:p>
          <a:p>
            <a:r>
              <a:rPr lang="en-US" altLang="zh-CN"/>
              <a:t>	</a:t>
            </a:r>
            <a:r>
              <a:rPr lang="en-US" altLang="zh-CN" err="1"/>
              <a:t>int</a:t>
            </a:r>
            <a:r>
              <a:rPr lang="en-US" altLang="zh-CN"/>
              <a:t> </a:t>
            </a:r>
            <a:r>
              <a:rPr lang="en-US" altLang="zh-CN" err="1"/>
              <a:t>nTmp</a:t>
            </a:r>
            <a:r>
              <a:rPr lang="en-US" altLang="zh-CN"/>
              <a:t>;</a:t>
            </a:r>
            <a:endParaRPr lang="en-US" altLang="zh-CN"/>
          </a:p>
          <a:p>
            <a:endParaRPr lang="en-US" altLang="zh-CN"/>
          </a:p>
          <a:p>
            <a:r>
              <a:rPr lang="en-US" altLang="zh-CN"/>
              <a:t>	</a:t>
            </a:r>
            <a:r>
              <a:rPr lang="en-US" altLang="zh-CN" err="1"/>
              <a:t>nTmp</a:t>
            </a:r>
            <a:r>
              <a:rPr lang="en-US" altLang="zh-CN"/>
              <a:t> = 1; 	//code a</a:t>
            </a:r>
            <a:endParaRPr lang="en-US" altLang="zh-CN"/>
          </a:p>
          <a:p>
            <a:r>
              <a:rPr lang="en-US" altLang="zh-CN"/>
              <a:t>	</a:t>
            </a:r>
            <a:r>
              <a:rPr lang="en-US" altLang="zh-CN" err="1"/>
              <a:t>s_nTest</a:t>
            </a:r>
            <a:r>
              <a:rPr lang="en-US" altLang="zh-CN"/>
              <a:t> = 6;	//code b</a:t>
            </a:r>
            <a:endParaRPr lang="en-US" altLang="zh-CN"/>
          </a:p>
          <a:p>
            <a:r>
              <a:rPr lang="en-US" altLang="zh-CN"/>
              <a:t>	</a:t>
            </a:r>
            <a:r>
              <a:rPr lang="en-US" altLang="zh-CN" err="1"/>
              <a:t>m_nCount</a:t>
            </a:r>
            <a:r>
              <a:rPr lang="en-US" altLang="zh-CN"/>
              <a:t> = 5; 	//code c</a:t>
            </a:r>
            <a:endParaRPr lang="en-US" altLang="zh-CN"/>
          </a:p>
          <a:p>
            <a:r>
              <a:rPr lang="en-US" altLang="zh-CN"/>
              <a:t>	iDo1();		//code d</a:t>
            </a:r>
            <a:endParaRPr lang="en-US" altLang="zh-CN"/>
          </a:p>
          <a:p>
            <a:r>
              <a:rPr lang="en-US" altLang="zh-CN"/>
              <a:t>	iDo2();		//code e</a:t>
            </a:r>
            <a:endParaRPr lang="en-US" altLang="zh-CN"/>
          </a:p>
          <a:p>
            <a:r>
              <a:rPr lang="en-US" altLang="zh-CN"/>
              <a:t>	</a:t>
            </a:r>
            <a:r>
              <a:rPr lang="en-US" altLang="zh-CN" err="1"/>
              <a:t>DHF</a:t>
            </a:r>
            <a:r>
              <a:rPr lang="en-US" altLang="zh-CN" err="1"/>
              <a:t>Ohter_Func</a:t>
            </a:r>
            <a:r>
              <a:rPr lang="en-US" altLang="zh-CN"/>
              <a:t>() //code f</a:t>
            </a:r>
            <a:endParaRPr lang="en-US" altLang="zh-CN"/>
          </a:p>
          <a:p>
            <a:r>
              <a:rPr lang="en-US" altLang="zh-CN"/>
              <a:t>}</a:t>
            </a:r>
            <a:endParaRPr lang="en-US" altLang="zh-CN"/>
          </a:p>
        </p:txBody>
      </p:sp>
      <p:graphicFrame>
        <p:nvGraphicFramePr>
          <p:cNvPr id="104479" name="内容占位符 104478"/>
          <p:cNvGraphicFramePr/>
          <p:nvPr>
            <p:ph idx="1"/>
          </p:nvPr>
        </p:nvGraphicFramePr>
        <p:xfrm>
          <a:off x="4716463" y="4797425"/>
          <a:ext cx="4114800" cy="1457325"/>
        </p:xfrm>
        <a:graphic>
          <a:graphicData uri="http://schemas.openxmlformats.org/drawingml/2006/table">
            <a:tbl>
              <a:tblPr/>
              <a:tblGrid>
                <a:gridCol w="4114800"/>
              </a:tblGrid>
              <a:tr h="14573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latin typeface="宋体" panose="02010600030101010101" pitchFamily="2" charset="-122"/>
                        </a:rPr>
                        <a:t>Error: code c, code d</a:t>
                      </a:r>
                      <a:r>
                        <a:rPr lang="zh-CN" altLang="en-US" dirty="0">
                          <a:latin typeface="宋体" panose="02010600030101010101" pitchFamily="2" charset="-122"/>
                        </a:rPr>
                        <a:t>。</a:t>
                      </a:r>
                      <a:endParaRPr lang="zh-CN" altLang="en-US" dirty="0">
                        <a:latin typeface="宋体" panose="02010600030101010101" pitchFamily="2" charset="-122"/>
                      </a:endParaRPr>
                    </a:p>
                    <a:p>
                      <a:pPr marL="0" lvl="0" indent="0">
                        <a:buNone/>
                      </a:pPr>
                      <a:r>
                        <a:rPr lang="zh-CN" altLang="en-US" dirty="0">
                          <a:latin typeface="宋体" panose="02010600030101010101" pitchFamily="2" charset="-122"/>
                        </a:rPr>
                        <a:t>注意：</a:t>
                      </a:r>
                      <a:r>
                        <a:rPr lang="en-US" altLang="zh-CN">
                          <a:latin typeface="宋体" panose="02010600030101010101" pitchFamily="2" charset="-122"/>
                        </a:rPr>
                        <a:t>const</a:t>
                      </a:r>
                      <a:r>
                        <a:rPr lang="zh-CN" altLang="en-US" dirty="0">
                          <a:latin typeface="宋体" panose="02010600030101010101" pitchFamily="2" charset="-122"/>
                        </a:rPr>
                        <a:t>后缀，只能修饰类成员函数</a:t>
                      </a:r>
                      <a:endParaRPr lang="zh-CN" altLang="en-US" dirty="0">
                        <a:latin typeface="宋体" panose="02010600030101010101" pitchFamily="2" charset="-122"/>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104479"/>
                                        </p:tgtEl>
                                        <p:attrNameLst>
                                          <p:attrName>style.visibility</p:attrName>
                                        </p:attrNameLst>
                                      </p:cBhvr>
                                      <p:to>
                                        <p:strVal val="visible"/>
                                      </p:to>
                                    </p:set>
                                    <p:anim from="(-#ppt_w/2)" to="(#ppt_x)" calcmode="lin" valueType="num">
                                      <p:cBhvr>
                                        <p:cTn id="7" dur="600" fill="hold">
                                          <p:stCondLst>
                                            <p:cond delay="0"/>
                                          </p:stCondLst>
                                        </p:cTn>
                                        <p:tgtEl>
                                          <p:spTgt spid="104479"/>
                                        </p:tgtEl>
                                        <p:attrNameLst>
                                          <p:attrName>ppt_x</p:attrName>
                                        </p:attrNameLst>
                                      </p:cBhvr>
                                    </p:anim>
                                    <p:anim from="0" to="-1.0" calcmode="lin" valueType="num">
                                      <p:cBhvr>
                                        <p:cTn id="8" dur="200" decel="50000" autoRev="1" fill="hold">
                                          <p:stCondLst>
                                            <p:cond delay="600"/>
                                          </p:stCondLst>
                                        </p:cTn>
                                        <p:tgtEl>
                                          <p:spTgt spid="104479"/>
                                        </p:tgtEl>
                                        <p:attrNameLst>
                                          <p:attrName>xshear</p:attrName>
                                        </p:attrNameLst>
                                      </p:cBhvr>
                                    </p:anim>
                                    <p:animScale>
                                      <p:cBhvr>
                                        <p:cTn id="9" dur="200" decel="100000" autoRev="1" fill="hold">
                                          <p:stCondLst>
                                            <p:cond delay="600"/>
                                          </p:stCondLst>
                                        </p:cTn>
                                        <p:tgtEl>
                                          <p:spTgt spid="104479"/>
                                        </p:tgtEl>
                                      </p:cBhvr>
                                      <p:from x="100000" y="100000"/>
                                      <p:to x="80000" y="100000"/>
                                    </p:animScale>
                                    <p:anim by="(#ppt_h/3+#ppt_w*0.1)" calcmode="lin" valueType="num">
                                      <p:cBhvr additive="sum">
                                        <p:cTn id="10" dur="200" decel="100000" autoRev="1" fill="hold">
                                          <p:stCondLst>
                                            <p:cond delay="600"/>
                                          </p:stCondLst>
                                        </p:cTn>
                                        <p:tgtEl>
                                          <p:spTgt spid="10447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8" name="标题 106497"/>
          <p:cNvSpPr>
            <a:spLocks noGrp="1"/>
          </p:cNvSpPr>
          <p:nvPr>
            <p:ph type="title"/>
          </p:nvPr>
        </p:nvSpPr>
        <p:spPr/>
        <p:txBody>
          <a:bodyPr anchor="ctr" anchorCtr="0"/>
          <a:p>
            <a:r>
              <a:rPr lang="zh-CN" altLang="en-US" dirty="0"/>
              <a:t>类型－</a:t>
            </a:r>
            <a:r>
              <a:rPr lang="en-US" altLang="zh-CN"/>
              <a:t>volatile </a:t>
            </a:r>
            <a:endParaRPr lang="en-US" altLang="zh-CN"/>
          </a:p>
        </p:txBody>
      </p:sp>
      <p:sp>
        <p:nvSpPr>
          <p:cNvPr id="106499" name="文本占位符 106498"/>
          <p:cNvSpPr>
            <a:spLocks noGrp="1"/>
          </p:cNvSpPr>
          <p:nvPr>
            <p:ph type="body" idx="1"/>
          </p:nvPr>
        </p:nvSpPr>
        <p:spPr>
          <a:xfrm>
            <a:off x="468313" y="1484313"/>
            <a:ext cx="8229600" cy="4895850"/>
          </a:xfrm>
        </p:spPr>
        <p:txBody>
          <a:bodyPr/>
          <a:p>
            <a:pPr marL="381000" indent="-381000">
              <a:lnSpc>
                <a:spcPct val="80000"/>
              </a:lnSpc>
            </a:pPr>
            <a:r>
              <a:rPr lang="zh-CN" altLang="en-US" dirty="0"/>
              <a:t>什么是</a:t>
            </a:r>
            <a:r>
              <a:rPr lang="en-US" altLang="zh-CN"/>
              <a:t>volatile? </a:t>
            </a:r>
            <a:endParaRPr lang="en-US" altLang="zh-CN"/>
          </a:p>
          <a:p>
            <a:pPr marL="800100" lvl="1" indent="-342900">
              <a:lnSpc>
                <a:spcPct val="80000"/>
              </a:lnSpc>
            </a:pPr>
            <a:r>
              <a:rPr lang="zh-CN" altLang="en-US" dirty="0"/>
              <a:t>一个定义为</a:t>
            </a:r>
            <a:r>
              <a:rPr lang="en-US" altLang="zh-CN"/>
              <a:t>volatile</a:t>
            </a:r>
            <a:r>
              <a:rPr lang="zh-CN" altLang="en-US" dirty="0"/>
              <a:t>的变量是说这变量可能会被意想不到地改变。</a:t>
            </a:r>
            <a:endParaRPr lang="zh-CN" altLang="en-US" dirty="0"/>
          </a:p>
          <a:p>
            <a:pPr marL="800100" lvl="1" indent="-342900">
              <a:lnSpc>
                <a:spcPct val="80000"/>
              </a:lnSpc>
            </a:pPr>
            <a:r>
              <a:rPr lang="zh-CN" altLang="en-US" dirty="0"/>
              <a:t>编译器就不会去假设这个变量的值了。</a:t>
            </a:r>
            <a:endParaRPr lang="zh-CN" altLang="en-US" dirty="0"/>
          </a:p>
          <a:p>
            <a:pPr marL="800100" lvl="1" indent="-342900">
              <a:lnSpc>
                <a:spcPct val="80000"/>
              </a:lnSpc>
            </a:pPr>
            <a:r>
              <a:rPr lang="zh-CN" altLang="en-US" dirty="0"/>
              <a:t>精确地说就是，优化器在用到这个变量时必须每次都小心地重新读取这个变量的值，而不是使用保存在寄存器里的备份。</a:t>
            </a:r>
            <a:endParaRPr lang="zh-CN" altLang="en-US" dirty="0"/>
          </a:p>
          <a:p>
            <a:pPr marL="381000" indent="-381000">
              <a:lnSpc>
                <a:spcPct val="80000"/>
              </a:lnSpc>
            </a:pPr>
            <a:r>
              <a:rPr lang="zh-CN" altLang="en-US" dirty="0"/>
              <a:t>什么地方使用？</a:t>
            </a:r>
            <a:endParaRPr lang="zh-CN" altLang="en-US" dirty="0"/>
          </a:p>
          <a:p>
            <a:pPr marL="800100" lvl="1" indent="-342900">
              <a:lnSpc>
                <a:spcPct val="80000"/>
              </a:lnSpc>
            </a:pPr>
            <a:r>
              <a:rPr lang="zh-CN" altLang="en-US" dirty="0"/>
              <a:t>并行设备的硬件寄存器（如：状态寄存器）</a:t>
            </a:r>
            <a:endParaRPr lang="zh-CN" altLang="en-US" dirty="0"/>
          </a:p>
          <a:p>
            <a:pPr marL="800100" lvl="1" indent="-342900">
              <a:lnSpc>
                <a:spcPct val="80000"/>
              </a:lnSpc>
            </a:pPr>
            <a:r>
              <a:rPr lang="zh-CN" altLang="en-US" dirty="0"/>
              <a:t>一个中断服务子程序中会访问到的非自动变量</a:t>
            </a:r>
            <a:r>
              <a:rPr lang="en-US" altLang="zh-CN"/>
              <a:t>(Non-automatic variables)</a:t>
            </a:r>
            <a:endParaRPr lang="en-US" altLang="zh-CN"/>
          </a:p>
          <a:p>
            <a:pPr marL="800100" lvl="1" indent="-342900">
              <a:lnSpc>
                <a:spcPct val="80000"/>
              </a:lnSpc>
            </a:pPr>
            <a:r>
              <a:rPr lang="zh-CN" altLang="en-US" dirty="0"/>
              <a:t>多线程应用中被几个任务共享的变量</a:t>
            </a:r>
            <a:br>
              <a:rPr lang="zh-CN" altLang="en-US" dirty="0"/>
            </a:br>
            <a:r>
              <a:rPr lang="zh-CN" altLang="en-US" dirty="0"/>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06499">
                                            <p:txEl>
                                              <p:charRg st="14" end="48"/>
                                            </p:txEl>
                                          </p:spTgt>
                                        </p:tgtEl>
                                        <p:attrNameLst>
                                          <p:attrName>style.visibility</p:attrName>
                                        </p:attrNameLst>
                                      </p:cBhvr>
                                      <p:to>
                                        <p:strVal val="visible"/>
                                      </p:to>
                                    </p:set>
                                    <p:anim calcmode="lin" valueType="num">
                                      <p:cBhvr>
                                        <p:cTn id="7" dur="500" fill="hold"/>
                                        <p:tgtEl>
                                          <p:spTgt spid="106499">
                                            <p:txEl>
                                              <p:charRg st="14" end="48"/>
                                            </p:txEl>
                                          </p:spTgt>
                                        </p:tgtEl>
                                        <p:attrNameLst>
                                          <p:attrName>ppt_w</p:attrName>
                                        </p:attrNameLst>
                                      </p:cBhvr>
                                      <p:tavLst>
                                        <p:tav tm="0">
                                          <p:val>
                                            <p:fltVal val="0.000000"/>
                                          </p:val>
                                        </p:tav>
                                        <p:tav tm="100000">
                                          <p:val>
                                            <p:strVal val="#ppt_w"/>
                                          </p:val>
                                        </p:tav>
                                      </p:tavLst>
                                    </p:anim>
                                    <p:anim calcmode="lin" valueType="num">
                                      <p:cBhvr>
                                        <p:cTn id="8" dur="500" fill="hold"/>
                                        <p:tgtEl>
                                          <p:spTgt spid="106499">
                                            <p:txEl>
                                              <p:charRg st="14" end="48"/>
                                            </p:txEl>
                                          </p:spTgt>
                                        </p:tgtEl>
                                        <p:attrNameLst>
                                          <p:attrName>ppt_h</p:attrName>
                                        </p:attrNameLst>
                                      </p:cBhvr>
                                      <p:tavLst>
                                        <p:tav tm="0">
                                          <p:val>
                                            <p:fltVal val="0.000000"/>
                                          </p:val>
                                        </p:tav>
                                        <p:tav tm="100000">
                                          <p:val>
                                            <p:strVal val="#ppt_h"/>
                                          </p:val>
                                        </p:tav>
                                      </p:tavLst>
                                    </p:anim>
                                    <p:anim calcmode="lin" valueType="num">
                                      <p:cBhvr>
                                        <p:cTn id="9" dur="500" fill="hold"/>
                                        <p:tgtEl>
                                          <p:spTgt spid="106499">
                                            <p:txEl>
                                              <p:charRg st="14" end="48"/>
                                            </p:txEl>
                                          </p:spTgt>
                                        </p:tgtEl>
                                        <p:attrNameLst>
                                          <p:attrName>style.rotation</p:attrName>
                                        </p:attrNameLst>
                                      </p:cBhvr>
                                      <p:tavLst>
                                        <p:tav tm="0">
                                          <p:val>
                                            <p:fltVal val="90.000000"/>
                                          </p:val>
                                        </p:tav>
                                        <p:tav tm="100000">
                                          <p:val>
                                            <p:fltVal val="0.000000"/>
                                          </p:val>
                                        </p:tav>
                                      </p:tavLst>
                                    </p:anim>
                                    <p:animEffect transition="in" filter="fade">
                                      <p:cBhvr>
                                        <p:cTn id="10" dur="500"/>
                                        <p:tgtEl>
                                          <p:spTgt spid="106499">
                                            <p:txEl>
                                              <p:charRg st="14" end="48"/>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06499">
                                            <p:txEl>
                                              <p:charRg st="48" end="66"/>
                                            </p:txEl>
                                          </p:spTgt>
                                        </p:tgtEl>
                                        <p:attrNameLst>
                                          <p:attrName>style.visibility</p:attrName>
                                        </p:attrNameLst>
                                      </p:cBhvr>
                                      <p:to>
                                        <p:strVal val="visible"/>
                                      </p:to>
                                    </p:set>
                                    <p:anim calcmode="lin" valueType="num">
                                      <p:cBhvr>
                                        <p:cTn id="13" dur="500" fill="hold"/>
                                        <p:tgtEl>
                                          <p:spTgt spid="106499">
                                            <p:txEl>
                                              <p:charRg st="48" end="66"/>
                                            </p:txEl>
                                          </p:spTgt>
                                        </p:tgtEl>
                                        <p:attrNameLst>
                                          <p:attrName>ppt_w</p:attrName>
                                        </p:attrNameLst>
                                      </p:cBhvr>
                                      <p:tavLst>
                                        <p:tav tm="0">
                                          <p:val>
                                            <p:fltVal val="0.000000"/>
                                          </p:val>
                                        </p:tav>
                                        <p:tav tm="100000">
                                          <p:val>
                                            <p:strVal val="#ppt_w"/>
                                          </p:val>
                                        </p:tav>
                                      </p:tavLst>
                                    </p:anim>
                                    <p:anim calcmode="lin" valueType="num">
                                      <p:cBhvr>
                                        <p:cTn id="14" dur="500" fill="hold"/>
                                        <p:tgtEl>
                                          <p:spTgt spid="106499">
                                            <p:txEl>
                                              <p:charRg st="48" end="66"/>
                                            </p:txEl>
                                          </p:spTgt>
                                        </p:tgtEl>
                                        <p:attrNameLst>
                                          <p:attrName>ppt_h</p:attrName>
                                        </p:attrNameLst>
                                      </p:cBhvr>
                                      <p:tavLst>
                                        <p:tav tm="0">
                                          <p:val>
                                            <p:fltVal val="0.000000"/>
                                          </p:val>
                                        </p:tav>
                                        <p:tav tm="100000">
                                          <p:val>
                                            <p:strVal val="#ppt_h"/>
                                          </p:val>
                                        </p:tav>
                                      </p:tavLst>
                                    </p:anim>
                                    <p:anim calcmode="lin" valueType="num">
                                      <p:cBhvr>
                                        <p:cTn id="15" dur="500" fill="hold"/>
                                        <p:tgtEl>
                                          <p:spTgt spid="106499">
                                            <p:txEl>
                                              <p:charRg st="48" end="66"/>
                                            </p:txEl>
                                          </p:spTgt>
                                        </p:tgtEl>
                                        <p:attrNameLst>
                                          <p:attrName>style.rotation</p:attrName>
                                        </p:attrNameLst>
                                      </p:cBhvr>
                                      <p:tavLst>
                                        <p:tav tm="0">
                                          <p:val>
                                            <p:fltVal val="90.000000"/>
                                          </p:val>
                                        </p:tav>
                                        <p:tav tm="100000">
                                          <p:val>
                                            <p:fltVal val="0.000000"/>
                                          </p:val>
                                        </p:tav>
                                      </p:tavLst>
                                    </p:anim>
                                    <p:animEffect transition="in" filter="fade">
                                      <p:cBhvr>
                                        <p:cTn id="16" dur="500"/>
                                        <p:tgtEl>
                                          <p:spTgt spid="106499">
                                            <p:txEl>
                                              <p:charRg st="48" end="66"/>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106499">
                                            <p:txEl>
                                              <p:charRg st="66" end="120"/>
                                            </p:txEl>
                                          </p:spTgt>
                                        </p:tgtEl>
                                        <p:attrNameLst>
                                          <p:attrName>style.visibility</p:attrName>
                                        </p:attrNameLst>
                                      </p:cBhvr>
                                      <p:to>
                                        <p:strVal val="visible"/>
                                      </p:to>
                                    </p:set>
                                    <p:anim calcmode="lin" valueType="num">
                                      <p:cBhvr>
                                        <p:cTn id="19" dur="500" fill="hold"/>
                                        <p:tgtEl>
                                          <p:spTgt spid="106499">
                                            <p:txEl>
                                              <p:charRg st="66" end="120"/>
                                            </p:txEl>
                                          </p:spTgt>
                                        </p:tgtEl>
                                        <p:attrNameLst>
                                          <p:attrName>ppt_w</p:attrName>
                                        </p:attrNameLst>
                                      </p:cBhvr>
                                      <p:tavLst>
                                        <p:tav tm="0">
                                          <p:val>
                                            <p:fltVal val="0.000000"/>
                                          </p:val>
                                        </p:tav>
                                        <p:tav tm="100000">
                                          <p:val>
                                            <p:strVal val="#ppt_w"/>
                                          </p:val>
                                        </p:tav>
                                      </p:tavLst>
                                    </p:anim>
                                    <p:anim calcmode="lin" valueType="num">
                                      <p:cBhvr>
                                        <p:cTn id="20" dur="500" fill="hold"/>
                                        <p:tgtEl>
                                          <p:spTgt spid="106499">
                                            <p:txEl>
                                              <p:charRg st="66" end="120"/>
                                            </p:txEl>
                                          </p:spTgt>
                                        </p:tgtEl>
                                        <p:attrNameLst>
                                          <p:attrName>ppt_h</p:attrName>
                                        </p:attrNameLst>
                                      </p:cBhvr>
                                      <p:tavLst>
                                        <p:tav tm="0">
                                          <p:val>
                                            <p:fltVal val="0.000000"/>
                                          </p:val>
                                        </p:tav>
                                        <p:tav tm="100000">
                                          <p:val>
                                            <p:strVal val="#ppt_h"/>
                                          </p:val>
                                        </p:tav>
                                      </p:tavLst>
                                    </p:anim>
                                    <p:anim calcmode="lin" valueType="num">
                                      <p:cBhvr>
                                        <p:cTn id="21" dur="500" fill="hold"/>
                                        <p:tgtEl>
                                          <p:spTgt spid="106499">
                                            <p:txEl>
                                              <p:charRg st="66" end="120"/>
                                            </p:txEl>
                                          </p:spTgt>
                                        </p:tgtEl>
                                        <p:attrNameLst>
                                          <p:attrName>style.rotation</p:attrName>
                                        </p:attrNameLst>
                                      </p:cBhvr>
                                      <p:tavLst>
                                        <p:tav tm="0">
                                          <p:val>
                                            <p:fltVal val="90.000000"/>
                                          </p:val>
                                        </p:tav>
                                        <p:tav tm="100000">
                                          <p:val>
                                            <p:fltVal val="0.000000"/>
                                          </p:val>
                                        </p:tav>
                                      </p:tavLst>
                                    </p:anim>
                                    <p:animEffect transition="in" filter="fade">
                                      <p:cBhvr>
                                        <p:cTn id="22" dur="500"/>
                                        <p:tgtEl>
                                          <p:spTgt spid="106499">
                                            <p:txEl>
                                              <p:charRg st="66" end="1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9" presetClass="entr" presetSubtype="0" decel="100000" fill="hold" nodeType="clickEffect">
                                  <p:stCondLst>
                                    <p:cond delay="0"/>
                                  </p:stCondLst>
                                  <p:childTnLst>
                                    <p:set>
                                      <p:cBhvr>
                                        <p:cTn id="26" dur="1" fill="hold">
                                          <p:stCondLst>
                                            <p:cond delay="0"/>
                                          </p:stCondLst>
                                        </p:cTn>
                                        <p:tgtEl>
                                          <p:spTgt spid="106499">
                                            <p:txEl>
                                              <p:charRg st="128" end="148"/>
                                            </p:txEl>
                                          </p:spTgt>
                                        </p:tgtEl>
                                        <p:attrNameLst>
                                          <p:attrName>style.visibility</p:attrName>
                                        </p:attrNameLst>
                                      </p:cBhvr>
                                      <p:to>
                                        <p:strVal val="visible"/>
                                      </p:to>
                                    </p:set>
                                    <p:anim calcmode="lin" valueType="num">
                                      <p:cBhvr>
                                        <p:cTn id="27" dur="500" fill="hold"/>
                                        <p:tgtEl>
                                          <p:spTgt spid="106499">
                                            <p:txEl>
                                              <p:charRg st="128" end="148"/>
                                            </p:txEl>
                                          </p:spTgt>
                                        </p:tgtEl>
                                        <p:attrNameLst>
                                          <p:attrName>ppt_w</p:attrName>
                                        </p:attrNameLst>
                                      </p:cBhvr>
                                      <p:tavLst>
                                        <p:tav tm="0">
                                          <p:val>
                                            <p:fltVal val="0.000000"/>
                                          </p:val>
                                        </p:tav>
                                        <p:tav tm="100000">
                                          <p:val>
                                            <p:strVal val="#ppt_w"/>
                                          </p:val>
                                        </p:tav>
                                      </p:tavLst>
                                    </p:anim>
                                    <p:anim calcmode="lin" valueType="num">
                                      <p:cBhvr>
                                        <p:cTn id="28" dur="500" fill="hold"/>
                                        <p:tgtEl>
                                          <p:spTgt spid="106499">
                                            <p:txEl>
                                              <p:charRg st="128" end="148"/>
                                            </p:txEl>
                                          </p:spTgt>
                                        </p:tgtEl>
                                        <p:attrNameLst>
                                          <p:attrName>ppt_h</p:attrName>
                                        </p:attrNameLst>
                                      </p:cBhvr>
                                      <p:tavLst>
                                        <p:tav tm="0">
                                          <p:val>
                                            <p:fltVal val="0.000000"/>
                                          </p:val>
                                        </p:tav>
                                        <p:tav tm="100000">
                                          <p:val>
                                            <p:strVal val="#ppt_h"/>
                                          </p:val>
                                        </p:tav>
                                      </p:tavLst>
                                    </p:anim>
                                    <p:anim calcmode="lin" valueType="num">
                                      <p:cBhvr>
                                        <p:cTn id="29" dur="500" fill="hold"/>
                                        <p:tgtEl>
                                          <p:spTgt spid="106499">
                                            <p:txEl>
                                              <p:charRg st="128" end="148"/>
                                            </p:txEl>
                                          </p:spTgt>
                                        </p:tgtEl>
                                        <p:attrNameLst>
                                          <p:attrName>style.rotation</p:attrName>
                                        </p:attrNameLst>
                                      </p:cBhvr>
                                      <p:tavLst>
                                        <p:tav tm="0">
                                          <p:val>
                                            <p:fltVal val="360.000000"/>
                                          </p:val>
                                        </p:tav>
                                        <p:tav tm="100000">
                                          <p:val>
                                            <p:fltVal val="0.000000"/>
                                          </p:val>
                                        </p:tav>
                                      </p:tavLst>
                                    </p:anim>
                                    <p:animEffect transition="in" filter="fade">
                                      <p:cBhvr>
                                        <p:cTn id="30" dur="500"/>
                                        <p:tgtEl>
                                          <p:spTgt spid="106499">
                                            <p:txEl>
                                              <p:charRg st="128" end="148"/>
                                            </p:txEl>
                                          </p:spTgt>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106499">
                                            <p:txEl>
                                              <p:charRg st="148" end="194"/>
                                            </p:txEl>
                                          </p:spTgt>
                                        </p:tgtEl>
                                        <p:attrNameLst>
                                          <p:attrName>style.visibility</p:attrName>
                                        </p:attrNameLst>
                                      </p:cBhvr>
                                      <p:to>
                                        <p:strVal val="visible"/>
                                      </p:to>
                                    </p:set>
                                    <p:anim calcmode="lin" valueType="num">
                                      <p:cBhvr>
                                        <p:cTn id="33" dur="500" fill="hold"/>
                                        <p:tgtEl>
                                          <p:spTgt spid="106499">
                                            <p:txEl>
                                              <p:charRg st="148" end="194"/>
                                            </p:txEl>
                                          </p:spTgt>
                                        </p:tgtEl>
                                        <p:attrNameLst>
                                          <p:attrName>ppt_w</p:attrName>
                                        </p:attrNameLst>
                                      </p:cBhvr>
                                      <p:tavLst>
                                        <p:tav tm="0">
                                          <p:val>
                                            <p:fltVal val="0.000000"/>
                                          </p:val>
                                        </p:tav>
                                        <p:tav tm="100000">
                                          <p:val>
                                            <p:strVal val="#ppt_w"/>
                                          </p:val>
                                        </p:tav>
                                      </p:tavLst>
                                    </p:anim>
                                    <p:anim calcmode="lin" valueType="num">
                                      <p:cBhvr>
                                        <p:cTn id="34" dur="500" fill="hold"/>
                                        <p:tgtEl>
                                          <p:spTgt spid="106499">
                                            <p:txEl>
                                              <p:charRg st="148" end="194"/>
                                            </p:txEl>
                                          </p:spTgt>
                                        </p:tgtEl>
                                        <p:attrNameLst>
                                          <p:attrName>ppt_h</p:attrName>
                                        </p:attrNameLst>
                                      </p:cBhvr>
                                      <p:tavLst>
                                        <p:tav tm="0">
                                          <p:val>
                                            <p:fltVal val="0.000000"/>
                                          </p:val>
                                        </p:tav>
                                        <p:tav tm="100000">
                                          <p:val>
                                            <p:strVal val="#ppt_h"/>
                                          </p:val>
                                        </p:tav>
                                      </p:tavLst>
                                    </p:anim>
                                    <p:anim calcmode="lin" valueType="num">
                                      <p:cBhvr>
                                        <p:cTn id="35" dur="500" fill="hold"/>
                                        <p:tgtEl>
                                          <p:spTgt spid="106499">
                                            <p:txEl>
                                              <p:charRg st="148" end="194"/>
                                            </p:txEl>
                                          </p:spTgt>
                                        </p:tgtEl>
                                        <p:attrNameLst>
                                          <p:attrName>style.rotation</p:attrName>
                                        </p:attrNameLst>
                                      </p:cBhvr>
                                      <p:tavLst>
                                        <p:tav tm="0">
                                          <p:val>
                                            <p:fltVal val="360.000000"/>
                                          </p:val>
                                        </p:tav>
                                        <p:tav tm="100000">
                                          <p:val>
                                            <p:fltVal val="0.000000"/>
                                          </p:val>
                                        </p:tav>
                                      </p:tavLst>
                                    </p:anim>
                                    <p:animEffect transition="in" filter="fade">
                                      <p:cBhvr>
                                        <p:cTn id="36" dur="500"/>
                                        <p:tgtEl>
                                          <p:spTgt spid="106499">
                                            <p:txEl>
                                              <p:charRg st="148" end="194"/>
                                            </p:txEl>
                                          </p:spTgt>
                                        </p:tgtEl>
                                      </p:cBhvr>
                                    </p:animEffect>
                                  </p:childTnLst>
                                </p:cTn>
                              </p:par>
                              <p:par>
                                <p:cTn id="37" presetID="49" presetClass="entr" presetSubtype="0" decel="100000" fill="hold" nodeType="withEffect">
                                  <p:stCondLst>
                                    <p:cond delay="0"/>
                                  </p:stCondLst>
                                  <p:childTnLst>
                                    <p:set>
                                      <p:cBhvr>
                                        <p:cTn id="38" dur="1" fill="hold">
                                          <p:stCondLst>
                                            <p:cond delay="0"/>
                                          </p:stCondLst>
                                        </p:cTn>
                                        <p:tgtEl>
                                          <p:spTgt spid="106499">
                                            <p:txEl>
                                              <p:charRg st="194" end="213"/>
                                            </p:txEl>
                                          </p:spTgt>
                                        </p:tgtEl>
                                        <p:attrNameLst>
                                          <p:attrName>style.visibility</p:attrName>
                                        </p:attrNameLst>
                                      </p:cBhvr>
                                      <p:to>
                                        <p:strVal val="visible"/>
                                      </p:to>
                                    </p:set>
                                    <p:anim calcmode="lin" valueType="num">
                                      <p:cBhvr>
                                        <p:cTn id="39" dur="500" fill="hold"/>
                                        <p:tgtEl>
                                          <p:spTgt spid="106499">
                                            <p:txEl>
                                              <p:charRg st="194" end="213"/>
                                            </p:txEl>
                                          </p:spTgt>
                                        </p:tgtEl>
                                        <p:attrNameLst>
                                          <p:attrName>ppt_w</p:attrName>
                                        </p:attrNameLst>
                                      </p:cBhvr>
                                      <p:tavLst>
                                        <p:tav tm="0">
                                          <p:val>
                                            <p:fltVal val="0.000000"/>
                                          </p:val>
                                        </p:tav>
                                        <p:tav tm="100000">
                                          <p:val>
                                            <p:strVal val="#ppt_w"/>
                                          </p:val>
                                        </p:tav>
                                      </p:tavLst>
                                    </p:anim>
                                    <p:anim calcmode="lin" valueType="num">
                                      <p:cBhvr>
                                        <p:cTn id="40" dur="500" fill="hold"/>
                                        <p:tgtEl>
                                          <p:spTgt spid="106499">
                                            <p:txEl>
                                              <p:charRg st="194" end="213"/>
                                            </p:txEl>
                                          </p:spTgt>
                                        </p:tgtEl>
                                        <p:attrNameLst>
                                          <p:attrName>ppt_h</p:attrName>
                                        </p:attrNameLst>
                                      </p:cBhvr>
                                      <p:tavLst>
                                        <p:tav tm="0">
                                          <p:val>
                                            <p:fltVal val="0.000000"/>
                                          </p:val>
                                        </p:tav>
                                        <p:tav tm="100000">
                                          <p:val>
                                            <p:strVal val="#ppt_h"/>
                                          </p:val>
                                        </p:tav>
                                      </p:tavLst>
                                    </p:anim>
                                    <p:anim calcmode="lin" valueType="num">
                                      <p:cBhvr>
                                        <p:cTn id="41" dur="500" fill="hold"/>
                                        <p:tgtEl>
                                          <p:spTgt spid="106499">
                                            <p:txEl>
                                              <p:charRg st="194" end="213"/>
                                            </p:txEl>
                                          </p:spTgt>
                                        </p:tgtEl>
                                        <p:attrNameLst>
                                          <p:attrName>style.rotation</p:attrName>
                                        </p:attrNameLst>
                                      </p:cBhvr>
                                      <p:tavLst>
                                        <p:tav tm="0">
                                          <p:val>
                                            <p:fltVal val="360.000000"/>
                                          </p:val>
                                        </p:tav>
                                        <p:tav tm="100000">
                                          <p:val>
                                            <p:fltVal val="0.000000"/>
                                          </p:val>
                                        </p:tav>
                                      </p:tavLst>
                                    </p:anim>
                                    <p:animEffect transition="in" filter="fade">
                                      <p:cBhvr>
                                        <p:cTn id="42" dur="500"/>
                                        <p:tgtEl>
                                          <p:spTgt spid="106499">
                                            <p:txEl>
                                              <p:charRg st="194"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7218" name="标题 137217"/>
          <p:cNvSpPr>
            <a:spLocks noGrp="1"/>
          </p:cNvSpPr>
          <p:nvPr>
            <p:ph type="title"/>
          </p:nvPr>
        </p:nvSpPr>
        <p:spPr/>
        <p:txBody>
          <a:bodyPr anchor="ctr" anchorCtr="0"/>
          <a:p>
            <a:r>
              <a:rPr lang="zh-CN" altLang="en-US" dirty="0"/>
              <a:t>思考</a:t>
            </a:r>
            <a:r>
              <a:rPr lang="en-US" altLang="zh-CN"/>
              <a:t>2</a:t>
            </a:r>
            <a:endParaRPr lang="en-US" altLang="zh-CN"/>
          </a:p>
        </p:txBody>
      </p:sp>
      <p:sp>
        <p:nvSpPr>
          <p:cNvPr id="137219" name="文本占位符 137218"/>
          <p:cNvSpPr>
            <a:spLocks noGrp="1"/>
          </p:cNvSpPr>
          <p:nvPr>
            <p:ph type="body" idx="1"/>
          </p:nvPr>
        </p:nvSpPr>
        <p:spPr/>
        <p:txBody>
          <a:bodyPr/>
          <a:p>
            <a:pPr marL="609600" indent="-609600">
              <a:lnSpc>
                <a:spcPct val="90000"/>
              </a:lnSpc>
            </a:pPr>
            <a:r>
              <a:rPr lang="zh-CN" altLang="en-US" dirty="0"/>
              <a:t>每个模块的版权及版本信息应该包括下面哪些组成部分？</a:t>
            </a:r>
            <a:r>
              <a:rPr lang="en-US" altLang="zh-CN"/>
              <a:t>[			]</a:t>
            </a:r>
            <a:endParaRPr lang="en-US" altLang="zh-CN"/>
          </a:p>
          <a:p>
            <a:pPr marL="609600" indent="-609600">
              <a:lnSpc>
                <a:spcPct val="90000"/>
              </a:lnSpc>
            </a:pPr>
            <a:r>
              <a:rPr lang="en-US" altLang="zh-CN"/>
              <a:t>A</a:t>
            </a:r>
            <a:r>
              <a:rPr lang="zh-CN" altLang="en-US" dirty="0"/>
              <a:t>、版权信息；	</a:t>
            </a:r>
            <a:endParaRPr lang="zh-CN" altLang="en-US" dirty="0"/>
          </a:p>
          <a:p>
            <a:pPr marL="609600" indent="-609600">
              <a:lnSpc>
                <a:spcPct val="90000"/>
              </a:lnSpc>
            </a:pPr>
            <a:r>
              <a:rPr lang="en-US" altLang="zh-CN"/>
              <a:t>B</a:t>
            </a:r>
            <a:r>
              <a:rPr lang="zh-CN" altLang="en-US" dirty="0"/>
              <a:t>、文件名称；	</a:t>
            </a:r>
            <a:endParaRPr lang="zh-CN" altLang="en-US" dirty="0"/>
          </a:p>
          <a:p>
            <a:pPr marL="609600" indent="-609600">
              <a:lnSpc>
                <a:spcPct val="90000"/>
              </a:lnSpc>
            </a:pPr>
            <a:r>
              <a:rPr lang="en-US" altLang="zh-CN"/>
              <a:t>C</a:t>
            </a:r>
            <a:r>
              <a:rPr lang="zh-CN" altLang="en-US" dirty="0"/>
              <a:t>、函数说明；	</a:t>
            </a:r>
            <a:endParaRPr lang="zh-CN" altLang="en-US" dirty="0"/>
          </a:p>
          <a:p>
            <a:pPr marL="609600" indent="-609600">
              <a:lnSpc>
                <a:spcPct val="90000"/>
              </a:lnSpc>
            </a:pPr>
            <a:r>
              <a:rPr lang="en-US" altLang="zh-CN"/>
              <a:t>D</a:t>
            </a:r>
            <a:r>
              <a:rPr lang="zh-CN" altLang="en-US" dirty="0"/>
              <a:t>、模块简介；</a:t>
            </a:r>
            <a:endParaRPr lang="zh-CN" altLang="en-US" dirty="0"/>
          </a:p>
          <a:p>
            <a:pPr marL="609600" indent="-609600">
              <a:lnSpc>
                <a:spcPct val="90000"/>
              </a:lnSpc>
            </a:pPr>
            <a:r>
              <a:rPr lang="en-US" altLang="zh-CN"/>
              <a:t>E</a:t>
            </a:r>
            <a:r>
              <a:rPr lang="zh-CN" altLang="en-US" dirty="0"/>
              <a:t>、历史版本更新记录；</a:t>
            </a:r>
            <a:endParaRPr lang="zh-CN" altLang="en-US" dirty="0"/>
          </a:p>
          <a:p>
            <a:pPr marL="609600" indent="-609600">
              <a:lnSpc>
                <a:spcPct val="90000"/>
              </a:lnSpc>
            </a:pPr>
            <a:r>
              <a:rPr lang="en-US" altLang="zh-CN"/>
              <a:t>F</a:t>
            </a:r>
            <a:r>
              <a:rPr lang="zh-CN" altLang="en-US" dirty="0"/>
              <a:t>、当前版本</a:t>
            </a:r>
            <a:endParaRPr lang="zh-CN" altLang="en-US" dirty="0"/>
          </a:p>
        </p:txBody>
      </p:sp>
      <p:sp>
        <p:nvSpPr>
          <p:cNvPr id="137220" name="矩形 137219"/>
          <p:cNvSpPr/>
          <p:nvPr/>
        </p:nvSpPr>
        <p:spPr>
          <a:xfrm>
            <a:off x="2195513" y="1916113"/>
            <a:ext cx="1162050" cy="366712"/>
          </a:xfrm>
          <a:prstGeom prst="rect">
            <a:avLst/>
          </a:prstGeom>
          <a:noFill/>
          <a:ln w="9525">
            <a:noFill/>
          </a:ln>
        </p:spPr>
        <p:txBody>
          <a:bodyPr wrap="none" anchor="ctr" anchorCtr="0">
            <a:spAutoFit/>
          </a:bodyPr>
          <a:p>
            <a:pPr eaLnBrk="1" hangingPunct="1"/>
            <a:r>
              <a:rPr lang="en-US" altLang="zh-CN" b="1"/>
              <a:t>ABDEF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additive="base">
                                        <p:cTn id="7" dur="500" fill="hold"/>
                                        <p:tgtEl>
                                          <p:spTgt spid="137220"/>
                                        </p:tgtEl>
                                        <p:attrNameLst>
                                          <p:attrName>ppt_x</p:attrName>
                                        </p:attrNameLst>
                                      </p:cBhvr>
                                      <p:tavLst>
                                        <p:tav tm="0">
                                          <p:val>
                                            <p:strVal val="#ppt_x"/>
                                          </p:val>
                                        </p:tav>
                                        <p:tav tm="100000">
                                          <p:val>
                                            <p:strVal val="#ppt_x"/>
                                          </p:val>
                                        </p:tav>
                                      </p:tavLst>
                                    </p:anim>
                                    <p:anim calcmode="lin" valueType="num">
                                      <p:cBhvr additive="base">
                                        <p:cTn id="8" dur="500" fill="hold"/>
                                        <p:tgtEl>
                                          <p:spTgt spid="137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2" name="标题 107521"/>
          <p:cNvSpPr>
            <a:spLocks noGrp="1"/>
          </p:cNvSpPr>
          <p:nvPr>
            <p:ph type="title"/>
          </p:nvPr>
        </p:nvSpPr>
        <p:spPr/>
        <p:txBody>
          <a:bodyPr anchor="ctr" anchorCtr="0"/>
          <a:p>
            <a:r>
              <a:rPr lang="zh-CN" altLang="en-US" dirty="0">
                <a:solidFill>
                  <a:schemeClr val="tx1"/>
                </a:solidFill>
              </a:rPr>
              <a:t>类型－</a:t>
            </a:r>
            <a:r>
              <a:rPr lang="en-US" altLang="zh-CN">
                <a:solidFill>
                  <a:schemeClr val="tx1"/>
                </a:solidFill>
              </a:rPr>
              <a:t>volatile</a:t>
            </a:r>
            <a:r>
              <a:rPr lang="zh-CN" altLang="en-US" dirty="0">
                <a:solidFill>
                  <a:schemeClr val="tx1"/>
                </a:solidFill>
              </a:rPr>
              <a:t>的实质分析</a:t>
            </a:r>
            <a:endParaRPr lang="zh-CN" altLang="en-US" dirty="0">
              <a:solidFill>
                <a:schemeClr val="tx1"/>
              </a:solidFill>
            </a:endParaRPr>
          </a:p>
        </p:txBody>
      </p:sp>
      <p:sp>
        <p:nvSpPr>
          <p:cNvPr id="107526" name="矩形 107525"/>
          <p:cNvSpPr/>
          <p:nvPr/>
        </p:nvSpPr>
        <p:spPr>
          <a:xfrm>
            <a:off x="250825" y="1412875"/>
            <a:ext cx="4572000" cy="2289175"/>
          </a:xfrm>
          <a:prstGeom prst="rect">
            <a:avLst/>
          </a:prstGeom>
          <a:noFill/>
          <a:ln w="9525">
            <a:noFill/>
          </a:ln>
        </p:spPr>
        <p:txBody>
          <a:bodyPr>
            <a:spAutoFit/>
          </a:bodyPr>
          <a:p>
            <a:r>
              <a:rPr lang="en-US" altLang="zh-CN" err="1"/>
              <a:t>int</a:t>
            </a:r>
            <a:r>
              <a:rPr lang="en-US" altLang="zh-CN"/>
              <a:t> Test1(volatile </a:t>
            </a:r>
            <a:r>
              <a:rPr lang="en-US" altLang="zh-CN" err="1"/>
              <a:t>int</a:t>
            </a:r>
            <a:r>
              <a:rPr lang="en-US" altLang="zh-CN"/>
              <a:t> *n)</a:t>
            </a:r>
            <a:endParaRPr lang="en-US" altLang="zh-CN"/>
          </a:p>
          <a:p>
            <a:r>
              <a:rPr lang="en-US" altLang="zh-CN"/>
              <a:t>{</a:t>
            </a:r>
            <a:endParaRPr lang="en-US" altLang="zh-CN"/>
          </a:p>
          <a:p>
            <a:r>
              <a:rPr lang="en-US" altLang="zh-CN"/>
              <a:t>	return (*n) * (*n);	</a:t>
            </a:r>
            <a:endParaRPr lang="en-US" altLang="zh-CN"/>
          </a:p>
          <a:p>
            <a:r>
              <a:rPr lang="en-US" altLang="zh-CN" err="1"/>
              <a:t>mov</a:t>
            </a:r>
            <a:r>
              <a:rPr lang="en-US" altLang="zh-CN"/>
              <a:t>         </a:t>
            </a:r>
            <a:r>
              <a:rPr lang="en-US" altLang="zh-CN" err="1"/>
              <a:t>ecx,dword</a:t>
            </a:r>
            <a:r>
              <a:rPr lang="en-US" altLang="zh-CN"/>
              <a:t> </a:t>
            </a:r>
            <a:r>
              <a:rPr lang="en-US" altLang="zh-CN" err="1"/>
              <a:t>ptr</a:t>
            </a:r>
            <a:r>
              <a:rPr lang="en-US" altLang="zh-CN"/>
              <a:t> [esp+4] </a:t>
            </a:r>
            <a:endParaRPr lang="en-US" altLang="zh-CN"/>
          </a:p>
          <a:p>
            <a:r>
              <a:rPr lang="en-US" altLang="zh-CN" err="1"/>
              <a:t>mov</a:t>
            </a:r>
            <a:r>
              <a:rPr lang="en-US" altLang="zh-CN"/>
              <a:t>         </a:t>
            </a:r>
            <a:r>
              <a:rPr lang="en-US" altLang="zh-CN" err="1"/>
              <a:t>eax,dword</a:t>
            </a:r>
            <a:r>
              <a:rPr lang="en-US" altLang="zh-CN"/>
              <a:t> </a:t>
            </a:r>
            <a:r>
              <a:rPr lang="en-US" altLang="zh-CN" err="1"/>
              <a:t>ptr</a:t>
            </a:r>
            <a:r>
              <a:rPr lang="en-US" altLang="zh-CN"/>
              <a:t> [</a:t>
            </a:r>
            <a:r>
              <a:rPr lang="en-US" altLang="zh-CN" err="1"/>
              <a:t>ecx</a:t>
            </a:r>
            <a:r>
              <a:rPr lang="en-US" altLang="zh-CN"/>
              <a:t>] </a:t>
            </a:r>
            <a:endParaRPr lang="en-US" altLang="zh-CN"/>
          </a:p>
          <a:p>
            <a:r>
              <a:rPr lang="en-US" altLang="zh-CN" err="1"/>
              <a:t>mov</a:t>
            </a:r>
            <a:r>
              <a:rPr lang="en-US" altLang="zh-CN"/>
              <a:t>         </a:t>
            </a:r>
            <a:r>
              <a:rPr lang="en-US" altLang="zh-CN" err="1"/>
              <a:t>ecx,dword</a:t>
            </a:r>
            <a:r>
              <a:rPr lang="en-US" altLang="zh-CN"/>
              <a:t> </a:t>
            </a:r>
            <a:r>
              <a:rPr lang="en-US" altLang="zh-CN" err="1"/>
              <a:t>ptr</a:t>
            </a:r>
            <a:r>
              <a:rPr lang="en-US" altLang="zh-CN"/>
              <a:t> [</a:t>
            </a:r>
            <a:r>
              <a:rPr lang="en-US" altLang="zh-CN" err="1"/>
              <a:t>ecx</a:t>
            </a:r>
            <a:r>
              <a:rPr lang="en-US" altLang="zh-CN"/>
              <a:t>] </a:t>
            </a:r>
            <a:endParaRPr lang="en-US" altLang="zh-CN"/>
          </a:p>
          <a:p>
            <a:r>
              <a:rPr lang="en-US" altLang="zh-CN" err="1"/>
              <a:t>imul</a:t>
            </a:r>
            <a:r>
              <a:rPr lang="en-US" altLang="zh-CN"/>
              <a:t>        </a:t>
            </a:r>
            <a:r>
              <a:rPr lang="en-US" altLang="zh-CN" err="1"/>
              <a:t>eax,ecx</a:t>
            </a:r>
            <a:r>
              <a:rPr lang="en-US" altLang="zh-CN"/>
              <a:t> </a:t>
            </a:r>
            <a:endParaRPr lang="en-US" altLang="zh-CN"/>
          </a:p>
          <a:p>
            <a:r>
              <a:rPr lang="en-US" altLang="zh-CN"/>
              <a:t>}</a:t>
            </a:r>
            <a:endParaRPr lang="en-US" altLang="zh-CN"/>
          </a:p>
        </p:txBody>
      </p:sp>
      <p:sp>
        <p:nvSpPr>
          <p:cNvPr id="107527" name="矩形 107526"/>
          <p:cNvSpPr/>
          <p:nvPr/>
        </p:nvSpPr>
        <p:spPr>
          <a:xfrm>
            <a:off x="179388" y="4292600"/>
            <a:ext cx="4572000" cy="2014538"/>
          </a:xfrm>
          <a:prstGeom prst="rect">
            <a:avLst/>
          </a:prstGeom>
          <a:noFill/>
          <a:ln w="9525">
            <a:noFill/>
          </a:ln>
        </p:spPr>
        <p:txBody>
          <a:bodyPr>
            <a:spAutoFit/>
          </a:bodyPr>
          <a:p>
            <a:r>
              <a:rPr lang="en-US" altLang="zh-CN" err="1"/>
              <a:t>int</a:t>
            </a:r>
            <a:r>
              <a:rPr lang="en-US" altLang="zh-CN"/>
              <a:t> Test2(int *n)</a:t>
            </a:r>
            <a:endParaRPr lang="en-US" altLang="zh-CN"/>
          </a:p>
          <a:p>
            <a:r>
              <a:rPr lang="en-US" altLang="zh-CN"/>
              <a:t>{</a:t>
            </a:r>
            <a:endParaRPr lang="en-US" altLang="zh-CN"/>
          </a:p>
          <a:p>
            <a:r>
              <a:rPr lang="en-US" altLang="zh-CN"/>
              <a:t>	return (*n) * (*n);</a:t>
            </a:r>
            <a:endParaRPr lang="en-US" altLang="zh-CN"/>
          </a:p>
          <a:p>
            <a:r>
              <a:rPr lang="en-US" altLang="zh-CN" err="1"/>
              <a:t>mov</a:t>
            </a:r>
            <a:r>
              <a:rPr lang="en-US" altLang="zh-CN"/>
              <a:t>         </a:t>
            </a:r>
            <a:r>
              <a:rPr lang="en-US" altLang="zh-CN" err="1"/>
              <a:t>eax,dword</a:t>
            </a:r>
            <a:r>
              <a:rPr lang="en-US" altLang="zh-CN"/>
              <a:t> </a:t>
            </a:r>
            <a:r>
              <a:rPr lang="en-US" altLang="zh-CN" err="1"/>
              <a:t>ptr</a:t>
            </a:r>
            <a:r>
              <a:rPr lang="en-US" altLang="zh-CN"/>
              <a:t> [esp+4] </a:t>
            </a:r>
            <a:endParaRPr lang="en-US" altLang="zh-CN"/>
          </a:p>
          <a:p>
            <a:r>
              <a:rPr lang="en-US" altLang="zh-CN" err="1"/>
              <a:t>mov</a:t>
            </a:r>
            <a:r>
              <a:rPr lang="en-US" altLang="zh-CN"/>
              <a:t>         </a:t>
            </a:r>
            <a:r>
              <a:rPr lang="en-US" altLang="zh-CN" err="1"/>
              <a:t>eax,dword</a:t>
            </a:r>
            <a:r>
              <a:rPr lang="en-US" altLang="zh-CN"/>
              <a:t> </a:t>
            </a:r>
            <a:r>
              <a:rPr lang="en-US" altLang="zh-CN" err="1"/>
              <a:t>ptr</a:t>
            </a:r>
            <a:r>
              <a:rPr lang="en-US" altLang="zh-CN"/>
              <a:t> [</a:t>
            </a:r>
            <a:r>
              <a:rPr lang="en-US" altLang="zh-CN" err="1"/>
              <a:t>eax</a:t>
            </a:r>
            <a:r>
              <a:rPr lang="en-US" altLang="zh-CN"/>
              <a:t>] </a:t>
            </a:r>
            <a:endParaRPr lang="en-US" altLang="zh-CN"/>
          </a:p>
          <a:p>
            <a:r>
              <a:rPr lang="en-US" altLang="zh-CN" err="1"/>
              <a:t>imul</a:t>
            </a:r>
            <a:r>
              <a:rPr lang="en-US" altLang="zh-CN"/>
              <a:t>        </a:t>
            </a:r>
            <a:r>
              <a:rPr lang="en-US" altLang="zh-CN" err="1"/>
              <a:t>eax,eax</a:t>
            </a:r>
            <a:r>
              <a:rPr lang="en-US" altLang="zh-CN"/>
              <a:t> </a:t>
            </a:r>
            <a:endParaRPr lang="en-US" altLang="zh-CN"/>
          </a:p>
          <a:p>
            <a:r>
              <a:rPr lang="en-US" altLang="zh-CN"/>
              <a:t>}</a:t>
            </a:r>
            <a:endParaRPr lang="en-US" altLang="zh-CN"/>
          </a:p>
        </p:txBody>
      </p:sp>
      <p:sp>
        <p:nvSpPr>
          <p:cNvPr id="107531" name="文本框 107530"/>
          <p:cNvSpPr txBox="1"/>
          <p:nvPr/>
        </p:nvSpPr>
        <p:spPr>
          <a:xfrm>
            <a:off x="4427538" y="5373688"/>
            <a:ext cx="4105275" cy="366712"/>
          </a:xfrm>
          <a:prstGeom prst="rect">
            <a:avLst/>
          </a:prstGeom>
          <a:noFill/>
          <a:ln w="9525">
            <a:noFill/>
          </a:ln>
        </p:spPr>
        <p:txBody>
          <a:bodyPr>
            <a:spAutoFit/>
          </a:bodyPr>
          <a:p>
            <a:pPr>
              <a:spcBef>
                <a:spcPct val="50000"/>
              </a:spcBef>
            </a:pPr>
            <a:endParaRPr dirty="0"/>
          </a:p>
        </p:txBody>
      </p:sp>
      <p:graphicFrame>
        <p:nvGraphicFramePr>
          <p:cNvPr id="107549" name="内容占位符 107548"/>
          <p:cNvGraphicFramePr/>
          <p:nvPr>
            <p:ph idx="1"/>
          </p:nvPr>
        </p:nvGraphicFramePr>
        <p:xfrm>
          <a:off x="3995738" y="5661025"/>
          <a:ext cx="4895850" cy="647700"/>
        </p:xfrm>
        <a:graphic>
          <a:graphicData uri="http://schemas.openxmlformats.org/drawingml/2006/table">
            <a:tbl>
              <a:tblPr/>
              <a:tblGrid>
                <a:gridCol w="4895850"/>
              </a:tblGrid>
              <a:tr h="64770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a:t>VC Release</a:t>
                      </a:r>
                      <a:r>
                        <a:rPr lang="zh-CN" altLang="en-US" sz="1600" dirty="0"/>
                        <a:t>版的汇编代码，其他的编译器生成的差不多是这个意思</a:t>
                      </a:r>
                      <a:endParaRPr lang="zh-CN" altLang="en-US" sz="1600" dirty="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07543" name="矩形 107542"/>
          <p:cNvSpPr/>
          <p:nvPr/>
        </p:nvSpPr>
        <p:spPr>
          <a:xfrm>
            <a:off x="4572000" y="1268413"/>
            <a:ext cx="4572000" cy="4211637"/>
          </a:xfrm>
          <a:prstGeom prst="rect">
            <a:avLst/>
          </a:prstGeom>
          <a:noFill/>
          <a:ln w="9525">
            <a:noFill/>
          </a:ln>
        </p:spPr>
        <p:txBody>
          <a:bodyPr>
            <a:spAutoFit/>
          </a:bodyPr>
          <a:p>
            <a:r>
              <a:rPr lang="en-US" altLang="zh-CN"/>
              <a:t>volatile </a:t>
            </a:r>
            <a:r>
              <a:rPr lang="en-US" altLang="zh-CN" err="1"/>
              <a:t>int</a:t>
            </a:r>
            <a:r>
              <a:rPr lang="en-US" altLang="zh-CN"/>
              <a:t> a;</a:t>
            </a:r>
            <a:endParaRPr lang="en-US" altLang="zh-CN"/>
          </a:p>
          <a:p>
            <a:r>
              <a:rPr lang="en-US" altLang="zh-CN" err="1"/>
              <a:t>int</a:t>
            </a:r>
            <a:r>
              <a:rPr lang="en-US" altLang="zh-CN"/>
              <a:t> b;</a:t>
            </a:r>
            <a:endParaRPr lang="en-US" altLang="zh-CN"/>
          </a:p>
          <a:p>
            <a:r>
              <a:rPr lang="en-US" altLang="zh-CN"/>
              <a:t>void </a:t>
            </a:r>
            <a:r>
              <a:rPr lang="en-US" altLang="zh-CN" err="1"/>
              <a:t>TestA(void</a:t>
            </a:r>
            <a:r>
              <a:rPr lang="en-US" altLang="zh-CN"/>
              <a:t>)</a:t>
            </a:r>
            <a:endParaRPr lang="en-US" altLang="zh-CN"/>
          </a:p>
          <a:p>
            <a:r>
              <a:rPr lang="en-US" altLang="zh-CN"/>
              <a:t>{</a:t>
            </a:r>
            <a:endParaRPr lang="en-US" altLang="zh-CN"/>
          </a:p>
          <a:p>
            <a:r>
              <a:rPr lang="en-US" altLang="zh-CN"/>
              <a:t>	</a:t>
            </a:r>
            <a:r>
              <a:rPr lang="en-US" altLang="zh-CN" err="1"/>
              <a:t>int</a:t>
            </a:r>
            <a:r>
              <a:rPr lang="en-US" altLang="zh-CN"/>
              <a:t> m;	</a:t>
            </a:r>
            <a:endParaRPr lang="en-US" altLang="zh-CN"/>
          </a:p>
          <a:p>
            <a:r>
              <a:rPr lang="en-US" altLang="zh-CN"/>
              <a:t>	m = a + a + a;</a:t>
            </a:r>
            <a:endParaRPr lang="en-US" altLang="zh-CN"/>
          </a:p>
          <a:p>
            <a:r>
              <a:rPr lang="en-US" altLang="zh-CN" err="1"/>
              <a:t>mov</a:t>
            </a:r>
            <a:r>
              <a:rPr lang="en-US" altLang="zh-CN"/>
              <a:t>         </a:t>
            </a:r>
            <a:r>
              <a:rPr lang="en-US" altLang="zh-CN" err="1"/>
              <a:t>eax,dword</a:t>
            </a:r>
            <a:r>
              <a:rPr lang="en-US" altLang="zh-CN"/>
              <a:t> </a:t>
            </a:r>
            <a:r>
              <a:rPr lang="en-US" altLang="zh-CN" err="1"/>
              <a:t>ptr</a:t>
            </a:r>
            <a:r>
              <a:rPr lang="en-US" altLang="zh-CN"/>
              <a:t> [a (4086C4h)] </a:t>
            </a:r>
            <a:endParaRPr lang="en-US" altLang="zh-CN"/>
          </a:p>
          <a:p>
            <a:r>
              <a:rPr lang="en-US" altLang="zh-CN" err="1"/>
              <a:t>mov</a:t>
            </a:r>
            <a:r>
              <a:rPr lang="en-US" altLang="zh-CN"/>
              <a:t>         </a:t>
            </a:r>
            <a:r>
              <a:rPr lang="en-US" altLang="zh-CN" err="1"/>
              <a:t>edx,dword</a:t>
            </a:r>
            <a:r>
              <a:rPr lang="en-US" altLang="zh-CN"/>
              <a:t> </a:t>
            </a:r>
            <a:r>
              <a:rPr lang="en-US" altLang="zh-CN" err="1"/>
              <a:t>ptr</a:t>
            </a:r>
            <a:r>
              <a:rPr lang="en-US" altLang="zh-CN"/>
              <a:t> [a (4086C4h)] </a:t>
            </a:r>
            <a:endParaRPr lang="en-US" altLang="zh-CN"/>
          </a:p>
          <a:p>
            <a:r>
              <a:rPr lang="en-US" altLang="zh-CN" err="1"/>
              <a:t>mov</a:t>
            </a:r>
            <a:r>
              <a:rPr lang="en-US" altLang="zh-CN"/>
              <a:t>         </a:t>
            </a:r>
            <a:r>
              <a:rPr lang="en-US" altLang="zh-CN" err="1"/>
              <a:t>ecx,dword</a:t>
            </a:r>
            <a:r>
              <a:rPr lang="en-US" altLang="zh-CN"/>
              <a:t> </a:t>
            </a:r>
            <a:r>
              <a:rPr lang="en-US" altLang="zh-CN" err="1"/>
              <a:t>ptr</a:t>
            </a:r>
            <a:r>
              <a:rPr lang="en-US" altLang="zh-CN"/>
              <a:t> [a (4086C4h)] </a:t>
            </a:r>
            <a:endParaRPr lang="en-US" altLang="zh-CN"/>
          </a:p>
          <a:p>
            <a:r>
              <a:rPr lang="en-US" altLang="zh-CN"/>
              <a:t>add         </a:t>
            </a:r>
            <a:r>
              <a:rPr lang="en-US" altLang="zh-CN" err="1"/>
              <a:t>eax,edx</a:t>
            </a:r>
            <a:r>
              <a:rPr lang="en-US" altLang="zh-CN"/>
              <a:t> </a:t>
            </a:r>
            <a:endParaRPr lang="en-US" altLang="zh-CN"/>
          </a:p>
          <a:p>
            <a:r>
              <a:rPr lang="en-US" altLang="zh-CN"/>
              <a:t>add         </a:t>
            </a:r>
            <a:r>
              <a:rPr lang="en-US" altLang="zh-CN" err="1"/>
              <a:t>eax,ecx</a:t>
            </a:r>
            <a:r>
              <a:rPr lang="en-US" altLang="zh-CN"/>
              <a:t> </a:t>
            </a:r>
            <a:endParaRPr lang="en-US" altLang="zh-CN"/>
          </a:p>
          <a:p>
            <a:r>
              <a:rPr lang="en-US" altLang="zh-CN"/>
              <a:t>	m = b + b + b;</a:t>
            </a:r>
            <a:endParaRPr lang="en-US" altLang="zh-CN"/>
          </a:p>
          <a:p>
            <a:r>
              <a:rPr lang="en-US" altLang="zh-CN" err="1"/>
              <a:t>mov</a:t>
            </a:r>
            <a:r>
              <a:rPr lang="en-US" altLang="zh-CN"/>
              <a:t>         </a:t>
            </a:r>
            <a:r>
              <a:rPr lang="en-US" altLang="zh-CN" err="1"/>
              <a:t>eax,dword</a:t>
            </a:r>
            <a:r>
              <a:rPr lang="en-US" altLang="zh-CN"/>
              <a:t> </a:t>
            </a:r>
            <a:r>
              <a:rPr lang="en-US" altLang="zh-CN" err="1"/>
              <a:t>ptr</a:t>
            </a:r>
            <a:r>
              <a:rPr lang="en-US" altLang="zh-CN"/>
              <a:t> [b (4086C0h)] </a:t>
            </a:r>
            <a:endParaRPr lang="en-US" altLang="zh-CN"/>
          </a:p>
          <a:p>
            <a:r>
              <a:rPr lang="en-US" altLang="zh-CN"/>
              <a:t>lea           </a:t>
            </a:r>
            <a:r>
              <a:rPr lang="en-US" altLang="zh-CN" err="1"/>
              <a:t>eax,[eax+eax</a:t>
            </a:r>
            <a:r>
              <a:rPr lang="en-US" altLang="zh-CN"/>
              <a:t>*2] </a:t>
            </a:r>
            <a:endParaRPr lang="en-US" altLang="zh-CN"/>
          </a:p>
          <a:p>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07526"/>
                                        </p:tgtEl>
                                        <p:attrNameLst>
                                          <p:attrName>style.visibility</p:attrName>
                                        </p:attrNameLst>
                                      </p:cBhvr>
                                      <p:to>
                                        <p:strVal val="visible"/>
                                      </p:to>
                                    </p:set>
                                    <p:anim calcmode="lin" valueType="num">
                                      <p:cBhvr additive="base">
                                        <p:cTn id="7" dur="500" fill="hold"/>
                                        <p:tgtEl>
                                          <p:spTgt spid="107526"/>
                                        </p:tgtEl>
                                        <p:attrNameLst>
                                          <p:attrName>ppt_x</p:attrName>
                                        </p:attrNameLst>
                                      </p:cBhvr>
                                      <p:tavLst>
                                        <p:tav tm="0">
                                          <p:val>
                                            <p:strVal val="#ppt_x"/>
                                          </p:val>
                                        </p:tav>
                                        <p:tav tm="100000">
                                          <p:val>
                                            <p:strVal val="#ppt_x"/>
                                          </p:val>
                                        </p:tav>
                                      </p:tavLst>
                                    </p:anim>
                                    <p:anim calcmode="lin" valueType="num">
                                      <p:cBhvr additive="base">
                                        <p:cTn id="8" dur="500" fill="hold"/>
                                        <p:tgtEl>
                                          <p:spTgt spid="107526"/>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7527"/>
                                        </p:tgtEl>
                                        <p:attrNameLst>
                                          <p:attrName>style.visibility</p:attrName>
                                        </p:attrNameLst>
                                      </p:cBhvr>
                                      <p:to>
                                        <p:strVal val="visible"/>
                                      </p:to>
                                    </p:set>
                                    <p:anim calcmode="lin" valueType="num">
                                      <p:cBhvr additive="base">
                                        <p:cTn id="11" dur="500" fill="hold"/>
                                        <p:tgtEl>
                                          <p:spTgt spid="107527"/>
                                        </p:tgtEl>
                                        <p:attrNameLst>
                                          <p:attrName>ppt_x</p:attrName>
                                        </p:attrNameLst>
                                      </p:cBhvr>
                                      <p:tavLst>
                                        <p:tav tm="0">
                                          <p:val>
                                            <p:strVal val="#ppt_x"/>
                                          </p:val>
                                        </p:tav>
                                        <p:tav tm="100000">
                                          <p:val>
                                            <p:strVal val="#ppt_x"/>
                                          </p:val>
                                        </p:tav>
                                      </p:tavLst>
                                    </p:anim>
                                    <p:anim calcmode="lin" valueType="num">
                                      <p:cBhvr additive="base">
                                        <p:cTn id="12" dur="500" fill="hold"/>
                                        <p:tgtEl>
                                          <p:spTgt spid="10752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7543"/>
                                        </p:tgtEl>
                                        <p:attrNameLst>
                                          <p:attrName>style.visibility</p:attrName>
                                        </p:attrNameLst>
                                      </p:cBhvr>
                                      <p:to>
                                        <p:strVal val="visible"/>
                                      </p:to>
                                    </p:set>
                                    <p:anim calcmode="lin" valueType="num">
                                      <p:cBhvr additive="base">
                                        <p:cTn id="15" dur="500" fill="hold"/>
                                        <p:tgtEl>
                                          <p:spTgt spid="107543"/>
                                        </p:tgtEl>
                                        <p:attrNameLst>
                                          <p:attrName>ppt_x</p:attrName>
                                        </p:attrNameLst>
                                      </p:cBhvr>
                                      <p:tavLst>
                                        <p:tav tm="0">
                                          <p:val>
                                            <p:strVal val="1+#ppt_w/2"/>
                                          </p:val>
                                        </p:tav>
                                        <p:tav tm="100000">
                                          <p:val>
                                            <p:strVal val="#ppt_x"/>
                                          </p:val>
                                        </p:tav>
                                      </p:tavLst>
                                    </p:anim>
                                    <p:anim calcmode="lin" valueType="num">
                                      <p:cBhvr additive="base">
                                        <p:cTn id="16" dur="500" fill="hold"/>
                                        <p:tgtEl>
                                          <p:spTgt spid="10754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49" presetClass="entr" presetSubtype="0" decel="100000" fill="hold" nodeType="afterEffect">
                                  <p:stCondLst>
                                    <p:cond delay="0"/>
                                  </p:stCondLst>
                                  <p:childTnLst>
                                    <p:set>
                                      <p:cBhvr>
                                        <p:cTn id="19" dur="1" fill="hold">
                                          <p:stCondLst>
                                            <p:cond delay="0"/>
                                          </p:stCondLst>
                                        </p:cTn>
                                        <p:tgtEl>
                                          <p:spTgt spid="107549"/>
                                        </p:tgtEl>
                                        <p:attrNameLst>
                                          <p:attrName>style.visibility</p:attrName>
                                        </p:attrNameLst>
                                      </p:cBhvr>
                                      <p:to>
                                        <p:strVal val="visible"/>
                                      </p:to>
                                    </p:set>
                                    <p:anim calcmode="lin" valueType="num">
                                      <p:cBhvr>
                                        <p:cTn id="20" dur="500" fill="hold"/>
                                        <p:tgtEl>
                                          <p:spTgt spid="107549"/>
                                        </p:tgtEl>
                                        <p:attrNameLst>
                                          <p:attrName>ppt_w</p:attrName>
                                        </p:attrNameLst>
                                      </p:cBhvr>
                                      <p:tavLst>
                                        <p:tav tm="0">
                                          <p:val>
                                            <p:fltVal val="0.000000"/>
                                          </p:val>
                                        </p:tav>
                                        <p:tav tm="100000">
                                          <p:val>
                                            <p:strVal val="#ppt_w"/>
                                          </p:val>
                                        </p:tav>
                                      </p:tavLst>
                                    </p:anim>
                                    <p:anim calcmode="lin" valueType="num">
                                      <p:cBhvr>
                                        <p:cTn id="21" dur="500" fill="hold"/>
                                        <p:tgtEl>
                                          <p:spTgt spid="107549"/>
                                        </p:tgtEl>
                                        <p:attrNameLst>
                                          <p:attrName>ppt_h</p:attrName>
                                        </p:attrNameLst>
                                      </p:cBhvr>
                                      <p:tavLst>
                                        <p:tav tm="0">
                                          <p:val>
                                            <p:fltVal val="0.000000"/>
                                          </p:val>
                                        </p:tav>
                                        <p:tav tm="100000">
                                          <p:val>
                                            <p:strVal val="#ppt_h"/>
                                          </p:val>
                                        </p:tav>
                                      </p:tavLst>
                                    </p:anim>
                                    <p:anim calcmode="lin" valueType="num">
                                      <p:cBhvr>
                                        <p:cTn id="22" dur="500" fill="hold"/>
                                        <p:tgtEl>
                                          <p:spTgt spid="107549"/>
                                        </p:tgtEl>
                                        <p:attrNameLst>
                                          <p:attrName>style.rotation</p:attrName>
                                        </p:attrNameLst>
                                      </p:cBhvr>
                                      <p:tavLst>
                                        <p:tav tm="0">
                                          <p:val>
                                            <p:fltVal val="360.000000"/>
                                          </p:val>
                                        </p:tav>
                                        <p:tav tm="100000">
                                          <p:val>
                                            <p:fltVal val="0.000000"/>
                                          </p:val>
                                        </p:tav>
                                      </p:tavLst>
                                    </p:anim>
                                    <p:animEffect transition="in" filter="fade">
                                      <p:cBhvr>
                                        <p:cTn id="23" dur="500"/>
                                        <p:tgtEl>
                                          <p:spTgt spid="107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6" grpId="0"/>
      <p:bldP spid="107527" grpId="0"/>
      <p:bldP spid="107543"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1010" name="标题 171009"/>
          <p:cNvSpPr>
            <a:spLocks noGrp="1"/>
          </p:cNvSpPr>
          <p:nvPr>
            <p:ph type="title"/>
          </p:nvPr>
        </p:nvSpPr>
        <p:spPr/>
        <p:txBody>
          <a:bodyPr anchor="ctr" anchorCtr="0"/>
          <a:p>
            <a:r>
              <a:rPr lang="zh-CN" altLang="en-US" dirty="0"/>
              <a:t>思考</a:t>
            </a:r>
            <a:r>
              <a:rPr lang="en-US" altLang="zh-CN"/>
              <a:t>25</a:t>
            </a:r>
            <a:endParaRPr lang="en-US" altLang="zh-CN"/>
          </a:p>
        </p:txBody>
      </p:sp>
      <p:sp>
        <p:nvSpPr>
          <p:cNvPr id="171011" name="文本占位符 171010"/>
          <p:cNvSpPr>
            <a:spLocks noGrp="1"/>
          </p:cNvSpPr>
          <p:nvPr>
            <p:ph type="body" idx="1"/>
          </p:nvPr>
        </p:nvSpPr>
        <p:spPr/>
        <p:txBody>
          <a:bodyPr/>
          <a:p>
            <a:pPr marL="457200" indent="-457200">
              <a:lnSpc>
                <a:spcPct val="80000"/>
              </a:lnSpc>
            </a:pPr>
            <a:r>
              <a:rPr lang="zh-CN" altLang="en-US" sz="1800" dirty="0"/>
              <a:t>有函数：</a:t>
            </a:r>
            <a:endParaRPr lang="zh-CN" altLang="en-US" sz="1800" dirty="0"/>
          </a:p>
          <a:p>
            <a:pPr marL="457200" indent="-457200">
              <a:lnSpc>
                <a:spcPct val="80000"/>
              </a:lnSpc>
            </a:pPr>
            <a:r>
              <a:rPr lang="en-US" altLang="zh-CN" sz="1800" err="1"/>
              <a:t>int</a:t>
            </a:r>
            <a:r>
              <a:rPr lang="en-US" altLang="zh-CN" sz="1800"/>
              <a:t> Test1(volatile </a:t>
            </a:r>
            <a:r>
              <a:rPr lang="en-US" altLang="zh-CN" sz="1800" err="1"/>
              <a:t>int</a:t>
            </a:r>
            <a:r>
              <a:rPr lang="en-US" altLang="zh-CN" sz="1800"/>
              <a:t> *</a:t>
            </a:r>
            <a:r>
              <a:rPr lang="en-US" altLang="zh-CN" sz="1800" err="1"/>
              <a:t>pVal</a:t>
            </a:r>
            <a:r>
              <a:rPr lang="en-US" altLang="zh-CN" sz="1800"/>
              <a:t>)</a:t>
            </a:r>
            <a:endParaRPr lang="en-US" altLang="zh-CN" sz="1800"/>
          </a:p>
          <a:p>
            <a:pPr marL="457200" indent="-457200">
              <a:lnSpc>
                <a:spcPct val="80000"/>
              </a:lnSpc>
            </a:pPr>
            <a:r>
              <a:rPr lang="en-US" altLang="zh-CN" sz="1800"/>
              <a:t>{</a:t>
            </a:r>
            <a:endParaRPr lang="en-US" altLang="zh-CN" sz="1800"/>
          </a:p>
          <a:p>
            <a:pPr marL="457200" indent="-457200">
              <a:lnSpc>
                <a:spcPct val="80000"/>
              </a:lnSpc>
            </a:pPr>
            <a:r>
              <a:rPr lang="en-US" altLang="zh-CN" sz="1800"/>
              <a:t>	return (*</a:t>
            </a:r>
            <a:r>
              <a:rPr lang="en-US" altLang="zh-CN" sz="1800" err="1"/>
              <a:t>pVal</a:t>
            </a:r>
            <a:r>
              <a:rPr lang="en-US" altLang="zh-CN" sz="1800"/>
              <a:t>) * (*</a:t>
            </a:r>
            <a:r>
              <a:rPr lang="en-US" altLang="zh-CN" sz="1800" err="1"/>
              <a:t>pVal</a:t>
            </a:r>
            <a:r>
              <a:rPr lang="en-US" altLang="zh-CN" sz="1800"/>
              <a:t>);</a:t>
            </a:r>
            <a:endParaRPr lang="en-US" altLang="zh-CN" sz="1800"/>
          </a:p>
          <a:p>
            <a:pPr marL="457200" indent="-457200">
              <a:lnSpc>
                <a:spcPct val="80000"/>
              </a:lnSpc>
            </a:pPr>
            <a:r>
              <a:rPr lang="en-US" altLang="zh-CN" sz="1800"/>
              <a:t>}</a:t>
            </a:r>
            <a:endParaRPr lang="en-US" altLang="zh-CN" sz="1800"/>
          </a:p>
          <a:p>
            <a:pPr marL="457200" indent="-457200">
              <a:lnSpc>
                <a:spcPct val="80000"/>
              </a:lnSpc>
            </a:pPr>
            <a:r>
              <a:rPr lang="en-US" altLang="zh-CN" sz="1800" err="1"/>
              <a:t>int</a:t>
            </a:r>
            <a:r>
              <a:rPr lang="en-US" altLang="zh-CN" sz="1800"/>
              <a:t> Test2(int *</a:t>
            </a:r>
            <a:r>
              <a:rPr lang="en-US" altLang="zh-CN" sz="1800" err="1"/>
              <a:t>pVal</a:t>
            </a:r>
            <a:r>
              <a:rPr lang="en-US" altLang="zh-CN" sz="1800"/>
              <a:t>)</a:t>
            </a:r>
            <a:endParaRPr lang="en-US" altLang="zh-CN" sz="1800"/>
          </a:p>
          <a:p>
            <a:pPr marL="457200" indent="-457200">
              <a:lnSpc>
                <a:spcPct val="80000"/>
              </a:lnSpc>
            </a:pPr>
            <a:r>
              <a:rPr lang="en-US" altLang="zh-CN" sz="1800"/>
              <a:t>{</a:t>
            </a:r>
            <a:endParaRPr lang="en-US" altLang="zh-CN" sz="1800"/>
          </a:p>
          <a:p>
            <a:pPr marL="457200" indent="-457200">
              <a:lnSpc>
                <a:spcPct val="80000"/>
              </a:lnSpc>
            </a:pPr>
            <a:r>
              <a:rPr lang="en-US" altLang="zh-CN" sz="1800"/>
              <a:t>	return (*</a:t>
            </a:r>
            <a:r>
              <a:rPr lang="en-US" altLang="zh-CN" sz="1800" err="1"/>
              <a:t>pVal</a:t>
            </a:r>
            <a:r>
              <a:rPr lang="en-US" altLang="zh-CN" sz="1800"/>
              <a:t>) * (*</a:t>
            </a:r>
            <a:r>
              <a:rPr lang="en-US" altLang="zh-CN" sz="1800" err="1"/>
              <a:t>pVal</a:t>
            </a:r>
            <a:r>
              <a:rPr lang="en-US" altLang="zh-CN" sz="1800"/>
              <a:t>);</a:t>
            </a:r>
            <a:endParaRPr lang="en-US" altLang="zh-CN" sz="1800"/>
          </a:p>
          <a:p>
            <a:pPr marL="457200" indent="-457200">
              <a:lnSpc>
                <a:spcPct val="80000"/>
              </a:lnSpc>
            </a:pPr>
            <a:r>
              <a:rPr lang="en-US" altLang="zh-CN" sz="1800"/>
              <a:t>} </a:t>
            </a:r>
            <a:endParaRPr lang="en-US" altLang="zh-CN" sz="1800"/>
          </a:p>
          <a:p>
            <a:pPr marL="457200" indent="-457200">
              <a:lnSpc>
                <a:spcPct val="80000"/>
              </a:lnSpc>
            </a:pPr>
            <a:r>
              <a:rPr lang="zh-CN" altLang="en-US" sz="1800" dirty="0"/>
              <a:t>描述正确的是：</a:t>
            </a:r>
            <a:r>
              <a:rPr lang="en-US" altLang="zh-CN" sz="1800"/>
              <a:t>[			]</a:t>
            </a:r>
            <a:endParaRPr lang="en-US" altLang="zh-CN" sz="1800"/>
          </a:p>
          <a:p>
            <a:pPr marL="457200" indent="-457200">
              <a:lnSpc>
                <a:spcPct val="80000"/>
              </a:lnSpc>
            </a:pPr>
            <a:r>
              <a:rPr lang="en-US" altLang="zh-CN" sz="1800"/>
              <a:t>A</a:t>
            </a:r>
            <a:r>
              <a:rPr lang="zh-CN" altLang="en-US" sz="1800" dirty="0"/>
              <a:t>、</a:t>
            </a:r>
            <a:r>
              <a:rPr lang="en-US" altLang="zh-CN" sz="1800"/>
              <a:t>2</a:t>
            </a:r>
            <a:r>
              <a:rPr lang="zh-CN" altLang="en-US" sz="1800" dirty="0"/>
              <a:t>个函数的执行效率一致</a:t>
            </a:r>
            <a:endParaRPr lang="zh-CN" altLang="en-US" sz="1800" dirty="0"/>
          </a:p>
          <a:p>
            <a:pPr marL="457200" indent="-457200">
              <a:lnSpc>
                <a:spcPct val="80000"/>
              </a:lnSpc>
            </a:pPr>
            <a:r>
              <a:rPr lang="en-US" altLang="zh-CN" sz="1800"/>
              <a:t>B</a:t>
            </a:r>
            <a:r>
              <a:rPr lang="zh-CN" altLang="en-US" sz="1800" dirty="0"/>
              <a:t>、</a:t>
            </a:r>
            <a:r>
              <a:rPr lang="en-US" altLang="zh-CN" sz="1800"/>
              <a:t>2</a:t>
            </a:r>
            <a:r>
              <a:rPr lang="zh-CN" altLang="en-US" sz="1800" dirty="0"/>
              <a:t>个函数生成的汇编或者机器代码一致</a:t>
            </a:r>
            <a:endParaRPr lang="zh-CN" altLang="en-US" sz="1800" dirty="0"/>
          </a:p>
          <a:p>
            <a:pPr marL="457200" indent="-457200">
              <a:lnSpc>
                <a:spcPct val="80000"/>
              </a:lnSpc>
            </a:pPr>
            <a:r>
              <a:rPr lang="en-US" altLang="zh-CN" sz="1800"/>
              <a:t>C</a:t>
            </a:r>
            <a:r>
              <a:rPr lang="zh-CN" altLang="en-US" sz="1800" dirty="0"/>
              <a:t>、编译器优化的情况下，</a:t>
            </a:r>
            <a:r>
              <a:rPr lang="en-US" altLang="zh-CN" sz="1800"/>
              <a:t>Test1</a:t>
            </a:r>
            <a:r>
              <a:rPr lang="zh-CN" altLang="en-US" sz="1800" dirty="0"/>
              <a:t>有可能不会返回（</a:t>
            </a:r>
            <a:r>
              <a:rPr lang="en-US" altLang="zh-CN" sz="1800" dirty="0"/>
              <a:t>*</a:t>
            </a:r>
            <a:r>
              <a:rPr lang="en-US" altLang="zh-CN" sz="1800" err="1"/>
              <a:t>pVal</a:t>
            </a:r>
            <a:r>
              <a:rPr lang="zh-CN" altLang="en-US" sz="1800" dirty="0"/>
              <a:t>）的平方值。</a:t>
            </a:r>
            <a:endParaRPr lang="zh-CN" altLang="en-US" sz="1800" dirty="0"/>
          </a:p>
          <a:p>
            <a:pPr marL="457200" indent="-457200">
              <a:lnSpc>
                <a:spcPct val="80000"/>
              </a:lnSpc>
            </a:pPr>
            <a:r>
              <a:rPr lang="en-US" altLang="zh-CN" sz="1800"/>
              <a:t>D</a:t>
            </a:r>
            <a:r>
              <a:rPr lang="zh-CN" altLang="en-US" sz="1800" dirty="0"/>
              <a:t>、声明为</a:t>
            </a:r>
            <a:r>
              <a:rPr lang="en-US" altLang="zh-CN" sz="1800"/>
              <a:t>volatile</a:t>
            </a:r>
            <a:r>
              <a:rPr lang="zh-CN" altLang="en-US" sz="1800" dirty="0"/>
              <a:t>的变量，意味着它会被意外的修改，即使在程序代码中没有修改过它。</a:t>
            </a:r>
            <a:endParaRPr lang="zh-CN" altLang="en-US" sz="1800" dirty="0"/>
          </a:p>
          <a:p>
            <a:pPr marL="457200" indent="-457200">
              <a:lnSpc>
                <a:spcPct val="80000"/>
              </a:lnSpc>
            </a:pPr>
            <a:r>
              <a:rPr lang="en-US" altLang="zh-CN" sz="1800"/>
              <a:t>E</a:t>
            </a:r>
            <a:r>
              <a:rPr lang="zh-CN" altLang="en-US" sz="1800" dirty="0"/>
              <a:t>、声明为</a:t>
            </a:r>
            <a:r>
              <a:rPr lang="en-US" altLang="zh-CN" sz="1800"/>
              <a:t>volatile</a:t>
            </a:r>
            <a:r>
              <a:rPr lang="zh-CN" altLang="en-US" sz="1800" dirty="0"/>
              <a:t>的变量，也可以被编译器优化</a:t>
            </a:r>
            <a:endParaRPr lang="zh-CN" altLang="en-US" sz="1800" dirty="0"/>
          </a:p>
        </p:txBody>
      </p:sp>
      <p:sp>
        <p:nvSpPr>
          <p:cNvPr id="171012" name="矩形 171011"/>
          <p:cNvSpPr/>
          <p:nvPr/>
        </p:nvSpPr>
        <p:spPr>
          <a:xfrm>
            <a:off x="2843213" y="4005263"/>
            <a:ext cx="577850" cy="366712"/>
          </a:xfrm>
          <a:prstGeom prst="rect">
            <a:avLst/>
          </a:prstGeom>
          <a:noFill/>
          <a:ln w="9525">
            <a:noFill/>
          </a:ln>
        </p:spPr>
        <p:txBody>
          <a:bodyPr wrap="none" anchor="ctr" anchorCtr="0">
            <a:spAutoFit/>
          </a:bodyPr>
          <a:p>
            <a:pPr eaLnBrk="1" hangingPunct="1"/>
            <a:r>
              <a:rPr lang="en-US" altLang="zh-CN" b="1"/>
              <a:t>CD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checkerboard(across)">
                                      <p:cBhvr>
                                        <p:cTn id="7" dur="500"/>
                                        <p:tgtEl>
                                          <p:spTgt spid="171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6978" name="标题 126977"/>
          <p:cNvSpPr>
            <a:spLocks noGrp="1"/>
          </p:cNvSpPr>
          <p:nvPr>
            <p:ph type="title"/>
          </p:nvPr>
        </p:nvSpPr>
        <p:spPr>
          <a:xfrm>
            <a:off x="914400" y="333375"/>
            <a:ext cx="8229600" cy="836613"/>
          </a:xfrm>
        </p:spPr>
        <p:txBody>
          <a:bodyPr anchor="ctr" anchorCtr="0"/>
          <a:p>
            <a:r>
              <a:rPr lang="zh-CN" altLang="en-US" dirty="0"/>
              <a:t>类型－讨论</a:t>
            </a:r>
            <a:r>
              <a:rPr lang="en-US" altLang="zh-CN" err="1"/>
              <a:t>union&amp;struct</a:t>
            </a:r>
            <a:endParaRPr lang="en-US" altLang="zh-CN"/>
          </a:p>
        </p:txBody>
      </p:sp>
      <p:sp>
        <p:nvSpPr>
          <p:cNvPr id="126979" name="文本占位符 126978"/>
          <p:cNvSpPr>
            <a:spLocks noGrp="1"/>
          </p:cNvSpPr>
          <p:nvPr>
            <p:ph type="body" idx="1"/>
          </p:nvPr>
        </p:nvSpPr>
        <p:spPr>
          <a:xfrm>
            <a:off x="250825" y="1700213"/>
            <a:ext cx="3527425" cy="5805487"/>
          </a:xfrm>
        </p:spPr>
        <p:txBody>
          <a:bodyPr/>
          <a:p>
            <a:pPr>
              <a:lnSpc>
                <a:spcPct val="80000"/>
              </a:lnSpc>
              <a:buNone/>
            </a:pPr>
            <a:r>
              <a:rPr lang="en-US" altLang="zh-CN" sz="2000" err="1">
                <a:latin typeface="宋体" panose="02010600030101010101" pitchFamily="2" charset="-122"/>
              </a:rPr>
              <a:t>typedef</a:t>
            </a:r>
            <a:r>
              <a:rPr lang="en-US" altLang="zh-CN" sz="2000">
                <a:latin typeface="宋体" panose="02010600030101010101" pitchFamily="2" charset="-122"/>
              </a:rPr>
              <a:t> union</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    DWORD </a:t>
            </a:r>
            <a:r>
              <a:rPr lang="en-US" altLang="zh-CN" sz="2000" err="1">
                <a:latin typeface="宋体" panose="02010600030101010101" pitchFamily="2" charset="-122"/>
              </a:rPr>
              <a:t>dwVal</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    BYTE aBuf[16];</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a:t>
            </a:r>
            <a:r>
              <a:rPr lang="en-US" altLang="zh-CN" sz="2000" err="1">
                <a:latin typeface="宋体" panose="02010600030101010101" pitchFamily="2" charset="-122"/>
              </a:rPr>
              <a:t>Test_U</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err="1">
                <a:latin typeface="宋体" panose="02010600030101010101" pitchFamily="2" charset="-122"/>
              </a:rPr>
              <a:t>Test_U</a:t>
            </a:r>
            <a:r>
              <a:rPr lang="en-US" altLang="zh-CN" sz="2000">
                <a:latin typeface="宋体" panose="02010600030101010101" pitchFamily="2" charset="-122"/>
              </a:rPr>
              <a:t> </a:t>
            </a:r>
            <a:r>
              <a:rPr lang="en-US" altLang="zh-CN" sz="2000" b="0" err="1">
                <a:solidFill>
                  <a:schemeClr val="hlink"/>
                </a:solidFill>
                <a:latin typeface="宋体" panose="02010600030101010101" pitchFamily="2" charset="-122"/>
              </a:rPr>
              <a:t>unTest</a:t>
            </a:r>
            <a:r>
              <a:rPr lang="en-US" altLang="zh-CN" sz="2000" b="0">
                <a:solidFill>
                  <a:schemeClr val="hlink"/>
                </a:solidFill>
                <a:latin typeface="宋体" panose="02010600030101010101" pitchFamily="2" charset="-122"/>
              </a:rPr>
              <a:t>;</a:t>
            </a:r>
            <a:endParaRPr lang="en-US" altLang="zh-CN" sz="2000" b="0">
              <a:solidFill>
                <a:schemeClr val="hlink"/>
              </a:solidFill>
              <a:latin typeface="宋体" panose="02010600030101010101" pitchFamily="2" charset="-122"/>
            </a:endParaRPr>
          </a:p>
          <a:p>
            <a:pPr>
              <a:lnSpc>
                <a:spcPct val="80000"/>
              </a:lnSpc>
              <a:buNone/>
            </a:pP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err="1">
                <a:latin typeface="宋体" panose="02010600030101010101" pitchFamily="2" charset="-122"/>
              </a:rPr>
              <a:t>typedef</a:t>
            </a:r>
            <a:r>
              <a:rPr lang="en-US" altLang="zh-CN" sz="2000">
                <a:latin typeface="宋体" panose="02010600030101010101" pitchFamily="2" charset="-122"/>
              </a:rPr>
              <a:t> </a:t>
            </a:r>
            <a:r>
              <a:rPr lang="en-US" altLang="zh-CN" sz="2000" err="1">
                <a:latin typeface="宋体" panose="02010600030101010101" pitchFamily="2" charset="-122"/>
              </a:rPr>
              <a:t>struct</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    DWORD </a:t>
            </a:r>
            <a:r>
              <a:rPr lang="en-US" altLang="zh-CN" sz="2000" err="1">
                <a:latin typeface="宋体" panose="02010600030101010101" pitchFamily="2" charset="-122"/>
              </a:rPr>
              <a:t>dwVal</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    BYTE aBuf[16];</a:t>
            </a:r>
            <a:endParaRPr lang="en-US" altLang="zh-CN" sz="2000">
              <a:latin typeface="宋体" panose="02010600030101010101" pitchFamily="2" charset="-122"/>
            </a:endParaRPr>
          </a:p>
          <a:p>
            <a:pPr>
              <a:lnSpc>
                <a:spcPct val="80000"/>
              </a:lnSpc>
              <a:buNone/>
            </a:pPr>
            <a:r>
              <a:rPr lang="en-US" altLang="zh-CN" sz="2000">
                <a:latin typeface="宋体" panose="02010600030101010101" pitchFamily="2" charset="-122"/>
              </a:rPr>
              <a:t>}</a:t>
            </a:r>
            <a:r>
              <a:rPr lang="en-US" altLang="zh-CN" sz="2000" err="1">
                <a:latin typeface="宋体" panose="02010600030101010101" pitchFamily="2" charset="-122"/>
              </a:rPr>
              <a:t>Test_S</a:t>
            </a:r>
            <a:r>
              <a:rPr lang="en-US" altLang="zh-CN" sz="2000">
                <a:latin typeface="宋体" panose="02010600030101010101" pitchFamily="2" charset="-122"/>
              </a:rPr>
              <a:t>;</a:t>
            </a:r>
            <a:endParaRPr lang="en-US" altLang="zh-CN" sz="2000">
              <a:latin typeface="宋体" panose="02010600030101010101" pitchFamily="2" charset="-122"/>
            </a:endParaRPr>
          </a:p>
          <a:p>
            <a:pPr>
              <a:lnSpc>
                <a:spcPct val="80000"/>
              </a:lnSpc>
              <a:buNone/>
            </a:pPr>
            <a:r>
              <a:rPr lang="en-US" altLang="zh-CN" sz="2000" err="1">
                <a:latin typeface="宋体" panose="02010600030101010101" pitchFamily="2" charset="-122"/>
              </a:rPr>
              <a:t>Test_S</a:t>
            </a:r>
            <a:r>
              <a:rPr lang="en-US" altLang="zh-CN" sz="2000">
                <a:latin typeface="宋体" panose="02010600030101010101" pitchFamily="2" charset="-122"/>
              </a:rPr>
              <a:t> </a:t>
            </a:r>
            <a:r>
              <a:rPr lang="en-US" altLang="zh-CN" sz="2000" b="0" err="1">
                <a:solidFill>
                  <a:schemeClr val="hlink"/>
                </a:solidFill>
                <a:latin typeface="宋体" panose="02010600030101010101" pitchFamily="2" charset="-122"/>
              </a:rPr>
              <a:t>sTest</a:t>
            </a:r>
            <a:r>
              <a:rPr lang="en-US" altLang="zh-CN" sz="2000" b="0">
                <a:solidFill>
                  <a:schemeClr val="hlink"/>
                </a:solidFill>
                <a:latin typeface="宋体" panose="02010600030101010101" pitchFamily="2" charset="-122"/>
              </a:rPr>
              <a:t>;</a:t>
            </a:r>
            <a:endParaRPr lang="en-US" altLang="zh-CN" sz="2000" b="0">
              <a:solidFill>
                <a:schemeClr val="hlink"/>
              </a:solidFill>
              <a:latin typeface="宋体" panose="02010600030101010101" pitchFamily="2" charset="-122"/>
            </a:endParaRPr>
          </a:p>
          <a:p>
            <a:pPr>
              <a:lnSpc>
                <a:spcPct val="80000"/>
              </a:lnSpc>
              <a:buNone/>
            </a:pPr>
            <a:endParaRPr lang="en-US" altLang="zh-CN" sz="2000">
              <a:latin typeface="Arial" panose="020B0604020202020204" pitchFamily="34" charset="0"/>
            </a:endParaRPr>
          </a:p>
          <a:p>
            <a:pPr>
              <a:lnSpc>
                <a:spcPct val="80000"/>
              </a:lnSpc>
              <a:buNone/>
            </a:pPr>
            <a:endParaRPr lang="en-US" altLang="zh-CN" sz="1800">
              <a:latin typeface="宋体" panose="02010600030101010101" pitchFamily="2" charset="-122"/>
            </a:endParaRPr>
          </a:p>
        </p:txBody>
      </p:sp>
      <p:sp>
        <p:nvSpPr>
          <p:cNvPr id="126981" name="文本框 126980"/>
          <p:cNvSpPr txBox="1"/>
          <p:nvPr/>
        </p:nvSpPr>
        <p:spPr>
          <a:xfrm>
            <a:off x="4572000" y="2133600"/>
            <a:ext cx="2663825" cy="3725863"/>
          </a:xfrm>
          <a:prstGeom prst="rect">
            <a:avLst/>
          </a:prstGeom>
          <a:noFill/>
          <a:ln w="9525">
            <a:noFill/>
          </a:ln>
        </p:spPr>
        <p:txBody>
          <a:bodyPr>
            <a:spAutoFit/>
          </a:bodyPr>
          <a:p>
            <a:pPr>
              <a:spcBef>
                <a:spcPct val="50000"/>
              </a:spcBef>
            </a:pPr>
            <a:r>
              <a:rPr lang="en-US" altLang="zh-CN" sz="2800" err="1">
                <a:effectLst>
                  <a:outerShdw blurRad="38100" dist="38100" dir="2700000">
                    <a:srgbClr val="FFFFFF"/>
                  </a:outerShdw>
                </a:effectLst>
              </a:rPr>
              <a:t>sizeof(UTest</a:t>
            </a:r>
            <a:r>
              <a:rPr lang="en-US" altLang="zh-CN" sz="2800">
                <a:effectLst>
                  <a:outerShdw blurRad="38100" dist="38100" dir="2700000">
                    <a:srgbClr val="FFFFFF"/>
                  </a:outerShdw>
                </a:effectLst>
              </a:rPr>
              <a:t>)</a:t>
            </a:r>
            <a:endParaRPr lang="en-US" altLang="zh-CN" sz="2800">
              <a:effectLst>
                <a:outerShdw blurRad="38100" dist="38100" dir="2700000">
                  <a:srgbClr val="FFFFFF"/>
                </a:outerShdw>
              </a:effectLst>
            </a:endParaRPr>
          </a:p>
          <a:p>
            <a:pPr>
              <a:spcBef>
                <a:spcPct val="50000"/>
              </a:spcBef>
            </a:pPr>
            <a:r>
              <a:rPr lang="en-US" altLang="zh-CN" sz="2800" err="1">
                <a:effectLst>
                  <a:outerShdw blurRad="38100" dist="38100" dir="2700000">
                    <a:srgbClr val="FFFFFF"/>
                  </a:outerShdw>
                </a:effectLst>
              </a:rPr>
              <a:t>sizeof(STest</a:t>
            </a:r>
            <a:r>
              <a:rPr lang="en-US" altLang="zh-CN" sz="2800">
                <a:effectLst>
                  <a:outerShdw blurRad="38100" dist="38100" dir="2700000">
                    <a:srgbClr val="FFFFFF"/>
                  </a:outerShdw>
                </a:effectLst>
              </a:rPr>
              <a:t>)</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&amp;</a:t>
            </a:r>
            <a:r>
              <a:rPr lang="en-US" altLang="zh-CN" sz="2800" err="1">
                <a:effectLst>
                  <a:outerShdw blurRad="38100" dist="38100" dir="2700000">
                    <a:srgbClr val="FFFFFF"/>
                  </a:outerShdw>
                </a:effectLst>
              </a:rPr>
              <a:t>unTest.dwVal</a:t>
            </a:r>
            <a:endParaRPr lang="en-US" altLang="zh-CN" sz="2800">
              <a:effectLst>
                <a:outerShdw blurRad="38100" dist="38100" dir="2700000">
                  <a:srgbClr val="FFFFFF"/>
                </a:outerShdw>
              </a:effectLst>
            </a:endParaRPr>
          </a:p>
          <a:p>
            <a:pPr>
              <a:spcBef>
                <a:spcPct val="50000"/>
              </a:spcBef>
            </a:pPr>
            <a:r>
              <a:rPr lang="en-US" altLang="zh-CN" sz="2800" err="1">
                <a:effectLst>
                  <a:outerShdw blurRad="38100" dist="38100" dir="2700000">
                    <a:srgbClr val="FFFFFF"/>
                  </a:outerShdw>
                </a:effectLst>
              </a:rPr>
              <a:t>unTest.aBuf</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&amp;</a:t>
            </a:r>
            <a:r>
              <a:rPr lang="en-US" altLang="zh-CN" sz="2800" err="1">
                <a:effectLst>
                  <a:outerShdw blurRad="38100" dist="38100" dir="2700000">
                    <a:srgbClr val="FFFFFF"/>
                  </a:outerShdw>
                </a:effectLst>
              </a:rPr>
              <a:t>sTest.dwVal</a:t>
            </a:r>
            <a:endParaRPr lang="en-US" altLang="zh-CN" sz="2800">
              <a:effectLst>
                <a:outerShdw blurRad="38100" dist="38100" dir="2700000">
                  <a:srgbClr val="FFFFFF"/>
                </a:outerShdw>
              </a:effectLst>
            </a:endParaRPr>
          </a:p>
          <a:p>
            <a:pPr>
              <a:spcBef>
                <a:spcPct val="50000"/>
              </a:spcBef>
            </a:pPr>
            <a:r>
              <a:rPr lang="en-US" altLang="zh-CN" sz="2800" err="1">
                <a:effectLst>
                  <a:outerShdw blurRad="38100" dist="38100" dir="2700000">
                    <a:srgbClr val="FFFFFF"/>
                  </a:outerShdw>
                </a:effectLst>
              </a:rPr>
              <a:t>sTest.aBuf</a:t>
            </a:r>
            <a:endParaRPr lang="en-US" altLang="zh-CN" sz="2800">
              <a:effectLst>
                <a:outerShdw blurRad="38100" dist="38100" dir="2700000">
                  <a:srgbClr val="FFFFFF"/>
                </a:outerShdw>
              </a:effectLst>
            </a:endParaRPr>
          </a:p>
        </p:txBody>
      </p:sp>
      <p:sp>
        <p:nvSpPr>
          <p:cNvPr id="126982" name="文本框 126981"/>
          <p:cNvSpPr txBox="1"/>
          <p:nvPr/>
        </p:nvSpPr>
        <p:spPr>
          <a:xfrm>
            <a:off x="7343775" y="2133600"/>
            <a:ext cx="1187450" cy="3725863"/>
          </a:xfrm>
          <a:prstGeom prst="rect">
            <a:avLst/>
          </a:prstGeom>
          <a:noFill/>
          <a:ln w="9525">
            <a:noFill/>
          </a:ln>
        </p:spPr>
        <p:txBody>
          <a:bodyPr>
            <a:spAutoFit/>
          </a:bodyPr>
          <a:p>
            <a:pPr>
              <a:spcBef>
                <a:spcPct val="50000"/>
              </a:spcBef>
            </a:pPr>
            <a:r>
              <a:rPr lang="en-US" altLang="zh-CN" sz="2800">
                <a:effectLst>
                  <a:outerShdw blurRad="38100" dist="38100" dir="2700000">
                    <a:srgbClr val="FFFFFF"/>
                  </a:outerShdw>
                </a:effectLst>
              </a:rPr>
              <a:t>= 16</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 20</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 100</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 100</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 200</a:t>
            </a:r>
            <a:endParaRPr lang="en-US" altLang="zh-CN" sz="2800">
              <a:effectLst>
                <a:outerShdw blurRad="38100" dist="38100" dir="2700000">
                  <a:srgbClr val="FFFFFF"/>
                </a:outerShdw>
              </a:effectLst>
            </a:endParaRPr>
          </a:p>
          <a:p>
            <a:pPr>
              <a:spcBef>
                <a:spcPct val="50000"/>
              </a:spcBef>
            </a:pPr>
            <a:r>
              <a:rPr lang="en-US" altLang="zh-CN" sz="2800">
                <a:effectLst>
                  <a:outerShdw blurRad="38100" dist="38100" dir="2700000">
                    <a:srgbClr val="FFFFFF"/>
                  </a:outerShdw>
                </a:effectLst>
              </a:rPr>
              <a:t>= 204</a:t>
            </a:r>
            <a:endParaRPr lang="en-US" altLang="zh-CN" sz="2800">
              <a:effectLst>
                <a:outerShdw blurRad="38100" dist="38100" dir="2700000">
                  <a:srgbClr val="FFFFFF"/>
                </a:outerShdw>
              </a:effectLst>
            </a:endParaRPr>
          </a:p>
        </p:txBody>
      </p:sp>
      <p:sp>
        <p:nvSpPr>
          <p:cNvPr id="126983" name="矩形 126982"/>
          <p:cNvSpPr/>
          <p:nvPr/>
        </p:nvSpPr>
        <p:spPr>
          <a:xfrm>
            <a:off x="3924300" y="1412875"/>
            <a:ext cx="4978400" cy="822325"/>
          </a:xfrm>
          <a:prstGeom prst="rect">
            <a:avLst/>
          </a:prstGeom>
          <a:noFill/>
          <a:ln w="9525">
            <a:noFill/>
          </a:ln>
        </p:spPr>
        <p:txBody>
          <a:bodyPr wrap="none" anchor="t" anchorCtr="0">
            <a:spAutoFit/>
          </a:bodyPr>
          <a:p>
            <a:r>
              <a:rPr lang="zh-CN" altLang="en-US" sz="2400" dirty="0"/>
              <a:t>假设</a:t>
            </a:r>
            <a:r>
              <a:rPr lang="en-US" altLang="zh-CN" sz="2400"/>
              <a:t>&amp;</a:t>
            </a:r>
            <a:r>
              <a:rPr lang="en-US" altLang="zh-CN" sz="2400" err="1"/>
              <a:t>unTest</a:t>
            </a:r>
            <a:r>
              <a:rPr lang="zh-CN" altLang="en-US" sz="2400" dirty="0"/>
              <a:t>为</a:t>
            </a:r>
            <a:r>
              <a:rPr lang="en-US" altLang="zh-CN" sz="2400"/>
              <a:t>100, &amp;</a:t>
            </a:r>
            <a:r>
              <a:rPr lang="en-US" altLang="zh-CN" sz="2400" err="1"/>
              <a:t>sTest</a:t>
            </a:r>
            <a:r>
              <a:rPr lang="zh-CN" altLang="en-US" sz="2400" dirty="0"/>
              <a:t>为</a:t>
            </a:r>
            <a:r>
              <a:rPr lang="en-US" altLang="zh-CN" sz="2400"/>
              <a:t>200</a:t>
            </a:r>
            <a:r>
              <a:rPr lang="zh-CN" altLang="en-US" sz="2400" dirty="0"/>
              <a:t>，</a:t>
            </a:r>
            <a:endParaRPr lang="zh-CN" altLang="en-US" sz="2400" dirty="0"/>
          </a:p>
          <a:p>
            <a:r>
              <a:rPr lang="zh-CN" altLang="en-US" sz="2400" dirty="0"/>
              <a:t>则：</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circle(in)">
                                      <p:cBhvr>
                                        <p:cTn id="7" dur="500"/>
                                        <p:tgtEl>
                                          <p:spTgt spid="126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8002" name="标题 128001"/>
          <p:cNvSpPr>
            <a:spLocks noGrp="1"/>
          </p:cNvSpPr>
          <p:nvPr>
            <p:ph type="title"/>
          </p:nvPr>
        </p:nvSpPr>
        <p:spPr/>
        <p:txBody>
          <a:bodyPr anchor="ctr" anchorCtr="0"/>
          <a:p>
            <a:r>
              <a:rPr lang="zh-CN" altLang="en-US" dirty="0"/>
              <a:t>类型</a:t>
            </a:r>
            <a:r>
              <a:rPr lang="en-US" altLang="zh-CN"/>
              <a:t>-</a:t>
            </a:r>
            <a:r>
              <a:rPr lang="zh-CN" altLang="en-US" dirty="0"/>
              <a:t>讨论：</a:t>
            </a:r>
            <a:r>
              <a:rPr lang="en-US" altLang="zh-CN" err="1"/>
              <a:t>struct</a:t>
            </a:r>
            <a:r>
              <a:rPr lang="zh-CN" altLang="en-US" dirty="0"/>
              <a:t>对齐</a:t>
            </a:r>
            <a:endParaRPr lang="zh-CN" altLang="en-US" dirty="0"/>
          </a:p>
        </p:txBody>
      </p:sp>
      <p:graphicFrame>
        <p:nvGraphicFramePr>
          <p:cNvPr id="128066" name="内容占位符 128065"/>
          <p:cNvGraphicFramePr/>
          <p:nvPr>
            <p:ph sz="half" idx="2"/>
          </p:nvPr>
        </p:nvGraphicFramePr>
        <p:xfrm>
          <a:off x="179388" y="1960563"/>
          <a:ext cx="8893175" cy="3484563"/>
        </p:xfrm>
        <a:graphic>
          <a:graphicData uri="http://schemas.openxmlformats.org/drawingml/2006/table">
            <a:tbl>
              <a:tblPr/>
              <a:tblGrid>
                <a:gridCol w="3208338"/>
                <a:gridCol w="2841625"/>
                <a:gridCol w="2843212"/>
              </a:tblGrid>
              <a:tr h="34845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err="1">
                          <a:latin typeface="宋体" panose="02010600030101010101" pitchFamily="2" charset="-122"/>
                        </a:rPr>
                        <a:t>typedef</a:t>
                      </a:r>
                      <a:r>
                        <a:rPr lang="en-US" altLang="zh-CN" sz="1800">
                          <a:latin typeface="宋体" panose="02010600030101010101" pitchFamily="2" charset="-122"/>
                        </a:rPr>
                        <a:t> </a:t>
                      </a:r>
                      <a:r>
                        <a:rPr lang="en-US" altLang="zh-CN" sz="1800" err="1">
                          <a:latin typeface="宋体" panose="02010600030101010101" pitchFamily="2" charset="-122"/>
                        </a:rPr>
                        <a:t>struct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BYTE </a:t>
                      </a:r>
                      <a:r>
                        <a:rPr lang="en-US" altLang="zh-CN" sz="1800" err="1">
                          <a:latin typeface="宋体" panose="02010600030101010101" pitchFamily="2" charset="-122"/>
                        </a:rPr>
                        <a:t>ucCode</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DWORD </a:t>
                      </a:r>
                      <a:r>
                        <a:rPr lang="en-US" altLang="zh-CN" sz="1800" err="1">
                          <a:latin typeface="宋体" panose="02010600030101010101" pitchFamily="2" charset="-122"/>
                        </a:rPr>
                        <a:t>dwCount</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WORD </a:t>
                      </a:r>
                      <a:r>
                        <a:rPr lang="en-US" altLang="zh-CN" sz="1800" err="1">
                          <a:latin typeface="宋体" panose="02010600030101010101" pitchFamily="2" charset="-122"/>
                        </a:rPr>
                        <a:t>wTag</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BYTE aBuf[5];</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}STest1;</a:t>
                      </a:r>
                      <a:endParaRPr lang="zh-CN" altLang="en-US" sz="1800">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err="1">
                          <a:latin typeface="宋体" panose="02010600030101010101" pitchFamily="2" charset="-122"/>
                        </a:rPr>
                        <a:t>typedef</a:t>
                      </a:r>
                      <a:r>
                        <a:rPr lang="en-US" altLang="zh-CN" sz="1800">
                          <a:latin typeface="宋体" panose="02010600030101010101" pitchFamily="2" charset="-122"/>
                        </a:rPr>
                        <a:t> </a:t>
                      </a:r>
                      <a:r>
                        <a:rPr lang="en-US" altLang="zh-CN" sz="1800" err="1">
                          <a:latin typeface="宋体" panose="02010600030101010101" pitchFamily="2" charset="-122"/>
                        </a:rPr>
                        <a:t>struct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DWORD </a:t>
                      </a:r>
                      <a:r>
                        <a:rPr lang="en-US" altLang="zh-CN" sz="1800" err="1">
                          <a:latin typeface="宋体" panose="02010600030101010101" pitchFamily="2" charset="-122"/>
                        </a:rPr>
                        <a:t>dwCount</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WORD </a:t>
                      </a:r>
                      <a:r>
                        <a:rPr lang="en-US" altLang="zh-CN" sz="1800" err="1">
                          <a:latin typeface="宋体" panose="02010600030101010101" pitchFamily="2" charset="-122"/>
                        </a:rPr>
                        <a:t>wTag</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BYTE aBuf[5];</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BYTE </a:t>
                      </a:r>
                      <a:r>
                        <a:rPr lang="en-US" altLang="zh-CN" sz="1800" err="1">
                          <a:latin typeface="宋体" panose="02010600030101010101" pitchFamily="2" charset="-122"/>
                        </a:rPr>
                        <a:t>ucCode</a:t>
                      </a: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}STest2;</a:t>
                      </a:r>
                      <a:endParaRPr lang="zh-CN" altLang="en-US" sz="1800">
                        <a:latin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800" err="1">
                          <a:latin typeface="宋体" panose="02010600030101010101" pitchFamily="2" charset="-122"/>
                        </a:rPr>
                        <a:t>typedef</a:t>
                      </a:r>
                      <a:r>
                        <a:rPr lang="en-US" altLang="zh-CN" sz="1800">
                          <a:latin typeface="宋体" panose="02010600030101010101" pitchFamily="2" charset="-122"/>
                        </a:rPr>
                        <a:t> </a:t>
                      </a:r>
                      <a:r>
                        <a:rPr lang="en-US" altLang="zh-CN" sz="1800" err="1">
                          <a:latin typeface="宋体" panose="02010600030101010101" pitchFamily="2" charset="-122"/>
                        </a:rPr>
                        <a:t>struct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DWORD </a:t>
                      </a:r>
                      <a:r>
                        <a:rPr lang="en-US" altLang="zh-CN" sz="1800" err="1">
                          <a:latin typeface="宋体" panose="02010600030101010101" pitchFamily="2" charset="-122"/>
                        </a:rPr>
                        <a:t>dwCount</a:t>
                      </a: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BYTE aBuf[5];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WORD </a:t>
                      </a:r>
                      <a:r>
                        <a:rPr lang="en-US" altLang="zh-CN" sz="1800" err="1">
                          <a:latin typeface="宋体" panose="02010600030101010101" pitchFamily="2" charset="-122"/>
                        </a:rPr>
                        <a:t>wTag</a:t>
                      </a:r>
                      <a:r>
                        <a:rPr lang="en-US" altLang="zh-CN" sz="1800">
                          <a:latin typeface="宋体" panose="02010600030101010101" pitchFamily="2" charset="-122"/>
                        </a:rPr>
                        <a:t>; </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  BYTE </a:t>
                      </a:r>
                      <a:r>
                        <a:rPr lang="en-US" altLang="zh-CN" sz="1800" err="1">
                          <a:latin typeface="宋体" panose="02010600030101010101" pitchFamily="2" charset="-122"/>
                        </a:rPr>
                        <a:t>ucCode</a:t>
                      </a:r>
                      <a:r>
                        <a:rPr lang="en-US" altLang="zh-CN" sz="1800">
                          <a:latin typeface="宋体" panose="02010600030101010101" pitchFamily="2" charset="-122"/>
                        </a:rPr>
                        <a:t>;</a:t>
                      </a:r>
                      <a:endParaRPr lang="en-US" altLang="zh-CN" sz="1800">
                        <a:latin typeface="宋体" panose="02010600030101010101" pitchFamily="2" charset="-122"/>
                      </a:endParaRPr>
                    </a:p>
                    <a:p>
                      <a:pPr marL="0" lvl="0" indent="0">
                        <a:buNone/>
                      </a:pPr>
                      <a:r>
                        <a:rPr lang="en-US" altLang="zh-CN" sz="1800">
                          <a:latin typeface="宋体" panose="02010600030101010101" pitchFamily="2" charset="-122"/>
                        </a:rPr>
                        <a:t>}STest3;</a:t>
                      </a:r>
                      <a:endParaRPr lang="zh-CN" altLang="en-US" sz="1800">
                        <a:latin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8027" name="文本框 128026"/>
          <p:cNvSpPr txBox="1"/>
          <p:nvPr/>
        </p:nvSpPr>
        <p:spPr>
          <a:xfrm>
            <a:off x="179388" y="1316038"/>
            <a:ext cx="8964612" cy="457200"/>
          </a:xfrm>
          <a:prstGeom prst="rect">
            <a:avLst/>
          </a:prstGeom>
          <a:noFill/>
          <a:ln w="9525">
            <a:noFill/>
          </a:ln>
        </p:spPr>
        <p:txBody>
          <a:bodyPr>
            <a:spAutoFit/>
          </a:bodyPr>
          <a:p>
            <a:pPr>
              <a:spcBef>
                <a:spcPct val="50000"/>
              </a:spcBef>
            </a:pPr>
            <a:r>
              <a:rPr lang="en-US" altLang="zh-CN" sz="2400"/>
              <a:t>※4</a:t>
            </a:r>
            <a:r>
              <a:rPr lang="zh-CN" altLang="en-US" sz="2400" dirty="0"/>
              <a:t>字节对齐方式（</a:t>
            </a:r>
            <a:r>
              <a:rPr lang="en-US" altLang="zh-CN" sz="2400"/>
              <a:t>32</a:t>
            </a:r>
            <a:r>
              <a:rPr lang="zh-CN" altLang="en-US" sz="2400" dirty="0"/>
              <a:t>位系统默认）下，求各个</a:t>
            </a:r>
            <a:r>
              <a:rPr lang="en-US" altLang="zh-CN" sz="2400" err="1"/>
              <a:t>struct</a:t>
            </a:r>
            <a:r>
              <a:rPr lang="zh-CN" altLang="en-US" sz="2400" dirty="0"/>
              <a:t>的</a:t>
            </a:r>
            <a:r>
              <a:rPr lang="en-US" altLang="zh-CN" sz="2400" err="1"/>
              <a:t>sizeof</a:t>
            </a:r>
            <a:r>
              <a:rPr lang="zh-CN" altLang="en-US" sz="2400" dirty="0"/>
              <a:t>值</a:t>
            </a:r>
            <a:endParaRPr lang="zh-CN" altLang="en-US" sz="2400" dirty="0"/>
          </a:p>
        </p:txBody>
      </p:sp>
      <p:sp>
        <p:nvSpPr>
          <p:cNvPr id="128045" name="文本框 128044"/>
          <p:cNvSpPr txBox="1"/>
          <p:nvPr/>
        </p:nvSpPr>
        <p:spPr>
          <a:xfrm>
            <a:off x="179388" y="6092825"/>
            <a:ext cx="8748712" cy="396875"/>
          </a:xfrm>
          <a:prstGeom prst="rect">
            <a:avLst/>
          </a:prstGeom>
          <a:noFill/>
          <a:ln w="9525">
            <a:noFill/>
          </a:ln>
        </p:spPr>
        <p:txBody>
          <a:bodyPr>
            <a:spAutoFit/>
          </a:bodyPr>
          <a:p>
            <a:pPr>
              <a:spcBef>
                <a:spcPct val="50000"/>
              </a:spcBef>
            </a:pPr>
            <a:r>
              <a:rPr lang="zh-CN" altLang="en-US" sz="2000" b="1" dirty="0">
                <a:solidFill>
                  <a:schemeClr val="hlink"/>
                </a:solidFill>
              </a:rPr>
              <a:t>规范：</a:t>
            </a:r>
            <a:r>
              <a:rPr lang="zh-CN" altLang="en-US" sz="2000" b="1" dirty="0"/>
              <a:t>如无特殊要求（如意义相同的放在一起），成员排列次序由大向小。</a:t>
            </a:r>
            <a:endParaRPr lang="zh-CN" altLang="en-US" sz="2000" b="1" dirty="0"/>
          </a:p>
        </p:txBody>
      </p:sp>
      <p:graphicFrame>
        <p:nvGraphicFramePr>
          <p:cNvPr id="128065" name="内容占位符 128064"/>
          <p:cNvGraphicFramePr/>
          <p:nvPr>
            <p:ph sz="half" idx="1"/>
          </p:nvPr>
        </p:nvGraphicFramePr>
        <p:xfrm>
          <a:off x="179388" y="5516563"/>
          <a:ext cx="8893175" cy="455613"/>
        </p:xfrm>
        <a:graphic>
          <a:graphicData uri="http://schemas.openxmlformats.org/drawingml/2006/table">
            <a:tbl>
              <a:tblPr/>
              <a:tblGrid>
                <a:gridCol w="2963863"/>
                <a:gridCol w="2965450"/>
                <a:gridCol w="2963862"/>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800">
                          <a:latin typeface="Arial" panose="020B0604020202020204" pitchFamily="34" charset="0"/>
                        </a:rPr>
                        <a:t>16</a:t>
                      </a:r>
                      <a:endParaRPr lang="zh-CN" altLang="en-US" sz="18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800">
                          <a:latin typeface="Arial" panose="020B0604020202020204" pitchFamily="34" charset="0"/>
                        </a:rPr>
                        <a:t>12</a:t>
                      </a:r>
                      <a:endParaRPr lang="zh-CN" altLang="en-US" sz="180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800">
                          <a:latin typeface="Arial" panose="020B0604020202020204" pitchFamily="34" charset="0"/>
                        </a:rPr>
                        <a:t>16</a:t>
                      </a:r>
                      <a:endParaRPr lang="zh-CN" altLang="en-US" sz="18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28065"/>
                                        </p:tgtEl>
                                        <p:attrNameLst>
                                          <p:attrName>style.visibility</p:attrName>
                                        </p:attrNameLst>
                                      </p:cBhvr>
                                      <p:to>
                                        <p:strVal val="visible"/>
                                      </p:to>
                                    </p:set>
                                    <p:animEffect transition="in" filter="fade">
                                      <p:cBhvr>
                                        <p:cTn id="7" dur="500"/>
                                        <p:tgtEl>
                                          <p:spTgt spid="128065"/>
                                        </p:tgtEl>
                                      </p:cBhvr>
                                    </p:animEffect>
                                    <p:anim calcmode="lin" valueType="num">
                                      <p:cBhvr>
                                        <p:cTn id="8" dur="500" fill="hold"/>
                                        <p:tgtEl>
                                          <p:spTgt spid="128065"/>
                                        </p:tgtEl>
                                        <p:attrNameLst>
                                          <p:attrName>style.rotation</p:attrName>
                                        </p:attrNameLst>
                                      </p:cBhvr>
                                      <p:tavLst>
                                        <p:tav tm="0">
                                          <p:val>
                                            <p:fltVal val="720.000000"/>
                                          </p:val>
                                        </p:tav>
                                        <p:tav tm="100000">
                                          <p:val>
                                            <p:fltVal val="0.000000"/>
                                          </p:val>
                                        </p:tav>
                                      </p:tavLst>
                                    </p:anim>
                                    <p:anim calcmode="lin" valueType="num">
                                      <p:cBhvr>
                                        <p:cTn id="9" dur="500" fill="hold"/>
                                        <p:tgtEl>
                                          <p:spTgt spid="128065"/>
                                        </p:tgtEl>
                                        <p:attrNameLst>
                                          <p:attrName>ppt_h</p:attrName>
                                        </p:attrNameLst>
                                      </p:cBhvr>
                                      <p:tavLst>
                                        <p:tav tm="0">
                                          <p:val>
                                            <p:fltVal val="0.000000"/>
                                          </p:val>
                                        </p:tav>
                                        <p:tav tm="100000">
                                          <p:val>
                                            <p:strVal val="#ppt_h"/>
                                          </p:val>
                                        </p:tav>
                                      </p:tavLst>
                                    </p:anim>
                                    <p:anim calcmode="lin" valueType="num">
                                      <p:cBhvr>
                                        <p:cTn id="10" dur="500" fill="hold"/>
                                        <p:tgtEl>
                                          <p:spTgt spid="128065"/>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28045"/>
                                        </p:tgtEl>
                                        <p:attrNameLst>
                                          <p:attrName>style.visibility</p:attrName>
                                        </p:attrNameLst>
                                      </p:cBhvr>
                                      <p:to>
                                        <p:strVal val="visible"/>
                                      </p:to>
                                    </p:set>
                                    <p:anim calcmode="lin" valueType="num">
                                      <p:cBhvr>
                                        <p:cTn id="15" dur="500" fill="hold"/>
                                        <p:tgtEl>
                                          <p:spTgt spid="128045"/>
                                        </p:tgtEl>
                                        <p:attrNameLst>
                                          <p:attrName>ppt_w</p:attrName>
                                        </p:attrNameLst>
                                      </p:cBhvr>
                                      <p:tavLst>
                                        <p:tav tm="0">
                                          <p:val>
                                            <p:fltVal val="0.000000"/>
                                          </p:val>
                                        </p:tav>
                                        <p:tav tm="100000">
                                          <p:val>
                                            <p:strVal val="#ppt_w"/>
                                          </p:val>
                                        </p:tav>
                                      </p:tavLst>
                                    </p:anim>
                                    <p:anim calcmode="lin" valueType="num">
                                      <p:cBhvr>
                                        <p:cTn id="16" dur="500" fill="hold"/>
                                        <p:tgtEl>
                                          <p:spTgt spid="128045"/>
                                        </p:tgtEl>
                                        <p:attrNameLst>
                                          <p:attrName>ppt_h</p:attrName>
                                        </p:attrNameLst>
                                      </p:cBhvr>
                                      <p:tavLst>
                                        <p:tav tm="0">
                                          <p:val>
                                            <p:fltVal val="0.000000"/>
                                          </p:val>
                                        </p:tav>
                                        <p:tav tm="100000">
                                          <p:val>
                                            <p:strVal val="#ppt_h"/>
                                          </p:val>
                                        </p:tav>
                                      </p:tavLst>
                                    </p:anim>
                                    <p:animEffect transition="in" filter="fade">
                                      <p:cBhvr>
                                        <p:cTn id="17" dur="500"/>
                                        <p:tgtEl>
                                          <p:spTgt spid="128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4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p:nvPr/>
        </p:nvPicPr>
        <p:blipFill>
          <a:blip r:embed="rId1"/>
          <a:stretch>
            <a:fillRect/>
          </a:stretch>
        </p:blipFill>
        <p:spPr>
          <a:xfrm>
            <a:off x="1104900" y="1276350"/>
            <a:ext cx="7133590" cy="448691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2034" name="标题 172033"/>
          <p:cNvSpPr>
            <a:spLocks noGrp="1"/>
          </p:cNvSpPr>
          <p:nvPr>
            <p:ph type="title"/>
          </p:nvPr>
        </p:nvSpPr>
        <p:spPr/>
        <p:txBody>
          <a:bodyPr anchor="ctr" anchorCtr="0"/>
          <a:p>
            <a:r>
              <a:rPr lang="zh-CN" altLang="en-US" dirty="0"/>
              <a:t>思考</a:t>
            </a:r>
            <a:r>
              <a:rPr lang="en-US" altLang="zh-CN"/>
              <a:t>26</a:t>
            </a:r>
            <a:endParaRPr lang="en-US" altLang="zh-CN"/>
          </a:p>
        </p:txBody>
      </p:sp>
      <p:sp>
        <p:nvSpPr>
          <p:cNvPr id="172036" name="矩形 172035"/>
          <p:cNvSpPr/>
          <p:nvPr/>
        </p:nvSpPr>
        <p:spPr>
          <a:xfrm>
            <a:off x="698500" y="1820863"/>
            <a:ext cx="2216150" cy="396875"/>
          </a:xfrm>
          <a:prstGeom prst="rect">
            <a:avLst/>
          </a:prstGeom>
          <a:noFill/>
          <a:ln w="9525">
            <a:noFill/>
          </a:ln>
        </p:spPr>
        <p:txBody>
          <a:bodyPr wrap="none" anchor="ctr" anchorCtr="0">
            <a:spAutoFit/>
          </a:bodyPr>
          <a:p>
            <a:pPr defTabSz="914400" eaLnBrk="1" hangingPunct="1">
              <a:buAutoNum type="arabicPeriod"/>
              <a:tabLst>
                <a:tab pos="266700" algn="l"/>
              </a:tabLst>
            </a:pPr>
            <a:r>
              <a:rPr lang="en-US" altLang="zh-CN" sz="2000">
                <a:solidFill>
                  <a:srgbClr val="000000"/>
                </a:solidFill>
                <a:latin typeface="宋体" panose="02010600030101010101" pitchFamily="2" charset="-122"/>
                <a:cs typeface="Times New Roman" panose="02020603050405020304" pitchFamily="18" charset="0"/>
              </a:rPr>
              <a:t>32</a:t>
            </a:r>
            <a:r>
              <a:rPr lang="zh-CN" altLang="en-US" sz="2000" dirty="0">
                <a:solidFill>
                  <a:srgbClr val="000000"/>
                </a:solidFill>
                <a:latin typeface="宋体" panose="02010600030101010101" pitchFamily="2" charset="-122"/>
                <a:cs typeface="Times New Roman" panose="02020603050405020304" pitchFamily="18" charset="0"/>
              </a:rPr>
              <a:t>位系统下有：</a:t>
            </a:r>
            <a:endParaRPr lang="zh-CN" altLang="en-US" sz="2000" dirty="0"/>
          </a:p>
        </p:txBody>
      </p:sp>
      <p:graphicFrame>
        <p:nvGraphicFramePr>
          <p:cNvPr id="172056" name="表格 172055"/>
          <p:cNvGraphicFramePr/>
          <p:nvPr/>
        </p:nvGraphicFramePr>
        <p:xfrm>
          <a:off x="842963" y="2509838"/>
          <a:ext cx="6897688" cy="2224088"/>
        </p:xfrm>
        <a:graphic>
          <a:graphicData uri="http://schemas.openxmlformats.org/drawingml/2006/table">
            <a:tbl>
              <a:tblPr/>
              <a:tblGrid>
                <a:gridCol w="3657600"/>
                <a:gridCol w="3240088"/>
              </a:tblGrid>
              <a:tr h="22240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en-US" altLang="zh-CN" dirty="0">
                        <a:solidFill>
                          <a:srgbClr val="000000"/>
                        </a:solidFill>
                        <a:latin typeface="宋体" panose="02010600030101010101" pitchFamily="2" charset="-122"/>
                        <a:cs typeface="Times New Roman" panose="02020603050405020304" pitchFamily="18" charset="0"/>
                      </a:endParaRPr>
                    </a:p>
                    <a:p>
                      <a:pPr marL="0" lvl="0" indent="0" eaLnBrk="0" hangingPunct="0">
                        <a:spcBef>
                          <a:spcPct val="0"/>
                        </a:spcBef>
                        <a:buNone/>
                      </a:pPr>
                      <a:r>
                        <a:rPr lang="en-US" altLang="zh-CN" err="1">
                          <a:solidFill>
                            <a:srgbClr val="000000"/>
                          </a:solidFill>
                          <a:latin typeface="宋体" panose="02010600030101010101" pitchFamily="2" charset="-122"/>
                          <a:cs typeface="Times New Roman" panose="02020603050405020304" pitchFamily="18" charset="0"/>
                        </a:rPr>
                        <a:t>typedef</a:t>
                      </a:r>
                      <a:r>
                        <a:rPr lang="en-US" altLang="zh-CN">
                          <a:solidFill>
                            <a:srgbClr val="000000"/>
                          </a:solidFill>
                          <a:latin typeface="宋体" panose="02010600030101010101" pitchFamily="2" charset="-122"/>
                          <a:cs typeface="Times New Roman" panose="02020603050405020304" pitchFamily="18" charset="0"/>
                        </a:rPr>
                        <a:t> union</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int</a:t>
                      </a: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nVal</a:t>
                      </a:r>
                      <a:r>
                        <a:rPr lang="en-US" altLang="zh-CN">
                          <a:solidFill>
                            <a:srgbClr val="000000"/>
                          </a:solidFill>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    BYTE aBuf[8];</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a:t>
                      </a:r>
                      <a:r>
                        <a:rPr lang="en-US" altLang="zh-CN" err="1">
                          <a:solidFill>
                            <a:srgbClr val="000000"/>
                          </a:solidFill>
                          <a:latin typeface="宋体" panose="02010600030101010101" pitchFamily="2" charset="-122"/>
                          <a:cs typeface="Times New Roman" panose="02020603050405020304" pitchFamily="18" charset="0"/>
                        </a:rPr>
                        <a:t>Test_U</a:t>
                      </a:r>
                      <a:r>
                        <a:rPr lang="en-US" altLang="zh-CN">
                          <a:solidFill>
                            <a:srgbClr val="000000"/>
                          </a:solidFill>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err="1">
                          <a:solidFill>
                            <a:srgbClr val="000000"/>
                          </a:solidFill>
                          <a:latin typeface="宋体" panose="02010600030101010101" pitchFamily="2" charset="-122"/>
                          <a:cs typeface="Times New Roman" panose="02020603050405020304" pitchFamily="18" charset="0"/>
                        </a:rPr>
                        <a:t>Test_U</a:t>
                      </a: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unTest</a:t>
                      </a:r>
                      <a:r>
                        <a:rPr lang="en-US" altLang="zh-CN">
                          <a:solidFill>
                            <a:srgbClr val="000000"/>
                          </a:solidFill>
                          <a:latin typeface="宋体" panose="02010600030101010101" pitchFamily="2" charset="-122"/>
                          <a:cs typeface="Times New Roman" panose="02020603050405020304" pitchFamily="18" charset="0"/>
                        </a:rPr>
                        <a:t>;</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err="1">
                          <a:solidFill>
                            <a:srgbClr val="000000"/>
                          </a:solidFill>
                          <a:latin typeface="宋体" panose="02010600030101010101" pitchFamily="2" charset="-122"/>
                          <a:cs typeface="Times New Roman" panose="02020603050405020304" pitchFamily="18" charset="0"/>
                        </a:rPr>
                        <a:t>typedef</a:t>
                      </a: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struct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int</a:t>
                      </a: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nVal</a:t>
                      </a:r>
                      <a:r>
                        <a:rPr lang="en-US" altLang="zh-CN">
                          <a:solidFill>
                            <a:srgbClr val="000000"/>
                          </a:solidFill>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    BYTE aBuf[8];</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a:t>
                      </a:r>
                      <a:r>
                        <a:rPr lang="en-US" altLang="zh-CN" err="1">
                          <a:solidFill>
                            <a:srgbClr val="000000"/>
                          </a:solidFill>
                          <a:latin typeface="宋体" panose="02010600030101010101" pitchFamily="2" charset="-122"/>
                          <a:cs typeface="Times New Roman" panose="02020603050405020304" pitchFamily="18" charset="0"/>
                        </a:rPr>
                        <a:t>Test_S</a:t>
                      </a:r>
                      <a:r>
                        <a:rPr lang="en-US" altLang="zh-CN">
                          <a:solidFill>
                            <a:srgbClr val="000000"/>
                          </a:solidFill>
                          <a:latin typeface="宋体" panose="02010600030101010101" pitchFamily="2" charset="-122"/>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err="1">
                          <a:solidFill>
                            <a:srgbClr val="000000"/>
                          </a:solidFill>
                          <a:latin typeface="宋体" panose="02010600030101010101" pitchFamily="2" charset="-122"/>
                          <a:cs typeface="Times New Roman" panose="02020603050405020304" pitchFamily="18" charset="0"/>
                        </a:rPr>
                        <a:t>Test_S</a:t>
                      </a:r>
                      <a:r>
                        <a:rPr lang="en-US" altLang="zh-CN">
                          <a:solidFill>
                            <a:srgbClr val="000000"/>
                          </a:solidFill>
                          <a:latin typeface="宋体" panose="02010600030101010101" pitchFamily="2" charset="-122"/>
                          <a:cs typeface="Times New Roman" panose="02020603050405020304" pitchFamily="18" charset="0"/>
                        </a:rPr>
                        <a:t> </a:t>
                      </a:r>
                      <a:r>
                        <a:rPr lang="en-US" altLang="zh-CN" err="1">
                          <a:solidFill>
                            <a:srgbClr val="000000"/>
                          </a:solidFill>
                          <a:latin typeface="宋体" panose="02010600030101010101" pitchFamily="2" charset="-122"/>
                          <a:cs typeface="Times New Roman" panose="02020603050405020304" pitchFamily="18" charset="0"/>
                        </a:rPr>
                        <a:t>sTest</a:t>
                      </a:r>
                      <a:r>
                        <a:rPr lang="en-US" altLang="zh-CN" b="0">
                          <a:solidFill>
                            <a:srgbClr val="000000"/>
                          </a:solidFill>
                          <a:latin typeface="宋体" panose="02010600030101010101" pitchFamily="2" charset="-122"/>
                          <a:cs typeface="Times New Roman" panose="02020603050405020304" pitchFamily="18" charset="0"/>
                        </a:rPr>
                        <a:t>;</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72051" name="矩形 172050"/>
          <p:cNvSpPr/>
          <p:nvPr/>
        </p:nvSpPr>
        <p:spPr>
          <a:xfrm>
            <a:off x="468313" y="5084763"/>
            <a:ext cx="8207375" cy="1006475"/>
          </a:xfrm>
          <a:prstGeom prst="rect">
            <a:avLst/>
          </a:prstGeom>
          <a:noFill/>
          <a:ln w="9525">
            <a:noFill/>
          </a:ln>
        </p:spPr>
        <p:txBody>
          <a:bodyPr anchor="ctr" anchorCtr="0">
            <a:spAutoFit/>
          </a:bodyPr>
          <a:p>
            <a:pPr eaLnBrk="1" hangingPunct="1"/>
            <a:r>
              <a:rPr lang="zh-CN" altLang="en-US" sz="2000" dirty="0">
                <a:solidFill>
                  <a:srgbClr val="000000"/>
                </a:solidFill>
                <a:latin typeface="宋体" panose="02010600030101010101" pitchFamily="2" charset="-122"/>
                <a:cs typeface="Times New Roman" panose="02020603050405020304" pitchFamily="18" charset="0"/>
              </a:rPr>
              <a:t>则下面描述正确的有：</a:t>
            </a:r>
            <a:r>
              <a:rPr lang="en-US" altLang="zh-CN" sz="2000">
                <a:solidFill>
                  <a:srgbClr val="000000"/>
                </a:solidFill>
                <a:latin typeface="宋体" panose="02010600030101010101" pitchFamily="2" charset="-122"/>
                <a:cs typeface="Times New Roman" panose="02020603050405020304" pitchFamily="18" charset="0"/>
              </a:rPr>
              <a:t>[			]</a:t>
            </a:r>
            <a:endParaRPr lang="en-US" altLang="zh-CN" sz="2000"/>
          </a:p>
          <a:p>
            <a:r>
              <a:rPr lang="en-US" altLang="zh-CN" sz="2000">
                <a:solidFill>
                  <a:srgbClr val="000000"/>
                </a:solidFill>
                <a:latin typeface="宋体" panose="02010600030101010101" pitchFamily="2" charset="-122"/>
                <a:cs typeface="Times New Roman" panose="02020603050405020304" pitchFamily="18" charset="0"/>
              </a:rPr>
              <a:t>A. </a:t>
            </a:r>
            <a:r>
              <a:rPr lang="en-US" altLang="zh-CN" sz="2000" err="1">
                <a:solidFill>
                  <a:srgbClr val="000000"/>
                </a:solidFill>
                <a:latin typeface="宋体" panose="02010600030101010101" pitchFamily="2" charset="-122"/>
                <a:cs typeface="Times New Roman" panose="02020603050405020304" pitchFamily="18" charset="0"/>
              </a:rPr>
              <a:t>sizeof(Test_U</a:t>
            </a:r>
            <a:r>
              <a:rPr lang="en-US" altLang="zh-CN" sz="2000">
                <a:solidFill>
                  <a:srgbClr val="000000"/>
                </a:solidFill>
                <a:latin typeface="宋体" panose="02010600030101010101" pitchFamily="2" charset="-122"/>
                <a:cs typeface="Times New Roman" panose="02020603050405020304" pitchFamily="18" charset="0"/>
              </a:rPr>
              <a:t>) == 12;	B. </a:t>
            </a:r>
            <a:r>
              <a:rPr lang="en-US" altLang="zh-CN" sz="2000" err="1">
                <a:solidFill>
                  <a:srgbClr val="000000"/>
                </a:solidFill>
                <a:latin typeface="宋体" panose="02010600030101010101" pitchFamily="2" charset="-122"/>
                <a:cs typeface="Times New Roman" panose="02020603050405020304" pitchFamily="18" charset="0"/>
              </a:rPr>
              <a:t>sizeof(</a:t>
            </a:r>
            <a:r>
              <a:rPr lang="en-US" altLang="zh-CN" err="1">
                <a:solidFill>
                  <a:srgbClr val="000000"/>
                </a:solidFill>
              </a:rPr>
              <a:t>Test_S</a:t>
            </a:r>
            <a:r>
              <a:rPr lang="en-US" altLang="zh-CN" sz="2000">
                <a:solidFill>
                  <a:srgbClr val="000000"/>
                </a:solidFill>
                <a:latin typeface="宋体" panose="02010600030101010101" pitchFamily="2" charset="-122"/>
                <a:cs typeface="Times New Roman" panose="02020603050405020304" pitchFamily="18" charset="0"/>
              </a:rPr>
              <a:t>) == 12</a:t>
            </a:r>
            <a:endParaRPr lang="en-US" altLang="zh-CN" sz="2000"/>
          </a:p>
          <a:p>
            <a:r>
              <a:rPr lang="en-US" altLang="zh-CN" sz="2000">
                <a:solidFill>
                  <a:srgbClr val="000000"/>
                </a:solidFill>
                <a:latin typeface="宋体" panose="02010600030101010101" pitchFamily="2" charset="-122"/>
                <a:cs typeface="Times New Roman" panose="02020603050405020304" pitchFamily="18" charset="0"/>
              </a:rPr>
              <a:t>C. &amp;</a:t>
            </a:r>
            <a:r>
              <a:rPr lang="en-US" altLang="zh-CN" sz="2000" err="1">
                <a:solidFill>
                  <a:srgbClr val="000000"/>
                </a:solidFill>
                <a:latin typeface="宋体" panose="02010600030101010101" pitchFamily="2" charset="-122"/>
                <a:cs typeface="Times New Roman" panose="02020603050405020304" pitchFamily="18" charset="0"/>
              </a:rPr>
              <a:t>unTest</a:t>
            </a:r>
            <a:r>
              <a:rPr lang="en-US" altLang="zh-CN" sz="2000">
                <a:solidFill>
                  <a:srgbClr val="000000"/>
                </a:solidFill>
                <a:latin typeface="宋体" panose="02010600030101010101" pitchFamily="2" charset="-122"/>
                <a:cs typeface="Times New Roman" panose="02020603050405020304" pitchFamily="18" charset="0"/>
              </a:rPr>
              <a:t> == </a:t>
            </a:r>
            <a:r>
              <a:rPr lang="en-US" altLang="zh-CN" sz="2000" err="1">
                <a:solidFill>
                  <a:srgbClr val="000000"/>
                </a:solidFill>
                <a:latin typeface="宋体" panose="02010600030101010101" pitchFamily="2" charset="-122"/>
                <a:cs typeface="Times New Roman" panose="02020603050405020304" pitchFamily="18" charset="0"/>
              </a:rPr>
              <a:t>unTest.aBuf</a:t>
            </a:r>
            <a:r>
              <a:rPr lang="en-US" altLang="zh-CN" sz="2000">
                <a:solidFill>
                  <a:srgbClr val="000000"/>
                </a:solidFill>
                <a:latin typeface="宋体" panose="02010600030101010101" pitchFamily="2" charset="-122"/>
                <a:cs typeface="Times New Roman" panose="02020603050405020304" pitchFamily="18" charset="0"/>
              </a:rPr>
              <a:t>;	D.</a:t>
            </a:r>
            <a:r>
              <a:rPr lang="en-US" altLang="zh-CN" sz="2000" b="1">
                <a:solidFill>
                  <a:srgbClr val="000000"/>
                </a:solidFill>
                <a:latin typeface="宋体" panose="02010600030101010101" pitchFamily="2" charset="-122"/>
                <a:cs typeface="Times New Roman" panose="02020603050405020304" pitchFamily="18" charset="0"/>
              </a:rPr>
              <a:t> </a:t>
            </a:r>
            <a:r>
              <a:rPr lang="en-US" altLang="zh-CN" sz="2000">
                <a:solidFill>
                  <a:srgbClr val="000000"/>
                </a:solidFill>
                <a:latin typeface="宋体" panose="02010600030101010101" pitchFamily="2" charset="-122"/>
                <a:cs typeface="Times New Roman" panose="02020603050405020304" pitchFamily="18" charset="0"/>
              </a:rPr>
              <a:t>&amp;</a:t>
            </a:r>
            <a:r>
              <a:rPr lang="en-US" altLang="zh-CN" sz="2000" err="1">
                <a:solidFill>
                  <a:srgbClr val="000000"/>
                </a:solidFill>
                <a:latin typeface="宋体" panose="02010600030101010101" pitchFamily="2" charset="-122"/>
                <a:cs typeface="Times New Roman" panose="02020603050405020304" pitchFamily="18" charset="0"/>
              </a:rPr>
              <a:t>sTest</a:t>
            </a:r>
            <a:r>
              <a:rPr lang="en-US" altLang="zh-CN" sz="2000">
                <a:solidFill>
                  <a:srgbClr val="000000"/>
                </a:solidFill>
                <a:latin typeface="宋体" panose="02010600030101010101" pitchFamily="2" charset="-122"/>
                <a:cs typeface="Times New Roman" panose="02020603050405020304" pitchFamily="18" charset="0"/>
              </a:rPr>
              <a:t> == </a:t>
            </a:r>
            <a:r>
              <a:rPr lang="en-US" altLang="zh-CN" sz="2000" err="1">
                <a:solidFill>
                  <a:srgbClr val="000000"/>
                </a:solidFill>
                <a:latin typeface="宋体" panose="02010600030101010101" pitchFamily="2" charset="-122"/>
                <a:cs typeface="Times New Roman" panose="02020603050405020304" pitchFamily="18" charset="0"/>
              </a:rPr>
              <a:t>sTest.aBuf</a:t>
            </a:r>
            <a:endParaRPr lang="en-US" altLang="zh-CN" sz="2000">
              <a:solidFill>
                <a:srgbClr val="000000"/>
              </a:solidFill>
              <a:latin typeface="宋体" panose="02010600030101010101" pitchFamily="2" charset="-122"/>
              <a:ea typeface="Times New Roman" panose="02020603050405020304" pitchFamily="18" charset="0"/>
            </a:endParaRPr>
          </a:p>
        </p:txBody>
      </p:sp>
      <p:sp>
        <p:nvSpPr>
          <p:cNvPr id="172057" name="矩形 172056"/>
          <p:cNvSpPr/>
          <p:nvPr/>
        </p:nvSpPr>
        <p:spPr>
          <a:xfrm>
            <a:off x="3276600" y="5084763"/>
            <a:ext cx="577850" cy="366712"/>
          </a:xfrm>
          <a:prstGeom prst="rect">
            <a:avLst/>
          </a:prstGeom>
          <a:noFill/>
          <a:ln w="9525">
            <a:noFill/>
          </a:ln>
        </p:spPr>
        <p:txBody>
          <a:bodyPr wrap="none" anchor="ctr" anchorCtr="0">
            <a:spAutoFit/>
          </a:bodyPr>
          <a:p>
            <a:pPr eaLnBrk="1" hangingPunct="1"/>
            <a:r>
              <a:rPr lang="en-US" altLang="zh-CN" b="1"/>
              <a:t>BC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72057"/>
                                        </p:tgtEl>
                                        <p:attrNameLst>
                                          <p:attrName>style.visibility</p:attrName>
                                        </p:attrNameLst>
                                      </p:cBhvr>
                                      <p:to>
                                        <p:strVal val="visible"/>
                                      </p:to>
                                    </p:set>
                                    <p:animEffect transition="in" filter="barn(inHorizontal)">
                                      <p:cBhvr>
                                        <p:cTn id="7" dur="500"/>
                                        <p:tgtEl>
                                          <p:spTgt spid="17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57"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6" name="标题 77825"/>
          <p:cNvSpPr>
            <a:spLocks noGrp="1"/>
          </p:cNvSpPr>
          <p:nvPr>
            <p:ph type="title"/>
          </p:nvPr>
        </p:nvSpPr>
        <p:spPr/>
        <p:txBody>
          <a:bodyPr anchor="ctr" anchorCtr="0"/>
          <a:p>
            <a:r>
              <a:rPr lang="zh-CN" altLang="en-US" dirty="0"/>
              <a:t>语句－</a:t>
            </a:r>
            <a:r>
              <a:rPr lang="en-US" altLang="zh-CN" err="1"/>
              <a:t>goto</a:t>
            </a:r>
            <a:r>
              <a:rPr lang="zh-CN" altLang="en-US" dirty="0"/>
              <a:t>语句</a:t>
            </a:r>
            <a:endParaRPr lang="zh-CN" altLang="en-US" dirty="0"/>
          </a:p>
        </p:txBody>
      </p:sp>
      <p:sp>
        <p:nvSpPr>
          <p:cNvPr id="77827" name="文本占位符 77826"/>
          <p:cNvSpPr>
            <a:spLocks noGrp="1"/>
          </p:cNvSpPr>
          <p:nvPr>
            <p:ph type="body" idx="1"/>
          </p:nvPr>
        </p:nvSpPr>
        <p:spPr>
          <a:xfrm>
            <a:off x="611188" y="1600200"/>
            <a:ext cx="8075612" cy="820738"/>
          </a:xfrm>
        </p:spPr>
        <p:txBody>
          <a:bodyPr/>
          <a:p>
            <a:r>
              <a:rPr lang="zh-CN" altLang="en-US" dirty="0"/>
              <a:t>用且只可用于跳出多层循环，如：</a:t>
            </a:r>
            <a:endParaRPr lang="zh-CN" altLang="en-US" dirty="0"/>
          </a:p>
        </p:txBody>
      </p:sp>
      <p:sp>
        <p:nvSpPr>
          <p:cNvPr id="77828" name="矩形 77827"/>
          <p:cNvSpPr/>
          <p:nvPr/>
        </p:nvSpPr>
        <p:spPr>
          <a:xfrm>
            <a:off x="539750" y="2276475"/>
            <a:ext cx="8208963" cy="4248150"/>
          </a:xfrm>
          <a:prstGeom prst="rect">
            <a:avLst/>
          </a:prstGeom>
          <a:noFill/>
          <a:ln w="9525">
            <a:noFill/>
          </a:ln>
        </p:spPr>
        <p:txBody>
          <a:bodyPr>
            <a:spAutoFit/>
          </a:bodyPr>
          <a:p>
            <a:r>
              <a:rPr lang="en-US" altLang="zh-CN" sz="1600" err="1"/>
              <a:t>for(i</a:t>
            </a:r>
            <a:r>
              <a:rPr lang="en-US" altLang="zh-CN" sz="1600"/>
              <a:t> = 0; i &lt; NUM1; ++i)</a:t>
            </a:r>
            <a:endParaRPr lang="en-US" altLang="zh-CN" sz="1600"/>
          </a:p>
          <a:p>
            <a:r>
              <a:rPr lang="en-US" altLang="zh-CN" sz="1600"/>
              <a:t>{</a:t>
            </a:r>
            <a:endParaRPr lang="en-US" altLang="zh-CN" sz="1600"/>
          </a:p>
          <a:p>
            <a:r>
              <a:rPr lang="en-US" altLang="zh-CN" sz="1600"/>
              <a:t>	for (j = 0; j &lt; NUM2; ++j)</a:t>
            </a:r>
            <a:endParaRPr lang="en-US" altLang="zh-CN" sz="1600"/>
          </a:p>
          <a:p>
            <a:r>
              <a:rPr lang="en-US" altLang="zh-CN" sz="1600"/>
              <a:t>	{</a:t>
            </a:r>
            <a:endParaRPr lang="en-US" altLang="zh-CN" sz="1600"/>
          </a:p>
          <a:p>
            <a:r>
              <a:rPr lang="en-US" altLang="zh-CN" sz="1600"/>
              <a:t>		for (k = 0; k &lt; NUM3; ++k)</a:t>
            </a:r>
            <a:endParaRPr lang="en-US" altLang="zh-CN" sz="1600"/>
          </a:p>
          <a:p>
            <a:r>
              <a:rPr lang="en-US" altLang="zh-CN" sz="1600"/>
              <a:t>		{</a:t>
            </a:r>
            <a:endParaRPr lang="en-US" altLang="zh-CN" sz="1600"/>
          </a:p>
          <a:p>
            <a:r>
              <a:rPr lang="en-US" altLang="zh-CN" sz="1600"/>
              <a:t>			...</a:t>
            </a:r>
            <a:endParaRPr lang="en-US" altLang="zh-CN" sz="1600"/>
          </a:p>
          <a:p>
            <a:r>
              <a:rPr lang="en-US" altLang="zh-CN" sz="1600"/>
              <a:t>			if (</a:t>
            </a:r>
            <a:r>
              <a:rPr lang="zh-CN" altLang="en-US" sz="1600" dirty="0"/>
              <a:t>失败</a:t>
            </a:r>
            <a:r>
              <a:rPr lang="en-US" altLang="zh-CN" sz="1600"/>
              <a:t>)</a:t>
            </a:r>
            <a:endParaRPr lang="en-US" altLang="zh-CN" sz="1600"/>
          </a:p>
          <a:p>
            <a:r>
              <a:rPr lang="en-US" altLang="zh-CN" sz="1600"/>
              <a:t>			{</a:t>
            </a:r>
            <a:endParaRPr lang="en-US" altLang="zh-CN" sz="1600"/>
          </a:p>
          <a:p>
            <a:r>
              <a:rPr lang="en-US" altLang="zh-CN" sz="1600"/>
              <a:t>				</a:t>
            </a:r>
            <a:r>
              <a:rPr lang="en-US" altLang="zh-CN" sz="1600" err="1"/>
              <a:t>goto</a:t>
            </a:r>
            <a:r>
              <a:rPr lang="en-US" altLang="zh-CN" sz="1600"/>
              <a:t> </a:t>
            </a:r>
            <a:r>
              <a:rPr lang="en-US" altLang="zh-CN" sz="1600" err="1"/>
              <a:t>ExitFor</a:t>
            </a:r>
            <a:r>
              <a:rPr lang="en-US" altLang="zh-CN" sz="1600"/>
              <a:t>;</a:t>
            </a:r>
            <a:endParaRPr lang="en-US" altLang="zh-CN" sz="1600"/>
          </a:p>
          <a:p>
            <a:r>
              <a:rPr lang="en-US" altLang="zh-CN" sz="1600"/>
              <a:t>			}</a:t>
            </a:r>
            <a:endParaRPr lang="en-US" altLang="zh-CN" sz="1600"/>
          </a:p>
          <a:p>
            <a:r>
              <a:rPr lang="en-US" altLang="zh-CN" sz="1600"/>
              <a:t>		}</a:t>
            </a:r>
            <a:endParaRPr lang="en-US" altLang="zh-CN" sz="1600"/>
          </a:p>
          <a:p>
            <a:r>
              <a:rPr lang="en-US" altLang="zh-CN" sz="1600"/>
              <a:t>	}</a:t>
            </a:r>
            <a:endParaRPr lang="en-US" altLang="zh-CN" sz="1600"/>
          </a:p>
          <a:p>
            <a:r>
              <a:rPr lang="en-US" altLang="zh-CN" sz="1600"/>
              <a:t>}</a:t>
            </a:r>
            <a:endParaRPr lang="en-US" altLang="zh-CN" sz="1600"/>
          </a:p>
          <a:p>
            <a:endParaRPr lang="en-US" altLang="zh-CN" sz="1600"/>
          </a:p>
          <a:p>
            <a:r>
              <a:rPr lang="en-US" altLang="zh-CN" sz="1600" err="1"/>
              <a:t>ExitFor</a:t>
            </a:r>
            <a:r>
              <a:rPr lang="en-US" altLang="zh-CN" sz="1600"/>
              <a:t>:</a:t>
            </a:r>
            <a:endParaRPr lang="en-US" altLang="zh-CN" sz="1600"/>
          </a:p>
          <a:p>
            <a:r>
              <a:rPr lang="en-US" altLang="zh-CN" sz="1600"/>
              <a:t>	...</a:t>
            </a:r>
            <a:endParaRPr lang="en-US" altLang="zh-CN"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wipe(down)">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3058" name="标题 173057"/>
          <p:cNvSpPr>
            <a:spLocks noGrp="1"/>
          </p:cNvSpPr>
          <p:nvPr>
            <p:ph type="title"/>
          </p:nvPr>
        </p:nvSpPr>
        <p:spPr/>
        <p:txBody>
          <a:bodyPr anchor="ctr" anchorCtr="0"/>
          <a:p>
            <a:r>
              <a:rPr lang="zh-CN" altLang="en-US" dirty="0"/>
              <a:t>思考</a:t>
            </a:r>
            <a:r>
              <a:rPr lang="en-US" altLang="zh-CN"/>
              <a:t>27</a:t>
            </a:r>
            <a:endParaRPr lang="en-US" altLang="zh-CN"/>
          </a:p>
        </p:txBody>
      </p:sp>
      <p:sp>
        <p:nvSpPr>
          <p:cNvPr id="173059" name="文本占位符 173058"/>
          <p:cNvSpPr>
            <a:spLocks noGrp="1"/>
          </p:cNvSpPr>
          <p:nvPr>
            <p:ph type="body" idx="1"/>
          </p:nvPr>
        </p:nvSpPr>
        <p:spPr/>
        <p:txBody>
          <a:bodyPr/>
          <a:p>
            <a:pPr marL="457200" indent="-457200">
              <a:buNone/>
            </a:pPr>
            <a:r>
              <a:rPr lang="zh-CN" altLang="en-US" dirty="0"/>
              <a:t>对于</a:t>
            </a:r>
            <a:r>
              <a:rPr lang="en-US" altLang="zh-CN" err="1"/>
              <a:t>goto</a:t>
            </a:r>
            <a:r>
              <a:rPr lang="zh-CN" altLang="en-US" dirty="0"/>
              <a:t>语句，下面的描述比较合适的有</a:t>
            </a:r>
            <a:r>
              <a:rPr lang="en-US" altLang="zh-CN"/>
              <a:t>[			]</a:t>
            </a:r>
            <a:endParaRPr lang="en-US" altLang="zh-CN"/>
          </a:p>
          <a:p>
            <a:pPr marL="457200" indent="-457200"/>
            <a:r>
              <a:rPr lang="en-US" altLang="zh-CN"/>
              <a:t>A. </a:t>
            </a:r>
            <a:r>
              <a:rPr lang="zh-CN" altLang="en-US" dirty="0"/>
              <a:t>可以用作循环控制；		</a:t>
            </a:r>
            <a:endParaRPr lang="zh-CN" altLang="en-US" dirty="0"/>
          </a:p>
          <a:p>
            <a:pPr marL="457200" indent="-457200"/>
            <a:r>
              <a:rPr lang="en-US" altLang="zh-CN"/>
              <a:t>B</a:t>
            </a:r>
            <a:r>
              <a:rPr lang="zh-CN" altLang="en-US" dirty="0"/>
              <a:t>、可以用做跳出一重循环；	</a:t>
            </a:r>
            <a:endParaRPr lang="zh-CN" altLang="en-US" dirty="0"/>
          </a:p>
          <a:p>
            <a:pPr marL="457200" indent="-457200"/>
            <a:r>
              <a:rPr lang="en-US" altLang="zh-CN"/>
              <a:t>C</a:t>
            </a:r>
            <a:r>
              <a:rPr lang="zh-CN" altLang="en-US" dirty="0"/>
              <a:t>、可以用来跳出多重循环</a:t>
            </a:r>
            <a:endParaRPr lang="zh-CN" altLang="en-US" dirty="0"/>
          </a:p>
          <a:p>
            <a:pPr marL="457200" indent="-457200"/>
            <a:r>
              <a:rPr lang="en-US" altLang="zh-CN"/>
              <a:t>D. </a:t>
            </a:r>
            <a:r>
              <a:rPr lang="zh-CN" altLang="en-US" dirty="0"/>
              <a:t>任何情况都不能使用</a:t>
            </a:r>
            <a:endParaRPr lang="zh-CN" altLang="en-US" dirty="0"/>
          </a:p>
        </p:txBody>
      </p:sp>
      <p:sp>
        <p:nvSpPr>
          <p:cNvPr id="173060" name="矩形 173059"/>
          <p:cNvSpPr/>
          <p:nvPr/>
        </p:nvSpPr>
        <p:spPr>
          <a:xfrm>
            <a:off x="6877050" y="1628775"/>
            <a:ext cx="412750" cy="366713"/>
          </a:xfrm>
          <a:prstGeom prst="rect">
            <a:avLst/>
          </a:prstGeom>
          <a:noFill/>
          <a:ln w="9525">
            <a:noFill/>
          </a:ln>
        </p:spPr>
        <p:txBody>
          <a:bodyPr wrap="none" anchor="ctr" anchorCtr="0">
            <a:spAutoFit/>
          </a:bodyPr>
          <a:p>
            <a:pPr eaLnBrk="1" hangingPunct="1"/>
            <a:r>
              <a:rPr lang="en-US" altLang="zh-CN" b="1"/>
              <a:t>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checkerboard(across)">
                                      <p:cBhvr>
                                        <p:cTn id="7" dur="500"/>
                                        <p:tgtEl>
                                          <p:spTgt spid="173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6" name="标题 113665"/>
          <p:cNvSpPr>
            <a:spLocks noGrp="1"/>
          </p:cNvSpPr>
          <p:nvPr>
            <p:ph type="title"/>
          </p:nvPr>
        </p:nvSpPr>
        <p:spPr/>
        <p:txBody>
          <a:bodyPr anchor="ctr" anchorCtr="0"/>
          <a:p>
            <a:r>
              <a:rPr lang="zh-CN" altLang="en-US" dirty="0"/>
              <a:t>语句</a:t>
            </a:r>
            <a:r>
              <a:rPr lang="en-US" altLang="zh-CN">
                <a:latin typeface="Arial" panose="020B0604020202020204" pitchFamily="34" charset="0"/>
              </a:rPr>
              <a:t>—</a:t>
            </a:r>
            <a:r>
              <a:rPr lang="zh-CN" altLang="en-US" dirty="0"/>
              <a:t>无限循环</a:t>
            </a:r>
            <a:endParaRPr lang="zh-CN" altLang="en-US" dirty="0"/>
          </a:p>
        </p:txBody>
      </p:sp>
      <p:sp>
        <p:nvSpPr>
          <p:cNvPr id="113668" name="文本框 113667"/>
          <p:cNvSpPr txBox="1"/>
          <p:nvPr/>
        </p:nvSpPr>
        <p:spPr>
          <a:xfrm>
            <a:off x="684213" y="1773238"/>
            <a:ext cx="2447925" cy="4003675"/>
          </a:xfrm>
          <a:prstGeom prst="rect">
            <a:avLst/>
          </a:prstGeom>
          <a:noFill/>
          <a:ln w="9525">
            <a:noFill/>
          </a:ln>
        </p:spPr>
        <p:txBody>
          <a:bodyPr>
            <a:spAutoFit/>
          </a:bodyPr>
          <a:p>
            <a:pPr>
              <a:spcBef>
                <a:spcPct val="50000"/>
              </a:spcBef>
            </a:pPr>
            <a:r>
              <a:rPr lang="en-US" altLang="zh-CN" sz="1600"/>
              <a:t>1.</a:t>
            </a:r>
            <a:endParaRPr lang="en-US" altLang="zh-CN" sz="1600"/>
          </a:p>
          <a:p>
            <a:pPr>
              <a:spcBef>
                <a:spcPct val="50000"/>
              </a:spcBef>
            </a:pPr>
            <a:r>
              <a:rPr lang="en-US" altLang="zh-CN" sz="1600"/>
              <a:t>while(1)</a:t>
            </a:r>
            <a:endParaRPr lang="en-US" altLang="zh-CN" sz="1600"/>
          </a:p>
          <a:p>
            <a:pPr>
              <a:spcBef>
                <a:spcPct val="50000"/>
              </a:spcBef>
            </a:pPr>
            <a:r>
              <a:rPr lang="en-US" altLang="zh-CN" sz="1600"/>
              <a:t>{</a:t>
            </a:r>
            <a:endParaRPr lang="en-US" altLang="zh-CN" sz="1600"/>
          </a:p>
          <a:p>
            <a:pPr>
              <a:spcBef>
                <a:spcPct val="50000"/>
              </a:spcBef>
            </a:pPr>
            <a:r>
              <a:rPr lang="en-US" altLang="zh-CN" sz="1600"/>
              <a:t>	......	</a:t>
            </a:r>
            <a:endParaRPr lang="en-US" altLang="zh-CN" sz="1600"/>
          </a:p>
          <a:p>
            <a:pPr>
              <a:spcBef>
                <a:spcPct val="50000"/>
              </a:spcBef>
            </a:pPr>
            <a:r>
              <a:rPr lang="en-US" altLang="zh-CN" sz="1600"/>
              <a:t>}</a:t>
            </a:r>
            <a:endParaRPr lang="en-US" altLang="zh-CN" sz="1600"/>
          </a:p>
          <a:p>
            <a:pPr>
              <a:spcBef>
                <a:spcPct val="50000"/>
              </a:spcBef>
            </a:pPr>
            <a:endParaRPr lang="en-US" altLang="zh-CN" sz="1600"/>
          </a:p>
          <a:p>
            <a:pPr>
              <a:spcBef>
                <a:spcPct val="50000"/>
              </a:spcBef>
            </a:pPr>
            <a:r>
              <a:rPr lang="en-US" altLang="zh-CN" sz="1600"/>
              <a:t>2. </a:t>
            </a:r>
            <a:endParaRPr lang="en-US" altLang="zh-CN" sz="1600"/>
          </a:p>
          <a:p>
            <a:pPr>
              <a:spcBef>
                <a:spcPct val="50000"/>
              </a:spcBef>
            </a:pPr>
            <a:r>
              <a:rPr lang="en-US" altLang="zh-CN" sz="1600"/>
              <a:t>for(;;)</a:t>
            </a:r>
            <a:endParaRPr lang="en-US" altLang="zh-CN" sz="1600"/>
          </a:p>
          <a:p>
            <a:pPr>
              <a:spcBef>
                <a:spcPct val="50000"/>
              </a:spcBef>
            </a:pPr>
            <a:r>
              <a:rPr lang="en-US" altLang="zh-CN" sz="1600"/>
              <a:t>{</a:t>
            </a:r>
            <a:endParaRPr lang="en-US" altLang="zh-CN" sz="1600"/>
          </a:p>
          <a:p>
            <a:pPr>
              <a:spcBef>
                <a:spcPct val="50000"/>
              </a:spcBef>
            </a:pPr>
            <a:r>
              <a:rPr lang="en-US" altLang="zh-CN" sz="1600"/>
              <a:t>	...</a:t>
            </a:r>
            <a:endParaRPr lang="en-US" altLang="zh-CN" sz="1600"/>
          </a:p>
          <a:p>
            <a:pPr>
              <a:spcBef>
                <a:spcPct val="50000"/>
              </a:spcBef>
            </a:pPr>
            <a:r>
              <a:rPr lang="en-US" altLang="zh-CN" sz="1600"/>
              <a:t>}</a:t>
            </a:r>
            <a:endParaRPr lang="en-US" altLang="zh-CN" sz="1600"/>
          </a:p>
        </p:txBody>
      </p:sp>
      <p:sp>
        <p:nvSpPr>
          <p:cNvPr id="113669" name="文本框 113668"/>
          <p:cNvSpPr txBox="1"/>
          <p:nvPr/>
        </p:nvSpPr>
        <p:spPr>
          <a:xfrm>
            <a:off x="4716463" y="1773238"/>
            <a:ext cx="2736850" cy="2414587"/>
          </a:xfrm>
          <a:prstGeom prst="rect">
            <a:avLst/>
          </a:prstGeom>
          <a:noFill/>
          <a:ln w="9525">
            <a:noFill/>
          </a:ln>
        </p:spPr>
        <p:txBody>
          <a:bodyPr>
            <a:spAutoFit/>
          </a:bodyPr>
          <a:p>
            <a:pPr>
              <a:spcBef>
                <a:spcPct val="50000"/>
              </a:spcBef>
            </a:pPr>
            <a:r>
              <a:rPr lang="en-US" altLang="zh-CN" sz="1600"/>
              <a:t>3.</a:t>
            </a:r>
            <a:endParaRPr lang="en-US" altLang="zh-CN" sz="1600"/>
          </a:p>
          <a:p>
            <a:pPr>
              <a:spcBef>
                <a:spcPct val="50000"/>
              </a:spcBef>
            </a:pPr>
            <a:r>
              <a:rPr lang="en-US" altLang="zh-CN" sz="1600" err="1"/>
              <a:t>NextLoop</a:t>
            </a:r>
            <a:r>
              <a:rPr lang="en-US" altLang="zh-CN" sz="1600"/>
              <a:t>:</a:t>
            </a:r>
            <a:endParaRPr lang="en-US" altLang="zh-CN" sz="1600"/>
          </a:p>
          <a:p>
            <a:pPr>
              <a:spcBef>
                <a:spcPct val="50000"/>
              </a:spcBef>
            </a:pPr>
            <a:r>
              <a:rPr lang="en-US" altLang="zh-CN" sz="1600"/>
              <a:t>	...</a:t>
            </a:r>
            <a:endParaRPr lang="en-US" altLang="zh-CN" sz="1600"/>
          </a:p>
          <a:p>
            <a:pPr>
              <a:spcBef>
                <a:spcPct val="50000"/>
              </a:spcBef>
            </a:pPr>
            <a:r>
              <a:rPr lang="en-US" altLang="zh-CN" sz="1600"/>
              <a:t>	</a:t>
            </a:r>
            <a:r>
              <a:rPr lang="en-US" altLang="zh-CN" sz="1600" err="1"/>
              <a:t>goto</a:t>
            </a:r>
            <a:r>
              <a:rPr lang="en-US" altLang="zh-CN" sz="1600"/>
              <a:t> </a:t>
            </a:r>
            <a:r>
              <a:rPr lang="en-US" altLang="zh-CN" sz="1600" err="1"/>
              <a:t>NextLoop</a:t>
            </a:r>
            <a:r>
              <a:rPr lang="en-US" altLang="zh-CN" sz="1600"/>
              <a:t>;</a:t>
            </a:r>
            <a:endParaRPr lang="en-US" altLang="zh-CN" sz="1600"/>
          </a:p>
          <a:p>
            <a:pPr>
              <a:spcBef>
                <a:spcPct val="50000"/>
              </a:spcBef>
            </a:pPr>
            <a:endParaRPr lang="en-US" altLang="zh-CN" sz="1600"/>
          </a:p>
          <a:p>
            <a:pPr>
              <a:spcBef>
                <a:spcPct val="50000"/>
              </a:spcBef>
            </a:pPr>
            <a:r>
              <a:rPr lang="zh-CN" altLang="en-US" sz="1600" dirty="0"/>
              <a:t>嵌入式系统中经常用到无限循环，那么使用何种形式？</a:t>
            </a:r>
            <a:endParaRPr lang="zh-CN" altLang="en-US" sz="1600" dirty="0"/>
          </a:p>
        </p:txBody>
      </p:sp>
      <p:sp>
        <p:nvSpPr>
          <p:cNvPr id="113670" name="文本框 113669"/>
          <p:cNvSpPr txBox="1"/>
          <p:nvPr/>
        </p:nvSpPr>
        <p:spPr>
          <a:xfrm>
            <a:off x="4356100" y="4797425"/>
            <a:ext cx="4535488" cy="1187450"/>
          </a:xfrm>
          <a:prstGeom prst="rect">
            <a:avLst/>
          </a:prstGeom>
          <a:noFill/>
          <a:ln w="9525">
            <a:noFill/>
          </a:ln>
        </p:spPr>
        <p:txBody>
          <a:bodyPr>
            <a:spAutoFit/>
          </a:bodyPr>
          <a:p>
            <a:pPr>
              <a:spcBef>
                <a:spcPct val="50000"/>
              </a:spcBef>
            </a:pPr>
            <a:r>
              <a:rPr lang="zh-CN" altLang="en-US" sz="2400" dirty="0"/>
              <a:t>要求使用</a:t>
            </a:r>
            <a:r>
              <a:rPr lang="en-US" altLang="zh-CN" sz="2400"/>
              <a:t>for(;;)</a:t>
            </a:r>
            <a:r>
              <a:rPr lang="zh-CN" altLang="en-US" sz="2400" dirty="0"/>
              <a:t>的形式，因为</a:t>
            </a:r>
            <a:r>
              <a:rPr lang="en-US" altLang="zh-CN" sz="2400"/>
              <a:t>while(1)</a:t>
            </a:r>
            <a:r>
              <a:rPr lang="zh-CN" altLang="en-US" sz="2400" dirty="0"/>
              <a:t>在在</a:t>
            </a:r>
            <a:r>
              <a:rPr lang="en-US" altLang="zh-CN" sz="2400"/>
              <a:t>VC</a:t>
            </a:r>
            <a:r>
              <a:rPr lang="zh-CN" altLang="en-US" sz="2400" dirty="0"/>
              <a:t>的最高警告等级下有警告，</a:t>
            </a:r>
            <a:r>
              <a:rPr lang="en-US" altLang="zh-CN" sz="2400" err="1"/>
              <a:t>goto</a:t>
            </a:r>
            <a:r>
              <a:rPr lang="zh-CN" altLang="en-US" sz="2400" dirty="0"/>
              <a:t>禁用</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p:stCondLst>
                                    <p:cond delay="0"/>
                                  </p:stCondLst>
                                  <p:childTnLst>
                                    <p:set>
                                      <p:cBhvr>
                                        <p:cTn id="6" dur="1" fill="hold">
                                          <p:stCondLst>
                                            <p:cond delay="0"/>
                                          </p:stCondLst>
                                        </p:cTn>
                                        <p:tgtEl>
                                          <p:spTgt spid="113670"/>
                                        </p:tgtEl>
                                        <p:attrNameLst>
                                          <p:attrName>style.visibility</p:attrName>
                                        </p:attrNameLst>
                                      </p:cBhvr>
                                      <p:to>
                                        <p:strVal val="visible"/>
                                      </p:to>
                                    </p:set>
                                    <p:animEffect transition="in" filter="plus(in)">
                                      <p:cBhvr>
                                        <p:cTn id="7" dur="5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1"/>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82" name="标题 174081"/>
          <p:cNvSpPr>
            <a:spLocks noGrp="1"/>
          </p:cNvSpPr>
          <p:nvPr>
            <p:ph type="title"/>
          </p:nvPr>
        </p:nvSpPr>
        <p:spPr/>
        <p:txBody>
          <a:bodyPr anchor="ctr" anchorCtr="0"/>
          <a:p>
            <a:r>
              <a:rPr lang="zh-CN" altLang="en-US" dirty="0"/>
              <a:t>思考</a:t>
            </a:r>
            <a:r>
              <a:rPr lang="en-US" altLang="zh-CN"/>
              <a:t>28</a:t>
            </a:r>
            <a:endParaRPr lang="en-US" altLang="zh-CN"/>
          </a:p>
        </p:txBody>
      </p:sp>
      <p:sp>
        <p:nvSpPr>
          <p:cNvPr id="174083" name="文本占位符 174082"/>
          <p:cNvSpPr>
            <a:spLocks noGrp="1"/>
          </p:cNvSpPr>
          <p:nvPr>
            <p:ph type="body" idx="1"/>
          </p:nvPr>
        </p:nvSpPr>
        <p:spPr/>
        <p:txBody>
          <a:bodyPr/>
          <a:p>
            <a:pPr marL="457200" indent="-457200">
              <a:buNone/>
            </a:pPr>
            <a:r>
              <a:rPr lang="zh-CN" altLang="en-US" dirty="0"/>
              <a:t>无限循环使用什么方式比较合适</a:t>
            </a:r>
            <a:r>
              <a:rPr lang="en-US" altLang="zh-CN"/>
              <a:t>[		]</a:t>
            </a:r>
            <a:endParaRPr lang="en-US" altLang="zh-CN"/>
          </a:p>
          <a:p>
            <a:pPr marL="457200" indent="-457200"/>
            <a:r>
              <a:rPr lang="en-US" altLang="zh-CN"/>
              <a:t>A. while(1);		</a:t>
            </a:r>
            <a:endParaRPr lang="en-US" altLang="zh-CN"/>
          </a:p>
          <a:p>
            <a:pPr marL="457200" indent="-457200"/>
            <a:r>
              <a:rPr lang="en-US" altLang="zh-CN"/>
              <a:t>B. for(;;);			</a:t>
            </a:r>
            <a:endParaRPr lang="en-US" altLang="zh-CN"/>
          </a:p>
          <a:p>
            <a:pPr marL="457200" indent="-457200"/>
            <a:r>
              <a:rPr lang="en-US" altLang="zh-CN"/>
              <a:t>C: </a:t>
            </a:r>
            <a:r>
              <a:rPr lang="en-US" altLang="zh-CN" err="1"/>
              <a:t>goto</a:t>
            </a:r>
            <a:endParaRPr lang="en-US" altLang="zh-CN"/>
          </a:p>
        </p:txBody>
      </p:sp>
      <p:sp>
        <p:nvSpPr>
          <p:cNvPr id="174084" name="矩形 174083"/>
          <p:cNvSpPr/>
          <p:nvPr/>
        </p:nvSpPr>
        <p:spPr>
          <a:xfrm>
            <a:off x="5651500" y="1628775"/>
            <a:ext cx="412750" cy="366713"/>
          </a:xfrm>
          <a:prstGeom prst="rect">
            <a:avLst/>
          </a:prstGeom>
          <a:noFill/>
          <a:ln w="9525">
            <a:noFill/>
          </a:ln>
        </p:spPr>
        <p:txBody>
          <a:bodyPr wrap="none" anchor="ctr" anchorCtr="0">
            <a:spAutoFit/>
          </a:bodyPr>
          <a:p>
            <a:pPr eaLnBrk="1" hangingPunct="1"/>
            <a:r>
              <a:rPr lang="en-US" altLang="zh-CN" b="1"/>
              <a:t>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checkerboard(across)">
                                      <p:cBhvr>
                                        <p:cTn id="7" dur="500"/>
                                        <p:tgtEl>
                                          <p:spTgt spid="174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6" name="标题 16385"/>
          <p:cNvSpPr>
            <a:spLocks noGrp="1"/>
          </p:cNvSpPr>
          <p:nvPr>
            <p:ph type="title"/>
          </p:nvPr>
        </p:nvSpPr>
        <p:spPr/>
        <p:txBody>
          <a:bodyPr anchor="ctr" anchorCtr="0"/>
          <a:p>
            <a:r>
              <a:rPr lang="en-US" altLang="zh-CN"/>
              <a:t>.h</a:t>
            </a:r>
            <a:r>
              <a:rPr lang="zh-CN" altLang="en-US" dirty="0"/>
              <a:t>文件的预处理块与函数声明</a:t>
            </a:r>
            <a:endParaRPr lang="zh-CN" altLang="en-US" dirty="0"/>
          </a:p>
        </p:txBody>
      </p:sp>
      <p:sp>
        <p:nvSpPr>
          <p:cNvPr id="16388" name="矩形 16387"/>
          <p:cNvSpPr/>
          <p:nvPr/>
        </p:nvSpPr>
        <p:spPr>
          <a:xfrm>
            <a:off x="250825" y="1196975"/>
            <a:ext cx="8893175" cy="5631180"/>
          </a:xfrm>
          <a:prstGeom prst="rect">
            <a:avLst/>
          </a:prstGeom>
          <a:noFill/>
          <a:ln w="9525">
            <a:noFill/>
          </a:ln>
        </p:spPr>
        <p:txBody>
          <a:bodyPr>
            <a:spAutoFit/>
          </a:bodyPr>
          <a:p>
            <a:pPr eaLnBrk="1" hangingPunct="1"/>
            <a:r>
              <a:rPr lang="en-US" altLang="zh-CN" b="1">
                <a:solidFill>
                  <a:schemeClr val="accent2"/>
                </a:solidFill>
                <a:latin typeface="宋体" panose="02010600030101010101" pitchFamily="2" charset="-122"/>
              </a:rPr>
              <a:t>//</a:t>
            </a:r>
            <a:r>
              <a:rPr lang="zh-CN" altLang="en-US" b="1" dirty="0">
                <a:solidFill>
                  <a:schemeClr val="accent2"/>
                </a:solidFill>
                <a:latin typeface="宋体" panose="02010600030101010101" pitchFamily="2" charset="-122"/>
              </a:rPr>
              <a:t>省略版权注释</a:t>
            </a:r>
            <a:endParaRPr lang="zh-CN" altLang="en-US" b="1" dirty="0">
              <a:solidFill>
                <a:schemeClr val="accent2"/>
              </a:solidFill>
              <a:latin typeface="宋体" panose="02010600030101010101" pitchFamily="2" charset="-122"/>
            </a:endParaRPr>
          </a:p>
          <a:p>
            <a:pPr eaLnBrk="1" hangingPunct="1"/>
            <a:r>
              <a:rPr lang="en-US" altLang="zh-CN" b="1">
                <a:solidFill>
                  <a:schemeClr val="accent2"/>
                </a:solidFill>
                <a:latin typeface="宋体" panose="02010600030101010101" pitchFamily="2" charset="-122"/>
              </a:rPr>
              <a:t>#</a:t>
            </a:r>
            <a:r>
              <a:rPr lang="en-US" altLang="zh-CN" b="1" err="1">
                <a:solidFill>
                  <a:schemeClr val="accent2"/>
                </a:solidFill>
                <a:latin typeface="宋体" panose="02010600030101010101" pitchFamily="2" charset="-122"/>
              </a:rPr>
              <a:t>ifndef</a:t>
            </a:r>
            <a:r>
              <a:rPr lang="en-US" altLang="zh-CN" b="1">
                <a:solidFill>
                  <a:schemeClr val="accent2"/>
                </a:solidFill>
                <a:latin typeface="宋体" panose="02010600030101010101" pitchFamily="2" charset="-122"/>
              </a:rPr>
              <a:t> _DHFCAT_H_ </a:t>
            </a:r>
            <a:r>
              <a:rPr lang="en-US" altLang="zh-CN" b="1">
                <a:solidFill>
                  <a:srgbClr val="FF0066"/>
                </a:solidFill>
              </a:rPr>
              <a:t>////</a:t>
            </a:r>
            <a:r>
              <a:rPr lang="zh-CN" altLang="en-US" dirty="0">
                <a:solidFill>
                  <a:srgbClr val="FF0066"/>
                </a:solidFill>
              </a:rPr>
              <a:t>防止头文件被重复引用</a:t>
            </a:r>
            <a:endParaRPr lang="zh-CN" altLang="en-US" b="1">
              <a:solidFill>
                <a:srgbClr val="FF0066"/>
              </a:solidFill>
              <a:latin typeface="宋体" panose="02010600030101010101" pitchFamily="2" charset="-122"/>
            </a:endParaRPr>
          </a:p>
          <a:p>
            <a:pPr eaLnBrk="1" hangingPunct="1"/>
            <a:r>
              <a:rPr lang="en-US" altLang="zh-CN" b="1">
                <a:solidFill>
                  <a:schemeClr val="accent2"/>
                </a:solidFill>
                <a:latin typeface="宋体" panose="02010600030101010101" pitchFamily="2" charset="-122"/>
              </a:rPr>
              <a:t>#define _DHFCAT_H_ </a:t>
            </a:r>
            <a:r>
              <a:rPr lang="en-US" altLang="zh-CN" b="1">
                <a:solidFill>
                  <a:srgbClr val="FF0066"/>
                </a:solidFill>
              </a:rPr>
              <a:t>////</a:t>
            </a:r>
            <a:r>
              <a:rPr lang="zh-CN" altLang="en-US" dirty="0">
                <a:solidFill>
                  <a:srgbClr val="FF0066"/>
                </a:solidFill>
              </a:rPr>
              <a:t>防止头文件被重复引用</a:t>
            </a:r>
            <a:endParaRPr lang="zh-CN" altLang="en-US" b="1" dirty="0">
              <a:solidFill>
                <a:schemeClr val="accent2"/>
              </a:solidFill>
              <a:latin typeface="宋体" panose="02010600030101010101" pitchFamily="2" charset="-122"/>
            </a:endParaRPr>
          </a:p>
          <a:p>
            <a:pPr eaLnBrk="1" hangingPunct="1"/>
            <a:endParaRPr lang="zh-CN" altLang="en-US" b="1">
              <a:solidFill>
                <a:schemeClr val="accent2"/>
              </a:solidFill>
              <a:latin typeface="宋体" panose="02010600030101010101" pitchFamily="2" charset="-122"/>
            </a:endParaRPr>
          </a:p>
          <a:p>
            <a:pPr eaLnBrk="1" hangingPunct="1"/>
            <a:r>
              <a:rPr lang="en-US" altLang="zh-CN">
                <a:latin typeface="宋体" panose="02010600030101010101" pitchFamily="2" charset="-122"/>
              </a:rPr>
              <a:t>#include "</a:t>
            </a:r>
            <a:r>
              <a:rPr lang="en-US" altLang="zh-CN" err="1">
                <a:latin typeface="宋体" panose="02010600030101010101" pitchFamily="2" charset="-122"/>
              </a:rPr>
              <a:t>DHF</a:t>
            </a:r>
            <a:r>
              <a:rPr lang="en-US" altLang="zh-CN" err="1">
                <a:latin typeface="宋体" panose="02010600030101010101" pitchFamily="2" charset="-122"/>
              </a:rPr>
              <a:t>Table.h</a:t>
            </a:r>
            <a:r>
              <a:rPr lang="en-US" altLang="zh-CN">
                <a:latin typeface="宋体" panose="02010600030101010101" pitchFamily="2" charset="-122"/>
              </a:rPr>
              <a:t>"</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r>
              <a:rPr lang="en-US" altLang="zh-CN" b="1" err="1">
                <a:solidFill>
                  <a:schemeClr val="hlink"/>
                </a:solidFill>
                <a:latin typeface="宋体" panose="02010600030101010101" pitchFamily="2" charset="-122"/>
              </a:rPr>
              <a:t>ifdef</a:t>
            </a:r>
            <a:r>
              <a:rPr lang="en-US" altLang="zh-CN" b="1">
                <a:solidFill>
                  <a:schemeClr val="hlink"/>
                </a:solidFill>
                <a:latin typeface="宋体" panose="02010600030101010101" pitchFamily="2" charset="-122"/>
              </a:rPr>
              <a:t> __</a:t>
            </a:r>
            <a:r>
              <a:rPr lang="en-US" altLang="zh-CN" b="1" err="1">
                <a:solidFill>
                  <a:schemeClr val="hlink"/>
                </a:solidFill>
                <a:latin typeface="宋体" panose="02010600030101010101" pitchFamily="2" charset="-122"/>
              </a:rPr>
              <a:t>cp</a:t>
            </a:r>
            <a:r>
              <a:rPr lang="en-US" altLang="zh-CN" b="1" err="1">
                <a:solidFill>
                  <a:schemeClr val="hlink"/>
                </a:solidFill>
                <a:latin typeface="宋体" panose="02010600030101010101" pitchFamily="2" charset="-122"/>
              </a:rPr>
              <a:t>lusplus</a:t>
            </a:r>
            <a:endParaRPr lang="en-US" altLang="zh-CN" b="1">
              <a:solidFill>
                <a:schemeClr val="hlink"/>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extern  “C” {	 //</a:t>
            </a:r>
            <a:r>
              <a:rPr lang="zh-CN" altLang="en-US" b="1" dirty="0">
                <a:solidFill>
                  <a:schemeClr val="hlink"/>
                </a:solidFill>
                <a:latin typeface="宋体" panose="02010600030101010101" pitchFamily="2" charset="-122"/>
              </a:rPr>
              <a:t>在</a:t>
            </a:r>
            <a:r>
              <a:rPr lang="en-US" altLang="zh-CN" b="1">
                <a:solidFill>
                  <a:schemeClr val="hlink"/>
                </a:solidFill>
                <a:latin typeface="宋体" panose="02010600030101010101" pitchFamily="2" charset="-122"/>
              </a:rPr>
              <a:t>C++</a:t>
            </a:r>
            <a:r>
              <a:rPr lang="zh-CN" altLang="en-US" b="1" dirty="0">
                <a:solidFill>
                  <a:schemeClr val="hlink"/>
                </a:solidFill>
                <a:latin typeface="宋体" panose="02010600030101010101" pitchFamily="2" charset="-122"/>
              </a:rPr>
              <a:t>中将用</a:t>
            </a:r>
            <a:r>
              <a:rPr lang="en-US" altLang="zh-CN" b="1">
                <a:solidFill>
                  <a:schemeClr val="hlink"/>
                </a:solidFill>
                <a:latin typeface="宋体" panose="02010600030101010101" pitchFamily="2" charset="-122"/>
              </a:rPr>
              <a:t>C</a:t>
            </a:r>
            <a:r>
              <a:rPr lang="zh-CN" altLang="en-US" b="1" dirty="0">
                <a:solidFill>
                  <a:schemeClr val="hlink"/>
                </a:solidFill>
                <a:latin typeface="宋体" panose="02010600030101010101" pitchFamily="2" charset="-122"/>
              </a:rPr>
              <a:t>格式编译</a:t>
            </a:r>
            <a:r>
              <a:rPr lang="en-US" altLang="zh-CN" b="1">
                <a:solidFill>
                  <a:schemeClr val="hlink"/>
                </a:solidFill>
              </a:rPr>
              <a:t>extern  “C” {}</a:t>
            </a:r>
            <a:r>
              <a:rPr lang="zh-CN" altLang="en-US" b="1" dirty="0">
                <a:solidFill>
                  <a:schemeClr val="hlink"/>
                </a:solidFill>
              </a:rPr>
              <a:t>内的</a:t>
            </a:r>
            <a:r>
              <a:rPr lang="zh-CN" altLang="en-US" b="1" dirty="0">
                <a:solidFill>
                  <a:schemeClr val="hlink"/>
                </a:solidFill>
                <a:latin typeface="宋体" panose="02010600030101010101" pitchFamily="2" charset="-122"/>
              </a:rPr>
              <a:t>函。</a:t>
            </a:r>
            <a:r>
              <a:rPr lang="zh-CN" altLang="en-US" b="1" dirty="0">
                <a:solidFill>
                  <a:srgbClr val="FF0066"/>
                </a:solidFill>
                <a:latin typeface="宋体" panose="02010600030101010101" pitchFamily="2" charset="-122"/>
              </a:rPr>
              <a:t>注意：大写“</a:t>
            </a:r>
            <a:r>
              <a:rPr lang="en-US" altLang="zh-CN" b="1">
                <a:solidFill>
                  <a:srgbClr val="FF0066"/>
                </a:solidFill>
                <a:latin typeface="宋体" panose="02010600030101010101" pitchFamily="2" charset="-122"/>
              </a:rPr>
              <a:t>C”</a:t>
            </a:r>
            <a:endParaRPr lang="en-US" altLang="zh-CN" b="1">
              <a:solidFill>
                <a:srgbClr val="FF0066"/>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r>
              <a:rPr lang="en-US" altLang="zh-CN" b="1" err="1">
                <a:solidFill>
                  <a:schemeClr val="hlink"/>
                </a:solidFill>
                <a:latin typeface="宋体" panose="02010600030101010101" pitchFamily="2" charset="-122"/>
              </a:rPr>
              <a:t>endif</a:t>
            </a:r>
            <a:endParaRPr lang="en-US" altLang="zh-CN" b="1">
              <a:solidFill>
                <a:schemeClr val="hlink"/>
              </a:solidFill>
              <a:latin typeface="宋体" panose="02010600030101010101" pitchFamily="2" charset="-122"/>
            </a:endParaRPr>
          </a:p>
          <a:p>
            <a:pPr eaLnBrk="1" hangingPunct="1"/>
            <a:r>
              <a:rPr lang="en-US" altLang="zh-CN">
                <a:latin typeface="宋体" panose="02010600030101010101" pitchFamily="2" charset="-122"/>
              </a:rPr>
              <a:t>// </a:t>
            </a:r>
            <a:r>
              <a:rPr lang="zh-CN" altLang="en-US">
                <a:latin typeface="宋体" panose="02010600030101010101" pitchFamily="2" charset="-122"/>
              </a:rPr>
              <a:t>这里放的是</a:t>
            </a:r>
            <a:r>
              <a:rPr lang="en-US" altLang="zh-CN">
                <a:latin typeface="宋体" panose="02010600030101010101" pitchFamily="2" charset="-122"/>
              </a:rPr>
              <a:t> C </a:t>
            </a:r>
            <a:r>
              <a:rPr lang="zh-CN" altLang="en-US">
                <a:latin typeface="宋体" panose="02010600030101010101" pitchFamily="2" charset="-122"/>
              </a:rPr>
              <a:t>风格的函数声明或定义</a:t>
            </a:r>
            <a:endParaRPr lang="zh-CN" altLang="en-US">
              <a:latin typeface="宋体" panose="02010600030101010101" pitchFamily="2" charset="-122"/>
            </a:endParaRPr>
          </a:p>
          <a:p>
            <a:pPr eaLnBrk="1" hangingPunct="1"/>
            <a:r>
              <a:rPr lang="en-US" altLang="zh-CN">
                <a:latin typeface="宋体" panose="02010600030101010101" pitchFamily="2" charset="-122"/>
              </a:rPr>
              <a:t>// </a:t>
            </a:r>
            <a:r>
              <a:rPr lang="zh-CN" altLang="en-US">
                <a:latin typeface="宋体" panose="02010600030101010101" pitchFamily="2" charset="-122"/>
              </a:rPr>
              <a:t>它们可以在</a:t>
            </a:r>
            <a:r>
              <a:rPr lang="en-US" altLang="zh-CN">
                <a:latin typeface="宋体" panose="02010600030101010101" pitchFamily="2" charset="-122"/>
              </a:rPr>
              <a:t> C++ </a:t>
            </a:r>
            <a:r>
              <a:rPr lang="zh-CN" altLang="en-US">
                <a:latin typeface="宋体" panose="02010600030101010101" pitchFamily="2" charset="-122"/>
              </a:rPr>
              <a:t>和</a:t>
            </a:r>
            <a:r>
              <a:rPr lang="en-US" altLang="zh-CN">
                <a:latin typeface="宋体" panose="02010600030101010101" pitchFamily="2" charset="-122"/>
              </a:rPr>
              <a:t> C </a:t>
            </a:r>
            <a:r>
              <a:rPr lang="zh-CN" altLang="en-US">
                <a:latin typeface="宋体" panose="02010600030101010101" pitchFamily="2" charset="-122"/>
              </a:rPr>
              <a:t>环境中同时使用</a:t>
            </a:r>
            <a:r>
              <a:rPr lang="en-US" altLang="zh-CN">
                <a:latin typeface="宋体" panose="02010600030101010101" pitchFamily="2" charset="-122"/>
              </a:rPr>
              <a:t>	</a:t>
            </a:r>
            <a:endParaRPr lang="en-US" altLang="zh-CN">
              <a:latin typeface="宋体" panose="02010600030101010101" pitchFamily="2" charset="-122"/>
            </a:endParaRPr>
          </a:p>
          <a:p>
            <a:pPr eaLnBrk="1" hangingPunct="1"/>
            <a:r>
              <a:rPr lang="en-US" altLang="zh-CN">
                <a:latin typeface="宋体" panose="02010600030101010101" pitchFamily="2" charset="-122"/>
              </a:rPr>
              <a:t>void* DHF</a:t>
            </a:r>
            <a:r>
              <a:rPr lang="en-US" altLang="zh-CN" err="1">
                <a:latin typeface="宋体" panose="02010600030101010101" pitchFamily="2" charset="-122"/>
              </a:rPr>
              <a:t>CATCreate(void</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BOOL DHF</a:t>
            </a:r>
            <a:r>
              <a:rPr lang="en-US" altLang="zh-CN" err="1">
                <a:latin typeface="宋体" panose="02010600030101010101" pitchFamily="2" charset="-122"/>
              </a:rPr>
              <a:t>CATDestroy(void</a:t>
            </a:r>
            <a:r>
              <a:rPr lang="en-US" altLang="zh-CN">
                <a:latin typeface="宋体" panose="02010600030101010101" pitchFamily="2" charset="-122"/>
              </a:rPr>
              <a:t>* </a:t>
            </a:r>
            <a:r>
              <a:rPr lang="en-US" altLang="zh-CN" err="1">
                <a:latin typeface="宋体" panose="02010600030101010101" pitchFamily="2" charset="-122"/>
              </a:rPr>
              <a:t>pHandle</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r>
              <a:rPr lang="en-US" altLang="zh-CN" b="1" err="1">
                <a:solidFill>
                  <a:schemeClr val="hlink"/>
                </a:solidFill>
                <a:latin typeface="宋体" panose="02010600030101010101" pitchFamily="2" charset="-122"/>
              </a:rPr>
              <a:t>ifdef</a:t>
            </a:r>
            <a:r>
              <a:rPr lang="en-US" altLang="zh-CN" b="1">
                <a:solidFill>
                  <a:schemeClr val="hlink"/>
                </a:solidFill>
                <a:latin typeface="宋体" panose="02010600030101010101" pitchFamily="2" charset="-122"/>
              </a:rPr>
              <a:t> __</a:t>
            </a:r>
            <a:r>
              <a:rPr lang="en-US" altLang="zh-CN" b="1" err="1">
                <a:solidFill>
                  <a:schemeClr val="hlink"/>
                </a:solidFill>
                <a:latin typeface="宋体" panose="02010600030101010101" pitchFamily="2" charset="-122"/>
              </a:rPr>
              <a:t>cplusplus</a:t>
            </a:r>
            <a:endParaRPr lang="en-US" altLang="zh-CN" b="1">
              <a:solidFill>
                <a:schemeClr val="hlink"/>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endParaRPr lang="en-US" altLang="zh-CN" b="1">
              <a:solidFill>
                <a:schemeClr val="hlink"/>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r>
              <a:rPr lang="en-US" altLang="zh-CN" b="1" err="1">
                <a:solidFill>
                  <a:schemeClr val="hlink"/>
                </a:solidFill>
                <a:latin typeface="宋体" panose="02010600030101010101" pitchFamily="2" charset="-122"/>
              </a:rPr>
              <a:t>endif</a:t>
            </a:r>
            <a:endParaRPr lang="en-US" altLang="zh-CN" b="1">
              <a:solidFill>
                <a:schemeClr val="hlink"/>
              </a:solidFill>
              <a:latin typeface="宋体" panose="02010600030101010101" pitchFamily="2" charset="-122"/>
            </a:endParaRPr>
          </a:p>
          <a:p>
            <a:pPr eaLnBrk="1" hangingPunct="1"/>
            <a:endParaRPr lang="en-US" altLang="zh-CN" b="1">
              <a:solidFill>
                <a:schemeClr val="hlink"/>
              </a:solidFill>
              <a:latin typeface="宋体" panose="02010600030101010101" pitchFamily="2" charset="-122"/>
            </a:endParaRPr>
          </a:p>
          <a:p>
            <a:pPr eaLnBrk="1" hangingPunct="1"/>
            <a:r>
              <a:rPr lang="en-US" altLang="zh-CN" b="1">
                <a:solidFill>
                  <a:schemeClr val="accent2"/>
                </a:solidFill>
                <a:latin typeface="宋体" panose="02010600030101010101" pitchFamily="2" charset="-122"/>
              </a:rPr>
              <a:t>#</a:t>
            </a:r>
            <a:r>
              <a:rPr lang="en-US" altLang="zh-CN" b="1" err="1">
                <a:solidFill>
                  <a:schemeClr val="accent2"/>
                </a:solidFill>
                <a:latin typeface="宋体" panose="02010600030101010101" pitchFamily="2" charset="-122"/>
              </a:rPr>
              <a:t>endif</a:t>
            </a:r>
            <a:r>
              <a:rPr lang="en-US" altLang="zh-CN" b="1">
                <a:solidFill>
                  <a:schemeClr val="accent2"/>
                </a:solidFill>
                <a:latin typeface="宋体" panose="02010600030101010101" pitchFamily="2" charset="-122"/>
              </a:rPr>
              <a:t>	 </a:t>
            </a:r>
            <a:r>
              <a:rPr lang="en-US" altLang="zh-CN" b="1">
                <a:solidFill>
                  <a:srgbClr val="FF0066"/>
                </a:solidFill>
              </a:rPr>
              <a:t>////</a:t>
            </a:r>
            <a:r>
              <a:rPr lang="zh-CN" altLang="en-US" dirty="0">
                <a:solidFill>
                  <a:srgbClr val="FF0066"/>
                </a:solidFill>
              </a:rPr>
              <a:t>防止头文件被重复引用</a:t>
            </a:r>
            <a:endParaRPr lang="zh-CN" altLang="en-US" b="1">
              <a:solidFill>
                <a:schemeClr val="accent2"/>
              </a:solidFill>
              <a:latin typeface="宋体" panose="02010600030101010101" pitchFamily="2" charset="-122"/>
            </a:endParaRPr>
          </a:p>
          <a:p>
            <a:pPr eaLnBrk="1" hangingPunct="1"/>
            <a:endParaRPr lang="zh-CN" altLang="en-US" b="1">
              <a:solidFill>
                <a:schemeClr val="accent2"/>
              </a:solidFill>
              <a:latin typeface="宋体" panose="02010600030101010101" pitchFamily="2" charset="-122"/>
            </a:endParaRPr>
          </a:p>
          <a:p>
            <a:pPr eaLnBrk="1" hangingPunct="1"/>
            <a:r>
              <a:rPr lang="en-US" altLang="zh-CN" err="1">
                <a:latin typeface="宋体" panose="02010600030101010101" pitchFamily="2" charset="-122"/>
              </a:rPr>
              <a:t>DHFCat</a:t>
            </a:r>
            <a:r>
              <a:rPr lang="zh-CN" altLang="en-US" dirty="0">
                <a:latin typeface="宋体" panose="02010600030101010101" pitchFamily="2" charset="-122"/>
              </a:rPr>
              <a:t>模块的头文件</a:t>
            </a:r>
            <a:endParaRPr lang="zh-CN" altLang="en-US" dirty="0">
              <a:latin typeface="宋体" panose="02010600030101010101" pitchFamily="2" charset="-122"/>
            </a:endParaRPr>
          </a:p>
        </p:txBody>
      </p:sp>
      <p:sp>
        <p:nvSpPr>
          <p:cNvPr id="16389" name="文本框 16388"/>
          <p:cNvSpPr txBox="1"/>
          <p:nvPr/>
        </p:nvSpPr>
        <p:spPr>
          <a:xfrm>
            <a:off x="5292725" y="4221163"/>
            <a:ext cx="3382963" cy="1614805"/>
          </a:xfrm>
          <a:prstGeom prst="rect">
            <a:avLst/>
          </a:prstGeom>
          <a:noFill/>
          <a:ln w="9525" cap="flat" cmpd="sng">
            <a:solidFill>
              <a:schemeClr val="bg2"/>
            </a:solidFill>
            <a:prstDash val="solid"/>
            <a:miter/>
            <a:headEnd type="none" w="med" len="med"/>
            <a:tailEnd type="none" w="med" len="med"/>
          </a:ln>
        </p:spPr>
        <p:txBody>
          <a:bodyPr>
            <a:spAutoFit/>
          </a:bodyPr>
          <a:p>
            <a:pPr eaLnBrk="1" hangingPunct="1">
              <a:spcBef>
                <a:spcPct val="50000"/>
              </a:spcBef>
            </a:pPr>
            <a:r>
              <a:rPr lang="zh-CN" altLang="en-US" dirty="0">
                <a:solidFill>
                  <a:srgbClr val="FF0066"/>
                </a:solidFill>
              </a:rPr>
              <a:t>防止头文件被重复引用</a:t>
            </a:r>
            <a:r>
              <a:rPr lang="zh-CN" altLang="en-US" dirty="0">
                <a:latin typeface="Garamond" pitchFamily="18" charset="0"/>
              </a:rPr>
              <a:t>。如：</a:t>
            </a:r>
            <a:endParaRPr lang="zh-CN" altLang="en-US" dirty="0">
              <a:latin typeface="Garamond" pitchFamily="18" charset="0"/>
            </a:endParaRPr>
          </a:p>
          <a:p>
            <a:pPr eaLnBrk="1" hangingPunct="1">
              <a:spcBef>
                <a:spcPct val="50000"/>
              </a:spcBef>
            </a:pPr>
            <a:r>
              <a:rPr lang="zh-CN" altLang="en-US" dirty="0">
                <a:latin typeface="Garamond" pitchFamily="18" charset="0"/>
              </a:rPr>
              <a:t>文件</a:t>
            </a:r>
            <a:r>
              <a:rPr lang="en-US" altLang="zh-CN" err="1">
                <a:latin typeface="Garamond" pitchFamily="18" charset="0"/>
              </a:rPr>
              <a:t>DHF</a:t>
            </a:r>
            <a:r>
              <a:rPr lang="en-US" altLang="zh-CN" err="1">
                <a:latin typeface="Garamond" pitchFamily="18" charset="0"/>
              </a:rPr>
              <a:t>Test.c</a:t>
            </a:r>
            <a:r>
              <a:rPr lang="zh-CN" altLang="en-US" dirty="0">
                <a:latin typeface="Garamond" pitchFamily="18" charset="0"/>
              </a:rPr>
              <a:t>中写有</a:t>
            </a:r>
            <a:endParaRPr lang="zh-CN" altLang="en-US" dirty="0">
              <a:latin typeface="Garamond" pitchFamily="18" charset="0"/>
            </a:endParaRPr>
          </a:p>
          <a:p>
            <a:pPr eaLnBrk="1" hangingPunct="1">
              <a:spcBef>
                <a:spcPct val="50000"/>
              </a:spcBef>
            </a:pPr>
            <a:r>
              <a:rPr lang="en-US" altLang="zh-CN">
                <a:latin typeface="Garamond" pitchFamily="18" charset="0"/>
              </a:rPr>
              <a:t>#include “</a:t>
            </a:r>
            <a:r>
              <a:rPr lang="en-US" altLang="zh-CN" err="1">
                <a:latin typeface="Garamond" pitchFamily="18" charset="0"/>
              </a:rPr>
              <a:t>DHF</a:t>
            </a:r>
            <a:r>
              <a:rPr lang="en-US" altLang="zh-CN" err="1">
                <a:latin typeface="Garamond" pitchFamily="18" charset="0"/>
              </a:rPr>
              <a:t>Cat.h</a:t>
            </a:r>
            <a:r>
              <a:rPr lang="en-US" altLang="zh-CN">
                <a:latin typeface="Garamond" pitchFamily="18" charset="0"/>
              </a:rPr>
              <a:t>”</a:t>
            </a:r>
            <a:endParaRPr lang="en-US" altLang="zh-CN">
              <a:latin typeface="Garamond" pitchFamily="18" charset="0"/>
            </a:endParaRPr>
          </a:p>
          <a:p>
            <a:pPr eaLnBrk="1" hangingPunct="1">
              <a:spcBef>
                <a:spcPct val="50000"/>
              </a:spcBef>
            </a:pPr>
            <a:r>
              <a:rPr lang="en-US" altLang="zh-CN">
                <a:latin typeface="Garamond" pitchFamily="18" charset="0"/>
              </a:rPr>
              <a:t>#include “</a:t>
            </a:r>
            <a:r>
              <a:rPr lang="en-US" altLang="zh-CN" err="1">
                <a:latin typeface="Garamond" pitchFamily="18" charset="0"/>
              </a:rPr>
              <a:t>DHF</a:t>
            </a:r>
            <a:r>
              <a:rPr lang="en-US" altLang="zh-CN" err="1">
                <a:latin typeface="Garamond" pitchFamily="18" charset="0"/>
              </a:rPr>
              <a:t>Cat.h</a:t>
            </a:r>
            <a:r>
              <a:rPr lang="en-US" altLang="zh-CN">
                <a:latin typeface="Garamond" pitchFamily="18" charset="0"/>
              </a:rPr>
              <a:t>”</a:t>
            </a:r>
            <a:endParaRPr lang="en-US" altLang="zh-CN">
              <a:latin typeface="Garamond"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9874" name="标题 79873"/>
          <p:cNvSpPr>
            <a:spLocks noGrp="1"/>
          </p:cNvSpPr>
          <p:nvPr>
            <p:ph type="title"/>
          </p:nvPr>
        </p:nvSpPr>
        <p:spPr/>
        <p:txBody>
          <a:bodyPr anchor="ctr" anchorCtr="0"/>
          <a:p>
            <a:r>
              <a:rPr lang="zh-CN" altLang="en-US" sz="2800" dirty="0"/>
              <a:t>语句－</a:t>
            </a:r>
            <a:r>
              <a:rPr lang="en-US" altLang="zh-CN" sz="2800"/>
              <a:t>switch/else if</a:t>
            </a:r>
            <a:r>
              <a:rPr lang="zh-CN" altLang="en-US" sz="2800" dirty="0"/>
              <a:t>的各个处理段</a:t>
            </a:r>
            <a:endParaRPr lang="zh-CN" altLang="en-US" sz="2800" dirty="0"/>
          </a:p>
        </p:txBody>
      </p:sp>
      <p:sp>
        <p:nvSpPr>
          <p:cNvPr id="79875" name="矩形 79874"/>
          <p:cNvSpPr/>
          <p:nvPr/>
        </p:nvSpPr>
        <p:spPr>
          <a:xfrm>
            <a:off x="250825" y="1341438"/>
            <a:ext cx="4572000" cy="5310187"/>
          </a:xfrm>
          <a:prstGeom prst="rect">
            <a:avLst/>
          </a:prstGeom>
          <a:noFill/>
          <a:ln w="9525">
            <a:noFill/>
          </a:ln>
        </p:spPr>
        <p:txBody>
          <a:bodyPr>
            <a:spAutoFit/>
          </a:bodyPr>
          <a:p>
            <a:pPr eaLnBrk="1" hangingPunct="1"/>
            <a:r>
              <a:rPr lang="en-US" altLang="zh-CN" err="1">
                <a:latin typeface="宋体" panose="02010600030101010101" pitchFamily="2" charset="-122"/>
              </a:rPr>
              <a:t>switch(eCommand</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    case EM_COPY:</a:t>
            </a:r>
            <a:endParaRPr lang="en-US" altLang="zh-CN">
              <a:latin typeface="宋体" panose="02010600030101010101" pitchFamily="2" charset="-122"/>
            </a:endParaRPr>
          </a:p>
          <a:p>
            <a:pPr eaLnBrk="1" hangingPunct="1"/>
            <a:r>
              <a:rPr lang="en-US" altLang="zh-CN">
                <a:latin typeface="宋体" panose="02010600030101010101" pitchFamily="2" charset="-122"/>
              </a:rPr>
              <a:t>        ......</a:t>
            </a:r>
            <a:endParaRPr lang="en-US" altLang="zh-CN">
              <a:latin typeface="宋体" panose="02010600030101010101" pitchFamily="2" charset="-122"/>
            </a:endParaRPr>
          </a:p>
          <a:p>
            <a:pPr eaLnBrk="1" hangingPunct="1"/>
            <a:r>
              <a:rPr lang="en-US" altLang="zh-CN">
                <a:latin typeface="宋体" panose="02010600030101010101" pitchFamily="2" charset="-122"/>
              </a:rPr>
              <a:t>        </a:t>
            </a:r>
            <a:r>
              <a:rPr lang="en-US" altLang="zh-CN" b="1">
                <a:solidFill>
                  <a:schemeClr val="hlink"/>
                </a:solidFill>
                <a:latin typeface="宋体" panose="02010600030101010101" pitchFamily="2" charset="-122"/>
              </a:rPr>
              <a:t>break;</a:t>
            </a:r>
            <a:endParaRPr lang="en-US" altLang="zh-CN" b="1">
              <a:solidFill>
                <a:schemeClr val="hlink"/>
              </a:solidFill>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latin typeface="宋体" panose="02010600030101010101" pitchFamily="2" charset="-122"/>
              </a:rPr>
              <a:t>    case EM_DELETE:</a:t>
            </a:r>
            <a:endParaRPr lang="en-US" altLang="zh-CN">
              <a:latin typeface="宋体" panose="02010600030101010101" pitchFamily="2" charset="-122"/>
            </a:endParaRPr>
          </a:p>
          <a:p>
            <a:pPr eaLnBrk="1" hangingPunct="1"/>
            <a:r>
              <a:rPr lang="en-US" altLang="zh-CN">
                <a:latin typeface="宋体" panose="02010600030101010101" pitchFamily="2" charset="-122"/>
              </a:rPr>
              <a:t>    </a:t>
            </a:r>
            <a:r>
              <a:rPr lang="en-US" altLang="zh-CN" b="1">
                <a:solidFill>
                  <a:schemeClr val="hlink"/>
                </a:solidFill>
                <a:latin typeface="宋体" panose="02010600030101010101" pitchFamily="2" charset="-122"/>
              </a:rPr>
              <a:t>{</a:t>
            </a:r>
            <a:endParaRPr lang="en-US" altLang="zh-CN" b="1">
              <a:solidFill>
                <a:schemeClr val="hlink"/>
              </a:solidFill>
              <a:latin typeface="宋体" panose="02010600030101010101" pitchFamily="2" charset="-122"/>
            </a:endParaRPr>
          </a:p>
          <a:p>
            <a:pPr eaLnBrk="1" hangingPunct="1"/>
            <a:r>
              <a:rPr lang="en-US" altLang="zh-CN">
                <a:latin typeface="宋体" panose="02010600030101010101" pitchFamily="2" charset="-122"/>
              </a:rPr>
              <a:t>         ......</a:t>
            </a:r>
            <a:endParaRPr lang="en-US" altLang="zh-CN">
              <a:latin typeface="宋体" panose="02010600030101010101" pitchFamily="2" charset="-122"/>
            </a:endParaRPr>
          </a:p>
          <a:p>
            <a:pPr eaLnBrk="1" hangingPunct="1"/>
            <a:r>
              <a:rPr lang="en-US" altLang="zh-CN">
                <a:latin typeface="宋体" panose="02010600030101010101" pitchFamily="2" charset="-122"/>
              </a:rPr>
              <a:t>         break;</a:t>
            </a:r>
            <a:endParaRPr lang="en-US" altLang="zh-CN">
              <a:latin typeface="宋体" panose="02010600030101010101" pitchFamily="2" charset="-122"/>
            </a:endParaRPr>
          </a:p>
          <a:p>
            <a:pPr eaLnBrk="1" hangingPunct="1"/>
            <a:r>
              <a:rPr lang="en-US" altLang="zh-CN">
                <a:latin typeface="宋体" panose="02010600030101010101" pitchFamily="2" charset="-122"/>
              </a:rPr>
              <a:t>    </a:t>
            </a:r>
            <a:r>
              <a:rPr lang="en-US" altLang="zh-CN" b="1">
                <a:solidFill>
                  <a:schemeClr val="hlink"/>
                </a:solidFill>
                <a:latin typeface="宋体" panose="02010600030101010101" pitchFamily="2" charset="-122"/>
              </a:rPr>
              <a:t>}</a:t>
            </a:r>
            <a:endParaRPr lang="en-US" altLang="zh-CN" b="1">
              <a:solidFill>
                <a:schemeClr val="hlink"/>
              </a:solidFill>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latin typeface="宋体" panose="02010600030101010101" pitchFamily="2" charset="-122"/>
              </a:rPr>
              <a:t>    case EM_REMOVE:</a:t>
            </a:r>
            <a:endParaRPr lang="en-US" altLang="zh-CN">
              <a:latin typeface="宋体" panose="02010600030101010101" pitchFamily="2" charset="-122"/>
            </a:endParaRPr>
          </a:p>
          <a:p>
            <a:pPr eaLnBrk="1" hangingPunct="1"/>
            <a:r>
              <a:rPr lang="en-US" altLang="zh-CN">
                <a:latin typeface="宋体" panose="02010600030101010101" pitchFamily="2" charset="-122"/>
              </a:rPr>
              <a:t>        ...//</a:t>
            </a:r>
            <a:r>
              <a:rPr lang="zh-CN" altLang="en-US" dirty="0">
                <a:latin typeface="宋体" panose="02010600030101010101" pitchFamily="2" charset="-122"/>
              </a:rPr>
              <a:t>代码</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        </a:t>
            </a:r>
            <a:r>
              <a:rPr lang="en-US" altLang="zh-CN" b="1">
                <a:solidFill>
                  <a:schemeClr val="hlink"/>
                </a:solidFill>
                <a:latin typeface="宋体" panose="02010600030101010101" pitchFamily="2" charset="-122"/>
              </a:rPr>
              <a:t>return; //</a:t>
            </a:r>
            <a:r>
              <a:rPr lang="zh-CN" altLang="en-US" b="1" dirty="0">
                <a:solidFill>
                  <a:schemeClr val="hlink"/>
                </a:solidFill>
                <a:latin typeface="宋体" panose="02010600030101010101" pitchFamily="2" charset="-122"/>
              </a:rPr>
              <a:t>不用</a:t>
            </a:r>
            <a:r>
              <a:rPr lang="en-US" altLang="zh-CN" b="1">
                <a:solidFill>
                  <a:schemeClr val="hlink"/>
                </a:solidFill>
                <a:latin typeface="宋体" panose="02010600030101010101" pitchFamily="2" charset="-122"/>
              </a:rPr>
              <a:t>break</a:t>
            </a:r>
            <a:endParaRPr lang="en-US" altLang="zh-CN" b="1">
              <a:solidFill>
                <a:schemeClr val="hlink"/>
              </a:solidFill>
              <a:latin typeface="宋体" panose="02010600030101010101" pitchFamily="2" charset="-122"/>
            </a:endParaRPr>
          </a:p>
          <a:p>
            <a:pPr eaLnBrk="1" hangingPunct="1"/>
            <a:endParaRPr lang="en-US" altLang="zh-CN" b="1">
              <a:solidFill>
                <a:schemeClr val="hlink"/>
              </a:solidFill>
              <a:latin typeface="宋体" panose="02010600030101010101" pitchFamily="2" charset="-122"/>
            </a:endParaRPr>
          </a:p>
          <a:p>
            <a:pPr eaLnBrk="1" hangingPunct="1"/>
            <a:r>
              <a:rPr lang="en-US" altLang="zh-CN">
                <a:latin typeface="宋体" panose="02010600030101010101" pitchFamily="2" charset="-122"/>
              </a:rPr>
              <a:t>    </a:t>
            </a:r>
            <a:r>
              <a:rPr lang="en-US" altLang="zh-CN" b="1">
                <a:solidFill>
                  <a:schemeClr val="hlink"/>
                </a:solidFill>
                <a:latin typeface="宋体" panose="02010600030101010101" pitchFamily="2" charset="-122"/>
              </a:rPr>
              <a:t>default: //</a:t>
            </a:r>
            <a:r>
              <a:rPr lang="zh-CN" altLang="en-US" b="1" dirty="0">
                <a:solidFill>
                  <a:schemeClr val="hlink"/>
                </a:solidFill>
                <a:latin typeface="宋体" panose="02010600030101010101" pitchFamily="2" charset="-122"/>
              </a:rPr>
              <a:t>必须要</a:t>
            </a:r>
            <a:endParaRPr lang="zh-CN" altLang="en-US" b="1" dirty="0">
              <a:solidFill>
                <a:schemeClr val="hlink"/>
              </a:solidFill>
              <a:latin typeface="宋体" panose="02010600030101010101" pitchFamily="2" charset="-122"/>
            </a:endParaRPr>
          </a:p>
          <a:p>
            <a:pPr eaLnBrk="1" hangingPunct="1"/>
            <a:r>
              <a:rPr lang="zh-CN" altLang="en-US">
                <a:latin typeface="宋体" panose="02010600030101010101" pitchFamily="2" charset="-122"/>
              </a:rPr>
              <a:t>        </a:t>
            </a:r>
            <a:r>
              <a:rPr lang="en-US" altLang="zh-CN">
                <a:latin typeface="宋体" panose="02010600030101010101" pitchFamily="2" charset="-122"/>
              </a:rPr>
              <a:t>break;		</a:t>
            </a:r>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p:txBody>
      </p:sp>
      <p:sp>
        <p:nvSpPr>
          <p:cNvPr id="79876" name="矩形 79875"/>
          <p:cNvSpPr/>
          <p:nvPr/>
        </p:nvSpPr>
        <p:spPr>
          <a:xfrm>
            <a:off x="4716463" y="1341438"/>
            <a:ext cx="3960812" cy="3387725"/>
          </a:xfrm>
          <a:prstGeom prst="rect">
            <a:avLst/>
          </a:prstGeom>
          <a:noFill/>
          <a:ln w="9525">
            <a:noFill/>
          </a:ln>
        </p:spPr>
        <p:txBody>
          <a:bodyPr>
            <a:spAutoFit/>
          </a:bodyPr>
          <a:p>
            <a:pPr eaLnBrk="1" hangingPunct="1"/>
            <a:r>
              <a:rPr lang="en-US" altLang="zh-CN">
                <a:latin typeface="宋体" panose="02010600030101010101" pitchFamily="2" charset="-122"/>
              </a:rPr>
              <a:t>if (</a:t>
            </a:r>
            <a:r>
              <a:rPr lang="en-US" altLang="zh-CN" err="1">
                <a:latin typeface="宋体" panose="02010600030101010101" pitchFamily="2" charset="-122"/>
              </a:rPr>
              <a:t>nCount</a:t>
            </a:r>
            <a:r>
              <a:rPr lang="en-US" altLang="zh-CN">
                <a:latin typeface="宋体" panose="02010600030101010101" pitchFamily="2" charset="-122"/>
              </a:rPr>
              <a:t> &lt; LOW_NUMBER)</a:t>
            </a:r>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    ......</a:t>
            </a:r>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else if (</a:t>
            </a:r>
            <a:r>
              <a:rPr lang="en-US" altLang="zh-CN" err="1">
                <a:latin typeface="宋体" panose="02010600030101010101" pitchFamily="2" charset="-122"/>
              </a:rPr>
              <a:t>nCount</a:t>
            </a:r>
            <a:r>
              <a:rPr lang="en-US" altLang="zh-CN">
                <a:latin typeface="宋体" panose="02010600030101010101" pitchFamily="2" charset="-122"/>
              </a:rPr>
              <a:t> &lt; HIGH_NUMBER)</a:t>
            </a:r>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    ......</a:t>
            </a:r>
            <a:endParaRPr lang="en-US" altLang="zh-CN">
              <a:latin typeface="宋体" panose="02010600030101010101" pitchFamily="2" charset="-122"/>
            </a:endParaRPr>
          </a:p>
          <a:p>
            <a:pPr eaLnBrk="1" hangingPunct="1"/>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b="1">
                <a:solidFill>
                  <a:schemeClr val="hlink"/>
                </a:solidFill>
                <a:latin typeface="宋体" panose="02010600030101010101" pitchFamily="2" charset="-122"/>
              </a:rPr>
              <a:t>else //</a:t>
            </a:r>
            <a:r>
              <a:rPr lang="zh-CN" altLang="en-US" b="1" dirty="0">
                <a:solidFill>
                  <a:schemeClr val="hlink"/>
                </a:solidFill>
                <a:latin typeface="宋体" panose="02010600030101010101" pitchFamily="2" charset="-122"/>
              </a:rPr>
              <a:t>必须要</a:t>
            </a:r>
            <a:endParaRPr lang="zh-CN" altLang="en-US" b="1" dirty="0">
              <a:solidFill>
                <a:schemeClr val="hlink"/>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endParaRPr lang="en-US" altLang="zh-CN" b="1">
              <a:solidFill>
                <a:schemeClr val="hlink"/>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    //do nothing</a:t>
            </a:r>
            <a:endParaRPr lang="en-US" altLang="zh-CN" b="1">
              <a:solidFill>
                <a:schemeClr val="hlink"/>
              </a:solidFill>
              <a:latin typeface="宋体" panose="02010600030101010101" pitchFamily="2" charset="-122"/>
            </a:endParaRPr>
          </a:p>
          <a:p>
            <a:pPr eaLnBrk="1" hangingPunct="1"/>
            <a:r>
              <a:rPr lang="en-US" altLang="zh-CN" b="1">
                <a:solidFill>
                  <a:schemeClr val="hlink"/>
                </a:solidFill>
                <a:latin typeface="宋体" panose="02010600030101010101" pitchFamily="2" charset="-122"/>
              </a:rPr>
              <a:t>}</a:t>
            </a:r>
            <a:endParaRPr lang="en-US" altLang="zh-CN" b="1">
              <a:solidFill>
                <a:schemeClr val="hlink"/>
              </a:solidFill>
              <a:latin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5106" name="标题 175105"/>
          <p:cNvSpPr>
            <a:spLocks noGrp="1"/>
          </p:cNvSpPr>
          <p:nvPr>
            <p:ph type="title"/>
          </p:nvPr>
        </p:nvSpPr>
        <p:spPr/>
        <p:txBody>
          <a:bodyPr anchor="ctr" anchorCtr="0"/>
          <a:p>
            <a:r>
              <a:rPr lang="zh-CN" altLang="en-US" dirty="0"/>
              <a:t>思考</a:t>
            </a:r>
            <a:r>
              <a:rPr lang="en-US" altLang="zh-CN"/>
              <a:t>29</a:t>
            </a:r>
            <a:endParaRPr lang="en-US" altLang="zh-CN"/>
          </a:p>
        </p:txBody>
      </p:sp>
      <p:sp>
        <p:nvSpPr>
          <p:cNvPr id="175107" name="文本占位符 175106"/>
          <p:cNvSpPr>
            <a:spLocks noGrp="1"/>
          </p:cNvSpPr>
          <p:nvPr>
            <p:ph type="body" idx="1"/>
          </p:nvPr>
        </p:nvSpPr>
        <p:spPr/>
        <p:txBody>
          <a:bodyPr/>
          <a:p>
            <a:pPr marL="457200" indent="-457200">
              <a:buNone/>
            </a:pPr>
            <a:r>
              <a:rPr lang="zh-CN" altLang="en-US" dirty="0"/>
              <a:t>一个</a:t>
            </a:r>
            <a:r>
              <a:rPr lang="en-US" altLang="zh-CN"/>
              <a:t>switch/case</a:t>
            </a:r>
            <a:r>
              <a:rPr lang="zh-CN" altLang="en-US" dirty="0"/>
              <a:t>语句，</a:t>
            </a:r>
            <a:r>
              <a:rPr lang="en-US" altLang="zh-CN"/>
              <a:t>default</a:t>
            </a:r>
            <a:r>
              <a:rPr lang="zh-CN" altLang="en-US" dirty="0"/>
              <a:t>段没有要执行的代码，则比较规范的是</a:t>
            </a:r>
            <a:r>
              <a:rPr lang="en-US" altLang="zh-CN"/>
              <a:t>[		]</a:t>
            </a:r>
            <a:endParaRPr lang="en-US" altLang="zh-CN"/>
          </a:p>
          <a:p>
            <a:pPr marL="457200" indent="-457200"/>
            <a:r>
              <a:rPr lang="en-US" altLang="zh-CN"/>
              <a:t>A. </a:t>
            </a:r>
            <a:r>
              <a:rPr lang="zh-CN" altLang="en-US" dirty="0"/>
              <a:t>即使没有需要执行的代码，但仍然需要</a:t>
            </a:r>
            <a:r>
              <a:rPr lang="en-US" altLang="zh-CN"/>
              <a:t>default</a:t>
            </a:r>
            <a:r>
              <a:rPr lang="zh-CN" altLang="en-US" dirty="0"/>
              <a:t>，代码用一句</a:t>
            </a:r>
            <a:r>
              <a:rPr lang="en-US" altLang="zh-CN"/>
              <a:t>break</a:t>
            </a:r>
            <a:r>
              <a:rPr lang="zh-CN" altLang="en-US" dirty="0"/>
              <a:t>即可</a:t>
            </a:r>
            <a:endParaRPr lang="zh-CN" altLang="en-US" dirty="0"/>
          </a:p>
          <a:p>
            <a:pPr marL="457200" indent="-457200"/>
            <a:r>
              <a:rPr lang="en-US" altLang="zh-CN"/>
              <a:t>B. </a:t>
            </a:r>
            <a:r>
              <a:rPr lang="zh-CN" altLang="en-US" dirty="0"/>
              <a:t>既然没有需要执行的代码，那么</a:t>
            </a:r>
            <a:r>
              <a:rPr lang="en-US" altLang="zh-CN"/>
              <a:t>default</a:t>
            </a:r>
            <a:r>
              <a:rPr lang="zh-CN" altLang="en-US" dirty="0"/>
              <a:t>段就是多余的，没有必要写。</a:t>
            </a:r>
            <a:endParaRPr lang="zh-CN" altLang="en-US" dirty="0"/>
          </a:p>
        </p:txBody>
      </p:sp>
      <p:sp>
        <p:nvSpPr>
          <p:cNvPr id="175108" name="矩形 175107"/>
          <p:cNvSpPr/>
          <p:nvPr/>
        </p:nvSpPr>
        <p:spPr>
          <a:xfrm>
            <a:off x="3511550" y="2054225"/>
            <a:ext cx="412750" cy="366713"/>
          </a:xfrm>
          <a:prstGeom prst="rect">
            <a:avLst/>
          </a:prstGeom>
          <a:noFill/>
          <a:ln w="9525">
            <a:noFill/>
          </a:ln>
        </p:spPr>
        <p:txBody>
          <a:bodyPr wrap="none" anchor="ctr" anchorCtr="0">
            <a:spAutoFit/>
          </a:bodyPr>
          <a:p>
            <a:pPr eaLnBrk="1" hangingPunct="1"/>
            <a:r>
              <a:rPr lang="en-US" altLang="zh-CN" b="1"/>
              <a:t>A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fade">
                                      <p:cBhvr>
                                        <p:cTn id="7" dur="770" decel="100000"/>
                                        <p:tgtEl>
                                          <p:spTgt spid="175108"/>
                                        </p:tgtEl>
                                      </p:cBhvr>
                                    </p:animEffect>
                                    <p:animScale>
                                      <p:cBhvr>
                                        <p:cTn id="8" dur="770" decel="100000"/>
                                        <p:tgtEl>
                                          <p:spTgt spid="175108"/>
                                        </p:tgtEl>
                                      </p:cBhvr>
                                      <p:from x="10000" y="10000"/>
                                      <p:to x="200000" y="450000"/>
                                    </p:animScale>
                                    <p:animScale>
                                      <p:cBhvr>
                                        <p:cTn id="9" dur="1230" accel="100000" fill="hold">
                                          <p:stCondLst>
                                            <p:cond delay="770"/>
                                          </p:stCondLst>
                                        </p:cTn>
                                        <p:tgtEl>
                                          <p:spTgt spid="175108"/>
                                        </p:tgtEl>
                                      </p:cBhvr>
                                      <p:from x="200000" y="450000"/>
                                      <p:to x="100000" y="100000"/>
                                    </p:animScale>
                                    <p:set>
                                      <p:cBhvr>
                                        <p:cTn id="10" dur="770" fill="hold"/>
                                        <p:tgtEl>
                                          <p:spTgt spid="175108"/>
                                        </p:tgtEl>
                                        <p:attrNameLst>
                                          <p:attrName>ppt_x</p:attrName>
                                        </p:attrNameLst>
                                      </p:cBhvr>
                                      <p:to>
                                        <p:strVal val="(0.5)"/>
                                      </p:to>
                                    </p:set>
                                    <p:anim from="(0.5)" to="(#ppt_x)" calcmode="lin" valueType="num">
                                      <p:cBhvr>
                                        <p:cTn id="11" dur="1230" accel="100000" fill="hold">
                                          <p:stCondLst>
                                            <p:cond delay="770"/>
                                          </p:stCondLst>
                                        </p:cTn>
                                        <p:tgtEl>
                                          <p:spTgt spid="175108"/>
                                        </p:tgtEl>
                                        <p:attrNameLst>
                                          <p:attrName>ppt_x</p:attrName>
                                        </p:attrNameLst>
                                      </p:cBhvr>
                                    </p:anim>
                                    <p:set>
                                      <p:cBhvr>
                                        <p:cTn id="12" dur="770" fill="hold"/>
                                        <p:tgtEl>
                                          <p:spTgt spid="175108"/>
                                        </p:tgtEl>
                                        <p:attrNameLst>
                                          <p:attrName>ppt_y</p:attrName>
                                        </p:attrNameLst>
                                      </p:cBhvr>
                                      <p:to>
                                        <p:strVal val="(#ppt_y+0.4)"/>
                                      </p:to>
                                    </p:set>
                                    <p:anim from="(#ppt_y+0.4)" to="(#ppt_y)" calcmode="lin" valueType="num">
                                      <p:cBhvr>
                                        <p:cTn id="13" dur="1230" accel="100000" fill="hold">
                                          <p:stCondLst>
                                            <p:cond delay="770"/>
                                          </p:stCondLst>
                                        </p:cTn>
                                        <p:tgtEl>
                                          <p:spTgt spid="17510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8" name="标题 80897"/>
          <p:cNvSpPr>
            <a:spLocks noGrp="1"/>
          </p:cNvSpPr>
          <p:nvPr>
            <p:ph type="title"/>
          </p:nvPr>
        </p:nvSpPr>
        <p:spPr/>
        <p:txBody>
          <a:bodyPr anchor="ctr" anchorCtr="0"/>
          <a:p>
            <a:r>
              <a:rPr lang="zh-CN" altLang="en-US" dirty="0"/>
              <a:t>语句－正确的</a:t>
            </a:r>
            <a:r>
              <a:rPr lang="en-US" altLang="zh-CN"/>
              <a:t>if/while</a:t>
            </a:r>
            <a:r>
              <a:rPr lang="zh-CN" altLang="en-US" dirty="0"/>
              <a:t>条件写法</a:t>
            </a:r>
            <a:endParaRPr lang="zh-CN" altLang="en-US" dirty="0"/>
          </a:p>
        </p:txBody>
      </p:sp>
      <p:sp>
        <p:nvSpPr>
          <p:cNvPr id="80899" name="矩形 80898"/>
          <p:cNvSpPr/>
          <p:nvPr/>
        </p:nvSpPr>
        <p:spPr>
          <a:xfrm>
            <a:off x="900113" y="1412875"/>
            <a:ext cx="7559675" cy="3937000"/>
          </a:xfrm>
          <a:prstGeom prst="rect">
            <a:avLst/>
          </a:prstGeom>
          <a:noFill/>
          <a:ln w="9525">
            <a:noFill/>
          </a:ln>
        </p:spPr>
        <p:txBody>
          <a:bodyPr>
            <a:spAutoFit/>
          </a:bodyPr>
          <a:p>
            <a:pPr eaLnBrk="1" hangingPunct="1"/>
            <a:r>
              <a:rPr lang="en-US" altLang="zh-CN">
                <a:latin typeface="宋体" panose="02010600030101010101" pitchFamily="2" charset="-122"/>
              </a:rPr>
              <a:t>FILE *</a:t>
            </a:r>
            <a:r>
              <a:rPr lang="en-US" altLang="zh-CN" err="1">
                <a:latin typeface="宋体" panose="02010600030101010101" pitchFamily="2" charset="-122"/>
              </a:rPr>
              <a:t>pFile</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if (</a:t>
            </a:r>
            <a:r>
              <a:rPr lang="en-US" altLang="zh-CN" err="1">
                <a:latin typeface="宋体" panose="02010600030101010101" pitchFamily="2" charset="-122"/>
              </a:rPr>
              <a:t>pFile</a:t>
            </a:r>
            <a:r>
              <a:rPr lang="en-US" altLang="zh-CN">
                <a:latin typeface="宋体" panose="02010600030101010101" pitchFamily="2" charset="-122"/>
              </a:rPr>
              <a:t> == NULL)</a:t>
            </a:r>
            <a:r>
              <a:rPr lang="en-US" altLang="zh-CN"/>
              <a:t> </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err="1">
                <a:latin typeface="宋体" panose="02010600030101010101" pitchFamily="2" charset="-122"/>
              </a:rPr>
              <a:t>int</a:t>
            </a:r>
            <a:r>
              <a:rPr lang="en-US" altLang="zh-CN">
                <a:latin typeface="宋体" panose="02010600030101010101" pitchFamily="2" charset="-122"/>
              </a:rPr>
              <a:t> </a:t>
            </a:r>
            <a:r>
              <a:rPr lang="en-US" altLang="zh-CN" err="1">
                <a:latin typeface="宋体" panose="02010600030101010101" pitchFamily="2" charset="-122"/>
              </a:rPr>
              <a:t>nCount</a:t>
            </a:r>
            <a:endParaRPr lang="en-US" altLang="zh-CN">
              <a:latin typeface="宋体" panose="02010600030101010101" pitchFamily="2" charset="-122"/>
            </a:endParaRPr>
          </a:p>
          <a:p>
            <a:pPr eaLnBrk="1" hangingPunct="1"/>
            <a:r>
              <a:rPr lang="en-US" altLang="zh-CN">
                <a:latin typeface="宋体" panose="02010600030101010101" pitchFamily="2" charset="-122"/>
              </a:rPr>
              <a:t>if (</a:t>
            </a:r>
            <a:r>
              <a:rPr lang="en-US" altLang="zh-CN" err="1">
                <a:latin typeface="宋体" panose="02010600030101010101" pitchFamily="2" charset="-122"/>
              </a:rPr>
              <a:t>nCount</a:t>
            </a:r>
            <a:r>
              <a:rPr lang="en-US" altLang="zh-CN">
                <a:latin typeface="宋体" panose="02010600030101010101" pitchFamily="2" charset="-122"/>
              </a:rPr>
              <a:t> == 0)</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latin typeface="宋体" panose="02010600030101010101" pitchFamily="2" charset="-122"/>
              </a:rPr>
              <a:t>float </a:t>
            </a:r>
            <a:r>
              <a:rPr lang="en-US" altLang="zh-CN" err="1">
                <a:latin typeface="宋体" panose="02010600030101010101" pitchFamily="2" charset="-122"/>
              </a:rPr>
              <a:t>fValue</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const float EPSINON = 0.00001;</a:t>
            </a:r>
            <a:endParaRPr lang="en-US" altLang="zh-CN">
              <a:latin typeface="宋体" panose="02010600030101010101" pitchFamily="2" charset="-122"/>
            </a:endParaRPr>
          </a:p>
          <a:p>
            <a:pPr eaLnBrk="1" hangingPunct="1"/>
            <a:r>
              <a:rPr lang="en-US" altLang="zh-CN">
                <a:latin typeface="宋体" panose="02010600030101010101" pitchFamily="2" charset="-122"/>
              </a:rPr>
              <a:t>if (</a:t>
            </a:r>
            <a:r>
              <a:rPr lang="en-US" altLang="zh-CN" err="1">
                <a:latin typeface="宋体" panose="02010600030101010101" pitchFamily="2" charset="-122"/>
              </a:rPr>
              <a:t>fValue</a:t>
            </a:r>
            <a:r>
              <a:rPr lang="en-US" altLang="zh-CN">
                <a:latin typeface="宋体" panose="02010600030101010101" pitchFamily="2" charset="-122"/>
              </a:rPr>
              <a:t> &gt;= -EPSINON &amp;&amp; </a:t>
            </a:r>
            <a:r>
              <a:rPr lang="en-US" altLang="zh-CN" err="1">
                <a:latin typeface="宋体" panose="02010600030101010101" pitchFamily="2" charset="-122"/>
              </a:rPr>
              <a:t>fValue</a:t>
            </a:r>
            <a:r>
              <a:rPr lang="en-US" altLang="zh-CN">
                <a:latin typeface="宋体" panose="02010600030101010101" pitchFamily="2" charset="-122"/>
              </a:rPr>
              <a:t> &lt;= EPSINON)</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en-US" altLang="zh-CN">
                <a:latin typeface="宋体" panose="02010600030101010101" pitchFamily="2" charset="-122"/>
              </a:rPr>
              <a:t>BOOL </a:t>
            </a:r>
            <a:r>
              <a:rPr lang="en-US" altLang="zh-CN" err="1">
                <a:latin typeface="宋体" panose="02010600030101010101" pitchFamily="2" charset="-122"/>
              </a:rPr>
              <a:t>bIsTrue</a:t>
            </a:r>
            <a:r>
              <a:rPr lang="en-US" altLang="zh-CN">
                <a:latin typeface="宋体" panose="02010600030101010101" pitchFamily="2" charset="-122"/>
              </a:rPr>
              <a:t>;</a:t>
            </a:r>
            <a:endParaRPr lang="en-US" altLang="zh-CN">
              <a:latin typeface="宋体" panose="02010600030101010101" pitchFamily="2" charset="-122"/>
            </a:endParaRPr>
          </a:p>
          <a:p>
            <a:pPr eaLnBrk="1" hangingPunct="1"/>
            <a:r>
              <a:rPr lang="en-US" altLang="zh-CN">
                <a:latin typeface="宋体" panose="02010600030101010101" pitchFamily="2" charset="-122"/>
              </a:rPr>
              <a:t>if (</a:t>
            </a:r>
            <a:r>
              <a:rPr lang="en-US" altLang="zh-CN" err="1">
                <a:latin typeface="宋体" panose="02010600030101010101" pitchFamily="2" charset="-122"/>
              </a:rPr>
              <a:t>bIsTrue</a:t>
            </a:r>
            <a:r>
              <a:rPr lang="en-US" altLang="zh-CN">
                <a:latin typeface="宋体" panose="02010600030101010101" pitchFamily="2" charset="-122"/>
              </a:rPr>
              <a:t>)</a:t>
            </a:r>
            <a:endParaRPr lang="en-US" altLang="zh-CN">
              <a:latin typeface="宋体" panose="02010600030101010101" pitchFamily="2" charset="-122"/>
            </a:endParaRPr>
          </a:p>
          <a:p>
            <a:pPr eaLnBrk="1" hangingPunct="1"/>
            <a:endParaRPr lang="en-US" altLang="zh-CN">
              <a:latin typeface="宋体" panose="02010600030101010101" pitchFamily="2" charset="-122"/>
            </a:endParaRPr>
          </a:p>
          <a:p>
            <a:pPr eaLnBrk="1" hangingPunct="1"/>
            <a:r>
              <a:rPr lang="zh-CN" altLang="en-US" dirty="0">
                <a:latin typeface="宋体" panose="02010600030101010101" pitchFamily="2" charset="-122"/>
              </a:rPr>
              <a:t>对</a:t>
            </a:r>
            <a:r>
              <a:rPr lang="en-US" altLang="zh-CN">
                <a:latin typeface="宋体" panose="02010600030101010101" pitchFamily="2" charset="-122"/>
              </a:rPr>
              <a:t>while</a:t>
            </a:r>
            <a:r>
              <a:rPr lang="zh-CN" altLang="en-US" dirty="0">
                <a:latin typeface="宋体" panose="02010600030101010101" pitchFamily="2" charset="-122"/>
              </a:rPr>
              <a:t>的条件也是如此</a:t>
            </a:r>
            <a:endParaRPr lang="zh-CN" altLang="en-US" dirty="0">
              <a:latin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6130" name="标题 176129"/>
          <p:cNvSpPr>
            <a:spLocks noGrp="1"/>
          </p:cNvSpPr>
          <p:nvPr>
            <p:ph type="title"/>
          </p:nvPr>
        </p:nvSpPr>
        <p:spPr/>
        <p:txBody>
          <a:bodyPr anchor="ctr" anchorCtr="0"/>
          <a:p>
            <a:r>
              <a:rPr lang="zh-CN" altLang="en-US" dirty="0"/>
              <a:t>思考</a:t>
            </a:r>
            <a:r>
              <a:rPr lang="en-US" altLang="zh-CN"/>
              <a:t>30</a:t>
            </a:r>
            <a:endParaRPr lang="en-US" altLang="zh-CN"/>
          </a:p>
        </p:txBody>
      </p:sp>
      <p:sp>
        <p:nvSpPr>
          <p:cNvPr id="176131" name="文本占位符 176130"/>
          <p:cNvSpPr>
            <a:spLocks noGrp="1"/>
          </p:cNvSpPr>
          <p:nvPr>
            <p:ph type="body" idx="1"/>
          </p:nvPr>
        </p:nvSpPr>
        <p:spPr/>
        <p:txBody>
          <a:bodyPr/>
          <a:p>
            <a:pPr marL="457200" indent="-457200"/>
            <a:r>
              <a:rPr lang="zh-CN" altLang="en-US" dirty="0"/>
              <a:t>下面的条件判断式，比较规范或者正确的写法有</a:t>
            </a:r>
            <a:r>
              <a:rPr lang="en-US" altLang="zh-CN"/>
              <a:t>[			]</a:t>
            </a:r>
            <a:endParaRPr lang="en-US" altLang="zh-CN"/>
          </a:p>
          <a:p>
            <a:pPr marL="457200" indent="-457200"/>
            <a:r>
              <a:rPr lang="en-US" altLang="zh-CN"/>
              <a:t>A. BOOL </a:t>
            </a:r>
            <a:r>
              <a:rPr lang="en-US" altLang="zh-CN" err="1"/>
              <a:t>bEnable</a:t>
            </a:r>
            <a:r>
              <a:rPr lang="en-US" altLang="zh-CN"/>
              <a:t>;	if (</a:t>
            </a:r>
            <a:r>
              <a:rPr lang="en-US" altLang="zh-CN" err="1"/>
              <a:t>bEnable</a:t>
            </a:r>
            <a:r>
              <a:rPr lang="en-US" altLang="zh-CN"/>
              <a:t> == TRUE)</a:t>
            </a:r>
            <a:endParaRPr lang="en-US" altLang="zh-CN"/>
          </a:p>
          <a:p>
            <a:pPr marL="457200" indent="-457200"/>
            <a:r>
              <a:rPr lang="en-US" altLang="zh-CN"/>
              <a:t>B. </a:t>
            </a:r>
            <a:r>
              <a:rPr lang="en-US" altLang="zh-CN" err="1"/>
              <a:t>int</a:t>
            </a:r>
            <a:r>
              <a:rPr lang="en-US" altLang="zh-CN"/>
              <a:t> </a:t>
            </a:r>
            <a:r>
              <a:rPr lang="en-US" altLang="zh-CN" err="1"/>
              <a:t>nCount</a:t>
            </a:r>
            <a:r>
              <a:rPr lang="en-US" altLang="zh-CN"/>
              <a:t>;		if (</a:t>
            </a:r>
            <a:r>
              <a:rPr lang="en-US" altLang="zh-CN" err="1"/>
              <a:t>nCount</a:t>
            </a:r>
            <a:r>
              <a:rPr lang="en-US" altLang="zh-CN"/>
              <a:t> != 0)</a:t>
            </a:r>
            <a:endParaRPr lang="en-US" altLang="zh-CN"/>
          </a:p>
          <a:p>
            <a:pPr marL="457200" indent="-457200"/>
            <a:r>
              <a:rPr lang="en-US" altLang="zh-CN"/>
              <a:t>C. void *</a:t>
            </a:r>
            <a:r>
              <a:rPr lang="en-US" altLang="zh-CN" err="1"/>
              <a:t>pBuf</a:t>
            </a:r>
            <a:r>
              <a:rPr lang="en-US" altLang="zh-CN"/>
              <a:t>;		if (</a:t>
            </a:r>
            <a:r>
              <a:rPr lang="en-US" altLang="zh-CN" err="1"/>
              <a:t>pBuf</a:t>
            </a:r>
            <a:r>
              <a:rPr lang="en-US" altLang="zh-CN"/>
              <a:t> != NULL)</a:t>
            </a:r>
            <a:endParaRPr lang="en-US" altLang="zh-CN"/>
          </a:p>
          <a:p>
            <a:pPr marL="457200" indent="-457200"/>
            <a:r>
              <a:rPr lang="en-US" altLang="zh-CN"/>
              <a:t>D. float </a:t>
            </a:r>
            <a:r>
              <a:rPr lang="en-US" altLang="zh-CN" err="1"/>
              <a:t>fValue</a:t>
            </a:r>
            <a:r>
              <a:rPr lang="en-US" altLang="zh-CN"/>
              <a:t>;	if (</a:t>
            </a:r>
            <a:r>
              <a:rPr lang="en-US" altLang="zh-CN" err="1"/>
              <a:t>fValue</a:t>
            </a:r>
            <a:r>
              <a:rPr lang="en-US" altLang="zh-CN"/>
              <a:t> == 0)</a:t>
            </a:r>
            <a:endParaRPr lang="en-US" altLang="zh-CN"/>
          </a:p>
        </p:txBody>
      </p:sp>
      <p:sp>
        <p:nvSpPr>
          <p:cNvPr id="176132" name="矩形 176131"/>
          <p:cNvSpPr/>
          <p:nvPr/>
        </p:nvSpPr>
        <p:spPr>
          <a:xfrm>
            <a:off x="7667625" y="1628775"/>
            <a:ext cx="577850" cy="366713"/>
          </a:xfrm>
          <a:prstGeom prst="rect">
            <a:avLst/>
          </a:prstGeom>
          <a:noFill/>
          <a:ln w="9525">
            <a:noFill/>
          </a:ln>
        </p:spPr>
        <p:txBody>
          <a:bodyPr wrap="none" anchor="ctr" anchorCtr="0">
            <a:spAutoFit/>
          </a:bodyPr>
          <a:p>
            <a:pPr eaLnBrk="1" hangingPunct="1"/>
            <a:r>
              <a:rPr lang="en-US" altLang="zh-CN" b="1"/>
              <a:t>BC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Effect transition="in" filter="plus(in)">
                                      <p:cBhvr>
                                        <p:cTn id="7"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2" name="标题 81921"/>
          <p:cNvSpPr>
            <a:spLocks noGrp="1"/>
          </p:cNvSpPr>
          <p:nvPr>
            <p:ph type="title"/>
          </p:nvPr>
        </p:nvSpPr>
        <p:spPr/>
        <p:txBody>
          <a:bodyPr anchor="ctr" anchorCtr="0"/>
          <a:p>
            <a:r>
              <a:rPr lang="zh-CN" altLang="en-US" dirty="0"/>
              <a:t>语句－表达式规则</a:t>
            </a:r>
            <a:endParaRPr lang="zh-CN" altLang="en-US"/>
          </a:p>
        </p:txBody>
      </p:sp>
      <p:sp>
        <p:nvSpPr>
          <p:cNvPr id="81923" name="文本占位符 81922"/>
          <p:cNvSpPr>
            <a:spLocks noGrp="1"/>
          </p:cNvSpPr>
          <p:nvPr>
            <p:ph type="body" sz="half" idx="1"/>
          </p:nvPr>
        </p:nvSpPr>
        <p:spPr>
          <a:xfrm>
            <a:off x="611188" y="1600200"/>
            <a:ext cx="7712075" cy="2189163"/>
          </a:xfrm>
        </p:spPr>
        <p:txBody>
          <a:bodyPr/>
          <a:p>
            <a:pPr>
              <a:buClrTx/>
              <a:buSzTx/>
              <a:buFontTx/>
            </a:pPr>
            <a:r>
              <a:rPr lang="zh-CN" altLang="en-US" sz="2000" dirty="0"/>
              <a:t>不要编写太复杂的复合表达式 ，反例：</a:t>
            </a:r>
            <a:endParaRPr lang="zh-CN" altLang="en-US" sz="2000" dirty="0"/>
          </a:p>
          <a:p>
            <a:pPr lvl="1"/>
            <a:r>
              <a:rPr lang="en-US" altLang="zh-CN"/>
              <a:t>i = a &gt;= b &amp;&amp; c &lt; d &amp;&amp; c + f &lt;= g + h ; </a:t>
            </a:r>
            <a:endParaRPr lang="en-US" altLang="zh-CN"/>
          </a:p>
          <a:p>
            <a:pPr>
              <a:buClrTx/>
              <a:buSzTx/>
              <a:buFontTx/>
            </a:pPr>
            <a:r>
              <a:rPr lang="zh-CN" altLang="en-US" sz="2000" dirty="0"/>
              <a:t>不要有多用途的复合表达式 ，反例：</a:t>
            </a:r>
            <a:endParaRPr lang="zh-CN" altLang="en-US" sz="2000" dirty="0"/>
          </a:p>
          <a:p>
            <a:pPr lvl="1"/>
            <a:r>
              <a:rPr lang="en-US" altLang="zh-CN"/>
              <a:t>d = (a = b + c) + r ; </a:t>
            </a:r>
            <a:endParaRPr lang="en-US" altLang="zh-CN"/>
          </a:p>
          <a:p>
            <a:pPr>
              <a:buClrTx/>
              <a:buSzTx/>
              <a:buFontTx/>
            </a:pPr>
            <a:r>
              <a:rPr lang="zh-CN" altLang="en-US" sz="2000" dirty="0"/>
              <a:t>简单条件分支采用二元表达式，如下：</a:t>
            </a:r>
            <a:endParaRPr lang="zh-CN" altLang="en-US" sz="2000" dirty="0"/>
          </a:p>
          <a:p>
            <a:pPr lvl="1"/>
            <a:endParaRPr lang="zh-CN" altLang="en-US" dirty="0"/>
          </a:p>
        </p:txBody>
      </p:sp>
      <p:graphicFrame>
        <p:nvGraphicFramePr>
          <p:cNvPr id="81949" name="内容占位符 81948"/>
          <p:cNvGraphicFramePr/>
          <p:nvPr>
            <p:ph sz="half" idx="2"/>
          </p:nvPr>
        </p:nvGraphicFramePr>
        <p:xfrm>
          <a:off x="755650" y="3500438"/>
          <a:ext cx="7920038" cy="2951163"/>
        </p:xfrm>
        <a:graphic>
          <a:graphicData uri="http://schemas.openxmlformats.org/drawingml/2006/table">
            <a:tbl>
              <a:tblPr/>
              <a:tblGrid>
                <a:gridCol w="2879725"/>
                <a:gridCol w="5040313"/>
              </a:tblGrid>
              <a:tr h="2951163">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t>if (</a:t>
                      </a:r>
                      <a:r>
                        <a:rPr lang="en-US" altLang="zh-CN" err="1"/>
                        <a:t>bCondition</a:t>
                      </a:r>
                      <a:r>
                        <a:rPr lang="en-US" altLang="zh-CN"/>
                        <a:t>)</a:t>
                      </a:r>
                      <a:endParaRPr lang="en-US" altLang="zh-CN"/>
                    </a:p>
                    <a:p>
                      <a:pPr marL="0" lvl="0" indent="0">
                        <a:buNone/>
                      </a:pPr>
                      <a:r>
                        <a:rPr lang="en-US" altLang="zh-CN"/>
                        <a:t>{</a:t>
                      </a:r>
                      <a:endParaRPr lang="en-US" altLang="zh-CN"/>
                    </a:p>
                    <a:p>
                      <a:pPr marL="0" lvl="0" indent="0">
                        <a:buNone/>
                      </a:pPr>
                      <a:r>
                        <a:rPr lang="en-US" altLang="zh-CN"/>
                        <a:t>    return </a:t>
                      </a:r>
                      <a:r>
                        <a:rPr lang="en-US" altLang="zh-CN" err="1"/>
                        <a:t>nVal</a:t>
                      </a:r>
                      <a:r>
                        <a:rPr lang="en-US" altLang="zh-CN"/>
                        <a:t>;</a:t>
                      </a:r>
                      <a:endParaRPr lang="en-US" altLang="zh-CN"/>
                    </a:p>
                    <a:p>
                      <a:pPr marL="0" lvl="0" indent="0">
                        <a:buNone/>
                      </a:pPr>
                      <a:r>
                        <a:rPr lang="en-US" altLang="zh-CN"/>
                        <a:t>}</a:t>
                      </a:r>
                      <a:endParaRPr lang="en-US" altLang="zh-CN"/>
                    </a:p>
                    <a:p>
                      <a:pPr marL="0" lvl="0" indent="0">
                        <a:buNone/>
                      </a:pPr>
                      <a:r>
                        <a:rPr lang="en-US" altLang="zh-CN"/>
                        <a:t>else</a:t>
                      </a:r>
                      <a:endParaRPr lang="en-US" altLang="zh-CN"/>
                    </a:p>
                    <a:p>
                      <a:pPr marL="0" lvl="0" indent="0">
                        <a:buNone/>
                      </a:pPr>
                      <a:r>
                        <a:rPr lang="en-US" altLang="zh-CN"/>
                        <a:t>{</a:t>
                      </a:r>
                      <a:endParaRPr lang="en-US" altLang="zh-CN"/>
                    </a:p>
                    <a:p>
                      <a:pPr marL="0" lvl="0" indent="0">
                        <a:buNone/>
                      </a:pPr>
                      <a:r>
                        <a:rPr lang="en-US" altLang="zh-CN"/>
                        <a:t>    return </a:t>
                      </a:r>
                      <a:r>
                        <a:rPr lang="en-US" altLang="zh-CN" err="1"/>
                        <a:t>nErrorVal</a:t>
                      </a:r>
                      <a:r>
                        <a:rPr lang="en-US" altLang="zh-CN"/>
                        <a:t>;</a:t>
                      </a:r>
                      <a:endParaRPr lang="en-US" altLang="zh-CN"/>
                    </a:p>
                    <a:p>
                      <a:pPr marL="0" lvl="0" indent="0">
                        <a:buNone/>
                      </a:pPr>
                      <a:r>
                        <a:rPr lang="en-US" altLang="zh-CN"/>
                        <a:t>}</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a:t>return (</a:t>
                      </a:r>
                      <a:r>
                        <a:rPr lang="en-US" altLang="zh-CN" err="1"/>
                        <a:t>bCondition</a:t>
                      </a:r>
                      <a:r>
                        <a:rPr lang="en-US" altLang="zh-CN"/>
                        <a:t> ? </a:t>
                      </a:r>
                      <a:r>
                        <a:rPr lang="en-US" altLang="zh-CN" err="1"/>
                        <a:t>nVal</a:t>
                      </a:r>
                      <a:r>
                        <a:rPr lang="en-US" altLang="zh-CN"/>
                        <a:t> : </a:t>
                      </a:r>
                      <a:r>
                        <a:rPr lang="en-US" altLang="zh-CN" err="1"/>
                        <a:t>nErrorVal</a:t>
                      </a:r>
                      <a:r>
                        <a:rPr lang="en-US" altLang="zh-CN"/>
                        <a:t>); </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994" name="标题 84993"/>
          <p:cNvSpPr>
            <a:spLocks noGrp="1"/>
          </p:cNvSpPr>
          <p:nvPr>
            <p:ph type="title"/>
          </p:nvPr>
        </p:nvSpPr>
        <p:spPr/>
        <p:txBody>
          <a:bodyPr anchor="ctr" anchorCtr="0"/>
          <a:p>
            <a:r>
              <a:rPr lang="zh-CN" altLang="en-US" dirty="0"/>
              <a:t>语句－表达式规则</a:t>
            </a:r>
            <a:endParaRPr lang="zh-CN" altLang="en-US" dirty="0"/>
          </a:p>
        </p:txBody>
      </p:sp>
      <p:sp>
        <p:nvSpPr>
          <p:cNvPr id="84995" name="文本占位符 84994"/>
          <p:cNvSpPr>
            <a:spLocks noGrp="1"/>
          </p:cNvSpPr>
          <p:nvPr>
            <p:ph type="body" idx="1"/>
          </p:nvPr>
        </p:nvSpPr>
        <p:spPr>
          <a:xfrm>
            <a:off x="611188" y="1600200"/>
            <a:ext cx="8075612" cy="2692400"/>
          </a:xfrm>
        </p:spPr>
        <p:txBody>
          <a:bodyPr/>
          <a:p>
            <a:r>
              <a:rPr lang="zh-CN" altLang="en-US" sz="2000" dirty="0"/>
              <a:t>不能明确确定优先级的比较，使用（）。如：</a:t>
            </a:r>
            <a:r>
              <a:rPr lang="en-US" altLang="zh-CN" sz="2000"/>
              <a:t>if (</a:t>
            </a:r>
            <a:r>
              <a:rPr lang="en-US" altLang="zh-CN" sz="2000" err="1"/>
              <a:t>nValue</a:t>
            </a:r>
            <a:r>
              <a:rPr lang="en-US" altLang="zh-CN" sz="2000"/>
              <a:t> == (</a:t>
            </a:r>
            <a:r>
              <a:rPr lang="en-US" altLang="zh-CN" sz="2000" err="1"/>
              <a:t>nBit</a:t>
            </a:r>
            <a:r>
              <a:rPr lang="en-US" altLang="zh-CN" sz="2000"/>
              <a:t> &amp; 7))</a:t>
            </a:r>
            <a:endParaRPr lang="en-US" altLang="zh-CN" sz="2000"/>
          </a:p>
          <a:p>
            <a:r>
              <a:rPr lang="zh-CN" altLang="en-US" sz="2000" dirty="0"/>
              <a:t>常量的定义可以带有运算，比如</a:t>
            </a:r>
            <a:r>
              <a:rPr lang="en-US" altLang="zh-CN" sz="2000"/>
              <a:t>: </a:t>
            </a:r>
            <a:br>
              <a:rPr lang="en-US" altLang="zh-CN" sz="2000"/>
            </a:br>
            <a:r>
              <a:rPr lang="en-US" altLang="zh-CN" sz="2000"/>
              <a:t>#define NUMBER (10 - 2)  //</a:t>
            </a:r>
            <a:r>
              <a:rPr lang="zh-CN" altLang="en-US" sz="2000" dirty="0"/>
              <a:t>讨论：后面可以不带括号吗？</a:t>
            </a:r>
            <a:br>
              <a:rPr lang="zh-CN" altLang="en-US" sz="2000"/>
            </a:br>
            <a:r>
              <a:rPr lang="en-US" altLang="zh-CN" sz="2000"/>
              <a:t>const </a:t>
            </a:r>
            <a:r>
              <a:rPr lang="en-US" altLang="zh-CN" sz="2000" err="1"/>
              <a:t>int</a:t>
            </a:r>
            <a:r>
              <a:rPr lang="en-US" altLang="zh-CN" sz="2000"/>
              <a:t> NUMBER = 10 - 2; </a:t>
            </a:r>
            <a:br>
              <a:rPr lang="en-US" altLang="zh-CN" sz="2000"/>
            </a:br>
            <a:r>
              <a:rPr lang="zh-CN" altLang="en-US" sz="2000" dirty="0"/>
              <a:t>编译器会自己计算出来</a:t>
            </a:r>
            <a:br>
              <a:rPr lang="zh-CN" altLang="en-US" sz="2000" dirty="0"/>
            </a:br>
            <a:endParaRPr lang="zh-CN" altLang="en-US" sz="2000" dirty="0"/>
          </a:p>
          <a:p>
            <a:pPr>
              <a:buNone/>
            </a:pPr>
            <a:endParaRPr lang="zh-CN" altLang="en-US" sz="2000" dirty="0"/>
          </a:p>
        </p:txBody>
      </p:sp>
      <p:sp>
        <p:nvSpPr>
          <p:cNvPr id="84996" name="文本框 84995"/>
          <p:cNvSpPr txBox="1"/>
          <p:nvPr/>
        </p:nvSpPr>
        <p:spPr>
          <a:xfrm>
            <a:off x="1042988" y="4005263"/>
            <a:ext cx="6956425" cy="1920875"/>
          </a:xfrm>
          <a:prstGeom prst="rect">
            <a:avLst/>
          </a:prstGeom>
          <a:noFill/>
          <a:ln w="9525">
            <a:noFill/>
          </a:ln>
        </p:spPr>
        <p:txBody>
          <a:bodyPr wrap="none" anchor="t" anchorCtr="0">
            <a:spAutoFit/>
          </a:bodyPr>
          <a:p>
            <a:r>
              <a:rPr lang="zh-CN" altLang="en-US" sz="2000" dirty="0">
                <a:solidFill>
                  <a:srgbClr val="FF0066"/>
                </a:solidFill>
              </a:rPr>
              <a:t>特别注意，</a:t>
            </a:r>
            <a:r>
              <a:rPr lang="en-US" altLang="zh-CN" sz="2000">
                <a:solidFill>
                  <a:srgbClr val="FF0066"/>
                </a:solidFill>
              </a:rPr>
              <a:t>#define NUMBER (10 - 2)</a:t>
            </a:r>
            <a:r>
              <a:rPr lang="zh-CN" altLang="en-US" sz="2000" dirty="0">
                <a:solidFill>
                  <a:srgbClr val="FF0066"/>
                </a:solidFill>
              </a:rPr>
              <a:t>中的括号必须要，比较</a:t>
            </a:r>
            <a:r>
              <a:rPr lang="en-US" altLang="zh-CN" sz="2000">
                <a:solidFill>
                  <a:srgbClr val="FF0066"/>
                </a:solidFill>
              </a:rPr>
              <a:t>:</a:t>
            </a:r>
            <a:endParaRPr lang="en-US" altLang="zh-CN" sz="2000">
              <a:solidFill>
                <a:srgbClr val="FF0066"/>
              </a:solidFill>
            </a:endParaRPr>
          </a:p>
          <a:p>
            <a:r>
              <a:rPr lang="en-US" altLang="zh-CN" sz="2000"/>
              <a:t>#define NUMBER1 (10-2)</a:t>
            </a:r>
            <a:endParaRPr lang="en-US" altLang="zh-CN" sz="2000"/>
          </a:p>
          <a:p>
            <a:r>
              <a:rPr lang="en-US" altLang="zh-CN" sz="2000"/>
              <a:t>#define NUMBER2  10-2</a:t>
            </a:r>
            <a:endParaRPr lang="en-US" altLang="zh-CN" sz="2000"/>
          </a:p>
          <a:p>
            <a:r>
              <a:rPr lang="en-US" altLang="zh-CN" sz="2000"/>
              <a:t>NUMBER1 * 5 </a:t>
            </a:r>
            <a:r>
              <a:rPr lang="en-US" altLang="zh-CN" sz="2000">
                <a:sym typeface="Wingdings" panose="05000000000000000000" pitchFamily="2" charset="2"/>
              </a:rPr>
              <a:t> (10-2) * 5</a:t>
            </a:r>
            <a:endParaRPr lang="en-US" altLang="zh-CN" sz="2000">
              <a:sym typeface="Wingdings" panose="05000000000000000000" pitchFamily="2" charset="2"/>
            </a:endParaRPr>
          </a:p>
          <a:p>
            <a:r>
              <a:rPr lang="en-US" altLang="zh-CN" sz="2000"/>
              <a:t>NUMBER2 * 5 </a:t>
            </a:r>
            <a:r>
              <a:rPr lang="en-US" altLang="zh-CN" sz="2000">
                <a:sym typeface="Wingdings" panose="05000000000000000000" pitchFamily="2" charset="2"/>
              </a:rPr>
              <a:t> 10-2 * 5</a:t>
            </a:r>
            <a:endParaRPr lang="en-US" altLang="zh-CN" sz="2000"/>
          </a:p>
          <a:p>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ppt_x"/>
                                          </p:val>
                                        </p:tav>
                                        <p:tav tm="100000">
                                          <p:val>
                                            <p:strVal val="#ppt_x"/>
                                          </p:val>
                                        </p:tav>
                                      </p:tavLst>
                                    </p:anim>
                                    <p:anim calcmode="lin" valueType="num">
                                      <p:cBhvr additive="base">
                                        <p:cTn id="8"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3970" name="标题 83969"/>
          <p:cNvSpPr>
            <a:spLocks noGrp="1"/>
          </p:cNvSpPr>
          <p:nvPr>
            <p:ph type="title"/>
          </p:nvPr>
        </p:nvSpPr>
        <p:spPr/>
        <p:txBody>
          <a:bodyPr anchor="ctr" anchorCtr="0"/>
          <a:p>
            <a:r>
              <a:rPr lang="zh-CN" altLang="en-US" dirty="0"/>
              <a:t>语句－表达式效率</a:t>
            </a:r>
            <a:endParaRPr lang="zh-CN" altLang="en-US" dirty="0"/>
          </a:p>
        </p:txBody>
      </p:sp>
      <p:sp>
        <p:nvSpPr>
          <p:cNvPr id="83971" name="文本占位符 83970"/>
          <p:cNvSpPr>
            <a:spLocks noGrp="1"/>
          </p:cNvSpPr>
          <p:nvPr>
            <p:ph type="body" idx="1"/>
          </p:nvPr>
        </p:nvSpPr>
        <p:spPr>
          <a:xfrm>
            <a:off x="457200" y="1600200"/>
            <a:ext cx="8362950" cy="4997450"/>
          </a:xfrm>
        </p:spPr>
        <p:txBody>
          <a:bodyPr/>
          <a:p>
            <a:pPr>
              <a:lnSpc>
                <a:spcPct val="90000"/>
              </a:lnSpc>
            </a:pPr>
            <a:r>
              <a:rPr lang="zh-CN" altLang="en-US" dirty="0"/>
              <a:t>对于单独的语句，使用</a:t>
            </a:r>
            <a:r>
              <a:rPr lang="en-US" altLang="zh-CN"/>
              <a:t>++i</a:t>
            </a:r>
            <a:r>
              <a:rPr lang="zh-CN" altLang="en-US" dirty="0"/>
              <a:t>代替</a:t>
            </a:r>
            <a:r>
              <a:rPr lang="en-US" altLang="zh-CN"/>
              <a:t>i++</a:t>
            </a:r>
            <a:r>
              <a:rPr lang="zh-CN" altLang="en-US" dirty="0"/>
              <a:t>和</a:t>
            </a:r>
            <a:r>
              <a:rPr lang="en-US" altLang="zh-CN"/>
              <a:t>i = i + 1</a:t>
            </a:r>
            <a:r>
              <a:rPr lang="zh-CN" altLang="en-US" dirty="0"/>
              <a:t>，</a:t>
            </a:r>
            <a:r>
              <a:rPr lang="en-US" altLang="zh-CN"/>
              <a:t>--i</a:t>
            </a:r>
            <a:r>
              <a:rPr lang="zh-CN" altLang="en-US" dirty="0"/>
              <a:t>代替</a:t>
            </a:r>
            <a:r>
              <a:rPr lang="en-US" altLang="zh-CN"/>
              <a:t>i--</a:t>
            </a:r>
            <a:r>
              <a:rPr lang="zh-CN" altLang="en-US" dirty="0"/>
              <a:t>和</a:t>
            </a:r>
            <a:r>
              <a:rPr lang="en-US" altLang="zh-CN"/>
              <a:t>i = i-1</a:t>
            </a:r>
            <a:r>
              <a:rPr lang="zh-CN" altLang="en-US" dirty="0"/>
              <a:t>。</a:t>
            </a:r>
            <a:endParaRPr lang="zh-CN" altLang="en-US" dirty="0"/>
          </a:p>
          <a:p>
            <a:pPr>
              <a:lnSpc>
                <a:spcPct val="90000"/>
              </a:lnSpc>
            </a:pPr>
            <a:r>
              <a:rPr lang="zh-CN" altLang="en-US" dirty="0"/>
              <a:t>建议</a:t>
            </a:r>
            <a:r>
              <a:rPr lang="en-US" altLang="zh-CN"/>
              <a:t>++/--</a:t>
            </a:r>
            <a:r>
              <a:rPr lang="zh-CN" altLang="en-US" dirty="0"/>
              <a:t>单独为句，不做赋值</a:t>
            </a:r>
            <a:endParaRPr lang="zh-CN" altLang="en-US" dirty="0"/>
          </a:p>
          <a:p>
            <a:pPr>
              <a:lnSpc>
                <a:spcPct val="90000"/>
              </a:lnSpc>
            </a:pPr>
            <a:r>
              <a:rPr lang="en-US" altLang="zh-CN"/>
              <a:t>a = a + b</a:t>
            </a:r>
            <a:r>
              <a:rPr lang="zh-CN" altLang="en-US" dirty="0"/>
              <a:t>建议用</a:t>
            </a:r>
            <a:r>
              <a:rPr lang="en-US" altLang="zh-CN"/>
              <a:t>a += b;</a:t>
            </a:r>
            <a:endParaRPr lang="en-US" altLang="zh-CN"/>
          </a:p>
          <a:p>
            <a:pPr>
              <a:lnSpc>
                <a:spcPct val="90000"/>
              </a:lnSpc>
            </a:pPr>
            <a:r>
              <a:rPr lang="en-US" altLang="zh-CN"/>
              <a:t>--</a:t>
            </a:r>
            <a:r>
              <a:rPr lang="zh-CN" altLang="en-US" dirty="0"/>
              <a:t>运算效率高于</a:t>
            </a:r>
            <a:r>
              <a:rPr lang="en-US" altLang="zh-CN"/>
              <a:t>++</a:t>
            </a:r>
            <a:endParaRPr lang="en-US" altLang="zh-CN"/>
          </a:p>
          <a:p>
            <a:pPr>
              <a:lnSpc>
                <a:spcPct val="90000"/>
              </a:lnSpc>
            </a:pPr>
            <a:r>
              <a:rPr lang="zh-CN" altLang="en-US" dirty="0"/>
              <a:t>循环语句内，建议尽量避免出现条件分支</a:t>
            </a:r>
            <a:endParaRPr lang="zh-CN" altLang="en-US" dirty="0"/>
          </a:p>
          <a:p>
            <a:pPr>
              <a:lnSpc>
                <a:spcPct val="90000"/>
              </a:lnSpc>
            </a:pPr>
            <a:r>
              <a:rPr lang="zh-CN" altLang="en-US" dirty="0"/>
              <a:t>多层循环，建议内层用大循环、外层用小循环</a:t>
            </a:r>
            <a:endParaRPr lang="zh-CN" altLang="en-US" dirty="0"/>
          </a:p>
          <a:p>
            <a:pPr>
              <a:lnSpc>
                <a:spcPct val="90000"/>
              </a:lnSpc>
            </a:pPr>
            <a:r>
              <a:rPr lang="zh-CN" altLang="en-US" dirty="0"/>
              <a:t>尽量避免浮点运算，特别是除法</a:t>
            </a:r>
            <a:endParaRPr lang="zh-CN" altLang="en-US" dirty="0"/>
          </a:p>
          <a:p>
            <a:pPr>
              <a:lnSpc>
                <a:spcPct val="90000"/>
              </a:lnSpc>
            </a:pPr>
            <a:endParaRPr lang="zh-CN" altLang="en-US"/>
          </a:p>
          <a:p>
            <a:pPr>
              <a:lnSpc>
                <a:spcPct val="90000"/>
              </a:lnSpc>
            </a:pP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5954" name="标题 125953"/>
          <p:cNvSpPr>
            <a:spLocks noGrp="1"/>
          </p:cNvSpPr>
          <p:nvPr>
            <p:ph type="title"/>
          </p:nvPr>
        </p:nvSpPr>
        <p:spPr/>
        <p:txBody>
          <a:bodyPr anchor="ctr" anchorCtr="0"/>
          <a:p>
            <a:r>
              <a:rPr lang="zh-CN" altLang="en-US" dirty="0"/>
              <a:t>语句－表达式效率</a:t>
            </a:r>
            <a:endParaRPr lang="zh-CN" altLang="en-US" dirty="0"/>
          </a:p>
        </p:txBody>
      </p:sp>
      <p:sp>
        <p:nvSpPr>
          <p:cNvPr id="125955" name="文本占位符 125954"/>
          <p:cNvSpPr>
            <a:spLocks noGrp="1"/>
          </p:cNvSpPr>
          <p:nvPr>
            <p:ph type="body" idx="1"/>
          </p:nvPr>
        </p:nvSpPr>
        <p:spPr/>
        <p:txBody>
          <a:bodyPr/>
          <a:p>
            <a:pPr>
              <a:lnSpc>
                <a:spcPct val="90000"/>
              </a:lnSpc>
            </a:pPr>
            <a:r>
              <a:rPr lang="zh-CN" altLang="en-US" dirty="0"/>
              <a:t>低次乘方运算改为多次乘法，如 ：</a:t>
            </a:r>
            <a:r>
              <a:rPr lang="en-US" altLang="zh-CN"/>
              <a:t>a = </a:t>
            </a:r>
            <a:r>
              <a:rPr lang="en-US" altLang="zh-CN" err="1"/>
              <a:t>pow(a</a:t>
            </a:r>
            <a:r>
              <a:rPr lang="en-US" altLang="zh-CN"/>
              <a:t>, 2)</a:t>
            </a:r>
            <a:r>
              <a:rPr lang="zh-CN" altLang="en-US" dirty="0"/>
              <a:t>改为</a:t>
            </a:r>
            <a:r>
              <a:rPr lang="en-US" altLang="zh-CN"/>
              <a:t>a = a * a</a:t>
            </a:r>
            <a:r>
              <a:rPr lang="zh-CN" altLang="en-US" dirty="0"/>
              <a:t>的形式</a:t>
            </a:r>
            <a:r>
              <a:rPr lang="en-US" altLang="zh-CN"/>
              <a:t>;</a:t>
            </a:r>
            <a:endParaRPr lang="en-US" altLang="zh-CN"/>
          </a:p>
          <a:p>
            <a:pPr>
              <a:lnSpc>
                <a:spcPct val="90000"/>
              </a:lnSpc>
            </a:pPr>
            <a:r>
              <a:rPr lang="en-US" altLang="zh-CN"/>
              <a:t>2</a:t>
            </a:r>
            <a:r>
              <a:rPr lang="zh-CN" altLang="en-US" dirty="0"/>
              <a:t>次方数的乘除和取余改为位运算，如：</a:t>
            </a:r>
            <a:r>
              <a:rPr lang="en-US" altLang="zh-CN"/>
              <a:t>a = a / 8 + 1</a:t>
            </a:r>
            <a:r>
              <a:rPr lang="zh-CN" altLang="en-US" dirty="0"/>
              <a:t>改为</a:t>
            </a:r>
            <a:r>
              <a:rPr lang="en-US" altLang="zh-CN"/>
              <a:t>a = </a:t>
            </a:r>
            <a:r>
              <a:rPr lang="en-US" altLang="zh-CN">
                <a:solidFill>
                  <a:schemeClr val="hlink"/>
                </a:solidFill>
              </a:rPr>
              <a:t>(</a:t>
            </a:r>
            <a:r>
              <a:rPr lang="en-US" altLang="zh-CN"/>
              <a:t>a &gt;&gt; 3</a:t>
            </a:r>
            <a:r>
              <a:rPr lang="en-US" altLang="zh-CN">
                <a:solidFill>
                  <a:schemeClr val="hlink"/>
                </a:solidFill>
              </a:rPr>
              <a:t>)</a:t>
            </a:r>
            <a:r>
              <a:rPr lang="en-US" altLang="zh-CN"/>
              <a:t> + 1</a:t>
            </a:r>
            <a:r>
              <a:rPr lang="zh-CN" altLang="en-US" dirty="0"/>
              <a:t>；</a:t>
            </a:r>
            <a:r>
              <a:rPr lang="en-US" altLang="zh-CN"/>
              <a:t>a = a % a</a:t>
            </a:r>
            <a:r>
              <a:rPr lang="zh-CN" altLang="en-US" dirty="0"/>
              <a:t>改为 </a:t>
            </a:r>
            <a:r>
              <a:rPr lang="en-US" altLang="zh-CN"/>
              <a:t>a = a &amp; 0x07; </a:t>
            </a:r>
            <a:r>
              <a:rPr lang="zh-CN" altLang="en-US" b="0" dirty="0">
                <a:solidFill>
                  <a:schemeClr val="hlink"/>
                </a:solidFill>
              </a:rPr>
              <a:t>这里要求</a:t>
            </a:r>
            <a:r>
              <a:rPr lang="en-US" altLang="zh-CN" b="0">
                <a:solidFill>
                  <a:schemeClr val="hlink"/>
                </a:solidFill>
              </a:rPr>
              <a:t>a &gt;= 0</a:t>
            </a:r>
            <a:r>
              <a:rPr lang="zh-CN" altLang="en-US" b="0" dirty="0">
                <a:solidFill>
                  <a:schemeClr val="hlink"/>
                </a:solidFill>
              </a:rPr>
              <a:t>，并注意位运算优先级低于加减法。</a:t>
            </a:r>
            <a:r>
              <a:rPr lang="en-US" altLang="zh-CN" b="0">
                <a:solidFill>
                  <a:schemeClr val="hlink"/>
                </a:solidFill>
              </a:rPr>
              <a:t>a&gt;&gt;3</a:t>
            </a:r>
            <a:r>
              <a:rPr lang="zh-CN" altLang="en-US" b="0" dirty="0">
                <a:solidFill>
                  <a:schemeClr val="hlink"/>
                </a:solidFill>
              </a:rPr>
              <a:t>等位运算外面须加括号。</a:t>
            </a:r>
            <a:endParaRPr lang="zh-CN" altLang="en-US" b="0" dirty="0">
              <a:solidFill>
                <a:schemeClr val="hlink"/>
              </a:solidFill>
            </a:endParaRPr>
          </a:p>
          <a:p>
            <a:pPr>
              <a:lnSpc>
                <a:spcPct val="90000"/>
              </a:lnSpc>
            </a:pPr>
            <a:r>
              <a:rPr lang="en-US" altLang="zh-CN" err="1"/>
              <a:t>int</a:t>
            </a:r>
            <a:r>
              <a:rPr lang="en-US" altLang="zh-CN"/>
              <a:t> </a:t>
            </a:r>
            <a:r>
              <a:rPr lang="en-US" altLang="zh-CN" err="1"/>
              <a:t>nVal</a:t>
            </a:r>
            <a:r>
              <a:rPr lang="en-US" altLang="zh-CN"/>
              <a:t>; </a:t>
            </a:r>
            <a:r>
              <a:rPr lang="en-US" altLang="zh-CN" err="1"/>
              <a:t>int</a:t>
            </a:r>
            <a:r>
              <a:rPr lang="en-US" altLang="zh-CN"/>
              <a:t> </a:t>
            </a:r>
            <a:r>
              <a:rPr lang="en-US" altLang="zh-CN" err="1"/>
              <a:t>nOther</a:t>
            </a:r>
            <a:r>
              <a:rPr lang="en-US" altLang="zh-CN"/>
              <a:t>; </a:t>
            </a:r>
            <a:r>
              <a:rPr lang="en-US" altLang="zh-CN" err="1"/>
              <a:t>nVal</a:t>
            </a:r>
            <a:r>
              <a:rPr lang="en-US" altLang="zh-CN"/>
              <a:t> = (</a:t>
            </a:r>
            <a:r>
              <a:rPr lang="en-US" altLang="zh-CN" err="1"/>
              <a:t>int)(nOther</a:t>
            </a:r>
            <a:r>
              <a:rPr lang="en-US" altLang="zh-CN"/>
              <a:t> * 0.13);</a:t>
            </a:r>
            <a:endParaRPr lang="en-US" altLang="zh-CN"/>
          </a:p>
          <a:p>
            <a:pPr lvl="1">
              <a:lnSpc>
                <a:spcPct val="90000"/>
              </a:lnSpc>
            </a:pPr>
            <a:r>
              <a:rPr lang="zh-CN" altLang="en-US" dirty="0"/>
              <a:t>可转为：</a:t>
            </a:r>
            <a:r>
              <a:rPr lang="en-US" altLang="zh-CN" err="1"/>
              <a:t>nVal</a:t>
            </a:r>
            <a:r>
              <a:rPr lang="en-US" altLang="zh-CN"/>
              <a:t> = </a:t>
            </a:r>
            <a:r>
              <a:rPr lang="en-US" altLang="zh-CN" err="1"/>
              <a:t>nOther</a:t>
            </a:r>
            <a:r>
              <a:rPr lang="en-US" altLang="zh-CN"/>
              <a:t> * 13 / 100</a:t>
            </a:r>
            <a:endParaRPr lang="en-US" altLang="zh-CN"/>
          </a:p>
          <a:p>
            <a:pPr lvl="1">
              <a:lnSpc>
                <a:spcPct val="90000"/>
              </a:lnSpc>
            </a:pPr>
            <a:r>
              <a:rPr lang="zh-CN" altLang="en-US" dirty="0"/>
              <a:t>四舍五入：</a:t>
            </a:r>
            <a:r>
              <a:rPr lang="en-US" altLang="zh-CN" err="1"/>
              <a:t>nVal</a:t>
            </a:r>
            <a:r>
              <a:rPr lang="en-US" altLang="zh-CN"/>
              <a:t> = (</a:t>
            </a:r>
            <a:r>
              <a:rPr lang="en-US" altLang="zh-CN" err="1"/>
              <a:t>nOther</a:t>
            </a:r>
            <a:r>
              <a:rPr lang="en-US" altLang="zh-CN"/>
              <a:t> * 13 + 50) / 100</a:t>
            </a:r>
            <a:endParaRPr lang="en-US" altLang="zh-CN"/>
          </a:p>
          <a:p>
            <a:pPr>
              <a:lnSpc>
                <a:spcPct val="90000"/>
              </a:lnSpc>
            </a:pPr>
            <a:endParaRPr lang="en-US" alt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7154" name="标题 177153"/>
          <p:cNvSpPr>
            <a:spLocks noGrp="1"/>
          </p:cNvSpPr>
          <p:nvPr>
            <p:ph type="title"/>
          </p:nvPr>
        </p:nvSpPr>
        <p:spPr/>
        <p:txBody>
          <a:bodyPr anchor="ctr" anchorCtr="0"/>
          <a:p>
            <a:r>
              <a:rPr lang="zh-CN" altLang="en-US" dirty="0"/>
              <a:t>思考</a:t>
            </a:r>
            <a:r>
              <a:rPr lang="en-US" altLang="zh-CN"/>
              <a:t>31</a:t>
            </a:r>
            <a:endParaRPr lang="en-US" altLang="zh-CN"/>
          </a:p>
        </p:txBody>
      </p:sp>
      <p:sp>
        <p:nvSpPr>
          <p:cNvPr id="177156" name="矩形 177155"/>
          <p:cNvSpPr/>
          <p:nvPr/>
        </p:nvSpPr>
        <p:spPr>
          <a:xfrm>
            <a:off x="468313" y="1844675"/>
            <a:ext cx="9455150" cy="396875"/>
          </a:xfrm>
          <a:prstGeom prst="rect">
            <a:avLst/>
          </a:prstGeom>
          <a:noFill/>
          <a:ln w="9525">
            <a:noFill/>
          </a:ln>
        </p:spPr>
        <p:txBody>
          <a:bodyPr wrap="none" anchor="ctr" anchorCtr="0">
            <a:spAutoFit/>
          </a:bodyPr>
          <a:p>
            <a:pPr defTabSz="914400" eaLnBrk="1" hangingPunct="1">
              <a:buAutoNum type="arabicPeriod"/>
              <a:tabLst>
                <a:tab pos="266700" algn="l"/>
              </a:tabLst>
            </a:pPr>
            <a:r>
              <a:rPr lang="zh-CN" altLang="en-US" sz="2000" dirty="0">
                <a:solidFill>
                  <a:srgbClr val="000000"/>
                </a:solidFill>
                <a:latin typeface="宋体" panose="02010600030101010101" pitchFamily="2" charset="-122"/>
                <a:cs typeface="Times New Roman" panose="02020603050405020304" pitchFamily="18" charset="0"/>
              </a:rPr>
              <a:t>声明一个常量</a:t>
            </a:r>
            <a:r>
              <a:rPr lang="en-US" altLang="zh-CN" sz="2000">
                <a:solidFill>
                  <a:srgbClr val="000000"/>
                </a:solidFill>
                <a:latin typeface="宋体" panose="02010600030101010101" pitchFamily="2" charset="-122"/>
                <a:cs typeface="Times New Roman" panose="02020603050405020304" pitchFamily="18" charset="0"/>
              </a:rPr>
              <a:t>ALL_NUM</a:t>
            </a:r>
            <a:r>
              <a:rPr lang="zh-CN" altLang="en-US" sz="2000" dirty="0">
                <a:solidFill>
                  <a:srgbClr val="000000"/>
                </a:solidFill>
                <a:latin typeface="宋体" panose="02010600030101010101" pitchFamily="2" charset="-122"/>
                <a:cs typeface="Times New Roman" panose="02020603050405020304" pitchFamily="18" charset="0"/>
              </a:rPr>
              <a:t>，有下面</a:t>
            </a:r>
            <a:r>
              <a:rPr lang="en-US" altLang="zh-CN" sz="2000">
                <a:solidFill>
                  <a:srgbClr val="000000"/>
                </a:solidFill>
                <a:latin typeface="宋体" panose="02010600030101010101" pitchFamily="2" charset="-122"/>
                <a:cs typeface="Times New Roman" panose="02020603050405020304" pitchFamily="18" charset="0"/>
              </a:rPr>
              <a:t>2</a:t>
            </a:r>
            <a:r>
              <a:rPr lang="zh-CN" altLang="en-US" sz="2000" dirty="0">
                <a:solidFill>
                  <a:srgbClr val="000000"/>
                </a:solidFill>
                <a:latin typeface="宋体" panose="02010600030101010101" pitchFamily="2" charset="-122"/>
                <a:cs typeface="Times New Roman" panose="02020603050405020304" pitchFamily="18" charset="0"/>
              </a:rPr>
              <a:t>种方式，则描述正确的式是</a:t>
            </a:r>
            <a:r>
              <a:rPr lang="en-US" altLang="zh-CN" sz="2000">
                <a:solidFill>
                  <a:srgbClr val="000000"/>
                </a:solidFill>
                <a:latin typeface="宋体" panose="02010600030101010101" pitchFamily="2" charset="-122"/>
                <a:cs typeface="Times New Roman" panose="02020603050405020304" pitchFamily="18" charset="0"/>
              </a:rPr>
              <a:t>[			]</a:t>
            </a:r>
            <a:endParaRPr lang="en-US" altLang="zh-CN" sz="2000"/>
          </a:p>
        </p:txBody>
      </p:sp>
      <p:graphicFrame>
        <p:nvGraphicFramePr>
          <p:cNvPr id="177188" name="表格 177187"/>
          <p:cNvGraphicFramePr/>
          <p:nvPr/>
        </p:nvGraphicFramePr>
        <p:xfrm>
          <a:off x="755650" y="2565400"/>
          <a:ext cx="7920038" cy="1704975"/>
        </p:xfrm>
        <a:graphic>
          <a:graphicData uri="http://schemas.openxmlformats.org/drawingml/2006/table">
            <a:tbl>
              <a:tblPr/>
              <a:tblGrid>
                <a:gridCol w="2952750"/>
                <a:gridCol w="4967288"/>
              </a:tblGrid>
              <a:tr h="7000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endParaRPr lang="en-US" altLang="zh-CN" dirty="0">
                        <a:solidFill>
                          <a:srgbClr val="000000"/>
                        </a:solidFill>
                        <a:latin typeface="宋体" panose="02010600030101010101" pitchFamily="2" charset="-122"/>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1</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a:solidFill>
                            <a:srgbClr val="000000"/>
                          </a:solidFill>
                          <a:latin typeface="宋体" panose="02010600030101010101" pitchFamily="2" charset="-122"/>
                          <a:cs typeface="Times New Roman" panose="02020603050405020304" pitchFamily="18" charset="0"/>
                        </a:rPr>
                        <a:t>2</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004887">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a:solidFill>
                            <a:srgbClr val="000000"/>
                          </a:solidFill>
                          <a:latin typeface="宋体" panose="02010600030101010101" pitchFamily="2" charset="-122"/>
                          <a:cs typeface="Times New Roman" panose="02020603050405020304" pitchFamily="18" charset="0"/>
                        </a:rPr>
                        <a:t>#define BOY_NUM 10</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#define GIRL_NUM 20</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#define ALL_NUM 30</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a:solidFill>
                            <a:srgbClr val="000000"/>
                          </a:solidFill>
                          <a:latin typeface="宋体" panose="02010600030101010101" pitchFamily="2" charset="-122"/>
                          <a:cs typeface="Times New Roman" panose="02020603050405020304" pitchFamily="18" charset="0"/>
                        </a:rPr>
                        <a:t>#define BOY_NUM 10</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#define GIRL_NUM 20</a:t>
                      </a:r>
                      <a:endParaRPr lang="en-US" altLang="zh-CN">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a:solidFill>
                            <a:srgbClr val="000000"/>
                          </a:solidFill>
                          <a:latin typeface="宋体" panose="02010600030101010101" pitchFamily="2" charset="-122"/>
                          <a:cs typeface="Times New Roman" panose="02020603050405020304" pitchFamily="18" charset="0"/>
                        </a:rPr>
                        <a:t>#define ALL_NUM (BOY_NUM + GIRL_NUM)</a:t>
                      </a:r>
                      <a:endParaRPr lang="zh-CN" altLang="en-US">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77183" name="矩形 177182"/>
          <p:cNvSpPr/>
          <p:nvPr/>
        </p:nvSpPr>
        <p:spPr>
          <a:xfrm>
            <a:off x="179388" y="4860925"/>
            <a:ext cx="7632700" cy="1311275"/>
          </a:xfrm>
          <a:prstGeom prst="rect">
            <a:avLst/>
          </a:prstGeom>
          <a:noFill/>
          <a:ln w="9525">
            <a:noFill/>
          </a:ln>
        </p:spPr>
        <p:txBody>
          <a:bodyPr anchor="ctr" anchorCtr="0">
            <a:spAutoFit/>
          </a:bodyPr>
          <a:p>
            <a:pPr eaLnBrk="1" hangingPunct="1"/>
            <a:r>
              <a:rPr lang="en-US" altLang="zh-CN" sz="2000">
                <a:solidFill>
                  <a:srgbClr val="000000"/>
                </a:solidFill>
                <a:latin typeface="宋体" panose="02010600030101010101" pitchFamily="2" charset="-122"/>
                <a:cs typeface="Times New Roman" panose="02020603050405020304" pitchFamily="18" charset="0"/>
              </a:rPr>
              <a:t>A. </a:t>
            </a:r>
            <a:r>
              <a:rPr lang="zh-CN" altLang="en-US" sz="2000" dirty="0">
                <a:solidFill>
                  <a:srgbClr val="000000"/>
                </a:solidFill>
                <a:latin typeface="宋体" panose="02010600030101010101" pitchFamily="2" charset="-122"/>
                <a:cs typeface="Times New Roman" panose="02020603050405020304" pitchFamily="18" charset="0"/>
              </a:rPr>
              <a:t>方式</a:t>
            </a:r>
            <a:r>
              <a:rPr lang="en-US" altLang="zh-CN" sz="2000">
                <a:solidFill>
                  <a:srgbClr val="000000"/>
                </a:solidFill>
                <a:latin typeface="宋体" panose="02010600030101010101" pitchFamily="2" charset="-122"/>
                <a:cs typeface="Times New Roman" panose="02020603050405020304" pitchFamily="18" charset="0"/>
              </a:rPr>
              <a:t>2</a:t>
            </a:r>
            <a:r>
              <a:rPr lang="zh-CN" altLang="en-US" sz="2000" dirty="0">
                <a:solidFill>
                  <a:srgbClr val="000000"/>
                </a:solidFill>
                <a:latin typeface="宋体" panose="02010600030101010101" pitchFamily="2" charset="-122"/>
                <a:cs typeface="Times New Roman" panose="02020603050405020304" pitchFamily="18" charset="0"/>
              </a:rPr>
              <a:t>的可读性更高，但使用到</a:t>
            </a:r>
            <a:r>
              <a:rPr lang="en-US" altLang="zh-CN" sz="2000">
                <a:solidFill>
                  <a:srgbClr val="000000"/>
                </a:solidFill>
                <a:latin typeface="宋体" panose="02010600030101010101" pitchFamily="2" charset="-122"/>
                <a:cs typeface="Times New Roman" panose="02020603050405020304" pitchFamily="18" charset="0"/>
              </a:rPr>
              <a:t>ALL_NUM</a:t>
            </a:r>
            <a:r>
              <a:rPr lang="zh-CN" altLang="en-US" sz="2000" dirty="0">
                <a:solidFill>
                  <a:srgbClr val="000000"/>
                </a:solidFill>
                <a:latin typeface="宋体" panose="02010600030101010101" pitchFamily="2" charset="-122"/>
                <a:cs typeface="Times New Roman" panose="02020603050405020304" pitchFamily="18" charset="0"/>
              </a:rPr>
              <a:t>时效率较低，因为代码执行时还要加一次</a:t>
            </a:r>
            <a:endParaRPr lang="zh-CN" altLang="en-US" sz="2000" dirty="0"/>
          </a:p>
          <a:p>
            <a:r>
              <a:rPr lang="en-US" altLang="zh-CN" sz="2000">
                <a:solidFill>
                  <a:srgbClr val="000000"/>
                </a:solidFill>
                <a:latin typeface="宋体" panose="02010600030101010101" pitchFamily="2" charset="-122"/>
                <a:cs typeface="Times New Roman" panose="02020603050405020304" pitchFamily="18" charset="0"/>
              </a:rPr>
              <a:t>B. </a:t>
            </a:r>
            <a:r>
              <a:rPr lang="zh-CN" altLang="en-US" sz="2000" dirty="0">
                <a:solidFill>
                  <a:srgbClr val="000000"/>
                </a:solidFill>
                <a:latin typeface="宋体" panose="02010600030101010101" pitchFamily="2" charset="-122"/>
                <a:cs typeface="Times New Roman" panose="02020603050405020304" pitchFamily="18" charset="0"/>
              </a:rPr>
              <a:t>方式</a:t>
            </a:r>
            <a:r>
              <a:rPr lang="en-US" altLang="zh-CN" sz="2000">
                <a:solidFill>
                  <a:srgbClr val="000000"/>
                </a:solidFill>
                <a:latin typeface="宋体" panose="02010600030101010101" pitchFamily="2" charset="-122"/>
                <a:cs typeface="Times New Roman" panose="02020603050405020304" pitchFamily="18" charset="0"/>
              </a:rPr>
              <a:t>2</a:t>
            </a:r>
            <a:r>
              <a:rPr lang="zh-CN" altLang="en-US" sz="2000" dirty="0">
                <a:solidFill>
                  <a:srgbClr val="000000"/>
                </a:solidFill>
                <a:latin typeface="宋体" panose="02010600030101010101" pitchFamily="2" charset="-122"/>
                <a:cs typeface="Times New Roman" panose="02020603050405020304" pitchFamily="18" charset="0"/>
              </a:rPr>
              <a:t>的可读性更高，且两个方式效率一样</a:t>
            </a:r>
            <a:endParaRPr lang="zh-CN" altLang="en-US" sz="2000" dirty="0"/>
          </a:p>
          <a:p>
            <a:r>
              <a:rPr lang="en-US" altLang="zh-CN" sz="2000">
                <a:solidFill>
                  <a:srgbClr val="000000"/>
                </a:solidFill>
                <a:latin typeface="宋体" panose="02010600030101010101" pitchFamily="2" charset="-122"/>
                <a:cs typeface="Times New Roman" panose="02020603050405020304" pitchFamily="18" charset="0"/>
              </a:rPr>
              <a:t>C. </a:t>
            </a:r>
            <a:r>
              <a:rPr lang="zh-CN" altLang="en-US" sz="2000" dirty="0">
                <a:solidFill>
                  <a:srgbClr val="000000"/>
                </a:solidFill>
                <a:latin typeface="宋体" panose="02010600030101010101" pitchFamily="2" charset="-122"/>
                <a:cs typeface="Times New Roman" panose="02020603050405020304" pitchFamily="18" charset="0"/>
              </a:rPr>
              <a:t>方式</a:t>
            </a:r>
            <a:r>
              <a:rPr lang="en-US" altLang="zh-CN" sz="2000">
                <a:solidFill>
                  <a:srgbClr val="000000"/>
                </a:solidFill>
                <a:latin typeface="宋体" panose="02010600030101010101" pitchFamily="2" charset="-122"/>
                <a:cs typeface="Times New Roman" panose="02020603050405020304" pitchFamily="18" charset="0"/>
              </a:rPr>
              <a:t>1</a:t>
            </a:r>
            <a:r>
              <a:rPr lang="zh-CN" altLang="en-US" sz="2000" dirty="0">
                <a:solidFill>
                  <a:srgbClr val="000000"/>
                </a:solidFill>
                <a:latin typeface="宋体" panose="02010600030101010101" pitchFamily="2" charset="-122"/>
                <a:cs typeface="Times New Roman" panose="02020603050405020304" pitchFamily="18" charset="0"/>
              </a:rPr>
              <a:t>虽然可读性较差，但代码执行的时候效率较高</a:t>
            </a:r>
            <a:endParaRPr lang="zh-CN" altLang="en-US" sz="2000" dirty="0"/>
          </a:p>
        </p:txBody>
      </p:sp>
      <p:sp>
        <p:nvSpPr>
          <p:cNvPr id="177189" name="矩形 177188"/>
          <p:cNvSpPr/>
          <p:nvPr/>
        </p:nvSpPr>
        <p:spPr>
          <a:xfrm>
            <a:off x="7524750" y="1844675"/>
            <a:ext cx="412750" cy="366713"/>
          </a:xfrm>
          <a:prstGeom prst="rect">
            <a:avLst/>
          </a:prstGeom>
          <a:noFill/>
          <a:ln w="9525">
            <a:noFill/>
          </a:ln>
        </p:spPr>
        <p:txBody>
          <a:bodyPr wrap="none" anchor="ctr" anchorCtr="0">
            <a:spAutoFit/>
          </a:bodyPr>
          <a:p>
            <a:pPr eaLnBrk="1" hangingPunct="1"/>
            <a:r>
              <a:rPr lang="en-US" altLang="zh-CN" b="1"/>
              <a:t>B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7189"/>
                                        </p:tgtEl>
                                        <p:attrNameLst>
                                          <p:attrName>style.visibility</p:attrName>
                                        </p:attrNameLst>
                                      </p:cBhvr>
                                      <p:to>
                                        <p:strVal val="visible"/>
                                      </p:to>
                                    </p:set>
                                    <p:animEffect transition="in" filter="circle(in)">
                                      <p:cBhvr>
                                        <p:cTn id="7" dur="500"/>
                                        <p:tgtEl>
                                          <p:spTgt spid="17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9" grpId="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4239" name="标题 94238"/>
          <p:cNvSpPr>
            <a:spLocks noGrp="1"/>
          </p:cNvSpPr>
          <p:nvPr>
            <p:ph type="title"/>
          </p:nvPr>
        </p:nvSpPr>
        <p:spPr/>
        <p:txBody>
          <a:bodyPr anchor="ctr" anchorCtr="0"/>
          <a:p>
            <a:r>
              <a:rPr lang="zh-CN" altLang="en-US" dirty="0"/>
              <a:t>语句－讨论：</a:t>
            </a:r>
            <a:r>
              <a:rPr lang="en-US" altLang="zh-CN"/>
              <a:t>for</a:t>
            </a:r>
            <a:r>
              <a:rPr lang="zh-CN" altLang="en-US" dirty="0"/>
              <a:t>循环，优缺点</a:t>
            </a:r>
            <a:endParaRPr lang="zh-CN" altLang="en-US"/>
          </a:p>
        </p:txBody>
      </p:sp>
      <p:graphicFrame>
        <p:nvGraphicFramePr>
          <p:cNvPr id="94277" name="内容占位符 94276"/>
          <p:cNvGraphicFramePr/>
          <p:nvPr>
            <p:ph sz="half" idx="1"/>
          </p:nvPr>
        </p:nvGraphicFramePr>
        <p:xfrm>
          <a:off x="457200" y="1557338"/>
          <a:ext cx="8291513" cy="3513138"/>
        </p:xfrm>
        <a:graphic>
          <a:graphicData uri="http://schemas.openxmlformats.org/drawingml/2006/table">
            <a:tbl>
              <a:tblPr/>
              <a:tblGrid>
                <a:gridCol w="4035425"/>
                <a:gridCol w="4256088"/>
              </a:tblGrid>
              <a:tr h="35131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138430">
                        <a:spcBef>
                          <a:spcPct val="0"/>
                        </a:spcBef>
                        <a:buNone/>
                      </a:pPr>
                      <a:r>
                        <a:rPr lang="en-US" altLang="zh-CN" sz="1600" b="0">
                          <a:latin typeface="宋体" panose="02010600030101010101" pitchFamily="2" charset="-122"/>
                          <a:cs typeface="Times New Roman" panose="02020603050405020304" pitchFamily="18" charset="0"/>
                        </a:rPr>
                        <a:t>for (i = 0; i &lt; NUN; ++i)</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if (</a:t>
                      </a:r>
                      <a:r>
                        <a:rPr lang="en-US" altLang="zh-CN" sz="1600" b="0" err="1">
                          <a:latin typeface="宋体" panose="02010600030101010101" pitchFamily="2" charset="-122"/>
                          <a:cs typeface="Times New Roman" panose="02020603050405020304" pitchFamily="18" charset="0"/>
                        </a:rPr>
                        <a:t>bCondition</a:t>
                      </a:r>
                      <a:r>
                        <a:rPr lang="en-US" altLang="zh-CN" sz="1600" b="0">
                          <a:latin typeface="宋体" panose="02010600030101010101" pitchFamily="2" charset="-122"/>
                          <a:cs typeface="Times New Roman" panose="02020603050405020304" pitchFamily="18" charset="0"/>
                        </a:rPr>
                        <a:t>)</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r>
                        <a:rPr lang="en-US" altLang="zh-CN" sz="1600" b="0" err="1">
                          <a:latin typeface="宋体" panose="02010600030101010101" pitchFamily="2" charset="-122"/>
                          <a:cs typeface="Times New Roman" panose="02020603050405020304" pitchFamily="18" charset="0"/>
                        </a:rPr>
                        <a:t>DHF</a:t>
                      </a:r>
                      <a:r>
                        <a:rPr lang="en-US" altLang="zh-CN" sz="1600" b="0" err="1">
                          <a:latin typeface="宋体" panose="02010600030101010101" pitchFamily="2" charset="-122"/>
                          <a:cs typeface="Times New Roman" panose="02020603050405020304" pitchFamily="18" charset="0"/>
                        </a:rPr>
                        <a:t>Test_DoSomething</a:t>
                      </a:r>
                      <a:r>
                        <a:rPr lang="en-US" altLang="zh-CN" sz="1600" b="0">
                          <a:latin typeface="宋体" panose="02010600030101010101" pitchFamily="2" charset="-122"/>
                          <a:cs typeface="Times New Roman" panose="02020603050405020304" pitchFamily="18" charset="0"/>
                        </a:rPr>
                        <a:t>();</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else</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r>
                        <a:rPr lang="en-US" altLang="zh-CN" sz="1600" b="0" err="1">
                          <a:latin typeface="宋体" panose="02010600030101010101" pitchFamily="2" charset="-122"/>
                          <a:cs typeface="Times New Roman" panose="02020603050405020304" pitchFamily="18" charset="0"/>
                        </a:rPr>
                        <a:t>DHF</a:t>
                      </a:r>
                      <a:r>
                        <a:rPr lang="en-US" altLang="zh-CN" sz="1600" b="0" err="1">
                          <a:latin typeface="宋体" panose="02010600030101010101" pitchFamily="2" charset="-122"/>
                          <a:cs typeface="Times New Roman" panose="02020603050405020304" pitchFamily="18" charset="0"/>
                        </a:rPr>
                        <a:t>Test_DoOtherthing</a:t>
                      </a:r>
                      <a:r>
                        <a:rPr lang="en-US" altLang="zh-CN" sz="1600" b="0">
                          <a:latin typeface="宋体" panose="02010600030101010101" pitchFamily="2" charset="-122"/>
                          <a:cs typeface="Times New Roman" panose="02020603050405020304" pitchFamily="18" charset="0"/>
                        </a:rPr>
                        <a:t>();</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a:t>
                      </a:r>
                      <a:endParaRPr lang="zh-CN" altLang="en-US" sz="1600" b="0">
                        <a:latin typeface="Arial" panose="020B0604020202020204" pitchFamily="34"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lvl="0" indent="138430">
                        <a:spcBef>
                          <a:spcPct val="0"/>
                        </a:spcBef>
                        <a:buNone/>
                      </a:pPr>
                      <a:r>
                        <a:rPr lang="en-US" altLang="zh-CN" sz="1600" b="0">
                          <a:latin typeface="宋体" panose="02010600030101010101" pitchFamily="2" charset="-122"/>
                          <a:cs typeface="Times New Roman" panose="02020603050405020304" pitchFamily="18" charset="0"/>
                        </a:rPr>
                        <a:t>if (</a:t>
                      </a:r>
                      <a:r>
                        <a:rPr lang="en-US" altLang="zh-CN" sz="1600" b="0" err="1">
                          <a:latin typeface="宋体" panose="02010600030101010101" pitchFamily="2" charset="-122"/>
                          <a:cs typeface="Times New Roman" panose="02020603050405020304" pitchFamily="18" charset="0"/>
                        </a:rPr>
                        <a:t>bCondition</a:t>
                      </a:r>
                      <a:r>
                        <a:rPr lang="en-US" altLang="zh-CN" sz="1600" b="0">
                          <a:latin typeface="宋体" panose="02010600030101010101" pitchFamily="2" charset="-122"/>
                          <a:cs typeface="Times New Roman" panose="02020603050405020304" pitchFamily="18" charset="0"/>
                        </a:rPr>
                        <a:t>)</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for (i = 0; i&lt; NUN; ++i)</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r>
                        <a:rPr lang="en-US" altLang="zh-CN" sz="1600" b="0" err="1">
                          <a:latin typeface="宋体" panose="02010600030101010101" pitchFamily="2" charset="-122"/>
                          <a:cs typeface="Times New Roman" panose="02020603050405020304" pitchFamily="18" charset="0"/>
                        </a:rPr>
                        <a:t>DHF</a:t>
                      </a:r>
                      <a:r>
                        <a:rPr lang="en-US" altLang="zh-CN" sz="1600" b="0" err="1">
                          <a:latin typeface="宋体" panose="02010600030101010101" pitchFamily="2" charset="-122"/>
                          <a:cs typeface="Times New Roman" panose="02020603050405020304" pitchFamily="18" charset="0"/>
                        </a:rPr>
                        <a:t>Test_DoSomething</a:t>
                      </a:r>
                      <a:r>
                        <a:rPr lang="en-US" altLang="zh-CN" sz="1600" b="0">
                          <a:latin typeface="宋体" panose="02010600030101010101" pitchFamily="2" charset="-122"/>
                          <a:cs typeface="Times New Roman" panose="02020603050405020304" pitchFamily="18" charset="0"/>
                        </a:rPr>
                        <a:t>();</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else</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for (i = 0; i &lt; NUM; ++i)</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r>
                        <a:rPr lang="en-US" altLang="zh-CN" sz="1600" b="0" err="1">
                          <a:latin typeface="宋体" panose="02010600030101010101" pitchFamily="2" charset="-122"/>
                          <a:cs typeface="Times New Roman" panose="02020603050405020304" pitchFamily="18" charset="0"/>
                        </a:rPr>
                        <a:t>DHF</a:t>
                      </a:r>
                      <a:r>
                        <a:rPr lang="en-US" altLang="zh-CN" sz="1600" b="0" err="1">
                          <a:latin typeface="宋体" panose="02010600030101010101" pitchFamily="2" charset="-122"/>
                          <a:cs typeface="Times New Roman" panose="02020603050405020304" pitchFamily="18" charset="0"/>
                        </a:rPr>
                        <a:t>Test_DoOtherthing</a:t>
                      </a:r>
                      <a:r>
                        <a:rPr lang="en-US" altLang="zh-CN" sz="1600" b="0">
                          <a:latin typeface="宋体" panose="02010600030101010101" pitchFamily="2" charset="-122"/>
                          <a:cs typeface="Times New Roman" panose="02020603050405020304" pitchFamily="18" charset="0"/>
                        </a:rPr>
                        <a:t>();</a:t>
                      </a:r>
                      <a:endParaRPr lang="en-US" altLang="zh-CN" sz="1600" b="0">
                        <a:latin typeface="宋体" panose="02010600030101010101" pitchFamily="2" charset="-122"/>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    }</a:t>
                      </a:r>
                      <a:endParaRPr lang="en-US" altLang="zh-CN" sz="1600" b="0">
                        <a:latin typeface="Arial" panose="020B0604020202020204" pitchFamily="34" charset="0"/>
                        <a:cs typeface="Times New Roman" panose="02020603050405020304" pitchFamily="18" charset="0"/>
                      </a:endParaRPr>
                    </a:p>
                    <a:p>
                      <a:pPr lvl="0" indent="138430" eaLnBrk="0" hangingPunct="0">
                        <a:spcBef>
                          <a:spcPct val="0"/>
                        </a:spcBef>
                        <a:buNone/>
                      </a:pPr>
                      <a:r>
                        <a:rPr lang="en-US" altLang="zh-CN" sz="1600" b="0">
                          <a:latin typeface="宋体" panose="02010600030101010101" pitchFamily="2" charset="-122"/>
                          <a:cs typeface="Times New Roman" panose="02020603050405020304" pitchFamily="18" charset="0"/>
                        </a:rPr>
                        <a:t>}</a:t>
                      </a:r>
                      <a:endParaRPr lang="zh-CN" altLang="en-US" sz="1600" b="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4249" name="矩形 94248"/>
          <p:cNvSpPr/>
          <p:nvPr/>
        </p:nvSpPr>
        <p:spPr>
          <a:xfrm>
            <a:off x="539750" y="6308725"/>
            <a:ext cx="6311265" cy="337185"/>
          </a:xfrm>
          <a:prstGeom prst="rect">
            <a:avLst/>
          </a:prstGeom>
          <a:noFill/>
          <a:ln w="9525">
            <a:noFill/>
          </a:ln>
        </p:spPr>
        <p:txBody>
          <a:bodyPr wrap="none" anchor="t" anchorCtr="0">
            <a:spAutoFit/>
          </a:bodyPr>
          <a:p>
            <a:r>
              <a:rPr lang="en-US" altLang="zh-CN" sz="1600" b="1">
                <a:solidFill>
                  <a:schemeClr val="hlink"/>
                </a:solidFill>
              </a:rPr>
              <a:t>※</a:t>
            </a:r>
            <a:r>
              <a:rPr lang="en-US" altLang="zh-CN" sz="1600" b="1" err="1">
                <a:solidFill>
                  <a:schemeClr val="hlink"/>
                </a:solidFill>
              </a:rPr>
              <a:t>DHF</a:t>
            </a:r>
            <a:r>
              <a:rPr lang="en-US" altLang="zh-CN" sz="1600" b="1" err="1">
                <a:solidFill>
                  <a:schemeClr val="hlink"/>
                </a:solidFill>
              </a:rPr>
              <a:t>Test_DoSomething</a:t>
            </a:r>
            <a:r>
              <a:rPr lang="zh-CN" altLang="en-US" sz="1600" b="1" dirty="0">
                <a:solidFill>
                  <a:schemeClr val="hlink"/>
                </a:solidFill>
              </a:rPr>
              <a:t>与</a:t>
            </a:r>
            <a:r>
              <a:rPr lang="en-US" altLang="zh-CN" sz="1600" b="1" err="1">
                <a:solidFill>
                  <a:schemeClr val="hlink"/>
                </a:solidFill>
              </a:rPr>
              <a:t>DHF</a:t>
            </a:r>
            <a:r>
              <a:rPr lang="en-US" altLang="zh-CN" sz="1600" b="1" err="1">
                <a:solidFill>
                  <a:schemeClr val="hlink"/>
                </a:solidFill>
              </a:rPr>
              <a:t>Test_DoOtherthing</a:t>
            </a:r>
            <a:r>
              <a:rPr lang="zh-CN" altLang="en-US" sz="1600" b="1" dirty="0">
                <a:solidFill>
                  <a:schemeClr val="hlink"/>
                </a:solidFill>
              </a:rPr>
              <a:t>中无条件分支</a:t>
            </a:r>
            <a:endParaRPr lang="zh-CN" altLang="en-US" sz="1600" b="1" dirty="0">
              <a:solidFill>
                <a:schemeClr val="hlink"/>
              </a:solidFill>
            </a:endParaRPr>
          </a:p>
        </p:txBody>
      </p:sp>
      <p:graphicFrame>
        <p:nvGraphicFramePr>
          <p:cNvPr id="94278" name="内容占位符 94277"/>
          <p:cNvGraphicFramePr/>
          <p:nvPr>
            <p:ph sz="half" idx="2"/>
          </p:nvPr>
        </p:nvGraphicFramePr>
        <p:xfrm>
          <a:off x="468313" y="5157788"/>
          <a:ext cx="8280400" cy="1068388"/>
        </p:xfrm>
        <a:graphic>
          <a:graphicData uri="http://schemas.openxmlformats.org/drawingml/2006/table">
            <a:tbl>
              <a:tblPr/>
              <a:tblGrid>
                <a:gridCol w="4030663"/>
                <a:gridCol w="4249737"/>
              </a:tblGrid>
              <a:tr h="106838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b="0" dirty="0">
                          <a:latin typeface="宋体" panose="02010600030101010101" pitchFamily="2" charset="-122"/>
                          <a:cs typeface="Times New Roman" panose="02020603050405020304" pitchFamily="18" charset="0"/>
                        </a:rPr>
                        <a:t>优点：程序简洁</a:t>
                      </a:r>
                      <a:endParaRPr lang="zh-CN" altLang="en-US" sz="1600" b="0" dirty="0">
                        <a:latin typeface="Arial" panose="020B0604020202020204" pitchFamily="34" charset="0"/>
                        <a:cs typeface="Times New Roman" panose="02020603050405020304" pitchFamily="18" charset="0"/>
                      </a:endParaRPr>
                    </a:p>
                    <a:p>
                      <a:pPr marL="0" lvl="0" indent="0" eaLnBrk="0" hangingPunct="0">
                        <a:spcBef>
                          <a:spcPct val="0"/>
                        </a:spcBef>
                        <a:buNone/>
                      </a:pPr>
                      <a:r>
                        <a:rPr lang="zh-CN" altLang="en-US" sz="1600" b="0" dirty="0">
                          <a:latin typeface="宋体" panose="02010600030101010101" pitchFamily="2" charset="-122"/>
                          <a:cs typeface="Times New Roman" panose="02020603050405020304" pitchFamily="18" charset="0"/>
                        </a:rPr>
                        <a:t>缺点：多执行了</a:t>
                      </a:r>
                      <a:r>
                        <a:rPr lang="en-US" altLang="zh-CN" sz="1600" b="0">
                          <a:latin typeface="宋体" panose="02010600030101010101" pitchFamily="2" charset="-122"/>
                          <a:cs typeface="Times New Roman" panose="02020603050405020304" pitchFamily="18" charset="0"/>
                        </a:rPr>
                        <a:t>NUN - 1</a:t>
                      </a:r>
                      <a:r>
                        <a:rPr lang="zh-CN" altLang="en-US" sz="1600" b="0" dirty="0">
                          <a:latin typeface="宋体" panose="02010600030101010101" pitchFamily="2" charset="-122"/>
                          <a:cs typeface="Times New Roman" panose="02020603050405020304" pitchFamily="18" charset="0"/>
                        </a:rPr>
                        <a:t>次逻辑判断，并且打断了循环“流水线”作业，使编译器不能对循环进行优化，降低了效率。</a:t>
                      </a:r>
                      <a:endParaRPr lang="zh-CN" altLang="en-US" sz="1600" b="0" dirty="0">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zh-CN" altLang="en-US" sz="1600" b="0" dirty="0">
                          <a:latin typeface="宋体" panose="02010600030101010101" pitchFamily="2" charset="-122"/>
                          <a:cs typeface="Times New Roman" panose="02020603050405020304" pitchFamily="18" charset="0"/>
                        </a:rPr>
                        <a:t>优点：循环的效率高</a:t>
                      </a:r>
                      <a:endParaRPr lang="zh-CN" altLang="en-US" sz="1600" b="0" dirty="0">
                        <a:latin typeface="Arial" panose="020B0604020202020204" pitchFamily="34" charset="0"/>
                        <a:cs typeface="Times New Roman" panose="02020603050405020304" pitchFamily="18" charset="0"/>
                      </a:endParaRPr>
                    </a:p>
                    <a:p>
                      <a:pPr marL="0" lvl="0" indent="0" eaLnBrk="0" hangingPunct="0">
                        <a:spcBef>
                          <a:spcPct val="0"/>
                        </a:spcBef>
                        <a:buNone/>
                      </a:pPr>
                      <a:r>
                        <a:rPr lang="zh-CN" altLang="en-US" sz="1600" b="0" dirty="0">
                          <a:latin typeface="宋体" panose="02010600030101010101" pitchFamily="2" charset="-122"/>
                          <a:cs typeface="Times New Roman" panose="02020603050405020304" pitchFamily="18" charset="0"/>
                        </a:rPr>
                        <a:t>缺点：程序不简洁</a:t>
                      </a:r>
                      <a:endParaRPr lang="zh-CN" altLang="en-US" sz="1600" b="0" dirty="0">
                        <a:latin typeface="Arial" panose="020B0604020202020204" pitchFamily="34"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94278"/>
                                        </p:tgtEl>
                                        <p:attrNameLst>
                                          <p:attrName>style.visibility</p:attrName>
                                        </p:attrNameLst>
                                      </p:cBhvr>
                                      <p:to>
                                        <p:strVal val="visible"/>
                                      </p:to>
                                    </p:set>
                                    <p:animEffect transition="in" filter="wheel(4)">
                                      <p:cBhvr>
                                        <p:cTn id="7" dur="500"/>
                                        <p:tgtEl>
                                          <p:spTgt spid="9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138269" name="内容占位符 138268"/>
          <p:cNvGraphicFramePr/>
          <p:nvPr>
            <p:ph/>
          </p:nvPr>
        </p:nvGraphicFramePr>
        <p:xfrm>
          <a:off x="611188" y="836613"/>
          <a:ext cx="8075613" cy="5289550"/>
        </p:xfrm>
        <a:graphic>
          <a:graphicData uri="http://schemas.openxmlformats.org/drawingml/2006/table">
            <a:tbl>
              <a:tblPr/>
              <a:tblGrid>
                <a:gridCol w="3614738"/>
                <a:gridCol w="4460875"/>
              </a:tblGrid>
              <a:tr h="5289550">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600">
                          <a:latin typeface="宋体" panose="02010600030101010101" pitchFamily="2" charset="-122"/>
                        </a:rPr>
                        <a:t>//</a:t>
                      </a:r>
                      <a:r>
                        <a:rPr lang="zh-CN" altLang="en-US" sz="1600" dirty="0">
                          <a:latin typeface="宋体" panose="02010600030101010101" pitchFamily="2" charset="-122"/>
                        </a:rPr>
                        <a:t>省略版权注释</a:t>
                      </a:r>
                      <a:endParaRPr lang="zh-CN" altLang="en-US" sz="1600" u="sng" dirty="0">
                        <a:latin typeface="宋体" panose="02010600030101010101" pitchFamily="2" charset="-122"/>
                      </a:endParaRPr>
                    </a:p>
                    <a:p>
                      <a:pPr marL="0" lvl="0" indent="0">
                        <a:buNone/>
                      </a:pPr>
                      <a:r>
                        <a:rPr lang="en-US" altLang="zh-CN" sz="1600" u="sng">
                          <a:solidFill>
                            <a:schemeClr val="hlink"/>
                          </a:solidFill>
                          <a:latin typeface="宋体" panose="02010600030101010101" pitchFamily="2" charset="-122"/>
                        </a:rPr>
                        <a:t>1</a:t>
                      </a:r>
                      <a:r>
                        <a:rPr lang="zh-CN" altLang="en-US" sz="1600" u="sng" dirty="0">
                          <a:solidFill>
                            <a:schemeClr val="hlink"/>
                          </a:solidFill>
                          <a:latin typeface="宋体" panose="02010600030101010101" pitchFamily="2" charset="-122"/>
                        </a:rPr>
                        <a:t>处</a:t>
                      </a:r>
                      <a:endParaRPr lang="zh-CN" altLang="en-US" sz="1600" dirty="0">
                        <a:solidFill>
                          <a:schemeClr val="hlink"/>
                        </a:solidFill>
                        <a:latin typeface="宋体" panose="02010600030101010101" pitchFamily="2" charset="-122"/>
                      </a:endParaRPr>
                    </a:p>
                    <a:p>
                      <a:pPr marL="0" lvl="0" indent="0">
                        <a:buNone/>
                      </a:pPr>
                      <a:r>
                        <a:rPr lang="en-US" altLang="zh-CN" sz="1600">
                          <a:latin typeface="宋体" panose="02010600030101010101" pitchFamily="2" charset="-122"/>
                        </a:rPr>
                        <a:t>#define _DHFCAT_H_</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#include "</a:t>
                      </a:r>
                      <a:r>
                        <a:rPr lang="en-US" altLang="zh-CN" sz="1600" err="1">
                          <a:latin typeface="宋体" panose="02010600030101010101" pitchFamily="2" charset="-122"/>
                        </a:rPr>
                        <a:t>DHF</a:t>
                      </a:r>
                      <a:r>
                        <a:rPr lang="en-US" altLang="zh-CN" sz="1600" err="1">
                          <a:latin typeface="宋体" panose="02010600030101010101" pitchFamily="2" charset="-122"/>
                        </a:rPr>
                        <a:t>Table.h</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r>
                        <a:rPr lang="en-US" altLang="zh-CN" sz="1600" err="1">
                          <a:latin typeface="宋体" panose="02010600030101010101" pitchFamily="2" charset="-122"/>
                        </a:rPr>
                        <a:t>ifdef</a:t>
                      </a:r>
                      <a:r>
                        <a:rPr lang="en-US" altLang="zh-CN" sz="1600">
                          <a:latin typeface="宋体" panose="02010600030101010101" pitchFamily="2" charset="-122"/>
                        </a:rPr>
                        <a:t> __</a:t>
                      </a:r>
                      <a:r>
                        <a:rPr lang="en-US" altLang="zh-CN" sz="1600" err="1">
                          <a:latin typeface="宋体" panose="02010600030101010101" pitchFamily="2" charset="-122"/>
                        </a:rPr>
                        <a:t>cplusplus</a:t>
                      </a:r>
                      <a:endParaRPr lang="en-US" altLang="zh-CN" sz="1600" u="sng">
                        <a:latin typeface="宋体" panose="02010600030101010101" pitchFamily="2" charset="-122"/>
                      </a:endParaRPr>
                    </a:p>
                    <a:p>
                      <a:pPr marL="0" lvl="0" indent="0">
                        <a:buNone/>
                      </a:pPr>
                      <a:r>
                        <a:rPr lang="en-US" altLang="zh-CN" sz="1600" u="sng">
                          <a:solidFill>
                            <a:schemeClr val="hlink"/>
                          </a:solidFill>
                          <a:latin typeface="宋体" panose="02010600030101010101" pitchFamily="2" charset="-122"/>
                        </a:rPr>
                        <a:t>2</a:t>
                      </a:r>
                      <a:r>
                        <a:rPr lang="zh-CN" altLang="en-US" sz="1600" u="sng" dirty="0">
                          <a:solidFill>
                            <a:schemeClr val="hlink"/>
                          </a:solidFill>
                          <a:latin typeface="宋体" panose="02010600030101010101" pitchFamily="2" charset="-122"/>
                        </a:rPr>
                        <a:t>处</a:t>
                      </a:r>
                      <a:endParaRPr lang="zh-CN" altLang="en-US" sz="1600" dirty="0">
                        <a:solidFill>
                          <a:schemeClr val="hlink"/>
                        </a:solidFill>
                        <a:latin typeface="宋体" panose="02010600030101010101" pitchFamily="2" charset="-122"/>
                      </a:endParaRPr>
                    </a:p>
                    <a:p>
                      <a:pPr marL="0" lvl="0" indent="0">
                        <a:buNone/>
                      </a:pPr>
                      <a:r>
                        <a:rPr lang="en-US" altLang="zh-CN" sz="1600">
                          <a:latin typeface="宋体" panose="02010600030101010101" pitchFamily="2" charset="-122"/>
                        </a:rPr>
                        <a:t>#</a:t>
                      </a:r>
                      <a:r>
                        <a:rPr lang="en-US" altLang="zh-CN" sz="1600" err="1">
                          <a:latin typeface="宋体" panose="02010600030101010101" pitchFamily="2" charset="-122"/>
                        </a:rPr>
                        <a:t>endif</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	</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void* </a:t>
                      </a:r>
                      <a:r>
                        <a:rPr lang="en-US" altLang="zh-CN" sz="1600" err="1">
                          <a:latin typeface="宋体" panose="02010600030101010101" pitchFamily="2" charset="-122"/>
                        </a:rPr>
                        <a:t>DHF</a:t>
                      </a:r>
                      <a:r>
                        <a:rPr lang="en-US" altLang="zh-CN" sz="1600" err="1">
                          <a:latin typeface="宋体" panose="02010600030101010101" pitchFamily="2" charset="-122"/>
                        </a:rPr>
                        <a:t>Cat_Create(void</a:t>
                      </a: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BOOL </a:t>
                      </a:r>
                      <a:r>
                        <a:rPr lang="en-US" altLang="zh-CN" sz="1600" err="1">
                          <a:latin typeface="宋体" panose="02010600030101010101" pitchFamily="2" charset="-122"/>
                        </a:rPr>
                        <a:t>DHF</a:t>
                      </a:r>
                      <a:r>
                        <a:rPr lang="en-US" altLang="zh-CN" sz="1600" err="1">
                          <a:latin typeface="宋体" panose="02010600030101010101" pitchFamily="2" charset="-122"/>
                        </a:rPr>
                        <a:t>Cat_Destroy(void</a:t>
                      </a:r>
                      <a:r>
                        <a:rPr lang="en-US" altLang="zh-CN" sz="1600">
                          <a:latin typeface="宋体" panose="02010600030101010101" pitchFamily="2" charset="-122"/>
                        </a:rPr>
                        <a:t>* </a:t>
                      </a:r>
                      <a:r>
                        <a:rPr lang="en-US" altLang="zh-CN" sz="1600" err="1">
                          <a:latin typeface="宋体" panose="02010600030101010101" pitchFamily="2" charset="-122"/>
                        </a:rPr>
                        <a:t>pHandle</a:t>
                      </a:r>
                      <a:r>
                        <a:rPr lang="en-US" altLang="zh-CN" sz="1600">
                          <a:latin typeface="宋体" panose="02010600030101010101" pitchFamily="2" charset="-122"/>
                        </a:rPr>
                        <a:t>);</a:t>
                      </a:r>
                      <a:endParaRPr lang="en-US" altLang="zh-CN" sz="1600" u="sng">
                        <a:latin typeface="宋体" panose="02010600030101010101" pitchFamily="2" charset="-122"/>
                      </a:endParaRPr>
                    </a:p>
                    <a:p>
                      <a:pPr marL="0" lvl="0" indent="0">
                        <a:buNone/>
                      </a:pPr>
                      <a:r>
                        <a:rPr lang="en-US" altLang="zh-CN" sz="1600" u="sng">
                          <a:solidFill>
                            <a:schemeClr val="hlink"/>
                          </a:solidFill>
                          <a:latin typeface="宋体" panose="02010600030101010101" pitchFamily="2" charset="-122"/>
                        </a:rPr>
                        <a:t>3</a:t>
                      </a:r>
                      <a:r>
                        <a:rPr lang="zh-CN" altLang="en-US" sz="1600" u="sng" dirty="0">
                          <a:solidFill>
                            <a:schemeClr val="hlink"/>
                          </a:solidFill>
                          <a:latin typeface="宋体" panose="02010600030101010101" pitchFamily="2" charset="-122"/>
                        </a:rPr>
                        <a:t>处</a:t>
                      </a:r>
                      <a:endParaRPr lang="zh-CN" altLang="en-US" sz="1600" dirty="0">
                        <a:solidFill>
                          <a:schemeClr val="hlink"/>
                        </a:solidFill>
                        <a:latin typeface="宋体" panose="02010600030101010101" pitchFamily="2" charset="-122"/>
                      </a:endParaRPr>
                    </a:p>
                    <a:p>
                      <a:pPr marL="0" lvl="0" indent="0">
                        <a:buNone/>
                      </a:pPr>
                      <a:r>
                        <a:rPr lang="en-US" altLang="zh-CN" sz="1600">
                          <a:latin typeface="宋体" panose="02010600030101010101" pitchFamily="2" charset="-122"/>
                        </a:rPr>
                        <a:t>}</a:t>
                      </a:r>
                      <a:endParaRPr lang="en-US" altLang="zh-CN" sz="1600">
                        <a:latin typeface="宋体" panose="02010600030101010101" pitchFamily="2" charset="-122"/>
                      </a:endParaRPr>
                    </a:p>
                    <a:p>
                      <a:pPr marL="0" lvl="0" indent="0">
                        <a:buNone/>
                      </a:pPr>
                      <a:r>
                        <a:rPr lang="en-US" altLang="zh-CN" sz="1600">
                          <a:latin typeface="宋体" panose="02010600030101010101" pitchFamily="2" charset="-122"/>
                        </a:rPr>
                        <a:t>#</a:t>
                      </a:r>
                      <a:r>
                        <a:rPr lang="en-US" altLang="zh-CN" sz="1600" err="1">
                          <a:latin typeface="宋体" panose="02010600030101010101" pitchFamily="2" charset="-122"/>
                        </a:rPr>
                        <a:t>endif</a:t>
                      </a:r>
                      <a:endParaRPr lang="en-US" altLang="zh-CN" sz="1600" u="sng">
                        <a:latin typeface="宋体" panose="02010600030101010101" pitchFamily="2" charset="-122"/>
                      </a:endParaRPr>
                    </a:p>
                    <a:p>
                      <a:pPr marL="0" lvl="0" indent="0">
                        <a:buNone/>
                      </a:pPr>
                      <a:r>
                        <a:rPr lang="en-US" altLang="zh-CN" sz="1600" u="sng">
                          <a:solidFill>
                            <a:schemeClr val="hlink"/>
                          </a:solidFill>
                          <a:latin typeface="宋体" panose="02010600030101010101" pitchFamily="2" charset="-122"/>
                        </a:rPr>
                        <a:t>4</a:t>
                      </a:r>
                      <a:r>
                        <a:rPr lang="zh-CN" altLang="en-US" sz="1600" u="sng" dirty="0">
                          <a:solidFill>
                            <a:schemeClr val="hlink"/>
                          </a:solidFill>
                          <a:latin typeface="宋体" panose="02010600030101010101" pitchFamily="2" charset="-122"/>
                        </a:rPr>
                        <a:t>处</a:t>
                      </a:r>
                      <a:endParaRPr lang="zh-CN" altLang="en-US" sz="1600" u="sng" dirty="0">
                        <a:solidFill>
                          <a:schemeClr val="hlink"/>
                        </a:solidFill>
                        <a:latin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600" dirty="0"/>
                        <a:t>上面的头文件中，缺失了</a:t>
                      </a:r>
                      <a:r>
                        <a:rPr lang="en-US" altLang="zh-CN" sz="1600"/>
                        <a:t>4</a:t>
                      </a:r>
                      <a:r>
                        <a:rPr lang="zh-CN" altLang="en-US" sz="1600" dirty="0"/>
                        <a:t>处语句，则下面描述正确的是：</a:t>
                      </a:r>
                      <a:r>
                        <a:rPr lang="en-US" altLang="zh-CN" sz="1600"/>
                        <a:t>[		]</a:t>
                      </a:r>
                      <a:endParaRPr lang="en-US" altLang="zh-CN" sz="1600"/>
                    </a:p>
                    <a:p>
                      <a:pPr marL="0" lvl="0" indent="0">
                        <a:buNone/>
                      </a:pPr>
                      <a:r>
                        <a:rPr lang="en-US" altLang="zh-CN" sz="1600"/>
                        <a:t>A. </a:t>
                      </a:r>
                      <a:r>
                        <a:rPr lang="zh-CN" altLang="en-US" sz="1600" dirty="0"/>
                        <a:t>第</a:t>
                      </a:r>
                      <a:r>
                        <a:rPr lang="en-US" altLang="zh-CN" sz="1600"/>
                        <a:t>1</a:t>
                      </a:r>
                      <a:r>
                        <a:rPr lang="zh-CN" altLang="en-US" sz="1600" dirty="0"/>
                        <a:t>处应该是 </a:t>
                      </a:r>
                      <a:r>
                        <a:rPr lang="en-US" altLang="zh-CN" sz="1600"/>
                        <a:t>#</a:t>
                      </a:r>
                      <a:r>
                        <a:rPr lang="en-US" altLang="zh-CN" sz="1600" err="1"/>
                        <a:t>ifndef</a:t>
                      </a:r>
                      <a:r>
                        <a:rPr lang="en-US" altLang="zh-CN" sz="1600"/>
                        <a:t> _DHFCAT_H_</a:t>
                      </a:r>
                      <a:endParaRPr lang="en-US" altLang="zh-CN" sz="1600"/>
                    </a:p>
                    <a:p>
                      <a:pPr marL="0" lvl="0" indent="0">
                        <a:buNone/>
                      </a:pPr>
                      <a:r>
                        <a:rPr lang="en-US" altLang="zh-CN" sz="1600"/>
                        <a:t>B. </a:t>
                      </a:r>
                      <a:r>
                        <a:rPr lang="zh-CN" altLang="en-US" sz="1600" dirty="0"/>
                        <a:t>第</a:t>
                      </a:r>
                      <a:r>
                        <a:rPr lang="en-US" altLang="zh-CN" sz="1600"/>
                        <a:t>1</a:t>
                      </a:r>
                      <a:r>
                        <a:rPr lang="zh-CN" altLang="en-US" sz="1600" dirty="0"/>
                        <a:t>处应该是 </a:t>
                      </a:r>
                      <a:r>
                        <a:rPr lang="en-US" altLang="zh-CN" sz="1600"/>
                        <a:t>#</a:t>
                      </a:r>
                      <a:r>
                        <a:rPr lang="en-US" altLang="zh-CN" sz="1600" err="1"/>
                        <a:t>ifdef</a:t>
                      </a:r>
                      <a:r>
                        <a:rPr lang="en-US" altLang="zh-CN" sz="1600"/>
                        <a:t> _DHFCAT_H_</a:t>
                      </a:r>
                      <a:endParaRPr lang="en-US" altLang="zh-CN" sz="1600"/>
                    </a:p>
                    <a:p>
                      <a:pPr marL="0" lvl="0" indent="0">
                        <a:buNone/>
                      </a:pPr>
                      <a:r>
                        <a:rPr lang="en-US" altLang="zh-CN" sz="1600"/>
                        <a:t>C. </a:t>
                      </a:r>
                      <a:r>
                        <a:rPr lang="zh-CN" altLang="en-US" sz="1600" dirty="0"/>
                        <a:t>第</a:t>
                      </a:r>
                      <a:r>
                        <a:rPr lang="en-US" altLang="zh-CN" sz="1600"/>
                        <a:t>1</a:t>
                      </a:r>
                      <a:r>
                        <a:rPr lang="zh-CN" altLang="en-US" sz="1600" dirty="0"/>
                        <a:t>处应该是 </a:t>
                      </a:r>
                      <a:r>
                        <a:rPr lang="en-US" altLang="zh-CN" sz="1600"/>
                        <a:t>#</a:t>
                      </a:r>
                      <a:r>
                        <a:rPr lang="en-US" altLang="zh-CN" sz="1600" err="1"/>
                        <a:t>ifndef</a:t>
                      </a:r>
                      <a:r>
                        <a:rPr lang="en-US" altLang="zh-CN" sz="1600"/>
                        <a:t> _DHF_CAT_H_</a:t>
                      </a:r>
                      <a:endParaRPr lang="en-US" altLang="zh-CN" sz="1600"/>
                    </a:p>
                    <a:p>
                      <a:pPr marL="0" lvl="0" indent="0">
                        <a:buNone/>
                      </a:pPr>
                      <a:r>
                        <a:rPr lang="en-US" altLang="zh-CN" sz="1600"/>
                        <a:t>D. </a:t>
                      </a:r>
                      <a:r>
                        <a:rPr lang="zh-CN" altLang="en-US" sz="1600" dirty="0"/>
                        <a:t>第</a:t>
                      </a:r>
                      <a:r>
                        <a:rPr lang="en-US" altLang="zh-CN" sz="1600"/>
                        <a:t>2</a:t>
                      </a:r>
                      <a:r>
                        <a:rPr lang="zh-CN" altLang="en-US" sz="1600" dirty="0"/>
                        <a:t>处应该是</a:t>
                      </a:r>
                      <a:r>
                        <a:rPr lang="en-US" altLang="zh-CN" sz="1600"/>
                        <a:t>extern “C”</a:t>
                      </a:r>
                      <a:endParaRPr lang="en-US" altLang="zh-CN" sz="1600"/>
                    </a:p>
                    <a:p>
                      <a:pPr marL="0" lvl="0" indent="0">
                        <a:buNone/>
                      </a:pPr>
                      <a:r>
                        <a:rPr lang="en-US" altLang="zh-CN" sz="1600"/>
                        <a:t>E. </a:t>
                      </a:r>
                      <a:r>
                        <a:rPr lang="zh-CN" altLang="en-US" sz="1600" dirty="0"/>
                        <a:t>第</a:t>
                      </a:r>
                      <a:r>
                        <a:rPr lang="en-US" altLang="zh-CN" sz="1600"/>
                        <a:t>2</a:t>
                      </a:r>
                      <a:r>
                        <a:rPr lang="zh-CN" altLang="en-US" sz="1600" dirty="0"/>
                        <a:t>处应该是</a:t>
                      </a:r>
                      <a:r>
                        <a:rPr lang="en-US" altLang="zh-CN" sz="1600"/>
                        <a:t>extern “c”{</a:t>
                      </a:r>
                      <a:endParaRPr lang="en-US" altLang="zh-CN" sz="1600"/>
                    </a:p>
                    <a:p>
                      <a:pPr marL="0" lvl="0" indent="0">
                        <a:buNone/>
                      </a:pPr>
                      <a:r>
                        <a:rPr lang="en-US" altLang="zh-CN" sz="1600"/>
                        <a:t>F. </a:t>
                      </a:r>
                      <a:r>
                        <a:rPr lang="zh-CN" altLang="en-US" sz="1600" dirty="0"/>
                        <a:t>第</a:t>
                      </a:r>
                      <a:r>
                        <a:rPr lang="en-US" altLang="zh-CN" sz="1600"/>
                        <a:t>2</a:t>
                      </a:r>
                      <a:r>
                        <a:rPr lang="zh-CN" altLang="en-US" sz="1600" dirty="0"/>
                        <a:t>处应该是</a:t>
                      </a:r>
                      <a:r>
                        <a:rPr lang="en-US" altLang="zh-CN" sz="1600"/>
                        <a:t>{</a:t>
                      </a:r>
                      <a:endParaRPr lang="en-US" altLang="zh-CN" sz="1600"/>
                    </a:p>
                    <a:p>
                      <a:pPr marL="0" lvl="0" indent="0">
                        <a:buNone/>
                      </a:pPr>
                      <a:r>
                        <a:rPr lang="en-US" altLang="zh-CN" sz="1600"/>
                        <a:t>G. </a:t>
                      </a:r>
                      <a:r>
                        <a:rPr lang="zh-CN" altLang="en-US" sz="1600" dirty="0"/>
                        <a:t>第</a:t>
                      </a:r>
                      <a:r>
                        <a:rPr lang="en-US" altLang="zh-CN" sz="1600"/>
                        <a:t>3</a:t>
                      </a:r>
                      <a:r>
                        <a:rPr lang="zh-CN" altLang="en-US" sz="1600" dirty="0"/>
                        <a:t>处应该是 </a:t>
                      </a:r>
                      <a:r>
                        <a:rPr lang="en-US" altLang="zh-CN" sz="1600"/>
                        <a:t>#</a:t>
                      </a:r>
                      <a:r>
                        <a:rPr lang="en-US" altLang="zh-CN" sz="1600" err="1"/>
                        <a:t>endif</a:t>
                      </a:r>
                      <a:endParaRPr lang="en-US" altLang="zh-CN" sz="1600"/>
                    </a:p>
                    <a:p>
                      <a:pPr marL="0" lvl="0" indent="0">
                        <a:buNone/>
                      </a:pPr>
                      <a:r>
                        <a:rPr lang="en-US" altLang="zh-CN" sz="1600"/>
                        <a:t>H. </a:t>
                      </a:r>
                      <a:r>
                        <a:rPr lang="zh-CN" altLang="en-US" sz="1600" dirty="0"/>
                        <a:t>第</a:t>
                      </a:r>
                      <a:r>
                        <a:rPr lang="en-US" altLang="zh-CN" sz="1600"/>
                        <a:t>3</a:t>
                      </a:r>
                      <a:r>
                        <a:rPr lang="zh-CN" altLang="en-US" sz="1600" dirty="0"/>
                        <a:t>处应该是 </a:t>
                      </a:r>
                      <a:r>
                        <a:rPr lang="en-US" altLang="zh-CN" sz="1600"/>
                        <a:t>#</a:t>
                      </a:r>
                      <a:r>
                        <a:rPr lang="en-US" altLang="zh-CN" sz="1600" err="1"/>
                        <a:t>ifdef</a:t>
                      </a:r>
                      <a:r>
                        <a:rPr lang="en-US" altLang="zh-CN" sz="1600"/>
                        <a:t> __</a:t>
                      </a:r>
                      <a:r>
                        <a:rPr lang="en-US" altLang="zh-CN" sz="1600" err="1"/>
                        <a:t>cplusplus</a:t>
                      </a:r>
                      <a:endParaRPr lang="en-US" altLang="zh-CN" sz="1600"/>
                    </a:p>
                    <a:p>
                      <a:pPr marL="0" lvl="0" indent="0">
                        <a:buNone/>
                      </a:pPr>
                      <a:r>
                        <a:rPr lang="en-US" altLang="zh-CN" sz="1600"/>
                        <a:t>I. </a:t>
                      </a:r>
                      <a:r>
                        <a:rPr lang="zh-CN" altLang="en-US" sz="1600" dirty="0"/>
                        <a:t>第</a:t>
                      </a:r>
                      <a:r>
                        <a:rPr lang="en-US" altLang="zh-CN" sz="1600"/>
                        <a:t>4</a:t>
                      </a:r>
                      <a:r>
                        <a:rPr lang="zh-CN" altLang="en-US" sz="1600" dirty="0"/>
                        <a:t>处应该是 </a:t>
                      </a:r>
                      <a:r>
                        <a:rPr lang="en-US" altLang="zh-CN" sz="1600"/>
                        <a:t>#</a:t>
                      </a:r>
                      <a:r>
                        <a:rPr lang="en-US" altLang="zh-CN" sz="1600" err="1"/>
                        <a:t>ifndef</a:t>
                      </a:r>
                      <a:r>
                        <a:rPr lang="en-US" altLang="zh-CN" sz="1600"/>
                        <a:t> _DHFCAT_H_</a:t>
                      </a:r>
                      <a:endParaRPr lang="en-US" altLang="zh-CN" sz="1600"/>
                    </a:p>
                    <a:p>
                      <a:pPr marL="0" lvl="0" indent="0">
                        <a:buNone/>
                      </a:pPr>
                      <a:r>
                        <a:rPr lang="en-US" altLang="zh-CN" sz="1600"/>
                        <a:t>J. </a:t>
                      </a:r>
                      <a:r>
                        <a:rPr lang="zh-CN" altLang="en-US" sz="1600" dirty="0"/>
                        <a:t>第</a:t>
                      </a:r>
                      <a:r>
                        <a:rPr lang="en-US" altLang="zh-CN" sz="1600"/>
                        <a:t>4</a:t>
                      </a:r>
                      <a:r>
                        <a:rPr lang="zh-CN" altLang="en-US" sz="1600" dirty="0"/>
                        <a:t>处应该是 </a:t>
                      </a:r>
                      <a:r>
                        <a:rPr lang="en-US" altLang="zh-CN" sz="1600"/>
                        <a:t>}</a:t>
                      </a:r>
                      <a:endParaRPr lang="en-US" altLang="zh-CN" sz="1600"/>
                    </a:p>
                    <a:p>
                      <a:pPr marL="0" lvl="0" indent="0">
                        <a:buNone/>
                      </a:pPr>
                      <a:r>
                        <a:rPr lang="en-US" altLang="zh-CN" sz="1600"/>
                        <a:t>K. </a:t>
                      </a:r>
                      <a:r>
                        <a:rPr lang="zh-CN" altLang="en-US" sz="1600" dirty="0"/>
                        <a:t>第</a:t>
                      </a:r>
                      <a:r>
                        <a:rPr lang="en-US" altLang="zh-CN" sz="1600"/>
                        <a:t>4</a:t>
                      </a:r>
                      <a:r>
                        <a:rPr lang="zh-CN" altLang="en-US" sz="1600" dirty="0"/>
                        <a:t>处应该是 </a:t>
                      </a:r>
                      <a:r>
                        <a:rPr lang="en-US" altLang="zh-CN" sz="1600"/>
                        <a:t>#</a:t>
                      </a:r>
                      <a:r>
                        <a:rPr lang="en-US" altLang="zh-CN" sz="1600" err="1"/>
                        <a:t>endif</a:t>
                      </a:r>
                      <a:endParaRPr lang="zh-CN" altLang="en-US" sz="16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8270" name="矩形 138269"/>
          <p:cNvSpPr/>
          <p:nvPr/>
        </p:nvSpPr>
        <p:spPr>
          <a:xfrm>
            <a:off x="3779838" y="260350"/>
            <a:ext cx="966787" cy="457200"/>
          </a:xfrm>
          <a:prstGeom prst="rect">
            <a:avLst/>
          </a:prstGeom>
          <a:noFill/>
          <a:ln w="9525">
            <a:noFill/>
          </a:ln>
        </p:spPr>
        <p:txBody>
          <a:bodyPr wrap="none" anchor="t" anchorCtr="0">
            <a:spAutoFit/>
          </a:bodyPr>
          <a:p>
            <a:r>
              <a:rPr lang="zh-CN" altLang="en-US" sz="2400" b="1" dirty="0">
                <a:solidFill>
                  <a:schemeClr val="tx2"/>
                </a:solidFill>
                <a:effectLst>
                  <a:outerShdw blurRad="38100" dist="38100" dir="2700000">
                    <a:srgbClr val="FFFFFF"/>
                  </a:outerShdw>
                </a:effectLst>
              </a:rPr>
              <a:t>思考</a:t>
            </a:r>
            <a:r>
              <a:rPr lang="en-US" altLang="zh-CN" sz="2400" b="1">
                <a:solidFill>
                  <a:schemeClr val="tx2"/>
                </a:solidFill>
                <a:effectLst>
                  <a:outerShdw blurRad="38100" dist="38100" dir="2700000">
                    <a:srgbClr val="FFFFFF"/>
                  </a:outerShdw>
                </a:effectLst>
              </a:rPr>
              <a:t>3</a:t>
            </a:r>
            <a:endParaRPr lang="en-US" altLang="zh-CN" sz="2400" b="1">
              <a:solidFill>
                <a:schemeClr val="tx2"/>
              </a:solidFill>
              <a:effectLst>
                <a:outerShdw blurRad="38100" dist="38100" dir="2700000">
                  <a:srgbClr val="FFFFFF"/>
                </a:outerShdw>
              </a:effectLst>
            </a:endParaRPr>
          </a:p>
        </p:txBody>
      </p:sp>
      <p:sp>
        <p:nvSpPr>
          <p:cNvPr id="138271" name="矩形 138270"/>
          <p:cNvSpPr/>
          <p:nvPr/>
        </p:nvSpPr>
        <p:spPr>
          <a:xfrm>
            <a:off x="5580063" y="1052513"/>
            <a:ext cx="742950" cy="366712"/>
          </a:xfrm>
          <a:prstGeom prst="rect">
            <a:avLst/>
          </a:prstGeom>
          <a:noFill/>
          <a:ln w="9525">
            <a:noFill/>
          </a:ln>
        </p:spPr>
        <p:txBody>
          <a:bodyPr wrap="none" anchor="ctr" anchorCtr="0">
            <a:spAutoFit/>
          </a:bodyPr>
          <a:p>
            <a:pPr eaLnBrk="1" hangingPunct="1"/>
            <a:r>
              <a:rPr lang="en-US" altLang="zh-CN" b="1"/>
              <a:t>AHK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38271"/>
                                        </p:tgtEl>
                                        <p:attrNameLst>
                                          <p:attrName>style.visibility</p:attrName>
                                        </p:attrNameLst>
                                      </p:cBhvr>
                                      <p:to>
                                        <p:strVal val="visible"/>
                                      </p:to>
                                    </p:set>
                                    <p:animEffect transition="in" filter="fade">
                                      <p:cBhvr>
                                        <p:cTn id="7" dur="500"/>
                                        <p:tgtEl>
                                          <p:spTgt spid="138271"/>
                                        </p:tgtEl>
                                      </p:cBhvr>
                                    </p:animEffect>
                                    <p:anim calcmode="lin" valueType="num">
                                      <p:cBhvr>
                                        <p:cTn id="8" dur="500" fill="hold"/>
                                        <p:tgtEl>
                                          <p:spTgt spid="138271"/>
                                        </p:tgtEl>
                                        <p:attrNameLst>
                                          <p:attrName>style.rotation</p:attrName>
                                        </p:attrNameLst>
                                      </p:cBhvr>
                                      <p:tavLst>
                                        <p:tav tm="0">
                                          <p:val>
                                            <p:fltVal val="720.000000"/>
                                          </p:val>
                                        </p:tav>
                                        <p:tav tm="100000">
                                          <p:val>
                                            <p:fltVal val="0.000000"/>
                                          </p:val>
                                        </p:tav>
                                      </p:tavLst>
                                    </p:anim>
                                    <p:anim calcmode="lin" valueType="num">
                                      <p:cBhvr>
                                        <p:cTn id="9" dur="500" fill="hold"/>
                                        <p:tgtEl>
                                          <p:spTgt spid="138271"/>
                                        </p:tgtEl>
                                        <p:attrNameLst>
                                          <p:attrName>ppt_h</p:attrName>
                                        </p:attrNameLst>
                                      </p:cBhvr>
                                      <p:tavLst>
                                        <p:tav tm="0">
                                          <p:val>
                                            <p:fltVal val="0.000000"/>
                                          </p:val>
                                        </p:tav>
                                        <p:tav tm="100000">
                                          <p:val>
                                            <p:strVal val="#ppt_h"/>
                                          </p:val>
                                        </p:tav>
                                      </p:tavLst>
                                    </p:anim>
                                    <p:anim calcmode="lin" valueType="num">
                                      <p:cBhvr>
                                        <p:cTn id="10" dur="500" fill="hold"/>
                                        <p:tgtEl>
                                          <p:spTgt spid="138271"/>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71"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3298" name="标题 183297"/>
          <p:cNvSpPr>
            <a:spLocks noGrp="1"/>
          </p:cNvSpPr>
          <p:nvPr>
            <p:ph type="title"/>
          </p:nvPr>
        </p:nvSpPr>
        <p:spPr/>
        <p:txBody>
          <a:bodyPr anchor="ctr" anchorCtr="0"/>
          <a:p>
            <a:r>
              <a:rPr lang="zh-CN" altLang="en-US" dirty="0"/>
              <a:t>语句</a:t>
            </a:r>
            <a:r>
              <a:rPr lang="en-US" altLang="zh-CN"/>
              <a:t>-</a:t>
            </a:r>
            <a:r>
              <a:rPr lang="zh-CN" altLang="en-US" dirty="0"/>
              <a:t>讨论，循环优化</a:t>
            </a:r>
            <a:endParaRPr lang="zh-CN" altLang="en-US" dirty="0"/>
          </a:p>
        </p:txBody>
      </p:sp>
      <p:sp>
        <p:nvSpPr>
          <p:cNvPr id="183299" name="文本占位符 183298"/>
          <p:cNvSpPr>
            <a:spLocks noGrp="1"/>
          </p:cNvSpPr>
          <p:nvPr>
            <p:ph type="body" idx="1"/>
          </p:nvPr>
        </p:nvSpPr>
        <p:spPr>
          <a:xfrm>
            <a:off x="611188" y="1557338"/>
            <a:ext cx="3889375" cy="2260600"/>
          </a:xfrm>
        </p:spPr>
        <p:txBody>
          <a:bodyPr/>
          <a:p>
            <a:pPr>
              <a:lnSpc>
                <a:spcPct val="80000"/>
              </a:lnSpc>
              <a:buNone/>
            </a:pPr>
            <a:r>
              <a:rPr lang="en-US" altLang="zh-CN" sz="1800" b="0">
                <a:latin typeface="宋体" panose="02010600030101010101" pitchFamily="2" charset="-122"/>
              </a:rPr>
              <a:t>#define NUMBER 10000000; </a:t>
            </a:r>
            <a:endParaRPr lang="en-US" altLang="zh-CN" sz="1800" b="0">
              <a:latin typeface="宋体" panose="02010600030101010101" pitchFamily="2" charset="-122"/>
            </a:endParaRPr>
          </a:p>
          <a:p>
            <a:pPr>
              <a:lnSpc>
                <a:spcPct val="80000"/>
              </a:lnSpc>
              <a:buNone/>
            </a:pPr>
            <a:r>
              <a:rPr lang="en-US" altLang="zh-CN" sz="1800" b="0" err="1">
                <a:latin typeface="宋体" panose="02010600030101010101" pitchFamily="2" charset="-122"/>
              </a:rPr>
              <a:t>int</a:t>
            </a:r>
            <a:r>
              <a:rPr lang="en-US" altLang="zh-CN" sz="1800" b="0">
                <a:latin typeface="宋体" panose="02010600030101010101" pitchFamily="2" charset="-122"/>
              </a:rPr>
              <a:t> </a:t>
            </a:r>
            <a:r>
              <a:rPr lang="en-US" altLang="zh-CN" sz="1800" b="0" err="1">
                <a:latin typeface="宋体" panose="02010600030101010101" pitchFamily="2" charset="-122"/>
              </a:rPr>
              <a:t>aTest[NUMBER</a:t>
            </a:r>
            <a:r>
              <a:rPr lang="en-US" altLang="zh-CN" sz="1800" b="0">
                <a:latin typeface="宋体" panose="02010600030101010101" pitchFamily="2" charset="-122"/>
              </a:rPr>
              <a:t>];</a:t>
            </a:r>
            <a:endParaRPr lang="en-US" altLang="zh-CN" sz="1800" b="0">
              <a:latin typeface="宋体" panose="02010600030101010101" pitchFamily="2" charset="-122"/>
            </a:endParaRPr>
          </a:p>
          <a:p>
            <a:pPr>
              <a:lnSpc>
                <a:spcPct val="80000"/>
              </a:lnSpc>
              <a:buNone/>
            </a:pPr>
            <a:r>
              <a:rPr lang="en-US" altLang="zh-CN" sz="1800" b="0" err="1">
                <a:latin typeface="宋体" panose="02010600030101010101" pitchFamily="2" charset="-122"/>
              </a:rPr>
              <a:t>int</a:t>
            </a:r>
            <a:r>
              <a:rPr lang="en-US" altLang="zh-CN" sz="1800" b="0">
                <a:latin typeface="宋体" panose="02010600030101010101" pitchFamily="2" charset="-122"/>
              </a:rPr>
              <a:t> i;</a:t>
            </a:r>
            <a:endParaRPr lang="en-US" altLang="zh-CN" sz="1800" b="0">
              <a:latin typeface="宋体" panose="02010600030101010101" pitchFamily="2" charset="-122"/>
            </a:endParaRPr>
          </a:p>
          <a:p>
            <a:pPr>
              <a:lnSpc>
                <a:spcPct val="80000"/>
              </a:lnSpc>
              <a:buNone/>
            </a:pPr>
            <a:r>
              <a:rPr lang="en-US" altLang="zh-CN" sz="1800" b="0" err="1">
                <a:latin typeface="宋体" panose="02010600030101010101" pitchFamily="2" charset="-122"/>
              </a:rPr>
              <a:t>for(i</a:t>
            </a:r>
            <a:r>
              <a:rPr lang="en-US" altLang="zh-CN" sz="1800" b="0">
                <a:latin typeface="宋体" panose="02010600030101010101" pitchFamily="2" charset="-122"/>
              </a:rPr>
              <a:t>=0; i&lt;NUMBER; ++i)</a:t>
            </a:r>
            <a:endParaRPr lang="en-US" altLang="zh-CN" sz="1800" b="0">
              <a:latin typeface="宋体" panose="02010600030101010101" pitchFamily="2" charset="-122"/>
            </a:endParaRPr>
          </a:p>
          <a:p>
            <a:pPr>
              <a:lnSpc>
                <a:spcPct val="80000"/>
              </a:lnSpc>
              <a:buNone/>
            </a:pPr>
            <a:r>
              <a:rPr lang="en-US" altLang="zh-CN" sz="1800" b="0">
                <a:solidFill>
                  <a:srgbClr val="FF6600"/>
                </a:solidFill>
                <a:latin typeface="宋体" panose="02010600030101010101" pitchFamily="2" charset="-122"/>
              </a:rPr>
              <a:t>{//a</a:t>
            </a:r>
            <a:endParaRPr lang="en-US" altLang="zh-CN" sz="1800" b="0">
              <a:solidFill>
                <a:srgbClr val="FF6600"/>
              </a:solidFill>
              <a:latin typeface="宋体" panose="02010600030101010101" pitchFamily="2" charset="-122"/>
            </a:endParaRPr>
          </a:p>
          <a:p>
            <a:pPr>
              <a:lnSpc>
                <a:spcPct val="80000"/>
              </a:lnSpc>
              <a:buNone/>
            </a:pPr>
            <a:r>
              <a:rPr lang="en-US" altLang="zh-CN" sz="1800" b="0">
                <a:latin typeface="宋体" panose="02010600030101010101" pitchFamily="2" charset="-122"/>
              </a:rPr>
              <a:t>	</a:t>
            </a:r>
            <a:r>
              <a:rPr lang="en-US" altLang="zh-CN" sz="1800" b="0" err="1">
                <a:latin typeface="宋体" panose="02010600030101010101" pitchFamily="2" charset="-122"/>
              </a:rPr>
              <a:t>aTest[i</a:t>
            </a:r>
            <a:r>
              <a:rPr lang="en-US" altLang="zh-CN" sz="1800" b="0">
                <a:latin typeface="宋体" panose="02010600030101010101" pitchFamily="2" charset="-122"/>
              </a:rPr>
              <a:t>] = i;</a:t>
            </a:r>
            <a:endParaRPr lang="en-US" altLang="zh-CN" sz="1800" b="0">
              <a:latin typeface="宋体" panose="02010600030101010101" pitchFamily="2" charset="-122"/>
            </a:endParaRPr>
          </a:p>
          <a:p>
            <a:pPr>
              <a:lnSpc>
                <a:spcPct val="80000"/>
              </a:lnSpc>
              <a:buNone/>
            </a:pPr>
            <a:r>
              <a:rPr lang="en-US" altLang="zh-CN" sz="1800" b="0">
                <a:solidFill>
                  <a:srgbClr val="FF6600"/>
                </a:solidFill>
                <a:latin typeface="宋体" panose="02010600030101010101" pitchFamily="2" charset="-122"/>
              </a:rPr>
              <a:t>}//b</a:t>
            </a:r>
            <a:endParaRPr lang="en-US" altLang="zh-CN" sz="1800" b="0">
              <a:solidFill>
                <a:srgbClr val="FF6600"/>
              </a:solidFill>
              <a:latin typeface="宋体" panose="02010600030101010101" pitchFamily="2" charset="-122"/>
            </a:endParaRPr>
          </a:p>
        </p:txBody>
      </p:sp>
      <p:sp>
        <p:nvSpPr>
          <p:cNvPr id="183300" name="文本框 183299"/>
          <p:cNvSpPr txBox="1"/>
          <p:nvPr/>
        </p:nvSpPr>
        <p:spPr>
          <a:xfrm>
            <a:off x="684213" y="4149725"/>
            <a:ext cx="8066087" cy="1803400"/>
          </a:xfrm>
          <a:prstGeom prst="rect">
            <a:avLst/>
          </a:prstGeom>
          <a:noFill/>
          <a:ln w="9525">
            <a:noFill/>
          </a:ln>
        </p:spPr>
        <p:txBody>
          <a:bodyPr>
            <a:spAutoFit/>
          </a:bodyPr>
          <a:p>
            <a:pPr marL="342900" indent="-342900">
              <a:buAutoNum type="arabicPeriod"/>
            </a:pPr>
            <a:r>
              <a:rPr lang="zh-CN" altLang="en-US" sz="1600" b="1" dirty="0"/>
              <a:t>可以采用减少循环次数的优化方式来减少跳转的次数。每少一次跳转，就减少了一次</a:t>
            </a:r>
            <a:r>
              <a:rPr lang="en-US" altLang="zh-CN" sz="1600" b="1">
                <a:solidFill>
                  <a:srgbClr val="FF6600"/>
                </a:solidFill>
              </a:rPr>
              <a:t>}//b</a:t>
            </a:r>
            <a:r>
              <a:rPr lang="zh-CN" altLang="en-US" sz="1600" b="1" dirty="0"/>
              <a:t>处跳转、</a:t>
            </a:r>
            <a:r>
              <a:rPr lang="en-US" altLang="zh-CN" sz="1600" b="1"/>
              <a:t>++i</a:t>
            </a:r>
            <a:r>
              <a:rPr lang="zh-CN" altLang="en-US" sz="1600" b="1" dirty="0"/>
              <a:t>处计算、</a:t>
            </a:r>
            <a:r>
              <a:rPr lang="en-US" altLang="zh-CN" sz="1600" b="1"/>
              <a:t>i&lt;NUMBER</a:t>
            </a:r>
            <a:r>
              <a:rPr lang="zh-CN" altLang="en-US" sz="1600" b="1" dirty="0"/>
              <a:t>处比较</a:t>
            </a:r>
            <a:endParaRPr lang="zh-CN" altLang="en-US" sz="1600" b="1" dirty="0"/>
          </a:p>
          <a:p>
            <a:pPr marL="342900" indent="-342900">
              <a:buAutoNum type="arabicPeriod"/>
            </a:pPr>
            <a:r>
              <a:rPr lang="zh-CN" altLang="en-US" sz="1600" b="1" dirty="0"/>
              <a:t>优化跳转次数仅是</a:t>
            </a:r>
            <a:r>
              <a:rPr lang="en-US" altLang="zh-CN" sz="1600" b="1"/>
              <a:t>1/8</a:t>
            </a:r>
            <a:r>
              <a:rPr lang="zh-CN" altLang="en-US" sz="1600" b="1" dirty="0"/>
              <a:t>。优化中通常</a:t>
            </a:r>
            <a:r>
              <a:rPr lang="en-US" altLang="zh-CN" sz="1600" b="1"/>
              <a:t>4-8</a:t>
            </a:r>
            <a:r>
              <a:rPr lang="zh-CN" altLang="en-US" sz="1600" b="1" dirty="0"/>
              <a:t>次直接操作即可，多了效果就不明显。</a:t>
            </a:r>
            <a:endParaRPr lang="zh-CN" altLang="en-US" sz="1600" b="1" dirty="0"/>
          </a:p>
          <a:p>
            <a:pPr marL="342900" indent="-342900">
              <a:buAutoNum type="arabicPeriod"/>
            </a:pPr>
            <a:r>
              <a:rPr lang="zh-CN" altLang="en-US" sz="1600" b="1" dirty="0"/>
              <a:t>适用条件：循环体内的代码执行时间与跳转操作时间相当，循环次数很大，由此产生速度瓶颈。</a:t>
            </a:r>
            <a:endParaRPr lang="zh-CN" altLang="en-US" sz="1600" b="1"/>
          </a:p>
          <a:p>
            <a:pPr marL="342900" indent="-342900">
              <a:buAutoNum type="arabicPeriod"/>
            </a:pPr>
            <a:r>
              <a:rPr lang="zh-CN" altLang="en-US" sz="1600" b="1" dirty="0"/>
              <a:t>注意当</a:t>
            </a:r>
            <a:r>
              <a:rPr lang="en-US" altLang="zh-CN" sz="1600" b="1"/>
              <a:t>NUMBER</a:t>
            </a:r>
            <a:r>
              <a:rPr lang="zh-CN" altLang="en-US" sz="1600" b="1" dirty="0"/>
              <a:t>不能被</a:t>
            </a:r>
            <a:r>
              <a:rPr lang="en-US" altLang="zh-CN" sz="1600" b="1"/>
              <a:t>STEP</a:t>
            </a:r>
            <a:r>
              <a:rPr lang="zh-CN" altLang="en-US" sz="1600" b="1" dirty="0"/>
              <a:t>整除的时候，比如</a:t>
            </a:r>
            <a:r>
              <a:rPr lang="en-US" altLang="zh-CN" sz="1600" b="1"/>
              <a:t>NUMBER</a:t>
            </a:r>
            <a:r>
              <a:rPr lang="zh-CN" altLang="en-US" sz="1600" b="1" dirty="0"/>
              <a:t>为</a:t>
            </a:r>
            <a:r>
              <a:rPr lang="en-US" altLang="zh-CN" sz="1600" b="1"/>
              <a:t>11</a:t>
            </a:r>
            <a:r>
              <a:rPr lang="zh-CN" altLang="en-US" sz="1600" b="1" dirty="0"/>
              <a:t>，</a:t>
            </a:r>
            <a:r>
              <a:rPr lang="en-US" altLang="zh-CN" sz="1600" b="1"/>
              <a:t>STEP</a:t>
            </a:r>
            <a:r>
              <a:rPr lang="zh-CN" altLang="en-US" sz="1600" b="1" dirty="0"/>
              <a:t>为</a:t>
            </a:r>
            <a:r>
              <a:rPr lang="en-US" altLang="zh-CN" sz="1600" b="1"/>
              <a:t>8</a:t>
            </a:r>
            <a:r>
              <a:rPr lang="zh-CN" altLang="en-US" sz="1600" b="1" dirty="0"/>
              <a:t>，勿忘处理遗留的</a:t>
            </a:r>
            <a:r>
              <a:rPr lang="en-US" altLang="zh-CN" sz="1600" b="1"/>
              <a:t>3</a:t>
            </a:r>
            <a:r>
              <a:rPr lang="zh-CN" altLang="en-US" sz="1600" b="1" dirty="0"/>
              <a:t>次赋值</a:t>
            </a:r>
            <a:endParaRPr lang="zh-CN" altLang="en-US" sz="1600" b="1" dirty="0"/>
          </a:p>
        </p:txBody>
      </p:sp>
      <p:sp>
        <p:nvSpPr>
          <p:cNvPr id="183301" name="文本框 183300"/>
          <p:cNvSpPr txBox="1"/>
          <p:nvPr/>
        </p:nvSpPr>
        <p:spPr>
          <a:xfrm>
            <a:off x="4500563" y="1484313"/>
            <a:ext cx="4248150" cy="2838450"/>
          </a:xfrm>
          <a:prstGeom prst="rect">
            <a:avLst/>
          </a:prstGeom>
          <a:noFill/>
          <a:ln w="9525">
            <a:noFill/>
          </a:ln>
        </p:spPr>
        <p:txBody>
          <a:bodyPr>
            <a:spAutoFit/>
          </a:bodyPr>
          <a:p>
            <a:r>
              <a:rPr lang="en-US" altLang="zh-CN" b="1"/>
              <a:t>#define STEP 8</a:t>
            </a:r>
            <a:endParaRPr lang="en-US" altLang="zh-CN" b="1"/>
          </a:p>
          <a:p>
            <a:r>
              <a:rPr lang="en-US" altLang="zh-CN" b="1" err="1"/>
              <a:t>for(i</a:t>
            </a:r>
            <a:r>
              <a:rPr lang="en-US" altLang="zh-CN" b="1"/>
              <a:t>=0; i&lt;NUMBER; i += STEP)</a:t>
            </a:r>
            <a:endParaRPr lang="en-US" altLang="zh-CN" b="1"/>
          </a:p>
          <a:p>
            <a:r>
              <a:rPr lang="en-US" altLang="zh-CN" b="1"/>
              <a:t>{</a:t>
            </a:r>
            <a:endParaRPr lang="en-US" altLang="zh-CN" b="1"/>
          </a:p>
          <a:p>
            <a:r>
              <a:rPr lang="en-US" altLang="zh-CN" b="1"/>
              <a:t>	//</a:t>
            </a:r>
            <a:r>
              <a:rPr lang="zh-CN" altLang="en-US" b="1" dirty="0"/>
              <a:t>重复</a:t>
            </a:r>
            <a:r>
              <a:rPr lang="en-US" altLang="zh-CN" b="1"/>
              <a:t>STEP</a:t>
            </a:r>
            <a:r>
              <a:rPr lang="zh-CN" altLang="en-US" b="1" dirty="0"/>
              <a:t>次赋值</a:t>
            </a:r>
            <a:endParaRPr lang="zh-CN" altLang="en-US" b="1"/>
          </a:p>
          <a:p>
            <a:r>
              <a:rPr lang="zh-CN" altLang="en-US" b="1"/>
              <a:t>	</a:t>
            </a:r>
            <a:r>
              <a:rPr lang="en-US" altLang="zh-CN" b="1" err="1"/>
              <a:t>aTest[i</a:t>
            </a:r>
            <a:r>
              <a:rPr lang="en-US" altLang="zh-CN" b="1"/>
              <a:t>] = i;</a:t>
            </a:r>
            <a:endParaRPr lang="en-US" altLang="zh-CN" b="1"/>
          </a:p>
          <a:p>
            <a:r>
              <a:rPr lang="en-US" altLang="zh-CN" b="1"/>
              <a:t>	aTest[i+1] = i+1;</a:t>
            </a:r>
            <a:endParaRPr lang="en-US" altLang="zh-CN" b="1"/>
          </a:p>
          <a:p>
            <a:r>
              <a:rPr lang="en-US" altLang="zh-CN" b="1"/>
              <a:t>	</a:t>
            </a:r>
            <a:r>
              <a:rPr lang="en-US" altLang="zh-CN" b="1">
                <a:latin typeface="Arial" panose="020B0604020202020204" pitchFamily="34" charset="0"/>
              </a:rPr>
              <a:t>……</a:t>
            </a:r>
            <a:endParaRPr lang="en-US" altLang="zh-CN" b="1"/>
          </a:p>
          <a:p>
            <a:r>
              <a:rPr lang="en-US" altLang="zh-CN" b="1"/>
              <a:t>	aTest[i+7] = i+7;</a:t>
            </a:r>
            <a:endParaRPr lang="en-US" altLang="zh-CN" b="1"/>
          </a:p>
          <a:p>
            <a:r>
              <a:rPr lang="en-US" altLang="zh-CN" b="1"/>
              <a:t>} //</a:t>
            </a:r>
            <a:r>
              <a:rPr lang="zh-CN" altLang="en-US" b="1" dirty="0"/>
              <a:t>优化：减少循环跳转</a:t>
            </a:r>
            <a:endParaRPr lang="zh-CN" altLang="en-US" b="1"/>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83301"/>
                                        </p:tgtEl>
                                        <p:attrNameLst>
                                          <p:attrName>style.visibility</p:attrName>
                                        </p:attrNameLst>
                                      </p:cBhvr>
                                      <p:to>
                                        <p:strVal val="visible"/>
                                      </p:to>
                                    </p:set>
                                    <p:animEffect transition="in" filter="barn(inHorizontal)">
                                      <p:cBhvr>
                                        <p:cTn id="7" dur="500"/>
                                        <p:tgtEl>
                                          <p:spTgt spid="1833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3300"/>
                                        </p:tgtEl>
                                        <p:attrNameLst>
                                          <p:attrName>style.visibility</p:attrName>
                                        </p:attrNameLst>
                                      </p:cBhvr>
                                      <p:to>
                                        <p:strVal val="visible"/>
                                      </p:to>
                                    </p:set>
                                    <p:animEffect transition="in" filter="slide(fromBottom)">
                                      <p:cBhvr>
                                        <p:cTn id="12" dur="500"/>
                                        <p:tgtEl>
                                          <p:spTgt spid="183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P spid="183301" grpId="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8178" name="标题 178177"/>
          <p:cNvSpPr>
            <a:spLocks noGrp="1"/>
          </p:cNvSpPr>
          <p:nvPr>
            <p:ph type="title"/>
          </p:nvPr>
        </p:nvSpPr>
        <p:spPr/>
        <p:txBody>
          <a:bodyPr anchor="ctr" anchorCtr="0"/>
          <a:p>
            <a:r>
              <a:rPr lang="zh-CN" altLang="en-US" dirty="0"/>
              <a:t>思考</a:t>
            </a:r>
            <a:r>
              <a:rPr lang="en-US" altLang="zh-CN"/>
              <a:t>32</a:t>
            </a:r>
            <a:endParaRPr lang="en-US" altLang="zh-CN"/>
          </a:p>
        </p:txBody>
      </p:sp>
      <p:sp>
        <p:nvSpPr>
          <p:cNvPr id="178179" name="文本占位符 178178"/>
          <p:cNvSpPr>
            <a:spLocks noGrp="1"/>
          </p:cNvSpPr>
          <p:nvPr>
            <p:ph type="body" idx="1"/>
          </p:nvPr>
        </p:nvSpPr>
        <p:spPr>
          <a:xfrm>
            <a:off x="611505" y="1600200"/>
            <a:ext cx="8075295" cy="4702810"/>
          </a:xfrm>
        </p:spPr>
        <p:txBody>
          <a:bodyPr/>
          <a:p>
            <a:pPr marL="457200" indent="-457200"/>
            <a:r>
              <a:rPr lang="zh-CN" altLang="en-US" dirty="0"/>
              <a:t>下面说法正确的有</a:t>
            </a:r>
            <a:r>
              <a:rPr lang="en-US" altLang="zh-CN"/>
              <a:t>[			]</a:t>
            </a:r>
            <a:endParaRPr lang="en-US" altLang="zh-CN"/>
          </a:p>
          <a:p>
            <a:pPr marL="457200" indent="-457200"/>
            <a:r>
              <a:rPr lang="en-US" altLang="zh-CN" err="1"/>
              <a:t>A.++i</a:t>
            </a:r>
            <a:r>
              <a:rPr lang="zh-CN" altLang="en-US" dirty="0"/>
              <a:t>的效率略高于</a:t>
            </a:r>
            <a:r>
              <a:rPr lang="en-US" altLang="zh-CN"/>
              <a:t>i++	</a:t>
            </a:r>
            <a:endParaRPr lang="en-US" altLang="zh-CN"/>
          </a:p>
          <a:p>
            <a:pPr marL="457200" indent="-457200"/>
            <a:r>
              <a:rPr lang="en-US" altLang="zh-CN"/>
              <a:t>B.</a:t>
            </a:r>
            <a:r>
              <a:rPr lang="zh-CN" altLang="en-US" dirty="0"/>
              <a:t>循环中有不有条件分支，效率一样</a:t>
            </a:r>
            <a:endParaRPr lang="zh-CN" altLang="en-US" dirty="0"/>
          </a:p>
          <a:p>
            <a:pPr marL="457200" indent="-457200"/>
            <a:r>
              <a:rPr lang="en-US" altLang="zh-CN" err="1"/>
              <a:t>C.a</a:t>
            </a:r>
            <a:r>
              <a:rPr lang="en-US" altLang="zh-CN"/>
              <a:t> = b / 8 + 1</a:t>
            </a:r>
            <a:r>
              <a:rPr lang="zh-CN" altLang="en-US" dirty="0"/>
              <a:t>，</a:t>
            </a:r>
            <a:r>
              <a:rPr lang="en-US" altLang="zh-CN"/>
              <a:t>b</a:t>
            </a:r>
            <a:r>
              <a:rPr lang="zh-CN" altLang="en-US" dirty="0"/>
              <a:t>为</a:t>
            </a:r>
            <a:r>
              <a:rPr lang="en-US" altLang="zh-CN" err="1"/>
              <a:t>int</a:t>
            </a:r>
            <a:r>
              <a:rPr lang="zh-CN" altLang="en-US" dirty="0"/>
              <a:t>型，</a:t>
            </a:r>
            <a:br>
              <a:rPr lang="zh-CN" altLang="en-US" dirty="0"/>
            </a:br>
            <a:r>
              <a:rPr lang="zh-CN" altLang="en-US" dirty="0"/>
              <a:t>则可以优化为 </a:t>
            </a:r>
            <a:r>
              <a:rPr lang="en-US" altLang="zh-CN"/>
              <a:t>a = b &gt;&gt; 3 + 1</a:t>
            </a:r>
            <a:endParaRPr lang="en-US" altLang="zh-CN"/>
          </a:p>
          <a:p>
            <a:pPr marL="457200" indent="-457200"/>
            <a:r>
              <a:rPr lang="en-US" altLang="zh-CN"/>
              <a:t>D.</a:t>
            </a:r>
            <a:r>
              <a:rPr lang="zh-CN" altLang="en-US" dirty="0"/>
              <a:t>只要循环次数很大，就可采用减少循环跳转次数的方法来进行优化。</a:t>
            </a:r>
            <a:endParaRPr lang="zh-CN" altLang="en-US" dirty="0"/>
          </a:p>
          <a:p>
            <a:pPr marL="457200" indent="-457200"/>
            <a:r>
              <a:rPr lang="en-US" altLang="zh-CN"/>
              <a:t>int a = 0;          a=?   b=?</a:t>
            </a:r>
            <a:endParaRPr lang="en-US" altLang="zh-CN"/>
          </a:p>
          <a:p>
            <a:pPr marL="0" indent="0">
              <a:buNone/>
            </a:pPr>
            <a:r>
              <a:rPr lang="en-US" altLang="zh-CN"/>
              <a:t>   int b = 0;</a:t>
            </a:r>
            <a:endParaRPr lang="en-US" altLang="zh-CN"/>
          </a:p>
          <a:p>
            <a:pPr marL="0" indent="0">
              <a:buNone/>
            </a:pPr>
            <a:r>
              <a:rPr lang="en-US" altLang="zh-CN"/>
              <a:t>   a = a++;(</a:t>
            </a:r>
            <a:r>
              <a:rPr lang="en-US" altLang="zh-CN">
                <a:sym typeface="+mn-ea"/>
              </a:rPr>
              <a:t>a = ++a</a:t>
            </a:r>
            <a:r>
              <a:rPr lang="en-US" altLang="zh-CN"/>
              <a:t>)  </a:t>
            </a:r>
            <a:endParaRPr lang="en-US" altLang="zh-CN"/>
          </a:p>
          <a:p>
            <a:pPr marL="0" indent="0">
              <a:buNone/>
            </a:pPr>
            <a:r>
              <a:rPr lang="en-US" altLang="zh-CN"/>
              <a:t>   b = a++;(b = ++a)</a:t>
            </a:r>
            <a:endParaRPr lang="en-US" altLang="zh-CN"/>
          </a:p>
          <a:p>
            <a:pPr marL="457200" indent="-457200"/>
            <a:endParaRPr lang="zh-CN" altLang="en-US" dirty="0"/>
          </a:p>
        </p:txBody>
      </p:sp>
      <p:sp>
        <p:nvSpPr>
          <p:cNvPr id="178180" name="文本框 178179"/>
          <p:cNvSpPr txBox="1"/>
          <p:nvPr/>
        </p:nvSpPr>
        <p:spPr>
          <a:xfrm>
            <a:off x="3924300" y="1628775"/>
            <a:ext cx="349250" cy="366713"/>
          </a:xfrm>
          <a:prstGeom prst="rect">
            <a:avLst/>
          </a:prstGeom>
          <a:noFill/>
          <a:ln w="9525">
            <a:noFill/>
          </a:ln>
        </p:spPr>
        <p:txBody>
          <a:bodyPr wrap="none" anchor="t" anchorCtr="0">
            <a:spAutoFit/>
          </a:bodyPr>
          <a:p>
            <a:r>
              <a:rPr lang="en-US" altLang="zh-CN" b="1"/>
              <a:t>A</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checkerboard(across)">
                                      <p:cBhvr>
                                        <p:cTn id="7" dur="500"/>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570" name="标题 109569"/>
          <p:cNvSpPr>
            <a:spLocks noGrp="1"/>
          </p:cNvSpPr>
          <p:nvPr>
            <p:ph type="title"/>
          </p:nvPr>
        </p:nvSpPr>
        <p:spPr/>
        <p:txBody>
          <a:bodyPr anchor="ctr" anchorCtr="0"/>
          <a:p>
            <a:r>
              <a:rPr lang="zh-CN" altLang="en-US" dirty="0"/>
              <a:t>语句－讨论：自动类型转化</a:t>
            </a:r>
            <a:endParaRPr lang="zh-CN" altLang="en-US" dirty="0"/>
          </a:p>
        </p:txBody>
      </p:sp>
      <p:sp>
        <p:nvSpPr>
          <p:cNvPr id="109572" name="矩形 109571"/>
          <p:cNvSpPr/>
          <p:nvPr/>
        </p:nvSpPr>
        <p:spPr>
          <a:xfrm>
            <a:off x="539750" y="1412875"/>
            <a:ext cx="8352790" cy="4889500"/>
          </a:xfrm>
          <a:prstGeom prst="rect">
            <a:avLst/>
          </a:prstGeom>
          <a:noFill/>
          <a:ln w="9525">
            <a:noFill/>
          </a:ln>
        </p:spPr>
        <p:txBody>
          <a:bodyPr wrap="none" anchor="ctr" anchorCtr="0">
            <a:noAutofit/>
          </a:bodyPr>
          <a:p>
            <a:r>
              <a:rPr lang="zh-CN" altLang="en-US" sz="2400" dirty="0"/>
              <a:t>下面的代码输出是什么，为什么？</a:t>
            </a:r>
            <a:br>
              <a:rPr lang="zh-CN" altLang="en-US" sz="2400" dirty="0"/>
            </a:br>
            <a:r>
              <a:rPr lang="en-US" altLang="zh-CN"/>
              <a:t>void </a:t>
            </a:r>
            <a:r>
              <a:rPr lang="en-US" altLang="zh-CN" err="1"/>
              <a:t>CTest_Func(void</a:t>
            </a:r>
            <a:r>
              <a:rPr lang="en-US" altLang="zh-CN"/>
              <a:t>)</a:t>
            </a:r>
            <a:br>
              <a:rPr lang="en-US" altLang="zh-CN"/>
            </a:br>
            <a:r>
              <a:rPr lang="en-US" altLang="zh-CN"/>
              <a:t>{</a:t>
            </a:r>
            <a:endParaRPr lang="en-US" altLang="zh-CN"/>
          </a:p>
          <a:p>
            <a:r>
              <a:rPr lang="en-US" altLang="zh-CN"/>
              <a:t>    UINT uNum1 = 6;</a:t>
            </a:r>
            <a:br>
              <a:rPr lang="en-US" altLang="zh-CN"/>
            </a:br>
            <a:r>
              <a:rPr lang="en-US" altLang="zh-CN"/>
              <a:t>    </a:t>
            </a:r>
            <a:r>
              <a:rPr lang="en-US" altLang="zh-CN" err="1"/>
              <a:t>int</a:t>
            </a:r>
            <a:r>
              <a:rPr lang="en-US" altLang="zh-CN"/>
              <a:t> nNum2 = -20;</a:t>
            </a:r>
            <a:br>
              <a:rPr lang="en-US" altLang="zh-CN"/>
            </a:br>
            <a:endParaRPr lang="en-US" altLang="zh-CN"/>
          </a:p>
          <a:p>
            <a:r>
              <a:rPr lang="en-US" altLang="zh-CN"/>
              <a:t>    if (uNum1 + nNum2 &gt; 6) </a:t>
            </a:r>
            <a:endParaRPr lang="en-US" altLang="zh-CN"/>
          </a:p>
          <a:p>
            <a:r>
              <a:rPr lang="en-US" altLang="zh-CN"/>
              <a:t>    {  </a:t>
            </a:r>
            <a:endParaRPr lang="en-US" altLang="zh-CN"/>
          </a:p>
          <a:p>
            <a:r>
              <a:rPr lang="en-US" altLang="zh-CN"/>
              <a:t>        puts("&gt; 6") ;</a:t>
            </a:r>
            <a:endParaRPr lang="en-US" altLang="zh-CN"/>
          </a:p>
          <a:p>
            <a:r>
              <a:rPr lang="en-US" altLang="zh-CN"/>
              <a:t>    }</a:t>
            </a:r>
            <a:endParaRPr lang="en-US" altLang="zh-CN"/>
          </a:p>
          <a:p>
            <a:r>
              <a:rPr lang="en-US" altLang="zh-CN"/>
              <a:t>    else</a:t>
            </a:r>
            <a:endParaRPr lang="en-US" altLang="zh-CN"/>
          </a:p>
          <a:p>
            <a:r>
              <a:rPr lang="en-US" altLang="zh-CN"/>
              <a:t>    {	</a:t>
            </a:r>
            <a:endParaRPr lang="en-US" altLang="zh-CN"/>
          </a:p>
          <a:p>
            <a:r>
              <a:rPr lang="en-US" altLang="zh-CN"/>
              <a:t>        puts("&lt;= 6");</a:t>
            </a:r>
            <a:br>
              <a:rPr lang="en-US" altLang="zh-CN"/>
            </a:br>
            <a:r>
              <a:rPr lang="en-US" altLang="zh-CN"/>
              <a:t>    }</a:t>
            </a:r>
            <a:endParaRPr lang="en-US" altLang="zh-CN"/>
          </a:p>
          <a:p>
            <a:r>
              <a:rPr lang="en-US" altLang="zh-CN"/>
              <a:t>}</a:t>
            </a:r>
            <a:endParaRPr lang="en-US" altLang="zh-CN"/>
          </a:p>
        </p:txBody>
      </p:sp>
      <p:sp>
        <p:nvSpPr>
          <p:cNvPr id="109573" name="矩形 109572"/>
          <p:cNvSpPr/>
          <p:nvPr/>
        </p:nvSpPr>
        <p:spPr>
          <a:xfrm>
            <a:off x="3635375" y="4221163"/>
            <a:ext cx="5256213" cy="2286000"/>
          </a:xfrm>
          <a:prstGeom prst="rect">
            <a:avLst/>
          </a:prstGeom>
          <a:noFill/>
          <a:ln w="9525">
            <a:noFill/>
          </a:ln>
        </p:spPr>
        <p:txBody>
          <a:bodyPr anchor="ctr" anchorCtr="0">
            <a:spAutoFit/>
          </a:bodyPr>
          <a:p>
            <a:pPr eaLnBrk="1" hangingPunct="1">
              <a:buFont typeface="Wingdings" panose="05000000000000000000" pitchFamily="2" charset="2"/>
              <a:buChar char="u"/>
            </a:pPr>
            <a:r>
              <a:rPr lang="zh-CN" altLang="en-US" sz="2000" b="1" dirty="0"/>
              <a:t>这无符号整型问题的答案是输出是 ”</a:t>
            </a:r>
            <a:r>
              <a:rPr lang="en-US" altLang="zh-CN" sz="2000" b="1"/>
              <a:t>&gt;6”</a:t>
            </a:r>
            <a:r>
              <a:rPr lang="zh-CN" altLang="en-US" sz="2000" b="1" dirty="0"/>
              <a:t>。</a:t>
            </a:r>
            <a:endParaRPr lang="zh-CN" altLang="en-US" sz="2000" b="1" dirty="0"/>
          </a:p>
          <a:p>
            <a:pPr eaLnBrk="1" hangingPunct="1">
              <a:buFont typeface="Wingdings" panose="05000000000000000000" pitchFamily="2" charset="2"/>
              <a:buChar char="u"/>
            </a:pPr>
            <a:r>
              <a:rPr lang="zh-CN" altLang="en-US" sz="2000" b="1" dirty="0"/>
              <a:t>当表达式中存在有符号类型和无符号类型时，所有的操作数都</a:t>
            </a:r>
            <a:r>
              <a:rPr lang="zh-CN" altLang="en-US" sz="2000" b="1" dirty="0">
                <a:solidFill>
                  <a:schemeClr val="hlink"/>
                </a:solidFill>
              </a:rPr>
              <a:t>自动转换为无符号类型</a:t>
            </a:r>
            <a:r>
              <a:rPr lang="zh-CN" altLang="en-US" sz="2000" b="1" dirty="0"/>
              <a:t>。</a:t>
            </a:r>
            <a:endParaRPr lang="zh-CN" altLang="en-US" sz="2000" b="1" dirty="0"/>
          </a:p>
          <a:p>
            <a:pPr eaLnBrk="1" hangingPunct="1">
              <a:buFont typeface="Wingdings" panose="05000000000000000000" pitchFamily="2" charset="2"/>
              <a:buChar char="u"/>
            </a:pPr>
            <a:r>
              <a:rPr lang="zh-CN" altLang="en-US" sz="2000" b="1" dirty="0"/>
              <a:t>因此</a:t>
            </a:r>
            <a:r>
              <a:rPr lang="en-US" altLang="zh-CN" sz="2000" b="1"/>
              <a:t>-20</a:t>
            </a:r>
            <a:r>
              <a:rPr lang="zh-CN" altLang="en-US" sz="2000" b="1" dirty="0"/>
              <a:t>变成了一个非常大的正整数</a:t>
            </a:r>
            <a:endParaRPr lang="zh-CN" altLang="en-US" sz="2000" b="1" dirty="0"/>
          </a:p>
          <a:p>
            <a:pPr eaLnBrk="1" hangingPunct="1">
              <a:buFont typeface="Wingdings" panose="05000000000000000000" pitchFamily="2" charset="2"/>
              <a:buChar char="u"/>
            </a:pPr>
            <a:r>
              <a:rPr lang="zh-CN" altLang="en-US" sz="2000" b="1" dirty="0"/>
              <a:t>这一点对于应当频繁用到无符号数据类型的嵌入式系统来说是丰常重要的。</a:t>
            </a:r>
            <a:br>
              <a:rPr lang="zh-CN" altLang="en-US" sz="2400" dirty="0"/>
            </a:b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barn(inHorizontal)">
                                      <p:cBhvr>
                                        <p:cTn id="7" dur="500"/>
                                        <p:tgtEl>
                                          <p:spTgt spid="109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9202" name="标题 179201"/>
          <p:cNvSpPr>
            <a:spLocks noGrp="1"/>
          </p:cNvSpPr>
          <p:nvPr>
            <p:ph type="title"/>
          </p:nvPr>
        </p:nvSpPr>
        <p:spPr/>
        <p:txBody>
          <a:bodyPr anchor="ctr" anchorCtr="0"/>
          <a:p>
            <a:r>
              <a:rPr lang="zh-CN" altLang="en-US" dirty="0"/>
              <a:t>思考</a:t>
            </a:r>
            <a:r>
              <a:rPr lang="en-US" altLang="zh-CN"/>
              <a:t>33</a:t>
            </a:r>
            <a:endParaRPr lang="en-US" altLang="zh-CN"/>
          </a:p>
        </p:txBody>
      </p:sp>
      <p:graphicFrame>
        <p:nvGraphicFramePr>
          <p:cNvPr id="179227" name="表格 179226"/>
          <p:cNvGraphicFramePr/>
          <p:nvPr/>
        </p:nvGraphicFramePr>
        <p:xfrm>
          <a:off x="971550" y="1773238"/>
          <a:ext cx="7632700" cy="3386138"/>
        </p:xfrm>
        <a:graphic>
          <a:graphicData uri="http://schemas.openxmlformats.org/drawingml/2006/table">
            <a:tbl>
              <a:tblPr/>
              <a:tblGrid>
                <a:gridCol w="3816350"/>
                <a:gridCol w="3816350"/>
              </a:tblGrid>
              <a:tr h="3386138">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66700">
                        <a:spcBef>
                          <a:spcPct val="0"/>
                        </a:spcBef>
                        <a:buNone/>
                      </a:pPr>
                      <a:endParaRPr lang="en-US" altLang="zh-CN" sz="1800" dirty="0">
                        <a:solidFill>
                          <a:srgbClr val="000000"/>
                        </a:solidFill>
                        <a:latin typeface="宋体" panose="02010600030101010101" pitchFamily="2" charset="-122"/>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r>
                        <a:rPr lang="zh-CN" altLang="en-US" sz="1800" dirty="0">
                          <a:solidFill>
                            <a:srgbClr val="000000"/>
                          </a:solidFill>
                          <a:latin typeface="宋体" panose="02010600030101010101" pitchFamily="2" charset="-122"/>
                          <a:cs typeface="Times New Roman" panose="02020603050405020304" pitchFamily="18" charset="0"/>
                        </a:rPr>
                        <a:t>代码</a:t>
                      </a:r>
                      <a:r>
                        <a:rPr lang="en-US" altLang="zh-CN" sz="1800">
                          <a:solidFill>
                            <a:srgbClr val="000000"/>
                          </a:solidFill>
                          <a:latin typeface="宋体" panose="02010600030101010101" pitchFamily="2" charset="-122"/>
                          <a:cs typeface="Times New Roman" panose="02020603050405020304" pitchFamily="18" charset="0"/>
                        </a:rPr>
                        <a:t>1</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UINT uNum1 = 6;</a:t>
                      </a:r>
                      <a:br>
                        <a:rPr lang="en-US" altLang="zh-CN" sz="1800">
                          <a:solidFill>
                            <a:srgbClr val="000000"/>
                          </a:solidFill>
                          <a:latin typeface="宋体" panose="02010600030101010101" pitchFamily="2" charset="-122"/>
                          <a:cs typeface="Times New Roman" panose="02020603050405020304" pitchFamily="18" charset="0"/>
                        </a:rPr>
                      </a:b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err="1">
                          <a:solidFill>
                            <a:srgbClr val="000000"/>
                          </a:solidFill>
                          <a:latin typeface="宋体" panose="02010600030101010101" pitchFamily="2" charset="-122"/>
                          <a:cs typeface="Times New Roman" panose="02020603050405020304" pitchFamily="18" charset="0"/>
                        </a:rPr>
                        <a:t>int</a:t>
                      </a:r>
                      <a:r>
                        <a:rPr lang="en-US" altLang="zh-CN" sz="1800">
                          <a:solidFill>
                            <a:srgbClr val="000000"/>
                          </a:solidFill>
                          <a:latin typeface="宋体" panose="02010600030101010101" pitchFamily="2" charset="-122"/>
                          <a:cs typeface="Times New Roman" panose="02020603050405020304" pitchFamily="18" charset="0"/>
                        </a:rPr>
                        <a:t> nNum2 = -20;</a:t>
                      </a:r>
                      <a:br>
                        <a:rPr lang="en-US" altLang="zh-CN" sz="1800">
                          <a:solidFill>
                            <a:srgbClr val="000000"/>
                          </a:solidFill>
                          <a:latin typeface="宋体" panose="02010600030101010101" pitchFamily="2" charset="-122"/>
                          <a:cs typeface="Times New Roman" panose="02020603050405020304" pitchFamily="18" charset="0"/>
                        </a:rPr>
                      </a:br>
                      <a:r>
                        <a:rPr lang="en-US" altLang="zh-CN" sz="1800">
                          <a:solidFill>
                            <a:srgbClr val="000000"/>
                          </a:solidFill>
                          <a:latin typeface="宋体" panose="02010600030101010101" pitchFamily="2" charset="-122"/>
                          <a:cs typeface="Times New Roman" panose="02020603050405020304" pitchFamily="18" charset="0"/>
                        </a:rPr>
                        <a:t>  if (uNum1 + nNum2 &gt; 6) </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puts("&gt; 6") ;</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Else</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endParaRPr lang="en-US" altLang="zh-CN" sz="1800">
                        <a:latin typeface="Times New Roman" panose="02020603050405020304" pitchFamily="18" charset="0"/>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puts("&lt;= 6");</a:t>
                      </a:r>
                      <a:endParaRPr lang="en-US" altLang="zh-CN" sz="1800">
                        <a:solidFill>
                          <a:srgbClr val="000000"/>
                        </a:solidFill>
                        <a:latin typeface="宋体" panose="02010600030101010101" pitchFamily="2" charset="-122"/>
                        <a:cs typeface="Times New Roman" panose="02020603050405020304" pitchFamily="18" charset="0"/>
                      </a:endParaRPr>
                    </a:p>
                    <a:p>
                      <a:pPr marL="0" lvl="0" indent="26670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zh-CN" altLang="en-US" sz="1800">
                        <a:solidFill>
                          <a:srgbClr val="000000"/>
                        </a:solidFill>
                        <a:latin typeface="宋体" panose="02010600030101010101" pitchFamily="2" charset="-122"/>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r>
                        <a:rPr lang="zh-CN" altLang="en-US" sz="1800" dirty="0">
                          <a:solidFill>
                            <a:srgbClr val="000000"/>
                          </a:solidFill>
                          <a:latin typeface="宋体" panose="02010600030101010101" pitchFamily="2" charset="-122"/>
                          <a:cs typeface="Times New Roman" panose="02020603050405020304" pitchFamily="18" charset="0"/>
                        </a:rPr>
                        <a:t>代码</a:t>
                      </a:r>
                      <a:r>
                        <a:rPr lang="en-US" altLang="zh-CN" sz="1800">
                          <a:solidFill>
                            <a:srgbClr val="000000"/>
                          </a:solidFill>
                          <a:latin typeface="宋体" panose="02010600030101010101" pitchFamily="2" charset="-122"/>
                          <a:cs typeface="Times New Roman" panose="02020603050405020304" pitchFamily="18" charset="0"/>
                        </a:rPr>
                        <a:t>2</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BYTE *</a:t>
                      </a:r>
                      <a:r>
                        <a:rPr lang="en-US" altLang="zh-CN" sz="1800" err="1">
                          <a:solidFill>
                            <a:srgbClr val="000000"/>
                          </a:solidFill>
                          <a:latin typeface="宋体" panose="02010600030101010101" pitchFamily="2" charset="-122"/>
                          <a:cs typeface="Times New Roman" panose="02020603050405020304" pitchFamily="18" charset="0"/>
                        </a:rPr>
                        <a:t>pMyBuf</a:t>
                      </a:r>
                      <a:r>
                        <a:rPr lang="en-US" altLang="zh-CN" sz="1800">
                          <a:solidFill>
                            <a:srgbClr val="000000"/>
                          </a:solidFill>
                          <a:latin typeface="宋体" panose="02010600030101010101" pitchFamily="2" charset="-122"/>
                          <a:cs typeface="Times New Roman" panose="02020603050405020304" pitchFamily="18" charset="0"/>
                        </a:rPr>
                        <a:t> = NULL;</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err="1">
                          <a:solidFill>
                            <a:srgbClr val="000000"/>
                          </a:solidFill>
                          <a:latin typeface="宋体" panose="02010600030101010101" pitchFamily="2" charset="-122"/>
                          <a:cs typeface="Times New Roman" panose="02020603050405020304" pitchFamily="18" charset="0"/>
                        </a:rPr>
                        <a:t>pMyBuf</a:t>
                      </a:r>
                      <a:r>
                        <a:rPr lang="en-US" altLang="zh-CN" sz="1800">
                          <a:solidFill>
                            <a:srgbClr val="000000"/>
                          </a:solidFill>
                          <a:latin typeface="宋体" panose="02010600030101010101" pitchFamily="2" charset="-122"/>
                          <a:cs typeface="Times New Roman" panose="02020603050405020304" pitchFamily="18" charset="0"/>
                        </a:rPr>
                        <a:t> = new BYTE[0];</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if (</a:t>
                      </a:r>
                      <a:r>
                        <a:rPr lang="en-US" altLang="zh-CN" sz="1800" err="1">
                          <a:solidFill>
                            <a:srgbClr val="000000"/>
                          </a:solidFill>
                          <a:latin typeface="宋体" panose="02010600030101010101" pitchFamily="2" charset="-122"/>
                          <a:cs typeface="Times New Roman" panose="02020603050405020304" pitchFamily="18" charset="0"/>
                        </a:rPr>
                        <a:t>pMyBuf</a:t>
                      </a:r>
                      <a:r>
                        <a:rPr lang="en-US" altLang="zh-CN" sz="1800">
                          <a:solidFill>
                            <a:srgbClr val="000000"/>
                          </a:solidFill>
                          <a:latin typeface="宋体" panose="02010600030101010101" pitchFamily="2" charset="-122"/>
                          <a:cs typeface="Times New Roman" panose="02020603050405020304" pitchFamily="18" charset="0"/>
                        </a:rPr>
                        <a:t> == NULL)</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err="1">
                          <a:solidFill>
                            <a:srgbClr val="000000"/>
                          </a:solidFill>
                          <a:latin typeface="宋体" panose="02010600030101010101" pitchFamily="2" charset="-122"/>
                          <a:cs typeface="Times New Roman" panose="02020603050405020304" pitchFamily="18" charset="0"/>
                        </a:rPr>
                        <a:t>puts("error</a:t>
                      </a: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else</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	</a:t>
                      </a:r>
                      <a:r>
                        <a:rPr lang="en-US" altLang="zh-CN" sz="1800" err="1">
                          <a:solidFill>
                            <a:srgbClr val="000000"/>
                          </a:solidFill>
                          <a:latin typeface="宋体" panose="02010600030101010101" pitchFamily="2" charset="-122"/>
                          <a:cs typeface="Times New Roman" panose="02020603050405020304" pitchFamily="18" charset="0"/>
                        </a:rPr>
                        <a:t>puts("ok</a:t>
                      </a:r>
                      <a:r>
                        <a:rPr lang="en-US" altLang="zh-CN" sz="1800">
                          <a:solidFill>
                            <a:srgbClr val="000000"/>
                          </a:solidFill>
                          <a:latin typeface="宋体" panose="02010600030101010101" pitchFamily="2" charset="-122"/>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marL="0" lvl="0" indent="0" eaLnBrk="0" hangingPunct="0">
                        <a:spcBef>
                          <a:spcPct val="0"/>
                        </a:spcBef>
                        <a:buNone/>
                      </a:pPr>
                      <a:r>
                        <a:rPr lang="en-US" altLang="zh-CN" sz="1800">
                          <a:solidFill>
                            <a:srgbClr val="000000"/>
                          </a:solidFill>
                          <a:latin typeface="宋体" panose="02010600030101010101" pitchFamily="2" charset="-122"/>
                          <a:cs typeface="Times New Roman" panose="02020603050405020304" pitchFamily="18" charset="0"/>
                        </a:rPr>
                        <a:t>}</a:t>
                      </a:r>
                      <a:endParaRPr lang="zh-CN" altLang="en-US" sz="1800">
                        <a:latin typeface="Times New Roman" panose="02020603050405020304" pitchFamily="18" charset="0"/>
                        <a:ea typeface="Times New Roman" panose="02020603050405020304" pitchFamily="18" charset="0"/>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79219" name="矩形 179218"/>
          <p:cNvSpPr/>
          <p:nvPr/>
        </p:nvSpPr>
        <p:spPr>
          <a:xfrm>
            <a:off x="971550" y="5229225"/>
            <a:ext cx="7561263" cy="1006475"/>
          </a:xfrm>
          <a:prstGeom prst="rect">
            <a:avLst/>
          </a:prstGeom>
          <a:noFill/>
          <a:ln w="9525">
            <a:noFill/>
          </a:ln>
        </p:spPr>
        <p:txBody>
          <a:bodyPr anchor="ctr" anchorCtr="0">
            <a:spAutoFit/>
          </a:bodyPr>
          <a:p>
            <a:pPr eaLnBrk="1" hangingPunct="1"/>
            <a:r>
              <a:rPr lang="zh-CN" altLang="en-US" sz="2000" dirty="0">
                <a:solidFill>
                  <a:srgbClr val="000000"/>
                </a:solidFill>
                <a:latin typeface="宋体" panose="02010600030101010101" pitchFamily="2" charset="-122"/>
                <a:cs typeface="Times New Roman" panose="02020603050405020304" pitchFamily="18" charset="0"/>
              </a:rPr>
              <a:t>则正确的是： </a:t>
            </a:r>
            <a:r>
              <a:rPr lang="en-US" altLang="zh-CN" sz="2000">
                <a:solidFill>
                  <a:srgbClr val="000000"/>
                </a:solidFill>
                <a:latin typeface="宋体" panose="02010600030101010101" pitchFamily="2" charset="-122"/>
                <a:cs typeface="Times New Roman" panose="02020603050405020304" pitchFamily="18" charset="0"/>
              </a:rPr>
              <a:t>[		]</a:t>
            </a:r>
            <a:endParaRPr lang="en-US" altLang="zh-CN" sz="2000"/>
          </a:p>
          <a:p>
            <a:r>
              <a:rPr lang="en-US" altLang="zh-CN" sz="2000">
                <a:solidFill>
                  <a:srgbClr val="000000"/>
                </a:solidFill>
                <a:latin typeface="宋体" panose="02010600030101010101" pitchFamily="2" charset="-122"/>
                <a:cs typeface="Times New Roman" panose="02020603050405020304" pitchFamily="18" charset="0"/>
              </a:rPr>
              <a:t>A. </a:t>
            </a:r>
            <a:r>
              <a:rPr lang="zh-CN" altLang="en-US" sz="2000" dirty="0">
                <a:solidFill>
                  <a:srgbClr val="000000"/>
                </a:solidFill>
                <a:latin typeface="宋体" panose="02010600030101010101" pitchFamily="2" charset="-122"/>
                <a:cs typeface="Times New Roman" panose="02020603050405020304" pitchFamily="18" charset="0"/>
              </a:rPr>
              <a:t>代码</a:t>
            </a:r>
            <a:r>
              <a:rPr lang="en-US" altLang="zh-CN" sz="2000">
                <a:solidFill>
                  <a:srgbClr val="000000"/>
                </a:solidFill>
                <a:latin typeface="宋体" panose="02010600030101010101" pitchFamily="2" charset="-122"/>
                <a:cs typeface="Times New Roman" panose="02020603050405020304" pitchFamily="18" charset="0"/>
              </a:rPr>
              <a:t>1</a:t>
            </a:r>
            <a:r>
              <a:rPr lang="zh-CN" altLang="en-US" sz="2000" dirty="0">
                <a:solidFill>
                  <a:srgbClr val="000000"/>
                </a:solidFill>
                <a:latin typeface="宋体" panose="02010600030101010101" pitchFamily="2" charset="-122"/>
                <a:cs typeface="Times New Roman" panose="02020603050405020304" pitchFamily="18" charset="0"/>
              </a:rPr>
              <a:t>输出”</a:t>
            </a:r>
            <a:r>
              <a:rPr lang="en-US" altLang="zh-CN" sz="2000">
                <a:solidFill>
                  <a:srgbClr val="000000"/>
                </a:solidFill>
                <a:latin typeface="宋体" panose="02010600030101010101" pitchFamily="2" charset="-122"/>
                <a:cs typeface="Times New Roman" panose="02020603050405020304" pitchFamily="18" charset="0"/>
              </a:rPr>
              <a:t>&gt;6”;		B. </a:t>
            </a:r>
            <a:r>
              <a:rPr lang="zh-CN" altLang="en-US" sz="2000" dirty="0">
                <a:solidFill>
                  <a:srgbClr val="000000"/>
                </a:solidFill>
                <a:latin typeface="宋体" panose="02010600030101010101" pitchFamily="2" charset="-122"/>
                <a:cs typeface="Times New Roman" panose="02020603050405020304" pitchFamily="18" charset="0"/>
              </a:rPr>
              <a:t>代码</a:t>
            </a:r>
            <a:r>
              <a:rPr lang="en-US" altLang="zh-CN" sz="2000">
                <a:solidFill>
                  <a:srgbClr val="000000"/>
                </a:solidFill>
                <a:latin typeface="宋体" panose="02010600030101010101" pitchFamily="2" charset="-122"/>
                <a:cs typeface="Times New Roman" panose="02020603050405020304" pitchFamily="18" charset="0"/>
              </a:rPr>
              <a:t>1</a:t>
            </a:r>
            <a:r>
              <a:rPr lang="zh-CN" altLang="en-US" sz="2000" dirty="0">
                <a:solidFill>
                  <a:srgbClr val="000000"/>
                </a:solidFill>
                <a:latin typeface="宋体" panose="02010600030101010101" pitchFamily="2" charset="-122"/>
                <a:cs typeface="Times New Roman" panose="02020603050405020304" pitchFamily="18" charset="0"/>
              </a:rPr>
              <a:t>输出” </a:t>
            </a:r>
            <a:r>
              <a:rPr lang="en-US" altLang="zh-CN" sz="2000">
                <a:solidFill>
                  <a:srgbClr val="000000"/>
                </a:solidFill>
                <a:latin typeface="宋体" panose="02010600030101010101" pitchFamily="2" charset="-122"/>
                <a:cs typeface="Times New Roman" panose="02020603050405020304" pitchFamily="18" charset="0"/>
              </a:rPr>
              <a:t>&lt;=6”</a:t>
            </a:r>
            <a:endParaRPr lang="en-US" altLang="zh-CN" sz="2000"/>
          </a:p>
          <a:p>
            <a:r>
              <a:rPr lang="en-US" altLang="zh-CN" sz="2000">
                <a:solidFill>
                  <a:srgbClr val="000000"/>
                </a:solidFill>
                <a:latin typeface="宋体" panose="02010600030101010101" pitchFamily="2" charset="-122"/>
                <a:cs typeface="Times New Roman" panose="02020603050405020304" pitchFamily="18" charset="0"/>
              </a:rPr>
              <a:t>C. </a:t>
            </a:r>
            <a:r>
              <a:rPr lang="zh-CN" altLang="en-US" sz="2000" dirty="0">
                <a:solidFill>
                  <a:srgbClr val="000000"/>
                </a:solidFill>
                <a:latin typeface="宋体" panose="02010600030101010101" pitchFamily="2" charset="-122"/>
                <a:cs typeface="Times New Roman" panose="02020603050405020304" pitchFamily="18" charset="0"/>
              </a:rPr>
              <a:t>代码</a:t>
            </a:r>
            <a:r>
              <a:rPr lang="en-US" altLang="zh-CN" sz="2000">
                <a:solidFill>
                  <a:srgbClr val="000000"/>
                </a:solidFill>
                <a:latin typeface="宋体" panose="02010600030101010101" pitchFamily="2" charset="-122"/>
                <a:cs typeface="Times New Roman" panose="02020603050405020304" pitchFamily="18" charset="0"/>
              </a:rPr>
              <a:t>2</a:t>
            </a:r>
            <a:r>
              <a:rPr lang="zh-CN" altLang="en-US" sz="2000" dirty="0">
                <a:solidFill>
                  <a:srgbClr val="000000"/>
                </a:solidFill>
                <a:latin typeface="宋体" panose="02010600030101010101" pitchFamily="2" charset="-122"/>
                <a:cs typeface="Times New Roman" panose="02020603050405020304" pitchFamily="18" charset="0"/>
              </a:rPr>
              <a:t>输出“</a:t>
            </a:r>
            <a:r>
              <a:rPr lang="en-US" altLang="zh-CN" sz="2000">
                <a:solidFill>
                  <a:srgbClr val="000000"/>
                </a:solidFill>
                <a:latin typeface="宋体" panose="02010600030101010101" pitchFamily="2" charset="-122"/>
                <a:cs typeface="Times New Roman" panose="02020603050405020304" pitchFamily="18" charset="0"/>
              </a:rPr>
              <a:t>error”		D. </a:t>
            </a:r>
            <a:r>
              <a:rPr lang="zh-CN" altLang="en-US" sz="2000" dirty="0">
                <a:solidFill>
                  <a:srgbClr val="000000"/>
                </a:solidFill>
                <a:latin typeface="宋体" panose="02010600030101010101" pitchFamily="2" charset="-122"/>
                <a:cs typeface="Times New Roman" panose="02020603050405020304" pitchFamily="18" charset="0"/>
              </a:rPr>
              <a:t>代码</a:t>
            </a:r>
            <a:r>
              <a:rPr lang="en-US" altLang="zh-CN" sz="2000">
                <a:solidFill>
                  <a:srgbClr val="000000"/>
                </a:solidFill>
                <a:latin typeface="宋体" panose="02010600030101010101" pitchFamily="2" charset="-122"/>
                <a:cs typeface="Times New Roman" panose="02020603050405020304" pitchFamily="18" charset="0"/>
              </a:rPr>
              <a:t>2</a:t>
            </a:r>
            <a:r>
              <a:rPr lang="zh-CN" altLang="en-US" sz="2000" dirty="0">
                <a:solidFill>
                  <a:srgbClr val="000000"/>
                </a:solidFill>
                <a:latin typeface="宋体" panose="02010600030101010101" pitchFamily="2" charset="-122"/>
                <a:cs typeface="Times New Roman" panose="02020603050405020304" pitchFamily="18" charset="0"/>
              </a:rPr>
              <a:t>输出“</a:t>
            </a:r>
            <a:r>
              <a:rPr lang="en-US" altLang="zh-CN" sz="2000">
                <a:solidFill>
                  <a:srgbClr val="000000"/>
                </a:solidFill>
                <a:latin typeface="宋体" panose="02010600030101010101" pitchFamily="2" charset="-122"/>
                <a:cs typeface="Times New Roman" panose="02020603050405020304" pitchFamily="18" charset="0"/>
              </a:rPr>
              <a:t>ok”</a:t>
            </a:r>
            <a:endParaRPr lang="en-US" altLang="zh-CN" sz="2000"/>
          </a:p>
        </p:txBody>
      </p:sp>
      <p:sp>
        <p:nvSpPr>
          <p:cNvPr id="179224" name="矩形 179223"/>
          <p:cNvSpPr/>
          <p:nvPr/>
        </p:nvSpPr>
        <p:spPr>
          <a:xfrm>
            <a:off x="2843213" y="5229225"/>
            <a:ext cx="577850" cy="366713"/>
          </a:xfrm>
          <a:prstGeom prst="rect">
            <a:avLst/>
          </a:prstGeom>
          <a:noFill/>
          <a:ln w="9525">
            <a:noFill/>
          </a:ln>
        </p:spPr>
        <p:txBody>
          <a:bodyPr wrap="none" anchor="ctr" anchorCtr="0">
            <a:spAutoFit/>
          </a:bodyPr>
          <a:p>
            <a:pPr eaLnBrk="1" hangingPunct="1"/>
            <a:r>
              <a:rPr lang="en-US" altLang="zh-CN" b="1"/>
              <a:t>AD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79224"/>
                                        </p:tgtEl>
                                        <p:attrNameLst>
                                          <p:attrName>style.visibility</p:attrName>
                                        </p:attrNameLst>
                                      </p:cBhvr>
                                      <p:to>
                                        <p:strVal val="visible"/>
                                      </p:to>
                                    </p:set>
                                    <p:animEffect transition="in" filter="plus(in)">
                                      <p:cBhvr>
                                        <p:cTn id="7" dur="2000"/>
                                        <p:tgtEl>
                                          <p:spTgt spid="17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24" grpId="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8" name="标题 86017"/>
          <p:cNvSpPr>
            <a:spLocks noGrp="1"/>
          </p:cNvSpPr>
          <p:nvPr>
            <p:ph type="title"/>
          </p:nvPr>
        </p:nvSpPr>
        <p:spPr/>
        <p:txBody>
          <a:bodyPr anchor="ctr" anchorCtr="0"/>
          <a:p>
            <a:r>
              <a:rPr lang="zh-CN" altLang="en-US" dirty="0"/>
              <a:t>语句</a:t>
            </a:r>
            <a:r>
              <a:rPr lang="en-US" altLang="zh-CN">
                <a:latin typeface="Arial" panose="020B0604020202020204" pitchFamily="34" charset="0"/>
              </a:rPr>
              <a:t>—</a:t>
            </a:r>
            <a:r>
              <a:rPr lang="zh-CN" altLang="en-US" dirty="0"/>
              <a:t>函数</a:t>
            </a:r>
            <a:endParaRPr lang="zh-CN" altLang="en-US" dirty="0"/>
          </a:p>
        </p:txBody>
      </p:sp>
      <p:sp>
        <p:nvSpPr>
          <p:cNvPr id="86019" name="文本占位符 86018"/>
          <p:cNvSpPr>
            <a:spLocks noGrp="1"/>
          </p:cNvSpPr>
          <p:nvPr>
            <p:ph type="body" idx="1"/>
          </p:nvPr>
        </p:nvSpPr>
        <p:spPr/>
        <p:txBody>
          <a:bodyPr/>
          <a:p>
            <a:r>
              <a:rPr lang="zh-CN" altLang="en-US" dirty="0"/>
              <a:t>函数功能单一，高内聚</a:t>
            </a:r>
            <a:endParaRPr lang="zh-CN" altLang="en-US" dirty="0"/>
          </a:p>
          <a:p>
            <a:r>
              <a:rPr lang="zh-CN" altLang="en-US" dirty="0"/>
              <a:t>函数体的规模要小，尽量控制在</a:t>
            </a:r>
            <a:r>
              <a:rPr lang="en-US" altLang="zh-CN"/>
              <a:t>100</a:t>
            </a:r>
            <a:r>
              <a:rPr lang="zh-CN" altLang="en-US" dirty="0"/>
              <a:t>行代码之内 </a:t>
            </a:r>
            <a:endParaRPr lang="zh-CN" altLang="en-US" dirty="0"/>
          </a:p>
          <a:p>
            <a:r>
              <a:rPr lang="zh-CN" altLang="en-US" dirty="0"/>
              <a:t>函数体内尽量不要使用</a:t>
            </a:r>
            <a:r>
              <a:rPr lang="en-US" altLang="zh-CN"/>
              <a:t>static</a:t>
            </a:r>
            <a:r>
              <a:rPr lang="zh-CN" altLang="en-US" dirty="0"/>
              <a:t>变量</a:t>
            </a:r>
            <a:endParaRPr lang="zh-CN" altLang="en-US" dirty="0"/>
          </a:p>
          <a:p>
            <a:r>
              <a:rPr lang="zh-CN" altLang="en-US" dirty="0"/>
              <a:t>入口处对参数进行检查，特别是指针型参数</a:t>
            </a:r>
            <a:endParaRPr lang="zh-CN" altLang="en-US" dirty="0"/>
          </a:p>
          <a:p>
            <a:r>
              <a:rPr lang="zh-CN" altLang="en-US" dirty="0"/>
              <a:t>必须对调用函数的返回值做错误处理</a:t>
            </a:r>
            <a:endParaRPr lang="zh-CN" altLang="en-US" dirty="0"/>
          </a:p>
          <a:p>
            <a:r>
              <a:rPr lang="zh-CN" altLang="en-US" dirty="0">
                <a:solidFill>
                  <a:schemeClr val="hlink"/>
                </a:solidFill>
              </a:rPr>
              <a:t>中断处理函数是没有且不能有返回值的</a:t>
            </a:r>
            <a:endParaRPr lang="zh-CN" altLang="en-US" dirty="0">
              <a:solidFill>
                <a:schemeClr val="hlink"/>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0226" name="标题 180225"/>
          <p:cNvSpPr>
            <a:spLocks noGrp="1"/>
          </p:cNvSpPr>
          <p:nvPr>
            <p:ph type="title"/>
          </p:nvPr>
        </p:nvSpPr>
        <p:spPr/>
        <p:txBody>
          <a:bodyPr anchor="ctr" anchorCtr="0"/>
          <a:p>
            <a:r>
              <a:rPr lang="zh-CN" altLang="en-US" dirty="0"/>
              <a:t>思考</a:t>
            </a:r>
            <a:r>
              <a:rPr lang="en-US" altLang="zh-CN"/>
              <a:t>34</a:t>
            </a:r>
            <a:endParaRPr lang="en-US" altLang="zh-CN"/>
          </a:p>
        </p:txBody>
      </p:sp>
      <p:sp>
        <p:nvSpPr>
          <p:cNvPr id="180227" name="文本占位符 180226"/>
          <p:cNvSpPr>
            <a:spLocks noGrp="1"/>
          </p:cNvSpPr>
          <p:nvPr>
            <p:ph type="body" idx="1"/>
          </p:nvPr>
        </p:nvSpPr>
        <p:spPr/>
        <p:txBody>
          <a:bodyPr/>
          <a:p>
            <a:pPr marL="457200" indent="-457200"/>
            <a:r>
              <a:rPr lang="zh-CN" altLang="en-US" dirty="0"/>
              <a:t>关于函数，描述比较合适或者正确的有</a:t>
            </a:r>
            <a:r>
              <a:rPr lang="en-US" altLang="zh-CN"/>
              <a:t>[		]</a:t>
            </a:r>
            <a:endParaRPr lang="en-US" altLang="zh-CN"/>
          </a:p>
          <a:p>
            <a:pPr marL="457200" indent="-457200"/>
            <a:r>
              <a:rPr lang="en-US" altLang="zh-CN"/>
              <a:t>A. </a:t>
            </a:r>
            <a:r>
              <a:rPr lang="zh-CN" altLang="en-US" dirty="0"/>
              <a:t>函数应该功能单一，高内聚</a:t>
            </a:r>
            <a:endParaRPr lang="zh-CN" altLang="en-US" dirty="0"/>
          </a:p>
          <a:p>
            <a:pPr marL="457200" indent="-457200"/>
            <a:r>
              <a:rPr lang="en-US" altLang="zh-CN"/>
              <a:t>B. </a:t>
            </a:r>
            <a:r>
              <a:rPr lang="zh-CN" altLang="en-US" dirty="0"/>
              <a:t>函数体内要多用</a:t>
            </a:r>
            <a:r>
              <a:rPr lang="en-US" altLang="zh-CN"/>
              <a:t>static</a:t>
            </a:r>
            <a:r>
              <a:rPr lang="zh-CN" altLang="en-US" dirty="0"/>
              <a:t>变量</a:t>
            </a:r>
            <a:endParaRPr lang="zh-CN" altLang="en-US" dirty="0"/>
          </a:p>
          <a:p>
            <a:pPr marL="457200" indent="-457200"/>
            <a:r>
              <a:rPr lang="en-US" altLang="zh-CN"/>
              <a:t>C</a:t>
            </a:r>
            <a:r>
              <a:rPr lang="zh-CN" altLang="en-US" dirty="0"/>
              <a:t>．入口处对参数进行检查，特别是指针型参数</a:t>
            </a:r>
            <a:endParaRPr lang="zh-CN" altLang="en-US" dirty="0"/>
          </a:p>
          <a:p>
            <a:pPr marL="457200" indent="-457200"/>
            <a:r>
              <a:rPr lang="en-US" altLang="zh-CN"/>
              <a:t>D. </a:t>
            </a:r>
            <a:r>
              <a:rPr lang="zh-CN" altLang="en-US" dirty="0"/>
              <a:t>对调用函数的返回值可以不作处理</a:t>
            </a:r>
            <a:endParaRPr lang="zh-CN" altLang="en-US" dirty="0"/>
          </a:p>
          <a:p>
            <a:pPr marL="457200" indent="-457200"/>
            <a:r>
              <a:rPr lang="en-US" altLang="zh-CN"/>
              <a:t>E. </a:t>
            </a:r>
            <a:r>
              <a:rPr lang="zh-CN" altLang="en-US" dirty="0"/>
              <a:t>中断处理函数可以有返回值</a:t>
            </a:r>
            <a:endParaRPr lang="zh-CN" altLang="en-US" dirty="0"/>
          </a:p>
        </p:txBody>
      </p:sp>
      <p:sp>
        <p:nvSpPr>
          <p:cNvPr id="180228" name="矩形 180227"/>
          <p:cNvSpPr/>
          <p:nvPr/>
        </p:nvSpPr>
        <p:spPr>
          <a:xfrm>
            <a:off x="6443663" y="1628775"/>
            <a:ext cx="577850" cy="366713"/>
          </a:xfrm>
          <a:prstGeom prst="rect">
            <a:avLst/>
          </a:prstGeom>
          <a:noFill/>
          <a:ln w="9525">
            <a:noFill/>
          </a:ln>
        </p:spPr>
        <p:txBody>
          <a:bodyPr wrap="none" anchor="ctr" anchorCtr="0">
            <a:spAutoFit/>
          </a:bodyPr>
          <a:p>
            <a:pPr eaLnBrk="1" hangingPunct="1"/>
            <a:r>
              <a:rPr lang="en-US" altLang="zh-CN" b="1"/>
              <a:t>AC </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fade">
                                      <p:cBhvr>
                                        <p:cTn id="7" dur="770" decel="100000"/>
                                        <p:tgtEl>
                                          <p:spTgt spid="180228"/>
                                        </p:tgtEl>
                                      </p:cBhvr>
                                    </p:animEffect>
                                    <p:animScale>
                                      <p:cBhvr>
                                        <p:cTn id="8" dur="770" decel="100000"/>
                                        <p:tgtEl>
                                          <p:spTgt spid="180228"/>
                                        </p:tgtEl>
                                      </p:cBhvr>
                                      <p:from x="10000" y="10000"/>
                                      <p:to x="200000" y="450000"/>
                                    </p:animScale>
                                    <p:animScale>
                                      <p:cBhvr>
                                        <p:cTn id="9" dur="1230" accel="100000" fill="hold">
                                          <p:stCondLst>
                                            <p:cond delay="770"/>
                                          </p:stCondLst>
                                        </p:cTn>
                                        <p:tgtEl>
                                          <p:spTgt spid="180228"/>
                                        </p:tgtEl>
                                      </p:cBhvr>
                                      <p:from x="200000" y="450000"/>
                                      <p:to x="100000" y="100000"/>
                                    </p:animScale>
                                    <p:set>
                                      <p:cBhvr>
                                        <p:cTn id="10" dur="770" fill="hold"/>
                                        <p:tgtEl>
                                          <p:spTgt spid="180228"/>
                                        </p:tgtEl>
                                        <p:attrNameLst>
                                          <p:attrName>ppt_x</p:attrName>
                                        </p:attrNameLst>
                                      </p:cBhvr>
                                      <p:to>
                                        <p:strVal val="(0.5)"/>
                                      </p:to>
                                    </p:set>
                                    <p:anim from="(0.5)" to="(#ppt_x)" calcmode="lin" valueType="num">
                                      <p:cBhvr>
                                        <p:cTn id="11" dur="1230" accel="100000" fill="hold">
                                          <p:stCondLst>
                                            <p:cond delay="770"/>
                                          </p:stCondLst>
                                        </p:cTn>
                                        <p:tgtEl>
                                          <p:spTgt spid="180228"/>
                                        </p:tgtEl>
                                        <p:attrNameLst>
                                          <p:attrName>ppt_x</p:attrName>
                                        </p:attrNameLst>
                                      </p:cBhvr>
                                    </p:anim>
                                    <p:set>
                                      <p:cBhvr>
                                        <p:cTn id="12" dur="770" fill="hold"/>
                                        <p:tgtEl>
                                          <p:spTgt spid="180228"/>
                                        </p:tgtEl>
                                        <p:attrNameLst>
                                          <p:attrName>ppt_y</p:attrName>
                                        </p:attrNameLst>
                                      </p:cBhvr>
                                      <p:to>
                                        <p:strVal val="(#ppt_y+0.4)"/>
                                      </p:to>
                                    </p:set>
                                    <p:anim from="(#ppt_y+0.4)" to="(#ppt_y)" calcmode="lin" valueType="num">
                                      <p:cBhvr>
                                        <p:cTn id="13" dur="1230" accel="100000" fill="hold">
                                          <p:stCondLst>
                                            <p:cond delay="770"/>
                                          </p:stCondLst>
                                        </p:cTn>
                                        <p:tgtEl>
                                          <p:spTgt spid="180228"/>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7762" name="标题 117761"/>
          <p:cNvSpPr>
            <a:spLocks noGrp="1"/>
          </p:cNvSpPr>
          <p:nvPr>
            <p:ph type="title"/>
          </p:nvPr>
        </p:nvSpPr>
        <p:spPr/>
        <p:txBody>
          <a:bodyPr anchor="ctr" anchorCtr="0"/>
          <a:p>
            <a:r>
              <a:rPr lang="zh-CN" altLang="en-US" dirty="0"/>
              <a:t>语句</a:t>
            </a:r>
            <a:r>
              <a:rPr lang="en-US" altLang="zh-CN">
                <a:latin typeface="Arial" panose="020B0604020202020204" pitchFamily="34" charset="0"/>
              </a:rPr>
              <a:t>—</a:t>
            </a:r>
            <a:r>
              <a:rPr lang="en-US" altLang="zh-CN"/>
              <a:t>inline</a:t>
            </a:r>
            <a:endParaRPr lang="en-US" altLang="zh-CN"/>
          </a:p>
        </p:txBody>
      </p:sp>
      <p:sp>
        <p:nvSpPr>
          <p:cNvPr id="117764" name="文本占位符 117763"/>
          <p:cNvSpPr>
            <a:spLocks noGrp="1"/>
          </p:cNvSpPr>
          <p:nvPr>
            <p:ph type="body" idx="1"/>
          </p:nvPr>
        </p:nvSpPr>
        <p:spPr/>
        <p:txBody>
          <a:bodyPr/>
          <a:p>
            <a:r>
              <a:rPr lang="en-US" altLang="zh-CN"/>
              <a:t>inline</a:t>
            </a:r>
            <a:r>
              <a:rPr lang="zh-CN" altLang="en-US" dirty="0"/>
              <a:t>函数通常短小精悍，如几行的代码；</a:t>
            </a:r>
            <a:endParaRPr lang="zh-CN" altLang="en-US" dirty="0"/>
          </a:p>
          <a:p>
            <a:r>
              <a:rPr lang="zh-CN" altLang="en-US" dirty="0"/>
              <a:t>调用函数的时间开销造成了系统速度瓶颈，即使该函数较大，如几十行，也可改为</a:t>
            </a:r>
            <a:r>
              <a:rPr lang="en-US" altLang="zh-CN"/>
              <a:t>inline</a:t>
            </a:r>
            <a:endParaRPr lang="en-US" altLang="zh-CN"/>
          </a:p>
          <a:p>
            <a:r>
              <a:rPr lang="zh-CN" altLang="en-US" dirty="0"/>
              <a:t>可用</a:t>
            </a:r>
            <a:r>
              <a:rPr lang="en-US" altLang="zh-CN"/>
              <a:t>inline</a:t>
            </a:r>
            <a:r>
              <a:rPr lang="zh-CN" altLang="en-US" dirty="0"/>
              <a:t>代替宏</a:t>
            </a:r>
            <a:endParaRPr lang="zh-CN" altLang="en-US" dirty="0"/>
          </a:p>
          <a:p>
            <a:r>
              <a:rPr lang="en-US" altLang="zh-CN"/>
              <a:t>c++</a:t>
            </a:r>
            <a:r>
              <a:rPr lang="zh-CN" altLang="en-US" dirty="0"/>
              <a:t>编译器通常支持，但并非所有的</a:t>
            </a:r>
            <a:r>
              <a:rPr lang="en-US" altLang="zh-CN"/>
              <a:t>c</a:t>
            </a:r>
            <a:r>
              <a:rPr lang="zh-CN" altLang="en-US" dirty="0"/>
              <a:t>编译器都支持</a:t>
            </a:r>
            <a:r>
              <a:rPr lang="en-US" altLang="zh-CN"/>
              <a:t>(c</a:t>
            </a:r>
            <a:r>
              <a:rPr lang="zh-CN" altLang="en-US" dirty="0"/>
              <a:t>语言的</a:t>
            </a:r>
            <a:r>
              <a:rPr lang="en-US" altLang="zh-CN"/>
              <a:t>c99</a:t>
            </a:r>
            <a:r>
              <a:rPr lang="zh-CN" altLang="en-US" dirty="0"/>
              <a:t>标准支持，但</a:t>
            </a:r>
            <a:r>
              <a:rPr lang="en-US" altLang="zh-CN"/>
              <a:t>c89</a:t>
            </a:r>
            <a:r>
              <a:rPr lang="zh-CN" altLang="en-US" dirty="0"/>
              <a:t>标准不支持）</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标题 87041"/>
          <p:cNvSpPr>
            <a:spLocks noGrp="1"/>
          </p:cNvSpPr>
          <p:nvPr>
            <p:ph type="title"/>
          </p:nvPr>
        </p:nvSpPr>
        <p:spPr/>
        <p:txBody>
          <a:bodyPr anchor="ctr" anchorCtr="0"/>
          <a:p>
            <a:r>
              <a:rPr lang="zh-CN" altLang="en-US" dirty="0"/>
              <a:t>内存－规范</a:t>
            </a:r>
            <a:endParaRPr lang="zh-CN" altLang="en-US" dirty="0"/>
          </a:p>
        </p:txBody>
      </p:sp>
      <p:sp>
        <p:nvSpPr>
          <p:cNvPr id="87043" name="文本占位符 87042"/>
          <p:cNvSpPr>
            <a:spLocks noGrp="1"/>
          </p:cNvSpPr>
          <p:nvPr>
            <p:ph type="body" idx="1"/>
          </p:nvPr>
        </p:nvSpPr>
        <p:spPr/>
        <p:txBody>
          <a:bodyPr/>
          <a:p>
            <a:r>
              <a:rPr lang="zh-CN" altLang="en-US" sz="2000" dirty="0"/>
              <a:t>从堆中分配内存，基于</a:t>
            </a:r>
            <a:r>
              <a:rPr lang="en-US" altLang="zh-CN" sz="2000"/>
              <a:t>USP</a:t>
            </a:r>
            <a:r>
              <a:rPr lang="zh-CN" altLang="en-US" sz="2000" dirty="0"/>
              <a:t>的项目，</a:t>
            </a:r>
            <a:r>
              <a:rPr lang="en-US" altLang="zh-CN" sz="2000"/>
              <a:t>c</a:t>
            </a:r>
            <a:r>
              <a:rPr lang="zh-CN" altLang="en-US" sz="2000" dirty="0"/>
              <a:t>语言尽量使用</a:t>
            </a:r>
            <a:r>
              <a:rPr lang="en-US" altLang="zh-CN" sz="2000" err="1"/>
              <a:t>dhf</a:t>
            </a:r>
            <a:r>
              <a:rPr lang="en-US" altLang="zh-CN" sz="2000" err="1"/>
              <a:t>_os</a:t>
            </a:r>
            <a:r>
              <a:rPr lang="zh-CN" altLang="en-US" sz="2000" dirty="0"/>
              <a:t>模块提供的</a:t>
            </a:r>
            <a:r>
              <a:rPr lang="en-US" altLang="zh-CN" sz="2000" err="1"/>
              <a:t>DHF</a:t>
            </a:r>
            <a:r>
              <a:rPr lang="en-US" altLang="zh-CN" sz="2000" err="1"/>
              <a:t>Malloc</a:t>
            </a:r>
            <a:r>
              <a:rPr lang="zh-CN" altLang="en-US" sz="2000" dirty="0"/>
              <a:t>函数，</a:t>
            </a:r>
            <a:r>
              <a:rPr lang="en-US" altLang="zh-CN" sz="2000"/>
              <a:t>c++</a:t>
            </a:r>
            <a:r>
              <a:rPr lang="zh-CN" altLang="en-US" sz="2000" dirty="0"/>
              <a:t>可用</a:t>
            </a:r>
            <a:r>
              <a:rPr lang="en-US" altLang="zh-CN" sz="2000"/>
              <a:t>new</a:t>
            </a:r>
            <a:endParaRPr lang="en-US" altLang="zh-CN" sz="2000"/>
          </a:p>
          <a:p>
            <a:r>
              <a:rPr lang="zh-CN" altLang="en-US" sz="2000" dirty="0"/>
              <a:t>分配出的内存，必须进行非空断言</a:t>
            </a:r>
            <a:endParaRPr lang="zh-CN" altLang="en-US" sz="2000" dirty="0"/>
          </a:p>
          <a:p>
            <a:r>
              <a:rPr lang="zh-CN" altLang="en-US" sz="2000" dirty="0"/>
              <a:t>释放内存后，必须将指针置为</a:t>
            </a:r>
            <a:r>
              <a:rPr lang="en-US" altLang="zh-CN" sz="2000"/>
              <a:t>NULL</a:t>
            </a:r>
            <a:endParaRPr lang="en-US" altLang="zh-CN" sz="2000"/>
          </a:p>
          <a:p>
            <a:r>
              <a:rPr lang="zh-CN" altLang="en-US" sz="2000" dirty="0"/>
              <a:t>不能</a:t>
            </a:r>
            <a:r>
              <a:rPr lang="en-US" altLang="zh-CN" sz="2000"/>
              <a:t>return</a:t>
            </a:r>
            <a:r>
              <a:rPr lang="zh-CN" altLang="en-US" sz="2000" dirty="0"/>
              <a:t>栈内存（局部变量）地址</a:t>
            </a:r>
            <a:endParaRPr lang="zh-CN" altLang="en-US" sz="2000" dirty="0"/>
          </a:p>
          <a:p>
            <a:r>
              <a:rPr lang="zh-CN" altLang="en-US" sz="2000" dirty="0"/>
              <a:t>内存的分配与释放必须配对，有分配就有释放</a:t>
            </a:r>
            <a:endParaRPr lang="zh-CN" altLang="en-US" sz="2000" dirty="0"/>
          </a:p>
          <a:p>
            <a:pPr lvl="1"/>
            <a:r>
              <a:rPr lang="en-US" altLang="zh-CN" sz="1800"/>
              <a:t>new – delete</a:t>
            </a:r>
            <a:endParaRPr lang="en-US" altLang="zh-CN" sz="1800"/>
          </a:p>
          <a:p>
            <a:pPr lvl="1"/>
            <a:r>
              <a:rPr lang="en-US" altLang="zh-CN" sz="1800"/>
              <a:t>new[] – delete[]</a:t>
            </a:r>
            <a:endParaRPr lang="en-US" altLang="zh-CN" sz="1800"/>
          </a:p>
          <a:p>
            <a:pPr lvl="1"/>
            <a:r>
              <a:rPr lang="en-US" altLang="zh-CN" sz="1800" err="1"/>
              <a:t>DHFMalloc</a:t>
            </a:r>
            <a:r>
              <a:rPr lang="en-US" altLang="zh-CN" sz="1800"/>
              <a:t> – </a:t>
            </a:r>
            <a:r>
              <a:rPr lang="en-US" altLang="zh-CN" sz="1800" err="1"/>
              <a:t>DHF</a:t>
            </a:r>
            <a:r>
              <a:rPr lang="en-US" altLang="zh-CN" sz="1800" err="1"/>
              <a:t>Free</a:t>
            </a:r>
            <a:endParaRPr lang="en-US" altLang="zh-CN" sz="1800"/>
          </a:p>
          <a:p>
            <a:endParaRPr lang="en-US" altLang="zh-CN"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8066" name="标题 88065"/>
          <p:cNvSpPr>
            <a:spLocks noGrp="1"/>
          </p:cNvSpPr>
          <p:nvPr>
            <p:ph type="title"/>
          </p:nvPr>
        </p:nvSpPr>
        <p:spPr/>
        <p:txBody>
          <a:bodyPr anchor="ctr" anchorCtr="0"/>
          <a:p>
            <a:r>
              <a:rPr lang="zh-CN" altLang="en-US" dirty="0"/>
              <a:t>内存－讨论：</a:t>
            </a:r>
            <a:r>
              <a:rPr lang="en-US" altLang="zh-CN" err="1"/>
              <a:t>sizeof</a:t>
            </a:r>
            <a:endParaRPr lang="en-US" altLang="zh-CN"/>
          </a:p>
        </p:txBody>
      </p:sp>
      <p:sp>
        <p:nvSpPr>
          <p:cNvPr id="88067" name="文本占位符 88066"/>
          <p:cNvSpPr>
            <a:spLocks noGrp="1"/>
          </p:cNvSpPr>
          <p:nvPr>
            <p:ph type="body" sz="half" idx="1"/>
          </p:nvPr>
        </p:nvSpPr>
        <p:spPr>
          <a:xfrm>
            <a:off x="611188" y="1600200"/>
            <a:ext cx="3962400" cy="4525963"/>
          </a:xfrm>
        </p:spPr>
        <p:txBody>
          <a:bodyPr/>
          <a:p>
            <a:pPr>
              <a:buClrTx/>
              <a:buSzTx/>
              <a:buFontTx/>
            </a:pPr>
            <a:r>
              <a:rPr lang="en-US" altLang="zh-CN" sz="2000" err="1"/>
              <a:t>sizeof</a:t>
            </a:r>
            <a:endParaRPr lang="en-US" altLang="zh-CN" sz="2000"/>
          </a:p>
        </p:txBody>
      </p:sp>
      <p:graphicFrame>
        <p:nvGraphicFramePr>
          <p:cNvPr id="88192" name="内容占位符 88191"/>
          <p:cNvGraphicFramePr/>
          <p:nvPr>
            <p:ph sz="quarter" idx="2"/>
          </p:nvPr>
        </p:nvGraphicFramePr>
        <p:xfrm>
          <a:off x="468313" y="2276475"/>
          <a:ext cx="5832475" cy="3981450"/>
        </p:xfrm>
        <a:graphic>
          <a:graphicData uri="http://schemas.openxmlformats.org/drawingml/2006/table">
            <a:tbl>
              <a:tblPr/>
              <a:tblGrid>
                <a:gridCol w="3911600"/>
                <a:gridCol w="1920875"/>
              </a:tblGrid>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400" dirty="0">
                          <a:latin typeface="Arial" panose="020B0604020202020204" pitchFamily="34" charset="0"/>
                        </a:rPr>
                        <a:t>申明</a:t>
                      </a:r>
                      <a:endParaRPr lang="zh-CN" altLang="en-US" sz="14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400" dirty="0">
                          <a:latin typeface="Arial" panose="020B0604020202020204" pitchFamily="34" charset="0"/>
                        </a:rPr>
                        <a:t>语句</a:t>
                      </a:r>
                      <a:endParaRPr lang="zh-CN" altLang="en-US"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a:latin typeface="Arial" panose="020B0604020202020204" pitchFamily="34" charset="0"/>
                        </a:rPr>
                        <a:t>void *</a:t>
                      </a:r>
                      <a:r>
                        <a:rPr lang="en-US" altLang="zh-CN" sz="1400" err="1">
                          <a:latin typeface="Arial" panose="020B0604020202020204" pitchFamily="34" charset="0"/>
                        </a:rPr>
                        <a:t>pBuf</a:t>
                      </a:r>
                      <a:r>
                        <a:rPr lang="en-US" altLang="zh-CN" sz="1400">
                          <a:latin typeface="Arial" panose="020B0604020202020204" pitchFamily="34" charset="0"/>
                        </a:rPr>
                        <a:t> = NULL;</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sizeof(pBuf</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a:latin typeface="Arial" panose="020B0604020202020204" pitchFamily="34" charset="0"/>
                        </a:rPr>
                        <a:t>BYTE aBuf[100];</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sizeof(aBuf</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int</a:t>
                      </a:r>
                      <a:r>
                        <a:rPr lang="en-US" altLang="zh-CN" sz="1400">
                          <a:latin typeface="Arial" panose="020B0604020202020204" pitchFamily="34" charset="0"/>
                        </a:rPr>
                        <a:t> aInt[100];</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sizeof(aInt</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53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a:latin typeface="Arial" panose="020B0604020202020204" pitchFamily="34" charset="0"/>
                        </a:rPr>
                        <a:t>CHAR </a:t>
                      </a:r>
                      <a:r>
                        <a:rPr lang="en-US" altLang="zh-CN" sz="1400" err="1">
                          <a:latin typeface="Arial" panose="020B0604020202020204" pitchFamily="34" charset="0"/>
                        </a:rPr>
                        <a:t>szName</a:t>
                      </a:r>
                      <a:r>
                        <a:rPr lang="en-US" altLang="zh-CN" sz="1400">
                          <a:latin typeface="Arial" panose="020B0604020202020204" pitchFamily="34" charset="0"/>
                        </a:rPr>
                        <a:t> []= “</a:t>
                      </a:r>
                      <a:r>
                        <a:rPr lang="en-US" altLang="zh-CN" sz="1400" err="1">
                          <a:latin typeface="Arial" panose="020B0604020202020204" pitchFamily="34" charset="0"/>
                        </a:rPr>
                        <a:t>abcde</a:t>
                      </a:r>
                      <a:r>
                        <a:rPr lang="en-US" altLang="zh-CN" sz="1400">
                          <a:latin typeface="Arial" panose="020B0604020202020204" pitchFamily="34" charset="0"/>
                        </a:rPr>
                        <a:t>”;</a:t>
                      </a:r>
                      <a:endParaRPr lang="en-US" altLang="zh-CN" sz="1400">
                        <a:latin typeface="Arial" panose="020B0604020202020204" pitchFamily="34" charset="0"/>
                      </a:endParaRPr>
                    </a:p>
                    <a:p>
                      <a:pPr marL="0" lvl="0" indent="0">
                        <a:buNone/>
                      </a:pPr>
                      <a:r>
                        <a:rPr lang="en-US" altLang="zh-CN" sz="1400">
                          <a:latin typeface="Arial" panose="020B0604020202020204" pitchFamily="34" charset="0"/>
                        </a:rPr>
                        <a:t>CHAR *</a:t>
                      </a:r>
                      <a:r>
                        <a:rPr lang="en-US" altLang="zh-CN" sz="1400" err="1">
                          <a:latin typeface="Arial" panose="020B0604020202020204" pitchFamily="34" charset="0"/>
                        </a:rPr>
                        <a:t>pName</a:t>
                      </a:r>
                      <a:r>
                        <a:rPr lang="en-US" altLang="zh-CN" sz="1400">
                          <a:latin typeface="Arial" panose="020B0604020202020204" pitchFamily="34" charset="0"/>
                        </a:rPr>
                        <a:t> = </a:t>
                      </a:r>
                      <a:r>
                        <a:rPr lang="en-US" altLang="zh-CN" sz="1400" err="1">
                          <a:latin typeface="Arial" panose="020B0604020202020204" pitchFamily="34" charset="0"/>
                        </a:rPr>
                        <a:t>szName</a:t>
                      </a:r>
                      <a:r>
                        <a:rPr lang="en-US" altLang="zh-CN" sz="1400">
                          <a:latin typeface="Arial" panose="020B0604020202020204" pitchFamily="34" charset="0"/>
                        </a:rPr>
                        <a:t>;</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sizeof(szName</a:t>
                      </a:r>
                      <a:r>
                        <a:rPr lang="en-US" altLang="zh-CN" sz="1400">
                          <a:latin typeface="Arial" panose="020B0604020202020204" pitchFamily="34" charset="0"/>
                        </a:rPr>
                        <a:t>)</a:t>
                      </a:r>
                      <a:endParaRPr lang="en-US" altLang="zh-CN" sz="1400">
                        <a:latin typeface="Arial" panose="020B0604020202020204" pitchFamily="34" charset="0"/>
                      </a:endParaRPr>
                    </a:p>
                    <a:p>
                      <a:pPr marL="0" lvl="0" indent="0">
                        <a:buNone/>
                      </a:pPr>
                      <a:r>
                        <a:rPr lang="en-US" altLang="zh-CN" sz="1400" err="1">
                          <a:latin typeface="Arial" panose="020B0604020202020204" pitchFamily="34" charset="0"/>
                        </a:rPr>
                        <a:t>sizeof(pName</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a:latin typeface="Arial" panose="020B0604020202020204" pitchFamily="34" charset="0"/>
                        </a:rPr>
                        <a:t>CHAR </a:t>
                      </a:r>
                      <a:r>
                        <a:rPr lang="en-US" altLang="zh-CN" sz="1400" err="1">
                          <a:latin typeface="Arial" panose="020B0604020202020204" pitchFamily="34" charset="0"/>
                        </a:rPr>
                        <a:t>aChar</a:t>
                      </a:r>
                      <a:r>
                        <a:rPr lang="en-US" altLang="zh-CN" sz="1400">
                          <a:latin typeface="Arial" panose="020B0604020202020204" pitchFamily="34" charset="0"/>
                        </a:rPr>
                        <a:t>[] = {‘a’, ‘b’, ‘c’, ’d’, ‘e’};</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sizeof(aChar</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int</a:t>
                      </a:r>
                      <a:r>
                        <a:rPr lang="en-US" altLang="zh-CN" sz="1400">
                          <a:latin typeface="Arial" panose="020B0604020202020204" pitchFamily="34" charset="0"/>
                        </a:rPr>
                        <a:t> </a:t>
                      </a:r>
                      <a:r>
                        <a:rPr lang="en-US" altLang="zh-CN" sz="1400" err="1">
                          <a:latin typeface="Arial" panose="020B0604020202020204" pitchFamily="34" charset="0"/>
                        </a:rPr>
                        <a:t>nCount</a:t>
                      </a:r>
                      <a:r>
                        <a:rPr lang="en-US" altLang="zh-CN" sz="1400">
                          <a:latin typeface="Arial" panose="020B0604020202020204" pitchFamily="34" charset="0"/>
                        </a:rPr>
                        <a:t>;</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sizeof(nCount</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a:latin typeface="Arial" panose="020B0604020202020204" pitchFamily="34" charset="0"/>
                        </a:rPr>
                        <a:t>BYTE </a:t>
                      </a:r>
                      <a:r>
                        <a:rPr lang="en-US" altLang="zh-CN" sz="1400" err="1">
                          <a:latin typeface="Arial" panose="020B0604020202020204" pitchFamily="34" charset="0"/>
                        </a:rPr>
                        <a:t>ucNum</a:t>
                      </a:r>
                      <a:r>
                        <a:rPr lang="en-US" altLang="zh-CN" sz="1400">
                          <a:latin typeface="Arial" panose="020B0604020202020204" pitchFamily="34" charset="0"/>
                        </a:rPr>
                        <a:t>;</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sizeof(ucNum</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a:latin typeface="Arial" panose="020B0604020202020204" pitchFamily="34" charset="0"/>
                        </a:rPr>
                        <a:t>BYTE *</a:t>
                      </a:r>
                      <a:r>
                        <a:rPr lang="en-US" altLang="zh-CN" sz="1400" err="1">
                          <a:latin typeface="Arial" panose="020B0604020202020204" pitchFamily="34" charset="0"/>
                        </a:rPr>
                        <a:t>pBuf</a:t>
                      </a:r>
                      <a:r>
                        <a:rPr lang="en-US" altLang="zh-CN" sz="1400">
                          <a:latin typeface="Arial" panose="020B0604020202020204" pitchFamily="34" charset="0"/>
                        </a:rPr>
                        <a:t> = new BYTE[100];</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sizeof(pBuf</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400" dirty="0">
                          <a:latin typeface="Arial" panose="020B0604020202020204" pitchFamily="34" charset="0"/>
                        </a:rPr>
                        <a:t>函数</a:t>
                      </a:r>
                      <a:r>
                        <a:rPr lang="en-US" altLang="zh-CN" sz="1400" err="1">
                          <a:latin typeface="Arial" panose="020B0604020202020204" pitchFamily="34" charset="0"/>
                        </a:rPr>
                        <a:t>DHF</a:t>
                      </a:r>
                      <a:r>
                        <a:rPr lang="en-US" altLang="zh-CN" sz="1400" err="1">
                          <a:latin typeface="Arial" panose="020B0604020202020204" pitchFamily="34" charset="0"/>
                        </a:rPr>
                        <a:t>Test_iTest(CHAR</a:t>
                      </a:r>
                      <a:r>
                        <a:rPr lang="en-US" altLang="zh-CN" sz="1400">
                          <a:latin typeface="Arial" panose="020B0604020202020204" pitchFamily="34" charset="0"/>
                        </a:rPr>
                        <a:t> aBuf[100])</a:t>
                      </a:r>
                      <a:endParaRPr lang="zh-CN" altLang="en-US" sz="140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err="1">
                          <a:latin typeface="Arial" panose="020B0604020202020204" pitchFamily="34" charset="0"/>
                        </a:rPr>
                        <a:t>sizeof(aBuf</a:t>
                      </a:r>
                      <a:r>
                        <a:rPr lang="en-US" altLang="zh-CN" sz="1400">
                          <a:latin typeface="Arial" panose="020B0604020202020204" pitchFamily="34" charset="0"/>
                        </a:rPr>
                        <a:t>)</a:t>
                      </a:r>
                      <a:endParaRPr lang="zh-CN" altLang="en-US" sz="140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88195" name="内容占位符 88194"/>
          <p:cNvGraphicFramePr/>
          <p:nvPr>
            <p:ph sz="quarter" idx="3"/>
          </p:nvPr>
        </p:nvGraphicFramePr>
        <p:xfrm>
          <a:off x="6443663" y="2276475"/>
          <a:ext cx="2266950" cy="3981450"/>
        </p:xfrm>
        <a:graphic>
          <a:graphicData uri="http://schemas.openxmlformats.org/drawingml/2006/table">
            <a:tbl>
              <a:tblPr/>
              <a:tblGrid>
                <a:gridCol w="2266950"/>
              </a:tblGrid>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1400" b="0" dirty="0"/>
                        <a:t>大小（</a:t>
                      </a:r>
                      <a:r>
                        <a:rPr lang="en-US" altLang="zh-CN" sz="1400" b="0"/>
                        <a:t>32</a:t>
                      </a:r>
                      <a:r>
                        <a:rPr lang="zh-CN" altLang="en-US" sz="1400" b="0" dirty="0"/>
                        <a:t>位系统）</a:t>
                      </a:r>
                      <a:endParaRPr lang="zh-CN" altLang="en-US" sz="1400" b="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4</a:t>
                      </a:r>
                      <a:endParaRPr lang="zh-CN" altLang="en-US" sz="1400"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100</a:t>
                      </a:r>
                      <a:endParaRPr lang="zh-CN" altLang="en-US" sz="1400"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400</a:t>
                      </a:r>
                      <a:endParaRPr lang="zh-CN" altLang="en-US" sz="1400"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53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6</a:t>
                      </a:r>
                      <a:endParaRPr lang="en-US" altLang="zh-CN" sz="1400" b="0"/>
                    </a:p>
                    <a:p>
                      <a:pPr marL="0" lvl="0" indent="0">
                        <a:buNone/>
                      </a:pPr>
                      <a:r>
                        <a:rPr lang="en-US" altLang="zh-CN" sz="1400" b="0"/>
                        <a:t>4</a:t>
                      </a:r>
                      <a:endParaRPr lang="zh-CN" altLang="en-US" sz="1400"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5</a:t>
                      </a:r>
                      <a:endParaRPr lang="zh-CN" altLang="en-US" sz="1400" b="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4</a:t>
                      </a:r>
                      <a:endParaRPr lang="zh-CN" altLang="en-US" sz="1400" b="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1</a:t>
                      </a:r>
                      <a:endParaRPr lang="zh-CN" altLang="en-US" sz="1400" b="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4</a:t>
                      </a:r>
                      <a:endParaRPr lang="zh-CN" altLang="en-US" sz="1400" b="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lvl1pPr marL="342900" lvl="0" indent="-342900" algn="l" defTabSz="914400" rtl="0" eaLnBrk="1" fontAlgn="base" latinLnBrk="0" hangingPunct="1">
                        <a:lnSpc>
                          <a:spcPct val="100000"/>
                        </a:lnSpc>
                        <a:spcBef>
                          <a:spcPct val="20000"/>
                        </a:spcBef>
                        <a:spcAft>
                          <a:spcPct val="0"/>
                        </a:spcAft>
                        <a:buClrTx/>
                        <a:buSzTx/>
                        <a:buFontTx/>
                        <a:buBlip>
                          <a:blip r:embed="rId1"/>
                        </a:buBlip>
                        <a:defRPr sz="2000" b="1" u="none" kern="1200" baseline="0">
                          <a:solidFill>
                            <a:schemeClr val="tx1"/>
                          </a:solidFill>
                          <a:latin typeface="楷体_GB2312" pitchFamily="49"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Blip>
                          <a:blip r:embed="rId2"/>
                        </a:buBlip>
                        <a:defRPr sz="1800" b="1" i="0" u="none" kern="1200" baseline="0">
                          <a:solidFill>
                            <a:schemeClr val="tx1"/>
                          </a:solidFill>
                          <a:latin typeface="楷体_GB2312" pitchFamily="49"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Blip>
                          <a:blip r:embed="rId3"/>
                        </a:buBlip>
                        <a:defRPr sz="1600" b="1" i="0" u="none" kern="1200" baseline="0">
                          <a:solidFill>
                            <a:schemeClr val="tx1"/>
                          </a:solidFill>
                          <a:latin typeface="楷体_GB2312" pitchFamily="49"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1400" b="0"/>
                        <a:t>4</a:t>
                      </a:r>
                      <a:endParaRPr lang="zh-CN" altLang="en-US" sz="1400" b="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8195"/>
                                        </p:tgtEl>
                                        <p:attrNameLst>
                                          <p:attrName>style.visibility</p:attrName>
                                        </p:attrNameLst>
                                      </p:cBhvr>
                                      <p:to>
                                        <p:strVal val="visible"/>
                                      </p:to>
                                    </p:set>
                                    <p:anim calcmode="lin" valueType="num">
                                      <p:cBhvr>
                                        <p:cTn id="7" dur="500" fill="hold"/>
                                        <p:tgtEl>
                                          <p:spTgt spid="88195"/>
                                        </p:tgtEl>
                                        <p:attrNameLst>
                                          <p:attrName>ppt_w</p:attrName>
                                        </p:attrNameLst>
                                      </p:cBhvr>
                                      <p:tavLst>
                                        <p:tav tm="0">
                                          <p:val>
                                            <p:fltVal val="0.000000"/>
                                          </p:val>
                                        </p:tav>
                                        <p:tav tm="100000">
                                          <p:val>
                                            <p:strVal val="#ppt_w"/>
                                          </p:val>
                                        </p:tav>
                                      </p:tavLst>
                                    </p:anim>
                                    <p:anim calcmode="lin" valueType="num">
                                      <p:cBhvr>
                                        <p:cTn id="8" dur="500" fill="hold"/>
                                        <p:tgtEl>
                                          <p:spTgt spid="8819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2" name="标题 92161"/>
          <p:cNvSpPr>
            <a:spLocks noGrp="1"/>
          </p:cNvSpPr>
          <p:nvPr>
            <p:ph type="title"/>
          </p:nvPr>
        </p:nvSpPr>
        <p:spPr/>
        <p:txBody>
          <a:bodyPr anchor="ctr" anchorCtr="0"/>
          <a:p>
            <a:r>
              <a:rPr lang="zh-CN" altLang="en-US" dirty="0"/>
              <a:t>内存－反例</a:t>
            </a:r>
            <a:endParaRPr lang="zh-CN" altLang="en-US" dirty="0"/>
          </a:p>
        </p:txBody>
      </p:sp>
      <p:sp>
        <p:nvSpPr>
          <p:cNvPr id="92163" name="文本占位符 92162"/>
          <p:cNvSpPr>
            <a:spLocks noGrp="1"/>
          </p:cNvSpPr>
          <p:nvPr>
            <p:ph type="body" idx="1"/>
          </p:nvPr>
        </p:nvSpPr>
        <p:spPr/>
        <p:txBody>
          <a:bodyPr/>
          <a:p>
            <a:pPr>
              <a:lnSpc>
                <a:spcPct val="90000"/>
              </a:lnSpc>
            </a:pPr>
            <a:r>
              <a:rPr lang="zh-CN" altLang="en-US" sz="2000" dirty="0"/>
              <a:t>分配的内存不进行非空断言</a:t>
            </a:r>
            <a:endParaRPr lang="zh-CN" altLang="en-US" sz="2000" dirty="0"/>
          </a:p>
          <a:p>
            <a:pPr>
              <a:lnSpc>
                <a:spcPct val="90000"/>
              </a:lnSpc>
            </a:pPr>
            <a:r>
              <a:rPr lang="zh-CN" altLang="en-US" sz="2000" dirty="0"/>
              <a:t>忘记释放内存</a:t>
            </a:r>
            <a:endParaRPr lang="zh-CN" altLang="en-US" sz="2000" dirty="0"/>
          </a:p>
          <a:p>
            <a:pPr>
              <a:lnSpc>
                <a:spcPct val="90000"/>
              </a:lnSpc>
            </a:pPr>
            <a:r>
              <a:rPr lang="zh-CN" altLang="en-US" sz="2000" dirty="0"/>
              <a:t>释放后没有赋空值</a:t>
            </a:r>
            <a:endParaRPr lang="zh-CN" altLang="en-US" sz="2000" dirty="0"/>
          </a:p>
          <a:p>
            <a:pPr>
              <a:lnSpc>
                <a:spcPct val="90000"/>
              </a:lnSpc>
            </a:pPr>
            <a:r>
              <a:rPr lang="zh-CN" altLang="en-US" sz="2000" dirty="0"/>
              <a:t>释放了内存还继续使用</a:t>
            </a:r>
            <a:endParaRPr lang="zh-CN" altLang="en-US" sz="2000" dirty="0"/>
          </a:p>
          <a:p>
            <a:pPr>
              <a:lnSpc>
                <a:spcPct val="90000"/>
              </a:lnSpc>
            </a:pPr>
            <a:r>
              <a:rPr lang="zh-CN" altLang="en-US" sz="2000" dirty="0"/>
              <a:t>使用</a:t>
            </a:r>
            <a:r>
              <a:rPr lang="en-US" altLang="zh-CN" sz="2000"/>
              <a:t>==</a:t>
            </a:r>
            <a:r>
              <a:rPr lang="zh-CN" altLang="en-US" sz="2000" dirty="0"/>
              <a:t>比较指针的内容</a:t>
            </a:r>
            <a:endParaRPr lang="zh-CN" altLang="en-US" sz="2000" dirty="0"/>
          </a:p>
          <a:p>
            <a:pPr>
              <a:lnSpc>
                <a:spcPct val="90000"/>
              </a:lnSpc>
            </a:pPr>
            <a:r>
              <a:rPr lang="zh-CN" altLang="en-US" sz="2000" dirty="0"/>
              <a:t>错误的使用指针获取内存</a:t>
            </a:r>
            <a:endParaRPr lang="zh-CN" altLang="en-US" sz="2000" dirty="0"/>
          </a:p>
          <a:p>
            <a:pPr>
              <a:lnSpc>
                <a:spcPct val="90000"/>
              </a:lnSpc>
            </a:pPr>
            <a:r>
              <a:rPr lang="zh-CN" altLang="en-US" sz="2000" dirty="0"/>
              <a:t>误认为</a:t>
            </a:r>
            <a:r>
              <a:rPr lang="en-US" altLang="zh-CN" sz="2000"/>
              <a:t>free/delete</a:t>
            </a:r>
            <a:r>
              <a:rPr lang="zh-CN" altLang="en-US" sz="2000" dirty="0"/>
              <a:t>也会“干掉”指针</a:t>
            </a:r>
            <a:endParaRPr lang="zh-CN" altLang="en-US" sz="2000" dirty="0"/>
          </a:p>
          <a:p>
            <a:pPr>
              <a:lnSpc>
                <a:spcPct val="90000"/>
              </a:lnSpc>
            </a:pPr>
            <a:r>
              <a:rPr lang="zh-CN" altLang="en-US" sz="2000" dirty="0"/>
              <a:t>以为动态内存会自动释放</a:t>
            </a:r>
            <a:endParaRPr lang="zh-CN" altLang="en-US" sz="2000" dirty="0"/>
          </a:p>
          <a:p>
            <a:pPr>
              <a:lnSpc>
                <a:spcPct val="90000"/>
              </a:lnSpc>
            </a:pPr>
            <a:r>
              <a:rPr lang="zh-CN" altLang="en-US" sz="2000" dirty="0"/>
              <a:t>返回栈内存</a:t>
            </a:r>
            <a:endParaRPr lang="zh-CN" altLang="en-US" sz="2000" dirty="0"/>
          </a:p>
          <a:p>
            <a:pPr>
              <a:lnSpc>
                <a:spcPct val="90000"/>
              </a:lnSpc>
            </a:pPr>
            <a:r>
              <a:rPr lang="zh-CN" altLang="en-US" sz="2000" dirty="0"/>
              <a:t>错误的配对，比如</a:t>
            </a:r>
            <a:r>
              <a:rPr lang="en-US" altLang="zh-CN" sz="2000"/>
              <a:t>new</a:t>
            </a:r>
            <a:r>
              <a:rPr lang="zh-CN" altLang="en-US" sz="2000" dirty="0"/>
              <a:t>的内存用</a:t>
            </a:r>
            <a:r>
              <a:rPr lang="en-US" altLang="zh-CN" sz="2000" err="1"/>
              <a:t>DHF</a:t>
            </a:r>
            <a:r>
              <a:rPr lang="en-US" altLang="zh-CN" sz="2000" err="1"/>
              <a:t>Free</a:t>
            </a:r>
            <a:r>
              <a:rPr lang="en-US" altLang="zh-CN" sz="2000"/>
              <a:t>/free</a:t>
            </a:r>
            <a:r>
              <a:rPr lang="zh-CN" altLang="en-US" sz="2000" dirty="0"/>
              <a:t>释放</a:t>
            </a:r>
            <a:endParaRPr lang="zh-CN" altLang="en-US" sz="2000" dirty="0"/>
          </a:p>
          <a:p>
            <a:pPr>
              <a:lnSpc>
                <a:spcPct val="90000"/>
              </a:lnSpc>
            </a:pPr>
            <a:r>
              <a:rPr lang="en-US" altLang="zh-CN" sz="2000"/>
              <a:t>......</a:t>
            </a:r>
            <a:endParaRPr lang="en-US" altLang="zh-CN" sz="2000"/>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楷体_GB2312"/>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25947</Words>
  <Application>WPS 演示</Application>
  <PresentationFormat>在屏幕上显示</PresentationFormat>
  <Paragraphs>2091</Paragraphs>
  <Slides>109</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109</vt:i4>
      </vt:variant>
    </vt:vector>
  </HeadingPairs>
  <TitlesOfParts>
    <vt:vector size="124" baseType="lpstr">
      <vt:lpstr>Arial</vt:lpstr>
      <vt:lpstr>宋体</vt:lpstr>
      <vt:lpstr>Wingdings</vt:lpstr>
      <vt:lpstr>楷体_GB2312</vt:lpstr>
      <vt:lpstr>新宋体</vt:lpstr>
      <vt:lpstr>Garamond</vt:lpstr>
      <vt:lpstr>Segoe Print</vt:lpstr>
      <vt:lpstr>微软雅黑</vt:lpstr>
      <vt:lpstr>Arial Unicode MS</vt:lpstr>
      <vt:lpstr>Calibri</vt:lpstr>
      <vt:lpstr>Times New Roman</vt:lpstr>
      <vt:lpstr>隶书</vt:lpstr>
      <vt:lpstr>楷体_GB2312</vt:lpstr>
      <vt:lpstr>默认设计模板</vt:lpstr>
      <vt:lpstr>1_默认设计模板</vt:lpstr>
      <vt:lpstr>DHF C/C++编程规范 v1.0.0</vt:lpstr>
      <vt:lpstr>目标</vt:lpstr>
      <vt:lpstr>大纲</vt:lpstr>
      <vt:lpstr>.h头文件的组成</vt:lpstr>
      <vt:lpstr>版权及版本申明</vt:lpstr>
      <vt:lpstr>思考1</vt:lpstr>
      <vt:lpstr>思考2</vt:lpstr>
      <vt:lpstr>.h文件的预处理块与函数声明</vt:lpstr>
      <vt:lpstr>PowerPoint 演示文稿</vt:lpstr>
      <vt:lpstr>.h文件</vt:lpstr>
      <vt:lpstr>.c/.cpp源文件的结构</vt:lpstr>
      <vt:lpstr>思考4</vt:lpstr>
      <vt:lpstr>风格 – 缩进式</vt:lpstr>
      <vt:lpstr>思考5</vt:lpstr>
      <vt:lpstr>类的public/private段次序</vt:lpstr>
      <vt:lpstr>思考6</vt:lpstr>
      <vt:lpstr>空格－使用原则</vt:lpstr>
      <vt:lpstr>空格—不必要的空格</vt:lpstr>
      <vt:lpstr>思考7</vt:lpstr>
      <vt:lpstr>注释－要求注释之处</vt:lpstr>
      <vt:lpstr>注释—举例：函数注释</vt:lpstr>
      <vt:lpstr>思考8</vt:lpstr>
      <vt:lpstr>命名－一般原则</vt:lpstr>
      <vt:lpstr>命名-含义的概念</vt:lpstr>
      <vt:lpstr>一些类型的定义</vt:lpstr>
      <vt:lpstr>命名－简单局部变量</vt:lpstr>
      <vt:lpstr>PowerPoint 演示文稿</vt:lpstr>
      <vt:lpstr>命名－数组局部变量</vt:lpstr>
      <vt:lpstr>命名－引用局部变量</vt:lpstr>
      <vt:lpstr>命名－静态&amp;全局变量</vt:lpstr>
      <vt:lpstr>命名－类成员变量 </vt:lpstr>
      <vt:lpstr>宏与用作常量的const类型变量 </vt:lpstr>
      <vt:lpstr>PowerPoint 演示文稿</vt:lpstr>
      <vt:lpstr>宏与用作常量的const类型变量</vt:lpstr>
      <vt:lpstr>PowerPoint 演示文稿</vt:lpstr>
      <vt:lpstr>PowerPoint 演示文稿</vt:lpstr>
      <vt:lpstr>命名－结构体</vt:lpstr>
      <vt:lpstr>命名－结构体</vt:lpstr>
      <vt:lpstr>PowerPoint 演示文稿</vt:lpstr>
      <vt:lpstr>思考13</vt:lpstr>
      <vt:lpstr>命名－联合体union</vt:lpstr>
      <vt:lpstr>命名－enum枚举</vt:lpstr>
      <vt:lpstr>命名－enum枚举</vt:lpstr>
      <vt:lpstr>思考14</vt:lpstr>
      <vt:lpstr>PowerPoint 演示文稿</vt:lpstr>
      <vt:lpstr>命名－模块名称</vt:lpstr>
      <vt:lpstr>PowerPoint 演示文稿</vt:lpstr>
      <vt:lpstr>命名－函数&amp;方法</vt:lpstr>
      <vt:lpstr>命名－函数&amp;方法</vt:lpstr>
      <vt:lpstr>思考17</vt:lpstr>
      <vt:lpstr>思考18</vt:lpstr>
      <vt:lpstr>命名－函数&amp;方法指针</vt:lpstr>
      <vt:lpstr>思考19</vt:lpstr>
      <vt:lpstr>思考20</vt:lpstr>
      <vt:lpstr>断言－实现方法</vt:lpstr>
      <vt:lpstr>断言－调用</vt:lpstr>
      <vt:lpstr>断言－使用规则</vt:lpstr>
      <vt:lpstr>断言－形式</vt:lpstr>
      <vt:lpstr>思考21</vt:lpstr>
      <vt:lpstr>编译要求</vt:lpstr>
      <vt:lpstr>思考22</vt:lpstr>
      <vt:lpstr>类型－typedef</vt:lpstr>
      <vt:lpstr>类型－讨论int类型的长度</vt:lpstr>
      <vt:lpstr>思考23</vt:lpstr>
      <vt:lpstr>类型－const</vt:lpstr>
      <vt:lpstr>思考24</vt:lpstr>
      <vt:lpstr>类型－const，讨论对错</vt:lpstr>
      <vt:lpstr>类型-const，后缀形式讨论</vt:lpstr>
      <vt:lpstr>类型－volatile </vt:lpstr>
      <vt:lpstr>类型－volatile的实质分析</vt:lpstr>
      <vt:lpstr>思考25</vt:lpstr>
      <vt:lpstr>类型－讨论union&amp;struct</vt:lpstr>
      <vt:lpstr>类型-讨论：struct对齐</vt:lpstr>
      <vt:lpstr>PowerPoint 演示文稿</vt:lpstr>
      <vt:lpstr>思考26</vt:lpstr>
      <vt:lpstr>语句－goto语句</vt:lpstr>
      <vt:lpstr>思考27</vt:lpstr>
      <vt:lpstr>语句—无限循环</vt:lpstr>
      <vt:lpstr>思考28</vt:lpstr>
      <vt:lpstr>语句－switch/else if的各个处理段</vt:lpstr>
      <vt:lpstr>思考29</vt:lpstr>
      <vt:lpstr>语句－正确的if/while条件写法</vt:lpstr>
      <vt:lpstr>思考30</vt:lpstr>
      <vt:lpstr>语句－表达式规则</vt:lpstr>
      <vt:lpstr>语句－表达式规则</vt:lpstr>
      <vt:lpstr>语句－表达式效率</vt:lpstr>
      <vt:lpstr>语句－表达式效率</vt:lpstr>
      <vt:lpstr>思考31</vt:lpstr>
      <vt:lpstr>语句－讨论：for循环，优缺点</vt:lpstr>
      <vt:lpstr>语句-讨论，循环优化</vt:lpstr>
      <vt:lpstr>思考32</vt:lpstr>
      <vt:lpstr>语句－讨论：自动类型转化</vt:lpstr>
      <vt:lpstr>思考33</vt:lpstr>
      <vt:lpstr>语句—函数</vt:lpstr>
      <vt:lpstr>思考34</vt:lpstr>
      <vt:lpstr>语句—inline</vt:lpstr>
      <vt:lpstr>内存－规范</vt:lpstr>
      <vt:lpstr>内存－讨论：sizeof</vt:lpstr>
      <vt:lpstr>内存－反例</vt:lpstr>
      <vt:lpstr>内存－讨论：Test的结果1</vt:lpstr>
      <vt:lpstr>内存－讨论：Test的结果2</vt:lpstr>
      <vt:lpstr>内存－讨论：Test的结果3</vt:lpstr>
      <vt:lpstr>内存－讨论：Test的结果4</vt:lpstr>
      <vt:lpstr>内存—讨论:分配0字节</vt:lpstr>
      <vt:lpstr>类</vt:lpstr>
      <vt:lpstr>思考35</vt:lpstr>
      <vt:lpstr>类—讨论：隐藏</vt:lpstr>
      <vt:lpstr>PowerPoint 演示文稿</vt:lpstr>
      <vt:lpstr>历史更新</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天上飞雪</cp:lastModifiedBy>
  <cp:revision>803</cp:revision>
  <dcterms:created xsi:type="dcterms:W3CDTF">2006-08-07T08:54:00Z</dcterms:created>
  <dcterms:modified xsi:type="dcterms:W3CDTF">2025-02-11T02:15:38Z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D04A2EE9DC5A48C7A4CCA956375DFE26_12</vt:lpwstr>
  </property>
  <property fmtid="{D5CDD505-2E9C-101B-9397-08002B2CF9AE}" pid="3" name="KSOProductBuildVer">
    <vt:lpwstr>2052-12.1.0.19770</vt:lpwstr>
  </property>
</Properties>
</file>