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1D7AB-3BF1-F5E9-E2E3-837D0E52AF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7CADD5-3315-CA67-23AD-71C91C3F6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C688C2-94C0-ACA5-7905-E2A99043A375}"/>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64E5B2F7-30D2-AC6B-5A91-95D0A7CB87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9FE079-DB72-D854-3E3F-0FC0FE70EF72}"/>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224209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06313-A0FC-F115-0B33-693E4EC3EB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E5793B-29C2-3747-E59F-8D1FC54AA1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117EBF-445B-03FB-A9A2-02B5AF270471}"/>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31B6FEEA-6642-3F88-BE3F-597C1AE4BA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00827F-6FC8-E0CD-D6CA-759233543BA0}"/>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252433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CD55CE-3E68-88EF-830A-0ED194A564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22EFF5-8C66-5188-CAA0-31EBBBF150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F54D44-6371-0BB2-4F27-10E936E5B3F1}"/>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79AC9A60-1D84-BF20-183A-08FF02FD11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5969B5-5CEE-44D0-371C-E7AA8622F30A}"/>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359932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28242-F81B-603B-864E-FB40BC881C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0C4291-CFD6-8405-0E7B-0A46CA2A30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A6B845-8AEF-1DA7-B771-B192CDF0E2A0}"/>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B0436292-19D9-0651-A986-F3BD78FBC7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E19B60-27F0-5C09-C2E7-CAC890B7C4F1}"/>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157767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33477-2372-EF5F-6A75-A803EF0AB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E3DBFD-E132-D057-6550-355C03BC6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DFA1DE-561B-486E-E1D0-8211306559A9}"/>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9284C0B9-9557-5E45-DB12-37807DAC4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4910F1-B75C-D82C-E7CE-EF274EB433DC}"/>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368363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9F647-6159-D220-37C3-6660373936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966E00-8FE2-5846-F550-1D5D793D18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57815B-9511-A893-6632-97FF4C61C1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0D6496-4262-BCED-CF84-049DA7787338}"/>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8ADC585B-3F3A-1F5A-C9DE-71DC83E30C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D14C3F-BDE8-5D5B-92A5-3F085C557D68}"/>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201595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50081-ED82-469D-8200-EC2777A1CD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C71F94-9C4E-3324-20FF-86174C0DE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4486F3-EB3C-B2F1-A8FD-55522D8A14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90218A-164E-CAD9-8E9D-C3FA8614C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E5B0B0-4354-7ABA-754E-7F4C4BE7B2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707085-2DE2-4DF5-EF0E-5592348C2CAC}"/>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8" name="页脚占位符 7">
            <a:extLst>
              <a:ext uri="{FF2B5EF4-FFF2-40B4-BE49-F238E27FC236}">
                <a16:creationId xmlns:a16="http://schemas.microsoft.com/office/drawing/2014/main" id="{AF0797DE-EBD2-2486-22D8-917EE26D3C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4AB333-0433-EC7F-3661-8799BDD7753E}"/>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311247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0FD13-65D7-CEB6-8615-6E379FCCB0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118875-DFB3-871D-792A-139B4FBDD5BE}"/>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4" name="页脚占位符 3">
            <a:extLst>
              <a:ext uri="{FF2B5EF4-FFF2-40B4-BE49-F238E27FC236}">
                <a16:creationId xmlns:a16="http://schemas.microsoft.com/office/drawing/2014/main" id="{9D3102B6-7060-BFFB-B698-94B45EFA0D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875A10-D9E5-8856-70E0-91A0491F86CE}"/>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1059743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7E0D72-72AE-00CF-2BBD-16A53EB767ED}"/>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3" name="页脚占位符 2">
            <a:extLst>
              <a:ext uri="{FF2B5EF4-FFF2-40B4-BE49-F238E27FC236}">
                <a16:creationId xmlns:a16="http://schemas.microsoft.com/office/drawing/2014/main" id="{59130662-7445-9FC5-F405-4A200E1634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59DE7E-60F2-1A2E-70F7-20910E1F4D12}"/>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131645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F26BE-7CA5-7A49-A240-9B71E3DA55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28D1C6-FB21-09F7-50F3-9BD317FFA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AC6C11-9EB5-B408-1E0B-BCD7144FE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01BEDF-B2E7-39D1-A79B-F1AA214B4599}"/>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AA4F8C39-36BB-0016-320E-B873F2C8DC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EEED1F-2E4F-56F6-7448-8C1148F39425}"/>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387407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F056B-96B0-20F1-DD79-6343152822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078663-439B-4D34-17DA-2285EF5C6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AC49DF-433C-D6B5-4109-3D4D06FE2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64E8AC-7B7C-ACBA-8FA0-582D9D05DB95}"/>
              </a:ext>
            </a:extLst>
          </p:cNvPr>
          <p:cNvSpPr>
            <a:spLocks noGrp="1"/>
          </p:cNvSpPr>
          <p:nvPr>
            <p:ph type="dt" sz="half" idx="10"/>
          </p:nvPr>
        </p:nvSpPr>
        <p:spPr/>
        <p:txBody>
          <a:bodyPr/>
          <a:lstStyle/>
          <a:p>
            <a:fld id="{4C2CFB75-FF45-402E-88E8-29CE4CF814ED}"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BC7FFC45-6C7E-22A3-5E19-19E194E810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FAA4A5-B709-E802-C854-5DBEB7A8A9A7}"/>
              </a:ext>
            </a:extLst>
          </p:cNvPr>
          <p:cNvSpPr>
            <a:spLocks noGrp="1"/>
          </p:cNvSpPr>
          <p:nvPr>
            <p:ph type="sldNum" sz="quarter" idx="12"/>
          </p:nvPr>
        </p:nvSpPr>
        <p:spPr/>
        <p:txBody>
          <a:body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162495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EE0FF5-ADC9-4D11-30A8-AFFE853204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0ECCA1-35AE-1E97-2876-39C273DAD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07F09C-F031-2569-C715-6F11A22B1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FB75-FF45-402E-88E8-29CE4CF814ED}"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5AF96A4B-9F75-FAF1-6C35-400144683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5DBA75-6E8D-CBF3-C49F-EA8E4FE1D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15535-C05E-4114-8686-B38688A6C436}" type="slidenum">
              <a:rPr lang="zh-CN" altLang="en-US" smtClean="0"/>
              <a:t>‹#›</a:t>
            </a:fld>
            <a:endParaRPr lang="zh-CN" altLang="en-US"/>
          </a:p>
        </p:txBody>
      </p:sp>
    </p:spTree>
    <p:extLst>
      <p:ext uri="{BB962C8B-B14F-4D97-AF65-F5344CB8AC3E}">
        <p14:creationId xmlns:p14="http://schemas.microsoft.com/office/powerpoint/2010/main" val="75990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64255-88DF-5142-CC17-529B2CF892F0}"/>
              </a:ext>
            </a:extLst>
          </p:cNvPr>
          <p:cNvSpPr>
            <a:spLocks noGrp="1"/>
          </p:cNvSpPr>
          <p:nvPr>
            <p:ph type="ctrTitle"/>
          </p:nvPr>
        </p:nvSpPr>
        <p:spPr>
          <a:xfrm>
            <a:off x="1731819" y="489527"/>
            <a:ext cx="9144000" cy="2387600"/>
          </a:xfrm>
        </p:spPr>
        <p:txBody>
          <a:bodyPr>
            <a:normAutofit/>
          </a:bodyPr>
          <a:lstStyle/>
          <a:p>
            <a:r>
              <a:rPr lang="en-US" altLang="zh-CN" dirty="0"/>
              <a:t>P4 Translation</a:t>
            </a:r>
            <a:endParaRPr lang="zh-CN" altLang="en-US" dirty="0"/>
          </a:p>
        </p:txBody>
      </p:sp>
      <p:sp>
        <p:nvSpPr>
          <p:cNvPr id="3" name="副标题 2">
            <a:extLst>
              <a:ext uri="{FF2B5EF4-FFF2-40B4-BE49-F238E27FC236}">
                <a16:creationId xmlns:a16="http://schemas.microsoft.com/office/drawing/2014/main" id="{7DDB733A-C6CB-FAAE-FFA8-E30C24F85800}"/>
              </a:ext>
            </a:extLst>
          </p:cNvPr>
          <p:cNvSpPr>
            <a:spLocks noGrp="1"/>
          </p:cNvSpPr>
          <p:nvPr>
            <p:ph type="subTitle" idx="1"/>
          </p:nvPr>
        </p:nvSpPr>
        <p:spPr>
          <a:xfrm>
            <a:off x="1877291" y="3602038"/>
            <a:ext cx="9144000" cy="1655762"/>
          </a:xfrm>
        </p:spPr>
        <p:txBody>
          <a:bodyPr/>
          <a:lstStyle/>
          <a:p>
            <a:r>
              <a:rPr lang="en-US" altLang="zh-CN" dirty="0"/>
              <a:t>Name: </a:t>
            </a:r>
            <a:r>
              <a:rPr lang="zh-CN" altLang="en-US" dirty="0"/>
              <a:t>赵子涵  </a:t>
            </a:r>
            <a:r>
              <a:rPr lang="en-US" altLang="zh-CN" dirty="0"/>
              <a:t>Major: Computer Science</a:t>
            </a:r>
          </a:p>
          <a:p>
            <a:r>
              <a:rPr lang="en-US" altLang="zh-CN" dirty="0"/>
              <a:t>Student ID: 2023E8013282148</a:t>
            </a:r>
            <a:endParaRPr lang="zh-CN" altLang="en-US" dirty="0"/>
          </a:p>
        </p:txBody>
      </p:sp>
    </p:spTree>
    <p:extLst>
      <p:ext uri="{BB962C8B-B14F-4D97-AF65-F5344CB8AC3E}">
        <p14:creationId xmlns:p14="http://schemas.microsoft.com/office/powerpoint/2010/main" val="341864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182F3-BDF9-41ED-98C5-9D24203F80E0}"/>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A2E0D2E3-501B-27FE-8CC0-0100BE9AB57E}"/>
              </a:ext>
            </a:extLst>
          </p:cNvPr>
          <p:cNvSpPr>
            <a:spLocks noGrp="1"/>
          </p:cNvSpPr>
          <p:nvPr>
            <p:ph idx="1"/>
          </p:nvPr>
        </p:nvSpPr>
        <p:spPr/>
        <p:txBody>
          <a:bodyPr/>
          <a:lstStyle/>
          <a:p>
            <a:pPr marL="0" indent="0">
              <a:buNone/>
            </a:pPr>
            <a:r>
              <a:rPr lang="en-US" altLang="zh-CN" dirty="0"/>
              <a:t>The train and valid result is as follows</a:t>
            </a:r>
            <a:endParaRPr lang="zh-CN" altLang="en-US" dirty="0"/>
          </a:p>
        </p:txBody>
      </p:sp>
      <p:pic>
        <p:nvPicPr>
          <p:cNvPr id="6" name="图片 5">
            <a:extLst>
              <a:ext uri="{FF2B5EF4-FFF2-40B4-BE49-F238E27FC236}">
                <a16:creationId xmlns:a16="http://schemas.microsoft.com/office/drawing/2014/main" id="{773BAB35-1DAE-79E6-4A33-7BDC6A0AA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64" y="2481282"/>
            <a:ext cx="5107490" cy="3830618"/>
          </a:xfrm>
          <a:prstGeom prst="rect">
            <a:avLst/>
          </a:prstGeom>
        </p:spPr>
      </p:pic>
      <p:pic>
        <p:nvPicPr>
          <p:cNvPr id="8" name="图片 7">
            <a:extLst>
              <a:ext uri="{FF2B5EF4-FFF2-40B4-BE49-F238E27FC236}">
                <a16:creationId xmlns:a16="http://schemas.microsoft.com/office/drawing/2014/main" id="{2EFE7FF5-CFA9-60BD-31CB-2694A749F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427" y="2481282"/>
            <a:ext cx="5107490" cy="3830618"/>
          </a:xfrm>
          <a:prstGeom prst="rect">
            <a:avLst/>
          </a:prstGeom>
        </p:spPr>
      </p:pic>
    </p:spTree>
    <p:extLst>
      <p:ext uri="{BB962C8B-B14F-4D97-AF65-F5344CB8AC3E}">
        <p14:creationId xmlns:p14="http://schemas.microsoft.com/office/powerpoint/2010/main" val="256403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1D5881-691F-720C-4703-010C161D2D5F}"/>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A37B1572-5ADE-63E7-1A1C-72C89547C65A}"/>
              </a:ext>
            </a:extLst>
          </p:cNvPr>
          <p:cNvSpPr>
            <a:spLocks noGrp="1"/>
          </p:cNvSpPr>
          <p:nvPr>
            <p:ph idx="1"/>
          </p:nvPr>
        </p:nvSpPr>
        <p:spPr/>
        <p:txBody>
          <a:bodyPr/>
          <a:lstStyle/>
          <a:p>
            <a:pPr marL="0" indent="0">
              <a:buNone/>
            </a:pPr>
            <a:r>
              <a:rPr lang="en-US" altLang="zh-CN" dirty="0"/>
              <a:t>After about 150 epochs, the BLEU score on test set reached `0.146`.</a:t>
            </a:r>
          </a:p>
          <a:p>
            <a:pPr marL="0" indent="0">
              <a:buNone/>
            </a:pPr>
            <a:endParaRPr lang="zh-CN" altLang="en-US" dirty="0"/>
          </a:p>
        </p:txBody>
      </p:sp>
      <p:pic>
        <p:nvPicPr>
          <p:cNvPr id="5" name="图片 4">
            <a:extLst>
              <a:ext uri="{FF2B5EF4-FFF2-40B4-BE49-F238E27FC236}">
                <a16:creationId xmlns:a16="http://schemas.microsoft.com/office/drawing/2014/main" id="{AAE0FDEE-D922-7E2D-431E-7B3E2BC70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98" y="2446997"/>
            <a:ext cx="5153204" cy="3864903"/>
          </a:xfrm>
          <a:prstGeom prst="rect">
            <a:avLst/>
          </a:prstGeom>
        </p:spPr>
      </p:pic>
    </p:spTree>
    <p:extLst>
      <p:ext uri="{BB962C8B-B14F-4D97-AF65-F5344CB8AC3E}">
        <p14:creationId xmlns:p14="http://schemas.microsoft.com/office/powerpoint/2010/main" val="346251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EAA0E-9DDE-7635-E5F1-E80962EBB827}"/>
              </a:ext>
            </a:extLst>
          </p:cNvPr>
          <p:cNvSpPr>
            <a:spLocks noGrp="1"/>
          </p:cNvSpPr>
          <p:nvPr>
            <p:ph type="title"/>
          </p:nvPr>
        </p:nvSpPr>
        <p:spPr/>
        <p:txBody>
          <a:bodyPr/>
          <a:lstStyle/>
          <a:p>
            <a:r>
              <a:rPr lang="en-US" altLang="zh-CN" dirty="0"/>
              <a:t>Result</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2C5C9BF-DBDC-A21B-6E35-299326C1D59D}"/>
                  </a:ext>
                </a:extLst>
              </p:cNvPr>
              <p:cNvSpPr>
                <a:spLocks noGrp="1"/>
              </p:cNvSpPr>
              <p:nvPr>
                <p:ph idx="1"/>
              </p:nvPr>
            </p:nvSpPr>
            <p:spPr/>
            <p:txBody>
              <a:bodyPr/>
              <a:lstStyle/>
              <a:p>
                <a:pPr marL="0" indent="0">
                  <a:buNone/>
                </a:pPr>
                <a:r>
                  <a:rPr lang="en-US" altLang="zh-CN" dirty="0"/>
                  <a:t>Note: It is worth to clarify that as we </a:t>
                </a:r>
                <a:r>
                  <a:rPr lang="en-US" altLang="zh-CN" i="1" dirty="0"/>
                  <a:t>test</a:t>
                </a:r>
                <a:r>
                  <a:rPr lang="en-US" altLang="zh-CN" dirty="0"/>
                  <a:t> the model, we send the whole Chinese text into the encoder, and send the previous-generated </a:t>
                </a:r>
                <a14:m>
                  <m:oMath xmlns:m="http://schemas.openxmlformats.org/officeDocument/2006/math">
                    <m:r>
                      <a:rPr lang="en-US" altLang="zh-CN" i="1" dirty="0" smtClean="0">
                        <a:latin typeface="Cambria Math" panose="02040503050406030204" pitchFamily="18" charset="0"/>
                      </a:rPr>
                      <m:t>𝑘</m:t>
                    </m:r>
                  </m:oMath>
                </a14:m>
                <a:r>
                  <a:rPr lang="en-US" altLang="zh-CN" dirty="0"/>
                  <a:t>-length English text into the decoder to predict the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 </m:t>
                    </m:r>
                  </m:oMath>
                </a14:m>
                <a:r>
                  <a:rPr lang="en-US" altLang="zh-CN" dirty="0" err="1"/>
                  <a:t>th</a:t>
                </a:r>
                <a:r>
                  <a:rPr lang="en-US" altLang="zh-CN" dirty="0"/>
                  <a:t> word in each iteration. Unlike what we do in </a:t>
                </a:r>
                <a:r>
                  <a:rPr lang="en-US" altLang="zh-CN" i="1" dirty="0"/>
                  <a:t>valid</a:t>
                </a:r>
                <a:r>
                  <a:rPr lang="en-US" altLang="zh-CN" dirty="0"/>
                  <a:t> process,  send the whole reference English text into the decoder to predict the right-shifted text, in which the model actually predict each word based on the previous ground truth.</a:t>
                </a:r>
                <a:endParaRPr lang="zh-CN" altLang="en-US" dirty="0"/>
              </a:p>
            </p:txBody>
          </p:sp>
        </mc:Choice>
        <mc:Fallback>
          <p:sp>
            <p:nvSpPr>
              <p:cNvPr id="3" name="内容占位符 2">
                <a:extLst>
                  <a:ext uri="{FF2B5EF4-FFF2-40B4-BE49-F238E27FC236}">
                    <a16:creationId xmlns:a16="http://schemas.microsoft.com/office/drawing/2014/main" id="{32C5C9BF-DBDC-A21B-6E35-299326C1D59D}"/>
                  </a:ext>
                </a:extLst>
              </p:cNvPr>
              <p:cNvSpPr>
                <a:spLocks noGrp="1" noRot="1" noChangeAspect="1" noMove="1" noResize="1" noEditPoints="1" noAdjustHandles="1" noChangeArrowheads="1" noChangeShapeType="1" noTextEdit="1"/>
              </p:cNvSpPr>
              <p:nvPr>
                <p:ph idx="1"/>
              </p:nvPr>
            </p:nvSpPr>
            <p:spPr>
              <a:blipFill>
                <a:blip r:embed="rId2"/>
                <a:stretch>
                  <a:fillRect l="-1217" t="-25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64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5EAEF-17F7-20E1-43AA-DDAE35A9F312}"/>
              </a:ext>
            </a:extLst>
          </p:cNvPr>
          <p:cNvSpPr>
            <a:spLocks noGrp="1"/>
          </p:cNvSpPr>
          <p:nvPr>
            <p:ph type="title"/>
          </p:nvPr>
        </p:nvSpPr>
        <p:spPr/>
        <p:txBody>
          <a:bodyPr/>
          <a:lstStyle/>
          <a:p>
            <a:r>
              <a:rPr lang="en-US" altLang="zh-CN" dirty="0"/>
              <a:t>Task</a:t>
            </a:r>
            <a:endParaRPr lang="zh-CN" altLang="en-US" dirty="0"/>
          </a:p>
        </p:txBody>
      </p:sp>
      <p:sp>
        <p:nvSpPr>
          <p:cNvPr id="3" name="内容占位符 2">
            <a:extLst>
              <a:ext uri="{FF2B5EF4-FFF2-40B4-BE49-F238E27FC236}">
                <a16:creationId xmlns:a16="http://schemas.microsoft.com/office/drawing/2014/main" id="{7F87C6EC-1CC9-9377-0F9F-8FE164942D8D}"/>
              </a:ext>
            </a:extLst>
          </p:cNvPr>
          <p:cNvSpPr>
            <a:spLocks noGrp="1"/>
          </p:cNvSpPr>
          <p:nvPr>
            <p:ph idx="1"/>
          </p:nvPr>
        </p:nvSpPr>
        <p:spPr>
          <a:xfrm>
            <a:off x="838200" y="2141537"/>
            <a:ext cx="10515600" cy="4351338"/>
          </a:xfrm>
        </p:spPr>
        <p:txBody>
          <a:bodyPr/>
          <a:lstStyle/>
          <a:p>
            <a:pPr marL="0" indent="0">
              <a:buNone/>
            </a:pPr>
            <a:r>
              <a:rPr lang="en-US" altLang="zh-CN" dirty="0"/>
              <a:t>In this project, we are trying to design and train a transformer model for machine translation task. Specifically, we try to translate Chinese into English.</a:t>
            </a:r>
            <a:endParaRPr lang="zh-CN" altLang="en-US" dirty="0"/>
          </a:p>
        </p:txBody>
      </p:sp>
    </p:spTree>
    <p:extLst>
      <p:ext uri="{BB962C8B-B14F-4D97-AF65-F5344CB8AC3E}">
        <p14:creationId xmlns:p14="http://schemas.microsoft.com/office/powerpoint/2010/main" val="373416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BF892-B1E5-4198-5362-FB2B6634E7E8}"/>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C0928878-6961-D387-C5BB-2D2953FF727D}"/>
              </a:ext>
            </a:extLst>
          </p:cNvPr>
          <p:cNvSpPr>
            <a:spLocks noGrp="1"/>
          </p:cNvSpPr>
          <p:nvPr>
            <p:ph idx="1"/>
          </p:nvPr>
        </p:nvSpPr>
        <p:spPr>
          <a:xfrm>
            <a:off x="838200" y="2386734"/>
            <a:ext cx="10515600" cy="4351338"/>
          </a:xfrm>
        </p:spPr>
        <p:txBody>
          <a:bodyPr/>
          <a:lstStyle/>
          <a:p>
            <a:pPr marL="0" indent="0">
              <a:buNone/>
            </a:pPr>
            <a:r>
              <a:rPr lang="en-US" altLang="zh-CN" dirty="0"/>
              <a:t>We use the dataset from </a:t>
            </a:r>
            <a:r>
              <a:rPr lang="en-US" altLang="zh-CN" dirty="0" err="1"/>
              <a:t>NiuTrans</a:t>
            </a:r>
            <a:r>
              <a:rPr lang="en-US" altLang="zh-CN" dirty="0"/>
              <a:t>, which contains corresponding Chinese and English corpus of size 100k .</a:t>
            </a:r>
          </a:p>
        </p:txBody>
      </p:sp>
    </p:spTree>
    <p:extLst>
      <p:ext uri="{BB962C8B-B14F-4D97-AF65-F5344CB8AC3E}">
        <p14:creationId xmlns:p14="http://schemas.microsoft.com/office/powerpoint/2010/main" val="422866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84179-EA1E-13B4-FFB1-771602F7188C}"/>
              </a:ext>
            </a:extLst>
          </p:cNvPr>
          <p:cNvSpPr>
            <a:spLocks noGrp="1"/>
          </p:cNvSpPr>
          <p:nvPr>
            <p:ph type="title"/>
          </p:nvPr>
        </p:nvSpPr>
        <p:spPr/>
        <p:txBody>
          <a:bodyPr>
            <a:normAutofit/>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23A79424-8406-CA68-87D5-A9ACBFB08323}"/>
              </a:ext>
            </a:extLst>
          </p:cNvPr>
          <p:cNvSpPr>
            <a:spLocks noGrp="1"/>
          </p:cNvSpPr>
          <p:nvPr>
            <p:ph idx="1"/>
          </p:nvPr>
        </p:nvSpPr>
        <p:spPr/>
        <p:txBody>
          <a:bodyPr>
            <a:normAutofit lnSpcReduction="10000"/>
          </a:bodyPr>
          <a:lstStyle/>
          <a:p>
            <a:pPr marL="0" indent="0">
              <a:buNone/>
            </a:pPr>
            <a:r>
              <a:rPr lang="en-US" altLang="zh-CN" dirty="0"/>
              <a:t>In this section, we present the overall architecture of the model, and then discuss the issue of masking within the model, which confused me for quite a while.</a:t>
            </a:r>
          </a:p>
          <a:p>
            <a:pPr marL="0" indent="0">
              <a:buNone/>
            </a:pPr>
            <a:endParaRPr lang="en-US" altLang="zh-CN" dirty="0"/>
          </a:p>
          <a:p>
            <a:pPr marL="0" indent="0">
              <a:buNone/>
            </a:pPr>
            <a:r>
              <a:rPr lang="en-US" altLang="zh-CN" dirty="0"/>
              <a:t>The model architecture follows the classical transformer, consist of an encoder and a decoder. Each layer of encoder has one self attention layer and one MLP layer, and each layer of decoder has one self attention, one multi-head attention, and one MLP layer. Beyond that, we add word and position embedding layer for input, and an linear layer for output. See below for an illustration of our model.</a:t>
            </a:r>
            <a:endParaRPr lang="zh-CN" altLang="en-US" dirty="0"/>
          </a:p>
        </p:txBody>
      </p:sp>
    </p:spTree>
    <p:extLst>
      <p:ext uri="{BB962C8B-B14F-4D97-AF65-F5344CB8AC3E}">
        <p14:creationId xmlns:p14="http://schemas.microsoft.com/office/powerpoint/2010/main" val="370812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38D0A-82F5-80B4-9F1D-336CF70BF36A}"/>
              </a:ext>
            </a:extLst>
          </p:cNvPr>
          <p:cNvSpPr>
            <a:spLocks noGrp="1"/>
          </p:cNvSpPr>
          <p:nvPr>
            <p:ph type="title"/>
          </p:nvPr>
        </p:nvSpPr>
        <p:spPr/>
        <p:txBody>
          <a:bodyPr/>
          <a:lstStyle/>
          <a:p>
            <a:r>
              <a:rPr lang="en-US" altLang="zh-CN" dirty="0"/>
              <a:t>Model Design</a:t>
            </a:r>
            <a:endParaRPr lang="zh-CN" altLang="en-US" dirty="0"/>
          </a:p>
        </p:txBody>
      </p:sp>
      <p:pic>
        <p:nvPicPr>
          <p:cNvPr id="5" name="图片 4">
            <a:extLst>
              <a:ext uri="{FF2B5EF4-FFF2-40B4-BE49-F238E27FC236}">
                <a16:creationId xmlns:a16="http://schemas.microsoft.com/office/drawing/2014/main" id="{85C460B5-175B-A3AC-CE22-49FB25B62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45" y="1311102"/>
            <a:ext cx="11111345" cy="5037447"/>
          </a:xfrm>
          <a:prstGeom prst="rect">
            <a:avLst/>
          </a:prstGeom>
        </p:spPr>
      </p:pic>
    </p:spTree>
    <p:extLst>
      <p:ext uri="{BB962C8B-B14F-4D97-AF65-F5344CB8AC3E}">
        <p14:creationId xmlns:p14="http://schemas.microsoft.com/office/powerpoint/2010/main" val="165419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F8FB3-9868-7896-F84B-787312BF0DC9}"/>
              </a:ext>
            </a:extLst>
          </p:cNvPr>
          <p:cNvSpPr>
            <a:spLocks noGrp="1"/>
          </p:cNvSpPr>
          <p:nvPr>
            <p:ph type="title"/>
          </p:nvPr>
        </p:nvSpPr>
        <p:spPr/>
        <p:txBody>
          <a:bodyPr/>
          <a:lstStyle/>
          <a:p>
            <a:r>
              <a:rPr lang="en-US" altLang="zh-CN" dirty="0"/>
              <a:t>Masking Issue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CC0174E-FA59-BBA9-D8D8-05B283D2B1DE}"/>
                  </a:ext>
                </a:extLst>
              </p:cNvPr>
              <p:cNvSpPr>
                <a:spLocks noGrp="1"/>
              </p:cNvSpPr>
              <p:nvPr>
                <p:ph idx="1"/>
              </p:nvPr>
            </p:nvSpPr>
            <p:spPr/>
            <p:txBody>
              <a:bodyPr>
                <a:normAutofit fontScale="92500" lnSpcReduction="10000"/>
              </a:bodyPr>
              <a:lstStyle/>
              <a:p>
                <a:pPr marL="0" indent="0">
                  <a:buNone/>
                </a:pPr>
                <a:r>
                  <a:rPr lang="en-US" altLang="zh-CN" dirty="0"/>
                  <a:t>It is a little confusing for a newbie to understand the illustration, why we take the ground truth result as input and expect the same as output? Firstly, we have to understand what decoder actually do: predict the token from all previous tokens. To prevent the model cheating, we add a mask in the self attention layer. Specifically, suppose the sequence length is </a:t>
                </a:r>
                <a14:m>
                  <m:oMath xmlns:m="http://schemas.openxmlformats.org/officeDocument/2006/math">
                    <m:r>
                      <a:rPr lang="en-US" altLang="zh-CN" b="0" i="1" smtClean="0">
                        <a:latin typeface="Cambria Math" panose="02040503050406030204" pitchFamily="18" charset="0"/>
                      </a:rPr>
                      <m:t>𝑛</m:t>
                    </m:r>
                  </m:oMath>
                </a14:m>
                <a:r>
                  <a:rPr lang="en-US" altLang="zh-CN" dirty="0"/>
                  <a:t>, then the attention weight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𝑠𝑜𝑓𝑡𝑚𝑎𝑥</m:t>
                    </m:r>
                    <m:r>
                      <a:rPr lang="en-US" altLang="zh-CN" i="1">
                        <a:latin typeface="Cambria Math" panose="02040503050406030204" pitchFamily="18" charset="0"/>
                      </a:rPr>
                      <m:t>(</m:t>
                    </m:r>
                    <m:r>
                      <a:rPr lang="en-US" altLang="zh-CN" i="1">
                        <a:latin typeface="Cambria Math" panose="02040503050406030204" pitchFamily="18" charset="0"/>
                      </a:rPr>
                      <m:t>𝑄𝐾</m:t>
                    </m:r>
                    <m:r>
                      <a:rPr lang="en-US" altLang="zh-CN" i="1">
                        <a:latin typeface="Cambria Math" panose="02040503050406030204" pitchFamily="18" charset="0"/>
                      </a:rPr>
                      <m:t>)</m:t>
                    </m:r>
                  </m:oMath>
                </a14:m>
                <a:r>
                  <a:rPr lang="en-US" altLang="zh-CN" dirty="0"/>
                  <a:t> is an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en-US" altLang="zh-CN" dirty="0"/>
                  <a:t>matrix. To prevent the model looking ahead, we could just set the entries of upper triangular zero. Moreover, to make this process suitable by BP algorithm, we could do an addition instead.</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𝑠𝑜𝑓𝑡𝑚𝑎𝑥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𝑄𝐾</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m:oMathPara>
                </a14:m>
                <a:endParaRPr lang="en-US" altLang="zh-CN" dirty="0"/>
              </a:p>
              <a:p>
                <a:pPr marL="0" indent="0">
                  <a:buNone/>
                </a:pPr>
                <a:r>
                  <a:rPr lang="en-US" altLang="zh-CN" dirty="0"/>
                  <a:t>where the upper triangular entries of </a:t>
                </a:r>
                <a14:m>
                  <m:oMath xmlns:m="http://schemas.openxmlformats.org/officeDocument/2006/math">
                    <m:r>
                      <a:rPr lang="en-US" altLang="zh-CN" i="1" dirty="0" smtClean="0">
                        <a:latin typeface="Cambria Math" panose="02040503050406030204" pitchFamily="18" charset="0"/>
                      </a:rPr>
                      <m:t>𝑈</m:t>
                    </m:r>
                    <m:r>
                      <a:rPr lang="en-US" altLang="zh-CN" i="1" dirty="0" smtClean="0">
                        <a:latin typeface="Cambria Math" panose="02040503050406030204" pitchFamily="18" charset="0"/>
                      </a:rPr>
                      <m:t> </m:t>
                    </m:r>
                  </m:oMath>
                </a14:m>
                <a:r>
                  <a:rPr lang="en-US" altLang="zh-CN" dirty="0"/>
                  <a:t>is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en-US" altLang="zh-CN" dirty="0"/>
                  <a:t>, and the rest is 0. This force the model to look at the previous value only.</a:t>
                </a:r>
                <a:endParaRPr lang="zh-CN" altLang="en-US" dirty="0"/>
              </a:p>
            </p:txBody>
          </p:sp>
        </mc:Choice>
        <mc:Fallback>
          <p:sp>
            <p:nvSpPr>
              <p:cNvPr id="3" name="内容占位符 2">
                <a:extLst>
                  <a:ext uri="{FF2B5EF4-FFF2-40B4-BE49-F238E27FC236}">
                    <a16:creationId xmlns:a16="http://schemas.microsoft.com/office/drawing/2014/main" id="{ACC0174E-FA59-BBA9-D8D8-05B283D2B1DE}"/>
                  </a:ext>
                </a:extLst>
              </p:cNvPr>
              <p:cNvSpPr>
                <a:spLocks noGrp="1" noRot="1" noChangeAspect="1" noMove="1" noResize="1" noEditPoints="1" noAdjustHandles="1" noChangeArrowheads="1" noChangeShapeType="1" noTextEdit="1"/>
              </p:cNvSpPr>
              <p:nvPr>
                <p:ph idx="1"/>
              </p:nvPr>
            </p:nvSpPr>
            <p:spPr>
              <a:blipFill>
                <a:blip r:embed="rId2"/>
                <a:stretch>
                  <a:fillRect l="-1043" t="-2801"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87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0EB89-52D4-6C04-C84D-460B17F43EB7}"/>
              </a:ext>
            </a:extLst>
          </p:cNvPr>
          <p:cNvSpPr>
            <a:spLocks noGrp="1"/>
          </p:cNvSpPr>
          <p:nvPr>
            <p:ph type="title"/>
          </p:nvPr>
        </p:nvSpPr>
        <p:spPr/>
        <p:txBody>
          <a:bodyPr/>
          <a:lstStyle/>
          <a:p>
            <a:r>
              <a:rPr lang="en-US" altLang="zh-CN" dirty="0"/>
              <a:t>Masking Issue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04A0EF2-DA0F-1EDD-571E-90A2CB1F150F}"/>
                  </a:ext>
                </a:extLst>
              </p:cNvPr>
              <p:cNvSpPr>
                <a:spLocks noGrp="1"/>
              </p:cNvSpPr>
              <p:nvPr>
                <p:ph idx="1"/>
              </p:nvPr>
            </p:nvSpPr>
            <p:spPr/>
            <p:txBody>
              <a:bodyPr/>
              <a:lstStyle/>
              <a:p>
                <a:pPr marL="0" indent="0">
                  <a:buNone/>
                </a:pPr>
                <a:r>
                  <a:rPr lang="en-US" altLang="zh-CN" dirty="0"/>
                  <a:t>Still, one may argue that, since we adopt residual connection, will the data stream bypass masked attention layer and let the full information accessible to the next layer? The answer is no, here is a little trick in this. As we train the decoder, we do a 'shift-right' operation on the target sequence, which means we expect the model to predict the </a:t>
                </a:r>
                <a14:m>
                  <m:oMath xmlns:m="http://schemas.openxmlformats.org/officeDocument/2006/math">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en-US" altLang="zh-CN" dirty="0"/>
                  <a:t> </a:t>
                </a:r>
                <a:r>
                  <a:rPr lang="en-US" altLang="zh-CN" dirty="0" err="1"/>
                  <a:t>th</a:t>
                </a:r>
                <a:r>
                  <a:rPr lang="en-US" altLang="zh-CN" dirty="0"/>
                  <a:t> token on the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en-US" altLang="zh-CN" dirty="0" err="1"/>
                  <a:t>th</a:t>
                </a:r>
                <a:r>
                  <a:rPr lang="en-US" altLang="zh-CN" dirty="0"/>
                  <a:t> position. Therefore, although the residual connection do bypass the masked attention layer, the </a:t>
                </a:r>
                <a14:m>
                  <m:oMath xmlns:m="http://schemas.openxmlformats.org/officeDocument/2006/math">
                    <m:r>
                      <a:rPr lang="en-US" altLang="zh-CN" i="1" dirty="0" smtClean="0">
                        <a:latin typeface="Cambria Math" panose="02040503050406030204" pitchFamily="18" charset="0"/>
                      </a:rPr>
                      <m:t>𝑘</m:t>
                    </m:r>
                  </m:oMath>
                </a14:m>
                <a:r>
                  <a:rPr lang="en-US" altLang="zh-CN" dirty="0"/>
                  <a:t> </a:t>
                </a:r>
                <a:r>
                  <a:rPr lang="en-US" altLang="zh-CN" dirty="0" err="1"/>
                  <a:t>th</a:t>
                </a:r>
                <a:r>
                  <a:rPr lang="en-US" altLang="zh-CN" dirty="0"/>
                  <a:t> position still could only access the information in </a:t>
                </a:r>
                <a14:m>
                  <m:oMath xmlns:m="http://schemas.openxmlformats.org/officeDocument/2006/math">
                    <m:r>
                      <a:rPr lang="en-US" altLang="zh-CN" i="1" dirty="0" smtClean="0">
                        <a:latin typeface="Cambria Math" panose="02040503050406030204" pitchFamily="18" charset="0"/>
                      </a:rPr>
                      <m:t>[0,</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m:t>
                    </m:r>
                  </m:oMath>
                </a14:m>
                <a:r>
                  <a:rPr lang="en-US" altLang="zh-CN" dirty="0"/>
                  <a:t>, and try to predict the </a:t>
                </a:r>
                <a14:m>
                  <m:oMath xmlns:m="http://schemas.openxmlformats.org/officeDocument/2006/math">
                    <m:r>
                      <a:rPr lang="en-US" altLang="zh-CN" b="0" i="0" dirty="0" smtClean="0">
                        <a:latin typeface="Cambria Math" panose="02040503050406030204" pitchFamily="18" charset="0"/>
                      </a:rPr>
                      <m:t>(</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+1)</m:t>
                    </m:r>
                  </m:oMath>
                </a14:m>
                <a:r>
                  <a:rPr lang="en-US" altLang="zh-CN" dirty="0"/>
                  <a:t> </a:t>
                </a:r>
                <a:r>
                  <a:rPr lang="en-US" altLang="zh-CN" dirty="0" err="1"/>
                  <a:t>th</a:t>
                </a:r>
                <a:r>
                  <a:rPr lang="en-US" altLang="zh-CN" dirty="0"/>
                  <a:t> token.</a:t>
                </a:r>
                <a:endParaRPr lang="zh-CN" altLang="en-US" dirty="0"/>
              </a:p>
            </p:txBody>
          </p:sp>
        </mc:Choice>
        <mc:Fallback>
          <p:sp>
            <p:nvSpPr>
              <p:cNvPr id="3" name="内容占位符 2">
                <a:extLst>
                  <a:ext uri="{FF2B5EF4-FFF2-40B4-BE49-F238E27FC236}">
                    <a16:creationId xmlns:a16="http://schemas.microsoft.com/office/drawing/2014/main" id="{F04A0EF2-DA0F-1EDD-571E-90A2CB1F150F}"/>
                  </a:ext>
                </a:extLst>
              </p:cNvPr>
              <p:cNvSpPr>
                <a:spLocks noGrp="1" noRot="1" noChangeAspect="1" noMove="1" noResize="1" noEditPoints="1" noAdjustHandles="1" noChangeArrowheads="1" noChangeShapeType="1" noTextEdit="1"/>
              </p:cNvSpPr>
              <p:nvPr>
                <p:ph idx="1"/>
              </p:nvPr>
            </p:nvSpPr>
            <p:spPr>
              <a:blipFill>
                <a:blip r:embed="rId2"/>
                <a:stretch>
                  <a:fillRect l="-1217"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877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ECBFA-5915-2F36-51D7-CC15FE135442}"/>
              </a:ext>
            </a:extLst>
          </p:cNvPr>
          <p:cNvSpPr>
            <a:spLocks noGrp="1"/>
          </p:cNvSpPr>
          <p:nvPr>
            <p:ph type="title"/>
          </p:nvPr>
        </p:nvSpPr>
        <p:spPr/>
        <p:txBody>
          <a:bodyPr/>
          <a:lstStyle/>
          <a:p>
            <a:r>
              <a:rPr lang="en-US" altLang="zh-CN" dirty="0"/>
              <a:t>Metric</a:t>
            </a:r>
            <a:endParaRPr lang="zh-CN" altLang="en-US" dirty="0"/>
          </a:p>
        </p:txBody>
      </p:sp>
      <p:sp>
        <p:nvSpPr>
          <p:cNvPr id="3" name="内容占位符 2">
            <a:extLst>
              <a:ext uri="{FF2B5EF4-FFF2-40B4-BE49-F238E27FC236}">
                <a16:creationId xmlns:a16="http://schemas.microsoft.com/office/drawing/2014/main" id="{00968D81-9C78-1028-D562-83522EB63889}"/>
              </a:ext>
            </a:extLst>
          </p:cNvPr>
          <p:cNvSpPr>
            <a:spLocks noGrp="1"/>
          </p:cNvSpPr>
          <p:nvPr>
            <p:ph idx="1"/>
          </p:nvPr>
        </p:nvSpPr>
        <p:spPr>
          <a:xfrm>
            <a:off x="838200" y="1939925"/>
            <a:ext cx="10515600" cy="4351338"/>
          </a:xfrm>
        </p:spPr>
        <p:txBody>
          <a:bodyPr/>
          <a:lstStyle/>
          <a:p>
            <a:pPr marL="0" indent="0">
              <a:buNone/>
            </a:pPr>
            <a:r>
              <a:rPr lang="en-US" altLang="zh-CN" dirty="0"/>
              <a:t>We use BLEU score to evaluate our model. To avoid any mistakes in implementing, we adopt the function by </a:t>
            </a:r>
            <a:r>
              <a:rPr lang="en-US" altLang="zh-CN" dirty="0" err="1"/>
              <a:t>pytorch</a:t>
            </a:r>
            <a:endParaRPr lang="en-US" altLang="zh-CN" dirty="0"/>
          </a:p>
          <a:p>
            <a:pPr marL="0" indent="0">
              <a:buNone/>
            </a:pPr>
            <a:r>
              <a:rPr lang="en-US" altLang="zh-CN" dirty="0"/>
              <a:t> `</a:t>
            </a:r>
            <a:r>
              <a:rPr lang="en-US" altLang="zh-CN" dirty="0" err="1"/>
              <a:t>torchtext.data.metrics.bleu_score</a:t>
            </a:r>
            <a:r>
              <a:rPr lang="en-US" altLang="zh-CN" dirty="0"/>
              <a:t>()`.</a:t>
            </a:r>
            <a:endParaRPr lang="zh-CN" altLang="en-US" dirty="0"/>
          </a:p>
        </p:txBody>
      </p:sp>
    </p:spTree>
    <p:extLst>
      <p:ext uri="{BB962C8B-B14F-4D97-AF65-F5344CB8AC3E}">
        <p14:creationId xmlns:p14="http://schemas.microsoft.com/office/powerpoint/2010/main" val="223224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E8158-CC3F-8433-DC54-2618A85FFF81}"/>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6CD93283-747A-7CE8-2530-9DBAD5D22BA7}"/>
              </a:ext>
            </a:extLst>
          </p:cNvPr>
          <p:cNvSpPr>
            <a:spLocks noGrp="1"/>
          </p:cNvSpPr>
          <p:nvPr>
            <p:ph idx="1"/>
          </p:nvPr>
        </p:nvSpPr>
        <p:spPr/>
        <p:txBody>
          <a:bodyPr>
            <a:normAutofit fontScale="70000" lnSpcReduction="20000"/>
          </a:bodyPr>
          <a:lstStyle/>
          <a:p>
            <a:pPr marL="0" indent="0">
              <a:buNone/>
            </a:pPr>
            <a:r>
              <a:rPr lang="en-US" altLang="zh-CN" dirty="0"/>
              <a:t>After processing the data and implementing the above model, we set the hyper-parameter as</a:t>
            </a:r>
          </a:p>
          <a:p>
            <a:pPr marL="0" indent="0">
              <a:buNone/>
            </a:pPr>
            <a:endParaRPr lang="en-US" altLang="zh-CN" dirty="0"/>
          </a:p>
          <a:p>
            <a:pPr marL="0" indent="0">
              <a:buNone/>
            </a:pPr>
            <a:r>
              <a:rPr lang="en-US" altLang="zh-CN" dirty="0"/>
              <a:t>LR=0.001</a:t>
            </a:r>
          </a:p>
          <a:p>
            <a:pPr marL="0" indent="0">
              <a:buNone/>
            </a:pPr>
            <a:endParaRPr lang="en-US" altLang="zh-CN" dirty="0"/>
          </a:p>
          <a:p>
            <a:pPr marL="0" indent="0">
              <a:buNone/>
            </a:pPr>
            <a:r>
              <a:rPr lang="en-US" altLang="zh-CN" dirty="0" err="1"/>
              <a:t>h_dim</a:t>
            </a:r>
            <a:r>
              <a:rPr lang="en-US" altLang="zh-CN" dirty="0"/>
              <a:t>=256</a:t>
            </a:r>
          </a:p>
          <a:p>
            <a:pPr marL="0" indent="0">
              <a:buNone/>
            </a:pPr>
            <a:r>
              <a:rPr lang="en-US" altLang="zh-CN" dirty="0" err="1"/>
              <a:t>enc_n_heads</a:t>
            </a:r>
            <a:r>
              <a:rPr lang="en-US" altLang="zh-CN" dirty="0"/>
              <a:t>=8</a:t>
            </a:r>
          </a:p>
          <a:p>
            <a:pPr marL="0" indent="0">
              <a:buNone/>
            </a:pPr>
            <a:r>
              <a:rPr lang="en-US" altLang="zh-CN" dirty="0" err="1"/>
              <a:t>dec_n_heads</a:t>
            </a:r>
            <a:r>
              <a:rPr lang="en-US" altLang="zh-CN" dirty="0"/>
              <a:t>=8</a:t>
            </a:r>
          </a:p>
          <a:p>
            <a:pPr marL="0" indent="0">
              <a:buNone/>
            </a:pPr>
            <a:r>
              <a:rPr lang="en-US" altLang="zh-CN" dirty="0" err="1"/>
              <a:t>enc_ff_dim</a:t>
            </a:r>
            <a:r>
              <a:rPr lang="en-US" altLang="zh-CN" dirty="0"/>
              <a:t>=256</a:t>
            </a:r>
          </a:p>
          <a:p>
            <a:pPr marL="0" indent="0">
              <a:buNone/>
            </a:pPr>
            <a:r>
              <a:rPr lang="en-US" altLang="zh-CN" dirty="0" err="1"/>
              <a:t>dec_ff_dim</a:t>
            </a:r>
            <a:r>
              <a:rPr lang="en-US" altLang="zh-CN" dirty="0"/>
              <a:t>=256</a:t>
            </a:r>
          </a:p>
          <a:p>
            <a:pPr marL="0" indent="0">
              <a:buNone/>
            </a:pPr>
            <a:r>
              <a:rPr lang="en-US" altLang="zh-CN" dirty="0" err="1"/>
              <a:t>enc_n_layers</a:t>
            </a:r>
            <a:r>
              <a:rPr lang="en-US" altLang="zh-CN" dirty="0"/>
              <a:t>=4</a:t>
            </a:r>
          </a:p>
          <a:p>
            <a:pPr marL="0" indent="0">
              <a:buNone/>
            </a:pPr>
            <a:r>
              <a:rPr lang="en-US" altLang="zh-CN" dirty="0" err="1"/>
              <a:t>dec_n_layers</a:t>
            </a:r>
            <a:r>
              <a:rPr lang="en-US" altLang="zh-CN" dirty="0"/>
              <a:t>=4</a:t>
            </a:r>
          </a:p>
          <a:p>
            <a:pPr marL="0" indent="0">
              <a:buNone/>
            </a:pPr>
            <a:r>
              <a:rPr lang="en-US" altLang="zh-CN" dirty="0"/>
              <a:t>dropout=0.1</a:t>
            </a:r>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0072435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688</Words>
  <Application>Microsoft Office PowerPoint</Application>
  <PresentationFormat>宽屏</PresentationFormat>
  <Paragraphs>41</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Cambria Math</vt:lpstr>
      <vt:lpstr>Office 主题​​</vt:lpstr>
      <vt:lpstr>P4 Translation</vt:lpstr>
      <vt:lpstr>Task</vt:lpstr>
      <vt:lpstr>Dataset</vt:lpstr>
      <vt:lpstr>Model Design</vt:lpstr>
      <vt:lpstr>Model Design</vt:lpstr>
      <vt:lpstr>Masking Issue</vt:lpstr>
      <vt:lpstr>Masking Issue</vt:lpstr>
      <vt:lpstr>Metric</vt:lpstr>
      <vt:lpstr>Result</vt:lpstr>
      <vt:lpstr>Result</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 子涵</dc:creator>
  <cp:lastModifiedBy>赵 子涵</cp:lastModifiedBy>
  <cp:revision>4</cp:revision>
  <dcterms:created xsi:type="dcterms:W3CDTF">2024-06-29T08:20:30Z</dcterms:created>
  <dcterms:modified xsi:type="dcterms:W3CDTF">2024-06-29T08:32:03Z</dcterms:modified>
</cp:coreProperties>
</file>