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89F8D1-ACCE-C49F-3AA7-12E9A016F7A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18AC99F-E266-099E-9880-A81C5165B5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EA568C0-F7C9-A6E9-D9F6-67947B01FC9C}"/>
              </a:ext>
            </a:extLst>
          </p:cNvPr>
          <p:cNvSpPr>
            <a:spLocks noGrp="1"/>
          </p:cNvSpPr>
          <p:nvPr>
            <p:ph type="dt" sz="half" idx="10"/>
          </p:nvPr>
        </p:nvSpPr>
        <p:spPr/>
        <p:txBody>
          <a:bodyPr/>
          <a:lstStyle/>
          <a:p>
            <a:fld id="{DC44F75F-5BF5-441F-AB0B-5316560A81C2}" type="datetimeFigureOut">
              <a:rPr lang="zh-CN" altLang="en-US" smtClean="0"/>
              <a:t>2024/6/28</a:t>
            </a:fld>
            <a:endParaRPr lang="zh-CN" altLang="en-US"/>
          </a:p>
        </p:txBody>
      </p:sp>
      <p:sp>
        <p:nvSpPr>
          <p:cNvPr id="5" name="页脚占位符 4">
            <a:extLst>
              <a:ext uri="{FF2B5EF4-FFF2-40B4-BE49-F238E27FC236}">
                <a16:creationId xmlns:a16="http://schemas.microsoft.com/office/drawing/2014/main" id="{2CFADB7E-5F5B-EB4E-4838-2E36E177BC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A75C29-DE95-18ED-D237-A7398E4CFC5F}"/>
              </a:ext>
            </a:extLst>
          </p:cNvPr>
          <p:cNvSpPr>
            <a:spLocks noGrp="1"/>
          </p:cNvSpPr>
          <p:nvPr>
            <p:ph type="sldNum" sz="quarter" idx="12"/>
          </p:nvPr>
        </p:nvSpPr>
        <p:spPr/>
        <p:txBody>
          <a:bodyPr/>
          <a:lstStyle/>
          <a:p>
            <a:fld id="{6BB3C423-7A3F-4B46-AAF2-74BA974687FE}" type="slidenum">
              <a:rPr lang="zh-CN" altLang="en-US" smtClean="0"/>
              <a:t>‹#›</a:t>
            </a:fld>
            <a:endParaRPr lang="zh-CN" altLang="en-US"/>
          </a:p>
        </p:txBody>
      </p:sp>
    </p:spTree>
    <p:extLst>
      <p:ext uri="{BB962C8B-B14F-4D97-AF65-F5344CB8AC3E}">
        <p14:creationId xmlns:p14="http://schemas.microsoft.com/office/powerpoint/2010/main" val="148418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6A820-F7FD-ADE1-C4C7-720A8208EC7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C75E3FE-5B8F-B10E-A17A-7A03C3BE80F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2BAFF6-8A02-3508-DCC2-51D2FF15C956}"/>
              </a:ext>
            </a:extLst>
          </p:cNvPr>
          <p:cNvSpPr>
            <a:spLocks noGrp="1"/>
          </p:cNvSpPr>
          <p:nvPr>
            <p:ph type="dt" sz="half" idx="10"/>
          </p:nvPr>
        </p:nvSpPr>
        <p:spPr/>
        <p:txBody>
          <a:bodyPr/>
          <a:lstStyle/>
          <a:p>
            <a:fld id="{DC44F75F-5BF5-441F-AB0B-5316560A81C2}" type="datetimeFigureOut">
              <a:rPr lang="zh-CN" altLang="en-US" smtClean="0"/>
              <a:t>2024/6/28</a:t>
            </a:fld>
            <a:endParaRPr lang="zh-CN" altLang="en-US"/>
          </a:p>
        </p:txBody>
      </p:sp>
      <p:sp>
        <p:nvSpPr>
          <p:cNvPr id="5" name="页脚占位符 4">
            <a:extLst>
              <a:ext uri="{FF2B5EF4-FFF2-40B4-BE49-F238E27FC236}">
                <a16:creationId xmlns:a16="http://schemas.microsoft.com/office/drawing/2014/main" id="{754973C9-421E-E3E9-1204-F47D604216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6E5A1A-C851-532A-A5CD-A0C3FE14DD12}"/>
              </a:ext>
            </a:extLst>
          </p:cNvPr>
          <p:cNvSpPr>
            <a:spLocks noGrp="1"/>
          </p:cNvSpPr>
          <p:nvPr>
            <p:ph type="sldNum" sz="quarter" idx="12"/>
          </p:nvPr>
        </p:nvSpPr>
        <p:spPr/>
        <p:txBody>
          <a:bodyPr/>
          <a:lstStyle/>
          <a:p>
            <a:fld id="{6BB3C423-7A3F-4B46-AAF2-74BA974687FE}" type="slidenum">
              <a:rPr lang="zh-CN" altLang="en-US" smtClean="0"/>
              <a:t>‹#›</a:t>
            </a:fld>
            <a:endParaRPr lang="zh-CN" altLang="en-US"/>
          </a:p>
        </p:txBody>
      </p:sp>
    </p:spTree>
    <p:extLst>
      <p:ext uri="{BB962C8B-B14F-4D97-AF65-F5344CB8AC3E}">
        <p14:creationId xmlns:p14="http://schemas.microsoft.com/office/powerpoint/2010/main" val="424682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A397B-8AA6-904D-7B91-FA0E39C2E2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3EC7ED4-FB06-3A4E-1E85-FF995E8DDF0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AF5499-42E4-95A3-66B5-8D23005F4FE1}"/>
              </a:ext>
            </a:extLst>
          </p:cNvPr>
          <p:cNvSpPr>
            <a:spLocks noGrp="1"/>
          </p:cNvSpPr>
          <p:nvPr>
            <p:ph type="dt" sz="half" idx="10"/>
          </p:nvPr>
        </p:nvSpPr>
        <p:spPr/>
        <p:txBody>
          <a:bodyPr/>
          <a:lstStyle/>
          <a:p>
            <a:fld id="{DC44F75F-5BF5-441F-AB0B-5316560A81C2}" type="datetimeFigureOut">
              <a:rPr lang="zh-CN" altLang="en-US" smtClean="0"/>
              <a:t>2024/6/28</a:t>
            </a:fld>
            <a:endParaRPr lang="zh-CN" altLang="en-US"/>
          </a:p>
        </p:txBody>
      </p:sp>
      <p:sp>
        <p:nvSpPr>
          <p:cNvPr id="5" name="页脚占位符 4">
            <a:extLst>
              <a:ext uri="{FF2B5EF4-FFF2-40B4-BE49-F238E27FC236}">
                <a16:creationId xmlns:a16="http://schemas.microsoft.com/office/drawing/2014/main" id="{7453C7B4-42EC-2119-7151-E323D9158F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D6E581-0B35-F4D5-A131-4FDB36F82B57}"/>
              </a:ext>
            </a:extLst>
          </p:cNvPr>
          <p:cNvSpPr>
            <a:spLocks noGrp="1"/>
          </p:cNvSpPr>
          <p:nvPr>
            <p:ph type="sldNum" sz="quarter" idx="12"/>
          </p:nvPr>
        </p:nvSpPr>
        <p:spPr/>
        <p:txBody>
          <a:bodyPr/>
          <a:lstStyle/>
          <a:p>
            <a:fld id="{6BB3C423-7A3F-4B46-AAF2-74BA974687FE}" type="slidenum">
              <a:rPr lang="zh-CN" altLang="en-US" smtClean="0"/>
              <a:t>‹#›</a:t>
            </a:fld>
            <a:endParaRPr lang="zh-CN" altLang="en-US"/>
          </a:p>
        </p:txBody>
      </p:sp>
    </p:spTree>
    <p:extLst>
      <p:ext uri="{BB962C8B-B14F-4D97-AF65-F5344CB8AC3E}">
        <p14:creationId xmlns:p14="http://schemas.microsoft.com/office/powerpoint/2010/main" val="197776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C2ACD-E824-A777-7F56-A8781B98A72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A19E872-63E0-05BF-2E01-59851D16696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34CAFD-7ED6-F29A-4949-F62DA28B87D8}"/>
              </a:ext>
            </a:extLst>
          </p:cNvPr>
          <p:cNvSpPr>
            <a:spLocks noGrp="1"/>
          </p:cNvSpPr>
          <p:nvPr>
            <p:ph type="dt" sz="half" idx="10"/>
          </p:nvPr>
        </p:nvSpPr>
        <p:spPr/>
        <p:txBody>
          <a:bodyPr/>
          <a:lstStyle/>
          <a:p>
            <a:fld id="{DC44F75F-5BF5-441F-AB0B-5316560A81C2}" type="datetimeFigureOut">
              <a:rPr lang="zh-CN" altLang="en-US" smtClean="0"/>
              <a:t>2024/6/28</a:t>
            </a:fld>
            <a:endParaRPr lang="zh-CN" altLang="en-US"/>
          </a:p>
        </p:txBody>
      </p:sp>
      <p:sp>
        <p:nvSpPr>
          <p:cNvPr id="5" name="页脚占位符 4">
            <a:extLst>
              <a:ext uri="{FF2B5EF4-FFF2-40B4-BE49-F238E27FC236}">
                <a16:creationId xmlns:a16="http://schemas.microsoft.com/office/drawing/2014/main" id="{0AB8E03C-C3A8-70D3-6EBB-9E64A445BB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DD4163-3D89-F34C-94EC-B9C74A9BAFF9}"/>
              </a:ext>
            </a:extLst>
          </p:cNvPr>
          <p:cNvSpPr>
            <a:spLocks noGrp="1"/>
          </p:cNvSpPr>
          <p:nvPr>
            <p:ph type="sldNum" sz="quarter" idx="12"/>
          </p:nvPr>
        </p:nvSpPr>
        <p:spPr/>
        <p:txBody>
          <a:bodyPr/>
          <a:lstStyle/>
          <a:p>
            <a:fld id="{6BB3C423-7A3F-4B46-AAF2-74BA974687FE}" type="slidenum">
              <a:rPr lang="zh-CN" altLang="en-US" smtClean="0"/>
              <a:t>‹#›</a:t>
            </a:fld>
            <a:endParaRPr lang="zh-CN" altLang="en-US"/>
          </a:p>
        </p:txBody>
      </p:sp>
    </p:spTree>
    <p:extLst>
      <p:ext uri="{BB962C8B-B14F-4D97-AF65-F5344CB8AC3E}">
        <p14:creationId xmlns:p14="http://schemas.microsoft.com/office/powerpoint/2010/main" val="3739868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98162-438B-9815-9EB2-C3475870F36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A11ED7F-3978-9E74-EDBF-0A47C84D9A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52AE60B-C7A0-BF2D-3020-FD802E2A6FBE}"/>
              </a:ext>
            </a:extLst>
          </p:cNvPr>
          <p:cNvSpPr>
            <a:spLocks noGrp="1"/>
          </p:cNvSpPr>
          <p:nvPr>
            <p:ph type="dt" sz="half" idx="10"/>
          </p:nvPr>
        </p:nvSpPr>
        <p:spPr/>
        <p:txBody>
          <a:bodyPr/>
          <a:lstStyle/>
          <a:p>
            <a:fld id="{DC44F75F-5BF5-441F-AB0B-5316560A81C2}" type="datetimeFigureOut">
              <a:rPr lang="zh-CN" altLang="en-US" smtClean="0"/>
              <a:t>2024/6/28</a:t>
            </a:fld>
            <a:endParaRPr lang="zh-CN" altLang="en-US"/>
          </a:p>
        </p:txBody>
      </p:sp>
      <p:sp>
        <p:nvSpPr>
          <p:cNvPr id="5" name="页脚占位符 4">
            <a:extLst>
              <a:ext uri="{FF2B5EF4-FFF2-40B4-BE49-F238E27FC236}">
                <a16:creationId xmlns:a16="http://schemas.microsoft.com/office/drawing/2014/main" id="{BEEF54B6-32C9-4C19-A893-B114686731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A4E63D-452D-7B04-68EF-0142F9D16BD1}"/>
              </a:ext>
            </a:extLst>
          </p:cNvPr>
          <p:cNvSpPr>
            <a:spLocks noGrp="1"/>
          </p:cNvSpPr>
          <p:nvPr>
            <p:ph type="sldNum" sz="quarter" idx="12"/>
          </p:nvPr>
        </p:nvSpPr>
        <p:spPr/>
        <p:txBody>
          <a:bodyPr/>
          <a:lstStyle/>
          <a:p>
            <a:fld id="{6BB3C423-7A3F-4B46-AAF2-74BA974687FE}" type="slidenum">
              <a:rPr lang="zh-CN" altLang="en-US" smtClean="0"/>
              <a:t>‹#›</a:t>
            </a:fld>
            <a:endParaRPr lang="zh-CN" altLang="en-US"/>
          </a:p>
        </p:txBody>
      </p:sp>
    </p:spTree>
    <p:extLst>
      <p:ext uri="{BB962C8B-B14F-4D97-AF65-F5344CB8AC3E}">
        <p14:creationId xmlns:p14="http://schemas.microsoft.com/office/powerpoint/2010/main" val="133346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F9C4E-98C3-AC71-5E54-F68E84B027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19BF84-F613-C5EC-CF76-B9585A93512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830A594-7FB3-6B4C-2179-5C77987B012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039ED2-93F0-4437-28C9-0113D46EA864}"/>
              </a:ext>
            </a:extLst>
          </p:cNvPr>
          <p:cNvSpPr>
            <a:spLocks noGrp="1"/>
          </p:cNvSpPr>
          <p:nvPr>
            <p:ph type="dt" sz="half" idx="10"/>
          </p:nvPr>
        </p:nvSpPr>
        <p:spPr/>
        <p:txBody>
          <a:bodyPr/>
          <a:lstStyle/>
          <a:p>
            <a:fld id="{DC44F75F-5BF5-441F-AB0B-5316560A81C2}" type="datetimeFigureOut">
              <a:rPr lang="zh-CN" altLang="en-US" smtClean="0"/>
              <a:t>2024/6/28</a:t>
            </a:fld>
            <a:endParaRPr lang="zh-CN" altLang="en-US"/>
          </a:p>
        </p:txBody>
      </p:sp>
      <p:sp>
        <p:nvSpPr>
          <p:cNvPr id="6" name="页脚占位符 5">
            <a:extLst>
              <a:ext uri="{FF2B5EF4-FFF2-40B4-BE49-F238E27FC236}">
                <a16:creationId xmlns:a16="http://schemas.microsoft.com/office/drawing/2014/main" id="{AC6D5B18-D678-CFA3-6143-1EA001EB0A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BABEC6-5A5D-27EF-2A4F-6571F3026AEF}"/>
              </a:ext>
            </a:extLst>
          </p:cNvPr>
          <p:cNvSpPr>
            <a:spLocks noGrp="1"/>
          </p:cNvSpPr>
          <p:nvPr>
            <p:ph type="sldNum" sz="quarter" idx="12"/>
          </p:nvPr>
        </p:nvSpPr>
        <p:spPr/>
        <p:txBody>
          <a:bodyPr/>
          <a:lstStyle/>
          <a:p>
            <a:fld id="{6BB3C423-7A3F-4B46-AAF2-74BA974687FE}" type="slidenum">
              <a:rPr lang="zh-CN" altLang="en-US" smtClean="0"/>
              <a:t>‹#›</a:t>
            </a:fld>
            <a:endParaRPr lang="zh-CN" altLang="en-US"/>
          </a:p>
        </p:txBody>
      </p:sp>
    </p:spTree>
    <p:extLst>
      <p:ext uri="{BB962C8B-B14F-4D97-AF65-F5344CB8AC3E}">
        <p14:creationId xmlns:p14="http://schemas.microsoft.com/office/powerpoint/2010/main" val="286006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6B35C-CB7B-EA64-F0E8-89CB2293BBF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683093E-B8EE-AF7C-7700-6B8DA29E53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79BF8D6-0483-B1F2-4F65-7262543CE2F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67A0C56-7804-AA5C-A471-AA98D72DCB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AFBA962-88CE-1EF6-EC26-6C751DDD51C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C59C913-AEE5-CC15-5E51-CFBB51A41F85}"/>
              </a:ext>
            </a:extLst>
          </p:cNvPr>
          <p:cNvSpPr>
            <a:spLocks noGrp="1"/>
          </p:cNvSpPr>
          <p:nvPr>
            <p:ph type="dt" sz="half" idx="10"/>
          </p:nvPr>
        </p:nvSpPr>
        <p:spPr/>
        <p:txBody>
          <a:bodyPr/>
          <a:lstStyle/>
          <a:p>
            <a:fld id="{DC44F75F-5BF5-441F-AB0B-5316560A81C2}" type="datetimeFigureOut">
              <a:rPr lang="zh-CN" altLang="en-US" smtClean="0"/>
              <a:t>2024/6/28</a:t>
            </a:fld>
            <a:endParaRPr lang="zh-CN" altLang="en-US"/>
          </a:p>
        </p:txBody>
      </p:sp>
      <p:sp>
        <p:nvSpPr>
          <p:cNvPr id="8" name="页脚占位符 7">
            <a:extLst>
              <a:ext uri="{FF2B5EF4-FFF2-40B4-BE49-F238E27FC236}">
                <a16:creationId xmlns:a16="http://schemas.microsoft.com/office/drawing/2014/main" id="{59C5ECD5-6566-4611-6BA0-FC0D01182C7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F282E3A-7BDD-AD13-18C7-7ECCECAF3340}"/>
              </a:ext>
            </a:extLst>
          </p:cNvPr>
          <p:cNvSpPr>
            <a:spLocks noGrp="1"/>
          </p:cNvSpPr>
          <p:nvPr>
            <p:ph type="sldNum" sz="quarter" idx="12"/>
          </p:nvPr>
        </p:nvSpPr>
        <p:spPr/>
        <p:txBody>
          <a:bodyPr/>
          <a:lstStyle/>
          <a:p>
            <a:fld id="{6BB3C423-7A3F-4B46-AAF2-74BA974687FE}" type="slidenum">
              <a:rPr lang="zh-CN" altLang="en-US" smtClean="0"/>
              <a:t>‹#›</a:t>
            </a:fld>
            <a:endParaRPr lang="zh-CN" altLang="en-US"/>
          </a:p>
        </p:txBody>
      </p:sp>
    </p:spTree>
    <p:extLst>
      <p:ext uri="{BB962C8B-B14F-4D97-AF65-F5344CB8AC3E}">
        <p14:creationId xmlns:p14="http://schemas.microsoft.com/office/powerpoint/2010/main" val="244754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20A09A-B732-DC9D-B277-6898D445FE0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0A2046-D9C9-BF1A-92B7-ED94BCD91222}"/>
              </a:ext>
            </a:extLst>
          </p:cNvPr>
          <p:cNvSpPr>
            <a:spLocks noGrp="1"/>
          </p:cNvSpPr>
          <p:nvPr>
            <p:ph type="dt" sz="half" idx="10"/>
          </p:nvPr>
        </p:nvSpPr>
        <p:spPr/>
        <p:txBody>
          <a:bodyPr/>
          <a:lstStyle/>
          <a:p>
            <a:fld id="{DC44F75F-5BF5-441F-AB0B-5316560A81C2}" type="datetimeFigureOut">
              <a:rPr lang="zh-CN" altLang="en-US" smtClean="0"/>
              <a:t>2024/6/28</a:t>
            </a:fld>
            <a:endParaRPr lang="zh-CN" altLang="en-US"/>
          </a:p>
        </p:txBody>
      </p:sp>
      <p:sp>
        <p:nvSpPr>
          <p:cNvPr id="4" name="页脚占位符 3">
            <a:extLst>
              <a:ext uri="{FF2B5EF4-FFF2-40B4-BE49-F238E27FC236}">
                <a16:creationId xmlns:a16="http://schemas.microsoft.com/office/drawing/2014/main" id="{BB114040-7D52-9D45-FD33-E291869D8A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ABD4B71-E3EB-F80C-0F33-7131A3FFEA78}"/>
              </a:ext>
            </a:extLst>
          </p:cNvPr>
          <p:cNvSpPr>
            <a:spLocks noGrp="1"/>
          </p:cNvSpPr>
          <p:nvPr>
            <p:ph type="sldNum" sz="quarter" idx="12"/>
          </p:nvPr>
        </p:nvSpPr>
        <p:spPr/>
        <p:txBody>
          <a:bodyPr/>
          <a:lstStyle/>
          <a:p>
            <a:fld id="{6BB3C423-7A3F-4B46-AAF2-74BA974687FE}" type="slidenum">
              <a:rPr lang="zh-CN" altLang="en-US" smtClean="0"/>
              <a:t>‹#›</a:t>
            </a:fld>
            <a:endParaRPr lang="zh-CN" altLang="en-US"/>
          </a:p>
        </p:txBody>
      </p:sp>
    </p:spTree>
    <p:extLst>
      <p:ext uri="{BB962C8B-B14F-4D97-AF65-F5344CB8AC3E}">
        <p14:creationId xmlns:p14="http://schemas.microsoft.com/office/powerpoint/2010/main" val="118340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09AB03-4D94-F604-F52F-D43509881A29}"/>
              </a:ext>
            </a:extLst>
          </p:cNvPr>
          <p:cNvSpPr>
            <a:spLocks noGrp="1"/>
          </p:cNvSpPr>
          <p:nvPr>
            <p:ph type="dt" sz="half" idx="10"/>
          </p:nvPr>
        </p:nvSpPr>
        <p:spPr/>
        <p:txBody>
          <a:bodyPr/>
          <a:lstStyle/>
          <a:p>
            <a:fld id="{DC44F75F-5BF5-441F-AB0B-5316560A81C2}" type="datetimeFigureOut">
              <a:rPr lang="zh-CN" altLang="en-US" smtClean="0"/>
              <a:t>2024/6/28</a:t>
            </a:fld>
            <a:endParaRPr lang="zh-CN" altLang="en-US"/>
          </a:p>
        </p:txBody>
      </p:sp>
      <p:sp>
        <p:nvSpPr>
          <p:cNvPr id="3" name="页脚占位符 2">
            <a:extLst>
              <a:ext uri="{FF2B5EF4-FFF2-40B4-BE49-F238E27FC236}">
                <a16:creationId xmlns:a16="http://schemas.microsoft.com/office/drawing/2014/main" id="{198831B7-5E15-1C81-4E66-426C7445CFC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A1C0BA-373F-82A0-ED8D-85EA946B3DB0}"/>
              </a:ext>
            </a:extLst>
          </p:cNvPr>
          <p:cNvSpPr>
            <a:spLocks noGrp="1"/>
          </p:cNvSpPr>
          <p:nvPr>
            <p:ph type="sldNum" sz="quarter" idx="12"/>
          </p:nvPr>
        </p:nvSpPr>
        <p:spPr/>
        <p:txBody>
          <a:bodyPr/>
          <a:lstStyle/>
          <a:p>
            <a:fld id="{6BB3C423-7A3F-4B46-AAF2-74BA974687FE}" type="slidenum">
              <a:rPr lang="zh-CN" altLang="en-US" smtClean="0"/>
              <a:t>‹#›</a:t>
            </a:fld>
            <a:endParaRPr lang="zh-CN" altLang="en-US"/>
          </a:p>
        </p:txBody>
      </p:sp>
    </p:spTree>
    <p:extLst>
      <p:ext uri="{BB962C8B-B14F-4D97-AF65-F5344CB8AC3E}">
        <p14:creationId xmlns:p14="http://schemas.microsoft.com/office/powerpoint/2010/main" val="427913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05DB7-BF39-968B-7360-D1D6C323E62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5F1BF0-430C-3012-8393-71C485FD8B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8F27CF5-70C0-A8D8-51B1-59773E8F1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7655237-0219-5727-3744-8D49C822B4B3}"/>
              </a:ext>
            </a:extLst>
          </p:cNvPr>
          <p:cNvSpPr>
            <a:spLocks noGrp="1"/>
          </p:cNvSpPr>
          <p:nvPr>
            <p:ph type="dt" sz="half" idx="10"/>
          </p:nvPr>
        </p:nvSpPr>
        <p:spPr/>
        <p:txBody>
          <a:bodyPr/>
          <a:lstStyle/>
          <a:p>
            <a:fld id="{DC44F75F-5BF5-441F-AB0B-5316560A81C2}" type="datetimeFigureOut">
              <a:rPr lang="zh-CN" altLang="en-US" smtClean="0"/>
              <a:t>2024/6/28</a:t>
            </a:fld>
            <a:endParaRPr lang="zh-CN" altLang="en-US"/>
          </a:p>
        </p:txBody>
      </p:sp>
      <p:sp>
        <p:nvSpPr>
          <p:cNvPr id="6" name="页脚占位符 5">
            <a:extLst>
              <a:ext uri="{FF2B5EF4-FFF2-40B4-BE49-F238E27FC236}">
                <a16:creationId xmlns:a16="http://schemas.microsoft.com/office/drawing/2014/main" id="{85F6EDCA-EF5D-3D7B-A8F3-46C94AB80D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0AA920-8016-7C82-83BA-F2DF2E6A5751}"/>
              </a:ext>
            </a:extLst>
          </p:cNvPr>
          <p:cNvSpPr>
            <a:spLocks noGrp="1"/>
          </p:cNvSpPr>
          <p:nvPr>
            <p:ph type="sldNum" sz="quarter" idx="12"/>
          </p:nvPr>
        </p:nvSpPr>
        <p:spPr/>
        <p:txBody>
          <a:bodyPr/>
          <a:lstStyle/>
          <a:p>
            <a:fld id="{6BB3C423-7A3F-4B46-AAF2-74BA974687FE}" type="slidenum">
              <a:rPr lang="zh-CN" altLang="en-US" smtClean="0"/>
              <a:t>‹#›</a:t>
            </a:fld>
            <a:endParaRPr lang="zh-CN" altLang="en-US"/>
          </a:p>
        </p:txBody>
      </p:sp>
    </p:spTree>
    <p:extLst>
      <p:ext uri="{BB962C8B-B14F-4D97-AF65-F5344CB8AC3E}">
        <p14:creationId xmlns:p14="http://schemas.microsoft.com/office/powerpoint/2010/main" val="4130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944A8B-C382-7209-0BCD-4F5601459B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E6A4F1C-CB66-4FC0-BA63-B42DADC848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EB6EEA-F1A4-BEB8-5F0E-FEF4321C3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E9B2DFD-8CA8-0D20-56BF-11231015F436}"/>
              </a:ext>
            </a:extLst>
          </p:cNvPr>
          <p:cNvSpPr>
            <a:spLocks noGrp="1"/>
          </p:cNvSpPr>
          <p:nvPr>
            <p:ph type="dt" sz="half" idx="10"/>
          </p:nvPr>
        </p:nvSpPr>
        <p:spPr/>
        <p:txBody>
          <a:bodyPr/>
          <a:lstStyle/>
          <a:p>
            <a:fld id="{DC44F75F-5BF5-441F-AB0B-5316560A81C2}" type="datetimeFigureOut">
              <a:rPr lang="zh-CN" altLang="en-US" smtClean="0"/>
              <a:t>2024/6/28</a:t>
            </a:fld>
            <a:endParaRPr lang="zh-CN" altLang="en-US"/>
          </a:p>
        </p:txBody>
      </p:sp>
      <p:sp>
        <p:nvSpPr>
          <p:cNvPr id="6" name="页脚占位符 5">
            <a:extLst>
              <a:ext uri="{FF2B5EF4-FFF2-40B4-BE49-F238E27FC236}">
                <a16:creationId xmlns:a16="http://schemas.microsoft.com/office/drawing/2014/main" id="{A31D2431-CBD9-D5B4-4416-503A89AC83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31093B-11DA-AD3E-0478-26490FE025FF}"/>
              </a:ext>
            </a:extLst>
          </p:cNvPr>
          <p:cNvSpPr>
            <a:spLocks noGrp="1"/>
          </p:cNvSpPr>
          <p:nvPr>
            <p:ph type="sldNum" sz="quarter" idx="12"/>
          </p:nvPr>
        </p:nvSpPr>
        <p:spPr/>
        <p:txBody>
          <a:bodyPr/>
          <a:lstStyle/>
          <a:p>
            <a:fld id="{6BB3C423-7A3F-4B46-AAF2-74BA974687FE}" type="slidenum">
              <a:rPr lang="zh-CN" altLang="en-US" smtClean="0"/>
              <a:t>‹#›</a:t>
            </a:fld>
            <a:endParaRPr lang="zh-CN" altLang="en-US"/>
          </a:p>
        </p:txBody>
      </p:sp>
    </p:spTree>
    <p:extLst>
      <p:ext uri="{BB962C8B-B14F-4D97-AF65-F5344CB8AC3E}">
        <p14:creationId xmlns:p14="http://schemas.microsoft.com/office/powerpoint/2010/main" val="2414210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4DAFC7-B503-B766-1F02-0B3F1E0DA2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82BE922-5746-0032-411F-2EB590AEE8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1059DB-DE3B-4F0A-27AD-1A140921A7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4F75F-5BF5-441F-AB0B-5316560A81C2}" type="datetimeFigureOut">
              <a:rPr lang="zh-CN" altLang="en-US" smtClean="0"/>
              <a:t>2024/6/28</a:t>
            </a:fld>
            <a:endParaRPr lang="zh-CN" altLang="en-US"/>
          </a:p>
        </p:txBody>
      </p:sp>
      <p:sp>
        <p:nvSpPr>
          <p:cNvPr id="5" name="页脚占位符 4">
            <a:extLst>
              <a:ext uri="{FF2B5EF4-FFF2-40B4-BE49-F238E27FC236}">
                <a16:creationId xmlns:a16="http://schemas.microsoft.com/office/drawing/2014/main" id="{40FB863A-A941-9A0E-C8C2-CA8E7DCDEF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A34EAE-DC41-727D-4012-D82967DA9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3C423-7A3F-4B46-AAF2-74BA974687FE}" type="slidenum">
              <a:rPr lang="zh-CN" altLang="en-US" smtClean="0"/>
              <a:t>‹#›</a:t>
            </a:fld>
            <a:endParaRPr lang="zh-CN" altLang="en-US"/>
          </a:p>
        </p:txBody>
      </p:sp>
    </p:spTree>
    <p:extLst>
      <p:ext uri="{BB962C8B-B14F-4D97-AF65-F5344CB8AC3E}">
        <p14:creationId xmlns:p14="http://schemas.microsoft.com/office/powerpoint/2010/main" val="62863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AA49C6D1-BF86-D65A-2312-3AC43F9AAF05}"/>
              </a:ext>
            </a:extLst>
          </p:cNvPr>
          <p:cNvSpPr>
            <a:spLocks noGrp="1"/>
          </p:cNvSpPr>
          <p:nvPr>
            <p:ph type="ctrTitle"/>
          </p:nvPr>
        </p:nvSpPr>
        <p:spPr>
          <a:xfrm>
            <a:off x="1846118" y="1825624"/>
            <a:ext cx="9144000" cy="1045874"/>
          </a:xfrm>
        </p:spPr>
        <p:txBody>
          <a:bodyPr/>
          <a:lstStyle/>
          <a:p>
            <a:r>
              <a:rPr lang="en-US" altLang="zh-CN" dirty="0"/>
              <a:t>P2 Image Classification</a:t>
            </a:r>
            <a:endParaRPr lang="zh-CN" altLang="en-US" dirty="0"/>
          </a:p>
        </p:txBody>
      </p:sp>
      <p:sp>
        <p:nvSpPr>
          <p:cNvPr id="7" name="副标题 2">
            <a:extLst>
              <a:ext uri="{FF2B5EF4-FFF2-40B4-BE49-F238E27FC236}">
                <a16:creationId xmlns:a16="http://schemas.microsoft.com/office/drawing/2014/main" id="{9248CDB6-BC0D-234F-7425-C1E5B6DCAEB2}"/>
              </a:ext>
            </a:extLst>
          </p:cNvPr>
          <p:cNvSpPr>
            <a:spLocks noGrp="1"/>
          </p:cNvSpPr>
          <p:nvPr>
            <p:ph type="subTitle" idx="1"/>
          </p:nvPr>
        </p:nvSpPr>
        <p:spPr>
          <a:xfrm>
            <a:off x="1524000" y="3934547"/>
            <a:ext cx="9144000" cy="1655762"/>
          </a:xfrm>
        </p:spPr>
        <p:txBody>
          <a:bodyPr/>
          <a:lstStyle/>
          <a:p>
            <a:r>
              <a:rPr lang="en-US" altLang="zh-CN" dirty="0"/>
              <a:t>Name: </a:t>
            </a:r>
            <a:r>
              <a:rPr lang="zh-CN" altLang="en-US" dirty="0"/>
              <a:t>赵子涵 </a:t>
            </a:r>
            <a:r>
              <a:rPr lang="en-US" altLang="zh-CN" dirty="0"/>
              <a:t>Major: Computer Science</a:t>
            </a:r>
          </a:p>
          <a:p>
            <a:r>
              <a:rPr lang="en-US" altLang="zh-CN" dirty="0"/>
              <a:t>Student ID: 2023E8013282148</a:t>
            </a:r>
            <a:endParaRPr lang="zh-CN" altLang="en-US" dirty="0"/>
          </a:p>
        </p:txBody>
      </p:sp>
    </p:spTree>
    <p:extLst>
      <p:ext uri="{BB962C8B-B14F-4D97-AF65-F5344CB8AC3E}">
        <p14:creationId xmlns:p14="http://schemas.microsoft.com/office/powerpoint/2010/main" val="336369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D6824-1A68-96F4-2EA3-0A847A9578C2}"/>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05E0B3F3-E53E-345D-B86F-7163E593179C}"/>
              </a:ext>
            </a:extLst>
          </p:cNvPr>
          <p:cNvSpPr>
            <a:spLocks noGrp="1"/>
          </p:cNvSpPr>
          <p:nvPr>
            <p:ph idx="1"/>
          </p:nvPr>
        </p:nvSpPr>
        <p:spPr>
          <a:xfrm>
            <a:off x="838200" y="2506662"/>
            <a:ext cx="10515600" cy="3010911"/>
          </a:xfrm>
        </p:spPr>
        <p:txBody>
          <a:bodyPr/>
          <a:lstStyle/>
          <a:p>
            <a:pPr marL="0" indent="0">
              <a:buNone/>
            </a:pPr>
            <a:r>
              <a:rPr lang="en-US" altLang="zh-CN" dirty="0"/>
              <a:t>We use CIFAR10 as the data source of our project. CIFAR10 is one of the most famous dataset in the field of computer vision. It contains 60000 32*32 color images in 10 classes. The train set takes 50000 of it, and the rest are treat as test set.</a:t>
            </a:r>
            <a:endParaRPr lang="zh-CN" altLang="en-US" dirty="0"/>
          </a:p>
        </p:txBody>
      </p:sp>
    </p:spTree>
    <p:extLst>
      <p:ext uri="{BB962C8B-B14F-4D97-AF65-F5344CB8AC3E}">
        <p14:creationId xmlns:p14="http://schemas.microsoft.com/office/powerpoint/2010/main" val="599662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2692C-F13E-D2D4-9E47-F38AE18DE409}"/>
              </a:ext>
            </a:extLst>
          </p:cNvPr>
          <p:cNvSpPr>
            <a:spLocks noGrp="1"/>
          </p:cNvSpPr>
          <p:nvPr>
            <p:ph type="title"/>
          </p:nvPr>
        </p:nvSpPr>
        <p:spPr/>
        <p:txBody>
          <a:bodyPr/>
          <a:lstStyle/>
          <a:p>
            <a:r>
              <a:rPr lang="en-US" altLang="zh-CN" dirty="0"/>
              <a:t>Model Optimization</a:t>
            </a:r>
            <a:endParaRPr lang="zh-CN" altLang="en-US" dirty="0"/>
          </a:p>
        </p:txBody>
      </p:sp>
      <p:sp>
        <p:nvSpPr>
          <p:cNvPr id="3" name="内容占位符 2">
            <a:extLst>
              <a:ext uri="{FF2B5EF4-FFF2-40B4-BE49-F238E27FC236}">
                <a16:creationId xmlns:a16="http://schemas.microsoft.com/office/drawing/2014/main" id="{296854E3-8F1E-136B-4544-3FA3D711EC7E}"/>
              </a:ext>
            </a:extLst>
          </p:cNvPr>
          <p:cNvSpPr>
            <a:spLocks noGrp="1"/>
          </p:cNvSpPr>
          <p:nvPr>
            <p:ph idx="1"/>
          </p:nvPr>
        </p:nvSpPr>
        <p:spPr>
          <a:xfrm>
            <a:off x="838200" y="2303607"/>
            <a:ext cx="10515600" cy="4351338"/>
          </a:xfrm>
        </p:spPr>
        <p:txBody>
          <a:bodyPr/>
          <a:lstStyle/>
          <a:p>
            <a:pPr marL="0" indent="0">
              <a:buNone/>
            </a:pPr>
            <a:r>
              <a:rPr lang="en-US" altLang="zh-CN" dirty="0"/>
              <a:t>In this section, we show some optimization attempts as we implementing the </a:t>
            </a:r>
            <a:r>
              <a:rPr lang="en-US" altLang="zh-CN" dirty="0" err="1"/>
              <a:t>ViT</a:t>
            </a:r>
            <a:r>
              <a:rPr lang="en-US" altLang="zh-CN" dirty="0"/>
              <a:t> model.</a:t>
            </a:r>
          </a:p>
          <a:p>
            <a:pPr marL="0" indent="0">
              <a:buNone/>
            </a:pPr>
            <a:endParaRPr lang="en-US" altLang="zh-CN" dirty="0"/>
          </a:p>
          <a:p>
            <a:pPr marL="0" indent="0">
              <a:buNone/>
            </a:pPr>
            <a:r>
              <a:rPr lang="en-US" altLang="zh-CN" dirty="0"/>
              <a:t>The implementation adopt several ideas of [1].</a:t>
            </a:r>
            <a:endParaRPr lang="zh-CN" altLang="en-US" dirty="0"/>
          </a:p>
        </p:txBody>
      </p:sp>
      <p:sp>
        <p:nvSpPr>
          <p:cNvPr id="5" name="文本框 4">
            <a:extLst>
              <a:ext uri="{FF2B5EF4-FFF2-40B4-BE49-F238E27FC236}">
                <a16:creationId xmlns:a16="http://schemas.microsoft.com/office/drawing/2014/main" id="{64E783B5-93E7-B568-CE47-B2D9845BA5AB}"/>
              </a:ext>
            </a:extLst>
          </p:cNvPr>
          <p:cNvSpPr txBox="1"/>
          <p:nvPr/>
        </p:nvSpPr>
        <p:spPr>
          <a:xfrm>
            <a:off x="838200" y="6176963"/>
            <a:ext cx="6094268" cy="369332"/>
          </a:xfrm>
          <a:prstGeom prst="rect">
            <a:avLst/>
          </a:prstGeom>
          <a:noFill/>
        </p:spPr>
        <p:txBody>
          <a:bodyPr wrap="square">
            <a:spAutoFit/>
          </a:bodyPr>
          <a:lstStyle/>
          <a:p>
            <a:r>
              <a:rPr lang="zh-CN" altLang="en-US" dirty="0"/>
              <a:t>1 https://github.com/FrancescoSaverioZuppichini/ViT</a:t>
            </a:r>
          </a:p>
        </p:txBody>
      </p:sp>
    </p:spTree>
    <p:extLst>
      <p:ext uri="{BB962C8B-B14F-4D97-AF65-F5344CB8AC3E}">
        <p14:creationId xmlns:p14="http://schemas.microsoft.com/office/powerpoint/2010/main" val="922381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8D61F-9E76-D0CB-E024-27A8223C27B2}"/>
              </a:ext>
            </a:extLst>
          </p:cNvPr>
          <p:cNvSpPr>
            <a:spLocks noGrp="1"/>
          </p:cNvSpPr>
          <p:nvPr>
            <p:ph type="title"/>
          </p:nvPr>
        </p:nvSpPr>
        <p:spPr/>
        <p:txBody>
          <a:bodyPr/>
          <a:lstStyle/>
          <a:p>
            <a:r>
              <a:rPr lang="en-US" altLang="zh-CN" dirty="0"/>
              <a:t>Basic Model</a:t>
            </a:r>
            <a:endParaRPr lang="zh-CN" altLang="en-US" dirty="0"/>
          </a:p>
        </p:txBody>
      </p:sp>
      <p:sp>
        <p:nvSpPr>
          <p:cNvPr id="3" name="内容占位符 2">
            <a:extLst>
              <a:ext uri="{FF2B5EF4-FFF2-40B4-BE49-F238E27FC236}">
                <a16:creationId xmlns:a16="http://schemas.microsoft.com/office/drawing/2014/main" id="{FE4B838F-1152-98B4-F1F3-D6C7CC4BF219}"/>
              </a:ext>
            </a:extLst>
          </p:cNvPr>
          <p:cNvSpPr>
            <a:spLocks noGrp="1"/>
          </p:cNvSpPr>
          <p:nvPr>
            <p:ph idx="1"/>
          </p:nvPr>
        </p:nvSpPr>
        <p:spPr/>
        <p:txBody>
          <a:bodyPr>
            <a:normAutofit fontScale="92500"/>
          </a:bodyPr>
          <a:lstStyle/>
          <a:p>
            <a:pPr marL="0" indent="0">
              <a:buNone/>
            </a:pPr>
            <a:r>
              <a:rPr lang="en-US" altLang="zh-CN" dirty="0"/>
              <a:t>As the first attempt, we implement the basic model of </a:t>
            </a:r>
            <a:r>
              <a:rPr lang="en-US" altLang="zh-CN" dirty="0" err="1"/>
              <a:t>ViT</a:t>
            </a:r>
            <a:r>
              <a:rPr lang="en-US" altLang="zh-CN" dirty="0"/>
              <a:t>. A </a:t>
            </a:r>
            <a:r>
              <a:rPr lang="en-US" altLang="zh-CN" dirty="0" err="1"/>
              <a:t>ViT</a:t>
            </a:r>
            <a:r>
              <a:rPr lang="en-US" altLang="zh-CN" dirty="0"/>
              <a:t> consist 3 main parts, the embedding layer, the transformer, and the MLP layer.</a:t>
            </a:r>
          </a:p>
          <a:p>
            <a:pPr marL="0" indent="0">
              <a:buNone/>
            </a:pPr>
            <a:endParaRPr lang="en-US" altLang="zh-CN" dirty="0"/>
          </a:p>
          <a:p>
            <a:pPr marL="0" indent="0">
              <a:buNone/>
            </a:pPr>
            <a:r>
              <a:rPr lang="en-US" altLang="zh-CN" dirty="0"/>
              <a:t>The embedding layer divide the whole images into patches, so we can treat it as a sequential data later. For the  transformer, we only use the encoding part, which is composed of attention layer and MLP layer alternately. Finally, we use a MLP head to generate the classification result.</a:t>
            </a:r>
          </a:p>
          <a:p>
            <a:pPr marL="0" indent="0">
              <a:buNone/>
            </a:pPr>
            <a:endParaRPr lang="en-US" altLang="zh-CN" dirty="0"/>
          </a:p>
          <a:p>
            <a:pPr marL="0" indent="0">
              <a:buNone/>
            </a:pPr>
            <a:r>
              <a:rPr lang="en-US" altLang="zh-CN" dirty="0"/>
              <a:t>Sadly, the accuracy on test set barely reach 50%.</a:t>
            </a:r>
            <a:endParaRPr lang="zh-CN" altLang="en-US" dirty="0"/>
          </a:p>
        </p:txBody>
      </p:sp>
    </p:spTree>
    <p:extLst>
      <p:ext uri="{BB962C8B-B14F-4D97-AF65-F5344CB8AC3E}">
        <p14:creationId xmlns:p14="http://schemas.microsoft.com/office/powerpoint/2010/main" val="59677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88537-52CA-FFF6-D0A3-3D8EBE189C2D}"/>
              </a:ext>
            </a:extLst>
          </p:cNvPr>
          <p:cNvSpPr>
            <a:spLocks noGrp="1"/>
          </p:cNvSpPr>
          <p:nvPr>
            <p:ph type="title"/>
          </p:nvPr>
        </p:nvSpPr>
        <p:spPr/>
        <p:txBody>
          <a:bodyPr/>
          <a:lstStyle/>
          <a:p>
            <a:r>
              <a:rPr lang="en-US" altLang="zh-CN" dirty="0"/>
              <a:t>Position Embedding and CLS Token</a:t>
            </a:r>
            <a:endParaRPr lang="zh-CN" altLang="en-US" dirty="0"/>
          </a:p>
        </p:txBody>
      </p:sp>
      <p:sp>
        <p:nvSpPr>
          <p:cNvPr id="3" name="内容占位符 2">
            <a:extLst>
              <a:ext uri="{FF2B5EF4-FFF2-40B4-BE49-F238E27FC236}">
                <a16:creationId xmlns:a16="http://schemas.microsoft.com/office/drawing/2014/main" id="{A1A6E2B1-2015-D55C-ACB1-DCC2B327F6FA}"/>
              </a:ext>
            </a:extLst>
          </p:cNvPr>
          <p:cNvSpPr>
            <a:spLocks noGrp="1"/>
          </p:cNvSpPr>
          <p:nvPr>
            <p:ph idx="1"/>
          </p:nvPr>
        </p:nvSpPr>
        <p:spPr/>
        <p:txBody>
          <a:bodyPr>
            <a:normAutofit fontScale="92500" lnSpcReduction="20000"/>
          </a:bodyPr>
          <a:lstStyle/>
          <a:p>
            <a:pPr marL="0" indent="0">
              <a:buNone/>
            </a:pPr>
            <a:r>
              <a:rPr lang="en-US" altLang="zh-CN" dirty="0"/>
              <a:t>In the first attempt, I did not embed any patch position. This makes the model unaware of the order of patches, leads to bad performance. Besides, it is recommend to use a unique classification head to produce result, instead of averaging every head.</a:t>
            </a:r>
          </a:p>
          <a:p>
            <a:pPr marL="0" indent="0">
              <a:buNone/>
            </a:pPr>
            <a:endParaRPr lang="en-US" altLang="zh-CN" dirty="0"/>
          </a:p>
          <a:p>
            <a:pPr marL="0" indent="0">
              <a:buNone/>
            </a:pPr>
            <a:r>
              <a:rPr lang="en-US" altLang="zh-CN" dirty="0"/>
              <a:t>To do this, we first generate a random vector `</a:t>
            </a:r>
            <a:r>
              <a:rPr lang="en-US" altLang="zh-CN" dirty="0" err="1"/>
              <a:t>cls_token</a:t>
            </a:r>
            <a:r>
              <a:rPr lang="en-US" altLang="zh-CN" dirty="0"/>
              <a:t>` and place it in the front of every projected patches. As for the position embedding, to ensure the model know the information of position, we just need to determine an order. Therefore, we generate a fixed random vector for each head (including the </a:t>
            </a:r>
            <a:r>
              <a:rPr lang="en-US" altLang="zh-CN" dirty="0" err="1"/>
              <a:t>cls</a:t>
            </a:r>
            <a:r>
              <a:rPr lang="en-US" altLang="zh-CN" dirty="0"/>
              <a:t> head) and add it on the embedded patches.</a:t>
            </a:r>
          </a:p>
          <a:p>
            <a:pPr marL="0" indent="0">
              <a:buNone/>
            </a:pPr>
            <a:endParaRPr lang="en-US" altLang="zh-CN" dirty="0"/>
          </a:p>
          <a:p>
            <a:pPr marL="0" indent="0">
              <a:buNone/>
            </a:pPr>
            <a:r>
              <a:rPr lang="en-US" altLang="zh-CN" dirty="0"/>
              <a:t>The accuracy improvement is not significant.</a:t>
            </a:r>
            <a:endParaRPr lang="zh-CN" altLang="en-US" dirty="0"/>
          </a:p>
        </p:txBody>
      </p:sp>
    </p:spTree>
    <p:extLst>
      <p:ext uri="{BB962C8B-B14F-4D97-AF65-F5344CB8AC3E}">
        <p14:creationId xmlns:p14="http://schemas.microsoft.com/office/powerpoint/2010/main" val="408668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552A4-1F6B-594A-7002-BB29C652D190}"/>
              </a:ext>
            </a:extLst>
          </p:cNvPr>
          <p:cNvSpPr>
            <a:spLocks noGrp="1"/>
          </p:cNvSpPr>
          <p:nvPr>
            <p:ph type="title"/>
          </p:nvPr>
        </p:nvSpPr>
        <p:spPr/>
        <p:txBody>
          <a:bodyPr/>
          <a:lstStyle/>
          <a:p>
            <a:r>
              <a:rPr lang="en-US" altLang="zh-CN" dirty="0"/>
              <a:t>Data Augmentation</a:t>
            </a:r>
            <a:endParaRPr lang="zh-CN" altLang="en-US" dirty="0"/>
          </a:p>
        </p:txBody>
      </p:sp>
      <p:sp>
        <p:nvSpPr>
          <p:cNvPr id="3" name="内容占位符 2">
            <a:extLst>
              <a:ext uri="{FF2B5EF4-FFF2-40B4-BE49-F238E27FC236}">
                <a16:creationId xmlns:a16="http://schemas.microsoft.com/office/drawing/2014/main" id="{78A4E294-6AFD-1F9D-FF67-414534EC1146}"/>
              </a:ext>
            </a:extLst>
          </p:cNvPr>
          <p:cNvSpPr>
            <a:spLocks noGrp="1"/>
          </p:cNvSpPr>
          <p:nvPr>
            <p:ph idx="1"/>
          </p:nvPr>
        </p:nvSpPr>
        <p:spPr/>
        <p:txBody>
          <a:bodyPr>
            <a:normAutofit fontScale="92500" lnSpcReduction="20000"/>
          </a:bodyPr>
          <a:lstStyle/>
          <a:p>
            <a:pPr marL="0" indent="0">
              <a:buNone/>
            </a:pPr>
            <a:r>
              <a:rPr lang="en-US" altLang="zh-CN" dirty="0"/>
              <a:t>As a transformer, the model requires so much data to train properly. Sadly, the original training set of CIFAR10 only contains 50000 images. Therefore, data augmentation is quiet necessary.</a:t>
            </a:r>
          </a:p>
          <a:p>
            <a:pPr marL="0" indent="0">
              <a:buNone/>
            </a:pPr>
            <a:endParaRPr lang="en-US" altLang="zh-CN" dirty="0"/>
          </a:p>
          <a:p>
            <a:pPr marL="0" indent="0">
              <a:buNone/>
            </a:pPr>
            <a:r>
              <a:rPr lang="en-US" altLang="zh-CN" dirty="0"/>
              <a:t>To do this, in every epochs, we make a little difference on the data. Specifically, we first randomly resize and crop image to a fix size, then flip and rotate them. We also try to adopt the data augmentation implemented by torch `v2.AutoAugment(v2.AutoAugmentPolicy.CIFAR10)`.</a:t>
            </a:r>
          </a:p>
          <a:p>
            <a:pPr marL="0" indent="0">
              <a:buNone/>
            </a:pPr>
            <a:endParaRPr lang="en-US" altLang="zh-CN" dirty="0"/>
          </a:p>
          <a:p>
            <a:pPr marL="0" indent="0">
              <a:buNone/>
            </a:pPr>
            <a:r>
              <a:rPr lang="en-US" altLang="zh-CN" dirty="0"/>
              <a:t>This attempt significantly improve the model, especially when epoch is large.</a:t>
            </a:r>
            <a:endParaRPr lang="zh-CN" altLang="en-US" dirty="0"/>
          </a:p>
        </p:txBody>
      </p:sp>
    </p:spTree>
    <p:extLst>
      <p:ext uri="{BB962C8B-B14F-4D97-AF65-F5344CB8AC3E}">
        <p14:creationId xmlns:p14="http://schemas.microsoft.com/office/powerpoint/2010/main" val="32419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41F5E-982F-9169-C5E9-14BFE914F896}"/>
              </a:ext>
            </a:extLst>
          </p:cNvPr>
          <p:cNvSpPr>
            <a:spLocks noGrp="1"/>
          </p:cNvSpPr>
          <p:nvPr>
            <p:ph type="title"/>
          </p:nvPr>
        </p:nvSpPr>
        <p:spPr/>
        <p:txBody>
          <a:bodyPr/>
          <a:lstStyle/>
          <a:p>
            <a:r>
              <a:rPr lang="en-US" altLang="zh-CN" dirty="0"/>
              <a:t>Patch embedding</a:t>
            </a:r>
            <a:endParaRPr lang="zh-CN" altLang="en-US" dirty="0"/>
          </a:p>
        </p:txBody>
      </p:sp>
      <p:sp>
        <p:nvSpPr>
          <p:cNvPr id="3" name="内容占位符 2">
            <a:extLst>
              <a:ext uri="{FF2B5EF4-FFF2-40B4-BE49-F238E27FC236}">
                <a16:creationId xmlns:a16="http://schemas.microsoft.com/office/drawing/2014/main" id="{3A07E784-7278-453B-5BD7-00262FEE0B62}"/>
              </a:ext>
            </a:extLst>
          </p:cNvPr>
          <p:cNvSpPr>
            <a:spLocks noGrp="1"/>
          </p:cNvSpPr>
          <p:nvPr>
            <p:ph idx="1"/>
          </p:nvPr>
        </p:nvSpPr>
        <p:spPr>
          <a:xfrm>
            <a:off x="838200" y="2417907"/>
            <a:ext cx="10515600" cy="4351338"/>
          </a:xfrm>
        </p:spPr>
        <p:txBody>
          <a:bodyPr/>
          <a:lstStyle/>
          <a:p>
            <a:pPr marL="0" indent="0">
              <a:buNone/>
            </a:pPr>
            <a:endParaRPr lang="en-US" altLang="zh-CN" dirty="0"/>
          </a:p>
          <a:p>
            <a:pPr marL="0" indent="0">
              <a:buNone/>
            </a:pPr>
            <a:r>
              <a:rPr lang="en-US" altLang="zh-CN" dirty="0"/>
              <a:t>The original </a:t>
            </a:r>
            <a:r>
              <a:rPr lang="en-US" altLang="zh-CN" dirty="0" err="1"/>
              <a:t>ViT</a:t>
            </a:r>
            <a:r>
              <a:rPr lang="en-US" altLang="zh-CN" dirty="0"/>
              <a:t> use a linear layer to map a patch to </a:t>
            </a:r>
            <a:r>
              <a:rPr lang="en-US" altLang="zh-CN" dirty="0" err="1"/>
              <a:t>vec</a:t>
            </a:r>
            <a:r>
              <a:rPr lang="en-US" altLang="zh-CN" dirty="0"/>
              <a:t>. Instead, we try to replace it with a convolution layer.</a:t>
            </a:r>
            <a:endParaRPr lang="zh-CN" altLang="en-US" dirty="0"/>
          </a:p>
        </p:txBody>
      </p:sp>
    </p:spTree>
    <p:extLst>
      <p:ext uri="{BB962C8B-B14F-4D97-AF65-F5344CB8AC3E}">
        <p14:creationId xmlns:p14="http://schemas.microsoft.com/office/powerpoint/2010/main" val="80057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0DF61-117A-E4E8-D611-2CEFED7A9D03}"/>
              </a:ext>
            </a:extLst>
          </p:cNvPr>
          <p:cNvSpPr>
            <a:spLocks noGrp="1"/>
          </p:cNvSpPr>
          <p:nvPr>
            <p:ph type="title"/>
          </p:nvPr>
        </p:nvSpPr>
        <p:spPr/>
        <p:txBody>
          <a:bodyPr/>
          <a:lstStyle/>
          <a:p>
            <a:r>
              <a:rPr lang="en-US" altLang="zh-CN" dirty="0"/>
              <a:t>Result</a:t>
            </a:r>
            <a:endParaRPr lang="zh-CN" altLang="en-US" dirty="0"/>
          </a:p>
        </p:txBody>
      </p:sp>
      <p:sp>
        <p:nvSpPr>
          <p:cNvPr id="3" name="内容占位符 2">
            <a:extLst>
              <a:ext uri="{FF2B5EF4-FFF2-40B4-BE49-F238E27FC236}">
                <a16:creationId xmlns:a16="http://schemas.microsoft.com/office/drawing/2014/main" id="{178A1B2A-821C-B772-14BF-B2F9EDE9E91E}"/>
              </a:ext>
            </a:extLst>
          </p:cNvPr>
          <p:cNvSpPr>
            <a:spLocks noGrp="1"/>
          </p:cNvSpPr>
          <p:nvPr>
            <p:ph idx="1"/>
          </p:nvPr>
        </p:nvSpPr>
        <p:spPr/>
        <p:txBody>
          <a:bodyPr>
            <a:normAutofit fontScale="92500" lnSpcReduction="20000"/>
          </a:bodyPr>
          <a:lstStyle/>
          <a:p>
            <a:pPr marL="0" indent="0">
              <a:buNone/>
            </a:pPr>
            <a:r>
              <a:rPr lang="en-US" altLang="zh-CN" dirty="0"/>
              <a:t>Integrating the optimization tricks above, and setting the hyper-parameter as</a:t>
            </a:r>
          </a:p>
          <a:p>
            <a:pPr marL="0" indent="0">
              <a:buNone/>
            </a:pPr>
            <a:endParaRPr lang="en-US" altLang="zh-CN" dirty="0"/>
          </a:p>
          <a:p>
            <a:pPr marL="0" indent="0">
              <a:buNone/>
            </a:pPr>
            <a:r>
              <a:rPr lang="en-US" altLang="zh-CN" dirty="0"/>
              <a:t>BATCH_SIZE=256</a:t>
            </a:r>
          </a:p>
          <a:p>
            <a:pPr marL="0" indent="0">
              <a:buNone/>
            </a:pPr>
            <a:r>
              <a:rPr lang="en-US" altLang="zh-CN" dirty="0"/>
              <a:t>LR=0.0003</a:t>
            </a:r>
          </a:p>
          <a:p>
            <a:pPr marL="0" indent="0">
              <a:buNone/>
            </a:pPr>
            <a:r>
              <a:rPr lang="en-US" altLang="zh-CN" dirty="0" err="1"/>
              <a:t>patch_size</a:t>
            </a:r>
            <a:r>
              <a:rPr lang="en-US" altLang="zh-CN" dirty="0"/>
              <a:t>=(4, 4)</a:t>
            </a:r>
          </a:p>
          <a:p>
            <a:pPr marL="0" indent="0">
              <a:buNone/>
            </a:pPr>
            <a:r>
              <a:rPr lang="en-US" altLang="zh-CN" dirty="0" err="1"/>
              <a:t>embed_dim</a:t>
            </a:r>
            <a:r>
              <a:rPr lang="en-US" altLang="zh-CN" dirty="0"/>
              <a:t>=512</a:t>
            </a:r>
          </a:p>
          <a:p>
            <a:pPr marL="0" indent="0">
              <a:buNone/>
            </a:pPr>
            <a:r>
              <a:rPr lang="en-US" altLang="zh-CN" dirty="0" err="1"/>
              <a:t>transformer_depth</a:t>
            </a:r>
            <a:r>
              <a:rPr lang="en-US" altLang="zh-CN" dirty="0"/>
              <a:t>=12</a:t>
            </a:r>
          </a:p>
          <a:p>
            <a:pPr marL="0" indent="0">
              <a:buNone/>
            </a:pPr>
            <a:r>
              <a:rPr lang="en-US" altLang="zh-CN" dirty="0"/>
              <a:t>heads=8</a:t>
            </a:r>
          </a:p>
          <a:p>
            <a:pPr marL="0" indent="0">
              <a:buNone/>
            </a:pPr>
            <a:r>
              <a:rPr lang="en-US" altLang="zh-CN" dirty="0" err="1"/>
              <a:t>mlp_dim</a:t>
            </a:r>
            <a:r>
              <a:rPr lang="en-US" altLang="zh-CN" dirty="0"/>
              <a:t>=1024</a:t>
            </a:r>
          </a:p>
          <a:p>
            <a:pPr marL="0" indent="0">
              <a:buNone/>
            </a:pPr>
            <a:r>
              <a:rPr lang="en-US" altLang="zh-CN" dirty="0"/>
              <a:t>dropout=0.2</a:t>
            </a:r>
            <a:endParaRPr lang="zh-CN" altLang="en-US" dirty="0"/>
          </a:p>
        </p:txBody>
      </p:sp>
    </p:spTree>
    <p:extLst>
      <p:ext uri="{BB962C8B-B14F-4D97-AF65-F5344CB8AC3E}">
        <p14:creationId xmlns:p14="http://schemas.microsoft.com/office/powerpoint/2010/main" val="136043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2BF0B-EDD4-6036-63ED-DF104B6F1A19}"/>
              </a:ext>
            </a:extLst>
          </p:cNvPr>
          <p:cNvSpPr>
            <a:spLocks noGrp="1"/>
          </p:cNvSpPr>
          <p:nvPr>
            <p:ph type="title"/>
          </p:nvPr>
        </p:nvSpPr>
        <p:spPr/>
        <p:txBody>
          <a:bodyPr/>
          <a:lstStyle/>
          <a:p>
            <a:r>
              <a:rPr lang="en-US" altLang="zh-CN" dirty="0"/>
              <a:t>Result</a:t>
            </a:r>
            <a:endParaRPr lang="zh-CN" altLang="en-US" dirty="0"/>
          </a:p>
        </p:txBody>
      </p:sp>
      <p:sp>
        <p:nvSpPr>
          <p:cNvPr id="3" name="内容占位符 2">
            <a:extLst>
              <a:ext uri="{FF2B5EF4-FFF2-40B4-BE49-F238E27FC236}">
                <a16:creationId xmlns:a16="http://schemas.microsoft.com/office/drawing/2014/main" id="{D8B59691-79C7-EC75-EA15-37C4C644996D}"/>
              </a:ext>
            </a:extLst>
          </p:cNvPr>
          <p:cNvSpPr>
            <a:spLocks noGrp="1"/>
          </p:cNvSpPr>
          <p:nvPr>
            <p:ph idx="1"/>
          </p:nvPr>
        </p:nvSpPr>
        <p:spPr/>
        <p:txBody>
          <a:bodyPr/>
          <a:lstStyle/>
          <a:p>
            <a:pPr marL="0" indent="0">
              <a:buNone/>
            </a:pPr>
            <a:r>
              <a:rPr lang="en-US" altLang="zh-CN" dirty="0"/>
              <a:t>After 500 epochs, the model finally reached 80% accuracy on test set.</a:t>
            </a:r>
            <a:endParaRPr lang="zh-CN" altLang="en-US" dirty="0"/>
          </a:p>
        </p:txBody>
      </p:sp>
      <p:pic>
        <p:nvPicPr>
          <p:cNvPr id="5" name="图片 4">
            <a:extLst>
              <a:ext uri="{FF2B5EF4-FFF2-40B4-BE49-F238E27FC236}">
                <a16:creationId xmlns:a16="http://schemas.microsoft.com/office/drawing/2014/main" id="{436573EB-5FDF-82FE-91EA-2B9C29B39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796" y="2849644"/>
            <a:ext cx="4616340" cy="3462255"/>
          </a:xfrm>
          <a:prstGeom prst="rect">
            <a:avLst/>
          </a:prstGeom>
        </p:spPr>
      </p:pic>
      <p:pic>
        <p:nvPicPr>
          <p:cNvPr id="7" name="图片 6">
            <a:extLst>
              <a:ext uri="{FF2B5EF4-FFF2-40B4-BE49-F238E27FC236}">
                <a16:creationId xmlns:a16="http://schemas.microsoft.com/office/drawing/2014/main" id="{2BED21F1-7331-0C23-E510-559AD2D3E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49645"/>
            <a:ext cx="4616340" cy="3462255"/>
          </a:xfrm>
          <a:prstGeom prst="rect">
            <a:avLst/>
          </a:prstGeom>
        </p:spPr>
      </p:pic>
    </p:spTree>
    <p:extLst>
      <p:ext uri="{BB962C8B-B14F-4D97-AF65-F5344CB8AC3E}">
        <p14:creationId xmlns:p14="http://schemas.microsoft.com/office/powerpoint/2010/main" val="36747498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548</Words>
  <Application>Microsoft Office PowerPoint</Application>
  <PresentationFormat>宽屏</PresentationFormat>
  <Paragraphs>44</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P2 Image Classification</vt:lpstr>
      <vt:lpstr>Dataset</vt:lpstr>
      <vt:lpstr>Model Optimization</vt:lpstr>
      <vt:lpstr>Basic Model</vt:lpstr>
      <vt:lpstr>Position Embedding and CLS Token</vt:lpstr>
      <vt:lpstr>Data Augmentation</vt:lpstr>
      <vt:lpstr>Patch embedding</vt:lpstr>
      <vt:lpstr>Result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赵 子涵</dc:creator>
  <cp:lastModifiedBy>赵 子涵</cp:lastModifiedBy>
  <cp:revision>5</cp:revision>
  <dcterms:created xsi:type="dcterms:W3CDTF">2024-06-28T07:19:08Z</dcterms:created>
  <dcterms:modified xsi:type="dcterms:W3CDTF">2024-06-28T07:28:20Z</dcterms:modified>
</cp:coreProperties>
</file>