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9F39B-831B-FB3B-5858-25CD65B014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2D2673B-1976-B199-83B9-564ADADE4E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167776F-BAEC-16AF-2B21-9D4D4B1B0B29}"/>
              </a:ext>
            </a:extLst>
          </p:cNvPr>
          <p:cNvSpPr>
            <a:spLocks noGrp="1"/>
          </p:cNvSpPr>
          <p:nvPr>
            <p:ph type="dt" sz="half" idx="10"/>
          </p:nvPr>
        </p:nvSpPr>
        <p:spPr/>
        <p:txBody>
          <a:bodyPr/>
          <a:lstStyle/>
          <a:p>
            <a:fld id="{FAB6E7B7-033A-420D-A1F4-3E066EC41B76}" type="datetimeFigureOut">
              <a:rPr lang="zh-CN" altLang="en-US" smtClean="0"/>
              <a:t>2024/6/28</a:t>
            </a:fld>
            <a:endParaRPr lang="zh-CN" altLang="en-US"/>
          </a:p>
        </p:txBody>
      </p:sp>
      <p:sp>
        <p:nvSpPr>
          <p:cNvPr id="5" name="页脚占位符 4">
            <a:extLst>
              <a:ext uri="{FF2B5EF4-FFF2-40B4-BE49-F238E27FC236}">
                <a16:creationId xmlns:a16="http://schemas.microsoft.com/office/drawing/2014/main" id="{9AA587C2-9E42-CD9E-4463-49C30C6293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D722F8-EF1E-5B1E-0524-4BADA264854B}"/>
              </a:ext>
            </a:extLst>
          </p:cNvPr>
          <p:cNvSpPr>
            <a:spLocks noGrp="1"/>
          </p:cNvSpPr>
          <p:nvPr>
            <p:ph type="sldNum" sz="quarter" idx="12"/>
          </p:nvPr>
        </p:nvSpPr>
        <p:spPr/>
        <p:txBody>
          <a:bodyPr/>
          <a:lstStyle/>
          <a:p>
            <a:fld id="{4F0957F9-7AAE-4D2A-B6F0-A79ADC935707}" type="slidenum">
              <a:rPr lang="zh-CN" altLang="en-US" smtClean="0"/>
              <a:t>‹#›</a:t>
            </a:fld>
            <a:endParaRPr lang="zh-CN" altLang="en-US"/>
          </a:p>
        </p:txBody>
      </p:sp>
    </p:spTree>
    <p:extLst>
      <p:ext uri="{BB962C8B-B14F-4D97-AF65-F5344CB8AC3E}">
        <p14:creationId xmlns:p14="http://schemas.microsoft.com/office/powerpoint/2010/main" val="1175262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04926-204A-C1D5-AEFE-36BF13FF136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26EC30-FB46-4576-F76A-C850537CB58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4C03AD-3C14-6B35-CAD4-4046FE98D78D}"/>
              </a:ext>
            </a:extLst>
          </p:cNvPr>
          <p:cNvSpPr>
            <a:spLocks noGrp="1"/>
          </p:cNvSpPr>
          <p:nvPr>
            <p:ph type="dt" sz="half" idx="10"/>
          </p:nvPr>
        </p:nvSpPr>
        <p:spPr/>
        <p:txBody>
          <a:bodyPr/>
          <a:lstStyle/>
          <a:p>
            <a:fld id="{FAB6E7B7-033A-420D-A1F4-3E066EC41B76}" type="datetimeFigureOut">
              <a:rPr lang="zh-CN" altLang="en-US" smtClean="0"/>
              <a:t>2024/6/28</a:t>
            </a:fld>
            <a:endParaRPr lang="zh-CN" altLang="en-US"/>
          </a:p>
        </p:txBody>
      </p:sp>
      <p:sp>
        <p:nvSpPr>
          <p:cNvPr id="5" name="页脚占位符 4">
            <a:extLst>
              <a:ext uri="{FF2B5EF4-FFF2-40B4-BE49-F238E27FC236}">
                <a16:creationId xmlns:a16="http://schemas.microsoft.com/office/drawing/2014/main" id="{F22866DF-EEFD-CFAB-05E2-ECEAAA739B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83FC7A-4A93-2F09-1537-88582FFEFD40}"/>
              </a:ext>
            </a:extLst>
          </p:cNvPr>
          <p:cNvSpPr>
            <a:spLocks noGrp="1"/>
          </p:cNvSpPr>
          <p:nvPr>
            <p:ph type="sldNum" sz="quarter" idx="12"/>
          </p:nvPr>
        </p:nvSpPr>
        <p:spPr/>
        <p:txBody>
          <a:bodyPr/>
          <a:lstStyle/>
          <a:p>
            <a:fld id="{4F0957F9-7AAE-4D2A-B6F0-A79ADC935707}" type="slidenum">
              <a:rPr lang="zh-CN" altLang="en-US" smtClean="0"/>
              <a:t>‹#›</a:t>
            </a:fld>
            <a:endParaRPr lang="zh-CN" altLang="en-US"/>
          </a:p>
        </p:txBody>
      </p:sp>
    </p:spTree>
    <p:extLst>
      <p:ext uri="{BB962C8B-B14F-4D97-AF65-F5344CB8AC3E}">
        <p14:creationId xmlns:p14="http://schemas.microsoft.com/office/powerpoint/2010/main" val="3921406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DE1B532-00EF-865C-986F-D791767F61C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ADB3F5A-21AA-CAC0-881F-910BED703A0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DE2BB1-6B85-6AFB-DC22-1C376882400D}"/>
              </a:ext>
            </a:extLst>
          </p:cNvPr>
          <p:cNvSpPr>
            <a:spLocks noGrp="1"/>
          </p:cNvSpPr>
          <p:nvPr>
            <p:ph type="dt" sz="half" idx="10"/>
          </p:nvPr>
        </p:nvSpPr>
        <p:spPr/>
        <p:txBody>
          <a:bodyPr/>
          <a:lstStyle/>
          <a:p>
            <a:fld id="{FAB6E7B7-033A-420D-A1F4-3E066EC41B76}" type="datetimeFigureOut">
              <a:rPr lang="zh-CN" altLang="en-US" smtClean="0"/>
              <a:t>2024/6/28</a:t>
            </a:fld>
            <a:endParaRPr lang="zh-CN" altLang="en-US"/>
          </a:p>
        </p:txBody>
      </p:sp>
      <p:sp>
        <p:nvSpPr>
          <p:cNvPr id="5" name="页脚占位符 4">
            <a:extLst>
              <a:ext uri="{FF2B5EF4-FFF2-40B4-BE49-F238E27FC236}">
                <a16:creationId xmlns:a16="http://schemas.microsoft.com/office/drawing/2014/main" id="{8C34ED26-238E-9DF2-0A66-5097A130DD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A3B009-85B8-B3DC-69A1-11DD154D07C3}"/>
              </a:ext>
            </a:extLst>
          </p:cNvPr>
          <p:cNvSpPr>
            <a:spLocks noGrp="1"/>
          </p:cNvSpPr>
          <p:nvPr>
            <p:ph type="sldNum" sz="quarter" idx="12"/>
          </p:nvPr>
        </p:nvSpPr>
        <p:spPr/>
        <p:txBody>
          <a:bodyPr/>
          <a:lstStyle/>
          <a:p>
            <a:fld id="{4F0957F9-7AAE-4D2A-B6F0-A79ADC935707}" type="slidenum">
              <a:rPr lang="zh-CN" altLang="en-US" smtClean="0"/>
              <a:t>‹#›</a:t>
            </a:fld>
            <a:endParaRPr lang="zh-CN" altLang="en-US"/>
          </a:p>
        </p:txBody>
      </p:sp>
    </p:spTree>
    <p:extLst>
      <p:ext uri="{BB962C8B-B14F-4D97-AF65-F5344CB8AC3E}">
        <p14:creationId xmlns:p14="http://schemas.microsoft.com/office/powerpoint/2010/main" val="3079808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CFAAD-A806-939D-0CAB-1BC0AC4FE1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817F73-3B02-8477-0FA5-D9D79250883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CF45BB-5042-C261-C408-E70B63897333}"/>
              </a:ext>
            </a:extLst>
          </p:cNvPr>
          <p:cNvSpPr>
            <a:spLocks noGrp="1"/>
          </p:cNvSpPr>
          <p:nvPr>
            <p:ph type="dt" sz="half" idx="10"/>
          </p:nvPr>
        </p:nvSpPr>
        <p:spPr/>
        <p:txBody>
          <a:bodyPr/>
          <a:lstStyle/>
          <a:p>
            <a:fld id="{FAB6E7B7-033A-420D-A1F4-3E066EC41B76}" type="datetimeFigureOut">
              <a:rPr lang="zh-CN" altLang="en-US" smtClean="0"/>
              <a:t>2024/6/28</a:t>
            </a:fld>
            <a:endParaRPr lang="zh-CN" altLang="en-US"/>
          </a:p>
        </p:txBody>
      </p:sp>
      <p:sp>
        <p:nvSpPr>
          <p:cNvPr id="5" name="页脚占位符 4">
            <a:extLst>
              <a:ext uri="{FF2B5EF4-FFF2-40B4-BE49-F238E27FC236}">
                <a16:creationId xmlns:a16="http://schemas.microsoft.com/office/drawing/2014/main" id="{FF574A87-D740-B2BD-2940-2E8284C400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85C304-EA91-D386-1FB4-FC5B7B679579}"/>
              </a:ext>
            </a:extLst>
          </p:cNvPr>
          <p:cNvSpPr>
            <a:spLocks noGrp="1"/>
          </p:cNvSpPr>
          <p:nvPr>
            <p:ph type="sldNum" sz="quarter" idx="12"/>
          </p:nvPr>
        </p:nvSpPr>
        <p:spPr/>
        <p:txBody>
          <a:bodyPr/>
          <a:lstStyle/>
          <a:p>
            <a:fld id="{4F0957F9-7AAE-4D2A-B6F0-A79ADC935707}" type="slidenum">
              <a:rPr lang="zh-CN" altLang="en-US" smtClean="0"/>
              <a:t>‹#›</a:t>
            </a:fld>
            <a:endParaRPr lang="zh-CN" altLang="en-US"/>
          </a:p>
        </p:txBody>
      </p:sp>
    </p:spTree>
    <p:extLst>
      <p:ext uri="{BB962C8B-B14F-4D97-AF65-F5344CB8AC3E}">
        <p14:creationId xmlns:p14="http://schemas.microsoft.com/office/powerpoint/2010/main" val="225848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F855A-BD70-068D-99C1-B29E8311AF4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966A6A-DE90-F861-280D-15CB39DC20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2B249A4-97F5-0AF5-C1D7-C034F84506B4}"/>
              </a:ext>
            </a:extLst>
          </p:cNvPr>
          <p:cNvSpPr>
            <a:spLocks noGrp="1"/>
          </p:cNvSpPr>
          <p:nvPr>
            <p:ph type="dt" sz="half" idx="10"/>
          </p:nvPr>
        </p:nvSpPr>
        <p:spPr/>
        <p:txBody>
          <a:bodyPr/>
          <a:lstStyle/>
          <a:p>
            <a:fld id="{FAB6E7B7-033A-420D-A1F4-3E066EC41B76}" type="datetimeFigureOut">
              <a:rPr lang="zh-CN" altLang="en-US" smtClean="0"/>
              <a:t>2024/6/28</a:t>
            </a:fld>
            <a:endParaRPr lang="zh-CN" altLang="en-US"/>
          </a:p>
        </p:txBody>
      </p:sp>
      <p:sp>
        <p:nvSpPr>
          <p:cNvPr id="5" name="页脚占位符 4">
            <a:extLst>
              <a:ext uri="{FF2B5EF4-FFF2-40B4-BE49-F238E27FC236}">
                <a16:creationId xmlns:a16="http://schemas.microsoft.com/office/drawing/2014/main" id="{47BECC68-7BEE-8EC8-092E-5291BA5A13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8F9CFD-D0B5-18ED-207F-0F727BE15192}"/>
              </a:ext>
            </a:extLst>
          </p:cNvPr>
          <p:cNvSpPr>
            <a:spLocks noGrp="1"/>
          </p:cNvSpPr>
          <p:nvPr>
            <p:ph type="sldNum" sz="quarter" idx="12"/>
          </p:nvPr>
        </p:nvSpPr>
        <p:spPr/>
        <p:txBody>
          <a:bodyPr/>
          <a:lstStyle/>
          <a:p>
            <a:fld id="{4F0957F9-7AAE-4D2A-B6F0-A79ADC935707}" type="slidenum">
              <a:rPr lang="zh-CN" altLang="en-US" smtClean="0"/>
              <a:t>‹#›</a:t>
            </a:fld>
            <a:endParaRPr lang="zh-CN" altLang="en-US"/>
          </a:p>
        </p:txBody>
      </p:sp>
    </p:spTree>
    <p:extLst>
      <p:ext uri="{BB962C8B-B14F-4D97-AF65-F5344CB8AC3E}">
        <p14:creationId xmlns:p14="http://schemas.microsoft.com/office/powerpoint/2010/main" val="3423880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638D7-6944-3FDE-7094-E7A66D027E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64AE65-C1BD-ABDD-DFC1-34D1BD38F59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734ED15-060F-8BFC-84A4-DD2F8D46CC0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060B624-C759-CE06-D599-2EC6EB6E1644}"/>
              </a:ext>
            </a:extLst>
          </p:cNvPr>
          <p:cNvSpPr>
            <a:spLocks noGrp="1"/>
          </p:cNvSpPr>
          <p:nvPr>
            <p:ph type="dt" sz="half" idx="10"/>
          </p:nvPr>
        </p:nvSpPr>
        <p:spPr/>
        <p:txBody>
          <a:bodyPr/>
          <a:lstStyle/>
          <a:p>
            <a:fld id="{FAB6E7B7-033A-420D-A1F4-3E066EC41B76}" type="datetimeFigureOut">
              <a:rPr lang="zh-CN" altLang="en-US" smtClean="0"/>
              <a:t>2024/6/28</a:t>
            </a:fld>
            <a:endParaRPr lang="zh-CN" altLang="en-US"/>
          </a:p>
        </p:txBody>
      </p:sp>
      <p:sp>
        <p:nvSpPr>
          <p:cNvPr id="6" name="页脚占位符 5">
            <a:extLst>
              <a:ext uri="{FF2B5EF4-FFF2-40B4-BE49-F238E27FC236}">
                <a16:creationId xmlns:a16="http://schemas.microsoft.com/office/drawing/2014/main" id="{0BE626C3-0E08-3C5A-6B6E-8DC0939499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1B7748-6026-9F2E-0F52-12AC45687056}"/>
              </a:ext>
            </a:extLst>
          </p:cNvPr>
          <p:cNvSpPr>
            <a:spLocks noGrp="1"/>
          </p:cNvSpPr>
          <p:nvPr>
            <p:ph type="sldNum" sz="quarter" idx="12"/>
          </p:nvPr>
        </p:nvSpPr>
        <p:spPr/>
        <p:txBody>
          <a:bodyPr/>
          <a:lstStyle/>
          <a:p>
            <a:fld id="{4F0957F9-7AAE-4D2A-B6F0-A79ADC935707}" type="slidenum">
              <a:rPr lang="zh-CN" altLang="en-US" smtClean="0"/>
              <a:t>‹#›</a:t>
            </a:fld>
            <a:endParaRPr lang="zh-CN" altLang="en-US"/>
          </a:p>
        </p:txBody>
      </p:sp>
    </p:spTree>
    <p:extLst>
      <p:ext uri="{BB962C8B-B14F-4D97-AF65-F5344CB8AC3E}">
        <p14:creationId xmlns:p14="http://schemas.microsoft.com/office/powerpoint/2010/main" val="379012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FEB0B7-E840-D0EA-F4EE-D9F3B5413AB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28978E1-2D6E-0983-814D-80707108F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9ADAE13-0F11-B2CA-9737-6476922D252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D5895D6-76DE-E2FC-BC7D-3068497F99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EB00F42-95C4-EC42-A35A-C3FBA19E875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11DA6A4-F5A5-0D71-CDB4-1A8E896D7267}"/>
              </a:ext>
            </a:extLst>
          </p:cNvPr>
          <p:cNvSpPr>
            <a:spLocks noGrp="1"/>
          </p:cNvSpPr>
          <p:nvPr>
            <p:ph type="dt" sz="half" idx="10"/>
          </p:nvPr>
        </p:nvSpPr>
        <p:spPr/>
        <p:txBody>
          <a:bodyPr/>
          <a:lstStyle/>
          <a:p>
            <a:fld id="{FAB6E7B7-033A-420D-A1F4-3E066EC41B76}" type="datetimeFigureOut">
              <a:rPr lang="zh-CN" altLang="en-US" smtClean="0"/>
              <a:t>2024/6/28</a:t>
            </a:fld>
            <a:endParaRPr lang="zh-CN" altLang="en-US"/>
          </a:p>
        </p:txBody>
      </p:sp>
      <p:sp>
        <p:nvSpPr>
          <p:cNvPr id="8" name="页脚占位符 7">
            <a:extLst>
              <a:ext uri="{FF2B5EF4-FFF2-40B4-BE49-F238E27FC236}">
                <a16:creationId xmlns:a16="http://schemas.microsoft.com/office/drawing/2014/main" id="{A69D031F-E35F-ACAD-300E-DFEF86409CF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CA2B2C6-0DC9-9345-4F38-16F21FB3A3C9}"/>
              </a:ext>
            </a:extLst>
          </p:cNvPr>
          <p:cNvSpPr>
            <a:spLocks noGrp="1"/>
          </p:cNvSpPr>
          <p:nvPr>
            <p:ph type="sldNum" sz="quarter" idx="12"/>
          </p:nvPr>
        </p:nvSpPr>
        <p:spPr/>
        <p:txBody>
          <a:bodyPr/>
          <a:lstStyle/>
          <a:p>
            <a:fld id="{4F0957F9-7AAE-4D2A-B6F0-A79ADC935707}" type="slidenum">
              <a:rPr lang="zh-CN" altLang="en-US" smtClean="0"/>
              <a:t>‹#›</a:t>
            </a:fld>
            <a:endParaRPr lang="zh-CN" altLang="en-US"/>
          </a:p>
        </p:txBody>
      </p:sp>
    </p:spTree>
    <p:extLst>
      <p:ext uri="{BB962C8B-B14F-4D97-AF65-F5344CB8AC3E}">
        <p14:creationId xmlns:p14="http://schemas.microsoft.com/office/powerpoint/2010/main" val="3320326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CD3B29-0D8C-58F4-8711-471B85B6706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4F0C083-8634-2B4B-1A3C-660DF780B7F9}"/>
              </a:ext>
            </a:extLst>
          </p:cNvPr>
          <p:cNvSpPr>
            <a:spLocks noGrp="1"/>
          </p:cNvSpPr>
          <p:nvPr>
            <p:ph type="dt" sz="half" idx="10"/>
          </p:nvPr>
        </p:nvSpPr>
        <p:spPr/>
        <p:txBody>
          <a:bodyPr/>
          <a:lstStyle/>
          <a:p>
            <a:fld id="{FAB6E7B7-033A-420D-A1F4-3E066EC41B76}" type="datetimeFigureOut">
              <a:rPr lang="zh-CN" altLang="en-US" smtClean="0"/>
              <a:t>2024/6/28</a:t>
            </a:fld>
            <a:endParaRPr lang="zh-CN" altLang="en-US"/>
          </a:p>
        </p:txBody>
      </p:sp>
      <p:sp>
        <p:nvSpPr>
          <p:cNvPr id="4" name="页脚占位符 3">
            <a:extLst>
              <a:ext uri="{FF2B5EF4-FFF2-40B4-BE49-F238E27FC236}">
                <a16:creationId xmlns:a16="http://schemas.microsoft.com/office/drawing/2014/main" id="{B69FE740-CBF7-C45D-3A76-31410846BAE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CD3CA54-2A17-40B0-D124-6796BB6C84B9}"/>
              </a:ext>
            </a:extLst>
          </p:cNvPr>
          <p:cNvSpPr>
            <a:spLocks noGrp="1"/>
          </p:cNvSpPr>
          <p:nvPr>
            <p:ph type="sldNum" sz="quarter" idx="12"/>
          </p:nvPr>
        </p:nvSpPr>
        <p:spPr/>
        <p:txBody>
          <a:bodyPr/>
          <a:lstStyle/>
          <a:p>
            <a:fld id="{4F0957F9-7AAE-4D2A-B6F0-A79ADC935707}" type="slidenum">
              <a:rPr lang="zh-CN" altLang="en-US" smtClean="0"/>
              <a:t>‹#›</a:t>
            </a:fld>
            <a:endParaRPr lang="zh-CN" altLang="en-US"/>
          </a:p>
        </p:txBody>
      </p:sp>
    </p:spTree>
    <p:extLst>
      <p:ext uri="{BB962C8B-B14F-4D97-AF65-F5344CB8AC3E}">
        <p14:creationId xmlns:p14="http://schemas.microsoft.com/office/powerpoint/2010/main" val="412250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7B122A9-1640-A2D6-ED1E-938612A36B95}"/>
              </a:ext>
            </a:extLst>
          </p:cNvPr>
          <p:cNvSpPr>
            <a:spLocks noGrp="1"/>
          </p:cNvSpPr>
          <p:nvPr>
            <p:ph type="dt" sz="half" idx="10"/>
          </p:nvPr>
        </p:nvSpPr>
        <p:spPr/>
        <p:txBody>
          <a:bodyPr/>
          <a:lstStyle/>
          <a:p>
            <a:fld id="{FAB6E7B7-033A-420D-A1F4-3E066EC41B76}" type="datetimeFigureOut">
              <a:rPr lang="zh-CN" altLang="en-US" smtClean="0"/>
              <a:t>2024/6/28</a:t>
            </a:fld>
            <a:endParaRPr lang="zh-CN" altLang="en-US"/>
          </a:p>
        </p:txBody>
      </p:sp>
      <p:sp>
        <p:nvSpPr>
          <p:cNvPr id="3" name="页脚占位符 2">
            <a:extLst>
              <a:ext uri="{FF2B5EF4-FFF2-40B4-BE49-F238E27FC236}">
                <a16:creationId xmlns:a16="http://schemas.microsoft.com/office/drawing/2014/main" id="{3F0BBA56-E8F8-44EF-EEEA-70C2094ED8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9C5C207-48B2-46AA-013A-7FBE0D294AAB}"/>
              </a:ext>
            </a:extLst>
          </p:cNvPr>
          <p:cNvSpPr>
            <a:spLocks noGrp="1"/>
          </p:cNvSpPr>
          <p:nvPr>
            <p:ph type="sldNum" sz="quarter" idx="12"/>
          </p:nvPr>
        </p:nvSpPr>
        <p:spPr/>
        <p:txBody>
          <a:bodyPr/>
          <a:lstStyle/>
          <a:p>
            <a:fld id="{4F0957F9-7AAE-4D2A-B6F0-A79ADC935707}" type="slidenum">
              <a:rPr lang="zh-CN" altLang="en-US" smtClean="0"/>
              <a:t>‹#›</a:t>
            </a:fld>
            <a:endParaRPr lang="zh-CN" altLang="en-US"/>
          </a:p>
        </p:txBody>
      </p:sp>
    </p:spTree>
    <p:extLst>
      <p:ext uri="{BB962C8B-B14F-4D97-AF65-F5344CB8AC3E}">
        <p14:creationId xmlns:p14="http://schemas.microsoft.com/office/powerpoint/2010/main" val="2849334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042C5-000E-A8AD-9C6A-701C1C7302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425085F-55DB-ADF5-8C1C-33F08A79A0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144C1E4-F198-896A-9425-C40B93021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68BBFF-8F80-E6C4-187B-03F7A3451DE6}"/>
              </a:ext>
            </a:extLst>
          </p:cNvPr>
          <p:cNvSpPr>
            <a:spLocks noGrp="1"/>
          </p:cNvSpPr>
          <p:nvPr>
            <p:ph type="dt" sz="half" idx="10"/>
          </p:nvPr>
        </p:nvSpPr>
        <p:spPr/>
        <p:txBody>
          <a:bodyPr/>
          <a:lstStyle/>
          <a:p>
            <a:fld id="{FAB6E7B7-033A-420D-A1F4-3E066EC41B76}" type="datetimeFigureOut">
              <a:rPr lang="zh-CN" altLang="en-US" smtClean="0"/>
              <a:t>2024/6/28</a:t>
            </a:fld>
            <a:endParaRPr lang="zh-CN" altLang="en-US"/>
          </a:p>
        </p:txBody>
      </p:sp>
      <p:sp>
        <p:nvSpPr>
          <p:cNvPr id="6" name="页脚占位符 5">
            <a:extLst>
              <a:ext uri="{FF2B5EF4-FFF2-40B4-BE49-F238E27FC236}">
                <a16:creationId xmlns:a16="http://schemas.microsoft.com/office/drawing/2014/main" id="{8EF73876-3014-1944-81A9-9C7E09F765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037FDA-4650-CFD0-6D9E-1CEC6A68153A}"/>
              </a:ext>
            </a:extLst>
          </p:cNvPr>
          <p:cNvSpPr>
            <a:spLocks noGrp="1"/>
          </p:cNvSpPr>
          <p:nvPr>
            <p:ph type="sldNum" sz="quarter" idx="12"/>
          </p:nvPr>
        </p:nvSpPr>
        <p:spPr/>
        <p:txBody>
          <a:bodyPr/>
          <a:lstStyle/>
          <a:p>
            <a:fld id="{4F0957F9-7AAE-4D2A-B6F0-A79ADC935707}" type="slidenum">
              <a:rPr lang="zh-CN" altLang="en-US" smtClean="0"/>
              <a:t>‹#›</a:t>
            </a:fld>
            <a:endParaRPr lang="zh-CN" altLang="en-US"/>
          </a:p>
        </p:txBody>
      </p:sp>
    </p:spTree>
    <p:extLst>
      <p:ext uri="{BB962C8B-B14F-4D97-AF65-F5344CB8AC3E}">
        <p14:creationId xmlns:p14="http://schemas.microsoft.com/office/powerpoint/2010/main" val="1719879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7DCF2-B6D9-1753-AE7B-CC5E620E54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3E549A3-BFAB-0D8B-EA02-E699D58584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91F174F-C811-53A3-4363-86C958EA29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28BFE38-4F01-24CE-59CE-1016A4E80B28}"/>
              </a:ext>
            </a:extLst>
          </p:cNvPr>
          <p:cNvSpPr>
            <a:spLocks noGrp="1"/>
          </p:cNvSpPr>
          <p:nvPr>
            <p:ph type="dt" sz="half" idx="10"/>
          </p:nvPr>
        </p:nvSpPr>
        <p:spPr/>
        <p:txBody>
          <a:bodyPr/>
          <a:lstStyle/>
          <a:p>
            <a:fld id="{FAB6E7B7-033A-420D-A1F4-3E066EC41B76}" type="datetimeFigureOut">
              <a:rPr lang="zh-CN" altLang="en-US" smtClean="0"/>
              <a:t>2024/6/28</a:t>
            </a:fld>
            <a:endParaRPr lang="zh-CN" altLang="en-US"/>
          </a:p>
        </p:txBody>
      </p:sp>
      <p:sp>
        <p:nvSpPr>
          <p:cNvPr id="6" name="页脚占位符 5">
            <a:extLst>
              <a:ext uri="{FF2B5EF4-FFF2-40B4-BE49-F238E27FC236}">
                <a16:creationId xmlns:a16="http://schemas.microsoft.com/office/drawing/2014/main" id="{4A41921C-50CF-5092-5D50-00097242AD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9C6F03-7B7A-3000-D50B-B9638433C8EE}"/>
              </a:ext>
            </a:extLst>
          </p:cNvPr>
          <p:cNvSpPr>
            <a:spLocks noGrp="1"/>
          </p:cNvSpPr>
          <p:nvPr>
            <p:ph type="sldNum" sz="quarter" idx="12"/>
          </p:nvPr>
        </p:nvSpPr>
        <p:spPr/>
        <p:txBody>
          <a:bodyPr/>
          <a:lstStyle/>
          <a:p>
            <a:fld id="{4F0957F9-7AAE-4D2A-B6F0-A79ADC935707}" type="slidenum">
              <a:rPr lang="zh-CN" altLang="en-US" smtClean="0"/>
              <a:t>‹#›</a:t>
            </a:fld>
            <a:endParaRPr lang="zh-CN" altLang="en-US"/>
          </a:p>
        </p:txBody>
      </p:sp>
    </p:spTree>
    <p:extLst>
      <p:ext uri="{BB962C8B-B14F-4D97-AF65-F5344CB8AC3E}">
        <p14:creationId xmlns:p14="http://schemas.microsoft.com/office/powerpoint/2010/main" val="317443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24B5796-4D5E-5C47-0F83-BC51DA7D4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B56E3D9-60FA-C4DB-2859-7EF1D9D59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27078A-5B0E-B5E3-2884-9A1F23407E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6E7B7-033A-420D-A1F4-3E066EC41B76}" type="datetimeFigureOut">
              <a:rPr lang="zh-CN" altLang="en-US" smtClean="0"/>
              <a:t>2024/6/28</a:t>
            </a:fld>
            <a:endParaRPr lang="zh-CN" altLang="en-US"/>
          </a:p>
        </p:txBody>
      </p:sp>
      <p:sp>
        <p:nvSpPr>
          <p:cNvPr id="5" name="页脚占位符 4">
            <a:extLst>
              <a:ext uri="{FF2B5EF4-FFF2-40B4-BE49-F238E27FC236}">
                <a16:creationId xmlns:a16="http://schemas.microsoft.com/office/drawing/2014/main" id="{51B7DEEC-3417-79E9-FB7C-4FFE33E8DC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C028BC-8139-6E9E-D9EA-126449347E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957F9-7AAE-4D2A-B6F0-A79ADC935707}" type="slidenum">
              <a:rPr lang="zh-CN" altLang="en-US" smtClean="0"/>
              <a:t>‹#›</a:t>
            </a:fld>
            <a:endParaRPr lang="zh-CN" altLang="en-US"/>
          </a:p>
        </p:txBody>
      </p:sp>
    </p:spTree>
    <p:extLst>
      <p:ext uri="{BB962C8B-B14F-4D97-AF65-F5344CB8AC3E}">
        <p14:creationId xmlns:p14="http://schemas.microsoft.com/office/powerpoint/2010/main" val="1331018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AA49C6D1-BF86-D65A-2312-3AC43F9AAF05}"/>
              </a:ext>
            </a:extLst>
          </p:cNvPr>
          <p:cNvSpPr>
            <a:spLocks noGrp="1"/>
          </p:cNvSpPr>
          <p:nvPr>
            <p:ph type="ctrTitle"/>
          </p:nvPr>
        </p:nvSpPr>
        <p:spPr>
          <a:xfrm>
            <a:off x="1638300" y="1822448"/>
            <a:ext cx="9144000" cy="1045874"/>
          </a:xfrm>
        </p:spPr>
        <p:txBody>
          <a:bodyPr>
            <a:normAutofit/>
          </a:bodyPr>
          <a:lstStyle/>
          <a:p>
            <a:r>
              <a:rPr lang="en-US" altLang="zh-CN" dirty="0"/>
              <a:t>P3 Poem Composition</a:t>
            </a:r>
          </a:p>
        </p:txBody>
      </p:sp>
      <p:sp>
        <p:nvSpPr>
          <p:cNvPr id="7" name="副标题 2">
            <a:extLst>
              <a:ext uri="{FF2B5EF4-FFF2-40B4-BE49-F238E27FC236}">
                <a16:creationId xmlns:a16="http://schemas.microsoft.com/office/drawing/2014/main" id="{9248CDB6-BC0D-234F-7425-C1E5B6DCAEB2}"/>
              </a:ext>
            </a:extLst>
          </p:cNvPr>
          <p:cNvSpPr>
            <a:spLocks noGrp="1"/>
          </p:cNvSpPr>
          <p:nvPr>
            <p:ph type="subTitle" idx="1"/>
          </p:nvPr>
        </p:nvSpPr>
        <p:spPr>
          <a:xfrm>
            <a:off x="1524000" y="3934547"/>
            <a:ext cx="9144000" cy="1655762"/>
          </a:xfrm>
        </p:spPr>
        <p:txBody>
          <a:bodyPr/>
          <a:lstStyle/>
          <a:p>
            <a:r>
              <a:rPr lang="en-US" altLang="zh-CN" dirty="0"/>
              <a:t>Name: </a:t>
            </a:r>
            <a:r>
              <a:rPr lang="zh-CN" altLang="en-US" dirty="0"/>
              <a:t>赵子涵 </a:t>
            </a:r>
            <a:r>
              <a:rPr lang="en-US" altLang="zh-CN" dirty="0"/>
              <a:t>Major: Computer Science</a:t>
            </a:r>
          </a:p>
          <a:p>
            <a:r>
              <a:rPr lang="en-US" altLang="zh-CN" dirty="0"/>
              <a:t>Student ID: 2023E8013282148</a:t>
            </a:r>
            <a:endParaRPr lang="zh-CN" altLang="en-US" dirty="0"/>
          </a:p>
        </p:txBody>
      </p:sp>
    </p:spTree>
    <p:extLst>
      <p:ext uri="{BB962C8B-B14F-4D97-AF65-F5344CB8AC3E}">
        <p14:creationId xmlns:p14="http://schemas.microsoft.com/office/powerpoint/2010/main" val="3363693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25534-BC65-42CE-6D4F-42382E416E91}"/>
              </a:ext>
            </a:extLst>
          </p:cNvPr>
          <p:cNvSpPr>
            <a:spLocks noGrp="1"/>
          </p:cNvSpPr>
          <p:nvPr>
            <p:ph type="title"/>
          </p:nvPr>
        </p:nvSpPr>
        <p:spPr/>
        <p:txBody>
          <a:bodyPr/>
          <a:lstStyle/>
          <a:p>
            <a:r>
              <a:rPr lang="en-US" altLang="zh-CN" dirty="0"/>
              <a:t>Result</a:t>
            </a:r>
            <a:endParaRPr lang="zh-CN" altLang="en-US" dirty="0"/>
          </a:p>
        </p:txBody>
      </p:sp>
      <p:sp>
        <p:nvSpPr>
          <p:cNvPr id="3" name="内容占位符 2">
            <a:extLst>
              <a:ext uri="{FF2B5EF4-FFF2-40B4-BE49-F238E27FC236}">
                <a16:creationId xmlns:a16="http://schemas.microsoft.com/office/drawing/2014/main" id="{B486F814-B2FA-C77F-54F8-8C24E3189694}"/>
              </a:ext>
            </a:extLst>
          </p:cNvPr>
          <p:cNvSpPr>
            <a:spLocks noGrp="1"/>
          </p:cNvSpPr>
          <p:nvPr>
            <p:ph idx="1"/>
          </p:nvPr>
        </p:nvSpPr>
        <p:spPr/>
        <p:txBody>
          <a:bodyPr/>
          <a:lstStyle/>
          <a:p>
            <a:pPr marL="0" indent="0">
              <a:buNone/>
            </a:pPr>
            <a:r>
              <a:rPr lang="en-US" altLang="zh-CN" dirty="0"/>
              <a:t>The figure below shows the loss descending as training epoch increase.</a:t>
            </a:r>
            <a:endParaRPr lang="zh-CN" altLang="en-US" dirty="0"/>
          </a:p>
        </p:txBody>
      </p:sp>
      <p:pic>
        <p:nvPicPr>
          <p:cNvPr id="5" name="图片 4">
            <a:extLst>
              <a:ext uri="{FF2B5EF4-FFF2-40B4-BE49-F238E27FC236}">
                <a16:creationId xmlns:a16="http://schemas.microsoft.com/office/drawing/2014/main" id="{E372162C-28E6-833C-CA99-B59D2E520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757" y="2431473"/>
            <a:ext cx="4602485" cy="3451864"/>
          </a:xfrm>
          <a:prstGeom prst="rect">
            <a:avLst/>
          </a:prstGeom>
        </p:spPr>
      </p:pic>
    </p:spTree>
    <p:extLst>
      <p:ext uri="{BB962C8B-B14F-4D97-AF65-F5344CB8AC3E}">
        <p14:creationId xmlns:p14="http://schemas.microsoft.com/office/powerpoint/2010/main" val="2590107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7DF91-2838-AEDE-DF2F-97844549D2CB}"/>
              </a:ext>
            </a:extLst>
          </p:cNvPr>
          <p:cNvSpPr>
            <a:spLocks noGrp="1"/>
          </p:cNvSpPr>
          <p:nvPr>
            <p:ph type="title"/>
          </p:nvPr>
        </p:nvSpPr>
        <p:spPr/>
        <p:txBody>
          <a:bodyPr/>
          <a:lstStyle/>
          <a:p>
            <a:r>
              <a:rPr lang="en-US" altLang="zh-CN" dirty="0"/>
              <a:t>Result</a:t>
            </a:r>
            <a:endParaRPr lang="zh-CN" altLang="en-US" dirty="0"/>
          </a:p>
        </p:txBody>
      </p:sp>
      <p:sp>
        <p:nvSpPr>
          <p:cNvPr id="3" name="内容占位符 2">
            <a:extLst>
              <a:ext uri="{FF2B5EF4-FFF2-40B4-BE49-F238E27FC236}">
                <a16:creationId xmlns:a16="http://schemas.microsoft.com/office/drawing/2014/main" id="{CF9DCFED-F17D-9175-BA57-6AD50AA81961}"/>
              </a:ext>
            </a:extLst>
          </p:cNvPr>
          <p:cNvSpPr>
            <a:spLocks noGrp="1"/>
          </p:cNvSpPr>
          <p:nvPr>
            <p:ph idx="1"/>
          </p:nvPr>
        </p:nvSpPr>
        <p:spPr>
          <a:xfrm>
            <a:off x="838200" y="2324389"/>
            <a:ext cx="10515600" cy="4351338"/>
          </a:xfrm>
        </p:spPr>
        <p:txBody>
          <a:bodyPr/>
          <a:lstStyle/>
          <a:p>
            <a:pPr marL="0" indent="0">
              <a:buNone/>
            </a:pPr>
            <a:r>
              <a:rPr lang="en-US" altLang="zh-CN" dirty="0"/>
              <a:t>Since there are no test set for this task, we wrote six prompts as the starting line, and make the model compose the rest. See result in the following pages.</a:t>
            </a:r>
            <a:endParaRPr lang="zh-CN" altLang="en-US" dirty="0"/>
          </a:p>
        </p:txBody>
      </p:sp>
    </p:spTree>
    <p:extLst>
      <p:ext uri="{BB962C8B-B14F-4D97-AF65-F5344CB8AC3E}">
        <p14:creationId xmlns:p14="http://schemas.microsoft.com/office/powerpoint/2010/main" val="236474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EC21C-3B69-DA67-8355-17860A79D7BA}"/>
              </a:ext>
            </a:extLst>
          </p:cNvPr>
          <p:cNvSpPr>
            <a:spLocks noGrp="1"/>
          </p:cNvSpPr>
          <p:nvPr>
            <p:ph type="title"/>
          </p:nvPr>
        </p:nvSpPr>
        <p:spPr/>
        <p:txBody>
          <a:bodyPr/>
          <a:lstStyle/>
          <a:p>
            <a:r>
              <a:rPr lang="en-US" altLang="zh-CN" dirty="0"/>
              <a:t>Result</a:t>
            </a:r>
            <a:endParaRPr lang="zh-CN" altLang="en-US" dirty="0"/>
          </a:p>
        </p:txBody>
      </p:sp>
      <p:sp>
        <p:nvSpPr>
          <p:cNvPr id="3" name="内容占位符 2">
            <a:extLst>
              <a:ext uri="{FF2B5EF4-FFF2-40B4-BE49-F238E27FC236}">
                <a16:creationId xmlns:a16="http://schemas.microsoft.com/office/drawing/2014/main" id="{691307D9-7010-344C-4C58-C58ACB59229A}"/>
              </a:ext>
            </a:extLst>
          </p:cNvPr>
          <p:cNvSpPr>
            <a:spLocks noGrp="1"/>
          </p:cNvSpPr>
          <p:nvPr>
            <p:ph idx="1"/>
          </p:nvPr>
        </p:nvSpPr>
        <p:spPr/>
        <p:txBody>
          <a:bodyPr>
            <a:normAutofit fontScale="92500" lnSpcReduction="20000"/>
          </a:bodyPr>
          <a:lstStyle/>
          <a:p>
            <a:pPr marL="0" indent="0">
              <a:buNone/>
            </a:pPr>
            <a:r>
              <a:rPr lang="en-US" altLang="zh-CN" dirty="0">
                <a:latin typeface="Times New Roman" panose="02020603050405020304" pitchFamily="18" charset="0"/>
                <a:ea typeface="隶书" panose="02010509060101010101" pitchFamily="49" charset="-122"/>
              </a:rPr>
              <a:t>input text: </a:t>
            </a:r>
            <a:r>
              <a:rPr lang="zh-CN" altLang="en-US" dirty="0">
                <a:latin typeface="Times New Roman" panose="02020603050405020304" pitchFamily="18" charset="0"/>
                <a:ea typeface="隶书" panose="02010509060101010101" pitchFamily="49" charset="-122"/>
              </a:rPr>
              <a:t>湖光秋月两相和</a:t>
            </a:r>
          </a:p>
          <a:p>
            <a:pPr marL="0" indent="0">
              <a:buNone/>
            </a:pPr>
            <a:r>
              <a:rPr lang="en-US" altLang="zh-CN" dirty="0">
                <a:latin typeface="Times New Roman" panose="02020603050405020304" pitchFamily="18" charset="0"/>
                <a:ea typeface="隶书" panose="02010509060101010101" pitchFamily="49" charset="-122"/>
              </a:rPr>
              <a:t>output text: </a:t>
            </a:r>
            <a:r>
              <a:rPr lang="zh-CN" altLang="en-US" dirty="0">
                <a:latin typeface="Times New Roman" panose="02020603050405020304" pitchFamily="18" charset="0"/>
                <a:ea typeface="隶书" panose="02010509060101010101" pitchFamily="49" charset="-122"/>
              </a:rPr>
              <a:t>湖光秋月两相和，水馆风闲两相过。两岸红旗俱几许，风劲银澜难数过。新杯一醆杯前醉，夜夜明星月上无。</a:t>
            </a:r>
          </a:p>
          <a:p>
            <a:pPr marL="0" indent="0">
              <a:buNone/>
            </a:pPr>
            <a:endParaRPr lang="zh-CN" altLang="en-US" dirty="0">
              <a:latin typeface="Times New Roman" panose="02020603050405020304" pitchFamily="18" charset="0"/>
              <a:ea typeface="隶书" panose="02010509060101010101" pitchFamily="49" charset="-122"/>
            </a:endParaRPr>
          </a:p>
          <a:p>
            <a:pPr marL="0" indent="0">
              <a:buNone/>
            </a:pPr>
            <a:r>
              <a:rPr lang="en-US" altLang="zh-CN" dirty="0">
                <a:latin typeface="Times New Roman" panose="02020603050405020304" pitchFamily="18" charset="0"/>
                <a:ea typeface="隶书" panose="02010509060101010101" pitchFamily="49" charset="-122"/>
              </a:rPr>
              <a:t>input text: </a:t>
            </a:r>
            <a:r>
              <a:rPr lang="zh-CN" altLang="en-US" dirty="0">
                <a:latin typeface="Times New Roman" panose="02020603050405020304" pitchFamily="18" charset="0"/>
                <a:ea typeface="隶书" panose="02010509060101010101" pitchFamily="49" charset="-122"/>
              </a:rPr>
              <a:t>国破山河在</a:t>
            </a:r>
          </a:p>
          <a:p>
            <a:pPr marL="0" indent="0">
              <a:buNone/>
            </a:pPr>
            <a:r>
              <a:rPr lang="en-US" altLang="zh-CN" dirty="0">
                <a:latin typeface="Times New Roman" panose="02020603050405020304" pitchFamily="18" charset="0"/>
                <a:ea typeface="隶书" panose="02010509060101010101" pitchFamily="49" charset="-122"/>
              </a:rPr>
              <a:t>output text: </a:t>
            </a:r>
            <a:r>
              <a:rPr lang="zh-CN" altLang="en-US" dirty="0">
                <a:latin typeface="Times New Roman" panose="02020603050405020304" pitchFamily="18" charset="0"/>
                <a:ea typeface="隶书" panose="02010509060101010101" pitchFamily="49" charset="-122"/>
              </a:rPr>
              <a:t>国破山河在，天涯道路赊。家书辞日诏，兵气入秦家。壮气连云汉，狂风似水流。自怜长白首，皆恨白苹洲。不羨山僧便，宁辞东海鸥。还将谢戎策，归去臥云鸥。</a:t>
            </a:r>
          </a:p>
          <a:p>
            <a:pPr marL="0" indent="0">
              <a:buNone/>
            </a:pPr>
            <a:endParaRPr lang="zh-CN" altLang="en-US" dirty="0">
              <a:latin typeface="Times New Roman" panose="02020603050405020304" pitchFamily="18" charset="0"/>
              <a:ea typeface="隶书" panose="02010509060101010101" pitchFamily="49" charset="-122"/>
            </a:endParaRPr>
          </a:p>
          <a:p>
            <a:pPr marL="0" indent="0">
              <a:buNone/>
            </a:pPr>
            <a:r>
              <a:rPr lang="en-US" altLang="zh-CN" dirty="0">
                <a:latin typeface="Times New Roman" panose="02020603050405020304" pitchFamily="18" charset="0"/>
                <a:ea typeface="隶书" panose="02010509060101010101" pitchFamily="49" charset="-122"/>
              </a:rPr>
              <a:t>input text: </a:t>
            </a:r>
            <a:r>
              <a:rPr lang="zh-CN" altLang="en-US" dirty="0">
                <a:latin typeface="Times New Roman" panose="02020603050405020304" pitchFamily="18" charset="0"/>
                <a:ea typeface="隶书" panose="02010509060101010101" pitchFamily="49" charset="-122"/>
              </a:rPr>
              <a:t>明月几时有？</a:t>
            </a:r>
          </a:p>
          <a:p>
            <a:pPr marL="0" indent="0">
              <a:buNone/>
            </a:pPr>
            <a:r>
              <a:rPr lang="en-US" altLang="zh-CN" dirty="0">
                <a:latin typeface="Times New Roman" panose="02020603050405020304" pitchFamily="18" charset="0"/>
                <a:ea typeface="隶书" panose="02010509060101010101" pitchFamily="49" charset="-122"/>
              </a:rPr>
              <a:t>output text: </a:t>
            </a:r>
            <a:r>
              <a:rPr lang="zh-CN" altLang="en-US" dirty="0">
                <a:latin typeface="Times New Roman" panose="02020603050405020304" pitchFamily="18" charset="0"/>
                <a:ea typeface="隶书" panose="02010509060101010101" pitchFamily="49" charset="-122"/>
              </a:rPr>
              <a:t>明月几时有？迢遰楚云飞。因高不可越，孤兴正悠哉。青云不可遇，空伤此时违。</a:t>
            </a:r>
          </a:p>
        </p:txBody>
      </p:sp>
    </p:spTree>
    <p:extLst>
      <p:ext uri="{BB962C8B-B14F-4D97-AF65-F5344CB8AC3E}">
        <p14:creationId xmlns:p14="http://schemas.microsoft.com/office/powerpoint/2010/main" val="2576929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EC21C-3B69-DA67-8355-17860A79D7BA}"/>
              </a:ext>
            </a:extLst>
          </p:cNvPr>
          <p:cNvSpPr>
            <a:spLocks noGrp="1"/>
          </p:cNvSpPr>
          <p:nvPr>
            <p:ph type="title"/>
          </p:nvPr>
        </p:nvSpPr>
        <p:spPr/>
        <p:txBody>
          <a:bodyPr/>
          <a:lstStyle/>
          <a:p>
            <a:r>
              <a:rPr lang="en-US" altLang="zh-CN" dirty="0"/>
              <a:t>Result</a:t>
            </a:r>
            <a:endParaRPr lang="zh-CN" altLang="en-US" dirty="0"/>
          </a:p>
        </p:txBody>
      </p:sp>
      <p:sp>
        <p:nvSpPr>
          <p:cNvPr id="3" name="内容占位符 2">
            <a:extLst>
              <a:ext uri="{FF2B5EF4-FFF2-40B4-BE49-F238E27FC236}">
                <a16:creationId xmlns:a16="http://schemas.microsoft.com/office/drawing/2014/main" id="{691307D9-7010-344C-4C58-C58ACB59229A}"/>
              </a:ext>
            </a:extLst>
          </p:cNvPr>
          <p:cNvSpPr>
            <a:spLocks noGrp="1"/>
          </p:cNvSpPr>
          <p:nvPr>
            <p:ph idx="1"/>
          </p:nvPr>
        </p:nvSpPr>
        <p:spPr/>
        <p:txBody>
          <a:bodyPr>
            <a:normAutofit fontScale="92500" lnSpcReduction="20000"/>
          </a:bodyPr>
          <a:lstStyle/>
          <a:p>
            <a:pPr marL="0" indent="0">
              <a:buNone/>
            </a:pPr>
            <a:r>
              <a:rPr lang="en-US" altLang="zh-CN" dirty="0">
                <a:latin typeface="Times New Roman" panose="02020603050405020304" pitchFamily="18" charset="0"/>
                <a:ea typeface="隶书" panose="02010509060101010101" pitchFamily="49" charset="-122"/>
              </a:rPr>
              <a:t>input text: </a:t>
            </a:r>
            <a:r>
              <a:rPr lang="zh-CN" altLang="en-US" dirty="0">
                <a:latin typeface="Times New Roman" panose="02020603050405020304" pitchFamily="18" charset="0"/>
                <a:ea typeface="隶书" panose="02010509060101010101" pitchFamily="49" charset="-122"/>
              </a:rPr>
              <a:t>慈母手中线</a:t>
            </a:r>
          </a:p>
          <a:p>
            <a:pPr marL="0" indent="0">
              <a:buNone/>
            </a:pPr>
            <a:r>
              <a:rPr lang="en-US" altLang="zh-CN" dirty="0">
                <a:latin typeface="Times New Roman" panose="02020603050405020304" pitchFamily="18" charset="0"/>
                <a:ea typeface="隶书" panose="02010509060101010101" pitchFamily="49" charset="-122"/>
              </a:rPr>
              <a:t>output text: </a:t>
            </a:r>
            <a:r>
              <a:rPr lang="zh-CN" altLang="en-US" dirty="0">
                <a:latin typeface="Times New Roman" panose="02020603050405020304" pitchFamily="18" charset="0"/>
                <a:ea typeface="隶书" panose="02010509060101010101" pitchFamily="49" charset="-122"/>
              </a:rPr>
              <a:t>慈母手中线，能令不得归。主人不得主，日夜守车衣。僮仆不顾恩，为我披衣冠。此时不得意，君去看云衣。</a:t>
            </a:r>
          </a:p>
          <a:p>
            <a:pPr marL="0" indent="0">
              <a:buNone/>
            </a:pPr>
            <a:endParaRPr lang="zh-CN" altLang="en-US" dirty="0">
              <a:latin typeface="Times New Roman" panose="02020603050405020304" pitchFamily="18" charset="0"/>
              <a:ea typeface="隶书" panose="02010509060101010101" pitchFamily="49" charset="-122"/>
            </a:endParaRPr>
          </a:p>
          <a:p>
            <a:pPr marL="0" indent="0">
              <a:buNone/>
            </a:pPr>
            <a:r>
              <a:rPr lang="en-US" altLang="zh-CN" dirty="0">
                <a:latin typeface="Times New Roman" panose="02020603050405020304" pitchFamily="18" charset="0"/>
                <a:ea typeface="隶书" panose="02010509060101010101" pitchFamily="49" charset="-122"/>
              </a:rPr>
              <a:t>input text: </a:t>
            </a:r>
            <a:r>
              <a:rPr lang="zh-CN" altLang="en-US" dirty="0">
                <a:latin typeface="Times New Roman" panose="02020603050405020304" pitchFamily="18" charset="0"/>
                <a:ea typeface="隶书" panose="02010509060101010101" pitchFamily="49" charset="-122"/>
              </a:rPr>
              <a:t>昔人已乘黄鹤去，此地空余黄鹤楼。</a:t>
            </a:r>
          </a:p>
          <a:p>
            <a:pPr marL="0" indent="0">
              <a:buNone/>
            </a:pPr>
            <a:r>
              <a:rPr lang="en-US" altLang="zh-CN" dirty="0">
                <a:latin typeface="Times New Roman" panose="02020603050405020304" pitchFamily="18" charset="0"/>
                <a:ea typeface="隶书" panose="02010509060101010101" pitchFamily="49" charset="-122"/>
              </a:rPr>
              <a:t>output text: </a:t>
            </a:r>
            <a:r>
              <a:rPr lang="zh-CN" altLang="en-US" dirty="0">
                <a:latin typeface="Times New Roman" panose="02020603050405020304" pitchFamily="18" charset="0"/>
                <a:ea typeface="隶书" panose="02010509060101010101" pitchFamily="49" charset="-122"/>
              </a:rPr>
              <a:t>昔人已乘黄鹤去，此地空余黄鹤楼。青林独坐见人吏，白日到此难可留。黄河流水无多事，白云三十成白首。何时为道经长人，更作江南老夫客。</a:t>
            </a:r>
          </a:p>
          <a:p>
            <a:pPr marL="0" indent="0">
              <a:buNone/>
            </a:pPr>
            <a:endParaRPr lang="zh-CN" altLang="en-US" dirty="0">
              <a:latin typeface="Times New Roman" panose="02020603050405020304" pitchFamily="18" charset="0"/>
              <a:ea typeface="隶书" panose="02010509060101010101" pitchFamily="49" charset="-122"/>
            </a:endParaRPr>
          </a:p>
          <a:p>
            <a:pPr marL="0" indent="0">
              <a:buNone/>
            </a:pPr>
            <a:r>
              <a:rPr lang="en-US" altLang="zh-CN" dirty="0">
                <a:latin typeface="Times New Roman" panose="02020603050405020304" pitchFamily="18" charset="0"/>
                <a:ea typeface="隶书" panose="02010509060101010101" pitchFamily="49" charset="-122"/>
              </a:rPr>
              <a:t>input text: </a:t>
            </a:r>
            <a:r>
              <a:rPr lang="zh-CN" altLang="en-US" dirty="0">
                <a:latin typeface="Times New Roman" panose="02020603050405020304" pitchFamily="18" charset="0"/>
                <a:ea typeface="隶书" panose="02010509060101010101" pitchFamily="49" charset="-122"/>
              </a:rPr>
              <a:t>秦时明月汉时关</a:t>
            </a:r>
          </a:p>
          <a:p>
            <a:pPr marL="0" indent="0">
              <a:buNone/>
            </a:pPr>
            <a:r>
              <a:rPr lang="en-US" altLang="zh-CN" dirty="0">
                <a:latin typeface="Times New Roman" panose="02020603050405020304" pitchFamily="18" charset="0"/>
                <a:ea typeface="隶书" panose="02010509060101010101" pitchFamily="49" charset="-122"/>
              </a:rPr>
              <a:t>output text: </a:t>
            </a:r>
            <a:r>
              <a:rPr lang="zh-CN" altLang="en-US" dirty="0">
                <a:latin typeface="Times New Roman" panose="02020603050405020304" pitchFamily="18" charset="0"/>
                <a:ea typeface="隶书" panose="02010509060101010101" pitchFamily="49" charset="-122"/>
              </a:rPr>
              <a:t>秦时明月汉时关，万里相逢今屈宋。君向征途去已亡，河阳日落淮南薇。玉人不识人间事，羞把芙蓉亲早衣。</a:t>
            </a:r>
          </a:p>
        </p:txBody>
      </p:sp>
    </p:spTree>
    <p:extLst>
      <p:ext uri="{BB962C8B-B14F-4D97-AF65-F5344CB8AC3E}">
        <p14:creationId xmlns:p14="http://schemas.microsoft.com/office/powerpoint/2010/main" val="156431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CCF22-0248-4A54-D82C-FAE8A990EF91}"/>
              </a:ext>
            </a:extLst>
          </p:cNvPr>
          <p:cNvSpPr>
            <a:spLocks noGrp="1"/>
          </p:cNvSpPr>
          <p:nvPr>
            <p:ph type="title"/>
          </p:nvPr>
        </p:nvSpPr>
        <p:spPr/>
        <p:txBody>
          <a:bodyPr/>
          <a:lstStyle/>
          <a:p>
            <a:r>
              <a:rPr lang="en-US" altLang="zh-CN" dirty="0"/>
              <a:t>Task</a:t>
            </a:r>
            <a:endParaRPr lang="zh-CN" altLang="en-US" dirty="0"/>
          </a:p>
        </p:txBody>
      </p:sp>
      <p:sp>
        <p:nvSpPr>
          <p:cNvPr id="3" name="内容占位符 2">
            <a:extLst>
              <a:ext uri="{FF2B5EF4-FFF2-40B4-BE49-F238E27FC236}">
                <a16:creationId xmlns:a16="http://schemas.microsoft.com/office/drawing/2014/main" id="{797BCF04-B7B4-BA07-95A4-30A95A4FA770}"/>
              </a:ext>
            </a:extLst>
          </p:cNvPr>
          <p:cNvSpPr>
            <a:spLocks noGrp="1"/>
          </p:cNvSpPr>
          <p:nvPr>
            <p:ph idx="1"/>
          </p:nvPr>
        </p:nvSpPr>
        <p:spPr>
          <a:xfrm>
            <a:off x="838200" y="1960707"/>
            <a:ext cx="10515600" cy="4351338"/>
          </a:xfrm>
        </p:spPr>
        <p:txBody>
          <a:bodyPr/>
          <a:lstStyle/>
          <a:p>
            <a:pPr marL="0" indent="0">
              <a:buNone/>
            </a:pPr>
            <a:endParaRPr lang="en-US" altLang="zh-CN" dirty="0"/>
          </a:p>
          <a:p>
            <a:pPr marL="0" indent="0">
              <a:buNone/>
            </a:pPr>
            <a:r>
              <a:rPr lang="en-US" altLang="zh-CN" dirty="0"/>
              <a:t>In this project, we aim to generate text following the given one. Specifically, text are restricted to ancient Chinese poetry.</a:t>
            </a:r>
            <a:endParaRPr lang="zh-CN" altLang="en-US" dirty="0"/>
          </a:p>
        </p:txBody>
      </p:sp>
    </p:spTree>
    <p:extLst>
      <p:ext uri="{BB962C8B-B14F-4D97-AF65-F5344CB8AC3E}">
        <p14:creationId xmlns:p14="http://schemas.microsoft.com/office/powerpoint/2010/main" val="159949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D9DFC-2896-EFF7-A891-18CB441446EE}"/>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C6137F40-4524-E77F-5053-50056D4DB0B7}"/>
              </a:ext>
            </a:extLst>
          </p:cNvPr>
          <p:cNvSpPr>
            <a:spLocks noGrp="1"/>
          </p:cNvSpPr>
          <p:nvPr>
            <p:ph idx="1"/>
          </p:nvPr>
        </p:nvSpPr>
        <p:spPr/>
        <p:txBody>
          <a:bodyPr/>
          <a:lstStyle/>
          <a:p>
            <a:pPr marL="0" indent="0">
              <a:buNone/>
            </a:pPr>
            <a:endParaRPr lang="en-US" altLang="zh-CN" dirty="0"/>
          </a:p>
          <a:p>
            <a:pPr marL="0" indent="0">
              <a:buNone/>
            </a:pPr>
            <a:r>
              <a:rPr lang="en-US" altLang="zh-CN" dirty="0"/>
              <a:t>We use the dataset from the course, which contains 57580 poetry in Tang dynasty.</a:t>
            </a:r>
            <a:endParaRPr lang="zh-CN" altLang="en-US" dirty="0"/>
          </a:p>
        </p:txBody>
      </p:sp>
    </p:spTree>
    <p:extLst>
      <p:ext uri="{BB962C8B-B14F-4D97-AF65-F5344CB8AC3E}">
        <p14:creationId xmlns:p14="http://schemas.microsoft.com/office/powerpoint/2010/main" val="338420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81721-0EB9-6A48-E68E-99C61CCCD9C7}"/>
              </a:ext>
            </a:extLst>
          </p:cNvPr>
          <p:cNvSpPr>
            <a:spLocks noGrp="1"/>
          </p:cNvSpPr>
          <p:nvPr>
            <p:ph type="title"/>
          </p:nvPr>
        </p:nvSpPr>
        <p:spPr/>
        <p:txBody>
          <a:bodyPr/>
          <a:lstStyle/>
          <a:p>
            <a:r>
              <a:rPr lang="en-US" altLang="zh-CN" dirty="0"/>
              <a:t>Model Design</a:t>
            </a:r>
            <a:endParaRPr lang="zh-CN" altLang="en-US" dirty="0"/>
          </a:p>
        </p:txBody>
      </p:sp>
      <p:sp>
        <p:nvSpPr>
          <p:cNvPr id="3" name="内容占位符 2">
            <a:extLst>
              <a:ext uri="{FF2B5EF4-FFF2-40B4-BE49-F238E27FC236}">
                <a16:creationId xmlns:a16="http://schemas.microsoft.com/office/drawing/2014/main" id="{6E3AA12A-0A43-68EB-2934-9C9166BBF927}"/>
              </a:ext>
            </a:extLst>
          </p:cNvPr>
          <p:cNvSpPr>
            <a:spLocks noGrp="1"/>
          </p:cNvSpPr>
          <p:nvPr>
            <p:ph idx="1"/>
          </p:nvPr>
        </p:nvSpPr>
        <p:spPr>
          <a:xfrm>
            <a:off x="838200" y="1960707"/>
            <a:ext cx="10515600" cy="4351338"/>
          </a:xfrm>
        </p:spPr>
        <p:txBody>
          <a:bodyPr/>
          <a:lstStyle/>
          <a:p>
            <a:pPr marL="0" indent="0">
              <a:buNone/>
            </a:pPr>
            <a:r>
              <a:rPr lang="en-US" altLang="zh-CN" dirty="0"/>
              <a:t>Considering the computing resource limit, we design a simple model for this task.</a:t>
            </a:r>
          </a:p>
          <a:p>
            <a:pPr marL="0" indent="0">
              <a:buNone/>
            </a:pPr>
            <a:endParaRPr lang="en-US" altLang="zh-CN" dirty="0"/>
          </a:p>
          <a:p>
            <a:pPr marL="0" indent="0">
              <a:buNone/>
            </a:pPr>
            <a:r>
              <a:rPr lang="en-US" altLang="zh-CN" dirty="0"/>
              <a:t>The model consist three main part, which are, the embedding layer, the time series model GRU, and MLP layer. An illustration is shown above.</a:t>
            </a:r>
            <a:endParaRPr lang="zh-CN" altLang="en-US" dirty="0"/>
          </a:p>
        </p:txBody>
      </p:sp>
    </p:spTree>
    <p:extLst>
      <p:ext uri="{BB962C8B-B14F-4D97-AF65-F5344CB8AC3E}">
        <p14:creationId xmlns:p14="http://schemas.microsoft.com/office/powerpoint/2010/main" val="270653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6C3A82C9-0473-B73B-B3E8-09615BAA9C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4355" y="1690688"/>
            <a:ext cx="6203289" cy="4677891"/>
          </a:xfrm>
        </p:spPr>
      </p:pic>
      <p:sp>
        <p:nvSpPr>
          <p:cNvPr id="6" name="标题 1">
            <a:extLst>
              <a:ext uri="{FF2B5EF4-FFF2-40B4-BE49-F238E27FC236}">
                <a16:creationId xmlns:a16="http://schemas.microsoft.com/office/drawing/2014/main" id="{053A9BEC-2507-1863-AE54-AE4386B88FF1}"/>
              </a:ext>
            </a:extLst>
          </p:cNvPr>
          <p:cNvSpPr>
            <a:spLocks noGrp="1"/>
          </p:cNvSpPr>
          <p:nvPr>
            <p:ph type="title"/>
          </p:nvPr>
        </p:nvSpPr>
        <p:spPr>
          <a:xfrm>
            <a:off x="838200" y="365125"/>
            <a:ext cx="10515600" cy="1325563"/>
          </a:xfrm>
        </p:spPr>
        <p:txBody>
          <a:bodyPr/>
          <a:lstStyle/>
          <a:p>
            <a:r>
              <a:rPr lang="en-US" altLang="zh-CN" dirty="0"/>
              <a:t>Model Design</a:t>
            </a:r>
            <a:endParaRPr lang="zh-CN" altLang="en-US" dirty="0"/>
          </a:p>
        </p:txBody>
      </p:sp>
    </p:spTree>
    <p:extLst>
      <p:ext uri="{BB962C8B-B14F-4D97-AF65-F5344CB8AC3E}">
        <p14:creationId xmlns:p14="http://schemas.microsoft.com/office/powerpoint/2010/main" val="466124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4CDD9-AEC3-DF00-225D-9B3BD20E2813}"/>
              </a:ext>
            </a:extLst>
          </p:cNvPr>
          <p:cNvSpPr>
            <a:spLocks noGrp="1"/>
          </p:cNvSpPr>
          <p:nvPr>
            <p:ph type="title"/>
          </p:nvPr>
        </p:nvSpPr>
        <p:spPr/>
        <p:txBody>
          <a:bodyPr/>
          <a:lstStyle/>
          <a:p>
            <a:r>
              <a:rPr lang="en-US" altLang="zh-CN" dirty="0"/>
              <a:t>Model Design</a:t>
            </a:r>
            <a:endParaRPr lang="zh-CN" altLang="en-US" dirty="0"/>
          </a:p>
        </p:txBody>
      </p:sp>
      <p:sp>
        <p:nvSpPr>
          <p:cNvPr id="3" name="内容占位符 2">
            <a:extLst>
              <a:ext uri="{FF2B5EF4-FFF2-40B4-BE49-F238E27FC236}">
                <a16:creationId xmlns:a16="http://schemas.microsoft.com/office/drawing/2014/main" id="{4D7ED347-683A-A41A-D037-0A5242768E87}"/>
              </a:ext>
            </a:extLst>
          </p:cNvPr>
          <p:cNvSpPr>
            <a:spLocks noGrp="1"/>
          </p:cNvSpPr>
          <p:nvPr>
            <p:ph idx="1"/>
          </p:nvPr>
        </p:nvSpPr>
        <p:spPr>
          <a:xfrm>
            <a:off x="838200" y="2141537"/>
            <a:ext cx="10515600" cy="4351338"/>
          </a:xfrm>
        </p:spPr>
        <p:txBody>
          <a:bodyPr/>
          <a:lstStyle/>
          <a:p>
            <a:pPr marL="0" indent="0">
              <a:buNone/>
            </a:pPr>
            <a:r>
              <a:rPr lang="en-US" altLang="zh-CN" dirty="0"/>
              <a:t>The embedding layer could be implemented as a full connection layer. It tries to learn to embed the one dimension word into high dimension, which contains more information. The MLP layer is implemented by two stacked linear layer, which map the output of GRU to one hot coding as the result. We use cross entropy loss as criterion.</a:t>
            </a:r>
            <a:endParaRPr lang="zh-CN" altLang="en-US" dirty="0"/>
          </a:p>
        </p:txBody>
      </p:sp>
    </p:spTree>
    <p:extLst>
      <p:ext uri="{BB962C8B-B14F-4D97-AF65-F5344CB8AC3E}">
        <p14:creationId xmlns:p14="http://schemas.microsoft.com/office/powerpoint/2010/main" val="3199017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E6417-7D71-1126-5AAA-AAB4D443CEF7}"/>
              </a:ext>
            </a:extLst>
          </p:cNvPr>
          <p:cNvSpPr>
            <a:spLocks noGrp="1"/>
          </p:cNvSpPr>
          <p:nvPr>
            <p:ph type="title"/>
          </p:nvPr>
        </p:nvSpPr>
        <p:spPr/>
        <p:txBody>
          <a:bodyPr/>
          <a:lstStyle/>
          <a:p>
            <a:r>
              <a:rPr lang="en-US" altLang="zh-CN" dirty="0"/>
              <a:t>Model Design</a:t>
            </a:r>
            <a:endParaRPr lang="zh-CN" altLang="en-US" dirty="0"/>
          </a:p>
        </p:txBody>
      </p:sp>
      <p:sp>
        <p:nvSpPr>
          <p:cNvPr id="3" name="内容占位符 2">
            <a:extLst>
              <a:ext uri="{FF2B5EF4-FFF2-40B4-BE49-F238E27FC236}">
                <a16:creationId xmlns:a16="http://schemas.microsoft.com/office/drawing/2014/main" id="{D3F28457-316A-9BCE-E6A8-FC601E35C9C9}"/>
              </a:ext>
            </a:extLst>
          </p:cNvPr>
          <p:cNvSpPr>
            <a:spLocks noGrp="1"/>
          </p:cNvSpPr>
          <p:nvPr>
            <p:ph idx="1"/>
          </p:nvPr>
        </p:nvSpPr>
        <p:spPr>
          <a:xfrm>
            <a:off x="838200" y="2506662"/>
            <a:ext cx="10515600" cy="4351338"/>
          </a:xfrm>
        </p:spPr>
        <p:txBody>
          <a:bodyPr/>
          <a:lstStyle/>
          <a:p>
            <a:pPr marL="0" indent="0">
              <a:buNone/>
            </a:pPr>
            <a:r>
              <a:rPr lang="en-US" altLang="zh-CN" dirty="0"/>
              <a:t>The GRU is generally a time series model. Contrast to basic RNN, it utilizes the gate control method to settle the problem of vanishing gradient, hence long time memory is preserved. At the same time, it has a more simple structure then LSTM.</a:t>
            </a:r>
            <a:endParaRPr lang="zh-CN" altLang="en-US" dirty="0"/>
          </a:p>
        </p:txBody>
      </p:sp>
    </p:spTree>
    <p:extLst>
      <p:ext uri="{BB962C8B-B14F-4D97-AF65-F5344CB8AC3E}">
        <p14:creationId xmlns:p14="http://schemas.microsoft.com/office/powerpoint/2010/main" val="198374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35E6E-1C9E-173B-09E5-B344C8D39673}"/>
              </a:ext>
            </a:extLst>
          </p:cNvPr>
          <p:cNvSpPr>
            <a:spLocks noGrp="1"/>
          </p:cNvSpPr>
          <p:nvPr>
            <p:ph type="title"/>
          </p:nvPr>
        </p:nvSpPr>
        <p:spPr/>
        <p:txBody>
          <a:bodyPr/>
          <a:lstStyle/>
          <a:p>
            <a:r>
              <a:rPr lang="en-US" altLang="zh-CN" dirty="0"/>
              <a:t>Model Design</a:t>
            </a:r>
            <a:endParaRPr lang="zh-CN" altLang="en-US" dirty="0"/>
          </a:p>
        </p:txBody>
      </p:sp>
      <p:sp>
        <p:nvSpPr>
          <p:cNvPr id="3" name="内容占位符 2">
            <a:extLst>
              <a:ext uri="{FF2B5EF4-FFF2-40B4-BE49-F238E27FC236}">
                <a16:creationId xmlns:a16="http://schemas.microsoft.com/office/drawing/2014/main" id="{F52E4327-915C-76B3-CDD5-1F9CF4C28A1A}"/>
              </a:ext>
            </a:extLst>
          </p:cNvPr>
          <p:cNvSpPr>
            <a:spLocks noGrp="1"/>
          </p:cNvSpPr>
          <p:nvPr>
            <p:ph idx="1"/>
          </p:nvPr>
        </p:nvSpPr>
        <p:spPr>
          <a:xfrm>
            <a:off x="838200" y="2667288"/>
            <a:ext cx="10515600" cy="4351338"/>
          </a:xfrm>
        </p:spPr>
        <p:txBody>
          <a:bodyPr/>
          <a:lstStyle/>
          <a:p>
            <a:pPr marL="0" indent="0">
              <a:buNone/>
            </a:pPr>
            <a:r>
              <a:rPr lang="en-US" altLang="zh-CN" dirty="0"/>
              <a:t>The MLP layer is implemented by two stacked linear layer, which map the output of GRU to one hot coding as the result. We use cross entropy loss as criterion.</a:t>
            </a:r>
            <a:endParaRPr lang="zh-CN" altLang="en-US" dirty="0"/>
          </a:p>
        </p:txBody>
      </p:sp>
    </p:spTree>
    <p:extLst>
      <p:ext uri="{BB962C8B-B14F-4D97-AF65-F5344CB8AC3E}">
        <p14:creationId xmlns:p14="http://schemas.microsoft.com/office/powerpoint/2010/main" val="60991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E0E37-283B-F4ED-5BF7-15FBAF7DC43C}"/>
              </a:ext>
            </a:extLst>
          </p:cNvPr>
          <p:cNvSpPr>
            <a:spLocks noGrp="1"/>
          </p:cNvSpPr>
          <p:nvPr>
            <p:ph type="title"/>
          </p:nvPr>
        </p:nvSpPr>
        <p:spPr/>
        <p:txBody>
          <a:bodyPr/>
          <a:lstStyle/>
          <a:p>
            <a:r>
              <a:rPr lang="en-US" altLang="zh-CN" dirty="0"/>
              <a:t>Result</a:t>
            </a:r>
            <a:endParaRPr lang="zh-CN" altLang="en-US" dirty="0"/>
          </a:p>
        </p:txBody>
      </p:sp>
      <p:sp>
        <p:nvSpPr>
          <p:cNvPr id="3" name="内容占位符 2">
            <a:extLst>
              <a:ext uri="{FF2B5EF4-FFF2-40B4-BE49-F238E27FC236}">
                <a16:creationId xmlns:a16="http://schemas.microsoft.com/office/drawing/2014/main" id="{69B1F0C6-1419-31D2-0966-5627FE2D63C0}"/>
              </a:ext>
            </a:extLst>
          </p:cNvPr>
          <p:cNvSpPr>
            <a:spLocks noGrp="1"/>
          </p:cNvSpPr>
          <p:nvPr>
            <p:ph idx="1"/>
          </p:nvPr>
        </p:nvSpPr>
        <p:spPr/>
        <p:txBody>
          <a:bodyPr>
            <a:normAutofit lnSpcReduction="10000"/>
          </a:bodyPr>
          <a:lstStyle/>
          <a:p>
            <a:pPr marL="0" indent="0">
              <a:buNone/>
            </a:pPr>
            <a:r>
              <a:rPr lang="en-US" altLang="zh-CN" dirty="0"/>
              <a:t>The parameter we choose are as follows</a:t>
            </a:r>
          </a:p>
          <a:p>
            <a:pPr marL="0" indent="0">
              <a:buNone/>
            </a:pPr>
            <a:endParaRPr lang="en-US" altLang="zh-CN" dirty="0"/>
          </a:p>
          <a:p>
            <a:pPr marL="0" indent="0">
              <a:buNone/>
            </a:pPr>
            <a:r>
              <a:rPr lang="en-US" altLang="zh-CN" dirty="0"/>
              <a:t>BATCH_SIZE=100</a:t>
            </a:r>
          </a:p>
          <a:p>
            <a:pPr marL="0" indent="0">
              <a:buNone/>
            </a:pPr>
            <a:r>
              <a:rPr lang="en-US" altLang="zh-CN" dirty="0"/>
              <a:t>LR=0.001</a:t>
            </a:r>
          </a:p>
          <a:p>
            <a:pPr marL="0" indent="0">
              <a:buNone/>
            </a:pPr>
            <a:endParaRPr lang="en-US" altLang="zh-CN" dirty="0"/>
          </a:p>
          <a:p>
            <a:pPr marL="0" indent="0">
              <a:buNone/>
            </a:pPr>
            <a:r>
              <a:rPr lang="en-US" altLang="zh-CN" dirty="0" err="1"/>
              <a:t>embed_dim</a:t>
            </a:r>
            <a:r>
              <a:rPr lang="en-US" altLang="zh-CN" dirty="0"/>
              <a:t>=100</a:t>
            </a:r>
          </a:p>
          <a:p>
            <a:pPr marL="0" indent="0">
              <a:buNone/>
            </a:pPr>
            <a:r>
              <a:rPr lang="en-US" altLang="zh-CN" dirty="0" err="1"/>
              <a:t>hidden_dim</a:t>
            </a:r>
            <a:r>
              <a:rPr lang="en-US" altLang="zh-CN" dirty="0"/>
              <a:t>=1000</a:t>
            </a:r>
          </a:p>
          <a:p>
            <a:pPr marL="0" indent="0">
              <a:buNone/>
            </a:pPr>
            <a:r>
              <a:rPr lang="en-US" altLang="zh-CN" dirty="0" err="1"/>
              <a:t>num_layer</a:t>
            </a:r>
            <a:r>
              <a:rPr lang="en-US" altLang="zh-CN" dirty="0"/>
              <a:t>=2</a:t>
            </a:r>
          </a:p>
          <a:p>
            <a:pPr marL="0" indent="0">
              <a:buNone/>
            </a:pPr>
            <a:r>
              <a:rPr lang="en-US" altLang="zh-CN" dirty="0" err="1"/>
              <a:t>mlp_dim</a:t>
            </a:r>
            <a:r>
              <a:rPr lang="en-US" altLang="zh-CN" dirty="0"/>
              <a:t>=200</a:t>
            </a:r>
            <a:endParaRPr lang="zh-CN" altLang="en-US" dirty="0"/>
          </a:p>
        </p:txBody>
      </p:sp>
    </p:spTree>
    <p:extLst>
      <p:ext uri="{BB962C8B-B14F-4D97-AF65-F5344CB8AC3E}">
        <p14:creationId xmlns:p14="http://schemas.microsoft.com/office/powerpoint/2010/main" val="5783625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665</Words>
  <Application>Microsoft Office PowerPoint</Application>
  <PresentationFormat>宽屏</PresentationFormat>
  <Paragraphs>52</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Times New Roman</vt:lpstr>
      <vt:lpstr>Office 主题​​</vt:lpstr>
      <vt:lpstr>P3 Poem Composition</vt:lpstr>
      <vt:lpstr>Task</vt:lpstr>
      <vt:lpstr>Dataset</vt:lpstr>
      <vt:lpstr>Model Design</vt:lpstr>
      <vt:lpstr>Model Design</vt:lpstr>
      <vt:lpstr>Model Design</vt:lpstr>
      <vt:lpstr>Model Design</vt:lpstr>
      <vt:lpstr>Model Design</vt:lpstr>
      <vt:lpstr>Result</vt:lpstr>
      <vt:lpstr>Result</vt:lpstr>
      <vt:lpstr>Result</vt:lpstr>
      <vt:lpstr>Result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赵 子涵</dc:creator>
  <cp:lastModifiedBy>赵 子涵</cp:lastModifiedBy>
  <cp:revision>5</cp:revision>
  <dcterms:created xsi:type="dcterms:W3CDTF">2024-06-28T07:28:59Z</dcterms:created>
  <dcterms:modified xsi:type="dcterms:W3CDTF">2024-06-28T07:38:01Z</dcterms:modified>
</cp:coreProperties>
</file>