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TT Drugs" charset="1" panose="02000503060000020003"/>
      <p:regular r:id="rId12"/>
    </p:embeddedFont>
    <p:embeddedFont>
      <p:font typeface="TT Drugs Bold" charset="1" panose="02000803060000020003"/>
      <p:regular r:id="rId13"/>
    </p:embeddedFont>
    <p:embeddedFont>
      <p:font typeface="TT Drugs Italics" charset="1" panose="02000503000000090003"/>
      <p:regular r:id="rId14"/>
    </p:embeddedFont>
    <p:embeddedFont>
      <p:font typeface="TT Drugs Bold Italics" charset="1" panose="02000803000000090003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 Italics" charset="1" panose="00000500000000000000"/>
      <p:regular r:id="rId18"/>
    </p:embeddedFont>
    <p:embeddedFont>
      <p:font typeface="Aileron Bold Italics" charset="1" panose="00000800000000000000"/>
      <p:regular r:id="rId19"/>
    </p:embeddedFont>
    <p:embeddedFont>
      <p:font typeface="Aileron Thin" charset="1" panose="00000300000000000000"/>
      <p:regular r:id="rId20"/>
    </p:embeddedFont>
    <p:embeddedFont>
      <p:font typeface="Aileron Thin Italics" charset="1" panose="00000300000000000000"/>
      <p:regular r:id="rId21"/>
    </p:embeddedFont>
    <p:embeddedFont>
      <p:font typeface="Aileron Light" charset="1" panose="00000400000000000000"/>
      <p:regular r:id="rId22"/>
    </p:embeddedFont>
    <p:embeddedFont>
      <p:font typeface="Aileron Light Italics" charset="1" panose="00000400000000000000"/>
      <p:regular r:id="rId23"/>
    </p:embeddedFont>
    <p:embeddedFont>
      <p:font typeface="Aileron Ultra-Bold" charset="1" panose="00000A00000000000000"/>
      <p:regular r:id="rId24"/>
    </p:embeddedFont>
    <p:embeddedFont>
      <p:font typeface="Aileron Ultra-Bold Italics" charset="1" panose="00000A00000000000000"/>
      <p:regular r:id="rId25"/>
    </p:embeddedFont>
    <p:embeddedFont>
      <p:font typeface="Aileron Heavy" charset="1" panose="00000A00000000000000"/>
      <p:regular r:id="rId26"/>
    </p:embeddedFont>
    <p:embeddedFont>
      <p:font typeface="Aileron Heavy Italics" charset="1" panose="00000A00000000000000"/>
      <p:regular r:id="rId27"/>
    </p:embeddedFont>
    <p:embeddedFont>
      <p:font typeface="Codec Pro" charset="1" panose="00000500000000000000"/>
      <p:regular r:id="rId28"/>
    </p:embeddedFont>
    <p:embeddedFont>
      <p:font typeface="Codec Pro Bold" charset="1" panose="00000600000000000000"/>
      <p:regular r:id="rId29"/>
    </p:embeddedFont>
    <p:embeddedFont>
      <p:font typeface="Codec Pro Thin" charset="1" panose="00000200000000000000"/>
      <p:regular r:id="rId30"/>
    </p:embeddedFont>
    <p:embeddedFont>
      <p:font typeface="Codec Pro Light" charset="1" panose="00000300000000000000"/>
      <p:regular r:id="rId31"/>
    </p:embeddedFont>
    <p:embeddedFont>
      <p:font typeface="Codec Pro Ultra-Bold" charset="1" panose="00000700000000000000"/>
      <p:regular r:id="rId32"/>
    </p:embeddedFont>
    <p:embeddedFont>
      <p:font typeface="Codec Pro Heavy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13" Target="../media/image31.png" Type="http://schemas.openxmlformats.org/officeDocument/2006/relationships/image"/><Relationship Id="rId14" Target="../media/image32.svg" Type="http://schemas.openxmlformats.org/officeDocument/2006/relationships/image"/><Relationship Id="rId15" Target="../media/image33.png" Type="http://schemas.openxmlformats.org/officeDocument/2006/relationships/image"/><Relationship Id="rId16" Target="../media/image34.svg" Type="http://schemas.openxmlformats.org/officeDocument/2006/relationships/image"/><Relationship Id="rId17" Target="../media/image35.png" Type="http://schemas.openxmlformats.org/officeDocument/2006/relationships/image"/><Relationship Id="rId18" Target="../media/image36.svg" Type="http://schemas.openxmlformats.org/officeDocument/2006/relationships/image"/><Relationship Id="rId19" Target="../media/image37.png" Type="http://schemas.openxmlformats.org/officeDocument/2006/relationships/image"/><Relationship Id="rId2" Target="../media/image1.jpeg" Type="http://schemas.openxmlformats.org/officeDocument/2006/relationships/image"/><Relationship Id="rId20" Target="../media/image38.svg" Type="http://schemas.openxmlformats.org/officeDocument/2006/relationships/image"/><Relationship Id="rId21" Target="../media/image39.png" Type="http://schemas.openxmlformats.org/officeDocument/2006/relationships/image"/><Relationship Id="rId22" Target="../media/image40.svg" Type="http://schemas.openxmlformats.org/officeDocument/2006/relationships/image"/><Relationship Id="rId23" Target="../media/image41.png" Type="http://schemas.openxmlformats.org/officeDocument/2006/relationships/image"/><Relationship Id="rId24" Target="../media/image42.svg" Type="http://schemas.openxmlformats.org/officeDocument/2006/relationships/image"/><Relationship Id="rId25" Target="../media/image6.png" Type="http://schemas.openxmlformats.org/officeDocument/2006/relationships/image"/><Relationship Id="rId26" Target="../media/image7.svg" Type="http://schemas.openxmlformats.org/officeDocument/2006/relationships/image"/><Relationship Id="rId27" Target="../media/image43.png" Type="http://schemas.openxmlformats.org/officeDocument/2006/relationships/image"/><Relationship Id="rId28" Target="../media/image44.svg" Type="http://schemas.openxmlformats.org/officeDocument/2006/relationships/image"/><Relationship Id="rId29" Target="../media/image45.png" Type="http://schemas.openxmlformats.org/officeDocument/2006/relationships/image"/><Relationship Id="rId3" Target="../media/image21.png" Type="http://schemas.openxmlformats.org/officeDocument/2006/relationships/image"/><Relationship Id="rId30" Target="../media/image46.svg" Type="http://schemas.openxmlformats.org/officeDocument/2006/relationships/image"/><Relationship Id="rId31" Target="../media/image47.png" Type="http://schemas.openxmlformats.org/officeDocument/2006/relationships/image"/><Relationship Id="rId32" Target="../media/image48.svg" Type="http://schemas.openxmlformats.org/officeDocument/2006/relationships/image"/><Relationship Id="rId33" Target="../media/image2.png" Type="http://schemas.openxmlformats.org/officeDocument/2006/relationships/image"/><Relationship Id="rId34" Target="../media/image3.svg" Type="http://schemas.openxmlformats.org/officeDocument/2006/relationships/image"/><Relationship Id="rId35" Target="../media/image49.png" Type="http://schemas.openxmlformats.org/officeDocument/2006/relationships/image"/><Relationship Id="rId36" Target="../media/image50.svg" Type="http://schemas.openxmlformats.org/officeDocument/2006/relationships/image"/><Relationship Id="rId37" Target="../media/image51.png" Type="http://schemas.openxmlformats.org/officeDocument/2006/relationships/image"/><Relationship Id="rId38" Target="../media/image52.svg" Type="http://schemas.openxmlformats.org/officeDocument/2006/relationships/image"/><Relationship Id="rId39" Target="../media/image53.png" Type="http://schemas.openxmlformats.org/officeDocument/2006/relationships/image"/><Relationship Id="rId4" Target="../media/image22.svg" Type="http://schemas.openxmlformats.org/officeDocument/2006/relationships/image"/><Relationship Id="rId40" Target="../media/image54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49.png" Type="http://schemas.openxmlformats.org/officeDocument/2006/relationships/image"/><Relationship Id="rId12" Target="../media/image50.sv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svg" Type="http://schemas.openxmlformats.org/officeDocument/2006/relationships/image"/><Relationship Id="rId11" Target="../media/image61.png" Type="http://schemas.openxmlformats.org/officeDocument/2006/relationships/image"/><Relationship Id="rId12" Target="../media/image62.svg" Type="http://schemas.openxmlformats.org/officeDocument/2006/relationships/image"/><Relationship Id="rId13" Target="../media/image63.png" Type="http://schemas.openxmlformats.org/officeDocument/2006/relationships/image"/><Relationship Id="rId14" Target="../media/image64.svg" Type="http://schemas.openxmlformats.org/officeDocument/2006/relationships/image"/><Relationship Id="rId15" Target="../media/image65.png" Type="http://schemas.openxmlformats.org/officeDocument/2006/relationships/image"/><Relationship Id="rId16" Target="../media/image66.svg" Type="http://schemas.openxmlformats.org/officeDocument/2006/relationships/image"/><Relationship Id="rId17" Target="../media/image67.png" Type="http://schemas.openxmlformats.org/officeDocument/2006/relationships/image"/><Relationship Id="rId18" Target="../media/image68.svg" Type="http://schemas.openxmlformats.org/officeDocument/2006/relationships/image"/><Relationship Id="rId19" Target="../media/image69.png" Type="http://schemas.openxmlformats.org/officeDocument/2006/relationships/image"/><Relationship Id="rId2" Target="../media/image13.jpeg" Type="http://schemas.openxmlformats.org/officeDocument/2006/relationships/image"/><Relationship Id="rId20" Target="../media/image70.svg" Type="http://schemas.openxmlformats.org/officeDocument/2006/relationships/image"/><Relationship Id="rId21" Target="../media/image47.png" Type="http://schemas.openxmlformats.org/officeDocument/2006/relationships/image"/><Relationship Id="rId22" Target="../media/image48.svg" Type="http://schemas.openxmlformats.org/officeDocument/2006/relationships/image"/><Relationship Id="rId23" Target="../media/image71.png" Type="http://schemas.openxmlformats.org/officeDocument/2006/relationships/image"/><Relationship Id="rId24" Target="../media/image72.sv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73.png" Type="http://schemas.openxmlformats.org/officeDocument/2006/relationships/image"/><Relationship Id="rId8" Target="../media/image7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618669">
            <a:off x="-1066482" y="323402"/>
            <a:ext cx="24136616" cy="13226421"/>
            <a:chOff x="0" y="0"/>
            <a:chExt cx="32182155" cy="17635228"/>
          </a:xfrm>
        </p:grpSpPr>
        <p:sp>
          <p:nvSpPr>
            <p:cNvPr name="Freeform 4" id="4"/>
            <p:cNvSpPr/>
            <p:nvPr/>
          </p:nvSpPr>
          <p:spPr>
            <a:xfrm flipH="false" flipV="false" rot="-4781330">
              <a:off x="21518772" y="-2230352"/>
              <a:ext cx="6777515" cy="13555029"/>
            </a:xfrm>
            <a:custGeom>
              <a:avLst/>
              <a:gdLst/>
              <a:ahLst/>
              <a:cxnLst/>
              <a:rect r="r" b="b" t="t" l="l"/>
              <a:pathLst>
                <a:path h="13555029" w="6777515">
                  <a:moveTo>
                    <a:pt x="0" y="0"/>
                  </a:moveTo>
                  <a:lnTo>
                    <a:pt x="6777515" y="0"/>
                  </a:lnTo>
                  <a:lnTo>
                    <a:pt x="6777515" y="13555029"/>
                  </a:lnTo>
                  <a:lnTo>
                    <a:pt x="0" y="135550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9091528">
              <a:off x="1648788" y="5888425"/>
              <a:ext cx="3960743" cy="7921485"/>
            </a:xfrm>
            <a:custGeom>
              <a:avLst/>
              <a:gdLst/>
              <a:ahLst/>
              <a:cxnLst/>
              <a:rect r="r" b="b" t="t" l="l"/>
              <a:pathLst>
                <a:path h="7921485" w="3960743">
                  <a:moveTo>
                    <a:pt x="0" y="0"/>
                  </a:moveTo>
                  <a:lnTo>
                    <a:pt x="3960743" y="0"/>
                  </a:lnTo>
                  <a:lnTo>
                    <a:pt x="3960743" y="7921485"/>
                  </a:lnTo>
                  <a:lnTo>
                    <a:pt x="0" y="7921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618669">
              <a:off x="12933898" y="8708316"/>
              <a:ext cx="1472888" cy="1472888"/>
            </a:xfrm>
            <a:custGeom>
              <a:avLst/>
              <a:gdLst/>
              <a:ahLst/>
              <a:cxnLst/>
              <a:rect r="r" b="b" t="t" l="l"/>
              <a:pathLst>
                <a:path h="1472888" w="1472888">
                  <a:moveTo>
                    <a:pt x="0" y="0"/>
                  </a:moveTo>
                  <a:lnTo>
                    <a:pt x="1472888" y="0"/>
                  </a:lnTo>
                  <a:lnTo>
                    <a:pt x="1472888" y="1472888"/>
                  </a:lnTo>
                  <a:lnTo>
                    <a:pt x="0" y="1472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6921877">
              <a:off x="13411090" y="417731"/>
              <a:ext cx="949988" cy="949988"/>
            </a:xfrm>
            <a:custGeom>
              <a:avLst/>
              <a:gdLst/>
              <a:ahLst/>
              <a:cxnLst/>
              <a:rect r="r" b="b" t="t" l="l"/>
              <a:pathLst>
                <a:path h="949988" w="949988">
                  <a:moveTo>
                    <a:pt x="0" y="0"/>
                  </a:moveTo>
                  <a:lnTo>
                    <a:pt x="949988" y="0"/>
                  </a:lnTo>
                  <a:lnTo>
                    <a:pt x="949988" y="949988"/>
                  </a:lnTo>
                  <a:lnTo>
                    <a:pt x="0" y="949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618669">
              <a:off x="3840202" y="2363435"/>
              <a:ext cx="14306278" cy="5798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19"/>
                </a:lnSpc>
              </a:pPr>
              <a:r>
                <a:rPr lang="en-US" sz="12899" spc="412">
                  <a:solidFill>
                    <a:srgbClr val="FFFFFF"/>
                  </a:solidFill>
                  <a:latin typeface="Codec Pro Bold"/>
                </a:rPr>
                <a:t>Your friendly investment guide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618669">
              <a:off x="14940158" y="9477367"/>
              <a:ext cx="6255345" cy="1439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3"/>
                </a:lnSpc>
              </a:pPr>
              <a:r>
                <a:rPr lang="en-US" sz="3059">
                  <a:solidFill>
                    <a:srgbClr val="B3B3B3"/>
                  </a:solidFill>
                  <a:latin typeface="Codec Pro Bold"/>
                </a:rPr>
                <a:t>Created &amp; Presented By: </a:t>
              </a:r>
            </a:p>
            <a:p>
              <a:pPr algn="ctr">
                <a:lnSpc>
                  <a:spcPts val="4283"/>
                </a:lnSpc>
              </a:pPr>
              <a:r>
                <a:rPr lang="en-US" sz="3059">
                  <a:solidFill>
                    <a:srgbClr val="B3B3B3"/>
                  </a:solidFill>
                  <a:latin typeface="Codec Pro Bold"/>
                </a:rPr>
                <a:t>LIDL CODERS</a:t>
              </a:r>
              <a:r>
                <a:rPr lang="en-US" sz="3059">
                  <a:solidFill>
                    <a:srgbClr val="B3B3B3"/>
                  </a:solidFill>
                  <a:latin typeface="Codec Pro Bold"/>
                </a:rPr>
                <a:t> 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22236574" y="10427145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4"/>
                  </a:lnTo>
                  <a:lnTo>
                    <a:pt x="0" y="4740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993168" y="12894915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3"/>
                  </a:lnTo>
                  <a:lnTo>
                    <a:pt x="0" y="4740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18725" y="1717725"/>
            <a:ext cx="8569275" cy="8569275"/>
          </a:xfrm>
          <a:custGeom>
            <a:avLst/>
            <a:gdLst/>
            <a:ahLst/>
            <a:cxnLst/>
            <a:rect r="r" b="b" t="t" l="l"/>
            <a:pathLst>
              <a:path h="8569275" w="8569275">
                <a:moveTo>
                  <a:pt x="0" y="0"/>
                </a:moveTo>
                <a:lnTo>
                  <a:pt x="8569275" y="0"/>
                </a:lnTo>
                <a:lnTo>
                  <a:pt x="8569275" y="8569275"/>
                </a:lnTo>
                <a:lnTo>
                  <a:pt x="0" y="8569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12006">
            <a:off x="12839634" y="416549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6623" y="962025"/>
            <a:ext cx="12229257" cy="116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2"/>
              </a:lnSpc>
              <a:spcBef>
                <a:spcPct val="0"/>
              </a:spcBef>
            </a:pPr>
            <a:r>
              <a:rPr lang="en-US" sz="7184" spc="201">
                <a:solidFill>
                  <a:srgbClr val="FFFFFF"/>
                </a:solidFill>
                <a:latin typeface="Codec Pro Bold"/>
              </a:rPr>
              <a:t>We understand your fears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65386" y="3318191"/>
            <a:ext cx="8371731" cy="346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5"/>
              </a:lnSpc>
            </a:pPr>
            <a:r>
              <a:rPr lang="en-US" sz="3301" spc="323">
                <a:solidFill>
                  <a:srgbClr val="B3B3B3"/>
                </a:solidFill>
                <a:latin typeface="Codec Pro Bold"/>
              </a:rPr>
              <a:t>When it comes to investments, people often have various concerns such as feeling overwhelmed by the multitude of choices or lacking knowledge in the field.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36982" y="5158478"/>
            <a:ext cx="6136852" cy="308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980"/>
              </a:lnSpc>
              <a:spcBef>
                <a:spcPct val="0"/>
              </a:spcBef>
            </a:pPr>
            <a:r>
              <a:rPr lang="en-US" sz="19113" spc="535">
                <a:solidFill>
                  <a:srgbClr val="FFFFFF"/>
                </a:solidFill>
                <a:latin typeface="Codec Pro Bold"/>
              </a:rPr>
              <a:t>7</a:t>
            </a:r>
            <a:r>
              <a:rPr lang="en-US" sz="19113" spc="535" u="none">
                <a:solidFill>
                  <a:srgbClr val="FFFFFF"/>
                </a:solidFill>
                <a:latin typeface="Codec Pro Bold"/>
              </a:rPr>
              <a:t>0%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352187" y="7238716"/>
            <a:ext cx="6506443" cy="2006816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361454">
            <a:off x="-5928280" y="-2848737"/>
            <a:ext cx="16249741" cy="15852695"/>
          </a:xfrm>
          <a:custGeom>
            <a:avLst/>
            <a:gdLst/>
            <a:ahLst/>
            <a:cxnLst/>
            <a:rect r="r" b="b" t="t" l="l"/>
            <a:pathLst>
              <a:path h="15852695" w="16249741">
                <a:moveTo>
                  <a:pt x="16249741" y="0"/>
                </a:moveTo>
                <a:lnTo>
                  <a:pt x="0" y="0"/>
                </a:lnTo>
                <a:lnTo>
                  <a:pt x="0" y="15852695"/>
                </a:lnTo>
                <a:lnTo>
                  <a:pt x="16249741" y="15852695"/>
                </a:lnTo>
                <a:lnTo>
                  <a:pt x="16249741" y="0"/>
                </a:lnTo>
                <a:close/>
              </a:path>
            </a:pathLst>
          </a:custGeom>
          <a:blipFill>
            <a:blip r:embed="rId2"/>
            <a:stretch>
              <a:fillRect l="0" t="-1252" r="0" b="-125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158196" y="-34190"/>
            <a:ext cx="10129804" cy="10321190"/>
            <a:chOff x="0" y="0"/>
            <a:chExt cx="13506406" cy="13761587"/>
          </a:xfrm>
        </p:grpSpPr>
        <p:sp>
          <p:nvSpPr>
            <p:cNvPr name="AutoShape 4" id="4"/>
            <p:cNvSpPr/>
            <p:nvPr/>
          </p:nvSpPr>
          <p:spPr>
            <a:xfrm>
              <a:off x="0" y="0"/>
              <a:ext cx="13506406" cy="13761587"/>
            </a:xfrm>
            <a:prstGeom prst="rect">
              <a:avLst/>
            </a:prstGeom>
            <a:gradFill rotWithShape="true">
              <a:gsLst>
                <a:gs pos="0">
                  <a:srgbClr val="070707">
                    <a:alpha val="100000"/>
                  </a:srgbClr>
                </a:gs>
                <a:gs pos="50000">
                  <a:srgbClr val="002C52">
                    <a:alpha val="100000"/>
                  </a:srgbClr>
                </a:gs>
                <a:gs pos="100000">
                  <a:srgbClr val="0080EC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976892" y="2199755"/>
            <a:ext cx="7314008" cy="7074286"/>
            <a:chOff x="0" y="0"/>
            <a:chExt cx="1926323" cy="1863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26323" cy="1863186"/>
            </a:xfrm>
            <a:custGeom>
              <a:avLst/>
              <a:gdLst/>
              <a:ahLst/>
              <a:cxnLst/>
              <a:rect r="r" b="b" t="t" l="l"/>
              <a:pathLst>
                <a:path h="1863186" w="1926323">
                  <a:moveTo>
                    <a:pt x="34931" y="0"/>
                  </a:moveTo>
                  <a:lnTo>
                    <a:pt x="1891392" y="0"/>
                  </a:lnTo>
                  <a:cubicBezTo>
                    <a:pt x="1900657" y="0"/>
                    <a:pt x="1909541" y="3680"/>
                    <a:pt x="1916092" y="10231"/>
                  </a:cubicBezTo>
                  <a:cubicBezTo>
                    <a:pt x="1922643" y="16782"/>
                    <a:pt x="1926323" y="25666"/>
                    <a:pt x="1926323" y="34931"/>
                  </a:cubicBezTo>
                  <a:lnTo>
                    <a:pt x="1926323" y="1828256"/>
                  </a:lnTo>
                  <a:cubicBezTo>
                    <a:pt x="1926323" y="1847547"/>
                    <a:pt x="1910684" y="1863186"/>
                    <a:pt x="1891392" y="1863186"/>
                  </a:cubicBezTo>
                  <a:lnTo>
                    <a:pt x="34931" y="1863186"/>
                  </a:lnTo>
                  <a:cubicBezTo>
                    <a:pt x="15639" y="1863186"/>
                    <a:pt x="0" y="1847547"/>
                    <a:pt x="0" y="1828256"/>
                  </a:cubicBezTo>
                  <a:lnTo>
                    <a:pt x="0" y="34931"/>
                  </a:lnTo>
                  <a:cubicBezTo>
                    <a:pt x="0" y="15639"/>
                    <a:pt x="15639" y="0"/>
                    <a:pt x="349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26323" cy="1910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90900" y="1818202"/>
            <a:ext cx="7738928" cy="8762124"/>
          </a:xfrm>
          <a:custGeom>
            <a:avLst/>
            <a:gdLst/>
            <a:ahLst/>
            <a:cxnLst/>
            <a:rect r="r" b="b" t="t" l="l"/>
            <a:pathLst>
              <a:path h="8762124" w="7738928">
                <a:moveTo>
                  <a:pt x="0" y="0"/>
                </a:moveTo>
                <a:lnTo>
                  <a:pt x="7738928" y="0"/>
                </a:lnTo>
                <a:lnTo>
                  <a:pt x="7738928" y="8762124"/>
                </a:lnTo>
                <a:lnTo>
                  <a:pt x="0" y="876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10" t="0" r="-661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72386" y="-293109"/>
            <a:ext cx="8574645" cy="279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2"/>
              </a:lnSpc>
            </a:pPr>
            <a:r>
              <a:rPr lang="en-US" sz="14400" spc="86">
                <a:solidFill>
                  <a:srgbClr val="FFFFFF"/>
                </a:solidFill>
                <a:latin typeface="Codec Pro Ultra-Bold"/>
              </a:rPr>
              <a:t>FatraBOT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8674802">
            <a:off x="379753" y="-1564863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21060" y="498731"/>
            <a:ext cx="8887702" cy="170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7"/>
              </a:lnSpc>
              <a:spcBef>
                <a:spcPct val="0"/>
              </a:spcBef>
            </a:pPr>
            <a:r>
              <a:rPr lang="en-US" sz="9155" spc="292">
                <a:solidFill>
                  <a:srgbClr val="FFFFFF"/>
                </a:solidFill>
                <a:latin typeface="Codec Pro Bold"/>
              </a:rPr>
              <a:t>Introducing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097802" y="2297805"/>
            <a:ext cx="7097819" cy="6960495"/>
          </a:xfrm>
          <a:custGeom>
            <a:avLst/>
            <a:gdLst/>
            <a:ahLst/>
            <a:cxnLst/>
            <a:rect r="r" b="b" t="t" l="l"/>
            <a:pathLst>
              <a:path h="6960495" w="7097819">
                <a:moveTo>
                  <a:pt x="0" y="0"/>
                </a:moveTo>
                <a:lnTo>
                  <a:pt x="7097818" y="0"/>
                </a:lnTo>
                <a:lnTo>
                  <a:pt x="7097818" y="6960495"/>
                </a:lnTo>
                <a:lnTo>
                  <a:pt x="0" y="69604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77" r="0" b="-39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394747" y="7066238"/>
            <a:ext cx="4846893" cy="4846893"/>
          </a:xfrm>
          <a:custGeom>
            <a:avLst/>
            <a:gdLst/>
            <a:ahLst/>
            <a:cxnLst/>
            <a:rect r="r" b="b" t="t" l="l"/>
            <a:pathLst>
              <a:path h="4846893" w="4846893">
                <a:moveTo>
                  <a:pt x="0" y="0"/>
                </a:moveTo>
                <a:lnTo>
                  <a:pt x="4846894" y="0"/>
                </a:lnTo>
                <a:lnTo>
                  <a:pt x="4846894" y="4846894"/>
                </a:lnTo>
                <a:lnTo>
                  <a:pt x="0" y="48468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4286" y="0"/>
            <a:ext cx="16363714" cy="10287000"/>
            <a:chOff x="0" y="0"/>
            <a:chExt cx="430978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0978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309785">
                  <a:moveTo>
                    <a:pt x="0" y="0"/>
                  </a:moveTo>
                  <a:lnTo>
                    <a:pt x="4309785" y="0"/>
                  </a:lnTo>
                  <a:lnTo>
                    <a:pt x="430978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6080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0978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8236014">
            <a:off x="-2912919" y="-5274932"/>
            <a:ext cx="11033926" cy="22160763"/>
            <a:chOff x="0" y="0"/>
            <a:chExt cx="14711901" cy="29547684"/>
          </a:xfrm>
        </p:grpSpPr>
        <p:sp>
          <p:nvSpPr>
            <p:cNvPr name="AutoShape 6" id="6"/>
            <p:cNvSpPr/>
            <p:nvPr/>
          </p:nvSpPr>
          <p:spPr>
            <a:xfrm>
              <a:off x="0" y="0"/>
              <a:ext cx="14711901" cy="29547684"/>
            </a:xfrm>
            <a:prstGeom prst="rect">
              <a:avLst/>
            </a:prstGeom>
            <a:gradFill rotWithShape="true">
              <a:gsLst>
                <a:gs pos="0">
                  <a:srgbClr val="070707">
                    <a:alpha val="100000"/>
                  </a:srgbClr>
                </a:gs>
                <a:gs pos="50000">
                  <a:srgbClr val="002C52">
                    <a:alpha val="100000"/>
                  </a:srgbClr>
                </a:gs>
                <a:gs pos="100000">
                  <a:srgbClr val="0080EC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498949" y="-1758533"/>
            <a:ext cx="7388155" cy="7193873"/>
            <a:chOff x="0" y="0"/>
            <a:chExt cx="9850873" cy="95918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243406" y="0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4"/>
                  </a:lnTo>
                  <a:lnTo>
                    <a:pt x="0" y="4740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2467769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4"/>
                  </a:lnTo>
                  <a:lnTo>
                    <a:pt x="0" y="4740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362089" y="4851516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4"/>
                  </a:lnTo>
                  <a:lnTo>
                    <a:pt x="0" y="4740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0"/>
            <a:ext cx="7165328" cy="12563082"/>
          </a:xfrm>
          <a:custGeom>
            <a:avLst/>
            <a:gdLst/>
            <a:ahLst/>
            <a:cxnLst/>
            <a:rect r="r" b="b" t="t" l="l"/>
            <a:pathLst>
              <a:path h="12563082" w="7165328">
                <a:moveTo>
                  <a:pt x="0" y="0"/>
                </a:moveTo>
                <a:lnTo>
                  <a:pt x="7165328" y="0"/>
                </a:lnTo>
                <a:lnTo>
                  <a:pt x="7165328" y="12563082"/>
                </a:lnTo>
                <a:lnTo>
                  <a:pt x="0" y="12563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865661" y="538250"/>
            <a:ext cx="10021443" cy="179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439"/>
              </a:lnSpc>
              <a:spcBef>
                <a:spcPct val="0"/>
              </a:spcBef>
            </a:pPr>
            <a:r>
              <a:rPr lang="en-US" sz="9600" spc="307">
                <a:solidFill>
                  <a:srgbClr val="FFFFFF"/>
                </a:solidFill>
                <a:latin typeface="Codec Pro Bold"/>
              </a:rPr>
              <a:t>FatraBOT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65661" y="2130424"/>
            <a:ext cx="7063586" cy="59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D6D3D3"/>
                </a:solidFill>
                <a:latin typeface="Codec Pro Bold"/>
              </a:rPr>
              <a:t>Your friendly investment guide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88073" y="3199787"/>
            <a:ext cx="626948" cy="61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569"/>
              </a:lnSpc>
              <a:spcBef>
                <a:spcPct val="0"/>
              </a:spcBef>
            </a:pPr>
            <a:r>
              <a:rPr lang="en-US" sz="3263" spc="104">
                <a:solidFill>
                  <a:srgbClr val="0080EC"/>
                </a:solidFill>
                <a:latin typeface="Codec Pro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15022" y="3228362"/>
            <a:ext cx="6744278" cy="212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11"/>
              </a:lnSpc>
              <a:spcBef>
                <a:spcPct val="0"/>
              </a:spcBef>
            </a:pPr>
            <a:r>
              <a:rPr lang="en-US" sz="2400" spc="235">
                <a:solidFill>
                  <a:srgbClr val="FFFFFF"/>
                </a:solidFill>
                <a:latin typeface="Codec Pro"/>
              </a:rPr>
              <a:t>F</a:t>
            </a:r>
            <a:r>
              <a:rPr lang="en-US" sz="2400" spc="235">
                <a:solidFill>
                  <a:srgbClr val="FFFFFF"/>
                </a:solidFill>
                <a:latin typeface="Codec Pro"/>
              </a:rPr>
              <a:t>atraBOT will assist you as you venture into the world of investments, he will show you pros and cons of investing and guide you towards making informed decisions.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88073" y="5430923"/>
            <a:ext cx="626948" cy="61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569"/>
              </a:lnSpc>
              <a:spcBef>
                <a:spcPct val="0"/>
              </a:spcBef>
            </a:pPr>
            <a:r>
              <a:rPr lang="en-US" sz="3263" spc="104">
                <a:solidFill>
                  <a:srgbClr val="0080EC"/>
                </a:solidFill>
                <a:latin typeface="Codec Pro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15022" y="5459498"/>
            <a:ext cx="6744278" cy="170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11"/>
              </a:lnSpc>
              <a:spcBef>
                <a:spcPct val="0"/>
              </a:spcBef>
            </a:pPr>
            <a:r>
              <a:rPr lang="en-US" sz="2400" spc="235">
                <a:solidFill>
                  <a:srgbClr val="FFFFFF"/>
                </a:solidFill>
                <a:latin typeface="Codec Pro"/>
              </a:rPr>
              <a:t>With FatraBOT by your side, you can explore various investment options, understand market trends, and learn about risk management strategies.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88073" y="7247293"/>
            <a:ext cx="626948" cy="61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569"/>
              </a:lnSpc>
              <a:spcBef>
                <a:spcPct val="0"/>
              </a:spcBef>
            </a:pPr>
            <a:r>
              <a:rPr lang="en-US" sz="3263" spc="104">
                <a:solidFill>
                  <a:srgbClr val="0080EC"/>
                </a:solidFill>
                <a:latin typeface="Codec Pro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15022" y="7275868"/>
            <a:ext cx="6744278" cy="170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11"/>
              </a:lnSpc>
              <a:spcBef>
                <a:spcPct val="0"/>
              </a:spcBef>
            </a:pPr>
            <a:r>
              <a:rPr lang="en-US" sz="2400" spc="235">
                <a:solidFill>
                  <a:srgbClr val="FFFFFF"/>
                </a:solidFill>
                <a:latin typeface="Codec Pro"/>
              </a:rPr>
              <a:t>Whether you are a seasoned investor or just starting out, FatraBOT is here to provide valuable insights and support on your investment journey.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176259">
            <a:off x="11855719" y="-11481231"/>
            <a:ext cx="5632000" cy="22160763"/>
            <a:chOff x="0" y="0"/>
            <a:chExt cx="7509333" cy="29547684"/>
          </a:xfrm>
        </p:grpSpPr>
        <p:sp>
          <p:nvSpPr>
            <p:cNvPr name="AutoShape 4" id="4"/>
            <p:cNvSpPr/>
            <p:nvPr/>
          </p:nvSpPr>
          <p:spPr>
            <a:xfrm>
              <a:off x="0" y="0"/>
              <a:ext cx="7509333" cy="29547684"/>
            </a:xfrm>
            <a:prstGeom prst="rect">
              <a:avLst/>
            </a:prstGeom>
            <a:gradFill rotWithShape="true">
              <a:gsLst>
                <a:gs pos="0">
                  <a:srgbClr val="070707">
                    <a:alpha val="100000"/>
                  </a:srgbClr>
                </a:gs>
                <a:gs pos="50000">
                  <a:srgbClr val="002C52">
                    <a:alpha val="100000"/>
                  </a:srgbClr>
                </a:gs>
                <a:gs pos="100000">
                  <a:srgbClr val="0080EC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869233" y="970382"/>
            <a:ext cx="6647138" cy="66471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05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60241" y="513723"/>
            <a:ext cx="3265122" cy="1529617"/>
            <a:chOff x="0" y="0"/>
            <a:chExt cx="623663" cy="2921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3663" cy="292168"/>
            </a:xfrm>
            <a:custGeom>
              <a:avLst/>
              <a:gdLst/>
              <a:ahLst/>
              <a:cxnLst/>
              <a:rect r="r" b="b" t="t" l="l"/>
              <a:pathLst>
                <a:path h="292168" w="623663">
                  <a:moveTo>
                    <a:pt x="78246" y="0"/>
                  </a:moveTo>
                  <a:lnTo>
                    <a:pt x="545417" y="0"/>
                  </a:lnTo>
                  <a:cubicBezTo>
                    <a:pt x="588631" y="0"/>
                    <a:pt x="623663" y="35032"/>
                    <a:pt x="623663" y="78246"/>
                  </a:cubicBezTo>
                  <a:lnTo>
                    <a:pt x="623663" y="213922"/>
                  </a:lnTo>
                  <a:cubicBezTo>
                    <a:pt x="623663" y="234674"/>
                    <a:pt x="615419" y="254577"/>
                    <a:pt x="600745" y="269251"/>
                  </a:cubicBezTo>
                  <a:cubicBezTo>
                    <a:pt x="586071" y="283925"/>
                    <a:pt x="566169" y="292168"/>
                    <a:pt x="545417" y="292168"/>
                  </a:cubicBezTo>
                  <a:lnTo>
                    <a:pt x="78246" y="292168"/>
                  </a:lnTo>
                  <a:cubicBezTo>
                    <a:pt x="57494" y="292168"/>
                    <a:pt x="37592" y="283925"/>
                    <a:pt x="22918" y="269251"/>
                  </a:cubicBezTo>
                  <a:cubicBezTo>
                    <a:pt x="8244" y="254577"/>
                    <a:pt x="0" y="234674"/>
                    <a:pt x="0" y="213922"/>
                  </a:cubicBezTo>
                  <a:lnTo>
                    <a:pt x="0" y="78246"/>
                  </a:lnTo>
                  <a:cubicBezTo>
                    <a:pt x="0" y="57494"/>
                    <a:pt x="8244" y="37592"/>
                    <a:pt x="22918" y="22918"/>
                  </a:cubicBezTo>
                  <a:cubicBezTo>
                    <a:pt x="37592" y="8244"/>
                    <a:pt x="57494" y="0"/>
                    <a:pt x="78246" y="0"/>
                  </a:cubicBezTo>
                  <a:close/>
                </a:path>
              </a:pathLst>
            </a:custGeom>
            <a:solidFill>
              <a:srgbClr val="FAEEFA"/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623663" cy="368368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3288"/>
                </a:lnSpc>
              </a:pPr>
              <a:r>
                <a:rPr lang="en-US" sz="2400">
                  <a:solidFill>
                    <a:srgbClr val="000000"/>
                  </a:solidFill>
                  <a:latin typeface="Codec Pro"/>
                </a:rPr>
                <a:t>Give you recommendations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09601" y="2707170"/>
            <a:ext cx="3265122" cy="1586782"/>
            <a:chOff x="0" y="0"/>
            <a:chExt cx="623663" cy="3030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3663" cy="303087"/>
            </a:xfrm>
            <a:custGeom>
              <a:avLst/>
              <a:gdLst/>
              <a:ahLst/>
              <a:cxnLst/>
              <a:rect r="r" b="b" t="t" l="l"/>
              <a:pathLst>
                <a:path h="303087" w="623663">
                  <a:moveTo>
                    <a:pt x="78246" y="0"/>
                  </a:moveTo>
                  <a:lnTo>
                    <a:pt x="545417" y="0"/>
                  </a:lnTo>
                  <a:cubicBezTo>
                    <a:pt x="588631" y="0"/>
                    <a:pt x="623663" y="35032"/>
                    <a:pt x="623663" y="78246"/>
                  </a:cubicBezTo>
                  <a:lnTo>
                    <a:pt x="623663" y="224841"/>
                  </a:lnTo>
                  <a:cubicBezTo>
                    <a:pt x="623663" y="245593"/>
                    <a:pt x="615419" y="265495"/>
                    <a:pt x="600745" y="280169"/>
                  </a:cubicBezTo>
                  <a:cubicBezTo>
                    <a:pt x="586071" y="294843"/>
                    <a:pt x="566169" y="303087"/>
                    <a:pt x="545417" y="303087"/>
                  </a:cubicBezTo>
                  <a:lnTo>
                    <a:pt x="78246" y="303087"/>
                  </a:lnTo>
                  <a:cubicBezTo>
                    <a:pt x="57494" y="303087"/>
                    <a:pt x="37592" y="294843"/>
                    <a:pt x="22918" y="280169"/>
                  </a:cubicBezTo>
                  <a:cubicBezTo>
                    <a:pt x="8244" y="265495"/>
                    <a:pt x="0" y="245593"/>
                    <a:pt x="0" y="224841"/>
                  </a:cubicBezTo>
                  <a:lnTo>
                    <a:pt x="0" y="78246"/>
                  </a:lnTo>
                  <a:cubicBezTo>
                    <a:pt x="0" y="57494"/>
                    <a:pt x="8244" y="37592"/>
                    <a:pt x="22918" y="22918"/>
                  </a:cubicBezTo>
                  <a:cubicBezTo>
                    <a:pt x="37592" y="8244"/>
                    <a:pt x="57494" y="0"/>
                    <a:pt x="78246" y="0"/>
                  </a:cubicBezTo>
                  <a:close/>
                </a:path>
              </a:pathLst>
            </a:custGeom>
            <a:solidFill>
              <a:srgbClr val="FAEEFA"/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623663" cy="379287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0000"/>
                  </a:solidFill>
                  <a:latin typeface="Codec Pro"/>
                </a:rPr>
                <a:t>Give you insights</a:t>
              </a:r>
            </a:p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0000"/>
                  </a:solidFill>
                  <a:latin typeface="Codec Pro"/>
                </a:rPr>
                <a:t> into investments</a:t>
              </a:r>
            </a:p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95119" y="5785921"/>
            <a:ext cx="3265122" cy="1658888"/>
            <a:chOff x="0" y="0"/>
            <a:chExt cx="623663" cy="3168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3663" cy="316860"/>
            </a:xfrm>
            <a:custGeom>
              <a:avLst/>
              <a:gdLst/>
              <a:ahLst/>
              <a:cxnLst/>
              <a:rect r="r" b="b" t="t" l="l"/>
              <a:pathLst>
                <a:path h="316860" w="623663">
                  <a:moveTo>
                    <a:pt x="78246" y="0"/>
                  </a:moveTo>
                  <a:lnTo>
                    <a:pt x="545417" y="0"/>
                  </a:lnTo>
                  <a:cubicBezTo>
                    <a:pt x="588631" y="0"/>
                    <a:pt x="623663" y="35032"/>
                    <a:pt x="623663" y="78246"/>
                  </a:cubicBezTo>
                  <a:lnTo>
                    <a:pt x="623663" y="238614"/>
                  </a:lnTo>
                  <a:cubicBezTo>
                    <a:pt x="623663" y="259366"/>
                    <a:pt x="615419" y="279268"/>
                    <a:pt x="600745" y="293942"/>
                  </a:cubicBezTo>
                  <a:cubicBezTo>
                    <a:pt x="586071" y="308616"/>
                    <a:pt x="566169" y="316860"/>
                    <a:pt x="545417" y="316860"/>
                  </a:cubicBezTo>
                  <a:lnTo>
                    <a:pt x="78246" y="316860"/>
                  </a:lnTo>
                  <a:cubicBezTo>
                    <a:pt x="57494" y="316860"/>
                    <a:pt x="37592" y="308616"/>
                    <a:pt x="22918" y="293942"/>
                  </a:cubicBezTo>
                  <a:cubicBezTo>
                    <a:pt x="8244" y="279268"/>
                    <a:pt x="0" y="259366"/>
                    <a:pt x="0" y="238614"/>
                  </a:cubicBezTo>
                  <a:lnTo>
                    <a:pt x="0" y="78246"/>
                  </a:lnTo>
                  <a:cubicBezTo>
                    <a:pt x="0" y="57494"/>
                    <a:pt x="8244" y="37592"/>
                    <a:pt x="22918" y="22918"/>
                  </a:cubicBezTo>
                  <a:cubicBezTo>
                    <a:pt x="37592" y="8244"/>
                    <a:pt x="57494" y="0"/>
                    <a:pt x="78246" y="0"/>
                  </a:cubicBezTo>
                  <a:close/>
                </a:path>
              </a:pathLst>
            </a:custGeom>
            <a:solidFill>
              <a:srgbClr val="FAEEFA"/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623663" cy="393060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0000"/>
                  </a:solidFill>
                  <a:latin typeface="Codec Pro"/>
                </a:rPr>
                <a:t>Teach you about types of investments</a:t>
              </a:r>
            </a:p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08905" y="2707170"/>
            <a:ext cx="3265122" cy="1586782"/>
            <a:chOff x="0" y="0"/>
            <a:chExt cx="623663" cy="3030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3663" cy="303087"/>
            </a:xfrm>
            <a:custGeom>
              <a:avLst/>
              <a:gdLst/>
              <a:ahLst/>
              <a:cxnLst/>
              <a:rect r="r" b="b" t="t" l="l"/>
              <a:pathLst>
                <a:path h="303087" w="623663">
                  <a:moveTo>
                    <a:pt x="78246" y="0"/>
                  </a:moveTo>
                  <a:lnTo>
                    <a:pt x="545417" y="0"/>
                  </a:lnTo>
                  <a:cubicBezTo>
                    <a:pt x="588631" y="0"/>
                    <a:pt x="623663" y="35032"/>
                    <a:pt x="623663" y="78246"/>
                  </a:cubicBezTo>
                  <a:lnTo>
                    <a:pt x="623663" y="224841"/>
                  </a:lnTo>
                  <a:cubicBezTo>
                    <a:pt x="623663" y="245593"/>
                    <a:pt x="615419" y="265495"/>
                    <a:pt x="600745" y="280169"/>
                  </a:cubicBezTo>
                  <a:cubicBezTo>
                    <a:pt x="586071" y="294843"/>
                    <a:pt x="566169" y="303087"/>
                    <a:pt x="545417" y="303087"/>
                  </a:cubicBezTo>
                  <a:lnTo>
                    <a:pt x="78246" y="303087"/>
                  </a:lnTo>
                  <a:cubicBezTo>
                    <a:pt x="57494" y="303087"/>
                    <a:pt x="37592" y="294843"/>
                    <a:pt x="22918" y="280169"/>
                  </a:cubicBezTo>
                  <a:cubicBezTo>
                    <a:pt x="8244" y="265495"/>
                    <a:pt x="0" y="245593"/>
                    <a:pt x="0" y="224841"/>
                  </a:cubicBezTo>
                  <a:lnTo>
                    <a:pt x="0" y="78246"/>
                  </a:lnTo>
                  <a:cubicBezTo>
                    <a:pt x="0" y="57494"/>
                    <a:pt x="8244" y="37592"/>
                    <a:pt x="22918" y="22918"/>
                  </a:cubicBezTo>
                  <a:cubicBezTo>
                    <a:pt x="37592" y="8244"/>
                    <a:pt x="57494" y="0"/>
                    <a:pt x="78246" y="0"/>
                  </a:cubicBezTo>
                  <a:close/>
                </a:path>
              </a:pathLst>
            </a:custGeom>
            <a:solidFill>
              <a:srgbClr val="FAEEFA"/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623663" cy="379287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0000"/>
                  </a:solidFill>
                  <a:latin typeface="Codec Pro"/>
                </a:rPr>
                <a:t>Teach you when to invest</a:t>
              </a:r>
            </a:p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825364" y="5785921"/>
            <a:ext cx="3265122" cy="1529617"/>
            <a:chOff x="0" y="0"/>
            <a:chExt cx="623663" cy="29216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3663" cy="292168"/>
            </a:xfrm>
            <a:custGeom>
              <a:avLst/>
              <a:gdLst/>
              <a:ahLst/>
              <a:cxnLst/>
              <a:rect r="r" b="b" t="t" l="l"/>
              <a:pathLst>
                <a:path h="292168" w="623663">
                  <a:moveTo>
                    <a:pt x="78246" y="0"/>
                  </a:moveTo>
                  <a:lnTo>
                    <a:pt x="545417" y="0"/>
                  </a:lnTo>
                  <a:cubicBezTo>
                    <a:pt x="588631" y="0"/>
                    <a:pt x="623663" y="35032"/>
                    <a:pt x="623663" y="78246"/>
                  </a:cubicBezTo>
                  <a:lnTo>
                    <a:pt x="623663" y="213922"/>
                  </a:lnTo>
                  <a:cubicBezTo>
                    <a:pt x="623663" y="234674"/>
                    <a:pt x="615419" y="254577"/>
                    <a:pt x="600745" y="269251"/>
                  </a:cubicBezTo>
                  <a:cubicBezTo>
                    <a:pt x="586071" y="283925"/>
                    <a:pt x="566169" y="292168"/>
                    <a:pt x="545417" y="292168"/>
                  </a:cubicBezTo>
                  <a:lnTo>
                    <a:pt x="78246" y="292168"/>
                  </a:lnTo>
                  <a:cubicBezTo>
                    <a:pt x="57494" y="292168"/>
                    <a:pt x="37592" y="283925"/>
                    <a:pt x="22918" y="269251"/>
                  </a:cubicBezTo>
                  <a:cubicBezTo>
                    <a:pt x="8244" y="254577"/>
                    <a:pt x="0" y="234674"/>
                    <a:pt x="0" y="213922"/>
                  </a:cubicBezTo>
                  <a:lnTo>
                    <a:pt x="0" y="78246"/>
                  </a:lnTo>
                  <a:cubicBezTo>
                    <a:pt x="0" y="57494"/>
                    <a:pt x="8244" y="37592"/>
                    <a:pt x="22918" y="22918"/>
                  </a:cubicBezTo>
                  <a:cubicBezTo>
                    <a:pt x="37592" y="8244"/>
                    <a:pt x="57494" y="0"/>
                    <a:pt x="78246" y="0"/>
                  </a:cubicBezTo>
                  <a:close/>
                </a:path>
              </a:pathLst>
            </a:custGeom>
            <a:solidFill>
              <a:srgbClr val="FAEEFA"/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623663" cy="368368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 marL="0" indent="0" lvl="0">
                <a:lnSpc>
                  <a:spcPts val="3288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0000"/>
                  </a:solidFill>
                  <a:latin typeface="Codec Pro"/>
                </a:rPr>
                <a:t>Teach you how to invest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246173" y="2437156"/>
            <a:ext cx="3893259" cy="3893259"/>
          </a:xfrm>
          <a:custGeom>
            <a:avLst/>
            <a:gdLst/>
            <a:ahLst/>
            <a:cxnLst/>
            <a:rect r="r" b="b" t="t" l="l"/>
            <a:pathLst>
              <a:path h="3893259" w="3893259">
                <a:moveTo>
                  <a:pt x="0" y="0"/>
                </a:moveTo>
                <a:lnTo>
                  <a:pt x="3893259" y="0"/>
                </a:lnTo>
                <a:lnTo>
                  <a:pt x="3893259" y="3893258"/>
                </a:lnTo>
                <a:lnTo>
                  <a:pt x="0" y="3893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560241" y="2751738"/>
            <a:ext cx="3265122" cy="326512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5754"/>
                </a:lnSpc>
              </a:pPr>
              <a:r>
                <a:rPr lang="en-US" sz="4200">
                  <a:solidFill>
                    <a:srgbClr val="FFFFFF"/>
                  </a:solidFill>
                  <a:latin typeface="Codec Pro Bold"/>
                </a:rPr>
                <a:t>Features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-8674802">
            <a:off x="-108762" y="-1587480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4" y="0"/>
                </a:lnTo>
                <a:lnTo>
                  <a:pt x="2274924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737305" y="8541369"/>
            <a:ext cx="4790663" cy="2404042"/>
          </a:xfrm>
          <a:custGeom>
            <a:avLst/>
            <a:gdLst/>
            <a:ahLst/>
            <a:cxnLst/>
            <a:rect r="r" b="b" t="t" l="l"/>
            <a:pathLst>
              <a:path h="2404042" w="4790663">
                <a:moveTo>
                  <a:pt x="0" y="0"/>
                </a:moveTo>
                <a:lnTo>
                  <a:pt x="4790663" y="0"/>
                </a:lnTo>
                <a:lnTo>
                  <a:pt x="4790663" y="2404042"/>
                </a:lnTo>
                <a:lnTo>
                  <a:pt x="0" y="24040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1181" y="4358714"/>
            <a:ext cx="6668420" cy="13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 spc="230">
                <a:solidFill>
                  <a:srgbClr val="FFFFFF"/>
                </a:solidFill>
                <a:latin typeface="Codec Pro Bold"/>
              </a:rPr>
              <a:t>FatraBOT will: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12955" y="7725414"/>
            <a:ext cx="11559695" cy="201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4"/>
              </a:lnSpc>
              <a:spcBef>
                <a:spcPct val="0"/>
              </a:spcBef>
            </a:pPr>
            <a:r>
              <a:rPr lang="en-US" sz="5574" spc="178">
                <a:solidFill>
                  <a:srgbClr val="FFFFFF"/>
                </a:solidFill>
                <a:latin typeface="Codec Pro Bold"/>
              </a:rPr>
              <a:t>with dynamic approach and fresh perspective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20161" y="5508050"/>
            <a:ext cx="1619584" cy="1619584"/>
          </a:xfrm>
          <a:custGeom>
            <a:avLst/>
            <a:gdLst/>
            <a:ahLst/>
            <a:cxnLst/>
            <a:rect r="r" b="b" t="t" l="l"/>
            <a:pathLst>
              <a:path h="1619584" w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28690" y="5508050"/>
            <a:ext cx="1619584" cy="1619584"/>
          </a:xfrm>
          <a:custGeom>
            <a:avLst/>
            <a:gdLst/>
            <a:ahLst/>
            <a:cxnLst/>
            <a:rect r="r" b="b" t="t" l="l"/>
            <a:pathLst>
              <a:path h="1619584" w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74425" y="5508050"/>
            <a:ext cx="1619584" cy="1619584"/>
          </a:xfrm>
          <a:custGeom>
            <a:avLst/>
            <a:gdLst/>
            <a:ahLst/>
            <a:cxnLst/>
            <a:rect r="r" b="b" t="t" l="l"/>
            <a:pathLst>
              <a:path h="1619584" w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82954" y="5508050"/>
            <a:ext cx="1619584" cy="1619584"/>
          </a:xfrm>
          <a:custGeom>
            <a:avLst/>
            <a:gdLst/>
            <a:ahLst/>
            <a:cxnLst/>
            <a:rect r="r" b="b" t="t" l="l"/>
            <a:pathLst>
              <a:path h="1619584" w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6042" y="5508050"/>
            <a:ext cx="1619584" cy="1619584"/>
          </a:xfrm>
          <a:custGeom>
            <a:avLst/>
            <a:gdLst/>
            <a:ahLst/>
            <a:cxnLst/>
            <a:rect r="r" b="b" t="t" l="l"/>
            <a:pathLst>
              <a:path h="1619584" w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59920">
            <a:off x="-5003770" y="-9173774"/>
            <a:ext cx="13405388" cy="13405388"/>
          </a:xfrm>
          <a:custGeom>
            <a:avLst/>
            <a:gdLst/>
            <a:ahLst/>
            <a:cxnLst/>
            <a:rect r="r" b="b" t="t" l="l"/>
            <a:pathLst>
              <a:path h="13405388" w="13405388">
                <a:moveTo>
                  <a:pt x="0" y="0"/>
                </a:moveTo>
                <a:lnTo>
                  <a:pt x="13405388" y="0"/>
                </a:lnTo>
                <a:lnTo>
                  <a:pt x="13405388" y="13405388"/>
                </a:lnTo>
                <a:lnTo>
                  <a:pt x="0" y="134053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2988622" y="4093847"/>
            <a:ext cx="1482663" cy="2965325"/>
          </a:xfrm>
          <a:custGeom>
            <a:avLst/>
            <a:gdLst/>
            <a:ahLst/>
            <a:cxnLst/>
            <a:rect r="r" b="b" t="t" l="l"/>
            <a:pathLst>
              <a:path h="2965325" w="1482663">
                <a:moveTo>
                  <a:pt x="0" y="0"/>
                </a:moveTo>
                <a:lnTo>
                  <a:pt x="1482662" y="0"/>
                </a:lnTo>
                <a:lnTo>
                  <a:pt x="1482662" y="2965326"/>
                </a:lnTo>
                <a:lnTo>
                  <a:pt x="0" y="29653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-10000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5400000">
            <a:off x="8297150" y="4093847"/>
            <a:ext cx="1482663" cy="2965325"/>
          </a:xfrm>
          <a:custGeom>
            <a:avLst/>
            <a:gdLst/>
            <a:ahLst/>
            <a:cxnLst/>
            <a:rect r="r" b="b" t="t" l="l"/>
            <a:pathLst>
              <a:path h="2965325" w="1482663">
                <a:moveTo>
                  <a:pt x="0" y="0"/>
                </a:moveTo>
                <a:lnTo>
                  <a:pt x="1482663" y="0"/>
                </a:lnTo>
                <a:lnTo>
                  <a:pt x="1482663" y="2965326"/>
                </a:lnTo>
                <a:lnTo>
                  <a:pt x="0" y="296532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-10000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3594503" y="4093847"/>
            <a:ext cx="1482663" cy="2965325"/>
          </a:xfrm>
          <a:custGeom>
            <a:avLst/>
            <a:gdLst/>
            <a:ahLst/>
            <a:cxnLst/>
            <a:rect r="r" b="b" t="t" l="l"/>
            <a:pathLst>
              <a:path h="2965325" w="1482663">
                <a:moveTo>
                  <a:pt x="0" y="0"/>
                </a:moveTo>
                <a:lnTo>
                  <a:pt x="1482663" y="0"/>
                </a:lnTo>
                <a:lnTo>
                  <a:pt x="1482663" y="2965326"/>
                </a:lnTo>
                <a:lnTo>
                  <a:pt x="0" y="296532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-10000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5642886" y="5557884"/>
            <a:ext cx="1482663" cy="2965325"/>
          </a:xfrm>
          <a:custGeom>
            <a:avLst/>
            <a:gdLst/>
            <a:ahLst/>
            <a:cxnLst/>
            <a:rect r="r" b="b" t="t" l="l"/>
            <a:pathLst>
              <a:path h="2965325" w="1482663">
                <a:moveTo>
                  <a:pt x="0" y="0"/>
                </a:moveTo>
                <a:lnTo>
                  <a:pt x="1482663" y="0"/>
                </a:lnTo>
                <a:lnTo>
                  <a:pt x="1482663" y="2965325"/>
                </a:lnTo>
                <a:lnTo>
                  <a:pt x="0" y="296532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-10000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951415" y="5557884"/>
            <a:ext cx="1482663" cy="2965325"/>
          </a:xfrm>
          <a:custGeom>
            <a:avLst/>
            <a:gdLst/>
            <a:ahLst/>
            <a:cxnLst/>
            <a:rect r="r" b="b" t="t" l="l"/>
            <a:pathLst>
              <a:path h="2965325" w="1482663">
                <a:moveTo>
                  <a:pt x="0" y="0"/>
                </a:moveTo>
                <a:lnTo>
                  <a:pt x="1482662" y="0"/>
                </a:lnTo>
                <a:lnTo>
                  <a:pt x="1482662" y="2965325"/>
                </a:lnTo>
                <a:lnTo>
                  <a:pt x="0" y="296532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-10000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-2700000">
            <a:off x="4768410" y="6020055"/>
            <a:ext cx="559215" cy="558321"/>
            <a:chOff x="0" y="0"/>
            <a:chExt cx="6350000" cy="63398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2700000">
            <a:off x="10095565" y="6020055"/>
            <a:ext cx="559215" cy="558321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2700000">
            <a:off x="15365993" y="6020055"/>
            <a:ext cx="559215" cy="558321"/>
            <a:chOff x="0" y="0"/>
            <a:chExt cx="6350000" cy="63398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8100000">
            <a:off x="7427085" y="6038681"/>
            <a:ext cx="559215" cy="558321"/>
            <a:chOff x="0" y="0"/>
            <a:chExt cx="6350000" cy="63398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8100000">
            <a:off x="12735614" y="6038681"/>
            <a:ext cx="559215" cy="558321"/>
            <a:chOff x="0" y="0"/>
            <a:chExt cx="6350000" cy="63398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457693" y="7604647"/>
            <a:ext cx="2544519" cy="1793861"/>
            <a:chOff x="0" y="0"/>
            <a:chExt cx="3392692" cy="2391815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1483130"/>
              <a:ext cx="3392692" cy="908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1800" spc="36" strike="noStrike" u="none">
                  <a:solidFill>
                    <a:srgbClr val="B3B3B3"/>
                  </a:solidFill>
                  <a:latin typeface="Codec Pro Bold"/>
                </a:rPr>
                <a:t>through a brief, </a:t>
              </a:r>
            </a:p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1800" spc="36" strike="noStrike" u="none">
                  <a:solidFill>
                    <a:srgbClr val="B3B3B3"/>
                  </a:solidFill>
                  <a:latin typeface="Codec Pro Bold"/>
                </a:rPr>
                <a:t>user-friendly quiz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-76200"/>
              <a:ext cx="3392692" cy="132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70"/>
                </a:lnSpc>
                <a:spcBef>
                  <a:spcPct val="0"/>
                </a:spcBef>
              </a:pPr>
              <a:r>
                <a:rPr lang="en-US" sz="3000" spc="117" strike="noStrike" u="none">
                  <a:solidFill>
                    <a:srgbClr val="FFFFFF"/>
                  </a:solidFill>
                  <a:latin typeface="Codec Pro Bold"/>
                </a:rPr>
                <a:t>Collect User Answers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-1539950">
            <a:off x="14257666" y="9724186"/>
            <a:ext cx="4116588" cy="3555235"/>
          </a:xfrm>
          <a:custGeom>
            <a:avLst/>
            <a:gdLst/>
            <a:ahLst/>
            <a:cxnLst/>
            <a:rect r="r" b="b" t="t" l="l"/>
            <a:pathLst>
              <a:path h="3555235" w="4116588">
                <a:moveTo>
                  <a:pt x="0" y="0"/>
                </a:moveTo>
                <a:lnTo>
                  <a:pt x="4116588" y="0"/>
                </a:lnTo>
                <a:lnTo>
                  <a:pt x="4116588" y="3555235"/>
                </a:lnTo>
                <a:lnTo>
                  <a:pt x="0" y="355523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664867" y="5965720"/>
            <a:ext cx="747230" cy="747230"/>
          </a:xfrm>
          <a:custGeom>
            <a:avLst/>
            <a:gdLst/>
            <a:ahLst/>
            <a:cxnLst/>
            <a:rect r="r" b="b" t="t" l="l"/>
            <a:pathLst>
              <a:path h="747230" w="747230">
                <a:moveTo>
                  <a:pt x="0" y="0"/>
                </a:moveTo>
                <a:lnTo>
                  <a:pt x="747230" y="0"/>
                </a:lnTo>
                <a:lnTo>
                  <a:pt x="747230" y="747230"/>
                </a:lnTo>
                <a:lnTo>
                  <a:pt x="0" y="74723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037577" y="5971202"/>
            <a:ext cx="693280" cy="693280"/>
          </a:xfrm>
          <a:custGeom>
            <a:avLst/>
            <a:gdLst/>
            <a:ahLst/>
            <a:cxnLst/>
            <a:rect r="r" b="b" t="t" l="l"/>
            <a:pathLst>
              <a:path h="693280" w="693280">
                <a:moveTo>
                  <a:pt x="0" y="0"/>
                </a:moveTo>
                <a:lnTo>
                  <a:pt x="693280" y="0"/>
                </a:lnTo>
                <a:lnTo>
                  <a:pt x="693280" y="693279"/>
                </a:lnTo>
                <a:lnTo>
                  <a:pt x="0" y="69327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1369119" y="6015708"/>
            <a:ext cx="647255" cy="647255"/>
          </a:xfrm>
          <a:custGeom>
            <a:avLst/>
            <a:gdLst/>
            <a:ahLst/>
            <a:cxnLst/>
            <a:rect r="r" b="b" t="t" l="l"/>
            <a:pathLst>
              <a:path h="647255" w="647255">
                <a:moveTo>
                  <a:pt x="0" y="0"/>
                </a:moveTo>
                <a:lnTo>
                  <a:pt x="647254" y="0"/>
                </a:lnTo>
                <a:lnTo>
                  <a:pt x="647254" y="647255"/>
                </a:lnTo>
                <a:lnTo>
                  <a:pt x="0" y="647255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5400000">
            <a:off x="15605143" y="-4776042"/>
            <a:ext cx="5083136" cy="10166272"/>
          </a:xfrm>
          <a:custGeom>
            <a:avLst/>
            <a:gdLst/>
            <a:ahLst/>
            <a:cxnLst/>
            <a:rect r="r" b="b" t="t" l="l"/>
            <a:pathLst>
              <a:path h="10166272" w="5083136">
                <a:moveTo>
                  <a:pt x="0" y="0"/>
                </a:moveTo>
                <a:lnTo>
                  <a:pt x="5083136" y="0"/>
                </a:lnTo>
                <a:lnTo>
                  <a:pt x="5083136" y="10166272"/>
                </a:lnTo>
                <a:lnTo>
                  <a:pt x="0" y="10166272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8472858">
            <a:off x="-927245" y="6292595"/>
            <a:ext cx="2970557" cy="5941114"/>
          </a:xfrm>
          <a:custGeom>
            <a:avLst/>
            <a:gdLst/>
            <a:ahLst/>
            <a:cxnLst/>
            <a:rect r="r" b="b" t="t" l="l"/>
            <a:pathLst>
              <a:path h="5941114" w="2970557">
                <a:moveTo>
                  <a:pt x="0" y="0"/>
                </a:moveTo>
                <a:lnTo>
                  <a:pt x="2970557" y="0"/>
                </a:lnTo>
                <a:lnTo>
                  <a:pt x="2970557" y="5941113"/>
                </a:lnTo>
                <a:lnTo>
                  <a:pt x="0" y="5941113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6002894">
            <a:off x="-339816" y="2796440"/>
            <a:ext cx="1888475" cy="1888475"/>
          </a:xfrm>
          <a:custGeom>
            <a:avLst/>
            <a:gdLst/>
            <a:ahLst/>
            <a:cxnLst/>
            <a:rect r="r" b="b" t="t" l="l"/>
            <a:pathLst>
              <a:path h="1888475" w="1888475">
                <a:moveTo>
                  <a:pt x="0" y="0"/>
                </a:moveTo>
                <a:lnTo>
                  <a:pt x="1888475" y="0"/>
                </a:lnTo>
                <a:lnTo>
                  <a:pt x="1888475" y="1888474"/>
                </a:lnTo>
                <a:lnTo>
                  <a:pt x="0" y="1888474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539950">
            <a:off x="16324582" y="6677536"/>
            <a:ext cx="4116588" cy="3555235"/>
          </a:xfrm>
          <a:custGeom>
            <a:avLst/>
            <a:gdLst/>
            <a:ahLst/>
            <a:cxnLst/>
            <a:rect r="r" b="b" t="t" l="l"/>
            <a:pathLst>
              <a:path h="3555235" w="4116588">
                <a:moveTo>
                  <a:pt x="0" y="0"/>
                </a:moveTo>
                <a:lnTo>
                  <a:pt x="4116588" y="0"/>
                </a:lnTo>
                <a:lnTo>
                  <a:pt x="4116588" y="3555235"/>
                </a:lnTo>
                <a:lnTo>
                  <a:pt x="0" y="355523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3448762" y="5994970"/>
            <a:ext cx="562383" cy="645742"/>
          </a:xfrm>
          <a:custGeom>
            <a:avLst/>
            <a:gdLst/>
            <a:ahLst/>
            <a:cxnLst/>
            <a:rect r="r" b="b" t="t" l="l"/>
            <a:pathLst>
              <a:path h="645742" w="562383">
                <a:moveTo>
                  <a:pt x="0" y="0"/>
                </a:moveTo>
                <a:lnTo>
                  <a:pt x="562382" y="0"/>
                </a:lnTo>
                <a:lnTo>
                  <a:pt x="562382" y="645743"/>
                </a:lnTo>
                <a:lnTo>
                  <a:pt x="0" y="645743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039678" y="5922733"/>
            <a:ext cx="581467" cy="612657"/>
          </a:xfrm>
          <a:custGeom>
            <a:avLst/>
            <a:gdLst/>
            <a:ahLst/>
            <a:cxnLst/>
            <a:rect r="r" b="b" t="t" l="l"/>
            <a:pathLst>
              <a:path h="612657" w="581467">
                <a:moveTo>
                  <a:pt x="0" y="0"/>
                </a:moveTo>
                <a:lnTo>
                  <a:pt x="581467" y="0"/>
                </a:lnTo>
                <a:lnTo>
                  <a:pt x="581467" y="612657"/>
                </a:lnTo>
                <a:lnTo>
                  <a:pt x="0" y="612657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258899" y="496368"/>
            <a:ext cx="13770201" cy="235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88"/>
              </a:lnSpc>
              <a:spcBef>
                <a:spcPct val="0"/>
              </a:spcBef>
            </a:pPr>
            <a:r>
              <a:rPr lang="en-US" sz="4800" spc="144">
                <a:solidFill>
                  <a:srgbClr val="FFFFFF"/>
                </a:solidFill>
                <a:latin typeface="Aileron Ultra-Bold"/>
              </a:rPr>
              <a:t>THE PROCESS OF DEVELOPING PERSONAL INVESTMENT RECOMMENDATIONS FOR USERS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4789539" y="3404503"/>
            <a:ext cx="3189357" cy="1308086"/>
            <a:chOff x="0" y="0"/>
            <a:chExt cx="4252476" cy="1744115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835430"/>
              <a:ext cx="4252476" cy="908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1800" spc="36" strike="noStrike" u="none">
                  <a:solidFill>
                    <a:srgbClr val="B3B3B3"/>
                  </a:solidFill>
                  <a:latin typeface="Codec Pro Bold"/>
                </a:rPr>
                <a:t>and organize the collected data to identify patterns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-76200"/>
              <a:ext cx="4252476" cy="678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70"/>
                </a:lnSpc>
                <a:spcBef>
                  <a:spcPct val="0"/>
                </a:spcBef>
              </a:pPr>
              <a:r>
                <a:rPr lang="en-US" sz="3000" spc="117" strike="noStrike" u="none">
                  <a:solidFill>
                    <a:srgbClr val="FFFFFF"/>
                  </a:solidFill>
                  <a:latin typeface="Codec Pro Bold"/>
                </a:rPr>
                <a:t>Analyze Results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049026" y="7604647"/>
            <a:ext cx="3978911" cy="2136761"/>
            <a:chOff x="0" y="0"/>
            <a:chExt cx="5305215" cy="2849015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1483130"/>
              <a:ext cx="5305215" cy="1365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1800" spc="36" strike="noStrike" u="none">
                  <a:solidFill>
                    <a:srgbClr val="B3B3B3"/>
                  </a:solidFill>
                  <a:latin typeface="Codec Pro Bold"/>
                </a:rPr>
                <a:t>analyzing user segments will help identify the most suitable investment options for each user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-76200"/>
              <a:ext cx="5305215" cy="132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70"/>
                </a:lnSpc>
                <a:spcBef>
                  <a:spcPct val="0"/>
                </a:spcBef>
              </a:pPr>
              <a:r>
                <a:rPr lang="en-US" sz="3000" spc="117" strike="noStrike" u="none">
                  <a:solidFill>
                    <a:srgbClr val="FFFFFF"/>
                  </a:solidFill>
                  <a:latin typeface="Codec Pro Bold"/>
                </a:rPr>
                <a:t>Determine Best Investment Type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570234" y="7604647"/>
            <a:ext cx="3890806" cy="2136761"/>
            <a:chOff x="0" y="0"/>
            <a:chExt cx="5187741" cy="2849015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1483130"/>
              <a:ext cx="5187741" cy="1365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1800" spc="36" strike="noStrike" u="none">
                  <a:solidFill>
                    <a:srgbClr val="B3B3B3"/>
                  </a:solidFill>
                  <a:latin typeface="Codec Pro Bold"/>
                </a:rPr>
                <a:t>Determining the most profitable and suitable option for each user based on their responses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76200"/>
              <a:ext cx="5187741" cy="132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70"/>
                </a:lnSpc>
                <a:spcBef>
                  <a:spcPct val="0"/>
                </a:spcBef>
              </a:pPr>
              <a:r>
                <a:rPr lang="en-US" sz="3000" spc="117" strike="noStrike" u="none">
                  <a:solidFill>
                    <a:srgbClr val="FFFFFF"/>
                  </a:solidFill>
                  <a:latin typeface="Codec Pro Bold"/>
                </a:rPr>
                <a:t>Choose Investment Horizon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459536" y="3404503"/>
            <a:ext cx="4466420" cy="1793861"/>
            <a:chOff x="0" y="0"/>
            <a:chExt cx="5955226" cy="2391815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1483130"/>
              <a:ext cx="5955226" cy="908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1800" spc="36" strike="noStrike" u="none">
                  <a:solidFill>
                    <a:srgbClr val="B3B3B3"/>
                  </a:solidFill>
                  <a:latin typeface="Codec Pro Bold"/>
                </a:rPr>
                <a:t>for each user based on their quiz responses and analysis results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-76200"/>
              <a:ext cx="5955226" cy="132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70"/>
                </a:lnSpc>
                <a:spcBef>
                  <a:spcPct val="0"/>
                </a:spcBef>
              </a:pPr>
              <a:r>
                <a:rPr lang="en-US" sz="3000" spc="117" strike="noStrike" u="none">
                  <a:solidFill>
                    <a:srgbClr val="FFFFFF"/>
                  </a:solidFill>
                  <a:latin typeface="Codec Pro Bold"/>
                </a:rPr>
                <a:t>Recommend Investment Strategies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74802">
            <a:off x="80564" y="-1655497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33202" y="8164271"/>
            <a:ext cx="4846893" cy="4846893"/>
          </a:xfrm>
          <a:custGeom>
            <a:avLst/>
            <a:gdLst/>
            <a:ahLst/>
            <a:cxnLst/>
            <a:rect r="r" b="b" t="t" l="l"/>
            <a:pathLst>
              <a:path h="4846893" w="4846893">
                <a:moveTo>
                  <a:pt x="0" y="0"/>
                </a:moveTo>
                <a:lnTo>
                  <a:pt x="4846894" y="0"/>
                </a:lnTo>
                <a:lnTo>
                  <a:pt x="4846894" y="4846893"/>
                </a:lnTo>
                <a:lnTo>
                  <a:pt x="0" y="48468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692164" y="574652"/>
            <a:ext cx="8903673" cy="2521922"/>
            <a:chOff x="0" y="0"/>
            <a:chExt cx="11871564" cy="336256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783867"/>
              <a:ext cx="11871564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sz="2600" spc="130" u="none">
                  <a:solidFill>
                    <a:srgbClr val="191919"/>
                  </a:solidFill>
                  <a:latin typeface="Aileron"/>
                </a:rPr>
                <a:t>Spring Line Launch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61925"/>
              <a:ext cx="11871564" cy="2858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255"/>
                </a:lnSpc>
                <a:spcBef>
                  <a:spcPct val="0"/>
                </a:spcBef>
              </a:pPr>
              <a:r>
                <a:rPr lang="en-US" sz="6399" spc="249" strike="noStrike" u="none">
                  <a:solidFill>
                    <a:srgbClr val="FFFFFF"/>
                  </a:solidFill>
                  <a:latin typeface="Codec Pro Ultra-Bold"/>
                </a:rPr>
                <a:t>Risk Spectrum of Investment Options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220247" y="2608092"/>
            <a:ext cx="14538543" cy="1007335"/>
          </a:xfrm>
          <a:prstGeom prst="rect">
            <a:avLst/>
          </a:prstGeom>
          <a:solidFill>
            <a:srgbClr val="FFFFFF">
              <a:alpha val="2745"/>
            </a:srgbClr>
          </a:solidFill>
        </p:spPr>
      </p:sp>
      <p:sp>
        <p:nvSpPr>
          <p:cNvPr name="AutoShape 9" id="9"/>
          <p:cNvSpPr/>
          <p:nvPr/>
        </p:nvSpPr>
        <p:spPr>
          <a:xfrm rot="-5400000">
            <a:off x="10925306" y="3096163"/>
            <a:ext cx="1007335" cy="31192"/>
          </a:xfrm>
          <a:prstGeom prst="rect">
            <a:avLst/>
          </a:prstGeom>
          <a:solidFill>
            <a:srgbClr val="FFFFFF">
              <a:alpha val="8627"/>
            </a:srgbClr>
          </a:solidFill>
        </p:spPr>
      </p:sp>
      <p:sp>
        <p:nvSpPr>
          <p:cNvPr name="AutoShape 10" id="10"/>
          <p:cNvSpPr/>
          <p:nvPr/>
        </p:nvSpPr>
        <p:spPr>
          <a:xfrm rot="-5400000">
            <a:off x="8761344" y="3096258"/>
            <a:ext cx="1007335" cy="31003"/>
          </a:xfrm>
          <a:prstGeom prst="rect">
            <a:avLst/>
          </a:prstGeom>
          <a:solidFill>
            <a:srgbClr val="FFFFFF">
              <a:alpha val="8627"/>
            </a:srgbClr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2553139" y="2845413"/>
            <a:ext cx="3714511" cy="57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28"/>
              </a:lnSpc>
              <a:spcBef>
                <a:spcPct val="0"/>
              </a:spcBef>
            </a:pPr>
            <a:r>
              <a:rPr lang="en-US" sz="3200" spc="124" strike="noStrike" u="none">
                <a:solidFill>
                  <a:srgbClr val="FFFFFF"/>
                </a:solidFill>
                <a:latin typeface="Codec Pro Bold"/>
              </a:rPr>
              <a:t>Risks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46569" y="2853909"/>
            <a:ext cx="1482813" cy="50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1"/>
              </a:lnSpc>
              <a:spcBef>
                <a:spcPct val="0"/>
              </a:spcBef>
            </a:pPr>
            <a:r>
              <a:rPr lang="en-US" sz="2799" spc="109" strike="noStrike" u="none">
                <a:solidFill>
                  <a:srgbClr val="FFFFFF"/>
                </a:solidFill>
                <a:latin typeface="Codec Pro Bold"/>
              </a:rPr>
              <a:t>Level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9564" y="2853909"/>
            <a:ext cx="1482813" cy="50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1"/>
              </a:lnSpc>
              <a:spcBef>
                <a:spcPct val="0"/>
              </a:spcBef>
            </a:pPr>
            <a:r>
              <a:rPr lang="en-US" sz="2799" spc="109" strike="noStrike" u="none">
                <a:solidFill>
                  <a:srgbClr val="FFFFFF"/>
                </a:solidFill>
                <a:latin typeface="Codec Pro Bold"/>
              </a:rPr>
              <a:t>Level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21895" y="2853909"/>
            <a:ext cx="1482813" cy="50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1"/>
              </a:lnSpc>
              <a:spcBef>
                <a:spcPct val="0"/>
              </a:spcBef>
            </a:pPr>
            <a:r>
              <a:rPr lang="en-US" sz="2799" spc="109" strike="noStrike" u="none">
                <a:solidFill>
                  <a:srgbClr val="FFFFFF"/>
                </a:solidFill>
                <a:latin typeface="Codec Pro Bold"/>
              </a:rPr>
              <a:t>Level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58595" y="2854938"/>
            <a:ext cx="1482813" cy="50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1"/>
              </a:lnSpc>
              <a:spcBef>
                <a:spcPct val="0"/>
              </a:spcBef>
            </a:pPr>
            <a:r>
              <a:rPr lang="en-US" sz="2799" spc="109" strike="noStrike" u="none">
                <a:solidFill>
                  <a:srgbClr val="FFFFFF"/>
                </a:solidFill>
                <a:latin typeface="Codec Pro Bold"/>
              </a:rPr>
              <a:t>Level 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7603" y="4279055"/>
            <a:ext cx="5268415" cy="57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8"/>
              </a:lnSpc>
              <a:spcBef>
                <a:spcPct val="0"/>
              </a:spcBef>
            </a:pPr>
            <a:r>
              <a:rPr lang="en-US" sz="3200" spc="124">
                <a:solidFill>
                  <a:srgbClr val="FFFFFF"/>
                </a:solidFill>
                <a:latin typeface="Codec Pro Bold"/>
              </a:rPr>
              <a:t>Bonds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57603" y="5255744"/>
            <a:ext cx="5268415" cy="57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8"/>
              </a:lnSpc>
              <a:spcBef>
                <a:spcPct val="0"/>
              </a:spcBef>
            </a:pPr>
            <a:r>
              <a:rPr lang="en-US" sz="3200" spc="124">
                <a:solidFill>
                  <a:srgbClr val="FFFFFF"/>
                </a:solidFill>
                <a:latin typeface="Codec Pro Bold"/>
              </a:rPr>
              <a:t>Investment Funds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57603" y="6197562"/>
            <a:ext cx="5268415" cy="57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8"/>
              </a:lnSpc>
              <a:spcBef>
                <a:spcPct val="0"/>
              </a:spcBef>
            </a:pPr>
            <a:r>
              <a:rPr lang="en-US" sz="3200" spc="124">
                <a:solidFill>
                  <a:srgbClr val="FFFFFF"/>
                </a:solidFill>
                <a:latin typeface="Codec Pro Bold"/>
              </a:rPr>
              <a:t>Real Estate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57603" y="7139381"/>
            <a:ext cx="5268415" cy="57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8"/>
              </a:lnSpc>
              <a:spcBef>
                <a:spcPct val="0"/>
              </a:spcBef>
            </a:pPr>
            <a:r>
              <a:rPr lang="en-US" sz="3200" spc="124">
                <a:solidFill>
                  <a:srgbClr val="FFFFFF"/>
                </a:solidFill>
                <a:latin typeface="Codec Pro Bold"/>
              </a:rPr>
              <a:t>Shares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57603" y="8063764"/>
            <a:ext cx="5268415" cy="57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8"/>
              </a:lnSpc>
              <a:spcBef>
                <a:spcPct val="0"/>
              </a:spcBef>
            </a:pPr>
            <a:r>
              <a:rPr lang="en-US" sz="3200" spc="124" strike="noStrike" u="none">
                <a:solidFill>
                  <a:srgbClr val="FFFFFF"/>
                </a:solidFill>
                <a:latin typeface="Codec Pro Bold"/>
              </a:rPr>
              <a:t>Commodities</a:t>
            </a:r>
          </a:p>
        </p:txBody>
      </p:sp>
      <p:sp>
        <p:nvSpPr>
          <p:cNvPr name="AutoShape 21" id="21"/>
          <p:cNvSpPr/>
          <p:nvPr/>
        </p:nvSpPr>
        <p:spPr>
          <a:xfrm rot="-5400000">
            <a:off x="6601860" y="3096019"/>
            <a:ext cx="1007335" cy="31481"/>
          </a:xfrm>
          <a:prstGeom prst="rect">
            <a:avLst/>
          </a:prstGeom>
          <a:solidFill>
            <a:srgbClr val="FFFFFF">
              <a:alpha val="8627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7121268" y="4137508"/>
            <a:ext cx="318027" cy="826891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23" id="23"/>
          <p:cNvSpPr/>
          <p:nvPr/>
        </p:nvSpPr>
        <p:spPr>
          <a:xfrm rot="0">
            <a:off x="7529745" y="4137508"/>
            <a:ext cx="318027" cy="826891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24" id="24"/>
          <p:cNvSpPr/>
          <p:nvPr/>
        </p:nvSpPr>
        <p:spPr>
          <a:xfrm rot="0">
            <a:off x="7938223" y="4137508"/>
            <a:ext cx="318027" cy="826891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25" id="25"/>
          <p:cNvSpPr/>
          <p:nvPr/>
        </p:nvSpPr>
        <p:spPr>
          <a:xfrm rot="0">
            <a:off x="8346700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26" id="26"/>
          <p:cNvSpPr/>
          <p:nvPr/>
        </p:nvSpPr>
        <p:spPr>
          <a:xfrm rot="0">
            <a:off x="8755177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27" id="27"/>
          <p:cNvSpPr/>
          <p:nvPr/>
        </p:nvSpPr>
        <p:spPr>
          <a:xfrm rot="0">
            <a:off x="9370722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28" id="28"/>
          <p:cNvSpPr/>
          <p:nvPr/>
        </p:nvSpPr>
        <p:spPr>
          <a:xfrm rot="0">
            <a:off x="9779199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29" id="29"/>
          <p:cNvSpPr/>
          <p:nvPr/>
        </p:nvSpPr>
        <p:spPr>
          <a:xfrm rot="0">
            <a:off x="10187677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0" id="30"/>
          <p:cNvSpPr/>
          <p:nvPr/>
        </p:nvSpPr>
        <p:spPr>
          <a:xfrm rot="0">
            <a:off x="10596154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1" id="31"/>
          <p:cNvSpPr/>
          <p:nvPr/>
        </p:nvSpPr>
        <p:spPr>
          <a:xfrm rot="0">
            <a:off x="11004631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2" id="32"/>
          <p:cNvSpPr/>
          <p:nvPr/>
        </p:nvSpPr>
        <p:spPr>
          <a:xfrm rot="0">
            <a:off x="11553652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3" id="33"/>
          <p:cNvSpPr/>
          <p:nvPr/>
        </p:nvSpPr>
        <p:spPr>
          <a:xfrm rot="0">
            <a:off x="11962130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4" id="34"/>
          <p:cNvSpPr/>
          <p:nvPr/>
        </p:nvSpPr>
        <p:spPr>
          <a:xfrm rot="0">
            <a:off x="12370607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5" id="35"/>
          <p:cNvSpPr/>
          <p:nvPr/>
        </p:nvSpPr>
        <p:spPr>
          <a:xfrm rot="0">
            <a:off x="12779084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13187561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7" id="37"/>
          <p:cNvSpPr/>
          <p:nvPr/>
        </p:nvSpPr>
        <p:spPr>
          <a:xfrm rot="0">
            <a:off x="13799581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8" id="38"/>
          <p:cNvSpPr/>
          <p:nvPr/>
        </p:nvSpPr>
        <p:spPr>
          <a:xfrm rot="0">
            <a:off x="14208059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39" id="39"/>
          <p:cNvSpPr/>
          <p:nvPr/>
        </p:nvSpPr>
        <p:spPr>
          <a:xfrm rot="0">
            <a:off x="14616536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40" id="40"/>
          <p:cNvSpPr/>
          <p:nvPr/>
        </p:nvSpPr>
        <p:spPr>
          <a:xfrm rot="0">
            <a:off x="15025013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41" id="41"/>
          <p:cNvSpPr/>
          <p:nvPr/>
        </p:nvSpPr>
        <p:spPr>
          <a:xfrm rot="0">
            <a:off x="15433490" y="4137508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42" id="42"/>
          <p:cNvSpPr/>
          <p:nvPr/>
        </p:nvSpPr>
        <p:spPr>
          <a:xfrm rot="0">
            <a:off x="7128542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43" id="43"/>
          <p:cNvSpPr/>
          <p:nvPr/>
        </p:nvSpPr>
        <p:spPr>
          <a:xfrm rot="0">
            <a:off x="7537019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44" id="44"/>
          <p:cNvSpPr/>
          <p:nvPr/>
        </p:nvSpPr>
        <p:spPr>
          <a:xfrm rot="0">
            <a:off x="7945496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45" id="45"/>
          <p:cNvSpPr/>
          <p:nvPr/>
        </p:nvSpPr>
        <p:spPr>
          <a:xfrm rot="0">
            <a:off x="8353973" y="5114196"/>
            <a:ext cx="318027" cy="826891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AutoShape 46" id="46"/>
          <p:cNvSpPr/>
          <p:nvPr/>
        </p:nvSpPr>
        <p:spPr>
          <a:xfrm rot="0">
            <a:off x="8762450" y="5114196"/>
            <a:ext cx="318027" cy="826891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AutoShape 47" id="47"/>
          <p:cNvSpPr/>
          <p:nvPr/>
        </p:nvSpPr>
        <p:spPr>
          <a:xfrm rot="0">
            <a:off x="9377996" y="5114196"/>
            <a:ext cx="318027" cy="826891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AutoShape 48" id="48"/>
          <p:cNvSpPr/>
          <p:nvPr/>
        </p:nvSpPr>
        <p:spPr>
          <a:xfrm rot="0">
            <a:off x="9786473" y="5114196"/>
            <a:ext cx="318027" cy="826891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AutoShape 49" id="49"/>
          <p:cNvSpPr/>
          <p:nvPr/>
        </p:nvSpPr>
        <p:spPr>
          <a:xfrm rot="0">
            <a:off x="10194950" y="5114196"/>
            <a:ext cx="318027" cy="826891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AutoShape 50" id="50"/>
          <p:cNvSpPr/>
          <p:nvPr/>
        </p:nvSpPr>
        <p:spPr>
          <a:xfrm rot="0">
            <a:off x="10603427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1" id="51"/>
          <p:cNvSpPr/>
          <p:nvPr/>
        </p:nvSpPr>
        <p:spPr>
          <a:xfrm rot="0">
            <a:off x="11011904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2" id="52"/>
          <p:cNvSpPr/>
          <p:nvPr/>
        </p:nvSpPr>
        <p:spPr>
          <a:xfrm rot="0">
            <a:off x="11560926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3" id="53"/>
          <p:cNvSpPr/>
          <p:nvPr/>
        </p:nvSpPr>
        <p:spPr>
          <a:xfrm rot="0">
            <a:off x="11969403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4" id="54"/>
          <p:cNvSpPr/>
          <p:nvPr/>
        </p:nvSpPr>
        <p:spPr>
          <a:xfrm rot="0">
            <a:off x="12377880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5" id="55"/>
          <p:cNvSpPr/>
          <p:nvPr/>
        </p:nvSpPr>
        <p:spPr>
          <a:xfrm rot="0">
            <a:off x="12786357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6" id="56"/>
          <p:cNvSpPr/>
          <p:nvPr/>
        </p:nvSpPr>
        <p:spPr>
          <a:xfrm rot="0">
            <a:off x="13194835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7" id="57"/>
          <p:cNvSpPr/>
          <p:nvPr/>
        </p:nvSpPr>
        <p:spPr>
          <a:xfrm rot="0">
            <a:off x="13806855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8" id="58"/>
          <p:cNvSpPr/>
          <p:nvPr/>
        </p:nvSpPr>
        <p:spPr>
          <a:xfrm rot="0">
            <a:off x="14215332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59" id="59"/>
          <p:cNvSpPr/>
          <p:nvPr/>
        </p:nvSpPr>
        <p:spPr>
          <a:xfrm rot="0">
            <a:off x="14623809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0" id="60"/>
          <p:cNvSpPr/>
          <p:nvPr/>
        </p:nvSpPr>
        <p:spPr>
          <a:xfrm rot="0">
            <a:off x="15032286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1" id="61"/>
          <p:cNvSpPr/>
          <p:nvPr/>
        </p:nvSpPr>
        <p:spPr>
          <a:xfrm rot="0">
            <a:off x="15440763" y="511419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2" id="62"/>
          <p:cNvSpPr/>
          <p:nvPr/>
        </p:nvSpPr>
        <p:spPr>
          <a:xfrm rot="0">
            <a:off x="7128542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3" id="63"/>
          <p:cNvSpPr/>
          <p:nvPr/>
        </p:nvSpPr>
        <p:spPr>
          <a:xfrm rot="0">
            <a:off x="7537019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4" id="64"/>
          <p:cNvSpPr/>
          <p:nvPr/>
        </p:nvSpPr>
        <p:spPr>
          <a:xfrm rot="0">
            <a:off x="7945496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5" id="65"/>
          <p:cNvSpPr/>
          <p:nvPr/>
        </p:nvSpPr>
        <p:spPr>
          <a:xfrm rot="0">
            <a:off x="8353973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6" id="66"/>
          <p:cNvSpPr/>
          <p:nvPr/>
        </p:nvSpPr>
        <p:spPr>
          <a:xfrm rot="0">
            <a:off x="8762450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7" id="67"/>
          <p:cNvSpPr/>
          <p:nvPr/>
        </p:nvSpPr>
        <p:spPr>
          <a:xfrm rot="0">
            <a:off x="9377996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68" id="68"/>
          <p:cNvSpPr/>
          <p:nvPr/>
        </p:nvSpPr>
        <p:spPr>
          <a:xfrm rot="0">
            <a:off x="9786473" y="6056015"/>
            <a:ext cx="318027" cy="826891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69" id="69"/>
          <p:cNvSpPr/>
          <p:nvPr/>
        </p:nvSpPr>
        <p:spPr>
          <a:xfrm rot="0">
            <a:off x="10194950" y="6056015"/>
            <a:ext cx="318027" cy="826891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70" id="70"/>
          <p:cNvSpPr/>
          <p:nvPr/>
        </p:nvSpPr>
        <p:spPr>
          <a:xfrm rot="0">
            <a:off x="10603427" y="6056015"/>
            <a:ext cx="318027" cy="826891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71" id="71"/>
          <p:cNvSpPr/>
          <p:nvPr/>
        </p:nvSpPr>
        <p:spPr>
          <a:xfrm rot="0">
            <a:off x="11011904" y="6056015"/>
            <a:ext cx="318027" cy="826891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72" id="72"/>
          <p:cNvSpPr/>
          <p:nvPr/>
        </p:nvSpPr>
        <p:spPr>
          <a:xfrm rot="0">
            <a:off x="11560926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73" id="73"/>
          <p:cNvSpPr/>
          <p:nvPr/>
        </p:nvSpPr>
        <p:spPr>
          <a:xfrm rot="0">
            <a:off x="11969403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74" id="74"/>
          <p:cNvSpPr/>
          <p:nvPr/>
        </p:nvSpPr>
        <p:spPr>
          <a:xfrm rot="0">
            <a:off x="12377880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75" id="75"/>
          <p:cNvSpPr/>
          <p:nvPr/>
        </p:nvSpPr>
        <p:spPr>
          <a:xfrm rot="0">
            <a:off x="12786357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76" id="76"/>
          <p:cNvSpPr/>
          <p:nvPr/>
        </p:nvSpPr>
        <p:spPr>
          <a:xfrm rot="0">
            <a:off x="13194835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77" id="77"/>
          <p:cNvSpPr/>
          <p:nvPr/>
        </p:nvSpPr>
        <p:spPr>
          <a:xfrm rot="0">
            <a:off x="13806855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78" id="78"/>
          <p:cNvSpPr/>
          <p:nvPr/>
        </p:nvSpPr>
        <p:spPr>
          <a:xfrm rot="0">
            <a:off x="14215332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79" id="79"/>
          <p:cNvSpPr/>
          <p:nvPr/>
        </p:nvSpPr>
        <p:spPr>
          <a:xfrm rot="0">
            <a:off x="14623809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0" id="80"/>
          <p:cNvSpPr/>
          <p:nvPr/>
        </p:nvSpPr>
        <p:spPr>
          <a:xfrm rot="0">
            <a:off x="15032286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1" id="81"/>
          <p:cNvSpPr/>
          <p:nvPr/>
        </p:nvSpPr>
        <p:spPr>
          <a:xfrm rot="0">
            <a:off x="15440763" y="6056015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2" id="82"/>
          <p:cNvSpPr/>
          <p:nvPr/>
        </p:nvSpPr>
        <p:spPr>
          <a:xfrm rot="0">
            <a:off x="7128542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3" id="83"/>
          <p:cNvSpPr/>
          <p:nvPr/>
        </p:nvSpPr>
        <p:spPr>
          <a:xfrm rot="0">
            <a:off x="7537019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4" id="84"/>
          <p:cNvSpPr/>
          <p:nvPr/>
        </p:nvSpPr>
        <p:spPr>
          <a:xfrm rot="0">
            <a:off x="7945496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5" id="85"/>
          <p:cNvSpPr/>
          <p:nvPr/>
        </p:nvSpPr>
        <p:spPr>
          <a:xfrm rot="0">
            <a:off x="8353973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6" id="86"/>
          <p:cNvSpPr/>
          <p:nvPr/>
        </p:nvSpPr>
        <p:spPr>
          <a:xfrm rot="0">
            <a:off x="8762450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7" id="87"/>
          <p:cNvSpPr/>
          <p:nvPr/>
        </p:nvSpPr>
        <p:spPr>
          <a:xfrm rot="0">
            <a:off x="9377996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8" id="88"/>
          <p:cNvSpPr/>
          <p:nvPr/>
        </p:nvSpPr>
        <p:spPr>
          <a:xfrm rot="0">
            <a:off x="9786473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89" id="89"/>
          <p:cNvSpPr/>
          <p:nvPr/>
        </p:nvSpPr>
        <p:spPr>
          <a:xfrm rot="0">
            <a:off x="10194950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90" id="90"/>
          <p:cNvSpPr/>
          <p:nvPr/>
        </p:nvSpPr>
        <p:spPr>
          <a:xfrm rot="0">
            <a:off x="10603427" y="6997833"/>
            <a:ext cx="318027" cy="826891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91" id="91"/>
          <p:cNvSpPr/>
          <p:nvPr/>
        </p:nvSpPr>
        <p:spPr>
          <a:xfrm rot="0">
            <a:off x="11011904" y="6997833"/>
            <a:ext cx="318027" cy="826891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92" id="92"/>
          <p:cNvSpPr/>
          <p:nvPr/>
        </p:nvSpPr>
        <p:spPr>
          <a:xfrm rot="0">
            <a:off x="11560926" y="6997833"/>
            <a:ext cx="318027" cy="826891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93" id="93"/>
          <p:cNvSpPr/>
          <p:nvPr/>
        </p:nvSpPr>
        <p:spPr>
          <a:xfrm rot="0">
            <a:off x="11969403" y="6997833"/>
            <a:ext cx="318027" cy="826891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94" id="94"/>
          <p:cNvSpPr/>
          <p:nvPr/>
        </p:nvSpPr>
        <p:spPr>
          <a:xfrm rot="0">
            <a:off x="12377880" y="6997833"/>
            <a:ext cx="318027" cy="826891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95" id="95"/>
          <p:cNvSpPr/>
          <p:nvPr/>
        </p:nvSpPr>
        <p:spPr>
          <a:xfrm rot="0">
            <a:off x="12786357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96" id="96"/>
          <p:cNvSpPr/>
          <p:nvPr/>
        </p:nvSpPr>
        <p:spPr>
          <a:xfrm rot="0">
            <a:off x="13194835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97" id="97"/>
          <p:cNvSpPr/>
          <p:nvPr/>
        </p:nvSpPr>
        <p:spPr>
          <a:xfrm rot="0">
            <a:off x="13806855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98" id="98"/>
          <p:cNvSpPr/>
          <p:nvPr/>
        </p:nvSpPr>
        <p:spPr>
          <a:xfrm rot="0">
            <a:off x="14215332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99" id="99"/>
          <p:cNvSpPr/>
          <p:nvPr/>
        </p:nvSpPr>
        <p:spPr>
          <a:xfrm rot="0">
            <a:off x="14623809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0" id="100"/>
          <p:cNvSpPr/>
          <p:nvPr/>
        </p:nvSpPr>
        <p:spPr>
          <a:xfrm rot="0">
            <a:off x="15032286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1" id="101"/>
          <p:cNvSpPr/>
          <p:nvPr/>
        </p:nvSpPr>
        <p:spPr>
          <a:xfrm rot="0">
            <a:off x="15440763" y="6997833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2" id="102"/>
          <p:cNvSpPr/>
          <p:nvPr/>
        </p:nvSpPr>
        <p:spPr>
          <a:xfrm rot="0">
            <a:off x="7128542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3" id="103"/>
          <p:cNvSpPr/>
          <p:nvPr/>
        </p:nvSpPr>
        <p:spPr>
          <a:xfrm rot="0">
            <a:off x="7537019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4" id="104"/>
          <p:cNvSpPr/>
          <p:nvPr/>
        </p:nvSpPr>
        <p:spPr>
          <a:xfrm rot="0">
            <a:off x="7945496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5" id="105"/>
          <p:cNvSpPr/>
          <p:nvPr/>
        </p:nvSpPr>
        <p:spPr>
          <a:xfrm rot="0">
            <a:off x="8353973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6" id="106"/>
          <p:cNvSpPr/>
          <p:nvPr/>
        </p:nvSpPr>
        <p:spPr>
          <a:xfrm rot="0">
            <a:off x="8762450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7" id="107"/>
          <p:cNvSpPr/>
          <p:nvPr/>
        </p:nvSpPr>
        <p:spPr>
          <a:xfrm rot="0">
            <a:off x="9377996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8" id="108"/>
          <p:cNvSpPr/>
          <p:nvPr/>
        </p:nvSpPr>
        <p:spPr>
          <a:xfrm rot="0">
            <a:off x="9786473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09" id="109"/>
          <p:cNvSpPr/>
          <p:nvPr/>
        </p:nvSpPr>
        <p:spPr>
          <a:xfrm rot="0">
            <a:off x="11969403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10" id="110"/>
          <p:cNvSpPr/>
          <p:nvPr/>
        </p:nvSpPr>
        <p:spPr>
          <a:xfrm rot="0">
            <a:off x="12377880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11" id="111"/>
          <p:cNvSpPr/>
          <p:nvPr/>
        </p:nvSpPr>
        <p:spPr>
          <a:xfrm rot="0">
            <a:off x="12786357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12" id="112"/>
          <p:cNvSpPr/>
          <p:nvPr/>
        </p:nvSpPr>
        <p:spPr>
          <a:xfrm rot="0">
            <a:off x="13194835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13" id="113"/>
          <p:cNvSpPr/>
          <p:nvPr/>
        </p:nvSpPr>
        <p:spPr>
          <a:xfrm rot="0">
            <a:off x="13806855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14" id="114"/>
          <p:cNvSpPr/>
          <p:nvPr/>
        </p:nvSpPr>
        <p:spPr>
          <a:xfrm rot="0">
            <a:off x="14215332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15" id="115"/>
          <p:cNvSpPr/>
          <p:nvPr/>
        </p:nvSpPr>
        <p:spPr>
          <a:xfrm rot="0">
            <a:off x="14623809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16" id="116"/>
          <p:cNvSpPr/>
          <p:nvPr/>
        </p:nvSpPr>
        <p:spPr>
          <a:xfrm rot="0">
            <a:off x="15032286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17" id="117"/>
          <p:cNvSpPr/>
          <p:nvPr/>
        </p:nvSpPr>
        <p:spPr>
          <a:xfrm rot="0">
            <a:off x="15440763" y="7922216"/>
            <a:ext cx="318027" cy="826891"/>
          </a:xfrm>
          <a:prstGeom prst="rect">
            <a:avLst/>
          </a:prstGeom>
          <a:solidFill>
            <a:srgbClr val="13538A">
              <a:alpha val="4706"/>
            </a:srgbClr>
          </a:solidFill>
          <a:ln cap="sq">
            <a:noFill/>
            <a:prstDash val="solid"/>
            <a:miter/>
          </a:ln>
        </p:spPr>
      </p:sp>
      <p:sp>
        <p:nvSpPr>
          <p:cNvPr name="Freeform 118" id="118"/>
          <p:cNvSpPr/>
          <p:nvPr/>
        </p:nvSpPr>
        <p:spPr>
          <a:xfrm flipH="false" flipV="false" rot="6303208">
            <a:off x="7473982" y="-331403"/>
            <a:ext cx="712491" cy="712491"/>
          </a:xfrm>
          <a:custGeom>
            <a:avLst/>
            <a:gdLst/>
            <a:ahLst/>
            <a:cxnLst/>
            <a:rect r="r" b="b" t="t" l="l"/>
            <a:pathLst>
              <a:path h="712491" w="712491">
                <a:moveTo>
                  <a:pt x="0" y="0"/>
                </a:moveTo>
                <a:lnTo>
                  <a:pt x="712491" y="0"/>
                </a:lnTo>
                <a:lnTo>
                  <a:pt x="712491" y="712491"/>
                </a:lnTo>
                <a:lnTo>
                  <a:pt x="0" y="712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-5400000">
            <a:off x="15605143" y="-4776042"/>
            <a:ext cx="5083136" cy="10166272"/>
          </a:xfrm>
          <a:custGeom>
            <a:avLst/>
            <a:gdLst/>
            <a:ahLst/>
            <a:cxnLst/>
            <a:rect r="r" b="b" t="t" l="l"/>
            <a:pathLst>
              <a:path h="10166272" w="5083136">
                <a:moveTo>
                  <a:pt x="0" y="0"/>
                </a:moveTo>
                <a:lnTo>
                  <a:pt x="5083136" y="0"/>
                </a:lnTo>
                <a:lnTo>
                  <a:pt x="5083136" y="10166272"/>
                </a:lnTo>
                <a:lnTo>
                  <a:pt x="0" y="10166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4062617">
            <a:off x="-3039405" y="-8027742"/>
            <a:ext cx="10573390" cy="10573390"/>
          </a:xfrm>
          <a:custGeom>
            <a:avLst/>
            <a:gdLst/>
            <a:ahLst/>
            <a:cxnLst/>
            <a:rect r="r" b="b" t="t" l="l"/>
            <a:pathLst>
              <a:path h="10573390" w="10573390">
                <a:moveTo>
                  <a:pt x="0" y="0"/>
                </a:moveTo>
                <a:lnTo>
                  <a:pt x="10573390" y="0"/>
                </a:lnTo>
                <a:lnTo>
                  <a:pt x="10573390" y="10573390"/>
                </a:lnTo>
                <a:lnTo>
                  <a:pt x="0" y="105733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1" id="121"/>
          <p:cNvSpPr/>
          <p:nvPr/>
        </p:nvSpPr>
        <p:spPr>
          <a:xfrm rot="-5400000">
            <a:off x="13127984" y="3080979"/>
            <a:ext cx="1007335" cy="31192"/>
          </a:xfrm>
          <a:prstGeom prst="rect">
            <a:avLst/>
          </a:prstGeom>
          <a:solidFill>
            <a:srgbClr val="FFFFFF">
              <a:alpha val="8627"/>
            </a:srgbClr>
          </a:solidFill>
        </p:spPr>
      </p:sp>
      <p:sp>
        <p:nvSpPr>
          <p:cNvPr name="Freeform 122" id="122"/>
          <p:cNvSpPr/>
          <p:nvPr/>
        </p:nvSpPr>
        <p:spPr>
          <a:xfrm flipH="false" flipV="false" rot="7523038">
            <a:off x="-258353" y="4505263"/>
            <a:ext cx="712491" cy="712491"/>
          </a:xfrm>
          <a:custGeom>
            <a:avLst/>
            <a:gdLst/>
            <a:ahLst/>
            <a:cxnLst/>
            <a:rect r="r" b="b" t="t" l="l"/>
            <a:pathLst>
              <a:path h="712491" w="712491">
                <a:moveTo>
                  <a:pt x="0" y="0"/>
                </a:moveTo>
                <a:lnTo>
                  <a:pt x="712491" y="0"/>
                </a:lnTo>
                <a:lnTo>
                  <a:pt x="712491" y="712491"/>
                </a:lnTo>
                <a:lnTo>
                  <a:pt x="0" y="7124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-7518246">
            <a:off x="11363694" y="9762087"/>
            <a:ext cx="712491" cy="712491"/>
          </a:xfrm>
          <a:custGeom>
            <a:avLst/>
            <a:gdLst/>
            <a:ahLst/>
            <a:cxnLst/>
            <a:rect r="r" b="b" t="t" l="l"/>
            <a:pathLst>
              <a:path h="712491" w="712491">
                <a:moveTo>
                  <a:pt x="0" y="0"/>
                </a:moveTo>
                <a:lnTo>
                  <a:pt x="712491" y="0"/>
                </a:lnTo>
                <a:lnTo>
                  <a:pt x="712491" y="712491"/>
                </a:lnTo>
                <a:lnTo>
                  <a:pt x="0" y="7124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4" id="124"/>
          <p:cNvSpPr/>
          <p:nvPr/>
        </p:nvSpPr>
        <p:spPr>
          <a:xfrm rot="0">
            <a:off x="8341975" y="4137508"/>
            <a:ext cx="318027" cy="826891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125" id="125"/>
          <p:cNvSpPr/>
          <p:nvPr/>
        </p:nvSpPr>
        <p:spPr>
          <a:xfrm rot="0">
            <a:off x="10194950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26" id="126"/>
          <p:cNvSpPr/>
          <p:nvPr/>
        </p:nvSpPr>
        <p:spPr>
          <a:xfrm rot="0">
            <a:off x="10603427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27" id="127"/>
          <p:cNvSpPr/>
          <p:nvPr/>
        </p:nvSpPr>
        <p:spPr>
          <a:xfrm rot="0">
            <a:off x="11004631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28" id="128"/>
          <p:cNvSpPr/>
          <p:nvPr/>
        </p:nvSpPr>
        <p:spPr>
          <a:xfrm rot="0">
            <a:off x="15455089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AutoShape 129" id="129"/>
          <p:cNvSpPr/>
          <p:nvPr/>
        </p:nvSpPr>
        <p:spPr>
          <a:xfrm rot="0">
            <a:off x="15025013" y="7922216"/>
            <a:ext cx="318027" cy="826891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30" id="130"/>
          <p:cNvSpPr/>
          <p:nvPr/>
        </p:nvSpPr>
        <p:spPr>
          <a:xfrm rot="0">
            <a:off x="11553652" y="7922216"/>
            <a:ext cx="318027" cy="826891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name="Freeform 131" id="131"/>
          <p:cNvSpPr/>
          <p:nvPr/>
        </p:nvSpPr>
        <p:spPr>
          <a:xfrm flipH="false" flipV="false" rot="-1539950">
            <a:off x="14248141" y="9724186"/>
            <a:ext cx="4116588" cy="3555235"/>
          </a:xfrm>
          <a:custGeom>
            <a:avLst/>
            <a:gdLst/>
            <a:ahLst/>
            <a:cxnLst/>
            <a:rect r="r" b="b" t="t" l="l"/>
            <a:pathLst>
              <a:path h="3555235" w="4116588">
                <a:moveTo>
                  <a:pt x="0" y="0"/>
                </a:moveTo>
                <a:lnTo>
                  <a:pt x="4116588" y="0"/>
                </a:lnTo>
                <a:lnTo>
                  <a:pt x="4116588" y="3555235"/>
                </a:lnTo>
                <a:lnTo>
                  <a:pt x="0" y="3555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2" id="132"/>
          <p:cNvSpPr/>
          <p:nvPr/>
        </p:nvSpPr>
        <p:spPr>
          <a:xfrm flipH="false" flipV="false" rot="-1539950">
            <a:off x="16315057" y="6677536"/>
            <a:ext cx="4116588" cy="3555235"/>
          </a:xfrm>
          <a:custGeom>
            <a:avLst/>
            <a:gdLst/>
            <a:ahLst/>
            <a:cxnLst/>
            <a:rect r="r" b="b" t="t" l="l"/>
            <a:pathLst>
              <a:path h="3555235" w="4116588">
                <a:moveTo>
                  <a:pt x="0" y="0"/>
                </a:moveTo>
                <a:lnTo>
                  <a:pt x="4116588" y="0"/>
                </a:lnTo>
                <a:lnTo>
                  <a:pt x="4116588" y="3555235"/>
                </a:lnTo>
                <a:lnTo>
                  <a:pt x="0" y="3555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398210">
            <a:off x="-12121693" y="-7996527"/>
            <a:ext cx="22009115" cy="22610002"/>
          </a:xfrm>
          <a:custGeom>
            <a:avLst/>
            <a:gdLst/>
            <a:ahLst/>
            <a:cxnLst/>
            <a:rect r="r" b="b" t="t" l="l"/>
            <a:pathLst>
              <a:path h="22610002" w="22009115">
                <a:moveTo>
                  <a:pt x="0" y="0"/>
                </a:moveTo>
                <a:lnTo>
                  <a:pt x="22009115" y="0"/>
                </a:lnTo>
                <a:lnTo>
                  <a:pt x="22009115" y="22610002"/>
                </a:lnTo>
                <a:lnTo>
                  <a:pt x="0" y="2261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00" t="-1236" r="-20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158196" y="-162344"/>
            <a:ext cx="12257164" cy="10718468"/>
            <a:chOff x="0" y="0"/>
            <a:chExt cx="16342885" cy="14291291"/>
          </a:xfrm>
        </p:grpSpPr>
        <p:sp>
          <p:nvSpPr>
            <p:cNvPr name="AutoShape 4" id="4"/>
            <p:cNvSpPr/>
            <p:nvPr/>
          </p:nvSpPr>
          <p:spPr>
            <a:xfrm>
              <a:off x="0" y="0"/>
              <a:ext cx="16342885" cy="14291291"/>
            </a:xfrm>
            <a:prstGeom prst="rect">
              <a:avLst/>
            </a:prstGeom>
            <a:gradFill rotWithShape="true">
              <a:gsLst>
                <a:gs pos="0">
                  <a:srgbClr val="070707">
                    <a:alpha val="100000"/>
                  </a:srgbClr>
                </a:gs>
                <a:gs pos="50000">
                  <a:srgbClr val="002C52">
                    <a:alpha val="100000"/>
                  </a:srgbClr>
                </a:gs>
                <a:gs pos="100000">
                  <a:srgbClr val="0080EC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-8674802">
            <a:off x="379753" y="-1564863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94747" y="7066238"/>
            <a:ext cx="4846893" cy="4846893"/>
          </a:xfrm>
          <a:custGeom>
            <a:avLst/>
            <a:gdLst/>
            <a:ahLst/>
            <a:cxnLst/>
            <a:rect r="r" b="b" t="t" l="l"/>
            <a:pathLst>
              <a:path h="4846893" w="4846893">
                <a:moveTo>
                  <a:pt x="0" y="0"/>
                </a:moveTo>
                <a:lnTo>
                  <a:pt x="4846894" y="0"/>
                </a:lnTo>
                <a:lnTo>
                  <a:pt x="4846894" y="4846894"/>
                </a:lnTo>
                <a:lnTo>
                  <a:pt x="0" y="4846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92415" y="2865803"/>
            <a:ext cx="660369" cy="4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92415" y="4384755"/>
            <a:ext cx="660369" cy="4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392415" y="3277637"/>
            <a:ext cx="660369" cy="4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052784" y="5602278"/>
            <a:ext cx="7103797" cy="5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5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2422891" y="413394"/>
            <a:ext cx="4578886" cy="9476528"/>
            <a:chOff x="0" y="0"/>
            <a:chExt cx="6105181" cy="12635371"/>
          </a:xfrm>
        </p:grpSpPr>
        <p:sp>
          <p:nvSpPr>
            <p:cNvPr name="AutoShape 12" id="12"/>
            <p:cNvSpPr/>
            <p:nvPr/>
          </p:nvSpPr>
          <p:spPr>
            <a:xfrm>
              <a:off x="0" y="0"/>
              <a:ext cx="6105181" cy="12635371"/>
            </a:xfrm>
            <a:prstGeom prst="rect">
              <a:avLst/>
            </a:prstGeom>
            <a:solidFill>
              <a:srgbClr val="62DBE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489583" y="5702315"/>
            <a:ext cx="4432884" cy="4187607"/>
            <a:chOff x="0" y="0"/>
            <a:chExt cx="943253" cy="8910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3253" cy="891062"/>
            </a:xfrm>
            <a:custGeom>
              <a:avLst/>
              <a:gdLst/>
              <a:ahLst/>
              <a:cxnLst/>
              <a:rect r="r" b="b" t="t" l="l"/>
              <a:pathLst>
                <a:path h="891062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891062"/>
                  </a:lnTo>
                  <a:lnTo>
                    <a:pt x="0" y="89106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43253" cy="967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18160" indent="-259080" lvl="1">
                <a:lnSpc>
                  <a:spcPts val="3288"/>
                </a:lnSpc>
                <a:buFont typeface="Arial"/>
                <a:buChar char="•"/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463133" y="1694718"/>
            <a:ext cx="4498402" cy="4007596"/>
          </a:xfrm>
          <a:custGeom>
            <a:avLst/>
            <a:gdLst/>
            <a:ahLst/>
            <a:cxnLst/>
            <a:rect r="r" b="b" t="t" l="l"/>
            <a:pathLst>
              <a:path h="4007596" w="4498402">
                <a:moveTo>
                  <a:pt x="0" y="0"/>
                </a:moveTo>
                <a:lnTo>
                  <a:pt x="4498402" y="0"/>
                </a:lnTo>
                <a:lnTo>
                  <a:pt x="4498402" y="4007597"/>
                </a:lnTo>
                <a:lnTo>
                  <a:pt x="0" y="40075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930" r="0" b="-2787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554623" y="179621"/>
            <a:ext cx="6315421" cy="10186163"/>
          </a:xfrm>
          <a:custGeom>
            <a:avLst/>
            <a:gdLst/>
            <a:ahLst/>
            <a:cxnLst/>
            <a:rect r="r" b="b" t="t" l="l"/>
            <a:pathLst>
              <a:path h="10186163" w="6315421">
                <a:moveTo>
                  <a:pt x="0" y="0"/>
                </a:moveTo>
                <a:lnTo>
                  <a:pt x="6315422" y="0"/>
                </a:lnTo>
                <a:lnTo>
                  <a:pt x="6315422" y="10186163"/>
                </a:lnTo>
                <a:lnTo>
                  <a:pt x="0" y="101861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715950" y="1211282"/>
            <a:ext cx="3748057" cy="661021"/>
          </a:xfrm>
          <a:custGeom>
            <a:avLst/>
            <a:gdLst/>
            <a:ahLst/>
            <a:cxnLst/>
            <a:rect r="r" b="b" t="t" l="l"/>
            <a:pathLst>
              <a:path h="661021" w="3748057">
                <a:moveTo>
                  <a:pt x="0" y="0"/>
                </a:moveTo>
                <a:lnTo>
                  <a:pt x="3748057" y="0"/>
                </a:lnTo>
                <a:lnTo>
                  <a:pt x="3748057" y="661021"/>
                </a:lnTo>
                <a:lnTo>
                  <a:pt x="0" y="6610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021238" y="7680300"/>
            <a:ext cx="625706" cy="625706"/>
          </a:xfrm>
          <a:custGeom>
            <a:avLst/>
            <a:gdLst/>
            <a:ahLst/>
            <a:cxnLst/>
            <a:rect r="r" b="b" t="t" l="l"/>
            <a:pathLst>
              <a:path h="625706" w="625706">
                <a:moveTo>
                  <a:pt x="0" y="0"/>
                </a:moveTo>
                <a:lnTo>
                  <a:pt x="625706" y="0"/>
                </a:lnTo>
                <a:lnTo>
                  <a:pt x="625706" y="625706"/>
                </a:lnTo>
                <a:lnTo>
                  <a:pt x="0" y="625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685321" y="8254231"/>
            <a:ext cx="625706" cy="625706"/>
          </a:xfrm>
          <a:custGeom>
            <a:avLst/>
            <a:gdLst/>
            <a:ahLst/>
            <a:cxnLst/>
            <a:rect r="r" b="b" t="t" l="l"/>
            <a:pathLst>
              <a:path h="625706" w="625706">
                <a:moveTo>
                  <a:pt x="0" y="0"/>
                </a:moveTo>
                <a:lnTo>
                  <a:pt x="625706" y="0"/>
                </a:lnTo>
                <a:lnTo>
                  <a:pt x="625706" y="625706"/>
                </a:lnTo>
                <a:lnTo>
                  <a:pt x="0" y="625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685321" y="7054595"/>
            <a:ext cx="625706" cy="625706"/>
          </a:xfrm>
          <a:custGeom>
            <a:avLst/>
            <a:gdLst/>
            <a:ahLst/>
            <a:cxnLst/>
            <a:rect r="r" b="b" t="t" l="l"/>
            <a:pathLst>
              <a:path h="625706" w="625706">
                <a:moveTo>
                  <a:pt x="0" y="0"/>
                </a:moveTo>
                <a:lnTo>
                  <a:pt x="625706" y="0"/>
                </a:lnTo>
                <a:lnTo>
                  <a:pt x="625706" y="625705"/>
                </a:lnTo>
                <a:lnTo>
                  <a:pt x="0" y="6257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051866" y="6476851"/>
            <a:ext cx="625706" cy="625706"/>
          </a:xfrm>
          <a:custGeom>
            <a:avLst/>
            <a:gdLst/>
            <a:ahLst/>
            <a:cxnLst/>
            <a:rect r="r" b="b" t="t" l="l"/>
            <a:pathLst>
              <a:path h="625706" w="625706">
                <a:moveTo>
                  <a:pt x="0" y="0"/>
                </a:moveTo>
                <a:lnTo>
                  <a:pt x="625706" y="0"/>
                </a:lnTo>
                <a:lnTo>
                  <a:pt x="625706" y="625706"/>
                </a:lnTo>
                <a:lnTo>
                  <a:pt x="0" y="625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685321" y="5851145"/>
            <a:ext cx="625706" cy="625706"/>
          </a:xfrm>
          <a:custGeom>
            <a:avLst/>
            <a:gdLst/>
            <a:ahLst/>
            <a:cxnLst/>
            <a:rect r="r" b="b" t="t" l="l"/>
            <a:pathLst>
              <a:path h="625706" w="625706">
                <a:moveTo>
                  <a:pt x="0" y="0"/>
                </a:moveTo>
                <a:lnTo>
                  <a:pt x="625706" y="0"/>
                </a:lnTo>
                <a:lnTo>
                  <a:pt x="625706" y="625706"/>
                </a:lnTo>
                <a:lnTo>
                  <a:pt x="0" y="625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715950" y="5881774"/>
            <a:ext cx="564449" cy="564449"/>
          </a:xfrm>
          <a:custGeom>
            <a:avLst/>
            <a:gdLst/>
            <a:ahLst/>
            <a:cxnLst/>
            <a:rect r="r" b="b" t="t" l="l"/>
            <a:pathLst>
              <a:path h="564449" w="564449">
                <a:moveTo>
                  <a:pt x="0" y="0"/>
                </a:moveTo>
                <a:lnTo>
                  <a:pt x="564449" y="0"/>
                </a:lnTo>
                <a:lnTo>
                  <a:pt x="564449" y="564449"/>
                </a:lnTo>
                <a:lnTo>
                  <a:pt x="0" y="56444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082494" y="6507479"/>
            <a:ext cx="564449" cy="564449"/>
          </a:xfrm>
          <a:custGeom>
            <a:avLst/>
            <a:gdLst/>
            <a:ahLst/>
            <a:cxnLst/>
            <a:rect r="r" b="b" t="t" l="l"/>
            <a:pathLst>
              <a:path h="564449" w="564449">
                <a:moveTo>
                  <a:pt x="0" y="0"/>
                </a:moveTo>
                <a:lnTo>
                  <a:pt x="564450" y="0"/>
                </a:lnTo>
                <a:lnTo>
                  <a:pt x="564450" y="564450"/>
                </a:lnTo>
                <a:lnTo>
                  <a:pt x="0" y="5644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15950" y="7085223"/>
            <a:ext cx="564449" cy="564449"/>
          </a:xfrm>
          <a:custGeom>
            <a:avLst/>
            <a:gdLst/>
            <a:ahLst/>
            <a:cxnLst/>
            <a:rect r="r" b="b" t="t" l="l"/>
            <a:pathLst>
              <a:path h="564449" w="564449">
                <a:moveTo>
                  <a:pt x="0" y="0"/>
                </a:moveTo>
                <a:lnTo>
                  <a:pt x="564449" y="0"/>
                </a:lnTo>
                <a:lnTo>
                  <a:pt x="564449" y="564449"/>
                </a:lnTo>
                <a:lnTo>
                  <a:pt x="0" y="56444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051866" y="7706188"/>
            <a:ext cx="564449" cy="564449"/>
          </a:xfrm>
          <a:custGeom>
            <a:avLst/>
            <a:gdLst/>
            <a:ahLst/>
            <a:cxnLst/>
            <a:rect r="r" b="b" t="t" l="l"/>
            <a:pathLst>
              <a:path h="564449" w="564449">
                <a:moveTo>
                  <a:pt x="0" y="0"/>
                </a:moveTo>
                <a:lnTo>
                  <a:pt x="564449" y="0"/>
                </a:lnTo>
                <a:lnTo>
                  <a:pt x="564449" y="564450"/>
                </a:lnTo>
                <a:lnTo>
                  <a:pt x="0" y="5644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715950" y="8284859"/>
            <a:ext cx="564449" cy="564449"/>
          </a:xfrm>
          <a:custGeom>
            <a:avLst/>
            <a:gdLst/>
            <a:ahLst/>
            <a:cxnLst/>
            <a:rect r="r" b="b" t="t" l="l"/>
            <a:pathLst>
              <a:path h="564449" w="564449">
                <a:moveTo>
                  <a:pt x="0" y="0"/>
                </a:moveTo>
                <a:lnTo>
                  <a:pt x="564449" y="0"/>
                </a:lnTo>
                <a:lnTo>
                  <a:pt x="564449" y="564449"/>
                </a:lnTo>
                <a:lnTo>
                  <a:pt x="0" y="56444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709976" y="9174460"/>
            <a:ext cx="557748" cy="557748"/>
          </a:xfrm>
          <a:custGeom>
            <a:avLst/>
            <a:gdLst/>
            <a:ahLst/>
            <a:cxnLst/>
            <a:rect r="r" b="b" t="t" l="l"/>
            <a:pathLst>
              <a:path h="557748" w="557748">
                <a:moveTo>
                  <a:pt x="0" y="0"/>
                </a:moveTo>
                <a:lnTo>
                  <a:pt x="557747" y="0"/>
                </a:lnTo>
                <a:lnTo>
                  <a:pt x="557747" y="557748"/>
                </a:lnTo>
                <a:lnTo>
                  <a:pt x="0" y="5577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364719" y="9174460"/>
            <a:ext cx="557748" cy="557748"/>
          </a:xfrm>
          <a:custGeom>
            <a:avLst/>
            <a:gdLst/>
            <a:ahLst/>
            <a:cxnLst/>
            <a:rect r="r" b="b" t="t" l="l"/>
            <a:pathLst>
              <a:path h="557748" w="557748">
                <a:moveTo>
                  <a:pt x="0" y="0"/>
                </a:moveTo>
                <a:lnTo>
                  <a:pt x="557748" y="0"/>
                </a:lnTo>
                <a:lnTo>
                  <a:pt x="557748" y="557748"/>
                </a:lnTo>
                <a:lnTo>
                  <a:pt x="0" y="5577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715950" y="9225733"/>
            <a:ext cx="2787474" cy="455202"/>
          </a:xfrm>
          <a:custGeom>
            <a:avLst/>
            <a:gdLst/>
            <a:ahLst/>
            <a:cxnLst/>
            <a:rect r="r" b="b" t="t" l="l"/>
            <a:pathLst>
              <a:path h="455202" w="2787474">
                <a:moveTo>
                  <a:pt x="0" y="0"/>
                </a:moveTo>
                <a:lnTo>
                  <a:pt x="2787474" y="0"/>
                </a:lnTo>
                <a:lnTo>
                  <a:pt x="2787474" y="455202"/>
                </a:lnTo>
                <a:lnTo>
                  <a:pt x="0" y="4552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0">
            <a:off x="13353997" y="5876982"/>
            <a:ext cx="2654898" cy="574032"/>
          </a:xfrm>
          <a:custGeom>
            <a:avLst/>
            <a:gdLst/>
            <a:ahLst/>
            <a:cxnLst/>
            <a:rect r="r" b="b" t="t" l="l"/>
            <a:pathLst>
              <a:path h="574032" w="2654898">
                <a:moveTo>
                  <a:pt x="2654899" y="0"/>
                </a:moveTo>
                <a:lnTo>
                  <a:pt x="0" y="0"/>
                </a:lnTo>
                <a:lnTo>
                  <a:pt x="0" y="574032"/>
                </a:lnTo>
                <a:lnTo>
                  <a:pt x="2654899" y="574032"/>
                </a:lnTo>
                <a:lnTo>
                  <a:pt x="2654899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427596" y="6481103"/>
            <a:ext cx="2654898" cy="574032"/>
          </a:xfrm>
          <a:custGeom>
            <a:avLst/>
            <a:gdLst/>
            <a:ahLst/>
            <a:cxnLst/>
            <a:rect r="r" b="b" t="t" l="l"/>
            <a:pathLst>
              <a:path h="574032" w="2654898">
                <a:moveTo>
                  <a:pt x="0" y="0"/>
                </a:moveTo>
                <a:lnTo>
                  <a:pt x="2654898" y="0"/>
                </a:lnTo>
                <a:lnTo>
                  <a:pt x="2654898" y="574032"/>
                </a:lnTo>
                <a:lnTo>
                  <a:pt x="0" y="5740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true" flipV="false" rot="0">
            <a:off x="13353997" y="7085223"/>
            <a:ext cx="2654898" cy="574032"/>
          </a:xfrm>
          <a:custGeom>
            <a:avLst/>
            <a:gdLst/>
            <a:ahLst/>
            <a:cxnLst/>
            <a:rect r="r" b="b" t="t" l="l"/>
            <a:pathLst>
              <a:path h="574032" w="2654898">
                <a:moveTo>
                  <a:pt x="2654899" y="0"/>
                </a:moveTo>
                <a:lnTo>
                  <a:pt x="0" y="0"/>
                </a:lnTo>
                <a:lnTo>
                  <a:pt x="0" y="574032"/>
                </a:lnTo>
                <a:lnTo>
                  <a:pt x="2654899" y="574032"/>
                </a:lnTo>
                <a:lnTo>
                  <a:pt x="2654899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3382807" y="7713461"/>
            <a:ext cx="2654898" cy="574032"/>
          </a:xfrm>
          <a:custGeom>
            <a:avLst/>
            <a:gdLst/>
            <a:ahLst/>
            <a:cxnLst/>
            <a:rect r="r" b="b" t="t" l="l"/>
            <a:pathLst>
              <a:path h="574032" w="2654898">
                <a:moveTo>
                  <a:pt x="0" y="0"/>
                </a:moveTo>
                <a:lnTo>
                  <a:pt x="2654899" y="0"/>
                </a:lnTo>
                <a:lnTo>
                  <a:pt x="2654899" y="574032"/>
                </a:lnTo>
                <a:lnTo>
                  <a:pt x="0" y="5740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true" flipV="false" rot="0">
            <a:off x="13311027" y="8306006"/>
            <a:ext cx="2654898" cy="574032"/>
          </a:xfrm>
          <a:custGeom>
            <a:avLst/>
            <a:gdLst/>
            <a:ahLst/>
            <a:cxnLst/>
            <a:rect r="r" b="b" t="t" l="l"/>
            <a:pathLst>
              <a:path h="574032" w="2654898">
                <a:moveTo>
                  <a:pt x="2654899" y="0"/>
                </a:moveTo>
                <a:lnTo>
                  <a:pt x="0" y="0"/>
                </a:lnTo>
                <a:lnTo>
                  <a:pt x="0" y="574032"/>
                </a:lnTo>
                <a:lnTo>
                  <a:pt x="2654899" y="574032"/>
                </a:lnTo>
                <a:lnTo>
                  <a:pt x="2654899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true" flipV="false" rot="0">
            <a:off x="15845916" y="9290354"/>
            <a:ext cx="325959" cy="325959"/>
          </a:xfrm>
          <a:custGeom>
            <a:avLst/>
            <a:gdLst/>
            <a:ahLst/>
            <a:cxnLst/>
            <a:rect r="r" b="b" t="t" l="l"/>
            <a:pathLst>
              <a:path h="325959" w="325959">
                <a:moveTo>
                  <a:pt x="325959" y="0"/>
                </a:moveTo>
                <a:lnTo>
                  <a:pt x="0" y="0"/>
                </a:lnTo>
                <a:lnTo>
                  <a:pt x="0" y="325959"/>
                </a:lnTo>
                <a:lnTo>
                  <a:pt x="325959" y="325959"/>
                </a:lnTo>
                <a:lnTo>
                  <a:pt x="325959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6443282" y="9253023"/>
            <a:ext cx="400621" cy="400621"/>
          </a:xfrm>
          <a:custGeom>
            <a:avLst/>
            <a:gdLst/>
            <a:ahLst/>
            <a:cxnLst/>
            <a:rect r="r" b="b" t="t" l="l"/>
            <a:pathLst>
              <a:path h="400621" w="400621">
                <a:moveTo>
                  <a:pt x="0" y="0"/>
                </a:moveTo>
                <a:lnTo>
                  <a:pt x="400621" y="0"/>
                </a:lnTo>
                <a:lnTo>
                  <a:pt x="400621" y="400621"/>
                </a:lnTo>
                <a:lnTo>
                  <a:pt x="0" y="40062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254287" y="1684085"/>
            <a:ext cx="8700792" cy="675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23"/>
              </a:lnSpc>
              <a:spcBef>
                <a:spcPct val="0"/>
              </a:spcBef>
            </a:pPr>
            <a:r>
              <a:rPr lang="en-US" sz="4800" spc="470">
                <a:solidFill>
                  <a:srgbClr val="FFFFFF"/>
                </a:solidFill>
                <a:latin typeface="Codec Pro Ultra-Bold"/>
              </a:rPr>
              <a:t>In order to keep up with modern trends, we decided to integrate AI into our application. This will give users the opportunity to communicate directly with our FatraBot.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924144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18451" y="-1416307"/>
            <a:ext cx="7388155" cy="7193873"/>
            <a:chOff x="0" y="0"/>
            <a:chExt cx="9850873" cy="9591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243406" y="0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4"/>
                  </a:lnTo>
                  <a:lnTo>
                    <a:pt x="0" y="4740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467769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4"/>
                  </a:lnTo>
                  <a:lnTo>
                    <a:pt x="0" y="4740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362089" y="4851516"/>
              <a:ext cx="5488784" cy="4740314"/>
            </a:xfrm>
            <a:custGeom>
              <a:avLst/>
              <a:gdLst/>
              <a:ahLst/>
              <a:cxnLst/>
              <a:rect r="r" b="b" t="t" l="l"/>
              <a:pathLst>
                <a:path h="4740314" w="5488784">
                  <a:moveTo>
                    <a:pt x="0" y="0"/>
                  </a:moveTo>
                  <a:lnTo>
                    <a:pt x="5488784" y="0"/>
                  </a:lnTo>
                  <a:lnTo>
                    <a:pt x="5488784" y="4740314"/>
                  </a:lnTo>
                  <a:lnTo>
                    <a:pt x="0" y="4740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405841"/>
            <a:ext cx="12965381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250"/>
              </a:lnSpc>
              <a:spcBef>
                <a:spcPct val="0"/>
              </a:spcBef>
            </a:pPr>
            <a:r>
              <a:rPr lang="en-US" sz="15000" spc="420">
                <a:solidFill>
                  <a:srgbClr val="FFFFFF"/>
                </a:solidFill>
                <a:latin typeface="Codec Pro Bold"/>
              </a:rPr>
              <a:t>GOT ANY QUESTIONS?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183841" y="8006416"/>
            <a:ext cx="2830941" cy="1755568"/>
            <a:chOff x="0" y="0"/>
            <a:chExt cx="3774588" cy="23407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23998" y="0"/>
              <a:ext cx="1510176" cy="1538784"/>
            </a:xfrm>
            <a:custGeom>
              <a:avLst/>
              <a:gdLst/>
              <a:ahLst/>
              <a:cxnLst/>
              <a:rect r="r" b="b" t="t" l="l"/>
              <a:pathLst>
                <a:path h="1538784" w="1510176">
                  <a:moveTo>
                    <a:pt x="0" y="0"/>
                  </a:moveTo>
                  <a:lnTo>
                    <a:pt x="1510176" y="0"/>
                  </a:lnTo>
                  <a:lnTo>
                    <a:pt x="1510176" y="1538784"/>
                  </a:lnTo>
                  <a:lnTo>
                    <a:pt x="0" y="1538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1625333"/>
              <a:ext cx="3774588" cy="7154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83"/>
                </a:lnSpc>
                <a:spcBef>
                  <a:spcPct val="0"/>
                </a:spcBef>
              </a:pPr>
              <a:r>
                <a:rPr lang="en-US" sz="3059">
                  <a:solidFill>
                    <a:srgbClr val="B3B3B3"/>
                  </a:solidFill>
                  <a:latin typeface="Codec Pro Bold"/>
                </a:rPr>
                <a:t>LIDL CODERS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DAGBrt6eYq8</dc:identifier>
  <dcterms:modified xsi:type="dcterms:W3CDTF">2011-08-01T06:04:30Z</dcterms:modified>
  <cp:revision>1</cp:revision>
  <dc:title>FatraBOT-HackKosice2024</dc:title>
</cp:coreProperties>
</file>