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3"/>
  </p:notesMasterIdLst>
  <p:sldIdLst>
    <p:sldId id="256" r:id="rId2"/>
    <p:sldId id="295" r:id="rId3"/>
    <p:sldId id="257" r:id="rId4"/>
    <p:sldId id="258" r:id="rId5"/>
    <p:sldId id="261" r:id="rId6"/>
    <p:sldId id="296" r:id="rId7"/>
    <p:sldId id="297" r:id="rId8"/>
    <p:sldId id="263" r:id="rId9"/>
    <p:sldId id="277" r:id="rId10"/>
    <p:sldId id="279" r:id="rId11"/>
    <p:sldId id="298"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Cousine" panose="02070409020205020404" pitchFamily="49"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F6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5EEA4-988B-492D-99E5-9B07CBB69424}">
  <a:tblStyle styleId="{FC55EEA4-988B-492D-99E5-9B07CBB6942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6E642-95D0-4B56-8B43-F84085D1147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7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752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931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0862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8"/>
        <p:cNvGrpSpPr/>
        <p:nvPr/>
      </p:nvGrpSpPr>
      <p:grpSpPr>
        <a:xfrm>
          <a:off x="0" y="0"/>
          <a:ext cx="0" cy="0"/>
          <a:chOff x="0" y="0"/>
          <a:chExt cx="0" cy="0"/>
        </a:xfrm>
      </p:grpSpPr>
      <p:sp>
        <p:nvSpPr>
          <p:cNvPr id="19" name="Google Shape;19;p3"/>
          <p:cNvSpPr/>
          <p:nvPr/>
        </p:nvSpPr>
        <p:spPr>
          <a:xfrm rot="5400000">
            <a:off x="4527177" y="-550510"/>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20" name="Google Shape;20;p3"/>
          <p:cNvSpPr/>
          <p:nvPr/>
        </p:nvSpPr>
        <p:spPr>
          <a:xfrm rot="-5400000">
            <a:off x="695075" y="986571"/>
            <a:ext cx="995100" cy="10662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8365300" y="1345300"/>
            <a:ext cx="0" cy="1696800"/>
          </a:xfrm>
          <a:prstGeom prst="straightConnector1">
            <a:avLst/>
          </a:prstGeom>
          <a:noFill/>
          <a:ln w="9525" cap="flat" cmpd="sng">
            <a:solidFill>
              <a:srgbClr val="FFFFFF"/>
            </a:solidFill>
            <a:prstDash val="solid"/>
            <a:round/>
            <a:headEnd type="triangle" w="sm" len="sm"/>
            <a:tailEnd type="triangle" w="sm" len="sm"/>
          </a:ln>
        </p:spPr>
      </p:cxnSp>
      <p:sp>
        <p:nvSpPr>
          <p:cNvPr id="22" name="Google Shape;22;p3"/>
          <p:cNvSpPr/>
          <p:nvPr/>
        </p:nvSpPr>
        <p:spPr>
          <a:xfrm rot="-5400000">
            <a:off x="4525702" y="-2134011"/>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23" name="Google Shape;23;p3"/>
          <p:cNvSpPr/>
          <p:nvPr/>
        </p:nvSpPr>
        <p:spPr>
          <a:xfrm rot="5400000">
            <a:off x="7048175" y="2866905"/>
            <a:ext cx="1285500" cy="13773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ctrTitle"/>
          </p:nvPr>
        </p:nvSpPr>
        <p:spPr>
          <a:xfrm>
            <a:off x="921200" y="1509206"/>
            <a:ext cx="72057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25" name="Google Shape;25;p3"/>
          <p:cNvSpPr txBox="1">
            <a:spLocks noGrp="1"/>
          </p:cNvSpPr>
          <p:nvPr>
            <p:ph type="subTitle" idx="1"/>
          </p:nvPr>
        </p:nvSpPr>
        <p:spPr>
          <a:xfrm>
            <a:off x="4698564" y="3108819"/>
            <a:ext cx="35424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endParaRPr/>
          </a:p>
        </p:txBody>
      </p:sp>
      <p:sp>
        <p:nvSpPr>
          <p:cNvPr id="26" name="Google Shape;26;p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0" name="Google Shape;40;p5"/>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1" name="Google Shape;41;p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7">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arxiv.org/abs/1605.07678"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document/9406808"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apremeyan/garbage"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Cousine" panose="02070409020205020404" charset="0"/>
                <a:cs typeface="Cousine" panose="02070409020205020404" charset="0"/>
              </a:rPr>
              <a:t>Mini Project – </a:t>
            </a:r>
            <a:br>
              <a:rPr lang="en-IN" dirty="0">
                <a:latin typeface="Cousine" panose="02070409020205020404" charset="0"/>
                <a:cs typeface="Cousine" panose="02070409020205020404" charset="0"/>
              </a:rPr>
            </a:br>
            <a:r>
              <a:rPr lang="en-IN" dirty="0">
                <a:latin typeface="Cousine" panose="02070409020205020404" charset="0"/>
                <a:cs typeface="Cousine" panose="02070409020205020404" charset="0"/>
              </a:rPr>
              <a:t>				0</a:t>
            </a:r>
            <a:r>
              <a:rPr lang="en-IN" baseline="30000" dirty="0">
                <a:latin typeface="Cousine" panose="02070409020205020404" charset="0"/>
                <a:cs typeface="Cousine" panose="02070409020205020404" charset="0"/>
              </a:rPr>
              <a:t>th </a:t>
            </a:r>
            <a:r>
              <a:rPr lang="en-IN" dirty="0">
                <a:latin typeface="Cousine" panose="02070409020205020404" charset="0"/>
                <a:cs typeface="Cousine" panose="02070409020205020404" charset="0"/>
              </a:rPr>
              <a:t>Review</a:t>
            </a:r>
            <a:endParaRPr dirty="0">
              <a:latin typeface="Cousine" panose="02070409020205020404" charset="0"/>
              <a:cs typeface="Cousine" panose="020704090202050204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4"/>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b="1" dirty="0">
                <a:latin typeface="Cousine" panose="02070409020205020404" charset="0"/>
                <a:cs typeface="Cousine" panose="02070409020205020404" charset="0"/>
              </a:rPr>
              <a:t>Reference</a:t>
            </a:r>
            <a:endParaRPr sz="2800" b="1" dirty="0">
              <a:latin typeface="Cousine" panose="02070409020205020404" charset="0"/>
              <a:cs typeface="Cousine" panose="02070409020205020404" charset="0"/>
            </a:endParaRPr>
          </a:p>
        </p:txBody>
      </p:sp>
      <p:sp>
        <p:nvSpPr>
          <p:cNvPr id="338" name="Google Shape;338;p34"/>
          <p:cNvSpPr txBox="1">
            <a:spLocks noGrp="1"/>
          </p:cNvSpPr>
          <p:nvPr>
            <p:ph type="body" idx="1"/>
          </p:nvPr>
        </p:nvSpPr>
        <p:spPr>
          <a:xfrm>
            <a:off x="416579" y="1125000"/>
            <a:ext cx="8178900" cy="36390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Clr>
                <a:srgbClr val="FFFFFF"/>
              </a:buClr>
              <a:buSzPts val="1800"/>
              <a:buChar char="▪"/>
            </a:pPr>
            <a:r>
              <a:rPr lang="en-IN" sz="1200" dirty="0">
                <a:latin typeface="Cousine" panose="02070409020205020404" charset="0"/>
                <a:cs typeface="Cousine" panose="02070409020205020404" charset="0"/>
              </a:rPr>
              <a:t>A. </a:t>
            </a:r>
            <a:r>
              <a:rPr lang="en-IN" sz="1200" dirty="0" err="1">
                <a:latin typeface="Cousine" panose="02070409020205020404" charset="0"/>
                <a:cs typeface="Cousine" panose="02070409020205020404" charset="0"/>
              </a:rPr>
              <a:t>Canziani</a:t>
            </a:r>
            <a:r>
              <a:rPr lang="en-IN" sz="1200" dirty="0">
                <a:latin typeface="Cousine" panose="02070409020205020404" charset="0"/>
                <a:cs typeface="Cousine" panose="02070409020205020404" charset="0"/>
              </a:rPr>
              <a:t>, A. </a:t>
            </a:r>
            <a:r>
              <a:rPr lang="en-IN" sz="1200" dirty="0" err="1">
                <a:latin typeface="Cousine" panose="02070409020205020404" charset="0"/>
                <a:cs typeface="Cousine" panose="02070409020205020404" charset="0"/>
              </a:rPr>
              <a:t>Paszke</a:t>
            </a:r>
            <a:r>
              <a:rPr lang="en-IN" sz="1200" dirty="0">
                <a:latin typeface="Cousine" panose="02070409020205020404" charset="0"/>
                <a:cs typeface="Cousine" panose="02070409020205020404" charset="0"/>
              </a:rPr>
              <a:t>, and E. </a:t>
            </a:r>
            <a:r>
              <a:rPr lang="en-IN" sz="1200" dirty="0" err="1">
                <a:latin typeface="Cousine" panose="02070409020205020404" charset="0"/>
                <a:cs typeface="Cousine" panose="02070409020205020404" charset="0"/>
              </a:rPr>
              <a:t>Culurciello</a:t>
            </a:r>
            <a:r>
              <a:rPr lang="en-IN" sz="1200" dirty="0">
                <a:latin typeface="Cousine" panose="02070409020205020404" charset="0"/>
                <a:cs typeface="Cousine" panose="02070409020205020404" charset="0"/>
              </a:rPr>
              <a:t>, ‘‘An analysis of deep neural network models for practical applications,’’ 2016, arXiv:1605.07678. [Online]. Available: </a:t>
            </a:r>
            <a:r>
              <a:rPr lang="en-IN" sz="1200" dirty="0">
                <a:latin typeface="Cousine" panose="02070409020205020404" charset="0"/>
                <a:cs typeface="Cousine" panose="02070409020205020404" charset="0"/>
                <a:hlinkClick r:id="rId3"/>
              </a:rPr>
              <a:t>http://arxiv.org/abs/1605.07678</a:t>
            </a:r>
            <a:endParaRPr lang="en-IN" sz="1200" dirty="0">
              <a:latin typeface="Cousine" panose="02070409020205020404" charset="0"/>
              <a:cs typeface="Cousine" panose="02070409020205020404" charset="0"/>
            </a:endParaRPr>
          </a:p>
          <a:p>
            <a:pPr marL="114300" lvl="0" indent="0" algn="l" rtl="0">
              <a:lnSpc>
                <a:spcPct val="115000"/>
              </a:lnSpc>
              <a:spcBef>
                <a:spcPts val="600"/>
              </a:spcBef>
              <a:spcAft>
                <a:spcPts val="0"/>
              </a:spcAft>
              <a:buClr>
                <a:srgbClr val="FFFFFF"/>
              </a:buClr>
              <a:buSzPts val="1800"/>
              <a:buNone/>
            </a:pPr>
            <a:endParaRPr lang="en-IN" sz="1200" dirty="0">
              <a:latin typeface="Cousine" panose="02070409020205020404" charset="0"/>
              <a:cs typeface="Cousine" panose="02070409020205020404" charset="0"/>
            </a:endParaRPr>
          </a:p>
          <a:p>
            <a:pPr marL="457200" lvl="0" indent="-342900" algn="l" rtl="0">
              <a:lnSpc>
                <a:spcPct val="115000"/>
              </a:lnSpc>
              <a:spcBef>
                <a:spcPts val="600"/>
              </a:spcBef>
              <a:spcAft>
                <a:spcPts val="0"/>
              </a:spcAft>
              <a:buClr>
                <a:srgbClr val="FFFFFF"/>
              </a:buClr>
              <a:buSzPts val="1800"/>
              <a:buChar char="▪"/>
            </a:pPr>
            <a:r>
              <a:rPr lang="en-US" sz="1200" dirty="0">
                <a:latin typeface="Cousine" panose="02070409020205020404" charset="0"/>
                <a:cs typeface="Cousine" panose="02070409020205020404" charset="0"/>
              </a:rPr>
              <a:t>H. Wang and C. Schmid, ‘‘Action recognition with improved trajectories,’’ in Proc. IEEE Int. Conf. </a:t>
            </a:r>
            <a:r>
              <a:rPr lang="en-US" sz="1200" dirty="0" err="1">
                <a:latin typeface="Cousine" panose="02070409020205020404" charset="0"/>
                <a:cs typeface="Cousine" panose="02070409020205020404" charset="0"/>
              </a:rPr>
              <a:t>Comput</a:t>
            </a:r>
            <a:r>
              <a:rPr lang="en-US" sz="1200" dirty="0">
                <a:latin typeface="Cousine" panose="02070409020205020404" charset="0"/>
                <a:cs typeface="Cousine" panose="02070409020205020404" charset="0"/>
              </a:rPr>
              <a:t>. Vis., Dec. 2013, pp. 3551–3558.</a:t>
            </a:r>
          </a:p>
          <a:p>
            <a:pPr marL="457200" lvl="0" indent="-342900" algn="l" rtl="0">
              <a:lnSpc>
                <a:spcPct val="115000"/>
              </a:lnSpc>
              <a:spcBef>
                <a:spcPts val="600"/>
              </a:spcBef>
              <a:spcAft>
                <a:spcPts val="0"/>
              </a:spcAft>
              <a:buClr>
                <a:srgbClr val="FFFFFF"/>
              </a:buClr>
              <a:buSzPts val="1800"/>
              <a:buChar char="▪"/>
            </a:pPr>
            <a:endParaRPr lang="en-US" sz="1200" dirty="0">
              <a:solidFill>
                <a:srgbClr val="FFFFFF"/>
              </a:solidFill>
              <a:latin typeface="Cousine" panose="02070409020205020404" charset="0"/>
              <a:cs typeface="Cousine" panose="02070409020205020404" charset="0"/>
            </a:endParaRPr>
          </a:p>
          <a:p>
            <a:pPr marL="457200" lvl="0" indent="-342900" algn="l" rtl="0">
              <a:lnSpc>
                <a:spcPct val="115000"/>
              </a:lnSpc>
              <a:spcBef>
                <a:spcPts val="600"/>
              </a:spcBef>
              <a:spcAft>
                <a:spcPts val="0"/>
              </a:spcAft>
              <a:buClr>
                <a:srgbClr val="FFFFFF"/>
              </a:buClr>
              <a:buSzPts val="1800"/>
              <a:buChar char="▪"/>
            </a:pPr>
            <a:r>
              <a:rPr lang="en-IN" sz="1200" dirty="0">
                <a:latin typeface="Cousine" panose="02070409020205020404" charset="0"/>
                <a:cs typeface="Cousine" panose="02070409020205020404" charset="0"/>
              </a:rPr>
              <a:t>I. Rodríguez-Moreno, J. M. Martínez-</a:t>
            </a:r>
            <a:r>
              <a:rPr lang="en-IN" sz="1200" dirty="0" err="1">
                <a:latin typeface="Cousine" panose="02070409020205020404" charset="0"/>
                <a:cs typeface="Cousine" panose="02070409020205020404" charset="0"/>
              </a:rPr>
              <a:t>Otzeta</a:t>
            </a:r>
            <a:r>
              <a:rPr lang="en-IN" sz="1200" dirty="0">
                <a:latin typeface="Cousine" panose="02070409020205020404" charset="0"/>
                <a:cs typeface="Cousine" panose="02070409020205020404" charset="0"/>
              </a:rPr>
              <a:t>, B. Sierra, I. Rodriguez, and E. </a:t>
            </a:r>
            <a:r>
              <a:rPr lang="en-IN" sz="1200" dirty="0" err="1">
                <a:latin typeface="Cousine" panose="02070409020205020404" charset="0"/>
                <a:cs typeface="Cousine" panose="02070409020205020404" charset="0"/>
              </a:rPr>
              <a:t>Jauregi</a:t>
            </a:r>
            <a:r>
              <a:rPr lang="en-IN" sz="1200" dirty="0">
                <a:latin typeface="Cousine" panose="02070409020205020404" charset="0"/>
                <a:cs typeface="Cousine" panose="02070409020205020404" charset="0"/>
              </a:rPr>
              <a:t>, ‘‘Video activity recognition: State-of-the-art,’’ Sensors, vol. 19, no. 14, p. 3160, Jul. 2019.</a:t>
            </a:r>
          </a:p>
          <a:p>
            <a:pPr marL="457200" lvl="0" indent="-342900" algn="l" rtl="0">
              <a:lnSpc>
                <a:spcPct val="115000"/>
              </a:lnSpc>
              <a:spcBef>
                <a:spcPts val="600"/>
              </a:spcBef>
              <a:spcAft>
                <a:spcPts val="0"/>
              </a:spcAft>
              <a:buClr>
                <a:srgbClr val="FFFFFF"/>
              </a:buClr>
              <a:buSzPts val="1800"/>
              <a:buChar char="▪"/>
            </a:pPr>
            <a:endParaRPr lang="en-IN" sz="1200" dirty="0">
              <a:solidFill>
                <a:srgbClr val="FFFFFF"/>
              </a:solidFill>
              <a:latin typeface="Cousine" panose="02070409020205020404" charset="0"/>
              <a:cs typeface="Cousine" panose="02070409020205020404" charset="0"/>
            </a:endParaRPr>
          </a:p>
          <a:p>
            <a:pPr marL="457200" lvl="0" indent="-342900" algn="l" rtl="0">
              <a:lnSpc>
                <a:spcPct val="115000"/>
              </a:lnSpc>
              <a:spcBef>
                <a:spcPts val="600"/>
              </a:spcBef>
              <a:spcAft>
                <a:spcPts val="0"/>
              </a:spcAft>
              <a:buClr>
                <a:srgbClr val="FFFFFF"/>
              </a:buClr>
              <a:buSzPts val="1800"/>
              <a:buChar char="▪"/>
            </a:pPr>
            <a:r>
              <a:rPr lang="en-US" sz="1200" dirty="0">
                <a:latin typeface="Cousine" panose="02070409020205020404" charset="0"/>
                <a:cs typeface="Cousine" panose="02070409020205020404" charset="0"/>
              </a:rPr>
              <a:t>W. Wu and Y. Zhang, ‘‘Activity recognition from mobile phone using deep CNN,’’ in Proc. Chin. Control Conf. (CCC), Jul. 2019, pp. 7786–7790.</a:t>
            </a:r>
            <a:endParaRPr sz="1200" dirty="0">
              <a:solidFill>
                <a:srgbClr val="FFFFFF"/>
              </a:solidFill>
              <a:latin typeface="Cousine" panose="02070409020205020404" charset="0"/>
              <a:cs typeface="Cousine" panose="02070409020205020404" charset="0"/>
            </a:endParaRPr>
          </a:p>
        </p:txBody>
      </p:sp>
      <p:sp>
        <p:nvSpPr>
          <p:cNvPr id="339" name="Google Shape;339;p3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2576945" y="2475174"/>
            <a:ext cx="721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Cousine" panose="02070409020205020404" charset="0"/>
                <a:cs typeface="Cousine" panose="02070409020205020404" charset="0"/>
              </a:rPr>
              <a:t>Thank You</a:t>
            </a:r>
            <a:endParaRPr dirty="0">
              <a:latin typeface="Cousine" panose="02070409020205020404" charset="0"/>
              <a:cs typeface="Cousine" panose="02070409020205020404" charset="0"/>
            </a:endParaRPr>
          </a:p>
        </p:txBody>
      </p:sp>
    </p:spTree>
    <p:extLst>
      <p:ext uri="{BB962C8B-B14F-4D97-AF65-F5344CB8AC3E}">
        <p14:creationId xmlns:p14="http://schemas.microsoft.com/office/powerpoint/2010/main" val="164828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31B1-2434-4B36-9605-51921DF359CE}"/>
              </a:ext>
            </a:extLst>
          </p:cNvPr>
          <p:cNvSpPr>
            <a:spLocks noGrp="1"/>
          </p:cNvSpPr>
          <p:nvPr>
            <p:ph type="ctrTitle"/>
          </p:nvPr>
        </p:nvSpPr>
        <p:spPr/>
        <p:txBody>
          <a:bodyPr/>
          <a:lstStyle/>
          <a:p>
            <a:r>
              <a:rPr lang="en-IN">
                <a:latin typeface="Cousine" panose="02070409020205020404" charset="0"/>
                <a:cs typeface="Cousine" panose="02070409020205020404" charset="0"/>
              </a:rPr>
              <a:t>Automated Recognition Of </a:t>
            </a:r>
            <a:r>
              <a:rPr lang="en-IN" dirty="0">
                <a:latin typeface="Cousine" panose="02070409020205020404" charset="0"/>
                <a:cs typeface="Cousine" panose="02070409020205020404" charset="0"/>
              </a:rPr>
              <a:t>Over Flowing Garbage Bins</a:t>
            </a:r>
          </a:p>
        </p:txBody>
      </p:sp>
      <p:sp>
        <p:nvSpPr>
          <p:cNvPr id="4" name="Slide Number Placeholder 3">
            <a:extLst>
              <a:ext uri="{FF2B5EF4-FFF2-40B4-BE49-F238E27FC236}">
                <a16:creationId xmlns:a16="http://schemas.microsoft.com/office/drawing/2014/main" id="{E744A623-AC07-40C8-BE60-9B5B4BB7C7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7" name="Subtitle 6">
            <a:extLst>
              <a:ext uri="{FF2B5EF4-FFF2-40B4-BE49-F238E27FC236}">
                <a16:creationId xmlns:a16="http://schemas.microsoft.com/office/drawing/2014/main" id="{0A1F5A0F-EEFC-D3BB-E620-50737C94EB9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2463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b="1" dirty="0">
                <a:latin typeface="Cousine" panose="02070409020205020404" charset="0"/>
                <a:cs typeface="Cousine" panose="02070409020205020404" charset="0"/>
              </a:rPr>
              <a:t>Base Paper Details</a:t>
            </a:r>
            <a:endParaRPr sz="2800" b="1" dirty="0">
              <a:latin typeface="Cousine" panose="02070409020205020404" charset="0"/>
              <a:cs typeface="Cousine" panose="02070409020205020404" charset="0"/>
            </a:endParaRPr>
          </a:p>
        </p:txBody>
      </p:sp>
      <p:sp>
        <p:nvSpPr>
          <p:cNvPr id="71" name="Google Shape;71;p12"/>
          <p:cNvSpPr txBox="1"/>
          <p:nvPr/>
        </p:nvSpPr>
        <p:spPr>
          <a:xfrm>
            <a:off x="457200" y="1226596"/>
            <a:ext cx="8527057" cy="2386244"/>
          </a:xfrm>
          <a:prstGeom prst="rect">
            <a:avLst/>
          </a:prstGeom>
          <a:noFill/>
          <a:ln>
            <a:noFill/>
          </a:ln>
        </p:spPr>
        <p:txBody>
          <a:bodyPr spcFirstLastPara="1" wrap="square" lIns="91425" tIns="91425" rIns="91425" bIns="91425" anchor="t" anchorCtr="0">
            <a:noAutofit/>
          </a:bodyPr>
          <a:lstStyle/>
          <a:p>
            <a:pPr lvl="0" algn="l" rtl="0">
              <a:spcBef>
                <a:spcPts val="600"/>
              </a:spcBef>
              <a:spcAft>
                <a:spcPts val="0"/>
              </a:spcAft>
            </a:pPr>
            <a:r>
              <a:rPr lang="en-IN" sz="1600" dirty="0">
                <a:solidFill>
                  <a:srgbClr val="FFFFFF"/>
                </a:solidFill>
                <a:latin typeface="Cousine" panose="02070409020205020404" charset="0"/>
                <a:ea typeface="Cousine"/>
                <a:cs typeface="Cousine" panose="02070409020205020404" charset="0"/>
                <a:sym typeface="Cousine"/>
              </a:rPr>
              <a:t>Citation:</a:t>
            </a:r>
          </a:p>
          <a:p>
            <a:pPr marL="0" lvl="0" indent="0" algn="just" rtl="0">
              <a:spcBef>
                <a:spcPts val="600"/>
              </a:spcBef>
              <a:spcAft>
                <a:spcPts val="0"/>
              </a:spcAft>
              <a:buNone/>
            </a:pPr>
            <a:r>
              <a:rPr lang="en-IN" b="0" i="0" dirty="0">
                <a:solidFill>
                  <a:schemeClr val="bg1"/>
                </a:solidFill>
                <a:effectLst/>
                <a:latin typeface="Cousine" panose="02070409020205020404" charset="0"/>
                <a:cs typeface="Cousine" panose="02070409020205020404" charset="0"/>
              </a:rPr>
              <a:t>M. Wasim, I. Ahmed, J. Ahmad and M. M. Hassan, "A Novel Deep Learning Based Automated Academic Activities Recognition in Cyber-Physical Systems," in </a:t>
            </a:r>
            <a:r>
              <a:rPr lang="en-IN" b="0" i="1" dirty="0">
                <a:solidFill>
                  <a:schemeClr val="bg1"/>
                </a:solidFill>
                <a:effectLst/>
                <a:latin typeface="Cousine" panose="02070409020205020404" charset="0"/>
                <a:cs typeface="Cousine" panose="02070409020205020404" charset="0"/>
              </a:rPr>
              <a:t>IEEE Access</a:t>
            </a:r>
            <a:r>
              <a:rPr lang="en-IN" b="0" i="0" dirty="0">
                <a:solidFill>
                  <a:schemeClr val="bg1"/>
                </a:solidFill>
                <a:effectLst/>
                <a:latin typeface="Cousine" panose="02070409020205020404" charset="0"/>
                <a:cs typeface="Cousine" panose="02070409020205020404" charset="0"/>
              </a:rPr>
              <a:t>, vol. 9, pp. 63718-63728, 2021, </a:t>
            </a:r>
            <a:r>
              <a:rPr lang="en-IN" b="0" i="0" dirty="0" err="1">
                <a:solidFill>
                  <a:schemeClr val="bg1"/>
                </a:solidFill>
                <a:effectLst/>
                <a:latin typeface="Cousine" panose="02070409020205020404" charset="0"/>
                <a:cs typeface="Cousine" panose="02070409020205020404" charset="0"/>
              </a:rPr>
              <a:t>doi</a:t>
            </a:r>
            <a:r>
              <a:rPr lang="en-IN" b="0" i="0" dirty="0">
                <a:solidFill>
                  <a:schemeClr val="bg1"/>
                </a:solidFill>
                <a:effectLst/>
                <a:latin typeface="Cousine" panose="02070409020205020404" charset="0"/>
                <a:cs typeface="Cousine" panose="02070409020205020404" charset="0"/>
              </a:rPr>
              <a:t>: 10.1109/ACCESS.2021.3073890</a:t>
            </a:r>
            <a:r>
              <a:rPr lang="en-IN" sz="1200" b="0" i="0" dirty="0">
                <a:solidFill>
                  <a:schemeClr val="bg1"/>
                </a:solidFill>
                <a:effectLst/>
                <a:latin typeface="Cousine" panose="02070409020205020404" charset="0"/>
                <a:cs typeface="Cousine" panose="02070409020205020404" charset="0"/>
              </a:rPr>
              <a:t>.</a:t>
            </a:r>
          </a:p>
          <a:p>
            <a:pPr marL="0" lvl="0" indent="0" rtl="0">
              <a:spcBef>
                <a:spcPts val="600"/>
              </a:spcBef>
              <a:spcAft>
                <a:spcPts val="0"/>
              </a:spcAft>
              <a:buNone/>
            </a:pPr>
            <a:endParaRPr lang="en-IN" sz="1200" dirty="0">
              <a:solidFill>
                <a:schemeClr val="bg1"/>
              </a:solidFill>
              <a:latin typeface="Cousine" panose="02070409020205020404" charset="0"/>
              <a:ea typeface="Cousine"/>
              <a:cs typeface="Cousine" panose="02070409020205020404" charset="0"/>
              <a:sym typeface="Cousine"/>
            </a:endParaRPr>
          </a:p>
          <a:p>
            <a:pPr marL="0" lvl="0" indent="0" rtl="0">
              <a:spcBef>
                <a:spcPts val="600"/>
              </a:spcBef>
              <a:spcAft>
                <a:spcPts val="0"/>
              </a:spcAft>
              <a:buNone/>
            </a:pPr>
            <a:r>
              <a:rPr lang="en-IN" sz="1200" dirty="0">
                <a:solidFill>
                  <a:schemeClr val="bg1"/>
                </a:solidFill>
                <a:latin typeface="Cousine" panose="02070409020205020404" charset="0"/>
                <a:ea typeface="Cousine"/>
                <a:cs typeface="Cousine" panose="02070409020205020404" charset="0"/>
                <a:sym typeface="Cousine"/>
              </a:rPr>
              <a:t>Paper Link: </a:t>
            </a:r>
            <a:r>
              <a:rPr lang="en-IN" sz="1200" dirty="0">
                <a:solidFill>
                  <a:schemeClr val="bg1"/>
                </a:solidFill>
                <a:latin typeface="Cousine" panose="02070409020205020404" charset="0"/>
                <a:ea typeface="Cousine"/>
                <a:cs typeface="Cousine" panose="02070409020205020404" charset="0"/>
                <a:sym typeface="Cousine"/>
                <a:hlinkClick r:id="rId3"/>
              </a:rPr>
              <a:t>https://ieeexplore.ieee.org/document/9406808</a:t>
            </a:r>
            <a:endParaRPr lang="en-IN" sz="1200" dirty="0">
              <a:solidFill>
                <a:schemeClr val="bg1"/>
              </a:solidFill>
              <a:latin typeface="Cousine" panose="02070409020205020404" charset="0"/>
              <a:ea typeface="Cousine"/>
              <a:cs typeface="Cousine" panose="02070409020205020404" charset="0"/>
              <a:sym typeface="Cousine"/>
            </a:endParaRPr>
          </a:p>
          <a:p>
            <a:pPr marL="0" lvl="0" indent="0" rtl="0">
              <a:spcBef>
                <a:spcPts val="600"/>
              </a:spcBef>
              <a:spcAft>
                <a:spcPts val="0"/>
              </a:spcAft>
              <a:buNone/>
            </a:pPr>
            <a:endParaRPr lang="en-IN" sz="1200" dirty="0">
              <a:solidFill>
                <a:schemeClr val="bg1"/>
              </a:solidFill>
              <a:latin typeface="Cousine" panose="02070409020205020404" charset="0"/>
              <a:ea typeface="Cousine"/>
              <a:cs typeface="Cousine" panose="02070409020205020404" charset="0"/>
              <a:sym typeface="Cousine"/>
            </a:endParaRPr>
          </a:p>
          <a:p>
            <a:pPr marL="0" lvl="0" indent="0" algn="l" rtl="0">
              <a:spcBef>
                <a:spcPts val="600"/>
              </a:spcBef>
              <a:spcAft>
                <a:spcPts val="0"/>
              </a:spcAft>
              <a:buNone/>
            </a:pPr>
            <a:endParaRPr sz="1200" dirty="0">
              <a:solidFill>
                <a:srgbClr val="FFFFFF"/>
              </a:solidFill>
              <a:latin typeface="Cousine" panose="02070409020205020404" charset="0"/>
              <a:ea typeface="Cousine"/>
              <a:cs typeface="Cousine" panose="02070409020205020404" charset="0"/>
              <a:sym typeface="Cousine"/>
            </a:endParaRP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pSp>
        <p:nvGrpSpPr>
          <p:cNvPr id="79" name="Google Shape;79;p13"/>
          <p:cNvGrpSpPr/>
          <p:nvPr/>
        </p:nvGrpSpPr>
        <p:grpSpPr>
          <a:xfrm>
            <a:off x="5352117" y="1055076"/>
            <a:ext cx="3529711" cy="3391129"/>
            <a:chOff x="5708850" y="3417450"/>
            <a:chExt cx="2931161" cy="2815646"/>
          </a:xfrm>
        </p:grpSpPr>
        <p:sp>
          <p:nvSpPr>
            <p:cNvPr id="80" name="Google Shape;80;p13"/>
            <p:cNvSpPr/>
            <p:nvPr/>
          </p:nvSpPr>
          <p:spPr>
            <a:xfrm>
              <a:off x="6102011" y="3942011"/>
              <a:ext cx="2283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8516561" y="39420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82" name="Google Shape;82;p13"/>
            <p:cNvSpPr/>
            <p:nvPr/>
          </p:nvSpPr>
          <p:spPr>
            <a:xfrm rot="-5400000">
              <a:off x="7180125" y="260552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83" name="Google Shape;83;p13"/>
            <p:cNvSpPr/>
            <p:nvPr/>
          </p:nvSpPr>
          <p:spPr>
            <a:xfrm rot="-5400000">
              <a:off x="5708850" y="3417450"/>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13"/>
            <p:cNvCxnSpPr/>
            <p:nvPr/>
          </p:nvCxnSpPr>
          <p:spPr>
            <a:xfrm>
              <a:off x="6109725" y="3957425"/>
              <a:ext cx="2268000" cy="2268000"/>
            </a:xfrm>
            <a:prstGeom prst="straightConnector1">
              <a:avLst/>
            </a:prstGeom>
            <a:noFill/>
            <a:ln w="9525" cap="flat" cmpd="sng">
              <a:solidFill>
                <a:srgbClr val="FFFFFF"/>
              </a:solidFill>
              <a:prstDash val="dash"/>
              <a:round/>
              <a:headEnd type="none" w="med" len="med"/>
              <a:tailEnd type="none" w="med" len="med"/>
            </a:ln>
          </p:spPr>
        </p:cxnSp>
        <p:cxnSp>
          <p:nvCxnSpPr>
            <p:cNvPr id="85" name="Google Shape;85;p13"/>
            <p:cNvCxnSpPr/>
            <p:nvPr/>
          </p:nvCxnSpPr>
          <p:spPr>
            <a:xfrm flipH="1">
              <a:off x="6102050" y="3941996"/>
              <a:ext cx="2291100" cy="2291100"/>
            </a:xfrm>
            <a:prstGeom prst="straightConnector1">
              <a:avLst/>
            </a:prstGeom>
            <a:noFill/>
            <a:ln w="9525" cap="flat" cmpd="sng">
              <a:solidFill>
                <a:srgbClr val="FFFFFF"/>
              </a:solidFill>
              <a:prstDash val="dash"/>
              <a:round/>
              <a:headEnd type="none" w="med" len="med"/>
              <a:tailEnd type="none" w="med" len="med"/>
            </a:ln>
          </p:spPr>
        </p:cxnSp>
        <p:cxnSp>
          <p:nvCxnSpPr>
            <p:cNvPr id="86" name="Google Shape;86;p13"/>
            <p:cNvCxnSpPr/>
            <p:nvPr/>
          </p:nvCxnSpPr>
          <p:spPr>
            <a:xfrm>
              <a:off x="5978575" y="3949725"/>
              <a:ext cx="0" cy="2283300"/>
            </a:xfrm>
            <a:prstGeom prst="straightConnector1">
              <a:avLst/>
            </a:prstGeom>
            <a:noFill/>
            <a:ln w="9525" cap="flat" cmpd="sng">
              <a:solidFill>
                <a:srgbClr val="FFFFFF"/>
              </a:solidFill>
              <a:prstDash val="solid"/>
              <a:round/>
              <a:headEnd type="triangle" w="sm" len="sm"/>
              <a:tailEnd type="triangle" w="sm" len="sm"/>
            </a:ln>
          </p:spPr>
        </p:cxnSp>
      </p:grpSp>
      <p:sp>
        <p:nvSpPr>
          <p:cNvPr id="88" name="Google Shape;88;p13"/>
          <p:cNvSpPr txBox="1">
            <a:spLocks noGrp="1"/>
          </p:cNvSpPr>
          <p:nvPr>
            <p:ph type="subTitle" idx="4294967295"/>
          </p:nvPr>
        </p:nvSpPr>
        <p:spPr>
          <a:xfrm>
            <a:off x="909509" y="455946"/>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3600" b="1" dirty="0">
                <a:latin typeface="Cousine" panose="02070409020205020404" charset="0"/>
                <a:cs typeface="Cousine" panose="02070409020205020404" charset="0"/>
              </a:rPr>
              <a:t>Problem Statement</a:t>
            </a:r>
            <a:endParaRPr sz="3600" b="1" dirty="0">
              <a:latin typeface="Cousine" panose="02070409020205020404" charset="0"/>
              <a:cs typeface="Cousine" panose="02070409020205020404" charset="0"/>
            </a:endParaRPr>
          </a:p>
        </p:txBody>
      </p:sp>
      <p:sp>
        <p:nvSpPr>
          <p:cNvPr id="89" name="Google Shape;89;p13"/>
          <p:cNvSpPr txBox="1">
            <a:spLocks noGrp="1"/>
          </p:cNvSpPr>
          <p:nvPr>
            <p:ph type="body" idx="4294967295"/>
          </p:nvPr>
        </p:nvSpPr>
        <p:spPr>
          <a:xfrm>
            <a:off x="358088" y="1373289"/>
            <a:ext cx="4315678" cy="306138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1200" dirty="0">
                <a:latin typeface="Cousine" panose="02070409020205020404" charset="0"/>
                <a:cs typeface="Cousine" panose="02070409020205020404" charset="0"/>
              </a:rPr>
              <a:t>A big challenge in the enclosed campus is solid waste management. The garbage collecting authority in traditional waste management system doesn’t know about the level of garbage in dustbin or the garbage segregated in a place, if the dust bins gets full by garbage then it gets overflowed as well as spelled out from the dustbin leading to unhygienic condition in the campus. People throw garbage on that dustbin which is already overflowed. Sometimes due to unclean garbage bins bad smell arises also toxic and unhygienic gases are produced which is way to support to the air pollution and to some harmful diseases which are easily spreadable. </a:t>
            </a:r>
            <a:endParaRPr sz="1200" dirty="0">
              <a:latin typeface="Cousine" panose="02070409020205020404" charset="0"/>
              <a:cs typeface="Cousine" panose="02070409020205020404" charset="0"/>
            </a:endParaRPr>
          </a:p>
        </p:txBody>
      </p:sp>
      <p:sp>
        <p:nvSpPr>
          <p:cNvPr id="91" name="Google Shape;91;p1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1028" name="Picture 4" descr="Full garbage bin. Overflowing recycling container with plastic bags and litter. Vector recycle can with pile of plastic. Waste. Street dump pollution, bin royalty free illustration">
            <a:extLst>
              <a:ext uri="{FF2B5EF4-FFF2-40B4-BE49-F238E27FC236}">
                <a16:creationId xmlns:a16="http://schemas.microsoft.com/office/drawing/2014/main" id="{DE76F34C-EBAE-4569-9391-69A671CF0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413" y="1686546"/>
            <a:ext cx="2758948" cy="27688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b="1" dirty="0">
                <a:latin typeface="Cousine" panose="02070409020205020404" charset="0"/>
                <a:cs typeface="Cousine" panose="02070409020205020404" charset="0"/>
              </a:rPr>
              <a:t>Objective</a:t>
            </a:r>
            <a:endParaRPr sz="2800" b="1" dirty="0">
              <a:latin typeface="Cousine" panose="02070409020205020404" charset="0"/>
              <a:cs typeface="Cousine" panose="02070409020205020404" charset="0"/>
            </a:endParaRPr>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457200" lvl="0" indent="-381000" algn="just" rtl="0">
              <a:spcBef>
                <a:spcPts val="600"/>
              </a:spcBef>
              <a:spcAft>
                <a:spcPts val="0"/>
              </a:spcAft>
              <a:buSzPts val="2400"/>
              <a:buChar char="▪"/>
            </a:pPr>
            <a:r>
              <a:rPr lang="en" sz="2000" dirty="0">
                <a:latin typeface="Cousine" panose="02070409020205020404" charset="0"/>
                <a:cs typeface="Cousine" panose="02070409020205020404" charset="0"/>
              </a:rPr>
              <a:t>Build a model to detect overflowing of trash.</a:t>
            </a:r>
          </a:p>
          <a:p>
            <a:pPr marL="76200" lvl="0" indent="0" algn="just" rtl="0">
              <a:spcBef>
                <a:spcPts val="600"/>
              </a:spcBef>
              <a:spcAft>
                <a:spcPts val="0"/>
              </a:spcAft>
              <a:buSzPts val="2400"/>
              <a:buNone/>
            </a:pPr>
            <a:endParaRPr sz="2000" dirty="0">
              <a:latin typeface="Cousine" panose="02070409020205020404" charset="0"/>
              <a:cs typeface="Cousine" panose="02070409020205020404" charset="0"/>
            </a:endParaRPr>
          </a:p>
          <a:p>
            <a:pPr marL="457200" lvl="0" indent="-381000" algn="just" rtl="0">
              <a:spcBef>
                <a:spcPts val="0"/>
              </a:spcBef>
              <a:spcAft>
                <a:spcPts val="0"/>
              </a:spcAft>
              <a:buSzPts val="2400"/>
              <a:buChar char="▪"/>
            </a:pPr>
            <a:r>
              <a:rPr lang="en" sz="2000" dirty="0">
                <a:latin typeface="Cousine" panose="02070409020205020404" charset="0"/>
                <a:cs typeface="Cousine" panose="02070409020205020404" charset="0"/>
              </a:rPr>
              <a:t>Give input to the model using a secondary camera device.</a:t>
            </a:r>
          </a:p>
          <a:p>
            <a:pPr marL="76200" lvl="0" indent="0" algn="just" rtl="0">
              <a:spcBef>
                <a:spcPts val="0"/>
              </a:spcBef>
              <a:spcAft>
                <a:spcPts val="0"/>
              </a:spcAft>
              <a:buSzPts val="2400"/>
              <a:buNone/>
            </a:pPr>
            <a:endParaRPr sz="2000" dirty="0">
              <a:latin typeface="Cousine" panose="02070409020205020404" charset="0"/>
              <a:cs typeface="Cousine" panose="02070409020205020404" charset="0"/>
            </a:endParaRPr>
          </a:p>
          <a:p>
            <a:pPr marL="457200" lvl="0" indent="-381000" algn="just" rtl="0">
              <a:spcBef>
                <a:spcPts val="0"/>
              </a:spcBef>
              <a:spcAft>
                <a:spcPts val="0"/>
              </a:spcAft>
              <a:buSzPts val="2400"/>
              <a:buChar char="▪"/>
            </a:pPr>
            <a:r>
              <a:rPr lang="en-US" sz="2000" dirty="0">
                <a:latin typeface="Cousine" panose="02070409020205020404" charset="0"/>
                <a:cs typeface="Cousine" panose="02070409020205020404" charset="0"/>
              </a:rPr>
              <a:t>Embed that device in a Quadcopter.</a:t>
            </a:r>
          </a:p>
          <a:p>
            <a:pPr marL="0" lvl="0" indent="0" algn="just" rtl="0">
              <a:spcBef>
                <a:spcPts val="600"/>
              </a:spcBef>
              <a:spcAft>
                <a:spcPts val="0"/>
              </a:spcAft>
              <a:buNone/>
            </a:pPr>
            <a:endParaRPr dirty="0">
              <a:latin typeface="Cousine" panose="02070409020205020404" charset="0"/>
              <a:cs typeface="Cousine" panose="02070409020205020404"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225476"/>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Cousine" panose="02070409020205020404" charset="0"/>
                <a:cs typeface="Cousine" panose="02070409020205020404" charset="0"/>
              </a:rPr>
              <a:t>Work Flow</a:t>
            </a:r>
            <a:endParaRPr sz="2800" b="1" dirty="0">
              <a:latin typeface="Cousine" panose="02070409020205020404" charset="0"/>
              <a:cs typeface="Cousine" panose="02070409020205020404"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Google Shape;261;p27">
            <a:extLst>
              <a:ext uri="{FF2B5EF4-FFF2-40B4-BE49-F238E27FC236}">
                <a16:creationId xmlns:a16="http://schemas.microsoft.com/office/drawing/2014/main" id="{0C2C9D1F-D260-4928-A89A-9695A99F7C74}"/>
              </a:ext>
            </a:extLst>
          </p:cNvPr>
          <p:cNvSpPr txBox="1">
            <a:spLocks noGrp="1"/>
          </p:cNvSpPr>
          <p:nvPr>
            <p:ph type="body" idx="1"/>
          </p:nvPr>
        </p:nvSpPr>
        <p:spPr>
          <a:xfrm>
            <a:off x="3327090" y="982607"/>
            <a:ext cx="2707230" cy="588163"/>
          </a:xfrm>
          <a:prstGeom prst="rect">
            <a:avLst/>
          </a:prstGeom>
          <a:noFill/>
          <a:ln w="19050"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latin typeface="Cousine" panose="02070409020205020404" charset="0"/>
                <a:cs typeface="Cousine" panose="02070409020205020404" charset="0"/>
              </a:rPr>
              <a:t>Acquring Dataset</a:t>
            </a:r>
            <a:endParaRPr sz="2000" dirty="0">
              <a:solidFill>
                <a:srgbClr val="FFFFFF"/>
              </a:solidFill>
              <a:latin typeface="Cousine" panose="02070409020205020404" charset="0"/>
              <a:cs typeface="Cousine" panose="02070409020205020404" charset="0"/>
              <a:sym typeface="Cousine"/>
            </a:endParaRPr>
          </a:p>
        </p:txBody>
      </p:sp>
      <p:sp>
        <p:nvSpPr>
          <p:cNvPr id="6" name="Google Shape;261;p27">
            <a:extLst>
              <a:ext uri="{FF2B5EF4-FFF2-40B4-BE49-F238E27FC236}">
                <a16:creationId xmlns:a16="http://schemas.microsoft.com/office/drawing/2014/main" id="{D46EF2A0-66B7-4A70-98F3-1B8015F09012}"/>
              </a:ext>
            </a:extLst>
          </p:cNvPr>
          <p:cNvSpPr txBox="1">
            <a:spLocks/>
          </p:cNvSpPr>
          <p:nvPr/>
        </p:nvSpPr>
        <p:spPr>
          <a:xfrm>
            <a:off x="6277027" y="976621"/>
            <a:ext cx="2707230" cy="588163"/>
          </a:xfrm>
          <a:prstGeom prst="rect">
            <a:avLst/>
          </a:prstGeom>
          <a:noFill/>
          <a:ln w="19050"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0" indent="0" algn="ctr">
              <a:spcBef>
                <a:spcPts val="0"/>
              </a:spcBef>
              <a:buFont typeface="Cousine"/>
              <a:buNone/>
            </a:pPr>
            <a:r>
              <a:rPr lang="en-IN" sz="2000" dirty="0">
                <a:solidFill>
                  <a:srgbClr val="FFFFFF"/>
                </a:solidFill>
                <a:latin typeface="Cousine" panose="02070409020205020404" charset="0"/>
                <a:cs typeface="Cousine" panose="02070409020205020404" charset="0"/>
              </a:rPr>
              <a:t>Analysing Dataset</a:t>
            </a:r>
          </a:p>
        </p:txBody>
      </p:sp>
      <p:sp>
        <p:nvSpPr>
          <p:cNvPr id="7" name="Google Shape;261;p27">
            <a:extLst>
              <a:ext uri="{FF2B5EF4-FFF2-40B4-BE49-F238E27FC236}">
                <a16:creationId xmlns:a16="http://schemas.microsoft.com/office/drawing/2014/main" id="{58F76E2E-3F9F-45A8-ADCC-77317E4551EA}"/>
              </a:ext>
            </a:extLst>
          </p:cNvPr>
          <p:cNvSpPr txBox="1">
            <a:spLocks/>
          </p:cNvSpPr>
          <p:nvPr/>
        </p:nvSpPr>
        <p:spPr>
          <a:xfrm>
            <a:off x="6277027" y="1865705"/>
            <a:ext cx="2707230" cy="588163"/>
          </a:xfrm>
          <a:prstGeom prst="rect">
            <a:avLst/>
          </a:prstGeom>
          <a:noFill/>
          <a:ln w="19050"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0" indent="0" algn="ctr">
              <a:spcBef>
                <a:spcPts val="0"/>
              </a:spcBef>
              <a:buFont typeface="Cousine"/>
              <a:buNone/>
            </a:pPr>
            <a:r>
              <a:rPr lang="en-IN" sz="2000" dirty="0">
                <a:solidFill>
                  <a:srgbClr val="FFFFFF"/>
                </a:solidFill>
                <a:latin typeface="Cousine" panose="02070409020205020404" charset="0"/>
                <a:cs typeface="Cousine" panose="02070409020205020404" charset="0"/>
              </a:rPr>
              <a:t>Modelling</a:t>
            </a:r>
          </a:p>
        </p:txBody>
      </p:sp>
      <p:sp>
        <p:nvSpPr>
          <p:cNvPr id="8" name="Google Shape;261;p27">
            <a:extLst>
              <a:ext uri="{FF2B5EF4-FFF2-40B4-BE49-F238E27FC236}">
                <a16:creationId xmlns:a16="http://schemas.microsoft.com/office/drawing/2014/main" id="{732A6423-033A-4860-90CB-709BA3F8B6EF}"/>
              </a:ext>
            </a:extLst>
          </p:cNvPr>
          <p:cNvSpPr txBox="1">
            <a:spLocks/>
          </p:cNvSpPr>
          <p:nvPr/>
        </p:nvSpPr>
        <p:spPr>
          <a:xfrm>
            <a:off x="3327090" y="1858866"/>
            <a:ext cx="2707230" cy="588163"/>
          </a:xfrm>
          <a:prstGeom prst="rect">
            <a:avLst/>
          </a:prstGeom>
          <a:noFill/>
          <a:ln w="19050"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0" indent="0" algn="ctr">
              <a:spcBef>
                <a:spcPts val="0"/>
              </a:spcBef>
              <a:buFont typeface="Cousine"/>
              <a:buNone/>
            </a:pPr>
            <a:r>
              <a:rPr lang="en-IN" sz="2000" dirty="0">
                <a:solidFill>
                  <a:srgbClr val="FFFFFF"/>
                </a:solidFill>
                <a:latin typeface="Cousine" panose="02070409020205020404" charset="0"/>
                <a:cs typeface="Cousine" panose="02070409020205020404" charset="0"/>
              </a:rPr>
              <a:t>Training</a:t>
            </a:r>
          </a:p>
        </p:txBody>
      </p:sp>
      <p:sp>
        <p:nvSpPr>
          <p:cNvPr id="9" name="Google Shape;261;p27">
            <a:extLst>
              <a:ext uri="{FF2B5EF4-FFF2-40B4-BE49-F238E27FC236}">
                <a16:creationId xmlns:a16="http://schemas.microsoft.com/office/drawing/2014/main" id="{D0A27B8F-6B1D-4186-B2AF-544144D3F56D}"/>
              </a:ext>
            </a:extLst>
          </p:cNvPr>
          <p:cNvSpPr txBox="1">
            <a:spLocks/>
          </p:cNvSpPr>
          <p:nvPr/>
        </p:nvSpPr>
        <p:spPr>
          <a:xfrm>
            <a:off x="355690" y="1851047"/>
            <a:ext cx="2707230" cy="588163"/>
          </a:xfrm>
          <a:prstGeom prst="rect">
            <a:avLst/>
          </a:prstGeom>
          <a:noFill/>
          <a:ln w="19050"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0" indent="0" algn="ctr">
              <a:spcBef>
                <a:spcPts val="0"/>
              </a:spcBef>
              <a:buFont typeface="Cousine"/>
              <a:buNone/>
            </a:pPr>
            <a:r>
              <a:rPr lang="en-IN" sz="2000" dirty="0">
                <a:solidFill>
                  <a:srgbClr val="FFFFFF"/>
                </a:solidFill>
                <a:latin typeface="Cousine" panose="02070409020205020404" charset="0"/>
                <a:cs typeface="Cousine" panose="02070409020205020404" charset="0"/>
              </a:rPr>
              <a:t>Testing</a:t>
            </a:r>
          </a:p>
        </p:txBody>
      </p:sp>
      <p:sp>
        <p:nvSpPr>
          <p:cNvPr id="10" name="Google Shape;261;p27">
            <a:extLst>
              <a:ext uri="{FF2B5EF4-FFF2-40B4-BE49-F238E27FC236}">
                <a16:creationId xmlns:a16="http://schemas.microsoft.com/office/drawing/2014/main" id="{D989074D-7E6F-4097-BE2D-F93150BF176A}"/>
              </a:ext>
            </a:extLst>
          </p:cNvPr>
          <p:cNvSpPr txBox="1">
            <a:spLocks/>
          </p:cNvSpPr>
          <p:nvPr/>
        </p:nvSpPr>
        <p:spPr>
          <a:xfrm>
            <a:off x="366420" y="2808990"/>
            <a:ext cx="2707230" cy="588163"/>
          </a:xfrm>
          <a:prstGeom prst="rect">
            <a:avLst/>
          </a:prstGeom>
          <a:noFill/>
          <a:ln w="19050"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0" indent="0" algn="ctr">
              <a:spcBef>
                <a:spcPts val="0"/>
              </a:spcBef>
              <a:buFont typeface="Cousine"/>
              <a:buNone/>
            </a:pPr>
            <a:r>
              <a:rPr lang="en-IN" sz="2000" dirty="0">
                <a:solidFill>
                  <a:srgbClr val="FFFFFF"/>
                </a:solidFill>
                <a:latin typeface="Cousine" panose="02070409020205020404" charset="0"/>
                <a:cs typeface="Cousine" panose="02070409020205020404" charset="0"/>
              </a:rPr>
              <a:t>Validating</a:t>
            </a:r>
          </a:p>
        </p:txBody>
      </p:sp>
      <p:sp>
        <p:nvSpPr>
          <p:cNvPr id="11" name="Google Shape;261;p27">
            <a:extLst>
              <a:ext uri="{FF2B5EF4-FFF2-40B4-BE49-F238E27FC236}">
                <a16:creationId xmlns:a16="http://schemas.microsoft.com/office/drawing/2014/main" id="{BED70FBB-0CC6-4673-8A43-ED7632C658E6}"/>
              </a:ext>
            </a:extLst>
          </p:cNvPr>
          <p:cNvSpPr txBox="1">
            <a:spLocks/>
          </p:cNvSpPr>
          <p:nvPr/>
        </p:nvSpPr>
        <p:spPr>
          <a:xfrm>
            <a:off x="3327089" y="2815385"/>
            <a:ext cx="2707230" cy="588163"/>
          </a:xfrm>
          <a:prstGeom prst="rect">
            <a:avLst/>
          </a:prstGeom>
          <a:noFill/>
          <a:ln w="19050"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0" indent="0" algn="ctr">
              <a:spcBef>
                <a:spcPts val="0"/>
              </a:spcBef>
              <a:buFont typeface="Cousine"/>
              <a:buNone/>
            </a:pPr>
            <a:r>
              <a:rPr lang="en-IN" sz="2000" dirty="0">
                <a:solidFill>
                  <a:srgbClr val="FFFFFF"/>
                </a:solidFill>
                <a:latin typeface="Cousine" panose="02070409020205020404" charset="0"/>
                <a:cs typeface="Cousine" panose="02070409020205020404" charset="0"/>
              </a:rPr>
              <a:t>Testing with live video</a:t>
            </a:r>
          </a:p>
        </p:txBody>
      </p:sp>
      <p:sp>
        <p:nvSpPr>
          <p:cNvPr id="12" name="Google Shape;261;p27">
            <a:extLst>
              <a:ext uri="{FF2B5EF4-FFF2-40B4-BE49-F238E27FC236}">
                <a16:creationId xmlns:a16="http://schemas.microsoft.com/office/drawing/2014/main" id="{8A19AC60-0C80-461E-B4F5-68BAC1CF38B9}"/>
              </a:ext>
            </a:extLst>
          </p:cNvPr>
          <p:cNvSpPr txBox="1">
            <a:spLocks/>
          </p:cNvSpPr>
          <p:nvPr/>
        </p:nvSpPr>
        <p:spPr>
          <a:xfrm>
            <a:off x="6298489" y="2811388"/>
            <a:ext cx="2707230" cy="588163"/>
          </a:xfrm>
          <a:prstGeom prst="rect">
            <a:avLst/>
          </a:prstGeom>
          <a:noFill/>
          <a:ln w="19050"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0" indent="0" algn="ctr">
              <a:spcBef>
                <a:spcPts val="0"/>
              </a:spcBef>
              <a:buFont typeface="Cousine"/>
              <a:buNone/>
            </a:pPr>
            <a:r>
              <a:rPr lang="en-IN" sz="2000" dirty="0">
                <a:solidFill>
                  <a:srgbClr val="FFFFFF"/>
                </a:solidFill>
                <a:latin typeface="Cousine" panose="02070409020205020404" charset="0"/>
                <a:cs typeface="Cousine" panose="02070409020205020404" charset="0"/>
              </a:rPr>
              <a:t>Embedding into Quadcopter</a:t>
            </a:r>
          </a:p>
        </p:txBody>
      </p:sp>
      <p:sp>
        <p:nvSpPr>
          <p:cNvPr id="14" name="Google Shape;259;p27">
            <a:extLst>
              <a:ext uri="{FF2B5EF4-FFF2-40B4-BE49-F238E27FC236}">
                <a16:creationId xmlns:a16="http://schemas.microsoft.com/office/drawing/2014/main" id="{41A13EAA-003E-41FB-8C0C-16D7B87D7D37}"/>
              </a:ext>
            </a:extLst>
          </p:cNvPr>
          <p:cNvSpPr txBox="1"/>
          <p:nvPr/>
        </p:nvSpPr>
        <p:spPr>
          <a:xfrm>
            <a:off x="355690" y="982607"/>
            <a:ext cx="2707230" cy="583800"/>
          </a:xfrm>
          <a:prstGeom prst="rect">
            <a:avLst/>
          </a:pr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latin typeface="Cousine" panose="02070409020205020404" charset="0"/>
                <a:ea typeface="Cousine"/>
                <a:cs typeface="Cousine" panose="02070409020205020404" charset="0"/>
                <a:sym typeface="Cousine"/>
              </a:rPr>
              <a:t>Start</a:t>
            </a:r>
            <a:endParaRPr sz="2400" dirty="0">
              <a:solidFill>
                <a:srgbClr val="FFFFFF"/>
              </a:solidFill>
              <a:latin typeface="Cousine" panose="02070409020205020404" charset="0"/>
              <a:ea typeface="Cousine"/>
              <a:cs typeface="Cousine" panose="02070409020205020404" charset="0"/>
              <a:sym typeface="Cousine"/>
            </a:endParaRPr>
          </a:p>
        </p:txBody>
      </p:sp>
      <p:sp>
        <p:nvSpPr>
          <p:cNvPr id="15" name="Google Shape;259;p27">
            <a:extLst>
              <a:ext uri="{FF2B5EF4-FFF2-40B4-BE49-F238E27FC236}">
                <a16:creationId xmlns:a16="http://schemas.microsoft.com/office/drawing/2014/main" id="{6A671D1A-8D2E-4483-A78E-7F2890271456}"/>
              </a:ext>
            </a:extLst>
          </p:cNvPr>
          <p:cNvSpPr txBox="1"/>
          <p:nvPr/>
        </p:nvSpPr>
        <p:spPr>
          <a:xfrm>
            <a:off x="6298489" y="3862928"/>
            <a:ext cx="2685767" cy="583800"/>
          </a:xfrm>
          <a:prstGeom prst="rect">
            <a:avLst/>
          </a:pr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latin typeface="Cousine" panose="02070409020205020404" charset="0"/>
                <a:ea typeface="Cousine"/>
                <a:cs typeface="Cousine" panose="02070409020205020404" charset="0"/>
                <a:sym typeface="Cousine"/>
              </a:rPr>
              <a:t>Stop</a:t>
            </a:r>
            <a:endParaRPr sz="2400" dirty="0">
              <a:solidFill>
                <a:srgbClr val="FFFFFF"/>
              </a:solidFill>
              <a:latin typeface="Cousine" panose="02070409020205020404" charset="0"/>
              <a:ea typeface="Cousine"/>
              <a:cs typeface="Cousine" panose="02070409020205020404" charset="0"/>
              <a:sym typeface="Cousine"/>
            </a:endParaRPr>
          </a:p>
        </p:txBody>
      </p:sp>
      <p:cxnSp>
        <p:nvCxnSpPr>
          <p:cNvPr id="16" name="Google Shape;260;p27">
            <a:extLst>
              <a:ext uri="{FF2B5EF4-FFF2-40B4-BE49-F238E27FC236}">
                <a16:creationId xmlns:a16="http://schemas.microsoft.com/office/drawing/2014/main" id="{F4F1ABA8-A7A6-4BE0-83DD-92DE539A6FCA}"/>
              </a:ext>
            </a:extLst>
          </p:cNvPr>
          <p:cNvCxnSpPr>
            <a:cxnSpLocks/>
            <a:stCxn id="14" idx="3"/>
            <a:endCxn id="5" idx="1"/>
          </p:cNvCxnSpPr>
          <p:nvPr/>
        </p:nvCxnSpPr>
        <p:spPr>
          <a:xfrm>
            <a:off x="3062920" y="1274507"/>
            <a:ext cx="264170" cy="2182"/>
          </a:xfrm>
          <a:prstGeom prst="straightConnector1">
            <a:avLst/>
          </a:prstGeom>
          <a:noFill/>
          <a:ln w="9525" cap="rnd" cmpd="sng">
            <a:solidFill>
              <a:srgbClr val="FFFFFF"/>
            </a:solidFill>
            <a:prstDash val="solid"/>
            <a:round/>
            <a:headEnd type="oval" w="lg" len="lg"/>
            <a:tailEnd type="triangle" w="lg" len="lg"/>
          </a:ln>
        </p:spPr>
      </p:cxnSp>
      <p:cxnSp>
        <p:nvCxnSpPr>
          <p:cNvPr id="22" name="Google Shape;260;p27">
            <a:extLst>
              <a:ext uri="{FF2B5EF4-FFF2-40B4-BE49-F238E27FC236}">
                <a16:creationId xmlns:a16="http://schemas.microsoft.com/office/drawing/2014/main" id="{5F8068F1-302D-4998-B3A5-AF6E99FEE8C1}"/>
              </a:ext>
            </a:extLst>
          </p:cNvPr>
          <p:cNvCxnSpPr>
            <a:cxnSpLocks/>
            <a:stCxn id="5" idx="3"/>
            <a:endCxn id="6" idx="1"/>
          </p:cNvCxnSpPr>
          <p:nvPr/>
        </p:nvCxnSpPr>
        <p:spPr>
          <a:xfrm flipV="1">
            <a:off x="6034320" y="1270703"/>
            <a:ext cx="242707" cy="5986"/>
          </a:xfrm>
          <a:prstGeom prst="straightConnector1">
            <a:avLst/>
          </a:prstGeom>
          <a:noFill/>
          <a:ln w="9525" cap="rnd" cmpd="sng">
            <a:solidFill>
              <a:srgbClr val="FFFFFF"/>
            </a:solidFill>
            <a:prstDash val="solid"/>
            <a:round/>
            <a:headEnd type="oval" w="lg" len="lg"/>
            <a:tailEnd type="triangle" w="lg" len="lg"/>
          </a:ln>
        </p:spPr>
      </p:cxnSp>
      <p:cxnSp>
        <p:nvCxnSpPr>
          <p:cNvPr id="26" name="Google Shape;260;p27">
            <a:extLst>
              <a:ext uri="{FF2B5EF4-FFF2-40B4-BE49-F238E27FC236}">
                <a16:creationId xmlns:a16="http://schemas.microsoft.com/office/drawing/2014/main" id="{A356C53C-4E5A-43EB-B786-58E5834E3DA0}"/>
              </a:ext>
            </a:extLst>
          </p:cNvPr>
          <p:cNvCxnSpPr>
            <a:cxnSpLocks/>
            <a:stCxn id="6" idx="2"/>
            <a:endCxn id="7" idx="0"/>
          </p:cNvCxnSpPr>
          <p:nvPr/>
        </p:nvCxnSpPr>
        <p:spPr>
          <a:xfrm>
            <a:off x="7630642" y="1564784"/>
            <a:ext cx="0" cy="300921"/>
          </a:xfrm>
          <a:prstGeom prst="straightConnector1">
            <a:avLst/>
          </a:prstGeom>
          <a:noFill/>
          <a:ln w="9525" cap="rnd" cmpd="sng">
            <a:solidFill>
              <a:srgbClr val="FFFFFF"/>
            </a:solidFill>
            <a:prstDash val="solid"/>
            <a:round/>
            <a:headEnd type="oval" w="lg" len="lg"/>
            <a:tailEnd type="triangle" w="lg" len="lg"/>
          </a:ln>
        </p:spPr>
      </p:cxnSp>
      <p:cxnSp>
        <p:nvCxnSpPr>
          <p:cNvPr id="29" name="Google Shape;260;p27">
            <a:extLst>
              <a:ext uri="{FF2B5EF4-FFF2-40B4-BE49-F238E27FC236}">
                <a16:creationId xmlns:a16="http://schemas.microsoft.com/office/drawing/2014/main" id="{1ACE88F4-7CF8-4091-A4D0-2DE1BA7F457A}"/>
              </a:ext>
            </a:extLst>
          </p:cNvPr>
          <p:cNvCxnSpPr>
            <a:cxnSpLocks/>
          </p:cNvCxnSpPr>
          <p:nvPr/>
        </p:nvCxnSpPr>
        <p:spPr>
          <a:xfrm flipH="1" flipV="1">
            <a:off x="6034320" y="2151869"/>
            <a:ext cx="242707" cy="17031"/>
          </a:xfrm>
          <a:prstGeom prst="straightConnector1">
            <a:avLst/>
          </a:prstGeom>
          <a:noFill/>
          <a:ln w="9525" cap="rnd" cmpd="sng">
            <a:solidFill>
              <a:srgbClr val="FFFFFF"/>
            </a:solidFill>
            <a:prstDash val="solid"/>
            <a:round/>
            <a:headEnd type="oval" w="lg" len="lg"/>
            <a:tailEnd type="triangle" w="lg" len="lg"/>
          </a:ln>
        </p:spPr>
      </p:cxnSp>
      <p:cxnSp>
        <p:nvCxnSpPr>
          <p:cNvPr id="32" name="Google Shape;260;p27">
            <a:extLst>
              <a:ext uri="{FF2B5EF4-FFF2-40B4-BE49-F238E27FC236}">
                <a16:creationId xmlns:a16="http://schemas.microsoft.com/office/drawing/2014/main" id="{04976F5D-F50D-46D0-A173-9E4FE7B72994}"/>
              </a:ext>
            </a:extLst>
          </p:cNvPr>
          <p:cNvCxnSpPr>
            <a:cxnSpLocks/>
            <a:stCxn id="8" idx="1"/>
            <a:endCxn id="9" idx="3"/>
          </p:cNvCxnSpPr>
          <p:nvPr/>
        </p:nvCxnSpPr>
        <p:spPr>
          <a:xfrm flipH="1" flipV="1">
            <a:off x="3062920" y="2145129"/>
            <a:ext cx="264170" cy="7819"/>
          </a:xfrm>
          <a:prstGeom prst="straightConnector1">
            <a:avLst/>
          </a:prstGeom>
          <a:noFill/>
          <a:ln w="9525" cap="rnd" cmpd="sng">
            <a:solidFill>
              <a:srgbClr val="FFFFFF"/>
            </a:solidFill>
            <a:prstDash val="solid"/>
            <a:round/>
            <a:headEnd type="oval" w="lg" len="lg"/>
            <a:tailEnd type="triangle" w="lg" len="lg"/>
          </a:ln>
        </p:spPr>
      </p:cxnSp>
      <p:cxnSp>
        <p:nvCxnSpPr>
          <p:cNvPr id="36" name="Google Shape;260;p27">
            <a:extLst>
              <a:ext uri="{FF2B5EF4-FFF2-40B4-BE49-F238E27FC236}">
                <a16:creationId xmlns:a16="http://schemas.microsoft.com/office/drawing/2014/main" id="{65FBA60E-099F-480A-9A57-908C565CFBB6}"/>
              </a:ext>
            </a:extLst>
          </p:cNvPr>
          <p:cNvCxnSpPr>
            <a:cxnSpLocks/>
            <a:stCxn id="9" idx="2"/>
            <a:endCxn id="10" idx="0"/>
          </p:cNvCxnSpPr>
          <p:nvPr/>
        </p:nvCxnSpPr>
        <p:spPr>
          <a:xfrm>
            <a:off x="1709305" y="2439210"/>
            <a:ext cx="10730" cy="369780"/>
          </a:xfrm>
          <a:prstGeom prst="straightConnector1">
            <a:avLst/>
          </a:prstGeom>
          <a:noFill/>
          <a:ln w="9525" cap="rnd" cmpd="sng">
            <a:solidFill>
              <a:srgbClr val="FFFFFF"/>
            </a:solidFill>
            <a:prstDash val="solid"/>
            <a:round/>
            <a:headEnd type="oval" w="lg" len="lg"/>
            <a:tailEnd type="triangle" w="lg" len="lg"/>
          </a:ln>
        </p:spPr>
      </p:cxnSp>
      <p:cxnSp>
        <p:nvCxnSpPr>
          <p:cNvPr id="39" name="Google Shape;260;p27">
            <a:extLst>
              <a:ext uri="{FF2B5EF4-FFF2-40B4-BE49-F238E27FC236}">
                <a16:creationId xmlns:a16="http://schemas.microsoft.com/office/drawing/2014/main" id="{F97EC313-0FC1-4788-9D9E-A3D00EC4D590}"/>
              </a:ext>
            </a:extLst>
          </p:cNvPr>
          <p:cNvCxnSpPr>
            <a:cxnSpLocks/>
            <a:stCxn id="10" idx="3"/>
            <a:endCxn id="11" idx="1"/>
          </p:cNvCxnSpPr>
          <p:nvPr/>
        </p:nvCxnSpPr>
        <p:spPr>
          <a:xfrm>
            <a:off x="3073650" y="3103072"/>
            <a:ext cx="253439" cy="6395"/>
          </a:xfrm>
          <a:prstGeom prst="straightConnector1">
            <a:avLst/>
          </a:prstGeom>
          <a:noFill/>
          <a:ln w="9525" cap="rnd" cmpd="sng">
            <a:solidFill>
              <a:srgbClr val="FFFFFF"/>
            </a:solidFill>
            <a:prstDash val="solid"/>
            <a:round/>
            <a:headEnd type="oval" w="lg" len="lg"/>
            <a:tailEnd type="triangle" w="lg" len="lg"/>
          </a:ln>
        </p:spPr>
      </p:cxnSp>
      <p:cxnSp>
        <p:nvCxnSpPr>
          <p:cNvPr id="42" name="Google Shape;260;p27">
            <a:extLst>
              <a:ext uri="{FF2B5EF4-FFF2-40B4-BE49-F238E27FC236}">
                <a16:creationId xmlns:a16="http://schemas.microsoft.com/office/drawing/2014/main" id="{77D60449-4486-49F1-AE6B-50FB12820E90}"/>
              </a:ext>
            </a:extLst>
          </p:cNvPr>
          <p:cNvCxnSpPr>
            <a:cxnSpLocks/>
            <a:stCxn id="11" idx="3"/>
            <a:endCxn id="12" idx="1"/>
          </p:cNvCxnSpPr>
          <p:nvPr/>
        </p:nvCxnSpPr>
        <p:spPr>
          <a:xfrm flipV="1">
            <a:off x="6034319" y="3105470"/>
            <a:ext cx="264170" cy="3997"/>
          </a:xfrm>
          <a:prstGeom prst="straightConnector1">
            <a:avLst/>
          </a:prstGeom>
          <a:noFill/>
          <a:ln w="9525" cap="rnd" cmpd="sng">
            <a:solidFill>
              <a:srgbClr val="FFFFFF"/>
            </a:solidFill>
            <a:prstDash val="solid"/>
            <a:round/>
            <a:headEnd type="oval" w="lg" len="lg"/>
            <a:tailEnd type="triangle" w="lg" len="lg"/>
          </a:ln>
        </p:spPr>
      </p:cxnSp>
      <p:cxnSp>
        <p:nvCxnSpPr>
          <p:cNvPr id="47" name="Google Shape;260;p27">
            <a:extLst>
              <a:ext uri="{FF2B5EF4-FFF2-40B4-BE49-F238E27FC236}">
                <a16:creationId xmlns:a16="http://schemas.microsoft.com/office/drawing/2014/main" id="{EE8E025C-C99C-4E20-80C4-20009E24A4CB}"/>
              </a:ext>
            </a:extLst>
          </p:cNvPr>
          <p:cNvCxnSpPr>
            <a:cxnSpLocks/>
            <a:stCxn id="12" idx="2"/>
            <a:endCxn id="15" idx="0"/>
          </p:cNvCxnSpPr>
          <p:nvPr/>
        </p:nvCxnSpPr>
        <p:spPr>
          <a:xfrm flipH="1">
            <a:off x="7641373" y="3399551"/>
            <a:ext cx="10731" cy="463377"/>
          </a:xfrm>
          <a:prstGeom prst="straightConnector1">
            <a:avLst/>
          </a:prstGeom>
          <a:noFill/>
          <a:ln w="9525" cap="rnd" cmpd="sng">
            <a:solidFill>
              <a:srgbClr val="FFFFFF"/>
            </a:solidFill>
            <a:prstDash val="solid"/>
            <a:round/>
            <a:headEnd type="oval" w="lg" len="lg"/>
            <a:tailEnd type="triangle" w="lg" len="lg"/>
          </a:ln>
        </p:spPr>
      </p:cxnSp>
    </p:spTree>
    <p:extLst>
      <p:ext uri="{BB962C8B-B14F-4D97-AF65-F5344CB8AC3E}">
        <p14:creationId xmlns:p14="http://schemas.microsoft.com/office/powerpoint/2010/main" val="1450820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b="1" dirty="0">
                <a:latin typeface="Cousine" panose="02070409020205020404" charset="0"/>
                <a:cs typeface="Cousine" panose="02070409020205020404" charset="0"/>
              </a:rPr>
              <a:t>Acquired Dataset</a:t>
            </a:r>
            <a:endParaRPr sz="2800" dirty="0">
              <a:latin typeface="Cousine" panose="02070409020205020404" charset="0"/>
              <a:cs typeface="Cousine" panose="02070409020205020404" charset="0"/>
            </a:endParaRPr>
          </a:p>
        </p:txBody>
      </p:sp>
      <p:sp>
        <p:nvSpPr>
          <p:cNvPr id="110" name="Google Shape;110;p16"/>
          <p:cNvSpPr txBox="1">
            <a:spLocks noGrp="1"/>
          </p:cNvSpPr>
          <p:nvPr>
            <p:ph type="body" idx="1"/>
          </p:nvPr>
        </p:nvSpPr>
        <p:spPr>
          <a:xfrm>
            <a:off x="343225" y="1125000"/>
            <a:ext cx="5082656" cy="36390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1600" dirty="0">
                <a:latin typeface="Cousine" panose="02070409020205020404" charset="0"/>
                <a:cs typeface="Cousine" panose="02070409020205020404" charset="0"/>
              </a:rPr>
              <a:t>Garbage dataset</a:t>
            </a:r>
          </a:p>
          <a:p>
            <a:pPr marL="76200" lvl="0" indent="0" algn="l" rtl="0">
              <a:spcBef>
                <a:spcPts val="600"/>
              </a:spcBef>
              <a:spcAft>
                <a:spcPts val="0"/>
              </a:spcAft>
              <a:buSzPts val="2400"/>
              <a:buNone/>
            </a:pPr>
            <a:r>
              <a:rPr lang="en" sz="1600" dirty="0">
                <a:latin typeface="Cousine" panose="02070409020205020404" charset="0"/>
                <a:cs typeface="Cousine" panose="02070409020205020404" charset="0"/>
              </a:rPr>
              <a:t>	Kaggle Link: </a:t>
            </a:r>
            <a:r>
              <a:rPr lang="en-IN" sz="1600" dirty="0">
                <a:solidFill>
                  <a:srgbClr val="92D050"/>
                </a:solidFill>
                <a:latin typeface="Cousine" panose="02070409020205020404" charset="0"/>
                <a:cs typeface="Cousine" panose="02070409020205020404" charset="0"/>
                <a:hlinkClick r:id="rId3">
                  <a:extLst>
                    <a:ext uri="{A12FA001-AC4F-418D-AE19-62706E023703}">
                      <ahyp:hlinkClr xmlns:ahyp="http://schemas.microsoft.com/office/drawing/2018/hyperlinkcolor" val="tx"/>
                    </a:ext>
                  </a:extLst>
                </a:hlinkClick>
              </a:rPr>
              <a:t>Dataset</a:t>
            </a:r>
            <a:endParaRPr lang="en" sz="1600" dirty="0">
              <a:solidFill>
                <a:srgbClr val="92D050"/>
              </a:solidFill>
              <a:latin typeface="Cousine" panose="02070409020205020404" charset="0"/>
              <a:cs typeface="Cousine" panose="02070409020205020404" charset="0"/>
            </a:endParaRPr>
          </a:p>
          <a:p>
            <a:pPr marL="76200" lvl="0" indent="0" algn="l" rtl="0">
              <a:spcBef>
                <a:spcPts val="600"/>
              </a:spcBef>
              <a:spcAft>
                <a:spcPts val="0"/>
              </a:spcAft>
              <a:buSzPts val="2400"/>
              <a:buNone/>
            </a:pPr>
            <a:r>
              <a:rPr lang="en" sz="1600" dirty="0">
                <a:solidFill>
                  <a:srgbClr val="92D050"/>
                </a:solidFill>
                <a:latin typeface="Cousine" panose="02070409020205020404" charset="0"/>
                <a:cs typeface="Cousine" panose="02070409020205020404" charset="0"/>
              </a:rPr>
              <a:t>	</a:t>
            </a:r>
            <a:r>
              <a:rPr lang="en" sz="1600" dirty="0">
                <a:solidFill>
                  <a:schemeClr val="bg1"/>
                </a:solidFill>
                <a:latin typeface="Cousine" panose="02070409020205020404" charset="0"/>
                <a:cs typeface="Cousine" panose="02070409020205020404" charset="0"/>
              </a:rPr>
              <a:t>Shape: 3412 Images</a:t>
            </a:r>
          </a:p>
          <a:p>
            <a:pPr marL="76200" lvl="0" indent="0" algn="l" rtl="0">
              <a:spcBef>
                <a:spcPts val="600"/>
              </a:spcBef>
              <a:spcAft>
                <a:spcPts val="0"/>
              </a:spcAft>
              <a:buSzPts val="2400"/>
              <a:buNone/>
            </a:pPr>
            <a:r>
              <a:rPr lang="en" sz="1600" dirty="0">
                <a:solidFill>
                  <a:schemeClr val="bg1"/>
                </a:solidFill>
                <a:latin typeface="Cousine" panose="02070409020205020404" charset="0"/>
                <a:cs typeface="Cousine" panose="02070409020205020404" charset="0"/>
              </a:rPr>
              <a:t>		Clean: 1806</a:t>
            </a:r>
          </a:p>
          <a:p>
            <a:pPr marL="76200" lvl="0" indent="0" algn="l" rtl="0">
              <a:spcBef>
                <a:spcPts val="600"/>
              </a:spcBef>
              <a:spcAft>
                <a:spcPts val="0"/>
              </a:spcAft>
              <a:buSzPts val="2400"/>
              <a:buNone/>
            </a:pPr>
            <a:r>
              <a:rPr lang="en" sz="1600" dirty="0">
                <a:solidFill>
                  <a:schemeClr val="bg1"/>
                </a:solidFill>
                <a:latin typeface="Cousine" panose="02070409020205020404" charset="0"/>
                <a:cs typeface="Cousine" panose="02070409020205020404" charset="0"/>
              </a:rPr>
              <a:t>		Trash: 1606</a:t>
            </a:r>
          </a:p>
          <a:p>
            <a:pPr marL="76200" lvl="0" indent="0" algn="l" rtl="0">
              <a:spcBef>
                <a:spcPts val="600"/>
              </a:spcBef>
              <a:spcAft>
                <a:spcPts val="0"/>
              </a:spcAft>
              <a:buSzPts val="2400"/>
              <a:buNone/>
            </a:pPr>
            <a:r>
              <a:rPr lang="en" sz="1600" dirty="0">
                <a:solidFill>
                  <a:schemeClr val="bg1"/>
                </a:solidFill>
                <a:latin typeface="Cousine" panose="02070409020205020404" charset="0"/>
                <a:cs typeface="Cousine" panose="02070409020205020404" charset="0"/>
              </a:rPr>
              <a:t>		</a:t>
            </a:r>
            <a:endParaRPr sz="2000" dirty="0">
              <a:solidFill>
                <a:srgbClr val="92D050"/>
              </a:solidFill>
              <a:latin typeface="Cousine" panose="02070409020205020404" charset="0"/>
              <a:cs typeface="Cousine" panose="02070409020205020404" charset="0"/>
            </a:endParaRPr>
          </a:p>
          <a:p>
            <a:pPr marL="0" lvl="0" indent="0" algn="l" rtl="0">
              <a:spcBef>
                <a:spcPts val="600"/>
              </a:spcBef>
              <a:spcAft>
                <a:spcPts val="0"/>
              </a:spcAft>
              <a:buNone/>
            </a:pPr>
            <a:endParaRPr lang="en-IN" dirty="0">
              <a:latin typeface="Cousine" panose="02070409020205020404" charset="0"/>
              <a:cs typeface="Cousine" panose="02070409020205020404" charset="0"/>
            </a:endParaRPr>
          </a:p>
          <a:p>
            <a:pPr marL="0" lvl="0" indent="0" algn="l" rtl="0">
              <a:spcBef>
                <a:spcPts val="600"/>
              </a:spcBef>
              <a:spcAft>
                <a:spcPts val="0"/>
              </a:spcAft>
              <a:buNone/>
            </a:pPr>
            <a:endParaRPr lang="en-IN" dirty="0">
              <a:latin typeface="Cousine" panose="02070409020205020404" charset="0"/>
              <a:cs typeface="Cousine" panose="02070409020205020404" charset="0"/>
            </a:endParaRPr>
          </a:p>
          <a:p>
            <a:pPr marL="0" lvl="0" indent="0" algn="just" rtl="0">
              <a:spcBef>
                <a:spcPts val="600"/>
              </a:spcBef>
              <a:spcAft>
                <a:spcPts val="0"/>
              </a:spcAft>
              <a:buNone/>
            </a:pPr>
            <a:r>
              <a:rPr lang="en-IN" sz="1200" dirty="0">
                <a:latin typeface="Cousine" panose="02070409020205020404" charset="0"/>
                <a:cs typeface="Cousine" panose="02070409020205020404" charset="0"/>
              </a:rPr>
              <a:t>Citation: </a:t>
            </a:r>
            <a:r>
              <a:rPr lang="en-IN" sz="900" b="0" i="0" dirty="0">
                <a:effectLst/>
                <a:latin typeface="Cousine" panose="02070409020205020404" charset="0"/>
                <a:cs typeface="Cousine" panose="02070409020205020404" charset="0"/>
              </a:rPr>
              <a:t>G Mittal, K B Yagnik, M Garg, and N C Krishnan, Spot Garbage: Smartphone App to Detect Garbage Using Deep Learning, ACM International Joint Conference on Pervasive and Ubiquitous Computing, 940-945, 2016</a:t>
            </a:r>
            <a:endParaRPr sz="900" dirty="0">
              <a:latin typeface="Cousine" panose="02070409020205020404" charset="0"/>
              <a:cs typeface="Cousine" panose="02070409020205020404"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5" name="Google Shape;118;p17">
            <a:extLst>
              <a:ext uri="{FF2B5EF4-FFF2-40B4-BE49-F238E27FC236}">
                <a16:creationId xmlns:a16="http://schemas.microsoft.com/office/drawing/2014/main" id="{F1A12995-6BBD-47F5-BA12-6DF38AC2F129}"/>
              </a:ext>
            </a:extLst>
          </p:cNvPr>
          <p:cNvGrpSpPr/>
          <p:nvPr/>
        </p:nvGrpSpPr>
        <p:grpSpPr>
          <a:xfrm>
            <a:off x="6277129" y="221974"/>
            <a:ext cx="1323643" cy="1189802"/>
            <a:chOff x="3075562" y="756050"/>
            <a:chExt cx="2931161" cy="2815726"/>
          </a:xfrm>
        </p:grpSpPr>
        <p:sp>
          <p:nvSpPr>
            <p:cNvPr id="6" name="Google Shape;119;p17">
              <a:extLst>
                <a:ext uri="{FF2B5EF4-FFF2-40B4-BE49-F238E27FC236}">
                  <a16:creationId xmlns:a16="http://schemas.microsoft.com/office/drawing/2014/main" id="{215C0981-E70B-4988-88CD-20447FB0B5BB}"/>
                </a:ext>
              </a:extLst>
            </p:cNvPr>
            <p:cNvSpPr/>
            <p:nvPr/>
          </p:nvSpPr>
          <p:spPr>
            <a:xfrm>
              <a:off x="3950843" y="1762696"/>
              <a:ext cx="1326900" cy="13269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0;p17">
              <a:extLst>
                <a:ext uri="{FF2B5EF4-FFF2-40B4-BE49-F238E27FC236}">
                  <a16:creationId xmlns:a16="http://schemas.microsoft.com/office/drawing/2014/main" id="{C18A9BA3-F243-4A1D-B2DE-308265E496F1}"/>
                </a:ext>
              </a:extLst>
            </p:cNvPr>
            <p:cNvSpPr/>
            <p:nvPr/>
          </p:nvSpPr>
          <p:spPr>
            <a:xfrm>
              <a:off x="3472643" y="1284496"/>
              <a:ext cx="2283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p17">
              <a:extLst>
                <a:ext uri="{FF2B5EF4-FFF2-40B4-BE49-F238E27FC236}">
                  <a16:creationId xmlns:a16="http://schemas.microsoft.com/office/drawing/2014/main" id="{47A4437C-E915-4193-9D07-BC266117C34A}"/>
                </a:ext>
              </a:extLst>
            </p:cNvPr>
            <p:cNvSpPr/>
            <p:nvPr/>
          </p:nvSpPr>
          <p:spPr>
            <a:xfrm>
              <a:off x="5883273" y="12806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9" name="Google Shape;122;p17">
              <a:extLst>
                <a:ext uri="{FF2B5EF4-FFF2-40B4-BE49-F238E27FC236}">
                  <a16:creationId xmlns:a16="http://schemas.microsoft.com/office/drawing/2014/main" id="{0AEF3A51-78B1-46A1-921C-9C74848A89BE}"/>
                </a:ext>
              </a:extLst>
            </p:cNvPr>
            <p:cNvSpPr/>
            <p:nvPr/>
          </p:nvSpPr>
          <p:spPr>
            <a:xfrm rot="-5400000">
              <a:off x="4546838" y="-5587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0" name="Google Shape;123;p17">
              <a:extLst>
                <a:ext uri="{FF2B5EF4-FFF2-40B4-BE49-F238E27FC236}">
                  <a16:creationId xmlns:a16="http://schemas.microsoft.com/office/drawing/2014/main" id="{7C8E5BB7-CD8E-4316-B041-C2A9FCD29400}"/>
                </a:ext>
              </a:extLst>
            </p:cNvPr>
            <p:cNvSpPr/>
            <p:nvPr/>
          </p:nvSpPr>
          <p:spPr>
            <a:xfrm rot="-5400000">
              <a:off x="3075562" y="756050"/>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24;p17">
              <a:extLst>
                <a:ext uri="{FF2B5EF4-FFF2-40B4-BE49-F238E27FC236}">
                  <a16:creationId xmlns:a16="http://schemas.microsoft.com/office/drawing/2014/main" id="{F1556DDE-5E12-4829-BBDF-AB7CA210FABA}"/>
                </a:ext>
              </a:extLst>
            </p:cNvPr>
            <p:cNvCxnSpPr/>
            <p:nvPr/>
          </p:nvCxnSpPr>
          <p:spPr>
            <a:xfrm>
              <a:off x="3480293" y="1292146"/>
              <a:ext cx="2268000" cy="2268000"/>
            </a:xfrm>
            <a:prstGeom prst="straightConnector1">
              <a:avLst/>
            </a:prstGeom>
            <a:noFill/>
            <a:ln w="9525" cap="flat" cmpd="sng">
              <a:solidFill>
                <a:srgbClr val="FFFFFF"/>
              </a:solidFill>
              <a:prstDash val="dash"/>
              <a:round/>
              <a:headEnd type="none" w="med" len="med"/>
              <a:tailEnd type="none" w="med" len="med"/>
            </a:ln>
          </p:spPr>
        </p:cxnSp>
        <p:cxnSp>
          <p:nvCxnSpPr>
            <p:cNvPr id="12" name="Google Shape;125;p17">
              <a:extLst>
                <a:ext uri="{FF2B5EF4-FFF2-40B4-BE49-F238E27FC236}">
                  <a16:creationId xmlns:a16="http://schemas.microsoft.com/office/drawing/2014/main" id="{E7268739-655B-4A6D-BC00-D347C6BCD347}"/>
                </a:ext>
              </a:extLst>
            </p:cNvPr>
            <p:cNvCxnSpPr>
              <a:endCxn id="6" idx="7"/>
            </p:cNvCxnSpPr>
            <p:nvPr/>
          </p:nvCxnSpPr>
          <p:spPr>
            <a:xfrm flipH="1">
              <a:off x="5083423" y="1280516"/>
              <a:ext cx="676500" cy="676500"/>
            </a:xfrm>
            <a:prstGeom prst="straightConnector1">
              <a:avLst/>
            </a:prstGeom>
            <a:noFill/>
            <a:ln w="9525" cap="flat" cmpd="sng">
              <a:solidFill>
                <a:srgbClr val="FFFFFF"/>
              </a:solidFill>
              <a:prstDash val="dash"/>
              <a:round/>
              <a:headEnd type="none" w="med" len="med"/>
              <a:tailEnd type="none" w="med" len="med"/>
            </a:ln>
          </p:spPr>
        </p:cxnSp>
        <p:cxnSp>
          <p:nvCxnSpPr>
            <p:cNvPr id="13" name="Google Shape;126;p17">
              <a:extLst>
                <a:ext uri="{FF2B5EF4-FFF2-40B4-BE49-F238E27FC236}">
                  <a16:creationId xmlns:a16="http://schemas.microsoft.com/office/drawing/2014/main" id="{1FA81A39-F1ED-457D-AC59-0AD3939D49BC}"/>
                </a:ext>
              </a:extLst>
            </p:cNvPr>
            <p:cNvCxnSpPr/>
            <p:nvPr/>
          </p:nvCxnSpPr>
          <p:spPr>
            <a:xfrm>
              <a:off x="3345288" y="1288325"/>
              <a:ext cx="0" cy="2283300"/>
            </a:xfrm>
            <a:prstGeom prst="straightConnector1">
              <a:avLst/>
            </a:prstGeom>
            <a:noFill/>
            <a:ln w="9525" cap="flat" cmpd="sng">
              <a:solidFill>
                <a:srgbClr val="FFFFFF"/>
              </a:solidFill>
              <a:prstDash val="solid"/>
              <a:round/>
              <a:headEnd type="triangle" w="sm" len="sm"/>
              <a:tailEnd type="triangle" w="sm" len="sm"/>
            </a:ln>
          </p:spPr>
        </p:cxnSp>
        <p:cxnSp>
          <p:nvCxnSpPr>
            <p:cNvPr id="14" name="Google Shape;127;p17">
              <a:extLst>
                <a:ext uri="{FF2B5EF4-FFF2-40B4-BE49-F238E27FC236}">
                  <a16:creationId xmlns:a16="http://schemas.microsoft.com/office/drawing/2014/main" id="{26740DFF-6ECD-4DA2-ADF4-84C88F452241}"/>
                </a:ext>
              </a:extLst>
            </p:cNvPr>
            <p:cNvCxnSpPr>
              <a:stCxn id="6" idx="3"/>
            </p:cNvCxnSpPr>
            <p:nvPr/>
          </p:nvCxnSpPr>
          <p:spPr>
            <a:xfrm flipH="1">
              <a:off x="3468663" y="2895276"/>
              <a:ext cx="676500" cy="676500"/>
            </a:xfrm>
            <a:prstGeom prst="straightConnector1">
              <a:avLst/>
            </a:prstGeom>
            <a:noFill/>
            <a:ln w="9525" cap="flat" cmpd="sng">
              <a:solidFill>
                <a:srgbClr val="FFFFFF"/>
              </a:solidFill>
              <a:prstDash val="dash"/>
              <a:round/>
              <a:headEnd type="none" w="med" len="med"/>
              <a:tailEnd type="none" w="med" len="med"/>
            </a:ln>
          </p:spPr>
        </p:cxnSp>
      </p:grpSp>
      <p:sp>
        <p:nvSpPr>
          <p:cNvPr id="15" name="Google Shape;128;p17">
            <a:extLst>
              <a:ext uri="{FF2B5EF4-FFF2-40B4-BE49-F238E27FC236}">
                <a16:creationId xmlns:a16="http://schemas.microsoft.com/office/drawing/2014/main" id="{594FD0D2-7070-4A76-8A2F-150FEC41F3F6}"/>
              </a:ext>
            </a:extLst>
          </p:cNvPr>
          <p:cNvSpPr/>
          <p:nvPr/>
        </p:nvSpPr>
        <p:spPr>
          <a:xfrm>
            <a:off x="6815837" y="782664"/>
            <a:ext cx="362111" cy="342422"/>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DA5C9BAD-4DDD-4B42-8B82-826D0E6088D3}"/>
              </a:ext>
            </a:extLst>
          </p:cNvPr>
          <p:cNvPicPr>
            <a:picLocks noChangeAspect="1"/>
          </p:cNvPicPr>
          <p:nvPr/>
        </p:nvPicPr>
        <p:blipFill>
          <a:blip r:embed="rId4"/>
          <a:stretch>
            <a:fillRect/>
          </a:stretch>
        </p:blipFill>
        <p:spPr>
          <a:xfrm>
            <a:off x="7315291" y="2134209"/>
            <a:ext cx="1608037" cy="964822"/>
          </a:xfrm>
          <a:prstGeom prst="rect">
            <a:avLst/>
          </a:prstGeom>
        </p:spPr>
      </p:pic>
      <p:sp>
        <p:nvSpPr>
          <p:cNvPr id="4" name="TextBox 3">
            <a:extLst>
              <a:ext uri="{FF2B5EF4-FFF2-40B4-BE49-F238E27FC236}">
                <a16:creationId xmlns:a16="http://schemas.microsoft.com/office/drawing/2014/main" id="{9054F27B-5825-45CD-A6C9-61D89C321C67}"/>
              </a:ext>
            </a:extLst>
          </p:cNvPr>
          <p:cNvSpPr txBox="1"/>
          <p:nvPr/>
        </p:nvSpPr>
        <p:spPr>
          <a:xfrm>
            <a:off x="7716784" y="3102119"/>
            <a:ext cx="1612746" cy="307777"/>
          </a:xfrm>
          <a:prstGeom prst="rect">
            <a:avLst/>
          </a:prstGeom>
          <a:noFill/>
        </p:spPr>
        <p:txBody>
          <a:bodyPr wrap="square" rtlCol="0">
            <a:spAutoFit/>
          </a:bodyPr>
          <a:lstStyle/>
          <a:p>
            <a:r>
              <a:rPr lang="en-IN" dirty="0">
                <a:solidFill>
                  <a:schemeClr val="bg1"/>
                </a:solidFill>
                <a:latin typeface="Cousine" panose="02070409020205020404" charset="0"/>
                <a:cs typeface="Cousine" panose="02070409020205020404" charset="0"/>
              </a:rPr>
              <a:t>Trash</a:t>
            </a:r>
          </a:p>
        </p:txBody>
      </p:sp>
      <p:pic>
        <p:nvPicPr>
          <p:cNvPr id="17" name="Picture 16">
            <a:extLst>
              <a:ext uri="{FF2B5EF4-FFF2-40B4-BE49-F238E27FC236}">
                <a16:creationId xmlns:a16="http://schemas.microsoft.com/office/drawing/2014/main" id="{7795158D-AEE6-413C-834E-CB7A8E07EBB2}"/>
              </a:ext>
            </a:extLst>
          </p:cNvPr>
          <p:cNvPicPr>
            <a:picLocks noChangeAspect="1"/>
          </p:cNvPicPr>
          <p:nvPr/>
        </p:nvPicPr>
        <p:blipFill>
          <a:blip r:embed="rId5"/>
          <a:stretch>
            <a:fillRect/>
          </a:stretch>
        </p:blipFill>
        <p:spPr>
          <a:xfrm>
            <a:off x="5293847" y="2134209"/>
            <a:ext cx="1501221" cy="958358"/>
          </a:xfrm>
          <a:prstGeom prst="rect">
            <a:avLst/>
          </a:prstGeom>
        </p:spPr>
      </p:pic>
      <p:sp>
        <p:nvSpPr>
          <p:cNvPr id="18" name="TextBox 17">
            <a:extLst>
              <a:ext uri="{FF2B5EF4-FFF2-40B4-BE49-F238E27FC236}">
                <a16:creationId xmlns:a16="http://schemas.microsoft.com/office/drawing/2014/main" id="{0B083F79-4190-43C2-9C06-3A5E08D17F56}"/>
              </a:ext>
            </a:extLst>
          </p:cNvPr>
          <p:cNvSpPr txBox="1"/>
          <p:nvPr/>
        </p:nvSpPr>
        <p:spPr>
          <a:xfrm>
            <a:off x="5634062" y="3102118"/>
            <a:ext cx="1130345" cy="307777"/>
          </a:xfrm>
          <a:prstGeom prst="rect">
            <a:avLst/>
          </a:prstGeom>
          <a:noFill/>
        </p:spPr>
        <p:txBody>
          <a:bodyPr wrap="square" rtlCol="0">
            <a:spAutoFit/>
          </a:bodyPr>
          <a:lstStyle/>
          <a:p>
            <a:r>
              <a:rPr lang="en-IN" dirty="0">
                <a:solidFill>
                  <a:schemeClr val="bg1"/>
                </a:solidFill>
                <a:latin typeface="Cousine" panose="02070409020205020404" charset="0"/>
                <a:cs typeface="Cousine" panose="02070409020205020404" charset="0"/>
              </a:rPr>
              <a:t>Clean</a:t>
            </a:r>
          </a:p>
        </p:txBody>
      </p:sp>
    </p:spTree>
    <p:extLst>
      <p:ext uri="{BB962C8B-B14F-4D97-AF65-F5344CB8AC3E}">
        <p14:creationId xmlns:p14="http://schemas.microsoft.com/office/powerpoint/2010/main" val="3331891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b="1" dirty="0">
                <a:latin typeface="Cousine" panose="02070409020205020404" charset="0"/>
                <a:cs typeface="Cousine" panose="02070409020205020404" charset="0"/>
              </a:rPr>
              <a:t>Implemented in the Journal</a:t>
            </a:r>
          </a:p>
          <a:p>
            <a:pPr marL="0" lvl="0" indent="0" algn="just" rtl="0">
              <a:spcBef>
                <a:spcPts val="600"/>
              </a:spcBef>
              <a:spcAft>
                <a:spcPts val="0"/>
              </a:spcAft>
              <a:buNone/>
            </a:pPr>
            <a:endParaRPr lang="en" b="1" dirty="0">
              <a:latin typeface="Cousine" panose="02070409020205020404" charset="0"/>
              <a:cs typeface="Cousine" panose="02070409020205020404" charset="0"/>
            </a:endParaRPr>
          </a:p>
          <a:p>
            <a:pPr marL="0" lvl="0" indent="0" algn="just" rtl="0">
              <a:spcBef>
                <a:spcPts val="600"/>
              </a:spcBef>
              <a:spcAft>
                <a:spcPts val="0"/>
              </a:spcAft>
              <a:buNone/>
            </a:pPr>
            <a:r>
              <a:rPr lang="en" sz="1600" dirty="0">
                <a:latin typeface="Cousine" panose="02070409020205020404" charset="0"/>
                <a:cs typeface="Cousine" panose="02070409020205020404" charset="0"/>
              </a:rPr>
              <a:t>Deep learning model is used to classify the activities taking place in a classroom of an institution.</a:t>
            </a:r>
            <a:endParaRPr sz="1600" dirty="0">
              <a:latin typeface="Cousine" panose="02070409020205020404" charset="0"/>
              <a:cs typeface="Cousine" panose="02070409020205020404" charset="0"/>
            </a:endParaRPr>
          </a:p>
        </p:txBody>
      </p:sp>
      <p:sp>
        <p:nvSpPr>
          <p:cNvPr id="135" name="Google Shape;135;p1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Cousine" panose="02070409020205020404" charset="0"/>
                <a:cs typeface="Cousine" panose="02070409020205020404" charset="0"/>
              </a:rPr>
              <a:t>Novelty</a:t>
            </a:r>
            <a:endParaRPr sz="2800" b="1" dirty="0">
              <a:latin typeface="Cousine" panose="02070409020205020404" charset="0"/>
              <a:cs typeface="Cousine" panose="02070409020205020404" charset="0"/>
            </a:endParaRPr>
          </a:p>
        </p:txBody>
      </p:sp>
      <p:sp>
        <p:nvSpPr>
          <p:cNvPr id="136" name="Google Shape;136;p18"/>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b="1" dirty="0">
                <a:latin typeface="Cousine" panose="02070409020205020404" charset="0"/>
                <a:cs typeface="Cousine" panose="02070409020205020404" charset="0"/>
              </a:rPr>
              <a:t>Modifications to be made</a:t>
            </a:r>
          </a:p>
          <a:p>
            <a:pPr marL="0" lvl="0" indent="0" algn="just" rtl="0">
              <a:spcBef>
                <a:spcPts val="600"/>
              </a:spcBef>
              <a:spcAft>
                <a:spcPts val="0"/>
              </a:spcAft>
              <a:buNone/>
            </a:pPr>
            <a:endParaRPr b="1" dirty="0">
              <a:latin typeface="Cousine" panose="02070409020205020404" charset="0"/>
              <a:cs typeface="Cousine" panose="02070409020205020404" charset="0"/>
            </a:endParaRPr>
          </a:p>
          <a:p>
            <a:pPr marL="0" lvl="0" indent="0" algn="just" rtl="0">
              <a:spcBef>
                <a:spcPts val="600"/>
              </a:spcBef>
              <a:spcAft>
                <a:spcPts val="0"/>
              </a:spcAft>
              <a:buNone/>
            </a:pPr>
            <a:r>
              <a:rPr lang="en" dirty="0">
                <a:latin typeface="Cousine" panose="02070409020205020404" charset="0"/>
                <a:cs typeface="Cousine" panose="02070409020205020404" charset="0"/>
              </a:rPr>
              <a:t>Deep learning model is to be used to identify garbage dumping inside a campus through a quadcopter.</a:t>
            </a:r>
            <a:endParaRPr dirty="0">
              <a:latin typeface="Cousine" panose="02070409020205020404" charset="0"/>
              <a:cs typeface="Cousine" panose="02070409020205020404" charset="0"/>
            </a:endParaRPr>
          </a:p>
        </p:txBody>
      </p:sp>
      <p:sp>
        <p:nvSpPr>
          <p:cNvPr id="137" name="Google Shape;137;p1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2"/>
          <p:cNvSpPr txBox="1">
            <a:spLocks noGrp="1"/>
          </p:cNvSpPr>
          <p:nvPr>
            <p:ph type="body" idx="4294967295"/>
          </p:nvPr>
        </p:nvSpPr>
        <p:spPr>
          <a:xfrm>
            <a:off x="40353" y="362949"/>
            <a:ext cx="4864481" cy="78164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800" b="1" dirty="0">
                <a:latin typeface="Cousine" panose="02070409020205020404" charset="0"/>
                <a:cs typeface="Cousine" panose="02070409020205020404" charset="0"/>
              </a:rPr>
              <a:t>Conclusion and Result</a:t>
            </a:r>
            <a:endParaRPr sz="2800" b="1" dirty="0">
              <a:latin typeface="Cousine" panose="02070409020205020404" charset="0"/>
              <a:cs typeface="Cousine" panose="02070409020205020404" charset="0"/>
            </a:endParaRPr>
          </a:p>
          <a:p>
            <a:pPr marL="0" lvl="0" indent="0" algn="l" rtl="0">
              <a:spcBef>
                <a:spcPts val="600"/>
              </a:spcBef>
              <a:spcAft>
                <a:spcPts val="0"/>
              </a:spcAft>
              <a:buNone/>
            </a:pPr>
            <a:endParaRPr sz="2800" dirty="0">
              <a:latin typeface="Cousine" panose="02070409020205020404" charset="0"/>
              <a:cs typeface="Cousine" panose="02070409020205020404" charset="0"/>
            </a:endParaRPr>
          </a:p>
        </p:txBody>
      </p:sp>
      <p:sp>
        <p:nvSpPr>
          <p:cNvPr id="318" name="Google Shape;318;p3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319" name="Google Shape;319;p32"/>
          <p:cNvGrpSpPr/>
          <p:nvPr/>
        </p:nvGrpSpPr>
        <p:grpSpPr>
          <a:xfrm>
            <a:off x="6795171" y="753774"/>
            <a:ext cx="1860773" cy="1343980"/>
            <a:chOff x="3488300" y="1066711"/>
            <a:chExt cx="5137914" cy="3010243"/>
          </a:xfrm>
        </p:grpSpPr>
        <p:sp>
          <p:nvSpPr>
            <p:cNvPr id="320" name="Google Shape;320;p32"/>
            <p:cNvSpPr/>
            <p:nvPr/>
          </p:nvSpPr>
          <p:spPr>
            <a:xfrm>
              <a:off x="3908466" y="1066711"/>
              <a:ext cx="4296005" cy="2875574"/>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rgbClr val="FFFFFF">
                <a:alpha val="14620"/>
              </a:srgbClr>
            </a:solidFill>
            <a:ln w="9525" cap="flat" cmpd="sng">
              <a:solidFill>
                <a:srgbClr val="0B539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2"/>
            <p:cNvSpPr/>
            <p:nvPr/>
          </p:nvSpPr>
          <p:spPr>
            <a:xfrm>
              <a:off x="3488300" y="3997737"/>
              <a:ext cx="5137914" cy="79217"/>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FFFF">
                <a:alpha val="14620"/>
              </a:srgbClr>
            </a:solidFill>
            <a:ln w="9525" cap="flat" cmpd="sng">
              <a:solidFill>
                <a:srgbClr val="0B539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2"/>
            <p:cNvSpPr/>
            <p:nvPr/>
          </p:nvSpPr>
          <p:spPr>
            <a:xfrm>
              <a:off x="3488300" y="3934363"/>
              <a:ext cx="5137122" cy="63373"/>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alpha val="14620"/>
              </a:srgbClr>
            </a:solidFill>
            <a:ln w="9525" cap="flat" cmpd="sng">
              <a:solidFill>
                <a:srgbClr val="0B539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2"/>
            <p:cNvSpPr/>
            <p:nvPr/>
          </p:nvSpPr>
          <p:spPr>
            <a:xfrm>
              <a:off x="5676334" y="3934363"/>
              <a:ext cx="752334" cy="39608"/>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9CBBA68-BDA3-47CA-98CD-06C893D3E507}"/>
              </a:ext>
            </a:extLst>
          </p:cNvPr>
          <p:cNvSpPr txBox="1"/>
          <p:nvPr/>
        </p:nvSpPr>
        <p:spPr>
          <a:xfrm>
            <a:off x="32803" y="1054495"/>
            <a:ext cx="4795804" cy="1600438"/>
          </a:xfrm>
          <a:prstGeom prst="rect">
            <a:avLst/>
          </a:prstGeom>
          <a:noFill/>
        </p:spPr>
        <p:txBody>
          <a:bodyPr wrap="square" rtlCol="0">
            <a:spAutoFit/>
          </a:bodyPr>
          <a:lstStyle/>
          <a:p>
            <a:pPr algn="just"/>
            <a:r>
              <a:rPr lang="en-US" dirty="0">
                <a:solidFill>
                  <a:schemeClr val="bg1"/>
                </a:solidFill>
                <a:latin typeface="Cousine" panose="02070409020205020404" charset="0"/>
                <a:cs typeface="Cousine" panose="02070409020205020404" charset="0"/>
              </a:rPr>
              <a:t>The study in the journal paper proposed an efficient deep learning model for a novel set of academic activities in a campus domain. The presented activity recognition system can be easily using a smart cyber-physical system. The work implemented in this paper gave a result with 98% accuracy</a:t>
            </a:r>
            <a:endParaRPr lang="en-IN" dirty="0">
              <a:solidFill>
                <a:schemeClr val="bg1"/>
              </a:solidFill>
              <a:latin typeface="Cousine" panose="02070409020205020404" charset="0"/>
              <a:cs typeface="Cousine" panose="02070409020205020404" charset="0"/>
            </a:endParaRPr>
          </a:p>
        </p:txBody>
      </p:sp>
      <p:pic>
        <p:nvPicPr>
          <p:cNvPr id="4" name="Picture 3">
            <a:extLst>
              <a:ext uri="{FF2B5EF4-FFF2-40B4-BE49-F238E27FC236}">
                <a16:creationId xmlns:a16="http://schemas.microsoft.com/office/drawing/2014/main" id="{55C6BFEB-95B8-4B15-B9AD-8B782E94A737}"/>
              </a:ext>
            </a:extLst>
          </p:cNvPr>
          <p:cNvPicPr>
            <a:picLocks noChangeAspect="1"/>
          </p:cNvPicPr>
          <p:nvPr/>
        </p:nvPicPr>
        <p:blipFill rotWithShape="1">
          <a:blip r:embed="rId3"/>
          <a:srcRect l="1796" t="63749" r="68008" b="9598"/>
          <a:stretch/>
        </p:blipFill>
        <p:spPr>
          <a:xfrm>
            <a:off x="7088590" y="932972"/>
            <a:ext cx="1280241" cy="961821"/>
          </a:xfrm>
          <a:prstGeom prst="rect">
            <a:avLst/>
          </a:prstGeom>
        </p:spPr>
      </p:pic>
      <p:pic>
        <p:nvPicPr>
          <p:cNvPr id="14" name="Picture 13">
            <a:extLst>
              <a:ext uri="{FF2B5EF4-FFF2-40B4-BE49-F238E27FC236}">
                <a16:creationId xmlns:a16="http://schemas.microsoft.com/office/drawing/2014/main" id="{7BE95534-E221-4FC3-B429-EE12571A68C2}"/>
              </a:ext>
            </a:extLst>
          </p:cNvPr>
          <p:cNvPicPr>
            <a:picLocks noChangeAspect="1"/>
          </p:cNvPicPr>
          <p:nvPr/>
        </p:nvPicPr>
        <p:blipFill>
          <a:blip r:embed="rId4"/>
          <a:stretch>
            <a:fillRect/>
          </a:stretch>
        </p:blipFill>
        <p:spPr>
          <a:xfrm>
            <a:off x="351358" y="3834857"/>
            <a:ext cx="1399035" cy="1143002"/>
          </a:xfrm>
          <a:prstGeom prst="rect">
            <a:avLst/>
          </a:prstGeom>
        </p:spPr>
      </p:pic>
      <p:cxnSp>
        <p:nvCxnSpPr>
          <p:cNvPr id="16" name="Straight Arrow Connector 15">
            <a:extLst>
              <a:ext uri="{FF2B5EF4-FFF2-40B4-BE49-F238E27FC236}">
                <a16:creationId xmlns:a16="http://schemas.microsoft.com/office/drawing/2014/main" id="{46659E61-B514-49C2-BE50-BE185E13963E}"/>
              </a:ext>
            </a:extLst>
          </p:cNvPr>
          <p:cNvCxnSpPr>
            <a:cxnSpLocks/>
          </p:cNvCxnSpPr>
          <p:nvPr/>
        </p:nvCxnSpPr>
        <p:spPr>
          <a:xfrm flipH="1">
            <a:off x="1336964" y="3237460"/>
            <a:ext cx="2026987" cy="85154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414BA3CA-3AE3-4076-9ACF-B78FEC7CF030}"/>
              </a:ext>
            </a:extLst>
          </p:cNvPr>
          <p:cNvCxnSpPr>
            <a:cxnSpLocks/>
          </p:cNvCxnSpPr>
          <p:nvPr/>
        </p:nvCxnSpPr>
        <p:spPr>
          <a:xfrm flipV="1">
            <a:off x="3941618" y="2062386"/>
            <a:ext cx="2793391" cy="926967"/>
          </a:xfrm>
          <a:prstGeom prst="straightConnector1">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3" name="Picture 22">
            <a:extLst>
              <a:ext uri="{FF2B5EF4-FFF2-40B4-BE49-F238E27FC236}">
                <a16:creationId xmlns:a16="http://schemas.microsoft.com/office/drawing/2014/main" id="{817D3AFF-17B2-43FD-A418-DAF89A6B1317}"/>
              </a:ext>
            </a:extLst>
          </p:cNvPr>
          <p:cNvPicPr>
            <a:picLocks noChangeAspect="1"/>
          </p:cNvPicPr>
          <p:nvPr/>
        </p:nvPicPr>
        <p:blipFill>
          <a:blip r:embed="rId5"/>
          <a:stretch>
            <a:fillRect/>
          </a:stretch>
        </p:blipFill>
        <p:spPr>
          <a:xfrm rot="20385003">
            <a:off x="3089791" y="2704556"/>
            <a:ext cx="958693" cy="569594"/>
          </a:xfrm>
          <a:prstGeom prst="rect">
            <a:avLst/>
          </a:prstGeom>
        </p:spPr>
      </p:pic>
      <p:grpSp>
        <p:nvGrpSpPr>
          <p:cNvPr id="43" name="Google Shape;319;p32">
            <a:extLst>
              <a:ext uri="{FF2B5EF4-FFF2-40B4-BE49-F238E27FC236}">
                <a16:creationId xmlns:a16="http://schemas.microsoft.com/office/drawing/2014/main" id="{3098687D-780D-4758-BE6D-3F8910C1606B}"/>
              </a:ext>
            </a:extLst>
          </p:cNvPr>
          <p:cNvGrpSpPr/>
          <p:nvPr/>
        </p:nvGrpSpPr>
        <p:grpSpPr>
          <a:xfrm>
            <a:off x="6796895" y="2458018"/>
            <a:ext cx="1860773" cy="1343980"/>
            <a:chOff x="3488300" y="1066711"/>
            <a:chExt cx="5137914" cy="3010243"/>
          </a:xfrm>
        </p:grpSpPr>
        <p:sp>
          <p:nvSpPr>
            <p:cNvPr id="44" name="Google Shape;320;p32">
              <a:extLst>
                <a:ext uri="{FF2B5EF4-FFF2-40B4-BE49-F238E27FC236}">
                  <a16:creationId xmlns:a16="http://schemas.microsoft.com/office/drawing/2014/main" id="{F8A3292D-78A9-4734-B45F-AFB169342380}"/>
                </a:ext>
              </a:extLst>
            </p:cNvPr>
            <p:cNvSpPr/>
            <p:nvPr/>
          </p:nvSpPr>
          <p:spPr>
            <a:xfrm>
              <a:off x="3908466" y="1066711"/>
              <a:ext cx="4296005" cy="2875574"/>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rgbClr val="FFFFFF">
                <a:alpha val="14620"/>
              </a:srgbClr>
            </a:solidFill>
            <a:ln w="9525" cap="flat" cmpd="sng">
              <a:solidFill>
                <a:srgbClr val="0B539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21;p32">
              <a:extLst>
                <a:ext uri="{FF2B5EF4-FFF2-40B4-BE49-F238E27FC236}">
                  <a16:creationId xmlns:a16="http://schemas.microsoft.com/office/drawing/2014/main" id="{BD9F570D-D766-40E2-AE06-118267B4D191}"/>
                </a:ext>
              </a:extLst>
            </p:cNvPr>
            <p:cNvSpPr/>
            <p:nvPr/>
          </p:nvSpPr>
          <p:spPr>
            <a:xfrm>
              <a:off x="3488300" y="3997737"/>
              <a:ext cx="5137914" cy="79217"/>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FFFF">
                <a:alpha val="14620"/>
              </a:srgbClr>
            </a:solidFill>
            <a:ln w="9525" cap="flat" cmpd="sng">
              <a:solidFill>
                <a:srgbClr val="0B539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22;p32">
              <a:extLst>
                <a:ext uri="{FF2B5EF4-FFF2-40B4-BE49-F238E27FC236}">
                  <a16:creationId xmlns:a16="http://schemas.microsoft.com/office/drawing/2014/main" id="{0A1D5806-D14D-4A76-BE10-27320FC46951}"/>
                </a:ext>
              </a:extLst>
            </p:cNvPr>
            <p:cNvSpPr/>
            <p:nvPr/>
          </p:nvSpPr>
          <p:spPr>
            <a:xfrm>
              <a:off x="3488300" y="3934363"/>
              <a:ext cx="5137122" cy="63373"/>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alpha val="14620"/>
              </a:srgbClr>
            </a:solidFill>
            <a:ln w="9525" cap="flat" cmpd="sng">
              <a:solidFill>
                <a:srgbClr val="0B539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23;p32">
              <a:extLst>
                <a:ext uri="{FF2B5EF4-FFF2-40B4-BE49-F238E27FC236}">
                  <a16:creationId xmlns:a16="http://schemas.microsoft.com/office/drawing/2014/main" id="{94FBED6F-973B-4E3F-8F00-1ABECCB31928}"/>
                </a:ext>
              </a:extLst>
            </p:cNvPr>
            <p:cNvSpPr/>
            <p:nvPr/>
          </p:nvSpPr>
          <p:spPr>
            <a:xfrm>
              <a:off x="5676334" y="3934363"/>
              <a:ext cx="752334" cy="39608"/>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0" name="Picture 39">
            <a:extLst>
              <a:ext uri="{FF2B5EF4-FFF2-40B4-BE49-F238E27FC236}">
                <a16:creationId xmlns:a16="http://schemas.microsoft.com/office/drawing/2014/main" id="{FDBA8582-2ADF-4FEE-A0DC-5734A05A89C0}"/>
              </a:ext>
            </a:extLst>
          </p:cNvPr>
          <p:cNvPicPr>
            <a:picLocks noChangeAspect="1"/>
          </p:cNvPicPr>
          <p:nvPr/>
        </p:nvPicPr>
        <p:blipFill>
          <a:blip r:embed="rId6"/>
          <a:stretch>
            <a:fillRect/>
          </a:stretch>
        </p:blipFill>
        <p:spPr>
          <a:xfrm>
            <a:off x="4270019" y="3834857"/>
            <a:ext cx="1117176" cy="1044945"/>
          </a:xfrm>
          <a:prstGeom prst="rect">
            <a:avLst/>
          </a:prstGeom>
        </p:spPr>
      </p:pic>
      <p:cxnSp>
        <p:nvCxnSpPr>
          <p:cNvPr id="50" name="Straight Arrow Connector 49">
            <a:extLst>
              <a:ext uri="{FF2B5EF4-FFF2-40B4-BE49-F238E27FC236}">
                <a16:creationId xmlns:a16="http://schemas.microsoft.com/office/drawing/2014/main" id="{ADF20475-606C-41FE-A6D2-C0ABEE178EAF}"/>
              </a:ext>
            </a:extLst>
          </p:cNvPr>
          <p:cNvCxnSpPr>
            <a:cxnSpLocks/>
          </p:cNvCxnSpPr>
          <p:nvPr/>
        </p:nvCxnSpPr>
        <p:spPr>
          <a:xfrm>
            <a:off x="3837709" y="3237460"/>
            <a:ext cx="775239" cy="759784"/>
          </a:xfrm>
          <a:prstGeom prst="straightConnector1">
            <a:avLst/>
          </a:prstGeom>
          <a:ln>
            <a:solidFill>
              <a:srgbClr val="57F608"/>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6867C77-3990-4A6B-9EE0-B48CF5F3C038}"/>
              </a:ext>
            </a:extLst>
          </p:cNvPr>
          <p:cNvCxnSpPr>
            <a:cxnSpLocks/>
          </p:cNvCxnSpPr>
          <p:nvPr/>
        </p:nvCxnSpPr>
        <p:spPr>
          <a:xfrm>
            <a:off x="3954302" y="3099945"/>
            <a:ext cx="2840869" cy="647233"/>
          </a:xfrm>
          <a:prstGeom prst="line">
            <a:avLst/>
          </a:prstGeom>
          <a:ln>
            <a:solidFill>
              <a:srgbClr val="57F608"/>
            </a:solidFill>
            <a:prstDash val="dash"/>
          </a:ln>
        </p:spPr>
        <p:style>
          <a:lnRef idx="1">
            <a:schemeClr val="accent3"/>
          </a:lnRef>
          <a:fillRef idx="0">
            <a:schemeClr val="accent3"/>
          </a:fillRef>
          <a:effectRef idx="0">
            <a:schemeClr val="accent3"/>
          </a:effectRef>
          <a:fontRef idx="minor">
            <a:schemeClr val="tx1"/>
          </a:fontRef>
        </p:style>
      </p:cxnSp>
      <p:pic>
        <p:nvPicPr>
          <p:cNvPr id="57" name="Picture 56">
            <a:extLst>
              <a:ext uri="{FF2B5EF4-FFF2-40B4-BE49-F238E27FC236}">
                <a16:creationId xmlns:a16="http://schemas.microsoft.com/office/drawing/2014/main" id="{F01A88FD-D639-494D-A683-522ABA8903E6}"/>
              </a:ext>
            </a:extLst>
          </p:cNvPr>
          <p:cNvPicPr>
            <a:picLocks noChangeAspect="1"/>
          </p:cNvPicPr>
          <p:nvPr/>
        </p:nvPicPr>
        <p:blipFill rotWithShape="1">
          <a:blip r:embed="rId3"/>
          <a:srcRect l="72039" t="60750" r="2962" b="7753"/>
          <a:stretch/>
        </p:blipFill>
        <p:spPr>
          <a:xfrm>
            <a:off x="7088590" y="2568552"/>
            <a:ext cx="1297715" cy="1030485"/>
          </a:xfrm>
          <a:prstGeom prst="rect">
            <a:avLst/>
          </a:prstGeom>
        </p:spPr>
      </p:pic>
    </p:spTree>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597</Words>
  <Application>Microsoft Office PowerPoint</Application>
  <PresentationFormat>On-screen Show (16:9)</PresentationFormat>
  <Paragraphs>65</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Cousine</vt:lpstr>
      <vt:lpstr>Valentine template</vt:lpstr>
      <vt:lpstr>Mini Project –      0th Review</vt:lpstr>
      <vt:lpstr>Automated Recognition Of Over Flowing Garbage Bins</vt:lpstr>
      <vt:lpstr>Base Paper Details</vt:lpstr>
      <vt:lpstr>PowerPoint Presentation</vt:lpstr>
      <vt:lpstr>Objective</vt:lpstr>
      <vt:lpstr>Work Flow</vt:lpstr>
      <vt:lpstr>Acquired Dataset</vt:lpstr>
      <vt:lpstr>Novelty</vt:lpstr>
      <vt:lpstr>PowerPoint Presentation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0th Review</dc:title>
  <dc:creator>hareekrishna v.s</dc:creator>
  <cp:lastModifiedBy>hareekrishna v.s</cp:lastModifiedBy>
  <cp:revision>4</cp:revision>
  <cp:lastPrinted>2022-04-23T19:45:23Z</cp:lastPrinted>
  <dcterms:modified xsi:type="dcterms:W3CDTF">2022-09-13T11:52:17Z</dcterms:modified>
</cp:coreProperties>
</file>