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95" r:id="rId3"/>
    <p:sldId id="258" r:id="rId4"/>
    <p:sldId id="299" r:id="rId5"/>
    <p:sldId id="261" r:id="rId6"/>
    <p:sldId id="300" r:id="rId7"/>
    <p:sldId id="296" r:id="rId8"/>
    <p:sldId id="297" r:id="rId9"/>
    <p:sldId id="263" r:id="rId10"/>
    <p:sldId id="301" r:id="rId11"/>
    <p:sldId id="302" r:id="rId12"/>
    <p:sldId id="277" r:id="rId13"/>
    <p:sldId id="279" r:id="rId14"/>
    <p:sldId id="298" r:id="rId15"/>
  </p:sldIdLst>
  <p:sldSz cx="9144000" cy="5143500" type="screen16x9"/>
  <p:notesSz cx="6858000" cy="9144000"/>
  <p:embeddedFontLst>
    <p:embeddedFont>
      <p:font typeface="Cousine" panose="02070409020205020404"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F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51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5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17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96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93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86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81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7">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arxiv.org/abs/1605.07678"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esquisa.bvsalud.org/global-literature-on-novel-coronavirus-2019-ncov/?lang=en&amp;q=au:%22Liu,%20Yifan,%20Lu,%20BingHang,%20Peng,%20Jingyu,%20Zhang,%20Zihao%22"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Cousine" panose="02070409020205020404" charset="0"/>
                <a:cs typeface="Cousine" panose="02070409020205020404" charset="0"/>
              </a:rPr>
              <a:t>Mini Project – </a:t>
            </a:r>
            <a:br>
              <a:rPr lang="en-IN" dirty="0">
                <a:latin typeface="Cousine" panose="02070409020205020404" charset="0"/>
                <a:cs typeface="Cousine" panose="02070409020205020404" charset="0"/>
              </a:rPr>
            </a:br>
            <a:r>
              <a:rPr lang="en-IN" dirty="0">
                <a:latin typeface="Cousine" panose="02070409020205020404" charset="0"/>
                <a:cs typeface="Cousine" panose="02070409020205020404" charset="0"/>
              </a:rPr>
              <a:t>				1</a:t>
            </a:r>
            <a:r>
              <a:rPr lang="en-IN" baseline="30000" dirty="0">
                <a:latin typeface="Cousine" panose="02070409020205020404" charset="0"/>
                <a:cs typeface="Cousine" panose="02070409020205020404" charset="0"/>
              </a:rPr>
              <a:t>th </a:t>
            </a:r>
            <a:r>
              <a:rPr lang="en-IN" dirty="0">
                <a:latin typeface="Cousine" panose="02070409020205020404" charset="0"/>
                <a:cs typeface="Cousine" panose="02070409020205020404" charset="0"/>
              </a:rPr>
              <a:t>Review</a:t>
            </a:r>
            <a:endParaRPr dirty="0">
              <a:latin typeface="Cousine" panose="02070409020205020404" charset="0"/>
              <a:cs typeface="Cousine" panose="020704090202050204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04330" y="942394"/>
            <a:ext cx="39945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b="1" dirty="0">
                <a:latin typeface="Cousine" panose="02070409020205020404" charset="0"/>
                <a:cs typeface="Cousine" panose="02070409020205020404" charset="0"/>
              </a:rPr>
              <a:t>The follwing are used to evatuate the performance for testing and validation for each epoch:</a:t>
            </a:r>
          </a:p>
          <a:p>
            <a:pPr lvl="2">
              <a:spcBef>
                <a:spcPts val="600"/>
              </a:spcBef>
              <a:buChar char="▪"/>
            </a:pPr>
            <a:r>
              <a:rPr lang="en" sz="1800" dirty="0">
                <a:solidFill>
                  <a:schemeClr val="bg1"/>
                </a:solidFill>
                <a:latin typeface="Cousine" panose="02070409020205020404" charset="0"/>
                <a:cs typeface="Cousine" panose="02070409020205020404" charset="0"/>
              </a:rPr>
              <a:t>Box loss</a:t>
            </a:r>
          </a:p>
          <a:p>
            <a:pPr lvl="2">
              <a:spcBef>
                <a:spcPts val="600"/>
              </a:spcBef>
              <a:buChar char="▪"/>
            </a:pPr>
            <a:r>
              <a:rPr lang="en" sz="1800" dirty="0">
                <a:solidFill>
                  <a:schemeClr val="bg1"/>
                </a:solidFill>
                <a:latin typeface="Cousine" panose="02070409020205020404" charset="0"/>
                <a:cs typeface="Cousine" panose="02070409020205020404" charset="0"/>
              </a:rPr>
              <a:t>Object loss</a:t>
            </a:r>
          </a:p>
          <a:p>
            <a:pPr lvl="2">
              <a:spcBef>
                <a:spcPts val="600"/>
              </a:spcBef>
              <a:buChar char="▪"/>
            </a:pPr>
            <a:r>
              <a:rPr lang="en" sz="1800" dirty="0">
                <a:solidFill>
                  <a:schemeClr val="bg1"/>
                </a:solidFill>
                <a:latin typeface="Cousine" panose="02070409020205020404" charset="0"/>
                <a:cs typeface="Cousine" panose="02070409020205020404" charset="0"/>
              </a:rPr>
              <a:t>Class loss</a:t>
            </a:r>
          </a:p>
          <a:p>
            <a:pPr lvl="2">
              <a:spcBef>
                <a:spcPts val="600"/>
              </a:spcBef>
              <a:buChar char="▪"/>
            </a:pPr>
            <a:r>
              <a:rPr lang="en" sz="1800" dirty="0">
                <a:solidFill>
                  <a:schemeClr val="bg1"/>
                </a:solidFill>
                <a:latin typeface="Cousine" panose="02070409020205020404" charset="0"/>
                <a:cs typeface="Cousine" panose="02070409020205020404" charset="0"/>
              </a:rPr>
              <a:t>Precision</a:t>
            </a:r>
          </a:p>
          <a:p>
            <a:pPr lvl="2">
              <a:spcBef>
                <a:spcPts val="600"/>
              </a:spcBef>
              <a:buChar char="▪"/>
            </a:pPr>
            <a:r>
              <a:rPr lang="en" sz="1800" dirty="0">
                <a:solidFill>
                  <a:schemeClr val="bg1"/>
                </a:solidFill>
                <a:latin typeface="Cousine" panose="02070409020205020404" charset="0"/>
                <a:cs typeface="Cousine" panose="02070409020205020404" charset="0"/>
              </a:rPr>
              <a:t>Recall score</a:t>
            </a:r>
          </a:p>
          <a:p>
            <a:pPr lvl="2">
              <a:spcBef>
                <a:spcPts val="600"/>
              </a:spcBef>
              <a:buChar char="▪"/>
            </a:pPr>
            <a:r>
              <a:rPr lang="en" dirty="0">
                <a:solidFill>
                  <a:schemeClr val="bg1"/>
                </a:solidFill>
                <a:latin typeface="Cousine" panose="02070409020205020404" charset="0"/>
                <a:cs typeface="Cousine" panose="02070409020205020404" charset="0"/>
              </a:rPr>
              <a:t>Mean Average Precition</a:t>
            </a:r>
          </a:p>
          <a:p>
            <a:pPr lvl="2">
              <a:spcBef>
                <a:spcPts val="600"/>
              </a:spcBef>
              <a:buChar char="▪"/>
            </a:pPr>
            <a:r>
              <a:rPr lang="en" sz="1800" dirty="0">
                <a:solidFill>
                  <a:schemeClr val="bg1"/>
                </a:solidFill>
                <a:latin typeface="Cousine" panose="02070409020205020404" charset="0"/>
                <a:cs typeface="Cousine" panose="02070409020205020404" charset="0"/>
              </a:rPr>
              <a:t>Learning Rate</a:t>
            </a:r>
          </a:p>
          <a:p>
            <a:pPr marL="914400" lvl="2" indent="0" algn="just">
              <a:buNone/>
            </a:pPr>
            <a:endParaRPr lang="en" b="1" dirty="0">
              <a:latin typeface="Cousine" panose="02070409020205020404" charset="0"/>
              <a:cs typeface="Cousine" panose="02070409020205020404" charset="0"/>
            </a:endParaRPr>
          </a:p>
        </p:txBody>
      </p:sp>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Cousine" panose="02070409020205020404" charset="0"/>
                <a:cs typeface="Cousine" panose="02070409020205020404" charset="0"/>
              </a:rPr>
              <a:t>Performance Measurement</a:t>
            </a:r>
            <a:endParaRPr sz="2800" b="1" dirty="0">
              <a:latin typeface="Cousine" panose="02070409020205020404" charset="0"/>
              <a:cs typeface="Cousine" panose="02070409020205020404" charset="0"/>
            </a:endParaRPr>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Picture 4">
            <a:extLst>
              <a:ext uri="{FF2B5EF4-FFF2-40B4-BE49-F238E27FC236}">
                <a16:creationId xmlns:a16="http://schemas.microsoft.com/office/drawing/2014/main" id="{C9688A4B-7CD5-91FD-B074-A5749DAF9F28}"/>
              </a:ext>
            </a:extLst>
          </p:cNvPr>
          <p:cNvPicPr>
            <a:picLocks noChangeAspect="1"/>
          </p:cNvPicPr>
          <p:nvPr/>
        </p:nvPicPr>
        <p:blipFill>
          <a:blip r:embed="rId3"/>
          <a:stretch>
            <a:fillRect/>
          </a:stretch>
        </p:blipFill>
        <p:spPr>
          <a:xfrm>
            <a:off x="4398830" y="1578263"/>
            <a:ext cx="4653730" cy="3076304"/>
          </a:xfrm>
          <a:prstGeom prst="rect">
            <a:avLst/>
          </a:prstGeom>
        </p:spPr>
      </p:pic>
    </p:spTree>
    <p:extLst>
      <p:ext uri="{BB962C8B-B14F-4D97-AF65-F5344CB8AC3E}">
        <p14:creationId xmlns:p14="http://schemas.microsoft.com/office/powerpoint/2010/main" val="217460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04330" y="1461872"/>
            <a:ext cx="3994500" cy="4168220"/>
          </a:xfrm>
          <a:prstGeom prst="rect">
            <a:avLst/>
          </a:prstGeom>
        </p:spPr>
        <p:txBody>
          <a:bodyPr spcFirstLastPara="1" wrap="square" lIns="91425" tIns="91425" rIns="91425" bIns="91425" anchor="t" anchorCtr="0">
            <a:noAutofit/>
          </a:bodyPr>
          <a:lstStyle/>
          <a:p>
            <a:pPr marL="285750" indent="-285750" algn="just"/>
            <a:r>
              <a:rPr lang="en-IN" sz="1600" dirty="0">
                <a:latin typeface="Cousine" panose="02070409020205020404" charset="0"/>
                <a:cs typeface="Cousine" panose="02070409020205020404" charset="0"/>
              </a:rPr>
              <a:t>Collection of image data.</a:t>
            </a:r>
          </a:p>
          <a:p>
            <a:pPr marL="285750" indent="-285750" algn="just"/>
            <a:r>
              <a:rPr lang="en-IN" sz="1600" dirty="0">
                <a:latin typeface="Cousine" panose="02070409020205020404" charset="0"/>
                <a:cs typeface="Cousine" panose="02070409020205020404" charset="0"/>
              </a:rPr>
              <a:t>Annotation of data</a:t>
            </a:r>
          </a:p>
          <a:p>
            <a:pPr marL="285750" indent="-285750" algn="just"/>
            <a:r>
              <a:rPr lang="en-IN" sz="1600" dirty="0">
                <a:latin typeface="Cousine" panose="02070409020205020404" charset="0"/>
                <a:cs typeface="Cousine" panose="02070409020205020404" charset="0"/>
              </a:rPr>
              <a:t>Using YOLOv5 to weight the image classification</a:t>
            </a:r>
          </a:p>
          <a:p>
            <a:pPr marL="285750" indent="-285750" algn="just"/>
            <a:r>
              <a:rPr lang="en-IN" sz="1600" dirty="0">
                <a:latin typeface="Cousine" panose="02070409020205020404" charset="0"/>
                <a:cs typeface="Cousine" panose="02070409020205020404" charset="0"/>
              </a:rPr>
              <a:t>Using the weights to build a model</a:t>
            </a:r>
          </a:p>
          <a:p>
            <a:pPr marL="285750" indent="-285750" algn="just"/>
            <a:r>
              <a:rPr lang="en-IN" sz="1600" dirty="0">
                <a:latin typeface="Cousine" panose="02070409020205020404" charset="0"/>
                <a:cs typeface="Cousine" panose="02070409020205020404" charset="0"/>
              </a:rPr>
              <a:t>Testing the model with random images</a:t>
            </a:r>
            <a:endParaRPr sz="1600" dirty="0">
              <a:latin typeface="Cousine" panose="02070409020205020404" charset="0"/>
              <a:cs typeface="Cousine" panose="02070409020205020404" charset="0"/>
            </a:endParaRPr>
          </a:p>
        </p:txBody>
      </p:sp>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Cousine" panose="02070409020205020404" charset="0"/>
                <a:cs typeface="Cousine" panose="02070409020205020404" charset="0"/>
              </a:rPr>
              <a:t>Work Completed</a:t>
            </a:r>
            <a:endParaRPr sz="2800" b="1" dirty="0">
              <a:latin typeface="Cousine" panose="02070409020205020404" charset="0"/>
              <a:cs typeface="Cousine" panose="02070409020205020404" charset="0"/>
            </a:endParaRPr>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5" name="Picture 4">
            <a:extLst>
              <a:ext uri="{FF2B5EF4-FFF2-40B4-BE49-F238E27FC236}">
                <a16:creationId xmlns:a16="http://schemas.microsoft.com/office/drawing/2014/main" id="{84E13CFE-54A3-0E71-B88C-52FC9C9B6620}"/>
              </a:ext>
            </a:extLst>
          </p:cNvPr>
          <p:cNvPicPr>
            <a:picLocks noChangeAspect="1"/>
          </p:cNvPicPr>
          <p:nvPr/>
        </p:nvPicPr>
        <p:blipFill rotWithShape="1">
          <a:blip r:embed="rId3"/>
          <a:srcRect l="34231" t="2286" r="33885" b="82361"/>
          <a:stretch/>
        </p:blipFill>
        <p:spPr>
          <a:xfrm>
            <a:off x="5042263" y="405977"/>
            <a:ext cx="1665514" cy="789666"/>
          </a:xfrm>
          <a:prstGeom prst="rect">
            <a:avLst/>
          </a:prstGeom>
        </p:spPr>
      </p:pic>
      <p:pic>
        <p:nvPicPr>
          <p:cNvPr id="7" name="Picture 6">
            <a:extLst>
              <a:ext uri="{FF2B5EF4-FFF2-40B4-BE49-F238E27FC236}">
                <a16:creationId xmlns:a16="http://schemas.microsoft.com/office/drawing/2014/main" id="{D72CACF0-F0D6-9CEB-78C0-3136948884FF}"/>
              </a:ext>
            </a:extLst>
          </p:cNvPr>
          <p:cNvPicPr>
            <a:picLocks noChangeAspect="1"/>
          </p:cNvPicPr>
          <p:nvPr/>
        </p:nvPicPr>
        <p:blipFill rotWithShape="1">
          <a:blip r:embed="rId3"/>
          <a:srcRect l="2889" t="7894" r="66635" b="69778"/>
          <a:stretch/>
        </p:blipFill>
        <p:spPr>
          <a:xfrm>
            <a:off x="7197634" y="385354"/>
            <a:ext cx="1384045" cy="810289"/>
          </a:xfrm>
          <a:prstGeom prst="rect">
            <a:avLst/>
          </a:prstGeom>
        </p:spPr>
      </p:pic>
      <p:pic>
        <p:nvPicPr>
          <p:cNvPr id="9" name="Picture 8">
            <a:extLst>
              <a:ext uri="{FF2B5EF4-FFF2-40B4-BE49-F238E27FC236}">
                <a16:creationId xmlns:a16="http://schemas.microsoft.com/office/drawing/2014/main" id="{CD114023-57D8-C0C7-CAA7-EA5D2907DA45}"/>
              </a:ext>
            </a:extLst>
          </p:cNvPr>
          <p:cNvPicPr>
            <a:picLocks noChangeAspect="1"/>
          </p:cNvPicPr>
          <p:nvPr/>
        </p:nvPicPr>
        <p:blipFill rotWithShape="1">
          <a:blip r:embed="rId4"/>
          <a:srcRect l="-128" t="37720" r="77387" b="39668"/>
          <a:stretch/>
        </p:blipFill>
        <p:spPr>
          <a:xfrm>
            <a:off x="6276704" y="1461872"/>
            <a:ext cx="1162594" cy="1156062"/>
          </a:xfrm>
          <a:prstGeom prst="rect">
            <a:avLst/>
          </a:prstGeom>
        </p:spPr>
      </p:pic>
      <p:pic>
        <p:nvPicPr>
          <p:cNvPr id="11" name="Picture 10">
            <a:extLst>
              <a:ext uri="{FF2B5EF4-FFF2-40B4-BE49-F238E27FC236}">
                <a16:creationId xmlns:a16="http://schemas.microsoft.com/office/drawing/2014/main" id="{AE2DA29E-5FC3-14DE-BB8A-E042D1AA29C3}"/>
              </a:ext>
            </a:extLst>
          </p:cNvPr>
          <p:cNvPicPr>
            <a:picLocks noChangeAspect="1"/>
          </p:cNvPicPr>
          <p:nvPr/>
        </p:nvPicPr>
        <p:blipFill>
          <a:blip r:embed="rId5"/>
          <a:stretch>
            <a:fillRect/>
          </a:stretch>
        </p:blipFill>
        <p:spPr>
          <a:xfrm>
            <a:off x="6041156" y="2872172"/>
            <a:ext cx="1502644" cy="1865351"/>
          </a:xfrm>
          <a:prstGeom prst="rect">
            <a:avLst/>
          </a:prstGeom>
        </p:spPr>
      </p:pic>
    </p:spTree>
    <p:extLst>
      <p:ext uri="{BB962C8B-B14F-4D97-AF65-F5344CB8AC3E}">
        <p14:creationId xmlns:p14="http://schemas.microsoft.com/office/powerpoint/2010/main" val="73618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body" idx="4294967295"/>
          </p:nvPr>
        </p:nvSpPr>
        <p:spPr>
          <a:xfrm>
            <a:off x="922096" y="663395"/>
            <a:ext cx="5896716" cy="7816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latin typeface="Cousine" panose="02070409020205020404" charset="0"/>
                <a:cs typeface="Cousine" panose="02070409020205020404" charset="0"/>
              </a:rPr>
              <a:t>Future work</a:t>
            </a:r>
            <a:endParaRPr sz="2800" b="1" dirty="0">
              <a:latin typeface="Cousine" panose="02070409020205020404" charset="0"/>
              <a:cs typeface="Cousine" panose="02070409020205020404" charset="0"/>
            </a:endParaRPr>
          </a:p>
          <a:p>
            <a:pPr marL="0" lvl="0" indent="0" algn="l" rtl="0">
              <a:spcBef>
                <a:spcPts val="600"/>
              </a:spcBef>
              <a:spcAft>
                <a:spcPts val="0"/>
              </a:spcAft>
              <a:buNone/>
            </a:pPr>
            <a:endParaRPr sz="2800" dirty="0">
              <a:latin typeface="Cousine" panose="02070409020205020404" charset="0"/>
              <a:cs typeface="Cousine" panose="02070409020205020404" charset="0"/>
            </a:endParaRPr>
          </a:p>
        </p:txBody>
      </p:sp>
      <p:sp>
        <p:nvSpPr>
          <p:cNvPr id="318" name="Google Shape;318;p3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29CBBA68-BDA3-47CA-98CD-06C893D3E507}"/>
              </a:ext>
            </a:extLst>
          </p:cNvPr>
          <p:cNvSpPr txBox="1"/>
          <p:nvPr/>
        </p:nvSpPr>
        <p:spPr>
          <a:xfrm>
            <a:off x="176494" y="1725364"/>
            <a:ext cx="6243899" cy="2246769"/>
          </a:xfrm>
          <a:prstGeom prst="rect">
            <a:avLst/>
          </a:prstGeom>
          <a:noFill/>
        </p:spPr>
        <p:txBody>
          <a:bodyPr wrap="square" rtlCol="0">
            <a:spAutoFit/>
          </a:bodyPr>
          <a:lstStyle/>
          <a:p>
            <a:pPr marL="285750" indent="-285750" algn="just">
              <a:buClr>
                <a:schemeClr val="bg1"/>
              </a:buClr>
              <a:buFont typeface="Wingdings" panose="05000000000000000000" pitchFamily="2" charset="2"/>
              <a:buChar char="§"/>
            </a:pPr>
            <a:r>
              <a:rPr lang="en-IN" sz="1800" dirty="0">
                <a:solidFill>
                  <a:schemeClr val="bg1"/>
                </a:solidFill>
                <a:latin typeface="Cousine" panose="02070409020205020404" charset="0"/>
                <a:cs typeface="Cousine" panose="02070409020205020404" charset="0"/>
              </a:rPr>
              <a:t>More image annotation </a:t>
            </a:r>
          </a:p>
          <a:p>
            <a:pPr algn="just">
              <a:buClr>
                <a:schemeClr val="bg1"/>
              </a:buClr>
            </a:pPr>
            <a:endParaRPr lang="en-IN" sz="1800" dirty="0">
              <a:solidFill>
                <a:schemeClr val="bg1"/>
              </a:solidFill>
              <a:latin typeface="Cousine" panose="02070409020205020404" charset="0"/>
              <a:cs typeface="Cousine" panose="02070409020205020404" charset="0"/>
            </a:endParaRPr>
          </a:p>
          <a:p>
            <a:pPr marL="285750" indent="-285750" algn="just">
              <a:buClr>
                <a:schemeClr val="bg1"/>
              </a:buClr>
              <a:buFont typeface="Wingdings" panose="05000000000000000000" pitchFamily="2" charset="2"/>
              <a:buChar char="§"/>
            </a:pPr>
            <a:r>
              <a:rPr lang="en-IN" sz="1800" dirty="0">
                <a:solidFill>
                  <a:schemeClr val="bg1"/>
                </a:solidFill>
                <a:latin typeface="Cousine" panose="02070409020205020404" charset="0"/>
                <a:cs typeface="Cousine" panose="02070409020205020404" charset="0"/>
              </a:rPr>
              <a:t>Improve the accuracy of the model</a:t>
            </a:r>
          </a:p>
          <a:p>
            <a:pPr algn="just">
              <a:buClr>
                <a:schemeClr val="bg1"/>
              </a:buClr>
            </a:pPr>
            <a:endParaRPr lang="en-IN" sz="1800" dirty="0">
              <a:solidFill>
                <a:schemeClr val="bg1"/>
              </a:solidFill>
              <a:latin typeface="Cousine" panose="02070409020205020404" charset="0"/>
              <a:cs typeface="Cousine" panose="02070409020205020404" charset="0"/>
            </a:endParaRPr>
          </a:p>
          <a:p>
            <a:pPr marL="285750" indent="-285750" algn="just">
              <a:buClr>
                <a:schemeClr val="bg1"/>
              </a:buClr>
              <a:buFont typeface="Wingdings" panose="05000000000000000000" pitchFamily="2" charset="2"/>
              <a:buChar char="§"/>
            </a:pPr>
            <a:r>
              <a:rPr lang="en-IN" sz="1800" dirty="0">
                <a:solidFill>
                  <a:schemeClr val="bg1"/>
                </a:solidFill>
                <a:latin typeface="Cousine" panose="02070409020205020404" charset="0"/>
                <a:cs typeface="Cousine" panose="02070409020205020404" charset="0"/>
              </a:rPr>
              <a:t>Video capture using OpenCV for model input</a:t>
            </a:r>
          </a:p>
          <a:p>
            <a:pPr algn="just">
              <a:buClr>
                <a:schemeClr val="bg1"/>
              </a:buClr>
            </a:pPr>
            <a:endParaRPr lang="en-IN" sz="1800" dirty="0">
              <a:solidFill>
                <a:schemeClr val="bg1"/>
              </a:solidFill>
              <a:latin typeface="Cousine" panose="02070409020205020404" charset="0"/>
              <a:cs typeface="Cousine" panose="02070409020205020404" charset="0"/>
            </a:endParaRPr>
          </a:p>
          <a:p>
            <a:pPr marL="285750" indent="-285750" algn="just">
              <a:buClr>
                <a:schemeClr val="bg1"/>
              </a:buClr>
              <a:buFont typeface="Wingdings" panose="05000000000000000000" pitchFamily="2" charset="2"/>
              <a:buChar char="§"/>
            </a:pPr>
            <a:r>
              <a:rPr lang="en-IN" sz="1800" dirty="0">
                <a:solidFill>
                  <a:schemeClr val="bg1"/>
                </a:solidFill>
                <a:latin typeface="Cousine" panose="02070409020205020404" charset="0"/>
                <a:cs typeface="Cousine" panose="02070409020205020404" charset="0"/>
              </a:rPr>
              <a:t>Use CUDA for higher processing speed</a:t>
            </a:r>
          </a:p>
          <a:p>
            <a:pPr marL="285750" indent="-285750" algn="just">
              <a:buClr>
                <a:schemeClr val="bg1"/>
              </a:buClr>
              <a:buFont typeface="Arial" panose="020B0604020202020204" pitchFamily="34" charset="0"/>
              <a:buChar char="•"/>
            </a:pPr>
            <a:endParaRPr lang="en-IN" dirty="0">
              <a:solidFill>
                <a:schemeClr val="bg1"/>
              </a:solidFill>
              <a:latin typeface="Cousine" panose="02070409020205020404" charset="0"/>
              <a:cs typeface="Cousine" panose="020704090202050204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4"/>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latin typeface="Cousine" panose="02070409020205020404" charset="0"/>
                <a:cs typeface="Cousine" panose="02070409020205020404" charset="0"/>
              </a:rPr>
              <a:t>Reference</a:t>
            </a:r>
            <a:endParaRPr sz="2800" b="1" dirty="0">
              <a:latin typeface="Cousine" panose="02070409020205020404" charset="0"/>
              <a:cs typeface="Cousine" panose="02070409020205020404" charset="0"/>
            </a:endParaRPr>
          </a:p>
        </p:txBody>
      </p:sp>
      <p:sp>
        <p:nvSpPr>
          <p:cNvPr id="338" name="Google Shape;338;p34"/>
          <p:cNvSpPr txBox="1">
            <a:spLocks noGrp="1"/>
          </p:cNvSpPr>
          <p:nvPr>
            <p:ph type="body" idx="1"/>
          </p:nvPr>
        </p:nvSpPr>
        <p:spPr>
          <a:xfrm>
            <a:off x="416579" y="1125000"/>
            <a:ext cx="8178900" cy="3639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rgbClr val="FFFFFF"/>
              </a:buClr>
              <a:buSzPts val="1800"/>
              <a:buChar char="▪"/>
            </a:pPr>
            <a:r>
              <a:rPr lang="en-IN" sz="1200" dirty="0">
                <a:latin typeface="Cousine" panose="02070409020205020404" charset="0"/>
                <a:cs typeface="Cousine" panose="02070409020205020404" charset="0"/>
              </a:rPr>
              <a:t>A. </a:t>
            </a:r>
            <a:r>
              <a:rPr lang="en-IN" sz="1200" dirty="0" err="1">
                <a:latin typeface="Cousine" panose="02070409020205020404" charset="0"/>
                <a:cs typeface="Cousine" panose="02070409020205020404" charset="0"/>
              </a:rPr>
              <a:t>Canziani</a:t>
            </a:r>
            <a:r>
              <a:rPr lang="en-IN" sz="1200" dirty="0">
                <a:latin typeface="Cousine" panose="02070409020205020404" charset="0"/>
                <a:cs typeface="Cousine" panose="02070409020205020404" charset="0"/>
              </a:rPr>
              <a:t>, A. </a:t>
            </a:r>
            <a:r>
              <a:rPr lang="en-IN" sz="1200" dirty="0" err="1">
                <a:latin typeface="Cousine" panose="02070409020205020404" charset="0"/>
                <a:cs typeface="Cousine" panose="02070409020205020404" charset="0"/>
              </a:rPr>
              <a:t>Paszke</a:t>
            </a:r>
            <a:r>
              <a:rPr lang="en-IN" sz="1200" dirty="0">
                <a:latin typeface="Cousine" panose="02070409020205020404" charset="0"/>
                <a:cs typeface="Cousine" panose="02070409020205020404" charset="0"/>
              </a:rPr>
              <a:t>, and E. </a:t>
            </a:r>
            <a:r>
              <a:rPr lang="en-IN" sz="1200" dirty="0" err="1">
                <a:latin typeface="Cousine" panose="02070409020205020404" charset="0"/>
                <a:cs typeface="Cousine" panose="02070409020205020404" charset="0"/>
              </a:rPr>
              <a:t>Culurciello</a:t>
            </a:r>
            <a:r>
              <a:rPr lang="en-IN" sz="1200" dirty="0">
                <a:latin typeface="Cousine" panose="02070409020205020404" charset="0"/>
                <a:cs typeface="Cousine" panose="02070409020205020404" charset="0"/>
              </a:rPr>
              <a:t>, ‘‘An analysis of deep neural network models for practical applications,’’ 2016, arXiv:1605.07678. [Online]. Available: </a:t>
            </a:r>
            <a:r>
              <a:rPr lang="en-IN" sz="1200" dirty="0">
                <a:latin typeface="Cousine" panose="02070409020205020404" charset="0"/>
                <a:cs typeface="Cousine" panose="02070409020205020404" charset="0"/>
                <a:hlinkClick r:id="rId3"/>
              </a:rPr>
              <a:t>http://arxiv.org/abs/1605.07678</a:t>
            </a:r>
            <a:endParaRPr lang="en-IN" sz="1200" dirty="0">
              <a:latin typeface="Cousine" panose="02070409020205020404" charset="0"/>
              <a:cs typeface="Cousine" panose="02070409020205020404" charset="0"/>
            </a:endParaRPr>
          </a:p>
          <a:p>
            <a:pPr marL="114300" lvl="0" indent="0" algn="l" rtl="0">
              <a:lnSpc>
                <a:spcPct val="115000"/>
              </a:lnSpc>
              <a:spcBef>
                <a:spcPts val="600"/>
              </a:spcBef>
              <a:spcAft>
                <a:spcPts val="0"/>
              </a:spcAft>
              <a:buClr>
                <a:srgbClr val="FFFFFF"/>
              </a:buClr>
              <a:buSzPts val="1800"/>
              <a:buNone/>
            </a:pPr>
            <a:endParaRPr lang="en-IN" sz="1200" dirty="0">
              <a:latin typeface="Cousine" panose="02070409020205020404" charset="0"/>
              <a:cs typeface="Cousine" panose="02070409020205020404" charset="0"/>
            </a:endParaRPr>
          </a:p>
          <a:p>
            <a:pPr marL="457200" lvl="0" indent="-342900" algn="l" rtl="0">
              <a:lnSpc>
                <a:spcPct val="115000"/>
              </a:lnSpc>
              <a:spcBef>
                <a:spcPts val="600"/>
              </a:spcBef>
              <a:spcAft>
                <a:spcPts val="0"/>
              </a:spcAft>
              <a:buClr>
                <a:srgbClr val="FFFFFF"/>
              </a:buClr>
              <a:buSzPts val="1800"/>
              <a:buChar char="▪"/>
            </a:pPr>
            <a:r>
              <a:rPr lang="en-US" sz="1200" dirty="0">
                <a:latin typeface="Cousine" panose="02070409020205020404" charset="0"/>
                <a:cs typeface="Cousine" panose="02070409020205020404" charset="0"/>
              </a:rPr>
              <a:t>H. Wang and C. Schmid, ‘‘Action recognition with improved trajectories,’’ in Proc. IEEE Int. Conf. </a:t>
            </a:r>
            <a:r>
              <a:rPr lang="en-US" sz="1200" dirty="0" err="1">
                <a:latin typeface="Cousine" panose="02070409020205020404" charset="0"/>
                <a:cs typeface="Cousine" panose="02070409020205020404" charset="0"/>
              </a:rPr>
              <a:t>Comput</a:t>
            </a:r>
            <a:r>
              <a:rPr lang="en-US" sz="1200" dirty="0">
                <a:latin typeface="Cousine" panose="02070409020205020404" charset="0"/>
                <a:cs typeface="Cousine" panose="02070409020205020404" charset="0"/>
              </a:rPr>
              <a:t>. Vis., Dec. 2013, pp. 3551–3558.</a:t>
            </a:r>
          </a:p>
          <a:p>
            <a:pPr marL="457200" lvl="0" indent="-342900" algn="l" rtl="0">
              <a:lnSpc>
                <a:spcPct val="115000"/>
              </a:lnSpc>
              <a:spcBef>
                <a:spcPts val="600"/>
              </a:spcBef>
              <a:spcAft>
                <a:spcPts val="0"/>
              </a:spcAft>
              <a:buClr>
                <a:srgbClr val="FFFFFF"/>
              </a:buClr>
              <a:buSzPts val="1800"/>
              <a:buChar char="▪"/>
            </a:pPr>
            <a:endParaRPr lang="en-US" sz="1200" dirty="0">
              <a:solidFill>
                <a:srgbClr val="FFFFFF"/>
              </a:solidFill>
              <a:latin typeface="Cousine" panose="02070409020205020404" charset="0"/>
              <a:cs typeface="Cousine" panose="02070409020205020404" charset="0"/>
            </a:endParaRPr>
          </a:p>
          <a:p>
            <a:pPr marL="457200" lvl="0" indent="-342900" algn="l" rtl="0">
              <a:lnSpc>
                <a:spcPct val="115000"/>
              </a:lnSpc>
              <a:spcBef>
                <a:spcPts val="600"/>
              </a:spcBef>
              <a:spcAft>
                <a:spcPts val="0"/>
              </a:spcAft>
              <a:buClr>
                <a:srgbClr val="FFFFFF"/>
              </a:buClr>
              <a:buSzPts val="1800"/>
              <a:buChar char="▪"/>
            </a:pPr>
            <a:r>
              <a:rPr lang="en-IN" sz="1200" dirty="0">
                <a:latin typeface="Cousine" panose="02070409020205020404" charset="0"/>
                <a:cs typeface="Cousine" panose="02070409020205020404" charset="0"/>
              </a:rPr>
              <a:t>I. Rodríguez-Moreno, J. M. Martínez-</a:t>
            </a:r>
            <a:r>
              <a:rPr lang="en-IN" sz="1200" dirty="0" err="1">
                <a:latin typeface="Cousine" panose="02070409020205020404" charset="0"/>
                <a:cs typeface="Cousine" panose="02070409020205020404" charset="0"/>
              </a:rPr>
              <a:t>Otzeta</a:t>
            </a:r>
            <a:r>
              <a:rPr lang="en-IN" sz="1200" dirty="0">
                <a:latin typeface="Cousine" panose="02070409020205020404" charset="0"/>
                <a:cs typeface="Cousine" panose="02070409020205020404" charset="0"/>
              </a:rPr>
              <a:t>, B. Sierra, I. Rodriguez, and E. </a:t>
            </a:r>
            <a:r>
              <a:rPr lang="en-IN" sz="1200" dirty="0" err="1">
                <a:latin typeface="Cousine" panose="02070409020205020404" charset="0"/>
                <a:cs typeface="Cousine" panose="02070409020205020404" charset="0"/>
              </a:rPr>
              <a:t>Jauregi</a:t>
            </a:r>
            <a:r>
              <a:rPr lang="en-IN" sz="1200" dirty="0">
                <a:latin typeface="Cousine" panose="02070409020205020404" charset="0"/>
                <a:cs typeface="Cousine" panose="02070409020205020404" charset="0"/>
              </a:rPr>
              <a:t>, ‘‘Video activity recognition: State-of-the-art,’’ Sensors, vol. 19, no. 14, p. 3160, Jul. 2019.</a:t>
            </a:r>
          </a:p>
          <a:p>
            <a:pPr marL="457200" lvl="0" indent="-342900" algn="l" rtl="0">
              <a:lnSpc>
                <a:spcPct val="115000"/>
              </a:lnSpc>
              <a:spcBef>
                <a:spcPts val="600"/>
              </a:spcBef>
              <a:spcAft>
                <a:spcPts val="0"/>
              </a:spcAft>
              <a:buClr>
                <a:srgbClr val="FFFFFF"/>
              </a:buClr>
              <a:buSzPts val="1800"/>
              <a:buChar char="▪"/>
            </a:pPr>
            <a:endParaRPr lang="en-IN" sz="1200" dirty="0">
              <a:solidFill>
                <a:srgbClr val="FFFFFF"/>
              </a:solidFill>
              <a:latin typeface="Cousine" panose="02070409020205020404" charset="0"/>
              <a:cs typeface="Cousine" panose="02070409020205020404" charset="0"/>
            </a:endParaRPr>
          </a:p>
          <a:p>
            <a:pPr marL="457200" lvl="0" indent="-342900" algn="l" rtl="0">
              <a:lnSpc>
                <a:spcPct val="115000"/>
              </a:lnSpc>
              <a:spcBef>
                <a:spcPts val="600"/>
              </a:spcBef>
              <a:spcAft>
                <a:spcPts val="0"/>
              </a:spcAft>
              <a:buClr>
                <a:srgbClr val="FFFFFF"/>
              </a:buClr>
              <a:buSzPts val="1800"/>
              <a:buChar char="▪"/>
            </a:pPr>
            <a:r>
              <a:rPr lang="en-US" sz="1200" dirty="0">
                <a:latin typeface="Cousine" panose="02070409020205020404" charset="0"/>
                <a:cs typeface="Cousine" panose="02070409020205020404" charset="0"/>
              </a:rPr>
              <a:t>W. Wu and Y. Zhang, ‘‘Activity recognition from mobile phone using deep CNN,’’ in Proc. Chin. Control Conf. (CCC), Jul. 2019, pp. 7786–7790.</a:t>
            </a:r>
            <a:endParaRPr sz="1200" dirty="0">
              <a:solidFill>
                <a:srgbClr val="FFFFFF"/>
              </a:solidFill>
              <a:latin typeface="Cousine" panose="02070409020205020404" charset="0"/>
              <a:cs typeface="Cousine" panose="02070409020205020404" charset="0"/>
            </a:endParaRPr>
          </a:p>
        </p:txBody>
      </p:sp>
      <p:sp>
        <p:nvSpPr>
          <p:cNvPr id="339" name="Google Shape;339;p3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576945" y="2475174"/>
            <a:ext cx="721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Cousine" panose="02070409020205020404" charset="0"/>
                <a:cs typeface="Cousine" panose="02070409020205020404" charset="0"/>
              </a:rPr>
              <a:t>Thank You</a:t>
            </a:r>
            <a:endParaRPr dirty="0">
              <a:latin typeface="Cousine" panose="02070409020205020404" charset="0"/>
              <a:cs typeface="Cousine" panose="02070409020205020404" charset="0"/>
            </a:endParaRPr>
          </a:p>
        </p:txBody>
      </p:sp>
    </p:spTree>
    <p:extLst>
      <p:ext uri="{BB962C8B-B14F-4D97-AF65-F5344CB8AC3E}">
        <p14:creationId xmlns:p14="http://schemas.microsoft.com/office/powerpoint/2010/main" val="164828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31B1-2434-4B36-9605-51921DF359CE}"/>
              </a:ext>
            </a:extLst>
          </p:cNvPr>
          <p:cNvSpPr>
            <a:spLocks noGrp="1"/>
          </p:cNvSpPr>
          <p:nvPr>
            <p:ph type="ctrTitle"/>
          </p:nvPr>
        </p:nvSpPr>
        <p:spPr/>
        <p:txBody>
          <a:bodyPr/>
          <a:lstStyle/>
          <a:p>
            <a:r>
              <a:rPr lang="en-IN" dirty="0">
                <a:latin typeface="Cousine" panose="02070409020205020404" charset="0"/>
                <a:cs typeface="Cousine" panose="02070409020205020404" charset="0"/>
              </a:rPr>
              <a:t>Automated Detection of Overflowing Garbage Bin</a:t>
            </a:r>
          </a:p>
        </p:txBody>
      </p:sp>
      <p:sp>
        <p:nvSpPr>
          <p:cNvPr id="4" name="Slide Number Placeholder 3">
            <a:extLst>
              <a:ext uri="{FF2B5EF4-FFF2-40B4-BE49-F238E27FC236}">
                <a16:creationId xmlns:a16="http://schemas.microsoft.com/office/drawing/2014/main" id="{E744A623-AC07-40C8-BE60-9B5B4BB7C7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02463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3"/>
          <p:cNvGrpSpPr/>
          <p:nvPr/>
        </p:nvGrpSpPr>
        <p:grpSpPr>
          <a:xfrm>
            <a:off x="5352117" y="1055076"/>
            <a:ext cx="3529711" cy="3391129"/>
            <a:chOff x="5708850" y="3417450"/>
            <a:chExt cx="2931161" cy="2815646"/>
          </a:xfrm>
        </p:grpSpPr>
        <p:sp>
          <p:nvSpPr>
            <p:cNvPr id="80" name="Google Shape;80;p13"/>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2" name="Google Shape;82;p13"/>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3" name="Google Shape;83;p13"/>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3"/>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85" name="Google Shape;85;p13"/>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86" name="Google Shape;86;p13"/>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88" name="Google Shape;88;p13"/>
          <p:cNvSpPr txBox="1">
            <a:spLocks noGrp="1"/>
          </p:cNvSpPr>
          <p:nvPr>
            <p:ph type="subTitle" idx="4294967295"/>
          </p:nvPr>
        </p:nvSpPr>
        <p:spPr>
          <a:xfrm>
            <a:off x="909509" y="455946"/>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3600" b="1" dirty="0">
                <a:latin typeface="Cousine" panose="02070409020205020404" charset="0"/>
                <a:cs typeface="Cousine" panose="02070409020205020404" charset="0"/>
              </a:rPr>
              <a:t>Problem Statement</a:t>
            </a:r>
            <a:endParaRPr sz="3600" b="1" dirty="0">
              <a:latin typeface="Cousine" panose="02070409020205020404" charset="0"/>
              <a:cs typeface="Cousine" panose="02070409020205020404" charset="0"/>
            </a:endParaRPr>
          </a:p>
        </p:txBody>
      </p:sp>
      <p:sp>
        <p:nvSpPr>
          <p:cNvPr id="89" name="Google Shape;89;p13"/>
          <p:cNvSpPr txBox="1">
            <a:spLocks noGrp="1"/>
          </p:cNvSpPr>
          <p:nvPr>
            <p:ph type="body" idx="4294967295"/>
          </p:nvPr>
        </p:nvSpPr>
        <p:spPr>
          <a:xfrm>
            <a:off x="358088" y="1373289"/>
            <a:ext cx="4315678" cy="306138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200" dirty="0">
                <a:latin typeface="Cousine" panose="02070409020205020404" charset="0"/>
                <a:cs typeface="Cousine" panose="02070409020205020404" charset="0"/>
              </a:rPr>
              <a:t>A big challenge in the enclosed campus is solid waste management. The garbage collecting authority in traditional waste management system doesn’t know about the level of garbage in dustbin or the garbage segregated in a place, if the dust bins gets full by garbage then it gets overflowed as well as spelled out from the dustbin leading to unhygienic condition in the campus. People throw garbage on that dustbin which is already overflowed. Sometimes due to unclean garbage bins bad smell arises also toxic and unhygienic gases are produced which is way to support to the air pollution and to some harmful diseases which are easily spreadable. </a:t>
            </a:r>
            <a:endParaRPr sz="1200" dirty="0">
              <a:latin typeface="Cousine" panose="02070409020205020404" charset="0"/>
              <a:cs typeface="Cousine" panose="02070409020205020404" charset="0"/>
            </a:endParaRPr>
          </a:p>
        </p:txBody>
      </p:sp>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028" name="Picture 4" descr="Full garbage bin. Overflowing recycling container with plastic bags and litter. Vector recycle can with pile of plastic. Waste. Street dump pollution, bin royalty free illustration">
            <a:extLst>
              <a:ext uri="{FF2B5EF4-FFF2-40B4-BE49-F238E27FC236}">
                <a16:creationId xmlns:a16="http://schemas.microsoft.com/office/drawing/2014/main" id="{DE76F34C-EBAE-4569-9391-69A671CF0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413" y="1686546"/>
            <a:ext cx="2758948" cy="27688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latin typeface="Cousine" panose="02070409020205020404" charset="0"/>
                <a:cs typeface="Cousine" panose="02070409020205020404" charset="0"/>
              </a:rPr>
              <a:t>Motivation</a:t>
            </a:r>
            <a:endParaRPr sz="2800" b="1" dirty="0">
              <a:latin typeface="Cousine" panose="02070409020205020404" charset="0"/>
              <a:cs typeface="Cousine" panose="02070409020205020404" charset="0"/>
            </a:endParaRPr>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just" rtl="0">
              <a:spcBef>
                <a:spcPts val="600"/>
              </a:spcBef>
              <a:spcAft>
                <a:spcPts val="0"/>
              </a:spcAft>
              <a:buSzPts val="2400"/>
              <a:buChar char="▪"/>
            </a:pPr>
            <a:r>
              <a:rPr lang="en" sz="2000" dirty="0">
                <a:latin typeface="Cousine" panose="02070409020205020404" charset="0"/>
                <a:cs typeface="Cousine" panose="02070409020205020404" charset="0"/>
              </a:rPr>
              <a:t>Segregation of trash is being a major problem in the society and there is no proper recognition model especially build for this purpose.</a:t>
            </a:r>
          </a:p>
          <a:p>
            <a:pPr marL="76200" lvl="0" indent="0" algn="just" rtl="0">
              <a:spcBef>
                <a:spcPts val="600"/>
              </a:spcBef>
              <a:spcAft>
                <a:spcPts val="0"/>
              </a:spcAft>
              <a:buSzPts val="2400"/>
              <a:buNone/>
            </a:pPr>
            <a:endParaRPr lang="en" sz="2000" dirty="0">
              <a:latin typeface="Cousine" panose="02070409020205020404" charset="0"/>
              <a:cs typeface="Cousine" panose="02070409020205020404" charset="0"/>
            </a:endParaRPr>
          </a:p>
          <a:p>
            <a:pPr marL="457200" lvl="0" indent="-381000" algn="just" rtl="0">
              <a:spcBef>
                <a:spcPts val="600"/>
              </a:spcBef>
              <a:spcAft>
                <a:spcPts val="0"/>
              </a:spcAft>
              <a:buSzPts val="2400"/>
              <a:buChar char="▪"/>
            </a:pPr>
            <a:r>
              <a:rPr lang="en" sz="2000" dirty="0">
                <a:latin typeface="Cousine" panose="02070409020205020404" charset="0"/>
                <a:cs typeface="Cousine" panose="02070409020205020404" charset="0"/>
              </a:rPr>
              <a:t>The recognition of Highly segregated garbage is to be build using YOLOv5(A novel CNN using pytorch).</a:t>
            </a:r>
          </a:p>
          <a:p>
            <a:pPr marL="76200" lvl="0" indent="0" algn="just" rtl="0">
              <a:spcBef>
                <a:spcPts val="600"/>
              </a:spcBef>
              <a:spcAft>
                <a:spcPts val="0"/>
              </a:spcAft>
              <a:buSzPts val="2400"/>
              <a:buNone/>
            </a:pPr>
            <a:endParaRPr lang="en" sz="2000" dirty="0">
              <a:latin typeface="Cousine" panose="02070409020205020404" charset="0"/>
              <a:cs typeface="Cousine" panose="02070409020205020404" charset="0"/>
            </a:endParaRPr>
          </a:p>
          <a:p>
            <a:pPr marL="457200" lvl="0" indent="-381000" algn="just" rtl="0">
              <a:spcBef>
                <a:spcPts val="600"/>
              </a:spcBef>
              <a:spcAft>
                <a:spcPts val="0"/>
              </a:spcAft>
              <a:buSzPts val="2400"/>
              <a:buChar char="▪"/>
            </a:pPr>
            <a:r>
              <a:rPr lang="en" sz="2000" dirty="0">
                <a:latin typeface="Cousine" panose="02070409020205020404" charset="0"/>
                <a:cs typeface="Cousine" panose="02070409020205020404" charset="0"/>
              </a:rPr>
              <a:t>As there is no pre-trained model available the accuracy in the initial model will be low, So the accuracy should be increased.</a:t>
            </a:r>
          </a:p>
          <a:p>
            <a:pPr marL="76200" lvl="0" indent="0" algn="just" rtl="0">
              <a:spcBef>
                <a:spcPts val="600"/>
              </a:spcBef>
              <a:spcAft>
                <a:spcPts val="0"/>
              </a:spcAft>
              <a:buSzPts val="2400"/>
              <a:buNone/>
            </a:pPr>
            <a:endParaRPr sz="2000" dirty="0">
              <a:latin typeface="Cousine" panose="02070409020205020404" charset="0"/>
              <a:cs typeface="Cousine" panose="02070409020205020404" charset="0"/>
            </a:endParaRPr>
          </a:p>
          <a:p>
            <a:pPr marL="0" lvl="0" indent="0" algn="just" rtl="0">
              <a:spcBef>
                <a:spcPts val="600"/>
              </a:spcBef>
              <a:spcAft>
                <a:spcPts val="0"/>
              </a:spcAft>
              <a:buNone/>
            </a:pPr>
            <a:endParaRPr dirty="0">
              <a:latin typeface="Cousine" panose="02070409020205020404" charset="0"/>
              <a:cs typeface="Cousine" panose="020704090202050204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82172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latin typeface="Cousine" panose="02070409020205020404" charset="0"/>
                <a:cs typeface="Cousine" panose="02070409020205020404" charset="0"/>
              </a:rPr>
              <a:t>Objective</a:t>
            </a:r>
            <a:endParaRPr sz="2800" b="1" dirty="0">
              <a:latin typeface="Cousine" panose="02070409020205020404" charset="0"/>
              <a:cs typeface="Cousine" panose="02070409020205020404" charset="0"/>
            </a:endParaRPr>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just" rtl="0">
              <a:spcBef>
                <a:spcPts val="600"/>
              </a:spcBef>
              <a:spcAft>
                <a:spcPts val="0"/>
              </a:spcAft>
              <a:buSzPts val="2400"/>
              <a:buChar char="▪"/>
            </a:pPr>
            <a:r>
              <a:rPr lang="en" sz="2000" dirty="0">
                <a:latin typeface="Cousine" panose="02070409020205020404" charset="0"/>
                <a:cs typeface="Cousine" panose="02070409020205020404" charset="0"/>
              </a:rPr>
              <a:t>Build a model to detect overflowing of trash.</a:t>
            </a:r>
          </a:p>
          <a:p>
            <a:pPr marL="76200" lvl="0" indent="0" algn="just" rtl="0">
              <a:spcBef>
                <a:spcPts val="600"/>
              </a:spcBef>
              <a:spcAft>
                <a:spcPts val="0"/>
              </a:spcAft>
              <a:buSzPts val="2400"/>
              <a:buNone/>
            </a:pPr>
            <a:endParaRPr lang="en" sz="2000" dirty="0">
              <a:latin typeface="Cousine" panose="02070409020205020404" charset="0"/>
              <a:cs typeface="Cousine" panose="02070409020205020404" charset="0"/>
            </a:endParaRPr>
          </a:p>
          <a:p>
            <a:pPr marL="457200" lvl="0" indent="-381000" algn="just" rtl="0">
              <a:spcBef>
                <a:spcPts val="600"/>
              </a:spcBef>
              <a:spcAft>
                <a:spcPts val="0"/>
              </a:spcAft>
              <a:buSzPts val="2400"/>
              <a:buChar char="▪"/>
            </a:pPr>
            <a:r>
              <a:rPr lang="en" sz="2000" dirty="0">
                <a:latin typeface="Cousine" panose="02070409020205020404" charset="0"/>
                <a:cs typeface="Cousine" panose="02070409020205020404" charset="0"/>
              </a:rPr>
              <a:t>The model is to be build using deep learning Convocutional Neural Network.</a:t>
            </a:r>
          </a:p>
          <a:p>
            <a:pPr marL="76200" lvl="0" indent="0" algn="just" rtl="0">
              <a:spcBef>
                <a:spcPts val="600"/>
              </a:spcBef>
              <a:spcAft>
                <a:spcPts val="0"/>
              </a:spcAft>
              <a:buSzPts val="2400"/>
              <a:buNone/>
            </a:pPr>
            <a:endParaRPr lang="en" sz="2000" dirty="0">
              <a:latin typeface="Cousine" panose="02070409020205020404" charset="0"/>
              <a:cs typeface="Cousine" panose="02070409020205020404" charset="0"/>
            </a:endParaRPr>
          </a:p>
          <a:p>
            <a:pPr marL="457200" lvl="0" indent="-381000" algn="just" rtl="0">
              <a:spcBef>
                <a:spcPts val="600"/>
              </a:spcBef>
              <a:spcAft>
                <a:spcPts val="0"/>
              </a:spcAft>
              <a:buSzPts val="2400"/>
              <a:buChar char="▪"/>
            </a:pPr>
            <a:r>
              <a:rPr lang="en" sz="2000" dirty="0">
                <a:latin typeface="Cousine" panose="02070409020205020404" charset="0"/>
                <a:cs typeface="Cousine" panose="02070409020205020404" charset="0"/>
              </a:rPr>
              <a:t>Imporve the accuracy of the prediction using proper weights for the classification</a:t>
            </a:r>
          </a:p>
          <a:p>
            <a:pPr marL="76200" lvl="0" indent="0" algn="just" rtl="0">
              <a:spcBef>
                <a:spcPts val="600"/>
              </a:spcBef>
              <a:spcAft>
                <a:spcPts val="0"/>
              </a:spcAft>
              <a:buSzPts val="2400"/>
              <a:buNone/>
            </a:pPr>
            <a:endParaRPr sz="2000" dirty="0">
              <a:latin typeface="Cousine" panose="02070409020205020404" charset="0"/>
              <a:cs typeface="Cousine" panose="02070409020205020404" charset="0"/>
            </a:endParaRPr>
          </a:p>
          <a:p>
            <a:pPr marL="0" lvl="0" indent="0" algn="just" rtl="0">
              <a:spcBef>
                <a:spcPts val="600"/>
              </a:spcBef>
              <a:spcAft>
                <a:spcPts val="0"/>
              </a:spcAft>
              <a:buNone/>
            </a:pPr>
            <a:endParaRPr dirty="0">
              <a:latin typeface="Cousine" panose="02070409020205020404" charset="0"/>
              <a:cs typeface="Cousine" panose="020704090202050204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latin typeface="Cousine" panose="02070409020205020404" charset="0"/>
                <a:cs typeface="Cousine" panose="02070409020205020404" charset="0"/>
              </a:rPr>
              <a:t>Literature Survey</a:t>
            </a:r>
            <a:endParaRPr sz="2800" b="1" dirty="0">
              <a:latin typeface="Cousine" panose="02070409020205020404" charset="0"/>
              <a:cs typeface="Cousine" panose="02070409020205020404" charset="0"/>
            </a:endParaRPr>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algn="l"/>
            <a:r>
              <a:rPr lang="en-IN" sz="1600" b="0" i="0" dirty="0">
                <a:solidFill>
                  <a:schemeClr val="bg1"/>
                </a:solidFill>
                <a:effectLst/>
                <a:latin typeface="Cousine" panose="02070409020205020404" pitchFamily="49" charset="0"/>
                <a:cs typeface="Cousine" panose="02070409020205020404" pitchFamily="49" charset="0"/>
              </a:rPr>
              <a:t>Research on the Use of YOLOv5 Object Detection Algorithm in Mask Wearing Recognition, </a:t>
            </a:r>
            <a:r>
              <a:rPr lang="en-IN" sz="1600" b="0" i="0" u="sng" dirty="0">
                <a:solidFill>
                  <a:schemeClr val="bg1"/>
                </a:solidFill>
                <a:effectLst/>
                <a:latin typeface="Cousine" panose="02070409020205020404" pitchFamily="49" charset="0"/>
                <a:cs typeface="Cousine" panose="02070409020205020404" pitchFamily="49" charset="0"/>
                <a:hlinkClick r:id="rId3">
                  <a:extLst>
                    <a:ext uri="{A12FA001-AC4F-418D-AE19-62706E023703}">
                      <ahyp:hlinkClr xmlns:ahyp="http://schemas.microsoft.com/office/drawing/2018/hyperlinkcolor" val="tx"/>
                    </a:ext>
                  </a:extLst>
                </a:hlinkClick>
              </a:rPr>
              <a:t>Liu, </a:t>
            </a:r>
            <a:r>
              <a:rPr lang="en-IN" sz="1600" b="0" i="0" u="sng" dirty="0" err="1">
                <a:solidFill>
                  <a:schemeClr val="bg1"/>
                </a:solidFill>
                <a:effectLst/>
                <a:latin typeface="Cousine" panose="02070409020205020404" pitchFamily="49" charset="0"/>
                <a:cs typeface="Cousine" panose="02070409020205020404" pitchFamily="49" charset="0"/>
                <a:hlinkClick r:id="rId3">
                  <a:extLst>
                    <a:ext uri="{A12FA001-AC4F-418D-AE19-62706E023703}">
                      <ahyp:hlinkClr xmlns:ahyp="http://schemas.microsoft.com/office/drawing/2018/hyperlinkcolor" val="tx"/>
                    </a:ext>
                  </a:extLst>
                </a:hlinkClick>
              </a:rPr>
              <a:t>Yifan</a:t>
            </a:r>
            <a:r>
              <a:rPr lang="en-IN" sz="1600" b="0" i="0" u="sng" dirty="0">
                <a:solidFill>
                  <a:schemeClr val="bg1"/>
                </a:solidFill>
                <a:effectLst/>
                <a:latin typeface="Cousine" panose="02070409020205020404" pitchFamily="49" charset="0"/>
                <a:cs typeface="Cousine" panose="02070409020205020404" pitchFamily="49" charset="0"/>
                <a:hlinkClick r:id="rId3">
                  <a:extLst>
                    <a:ext uri="{A12FA001-AC4F-418D-AE19-62706E023703}">
                      <ahyp:hlinkClr xmlns:ahyp="http://schemas.microsoft.com/office/drawing/2018/hyperlinkcolor" val="tx"/>
                    </a:ext>
                  </a:extLst>
                </a:hlinkClick>
              </a:rPr>
              <a:t>, Lu, </a:t>
            </a:r>
            <a:r>
              <a:rPr lang="en-IN" sz="1600" b="0" i="0" u="sng" dirty="0" err="1">
                <a:solidFill>
                  <a:schemeClr val="bg1"/>
                </a:solidFill>
                <a:effectLst/>
                <a:latin typeface="Cousine" panose="02070409020205020404" pitchFamily="49" charset="0"/>
                <a:cs typeface="Cousine" panose="02070409020205020404" pitchFamily="49" charset="0"/>
                <a:hlinkClick r:id="rId3">
                  <a:extLst>
                    <a:ext uri="{A12FA001-AC4F-418D-AE19-62706E023703}">
                      <ahyp:hlinkClr xmlns:ahyp="http://schemas.microsoft.com/office/drawing/2018/hyperlinkcolor" val="tx"/>
                    </a:ext>
                  </a:extLst>
                </a:hlinkClick>
              </a:rPr>
              <a:t>BingHang</a:t>
            </a:r>
            <a:r>
              <a:rPr lang="en-IN" sz="1600" b="0" i="0" u="sng" dirty="0">
                <a:solidFill>
                  <a:schemeClr val="bg1"/>
                </a:solidFill>
                <a:effectLst/>
                <a:latin typeface="Cousine" panose="02070409020205020404" pitchFamily="49" charset="0"/>
                <a:cs typeface="Cousine" panose="02070409020205020404" pitchFamily="49" charset="0"/>
                <a:hlinkClick r:id="rId3">
                  <a:extLst>
                    <a:ext uri="{A12FA001-AC4F-418D-AE19-62706E023703}">
                      <ahyp:hlinkClr xmlns:ahyp="http://schemas.microsoft.com/office/drawing/2018/hyperlinkcolor" val="tx"/>
                    </a:ext>
                  </a:extLst>
                </a:hlinkClick>
              </a:rPr>
              <a:t>, Peng, </a:t>
            </a:r>
            <a:r>
              <a:rPr lang="en-IN" sz="1600" b="0" i="0" u="sng" dirty="0" err="1">
                <a:solidFill>
                  <a:schemeClr val="bg1"/>
                </a:solidFill>
                <a:effectLst/>
                <a:latin typeface="Cousine" panose="02070409020205020404" pitchFamily="49" charset="0"/>
                <a:cs typeface="Cousine" panose="02070409020205020404" pitchFamily="49" charset="0"/>
                <a:hlinkClick r:id="rId3">
                  <a:extLst>
                    <a:ext uri="{A12FA001-AC4F-418D-AE19-62706E023703}">
                      <ahyp:hlinkClr xmlns:ahyp="http://schemas.microsoft.com/office/drawing/2018/hyperlinkcolor" val="tx"/>
                    </a:ext>
                  </a:extLst>
                </a:hlinkClick>
              </a:rPr>
              <a:t>Jingyu</a:t>
            </a:r>
            <a:r>
              <a:rPr lang="en-IN" sz="1600" b="0" i="0" u="sng" dirty="0">
                <a:solidFill>
                  <a:schemeClr val="bg1"/>
                </a:solidFill>
                <a:effectLst/>
                <a:latin typeface="Cousine" panose="02070409020205020404" pitchFamily="49" charset="0"/>
                <a:cs typeface="Cousine" panose="02070409020205020404" pitchFamily="49" charset="0"/>
                <a:hlinkClick r:id="rId3">
                  <a:extLst>
                    <a:ext uri="{A12FA001-AC4F-418D-AE19-62706E023703}">
                      <ahyp:hlinkClr xmlns:ahyp="http://schemas.microsoft.com/office/drawing/2018/hyperlinkcolor" val="tx"/>
                    </a:ext>
                  </a:extLst>
                </a:hlinkClick>
              </a:rPr>
              <a:t>, Zhang, </a:t>
            </a:r>
            <a:r>
              <a:rPr lang="en-IN" sz="1600" b="0" i="0" u="sng" dirty="0" err="1">
                <a:solidFill>
                  <a:schemeClr val="bg1"/>
                </a:solidFill>
                <a:effectLst/>
                <a:latin typeface="Cousine" panose="02070409020205020404" pitchFamily="49" charset="0"/>
                <a:cs typeface="Cousine" panose="02070409020205020404" pitchFamily="49" charset="0"/>
                <a:hlinkClick r:id="rId3">
                  <a:extLst>
                    <a:ext uri="{A12FA001-AC4F-418D-AE19-62706E023703}">
                      <ahyp:hlinkClr xmlns:ahyp="http://schemas.microsoft.com/office/drawing/2018/hyperlinkcolor" val="tx"/>
                    </a:ext>
                  </a:extLst>
                </a:hlinkClick>
              </a:rPr>
              <a:t>Zihao</a:t>
            </a:r>
            <a:r>
              <a:rPr lang="en-IN" sz="1600" b="0" i="0" dirty="0">
                <a:solidFill>
                  <a:schemeClr val="bg1"/>
                </a:solidFill>
                <a:effectLst/>
                <a:latin typeface="Cousine" panose="02070409020205020404" pitchFamily="49" charset="0"/>
                <a:cs typeface="Cousine" panose="02070409020205020404" pitchFamily="49" charset="0"/>
              </a:rPr>
              <a:t>. </a:t>
            </a:r>
            <a:r>
              <a:rPr lang="en-IN" sz="1600" b="0" i="1" dirty="0">
                <a:solidFill>
                  <a:schemeClr val="bg1"/>
                </a:solidFill>
                <a:effectLst/>
                <a:latin typeface="Cousine" panose="02070409020205020404" pitchFamily="49" charset="0"/>
                <a:cs typeface="Cousine" panose="02070409020205020404" pitchFamily="49" charset="0"/>
              </a:rPr>
              <a:t>World Scientific Research Journal ; 6(11):276-284, 2020.</a:t>
            </a:r>
            <a:endParaRPr lang="en-IN" sz="1600" b="0" i="0" dirty="0">
              <a:solidFill>
                <a:schemeClr val="bg1"/>
              </a:solidFill>
              <a:effectLst/>
              <a:latin typeface="Cousine" panose="02070409020205020404" pitchFamily="49" charset="0"/>
              <a:cs typeface="Cousine" panose="02070409020205020404" pitchFamily="49" charset="0"/>
            </a:endParaRPr>
          </a:p>
          <a:p>
            <a:pPr marL="76200" lvl="0" indent="0" algn="just" rtl="0">
              <a:spcBef>
                <a:spcPts val="600"/>
              </a:spcBef>
              <a:spcAft>
                <a:spcPts val="0"/>
              </a:spcAft>
              <a:buSzPts val="2400"/>
              <a:buNone/>
            </a:pPr>
            <a:endParaRPr lang="en" sz="1600" dirty="0">
              <a:solidFill>
                <a:schemeClr val="bg1"/>
              </a:solidFill>
              <a:latin typeface="Cousine" panose="02070409020205020404" pitchFamily="49" charset="0"/>
              <a:cs typeface="Cousine" panose="02070409020205020404" pitchFamily="49" charset="0"/>
            </a:endParaRPr>
          </a:p>
          <a:p>
            <a:pPr marL="457200" lvl="0" indent="-381000" algn="just" rtl="0">
              <a:spcBef>
                <a:spcPts val="600"/>
              </a:spcBef>
              <a:spcAft>
                <a:spcPts val="0"/>
              </a:spcAft>
              <a:buSzPts val="2400"/>
              <a:buChar char="▪"/>
            </a:pPr>
            <a:r>
              <a:rPr lang="en-IN" sz="1600" b="0" i="0" dirty="0">
                <a:solidFill>
                  <a:schemeClr val="bg1"/>
                </a:solidFill>
                <a:effectLst/>
                <a:latin typeface="Cousine" panose="02070409020205020404" pitchFamily="49" charset="0"/>
                <a:cs typeface="Cousine" panose="02070409020205020404" pitchFamily="49" charset="0"/>
              </a:rPr>
              <a:t>Zhang, D., Islam, M. M., &amp; Lu, G. (2012). A review on automatic image annotation techniques. </a:t>
            </a:r>
            <a:r>
              <a:rPr lang="en-IN" sz="1600" b="0" i="1" dirty="0">
                <a:solidFill>
                  <a:schemeClr val="bg1"/>
                </a:solidFill>
                <a:effectLst/>
                <a:latin typeface="Cousine" panose="02070409020205020404" pitchFamily="49" charset="0"/>
                <a:cs typeface="Cousine" panose="02070409020205020404" pitchFamily="49" charset="0"/>
              </a:rPr>
              <a:t>Pattern Recognition</a:t>
            </a:r>
            <a:r>
              <a:rPr lang="en-IN" sz="1600" b="0" i="0" dirty="0">
                <a:solidFill>
                  <a:schemeClr val="bg1"/>
                </a:solidFill>
                <a:effectLst/>
                <a:latin typeface="Cousine" panose="02070409020205020404" pitchFamily="49" charset="0"/>
                <a:cs typeface="Cousine" panose="02070409020205020404" pitchFamily="49" charset="0"/>
              </a:rPr>
              <a:t>, </a:t>
            </a:r>
            <a:r>
              <a:rPr lang="en-IN" sz="1600" b="0" i="1" dirty="0">
                <a:solidFill>
                  <a:schemeClr val="bg1"/>
                </a:solidFill>
                <a:effectLst/>
                <a:latin typeface="Cousine" panose="02070409020205020404" pitchFamily="49" charset="0"/>
                <a:cs typeface="Cousine" panose="02070409020205020404" pitchFamily="49" charset="0"/>
              </a:rPr>
              <a:t>45</a:t>
            </a:r>
            <a:r>
              <a:rPr lang="en-IN" sz="1600" b="0" i="0" dirty="0">
                <a:solidFill>
                  <a:schemeClr val="bg1"/>
                </a:solidFill>
                <a:effectLst/>
                <a:latin typeface="Cousine" panose="02070409020205020404" pitchFamily="49" charset="0"/>
                <a:cs typeface="Cousine" panose="02070409020205020404" pitchFamily="49" charset="0"/>
              </a:rPr>
              <a:t>(1), 346-362.</a:t>
            </a:r>
          </a:p>
          <a:p>
            <a:pPr marL="76200" lvl="0" indent="0" algn="just" rtl="0">
              <a:spcBef>
                <a:spcPts val="600"/>
              </a:spcBef>
              <a:spcAft>
                <a:spcPts val="0"/>
              </a:spcAft>
              <a:buSzPts val="2400"/>
              <a:buNone/>
            </a:pPr>
            <a:endParaRPr lang="en" sz="1600" dirty="0">
              <a:solidFill>
                <a:schemeClr val="bg1"/>
              </a:solidFill>
              <a:latin typeface="Cousine" panose="02070409020205020404" pitchFamily="49" charset="0"/>
              <a:cs typeface="Cousine" panose="02070409020205020404" pitchFamily="49" charset="0"/>
            </a:endParaRPr>
          </a:p>
          <a:p>
            <a:pPr marL="457200" lvl="0" indent="-381000" algn="just" rtl="0">
              <a:spcBef>
                <a:spcPts val="600"/>
              </a:spcBef>
              <a:spcAft>
                <a:spcPts val="0"/>
              </a:spcAft>
              <a:buSzPts val="2400"/>
              <a:buChar char="▪"/>
            </a:pPr>
            <a:r>
              <a:rPr lang="en-US" sz="1600" dirty="0" err="1">
                <a:latin typeface="Cousine" panose="02070409020205020404" charset="0"/>
                <a:cs typeface="Cousine" panose="02070409020205020404" charset="0"/>
              </a:rPr>
              <a:t>Mahamkali</a:t>
            </a:r>
            <a:r>
              <a:rPr lang="en-US" sz="1600" dirty="0">
                <a:latin typeface="Cousine" panose="02070409020205020404" charset="0"/>
                <a:cs typeface="Cousine" panose="02070409020205020404" charset="0"/>
              </a:rPr>
              <a:t>, </a:t>
            </a:r>
            <a:r>
              <a:rPr lang="en-US" sz="1600" dirty="0" err="1">
                <a:latin typeface="Cousine" panose="02070409020205020404" charset="0"/>
                <a:cs typeface="Cousine" panose="02070409020205020404" charset="0"/>
              </a:rPr>
              <a:t>Naveenkumar</a:t>
            </a:r>
            <a:r>
              <a:rPr lang="en-US" sz="1600" dirty="0">
                <a:latin typeface="Cousine" panose="02070409020205020404" charset="0"/>
                <a:cs typeface="Cousine" panose="02070409020205020404" charset="0"/>
              </a:rPr>
              <a:t> &amp; </a:t>
            </a:r>
            <a:r>
              <a:rPr lang="en-US" sz="1600" dirty="0" err="1">
                <a:latin typeface="Cousine" panose="02070409020205020404" charset="0"/>
                <a:cs typeface="Cousine" panose="02070409020205020404" charset="0"/>
              </a:rPr>
              <a:t>Ayyasamy</a:t>
            </a:r>
            <a:r>
              <a:rPr lang="en-US" sz="1600" dirty="0">
                <a:latin typeface="Cousine" panose="02070409020205020404" charset="0"/>
                <a:cs typeface="Cousine" panose="02070409020205020404" charset="0"/>
              </a:rPr>
              <a:t>, Vadivel. (2015). OpenCV for Computer Vision Applications. </a:t>
            </a:r>
            <a:endParaRPr sz="1600" dirty="0">
              <a:latin typeface="Cousine" panose="02070409020205020404" charset="0"/>
              <a:cs typeface="Cousine" panose="02070409020205020404" charset="0"/>
            </a:endParaRPr>
          </a:p>
          <a:p>
            <a:pPr marL="0" lvl="0" indent="0" algn="just" rtl="0">
              <a:spcBef>
                <a:spcPts val="600"/>
              </a:spcBef>
              <a:spcAft>
                <a:spcPts val="0"/>
              </a:spcAft>
              <a:buNone/>
            </a:pPr>
            <a:endParaRPr dirty="0">
              <a:latin typeface="Cousine" panose="02070409020205020404" charset="0"/>
              <a:cs typeface="Cousine" panose="020704090202050204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33711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869457" y="138095"/>
            <a:ext cx="3927471"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Cousine" panose="02070409020205020404" charset="0"/>
                <a:cs typeface="Cousine" panose="02070409020205020404" charset="0"/>
              </a:rPr>
              <a:t>Proposed Flow</a:t>
            </a:r>
            <a:endParaRPr sz="2800" b="1" dirty="0">
              <a:latin typeface="Cousine" panose="02070409020205020404" charset="0"/>
              <a:cs typeface="Cousine" panose="020704090202050204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Google Shape;261;p27">
            <a:extLst>
              <a:ext uri="{FF2B5EF4-FFF2-40B4-BE49-F238E27FC236}">
                <a16:creationId xmlns:a16="http://schemas.microsoft.com/office/drawing/2014/main" id="{0C2C9D1F-D260-4928-A89A-9695A99F7C74}"/>
              </a:ext>
            </a:extLst>
          </p:cNvPr>
          <p:cNvSpPr txBox="1">
            <a:spLocks noGrp="1"/>
          </p:cNvSpPr>
          <p:nvPr>
            <p:ph type="body" idx="1"/>
          </p:nvPr>
        </p:nvSpPr>
        <p:spPr>
          <a:xfrm>
            <a:off x="2773927" y="796311"/>
            <a:ext cx="1181868" cy="294082"/>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rgbClr val="FFFFFF"/>
                </a:solidFill>
                <a:latin typeface="Cousine" panose="02070409020205020404" charset="0"/>
                <a:cs typeface="Cousine" panose="02070409020205020404" charset="0"/>
              </a:rPr>
              <a:t>Dataset</a:t>
            </a:r>
            <a:endParaRPr sz="1400" dirty="0">
              <a:solidFill>
                <a:srgbClr val="FFFFFF"/>
              </a:solidFill>
              <a:latin typeface="Cousine" panose="02070409020205020404" charset="0"/>
              <a:cs typeface="Cousine" panose="02070409020205020404" charset="0"/>
              <a:sym typeface="Cousine"/>
            </a:endParaRPr>
          </a:p>
        </p:txBody>
      </p:sp>
      <p:sp>
        <p:nvSpPr>
          <p:cNvPr id="14" name="Google Shape;259;p27">
            <a:extLst>
              <a:ext uri="{FF2B5EF4-FFF2-40B4-BE49-F238E27FC236}">
                <a16:creationId xmlns:a16="http://schemas.microsoft.com/office/drawing/2014/main" id="{41A13EAA-003E-41FB-8C0C-16D7B87D7D37}"/>
              </a:ext>
            </a:extLst>
          </p:cNvPr>
          <p:cNvSpPr txBox="1"/>
          <p:nvPr/>
        </p:nvSpPr>
        <p:spPr>
          <a:xfrm>
            <a:off x="2773927" y="344795"/>
            <a:ext cx="1181868" cy="294081"/>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usine" panose="02070409020205020404" charset="0"/>
                <a:ea typeface="Cousine"/>
                <a:cs typeface="Cousine" panose="02070409020205020404" charset="0"/>
                <a:sym typeface="Cousine"/>
              </a:rPr>
              <a:t>Start</a:t>
            </a:r>
            <a:endParaRPr dirty="0">
              <a:solidFill>
                <a:srgbClr val="FFFFFF"/>
              </a:solidFill>
              <a:latin typeface="Cousine" panose="02070409020205020404" charset="0"/>
              <a:ea typeface="Cousine"/>
              <a:cs typeface="Cousine" panose="02070409020205020404" charset="0"/>
              <a:sym typeface="Cousine"/>
            </a:endParaRPr>
          </a:p>
        </p:txBody>
      </p:sp>
      <p:sp>
        <p:nvSpPr>
          <p:cNvPr id="37" name="Google Shape;261;p27">
            <a:extLst>
              <a:ext uri="{FF2B5EF4-FFF2-40B4-BE49-F238E27FC236}">
                <a16:creationId xmlns:a16="http://schemas.microsoft.com/office/drawing/2014/main" id="{4467C176-B53E-6925-8F56-B8688C59D22E}"/>
              </a:ext>
            </a:extLst>
          </p:cNvPr>
          <p:cNvSpPr txBox="1">
            <a:spLocks/>
          </p:cNvSpPr>
          <p:nvPr/>
        </p:nvSpPr>
        <p:spPr>
          <a:xfrm>
            <a:off x="2773927" y="1247828"/>
            <a:ext cx="1181868" cy="294082"/>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1100" dirty="0">
                <a:solidFill>
                  <a:srgbClr val="FFFFFF"/>
                </a:solidFill>
                <a:latin typeface="Cousine" panose="02070409020205020404" charset="0"/>
                <a:cs typeface="Cousine" panose="02070409020205020404" charset="0"/>
              </a:rPr>
              <a:t>Dataset Split</a:t>
            </a:r>
          </a:p>
        </p:txBody>
      </p:sp>
      <p:sp>
        <p:nvSpPr>
          <p:cNvPr id="38" name="Google Shape;261;p27">
            <a:extLst>
              <a:ext uri="{FF2B5EF4-FFF2-40B4-BE49-F238E27FC236}">
                <a16:creationId xmlns:a16="http://schemas.microsoft.com/office/drawing/2014/main" id="{AAB8EE1E-9A41-F8CC-3CAE-CC1CBEFA1DA0}"/>
              </a:ext>
            </a:extLst>
          </p:cNvPr>
          <p:cNvSpPr txBox="1">
            <a:spLocks/>
          </p:cNvSpPr>
          <p:nvPr/>
        </p:nvSpPr>
        <p:spPr>
          <a:xfrm>
            <a:off x="2773927" y="2150862"/>
            <a:ext cx="1181868" cy="294082"/>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1300" dirty="0">
                <a:solidFill>
                  <a:srgbClr val="FFFFFF"/>
                </a:solidFill>
                <a:latin typeface="Cousine" panose="02070409020205020404" charset="0"/>
                <a:cs typeface="Cousine" panose="02070409020205020404" charset="0"/>
              </a:rPr>
              <a:t>Annotation</a:t>
            </a:r>
          </a:p>
        </p:txBody>
      </p:sp>
      <p:sp>
        <p:nvSpPr>
          <p:cNvPr id="40" name="Google Shape;261;p27">
            <a:extLst>
              <a:ext uri="{FF2B5EF4-FFF2-40B4-BE49-F238E27FC236}">
                <a16:creationId xmlns:a16="http://schemas.microsoft.com/office/drawing/2014/main" id="{F8E84692-D60A-5C9A-0787-A230D31A4669}"/>
              </a:ext>
            </a:extLst>
          </p:cNvPr>
          <p:cNvSpPr txBox="1">
            <a:spLocks/>
          </p:cNvSpPr>
          <p:nvPr/>
        </p:nvSpPr>
        <p:spPr>
          <a:xfrm>
            <a:off x="2773927" y="1699345"/>
            <a:ext cx="1181868" cy="294082"/>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1400" dirty="0">
                <a:solidFill>
                  <a:srgbClr val="FFFFFF"/>
                </a:solidFill>
                <a:latin typeface="Cousine" panose="02070409020205020404" charset="0"/>
                <a:cs typeface="Cousine" panose="02070409020205020404" charset="0"/>
              </a:rPr>
              <a:t>Training</a:t>
            </a:r>
          </a:p>
        </p:txBody>
      </p:sp>
      <p:sp>
        <p:nvSpPr>
          <p:cNvPr id="41" name="Google Shape;261;p27">
            <a:extLst>
              <a:ext uri="{FF2B5EF4-FFF2-40B4-BE49-F238E27FC236}">
                <a16:creationId xmlns:a16="http://schemas.microsoft.com/office/drawing/2014/main" id="{3E419391-BA20-9E08-3744-78827FE6C93A}"/>
              </a:ext>
            </a:extLst>
          </p:cNvPr>
          <p:cNvSpPr txBox="1">
            <a:spLocks/>
          </p:cNvSpPr>
          <p:nvPr/>
        </p:nvSpPr>
        <p:spPr>
          <a:xfrm>
            <a:off x="1001125" y="1778062"/>
            <a:ext cx="1181868" cy="294082"/>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1400" dirty="0">
                <a:solidFill>
                  <a:srgbClr val="FFFFFF"/>
                </a:solidFill>
                <a:latin typeface="Cousine" panose="02070409020205020404" charset="0"/>
                <a:cs typeface="Cousine" panose="02070409020205020404" charset="0"/>
              </a:rPr>
              <a:t>Testing</a:t>
            </a:r>
          </a:p>
        </p:txBody>
      </p:sp>
      <p:sp>
        <p:nvSpPr>
          <p:cNvPr id="43" name="Google Shape;261;p27">
            <a:extLst>
              <a:ext uri="{FF2B5EF4-FFF2-40B4-BE49-F238E27FC236}">
                <a16:creationId xmlns:a16="http://schemas.microsoft.com/office/drawing/2014/main" id="{E35E45A1-DC89-E33F-510C-9743862838E3}"/>
              </a:ext>
            </a:extLst>
          </p:cNvPr>
          <p:cNvSpPr txBox="1">
            <a:spLocks/>
          </p:cNvSpPr>
          <p:nvPr/>
        </p:nvSpPr>
        <p:spPr>
          <a:xfrm>
            <a:off x="2773927" y="2602379"/>
            <a:ext cx="1181868" cy="294082"/>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1050" dirty="0">
                <a:solidFill>
                  <a:srgbClr val="FFFFFF"/>
                </a:solidFill>
                <a:latin typeface="Cousine" panose="02070409020205020404" charset="0"/>
                <a:cs typeface="Cousine" panose="02070409020205020404" charset="0"/>
              </a:rPr>
              <a:t>Acquiring</a:t>
            </a:r>
          </a:p>
          <a:p>
            <a:pPr marL="0" indent="0" algn="ctr">
              <a:spcBef>
                <a:spcPts val="0"/>
              </a:spcBef>
              <a:buFont typeface="Cousine"/>
              <a:buNone/>
            </a:pPr>
            <a:r>
              <a:rPr lang="en-IN" sz="1050" dirty="0">
                <a:solidFill>
                  <a:srgbClr val="FFFFFF"/>
                </a:solidFill>
                <a:latin typeface="Cousine" panose="02070409020205020404" charset="0"/>
                <a:cs typeface="Cousine" panose="02070409020205020404" charset="0"/>
              </a:rPr>
              <a:t>the weights </a:t>
            </a:r>
          </a:p>
        </p:txBody>
      </p:sp>
      <p:sp>
        <p:nvSpPr>
          <p:cNvPr id="44" name="Google Shape;261;p27">
            <a:extLst>
              <a:ext uri="{FF2B5EF4-FFF2-40B4-BE49-F238E27FC236}">
                <a16:creationId xmlns:a16="http://schemas.microsoft.com/office/drawing/2014/main" id="{8131CC28-37B7-F812-8DF7-92C4C4B79ABB}"/>
              </a:ext>
            </a:extLst>
          </p:cNvPr>
          <p:cNvSpPr txBox="1">
            <a:spLocks/>
          </p:cNvSpPr>
          <p:nvPr/>
        </p:nvSpPr>
        <p:spPr>
          <a:xfrm>
            <a:off x="2773927" y="3053896"/>
            <a:ext cx="1181868" cy="294082"/>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1400" dirty="0">
                <a:solidFill>
                  <a:srgbClr val="FFFFFF"/>
                </a:solidFill>
                <a:latin typeface="Cousine" panose="02070409020205020404" charset="0"/>
                <a:cs typeface="Cousine" panose="02070409020205020404" charset="0"/>
              </a:rPr>
              <a:t>Model</a:t>
            </a:r>
          </a:p>
        </p:txBody>
      </p:sp>
      <p:sp>
        <p:nvSpPr>
          <p:cNvPr id="45" name="Google Shape;261;p27">
            <a:extLst>
              <a:ext uri="{FF2B5EF4-FFF2-40B4-BE49-F238E27FC236}">
                <a16:creationId xmlns:a16="http://schemas.microsoft.com/office/drawing/2014/main" id="{73CE7011-CEB3-68BF-8D60-C6337F821C06}"/>
              </a:ext>
            </a:extLst>
          </p:cNvPr>
          <p:cNvSpPr txBox="1">
            <a:spLocks/>
          </p:cNvSpPr>
          <p:nvPr/>
        </p:nvSpPr>
        <p:spPr>
          <a:xfrm>
            <a:off x="2773927" y="3505413"/>
            <a:ext cx="1181868" cy="294082"/>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1300" dirty="0">
                <a:solidFill>
                  <a:srgbClr val="FFFFFF"/>
                </a:solidFill>
                <a:latin typeface="Cousine" panose="02070409020205020404" charset="0"/>
                <a:cs typeface="Cousine" panose="02070409020205020404" charset="0"/>
              </a:rPr>
              <a:t>Prediction</a:t>
            </a:r>
          </a:p>
        </p:txBody>
      </p:sp>
      <p:sp>
        <p:nvSpPr>
          <p:cNvPr id="46" name="Google Shape;259;p27">
            <a:extLst>
              <a:ext uri="{FF2B5EF4-FFF2-40B4-BE49-F238E27FC236}">
                <a16:creationId xmlns:a16="http://schemas.microsoft.com/office/drawing/2014/main" id="{2DEE39E1-F0BF-E482-D4F5-9AF7A64FEB5F}"/>
              </a:ext>
            </a:extLst>
          </p:cNvPr>
          <p:cNvSpPr txBox="1"/>
          <p:nvPr/>
        </p:nvSpPr>
        <p:spPr>
          <a:xfrm>
            <a:off x="1737607" y="4414836"/>
            <a:ext cx="1181868" cy="294081"/>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usine" panose="02070409020205020404" charset="0"/>
                <a:ea typeface="Cousine"/>
                <a:cs typeface="Cousine" panose="02070409020205020404" charset="0"/>
                <a:sym typeface="Cousine"/>
              </a:rPr>
              <a:t>Clean</a:t>
            </a:r>
            <a:endParaRPr dirty="0">
              <a:solidFill>
                <a:srgbClr val="FFFFFF"/>
              </a:solidFill>
              <a:latin typeface="Cousine" panose="02070409020205020404" charset="0"/>
              <a:ea typeface="Cousine"/>
              <a:cs typeface="Cousine" panose="02070409020205020404" charset="0"/>
              <a:sym typeface="Cousine"/>
            </a:endParaRPr>
          </a:p>
        </p:txBody>
      </p:sp>
      <p:sp>
        <p:nvSpPr>
          <p:cNvPr id="48" name="Google Shape;259;p27">
            <a:extLst>
              <a:ext uri="{FF2B5EF4-FFF2-40B4-BE49-F238E27FC236}">
                <a16:creationId xmlns:a16="http://schemas.microsoft.com/office/drawing/2014/main" id="{59FCEDFF-65C0-7A08-A584-3EA55117F7DB}"/>
              </a:ext>
            </a:extLst>
          </p:cNvPr>
          <p:cNvSpPr txBox="1"/>
          <p:nvPr/>
        </p:nvSpPr>
        <p:spPr>
          <a:xfrm>
            <a:off x="3710099" y="4434021"/>
            <a:ext cx="1181868" cy="294081"/>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usine" panose="02070409020205020404" charset="0"/>
                <a:ea typeface="Cousine"/>
                <a:cs typeface="Cousine" panose="02070409020205020404" charset="0"/>
                <a:sym typeface="Cousine"/>
              </a:rPr>
              <a:t>Dirty</a:t>
            </a:r>
            <a:endParaRPr dirty="0">
              <a:solidFill>
                <a:srgbClr val="FFFFFF"/>
              </a:solidFill>
              <a:latin typeface="Cousine" panose="02070409020205020404" charset="0"/>
              <a:ea typeface="Cousine"/>
              <a:cs typeface="Cousine" panose="02070409020205020404" charset="0"/>
              <a:sym typeface="Cousine"/>
            </a:endParaRPr>
          </a:p>
        </p:txBody>
      </p:sp>
      <p:cxnSp>
        <p:nvCxnSpPr>
          <p:cNvPr id="34" name="Connector: Elbow 33">
            <a:extLst>
              <a:ext uri="{FF2B5EF4-FFF2-40B4-BE49-F238E27FC236}">
                <a16:creationId xmlns:a16="http://schemas.microsoft.com/office/drawing/2014/main" id="{C23DAC27-EC69-3D82-3D90-FDE05B532FA6}"/>
              </a:ext>
            </a:extLst>
          </p:cNvPr>
          <p:cNvCxnSpPr>
            <a:cxnSpLocks/>
            <a:stCxn id="41" idx="2"/>
            <a:endCxn id="44" idx="1"/>
          </p:cNvCxnSpPr>
          <p:nvPr/>
        </p:nvCxnSpPr>
        <p:spPr>
          <a:xfrm rot="16200000" flipH="1">
            <a:off x="1618597" y="2045606"/>
            <a:ext cx="1128793" cy="1181868"/>
          </a:xfrm>
          <a:prstGeom prst="bentConnector2">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E3E98DFA-AB18-6F81-BC62-78F8A3DCCD38}"/>
              </a:ext>
            </a:extLst>
          </p:cNvPr>
          <p:cNvCxnSpPr>
            <a:stCxn id="14" idx="2"/>
            <a:endCxn id="5" idx="0"/>
          </p:cNvCxnSpPr>
          <p:nvPr/>
        </p:nvCxnSpPr>
        <p:spPr>
          <a:xfrm>
            <a:off x="3364861" y="638876"/>
            <a:ext cx="0" cy="157435"/>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F06C9B11-3CF5-2993-8273-3B203CA7A5C9}"/>
              </a:ext>
            </a:extLst>
          </p:cNvPr>
          <p:cNvCxnSpPr/>
          <p:nvPr/>
        </p:nvCxnSpPr>
        <p:spPr>
          <a:xfrm>
            <a:off x="3368213" y="1090393"/>
            <a:ext cx="0" cy="157435"/>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195B825F-DAB4-B2D3-09E0-FE4A67ADE1CD}"/>
              </a:ext>
            </a:extLst>
          </p:cNvPr>
          <p:cNvCxnSpPr/>
          <p:nvPr/>
        </p:nvCxnSpPr>
        <p:spPr>
          <a:xfrm>
            <a:off x="3361682" y="1541910"/>
            <a:ext cx="0" cy="157435"/>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829F5559-D2E5-386B-BFB9-982B01C89FE6}"/>
              </a:ext>
            </a:extLst>
          </p:cNvPr>
          <p:cNvCxnSpPr/>
          <p:nvPr/>
        </p:nvCxnSpPr>
        <p:spPr>
          <a:xfrm>
            <a:off x="3358503" y="1993427"/>
            <a:ext cx="0" cy="157435"/>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032AF055-66A3-C24B-31E3-39077C145F92}"/>
              </a:ext>
            </a:extLst>
          </p:cNvPr>
          <p:cNvCxnSpPr/>
          <p:nvPr/>
        </p:nvCxnSpPr>
        <p:spPr>
          <a:xfrm>
            <a:off x="3348793" y="2444944"/>
            <a:ext cx="0" cy="157435"/>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4E1CFDDF-5A4D-A89B-0347-055010E382F9}"/>
              </a:ext>
            </a:extLst>
          </p:cNvPr>
          <p:cNvCxnSpPr/>
          <p:nvPr/>
        </p:nvCxnSpPr>
        <p:spPr>
          <a:xfrm>
            <a:off x="3345614" y="2896461"/>
            <a:ext cx="0" cy="157435"/>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236A9E91-50A3-D628-37EF-20D2D1BD8CD5}"/>
              </a:ext>
            </a:extLst>
          </p:cNvPr>
          <p:cNvCxnSpPr/>
          <p:nvPr/>
        </p:nvCxnSpPr>
        <p:spPr>
          <a:xfrm>
            <a:off x="3345614" y="3347978"/>
            <a:ext cx="0" cy="157435"/>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65" name="Connector: Elbow 64">
            <a:extLst>
              <a:ext uri="{FF2B5EF4-FFF2-40B4-BE49-F238E27FC236}">
                <a16:creationId xmlns:a16="http://schemas.microsoft.com/office/drawing/2014/main" id="{379068F8-1FFF-D441-1B3B-0203B954EBF1}"/>
              </a:ext>
            </a:extLst>
          </p:cNvPr>
          <p:cNvCxnSpPr>
            <a:cxnSpLocks/>
            <a:stCxn id="37" idx="1"/>
            <a:endCxn id="41" idx="0"/>
          </p:cNvCxnSpPr>
          <p:nvPr/>
        </p:nvCxnSpPr>
        <p:spPr>
          <a:xfrm rot="10800000" flipV="1">
            <a:off x="1592059" y="1394868"/>
            <a:ext cx="1181868" cy="383193"/>
          </a:xfrm>
          <a:prstGeom prst="bentConnector2">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137E5E9B-127B-D9E9-898C-15A0FC35149D}"/>
              </a:ext>
            </a:extLst>
          </p:cNvPr>
          <p:cNvCxnSpPr>
            <a:stCxn id="45" idx="2"/>
            <a:endCxn id="46" idx="0"/>
          </p:cNvCxnSpPr>
          <p:nvPr/>
        </p:nvCxnSpPr>
        <p:spPr>
          <a:xfrm flipH="1">
            <a:off x="2328541" y="3799495"/>
            <a:ext cx="1036320" cy="61534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7033687E-AEB9-A0FE-38C1-29773B2A970C}"/>
              </a:ext>
            </a:extLst>
          </p:cNvPr>
          <p:cNvCxnSpPr>
            <a:stCxn id="45" idx="2"/>
            <a:endCxn id="48" idx="0"/>
          </p:cNvCxnSpPr>
          <p:nvPr/>
        </p:nvCxnSpPr>
        <p:spPr>
          <a:xfrm>
            <a:off x="3364861" y="3799495"/>
            <a:ext cx="936172" cy="634526"/>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8BF6BBE7-3CBE-23BB-F611-625B342644E0}"/>
              </a:ext>
            </a:extLst>
          </p:cNvPr>
          <p:cNvSpPr txBox="1"/>
          <p:nvPr/>
        </p:nvSpPr>
        <p:spPr>
          <a:xfrm>
            <a:off x="5081451" y="894806"/>
            <a:ext cx="3762103" cy="4154984"/>
          </a:xfrm>
          <a:prstGeom prst="rect">
            <a:avLst/>
          </a:prstGeom>
          <a:noFill/>
        </p:spPr>
        <p:txBody>
          <a:bodyPr wrap="square" rtlCol="0">
            <a:spAutoFit/>
          </a:bodyPr>
          <a:lstStyle/>
          <a:p>
            <a:pPr marL="457200" lvl="0" indent="-381000" algn="just" rtl="0">
              <a:spcBef>
                <a:spcPts val="600"/>
              </a:spcBef>
              <a:spcAft>
                <a:spcPts val="0"/>
              </a:spcAft>
              <a:buClr>
                <a:schemeClr val="bg1"/>
              </a:buClr>
              <a:buSzPts val="2400"/>
              <a:buChar char="▪"/>
            </a:pPr>
            <a:r>
              <a:rPr lang="en" dirty="0">
                <a:solidFill>
                  <a:schemeClr val="bg1"/>
                </a:solidFill>
                <a:latin typeface="Cousine" panose="02070409020205020404" charset="0"/>
                <a:cs typeface="Cousine" panose="02070409020205020404" charset="0"/>
              </a:rPr>
              <a:t>After getting the dataset, The dataset is splitted into training and testing dataset.</a:t>
            </a:r>
            <a:endParaRPr lang="en" sz="1400" dirty="0">
              <a:solidFill>
                <a:schemeClr val="bg1"/>
              </a:solidFill>
              <a:latin typeface="Cousine" panose="02070409020205020404" charset="0"/>
              <a:cs typeface="Cousine" panose="02070409020205020404" charset="0"/>
            </a:endParaRPr>
          </a:p>
          <a:p>
            <a:pPr marL="76200" lvl="0" indent="0" algn="just" rtl="0">
              <a:spcBef>
                <a:spcPts val="600"/>
              </a:spcBef>
              <a:spcAft>
                <a:spcPts val="0"/>
              </a:spcAft>
              <a:buSzPts val="2400"/>
              <a:buNone/>
            </a:pPr>
            <a:endParaRPr lang="en" sz="1400" dirty="0">
              <a:solidFill>
                <a:schemeClr val="bg1"/>
              </a:solidFill>
              <a:latin typeface="Cousine" panose="02070409020205020404" charset="0"/>
              <a:cs typeface="Cousine" panose="02070409020205020404" charset="0"/>
            </a:endParaRPr>
          </a:p>
          <a:p>
            <a:pPr marL="457200" lvl="0" indent="-381000" algn="just" rtl="0">
              <a:spcBef>
                <a:spcPts val="600"/>
              </a:spcBef>
              <a:spcAft>
                <a:spcPts val="0"/>
              </a:spcAft>
              <a:buClr>
                <a:schemeClr val="bg1"/>
              </a:buClr>
              <a:buSzPts val="2400"/>
              <a:buChar char="▪"/>
            </a:pPr>
            <a:r>
              <a:rPr lang="en" sz="1400" dirty="0">
                <a:solidFill>
                  <a:schemeClr val="bg1"/>
                </a:solidFill>
                <a:latin typeface="Cousine" panose="02070409020205020404" charset="0"/>
                <a:cs typeface="Cousine" panose="02070409020205020404" charset="0"/>
              </a:rPr>
              <a:t>Annote the images in the training dataset.</a:t>
            </a:r>
            <a:endParaRPr lang="en" dirty="0">
              <a:solidFill>
                <a:schemeClr val="bg1"/>
              </a:solidFill>
              <a:latin typeface="Cousine" panose="02070409020205020404" charset="0"/>
              <a:cs typeface="Cousine" panose="02070409020205020404" charset="0"/>
            </a:endParaRPr>
          </a:p>
          <a:p>
            <a:pPr marL="457200" lvl="0" indent="-381000" algn="just" rtl="0">
              <a:spcBef>
                <a:spcPts val="600"/>
              </a:spcBef>
              <a:spcAft>
                <a:spcPts val="0"/>
              </a:spcAft>
              <a:buClr>
                <a:schemeClr val="bg1"/>
              </a:buClr>
              <a:buSzPts val="2400"/>
              <a:buChar char="▪"/>
            </a:pPr>
            <a:endParaRPr lang="en" sz="1400" dirty="0">
              <a:solidFill>
                <a:schemeClr val="bg1"/>
              </a:solidFill>
              <a:latin typeface="Cousine" panose="02070409020205020404" charset="0"/>
              <a:cs typeface="Cousine" panose="02070409020205020404" charset="0"/>
            </a:endParaRPr>
          </a:p>
          <a:p>
            <a:pPr marL="457200" lvl="0" indent="-381000" algn="just" rtl="0">
              <a:spcBef>
                <a:spcPts val="600"/>
              </a:spcBef>
              <a:spcAft>
                <a:spcPts val="0"/>
              </a:spcAft>
              <a:buClr>
                <a:schemeClr val="bg1"/>
              </a:buClr>
              <a:buSzPts val="2400"/>
              <a:buChar char="▪"/>
            </a:pPr>
            <a:r>
              <a:rPr lang="en" dirty="0">
                <a:solidFill>
                  <a:schemeClr val="bg1"/>
                </a:solidFill>
                <a:latin typeface="Cousine" panose="02070409020205020404" charset="0"/>
                <a:cs typeface="Cousine" panose="02070409020205020404" charset="0"/>
              </a:rPr>
              <a:t>Using the annoted training dataset build a model and train it.</a:t>
            </a:r>
          </a:p>
          <a:p>
            <a:pPr marL="457200" lvl="0" indent="-381000" algn="just" rtl="0">
              <a:spcBef>
                <a:spcPts val="600"/>
              </a:spcBef>
              <a:spcAft>
                <a:spcPts val="0"/>
              </a:spcAft>
              <a:buClr>
                <a:schemeClr val="bg1"/>
              </a:buClr>
              <a:buSzPts val="2400"/>
              <a:buChar char="▪"/>
            </a:pPr>
            <a:endParaRPr lang="en" sz="1400" dirty="0">
              <a:solidFill>
                <a:schemeClr val="bg1"/>
              </a:solidFill>
              <a:latin typeface="Cousine" panose="02070409020205020404" charset="0"/>
              <a:cs typeface="Cousine" panose="02070409020205020404" charset="0"/>
            </a:endParaRPr>
          </a:p>
          <a:p>
            <a:pPr marL="457200" lvl="0" indent="-381000" algn="just" rtl="0">
              <a:spcBef>
                <a:spcPts val="600"/>
              </a:spcBef>
              <a:spcAft>
                <a:spcPts val="0"/>
              </a:spcAft>
              <a:buClr>
                <a:schemeClr val="bg1"/>
              </a:buClr>
              <a:buSzPts val="2400"/>
              <a:buChar char="▪"/>
            </a:pPr>
            <a:r>
              <a:rPr lang="en" sz="1400" dirty="0">
                <a:solidFill>
                  <a:schemeClr val="bg1"/>
                </a:solidFill>
                <a:latin typeface="Cousine" panose="02070409020205020404" charset="0"/>
                <a:cs typeface="Cousine" panose="02070409020205020404" charset="0"/>
              </a:rPr>
              <a:t>Acquire the weights from the training.</a:t>
            </a:r>
          </a:p>
          <a:p>
            <a:pPr marL="457200" lvl="0" indent="-381000" algn="just" rtl="0">
              <a:spcBef>
                <a:spcPts val="600"/>
              </a:spcBef>
              <a:spcAft>
                <a:spcPts val="0"/>
              </a:spcAft>
              <a:buClr>
                <a:schemeClr val="bg1"/>
              </a:buClr>
              <a:buSzPts val="2400"/>
              <a:buChar char="▪"/>
            </a:pPr>
            <a:endParaRPr lang="en" dirty="0">
              <a:solidFill>
                <a:schemeClr val="bg1"/>
              </a:solidFill>
              <a:latin typeface="Cousine" panose="02070409020205020404" charset="0"/>
              <a:cs typeface="Cousine" panose="02070409020205020404" charset="0"/>
            </a:endParaRPr>
          </a:p>
          <a:p>
            <a:pPr marL="457200" lvl="0" indent="-381000" algn="just" rtl="0">
              <a:spcBef>
                <a:spcPts val="600"/>
              </a:spcBef>
              <a:spcAft>
                <a:spcPts val="0"/>
              </a:spcAft>
              <a:buClr>
                <a:schemeClr val="bg1"/>
              </a:buClr>
              <a:buSzPts val="2400"/>
              <a:buChar char="▪"/>
            </a:pPr>
            <a:r>
              <a:rPr lang="en" sz="1400" dirty="0">
                <a:solidFill>
                  <a:schemeClr val="bg1"/>
                </a:solidFill>
                <a:latin typeface="Cousine" panose="02070409020205020404" charset="0"/>
                <a:cs typeface="Cousine" panose="02070409020205020404" charset="0"/>
              </a:rPr>
              <a:t>Use the weight and the model for prediction</a:t>
            </a:r>
          </a:p>
        </p:txBody>
      </p:sp>
    </p:spTree>
    <p:extLst>
      <p:ext uri="{BB962C8B-B14F-4D97-AF65-F5344CB8AC3E}">
        <p14:creationId xmlns:p14="http://schemas.microsoft.com/office/powerpoint/2010/main" val="145082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latin typeface="Cousine" panose="02070409020205020404" charset="0"/>
                <a:cs typeface="Cousine" panose="02070409020205020404" charset="0"/>
              </a:rPr>
              <a:t>Proposed Method</a:t>
            </a:r>
            <a:endParaRPr sz="2800" dirty="0">
              <a:latin typeface="Cousine" panose="02070409020205020404" charset="0"/>
              <a:cs typeface="Cousine" panose="02070409020205020404" charset="0"/>
            </a:endParaRPr>
          </a:p>
        </p:txBody>
      </p:sp>
      <p:sp>
        <p:nvSpPr>
          <p:cNvPr id="110" name="Google Shape;110;p16"/>
          <p:cNvSpPr txBox="1">
            <a:spLocks noGrp="1"/>
          </p:cNvSpPr>
          <p:nvPr>
            <p:ph type="body" idx="1"/>
          </p:nvPr>
        </p:nvSpPr>
        <p:spPr>
          <a:xfrm>
            <a:off x="343225" y="1125000"/>
            <a:ext cx="8641032" cy="3639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1600" dirty="0">
                <a:solidFill>
                  <a:schemeClr val="bg1"/>
                </a:solidFill>
                <a:latin typeface="Cousine" panose="02070409020205020404" charset="0"/>
                <a:cs typeface="Cousine" panose="02070409020205020404" charset="0"/>
              </a:rPr>
              <a:t>After acquring the image data annote the images with a LabelImg package.</a:t>
            </a:r>
          </a:p>
          <a:p>
            <a:pPr marL="457200" lvl="0" indent="-381000" algn="l" rtl="0">
              <a:spcBef>
                <a:spcPts val="600"/>
              </a:spcBef>
              <a:spcAft>
                <a:spcPts val="0"/>
              </a:spcAft>
              <a:buSzPts val="2400"/>
              <a:buChar char="▪"/>
            </a:pPr>
            <a:r>
              <a:rPr lang="en" sz="1600" dirty="0">
                <a:solidFill>
                  <a:schemeClr val="bg1"/>
                </a:solidFill>
                <a:latin typeface="Cousine" panose="02070409020205020404" charset="0"/>
                <a:cs typeface="Cousine" panose="02070409020205020404" charset="0"/>
              </a:rPr>
              <a:t>Once the image labeling is over use YOLOv5 to train the model.</a:t>
            </a:r>
          </a:p>
          <a:p>
            <a:pPr marL="457200" lvl="0" indent="-381000" algn="l" rtl="0">
              <a:spcBef>
                <a:spcPts val="600"/>
              </a:spcBef>
              <a:spcAft>
                <a:spcPts val="0"/>
              </a:spcAft>
              <a:buSzPts val="2400"/>
              <a:buChar char="▪"/>
            </a:pPr>
            <a:r>
              <a:rPr lang="en" sz="1600" dirty="0">
                <a:solidFill>
                  <a:schemeClr val="bg1"/>
                </a:solidFill>
                <a:latin typeface="Cousine" panose="02070409020205020404" charset="0"/>
                <a:cs typeface="Cousine" panose="02070409020205020404" charset="0"/>
              </a:rPr>
              <a:t>YOLOv5 will provide the weights for classification of the images.</a:t>
            </a:r>
          </a:p>
          <a:p>
            <a:pPr marL="457200" lvl="0" indent="-381000" algn="l" rtl="0">
              <a:spcBef>
                <a:spcPts val="600"/>
              </a:spcBef>
              <a:spcAft>
                <a:spcPts val="0"/>
              </a:spcAft>
              <a:buSzPts val="2400"/>
              <a:buChar char="▪"/>
            </a:pPr>
            <a:r>
              <a:rPr lang="en" sz="1600" dirty="0">
                <a:solidFill>
                  <a:schemeClr val="bg1"/>
                </a:solidFill>
                <a:latin typeface="Cousine" panose="02070409020205020404" charset="0"/>
                <a:cs typeface="Cousine" panose="02070409020205020404" charset="0"/>
              </a:rPr>
              <a:t>Among those weights use the best fit weights for prediction.</a:t>
            </a:r>
          </a:p>
          <a:p>
            <a:pPr marL="457200" lvl="0" indent="-381000" algn="l" rtl="0">
              <a:spcBef>
                <a:spcPts val="600"/>
              </a:spcBef>
              <a:spcAft>
                <a:spcPts val="0"/>
              </a:spcAft>
              <a:buSzPts val="2400"/>
              <a:buChar char="▪"/>
            </a:pPr>
            <a:r>
              <a:rPr lang="en" sz="1600" dirty="0">
                <a:solidFill>
                  <a:schemeClr val="bg1"/>
                </a:solidFill>
                <a:latin typeface="Cousine" panose="02070409020205020404" charset="0"/>
                <a:cs typeface="Cousine" panose="02070409020205020404" charset="0"/>
              </a:rPr>
              <a:t>Model evaluation:</a:t>
            </a:r>
          </a:p>
          <a:p>
            <a:pPr lvl="2">
              <a:spcBef>
                <a:spcPts val="600"/>
              </a:spcBef>
              <a:buChar char="▪"/>
            </a:pPr>
            <a:r>
              <a:rPr lang="en" sz="1600" dirty="0">
                <a:solidFill>
                  <a:schemeClr val="bg1"/>
                </a:solidFill>
                <a:latin typeface="Cousine" panose="02070409020205020404" charset="0"/>
                <a:cs typeface="Cousine" panose="02070409020205020404" charset="0"/>
              </a:rPr>
              <a:t>Box loss</a:t>
            </a:r>
          </a:p>
          <a:p>
            <a:pPr lvl="2">
              <a:spcBef>
                <a:spcPts val="600"/>
              </a:spcBef>
              <a:buChar char="▪"/>
            </a:pPr>
            <a:r>
              <a:rPr lang="en" sz="1600" dirty="0">
                <a:solidFill>
                  <a:schemeClr val="bg1"/>
                </a:solidFill>
                <a:latin typeface="Cousine" panose="02070409020205020404" charset="0"/>
                <a:cs typeface="Cousine" panose="02070409020205020404" charset="0"/>
              </a:rPr>
              <a:t>Object loss</a:t>
            </a:r>
          </a:p>
          <a:p>
            <a:pPr lvl="2">
              <a:spcBef>
                <a:spcPts val="600"/>
              </a:spcBef>
              <a:buChar char="▪"/>
            </a:pPr>
            <a:r>
              <a:rPr lang="en" sz="1600" dirty="0">
                <a:solidFill>
                  <a:schemeClr val="bg1"/>
                </a:solidFill>
                <a:latin typeface="Cousine" panose="02070409020205020404" charset="0"/>
                <a:cs typeface="Cousine" panose="02070409020205020404" charset="0"/>
              </a:rPr>
              <a:t>Class loss</a:t>
            </a:r>
          </a:p>
          <a:p>
            <a:pPr lvl="2">
              <a:spcBef>
                <a:spcPts val="600"/>
              </a:spcBef>
              <a:buChar char="▪"/>
            </a:pPr>
            <a:r>
              <a:rPr lang="en" sz="1600" dirty="0">
                <a:solidFill>
                  <a:schemeClr val="bg1"/>
                </a:solidFill>
                <a:latin typeface="Cousine" panose="02070409020205020404" charset="0"/>
                <a:cs typeface="Cousine" panose="02070409020205020404" charset="0"/>
              </a:rPr>
              <a:t>Precision</a:t>
            </a:r>
          </a:p>
          <a:p>
            <a:pPr lvl="2">
              <a:spcBef>
                <a:spcPts val="600"/>
              </a:spcBef>
              <a:buChar char="▪"/>
            </a:pPr>
            <a:r>
              <a:rPr lang="en" sz="1600" dirty="0">
                <a:solidFill>
                  <a:schemeClr val="bg1"/>
                </a:solidFill>
                <a:latin typeface="Cousine" panose="02070409020205020404" charset="0"/>
                <a:cs typeface="Cousine" panose="02070409020205020404" charset="0"/>
              </a:rPr>
              <a:t>Recall score</a:t>
            </a:r>
          </a:p>
          <a:p>
            <a:pPr marL="76200" lvl="0" indent="0" algn="l" rtl="0">
              <a:spcBef>
                <a:spcPts val="600"/>
              </a:spcBef>
              <a:spcAft>
                <a:spcPts val="0"/>
              </a:spcAft>
              <a:buSzPts val="2400"/>
              <a:buNone/>
            </a:pPr>
            <a:r>
              <a:rPr lang="en" sz="1600" dirty="0">
                <a:solidFill>
                  <a:schemeClr val="bg1"/>
                </a:solidFill>
                <a:latin typeface="Cousine" panose="02070409020205020404" charset="0"/>
                <a:cs typeface="Cousine" panose="02070409020205020404" charset="0"/>
              </a:rPr>
              <a:t>		</a:t>
            </a:r>
            <a:endParaRPr sz="2000" dirty="0">
              <a:solidFill>
                <a:srgbClr val="92D050"/>
              </a:solidFill>
              <a:latin typeface="Cousine" panose="02070409020205020404" charset="0"/>
              <a:cs typeface="Cousine" panose="02070409020205020404" charset="0"/>
            </a:endParaRPr>
          </a:p>
          <a:p>
            <a:pPr marL="0" lvl="0" indent="0" algn="l" rtl="0">
              <a:spcBef>
                <a:spcPts val="600"/>
              </a:spcBef>
              <a:spcAft>
                <a:spcPts val="0"/>
              </a:spcAft>
              <a:buNone/>
            </a:pPr>
            <a:endParaRPr lang="en-IN" dirty="0">
              <a:latin typeface="Cousine" panose="02070409020205020404" charset="0"/>
              <a:cs typeface="Cousine" panose="02070409020205020404" charset="0"/>
            </a:endParaRPr>
          </a:p>
          <a:p>
            <a:pPr marL="0" lvl="0" indent="0" algn="l" rtl="0">
              <a:spcBef>
                <a:spcPts val="600"/>
              </a:spcBef>
              <a:spcAft>
                <a:spcPts val="0"/>
              </a:spcAft>
              <a:buNone/>
            </a:pPr>
            <a:endParaRPr lang="en-IN" dirty="0">
              <a:latin typeface="Cousine" panose="02070409020205020404" charset="0"/>
              <a:cs typeface="Cousine" panose="020704090202050204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33189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IN" sz="1600" dirty="0">
                <a:latin typeface="Cousine" panose="02070409020205020404" charset="0"/>
                <a:cs typeface="Cousine" panose="02070409020205020404" charset="0"/>
              </a:rPr>
              <a:t>YOLOv5 is used to create the weights for the model using the training data and with that weight the model is made for prediction of unseen data. OpenCV video capturing techniques are used to obtain the frame images for prediction</a:t>
            </a:r>
            <a:endParaRPr sz="1600" dirty="0">
              <a:latin typeface="Cousine" panose="02070409020205020404" charset="0"/>
              <a:cs typeface="Cousine" panose="02070409020205020404" charset="0"/>
            </a:endParaRPr>
          </a:p>
        </p:txBody>
      </p:sp>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Cousine" panose="02070409020205020404" charset="0"/>
                <a:cs typeface="Cousine" panose="02070409020205020404" charset="0"/>
              </a:rPr>
              <a:t>Model Creation</a:t>
            </a:r>
            <a:endParaRPr sz="2800" b="1" dirty="0">
              <a:latin typeface="Cousine" panose="02070409020205020404" charset="0"/>
              <a:cs typeface="Cousine" panose="02070409020205020404" charset="0"/>
            </a:endParaRPr>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8A267D1A-1661-C1F6-0FA9-414CD4AE9F51}"/>
              </a:ext>
            </a:extLst>
          </p:cNvPr>
          <p:cNvPicPr>
            <a:picLocks noChangeAspect="1"/>
          </p:cNvPicPr>
          <p:nvPr/>
        </p:nvPicPr>
        <p:blipFill>
          <a:blip r:embed="rId3"/>
          <a:stretch>
            <a:fillRect/>
          </a:stretch>
        </p:blipFill>
        <p:spPr>
          <a:xfrm>
            <a:off x="5022669" y="1056283"/>
            <a:ext cx="3433897" cy="3433897"/>
          </a:xfrm>
          <a:prstGeom prst="rect">
            <a:avLst/>
          </a:prstGeom>
        </p:spPr>
      </p:pic>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765</Words>
  <Application>Microsoft Office PowerPoint</Application>
  <PresentationFormat>On-screen Show (16:9)</PresentationFormat>
  <Paragraphs>102</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Cousine</vt:lpstr>
      <vt:lpstr>Wingdings</vt:lpstr>
      <vt:lpstr>Valentine template</vt:lpstr>
      <vt:lpstr>Mini Project –      1th Review</vt:lpstr>
      <vt:lpstr>Automated Detection of Overflowing Garbage Bin</vt:lpstr>
      <vt:lpstr>PowerPoint Presentation</vt:lpstr>
      <vt:lpstr>Motivation</vt:lpstr>
      <vt:lpstr>Objective</vt:lpstr>
      <vt:lpstr>Literature Survey</vt:lpstr>
      <vt:lpstr>Proposed Flow</vt:lpstr>
      <vt:lpstr>Proposed Method</vt:lpstr>
      <vt:lpstr>Model Creation</vt:lpstr>
      <vt:lpstr>Performance Measurement</vt:lpstr>
      <vt:lpstr>Work Completed</vt:lpstr>
      <vt:lpstr>PowerPoint Presentation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0th Review</dc:title>
  <dc:creator>hareekrishna v.s</dc:creator>
  <cp:lastModifiedBy>hareekrishna v.s</cp:lastModifiedBy>
  <cp:revision>5</cp:revision>
  <cp:lastPrinted>2022-04-23T19:45:23Z</cp:lastPrinted>
  <dcterms:modified xsi:type="dcterms:W3CDTF">2022-09-13T11:53:32Z</dcterms:modified>
</cp:coreProperties>
</file>