
<file path=[Content_Types].xml><?xml version="1.0" encoding="utf-8"?>
<Types xmlns="http://schemas.openxmlformats.org/package/2006/content-types">
  <Default Extension="jpeg" ContentType="image/jpeg"/>
  <Default Extension="jpg" ContentType="image/jpeg"/>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61" r:id="rId8"/>
    <p:sldId id="263" r:id="rId9"/>
    <p:sldId id="264" r:id="rId10"/>
    <p:sldId id="265" r:id="rId11"/>
    <p:sldId id="266" r:id="rId12"/>
    <p:sldId id="267" r:id="rId13"/>
    <p:sldId id="268" r:id="rId14"/>
    <p:sldId id="270" r:id="rId15"/>
    <p:sldId id="271" r:id="rId16"/>
    <p:sldId id="272" r:id="rId17"/>
    <p:sldId id="273" r:id="rId18"/>
    <p:sldId id="269" r:id="rId19"/>
    <p:sldId id="274" r:id="rId20"/>
    <p:sldId id="275" r:id="rId21"/>
    <p:sldId id="27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668" autoAdjust="0"/>
    <p:restoredTop sz="94660"/>
  </p:normalViewPr>
  <p:slideViewPr>
    <p:cSldViewPr snapToGrid="0">
      <p:cViewPr varScale="1">
        <p:scale>
          <a:sx n="72" d="100"/>
          <a:sy n="72" d="100"/>
        </p:scale>
        <p:origin x="111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46C92-AAD5-A74B-415E-545E14B886F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CB3A86A-F195-CFCE-63ED-AE2FFA3F137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EDDDBCC-220A-F21F-0157-A4609E1064FA}"/>
              </a:ext>
            </a:extLst>
          </p:cNvPr>
          <p:cNvSpPr>
            <a:spLocks noGrp="1"/>
          </p:cNvSpPr>
          <p:nvPr>
            <p:ph type="dt" sz="half" idx="10"/>
          </p:nvPr>
        </p:nvSpPr>
        <p:spPr/>
        <p:txBody>
          <a:bodyPr/>
          <a:lstStyle/>
          <a:p>
            <a:fld id="{63C21AAD-F19C-45B3-AF64-D36DF138793F}" type="datetimeFigureOut">
              <a:rPr lang="en-IN" smtClean="0"/>
              <a:t>13-09-2022</a:t>
            </a:fld>
            <a:endParaRPr lang="en-IN"/>
          </a:p>
        </p:txBody>
      </p:sp>
      <p:sp>
        <p:nvSpPr>
          <p:cNvPr id="5" name="Footer Placeholder 4">
            <a:extLst>
              <a:ext uri="{FF2B5EF4-FFF2-40B4-BE49-F238E27FC236}">
                <a16:creationId xmlns:a16="http://schemas.microsoft.com/office/drawing/2014/main" id="{3045D182-CFCE-1E7D-0B7A-4D6AB939500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C119CE4-5D97-FAD5-D3D2-95AD3DF8D813}"/>
              </a:ext>
            </a:extLst>
          </p:cNvPr>
          <p:cNvSpPr>
            <a:spLocks noGrp="1"/>
          </p:cNvSpPr>
          <p:nvPr>
            <p:ph type="sldNum" sz="quarter" idx="12"/>
          </p:nvPr>
        </p:nvSpPr>
        <p:spPr/>
        <p:txBody>
          <a:bodyPr/>
          <a:lstStyle/>
          <a:p>
            <a:fld id="{A19DA6E7-40A7-4CC4-B3D0-C4A400FECFEA}" type="slidenum">
              <a:rPr lang="en-IN" smtClean="0"/>
              <a:t>‹#›</a:t>
            </a:fld>
            <a:endParaRPr lang="en-IN"/>
          </a:p>
        </p:txBody>
      </p:sp>
    </p:spTree>
    <p:extLst>
      <p:ext uri="{BB962C8B-B14F-4D97-AF65-F5344CB8AC3E}">
        <p14:creationId xmlns:p14="http://schemas.microsoft.com/office/powerpoint/2010/main" val="3918249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5284A-F9E7-FADE-63B3-796D898EF07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8C1ED8B-8997-E1C9-4853-D98508543ED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7DA3D1D-02E7-B5E2-78DF-10DD9387A001}"/>
              </a:ext>
            </a:extLst>
          </p:cNvPr>
          <p:cNvSpPr>
            <a:spLocks noGrp="1"/>
          </p:cNvSpPr>
          <p:nvPr>
            <p:ph type="dt" sz="half" idx="10"/>
          </p:nvPr>
        </p:nvSpPr>
        <p:spPr/>
        <p:txBody>
          <a:bodyPr/>
          <a:lstStyle/>
          <a:p>
            <a:fld id="{63C21AAD-F19C-45B3-AF64-D36DF138793F}" type="datetimeFigureOut">
              <a:rPr lang="en-IN" smtClean="0"/>
              <a:t>13-09-2022</a:t>
            </a:fld>
            <a:endParaRPr lang="en-IN"/>
          </a:p>
        </p:txBody>
      </p:sp>
      <p:sp>
        <p:nvSpPr>
          <p:cNvPr id="5" name="Footer Placeholder 4">
            <a:extLst>
              <a:ext uri="{FF2B5EF4-FFF2-40B4-BE49-F238E27FC236}">
                <a16:creationId xmlns:a16="http://schemas.microsoft.com/office/drawing/2014/main" id="{BDF0C36B-B772-18C3-BD25-ED92CE95AEF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250A87C-0441-796B-2913-902A6D4ADC28}"/>
              </a:ext>
            </a:extLst>
          </p:cNvPr>
          <p:cNvSpPr>
            <a:spLocks noGrp="1"/>
          </p:cNvSpPr>
          <p:nvPr>
            <p:ph type="sldNum" sz="quarter" idx="12"/>
          </p:nvPr>
        </p:nvSpPr>
        <p:spPr/>
        <p:txBody>
          <a:bodyPr/>
          <a:lstStyle/>
          <a:p>
            <a:fld id="{A19DA6E7-40A7-4CC4-B3D0-C4A400FECFEA}" type="slidenum">
              <a:rPr lang="en-IN" smtClean="0"/>
              <a:t>‹#›</a:t>
            </a:fld>
            <a:endParaRPr lang="en-IN"/>
          </a:p>
        </p:txBody>
      </p:sp>
    </p:spTree>
    <p:extLst>
      <p:ext uri="{BB962C8B-B14F-4D97-AF65-F5344CB8AC3E}">
        <p14:creationId xmlns:p14="http://schemas.microsoft.com/office/powerpoint/2010/main" val="39084559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394361E-ED54-466C-652C-B03D6DC704D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5DC8C97-DA2A-5DF4-47E1-144F34CDCD9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DAB13BA-C994-3013-61F8-A84CE9C96AA9}"/>
              </a:ext>
            </a:extLst>
          </p:cNvPr>
          <p:cNvSpPr>
            <a:spLocks noGrp="1"/>
          </p:cNvSpPr>
          <p:nvPr>
            <p:ph type="dt" sz="half" idx="10"/>
          </p:nvPr>
        </p:nvSpPr>
        <p:spPr/>
        <p:txBody>
          <a:bodyPr/>
          <a:lstStyle/>
          <a:p>
            <a:fld id="{63C21AAD-F19C-45B3-AF64-D36DF138793F}" type="datetimeFigureOut">
              <a:rPr lang="en-IN" smtClean="0"/>
              <a:t>13-09-2022</a:t>
            </a:fld>
            <a:endParaRPr lang="en-IN"/>
          </a:p>
        </p:txBody>
      </p:sp>
      <p:sp>
        <p:nvSpPr>
          <p:cNvPr id="5" name="Footer Placeholder 4">
            <a:extLst>
              <a:ext uri="{FF2B5EF4-FFF2-40B4-BE49-F238E27FC236}">
                <a16:creationId xmlns:a16="http://schemas.microsoft.com/office/drawing/2014/main" id="{2F0D1D1D-0EC7-4E3F-1DEE-383DE4293FF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91873EC-3935-ED7E-1F55-432B652BD90F}"/>
              </a:ext>
            </a:extLst>
          </p:cNvPr>
          <p:cNvSpPr>
            <a:spLocks noGrp="1"/>
          </p:cNvSpPr>
          <p:nvPr>
            <p:ph type="sldNum" sz="quarter" idx="12"/>
          </p:nvPr>
        </p:nvSpPr>
        <p:spPr/>
        <p:txBody>
          <a:bodyPr/>
          <a:lstStyle/>
          <a:p>
            <a:fld id="{A19DA6E7-40A7-4CC4-B3D0-C4A400FECFEA}" type="slidenum">
              <a:rPr lang="en-IN" smtClean="0"/>
              <a:t>‹#›</a:t>
            </a:fld>
            <a:endParaRPr lang="en-IN"/>
          </a:p>
        </p:txBody>
      </p:sp>
    </p:spTree>
    <p:extLst>
      <p:ext uri="{BB962C8B-B14F-4D97-AF65-F5344CB8AC3E}">
        <p14:creationId xmlns:p14="http://schemas.microsoft.com/office/powerpoint/2010/main" val="38390010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EF548-DFF2-A130-F364-F2632A9B1CB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BCE2AA9-0C6F-2278-7047-00F5FC8C52A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1090DCF-C1E8-731B-4E2E-146E55F671B9}"/>
              </a:ext>
            </a:extLst>
          </p:cNvPr>
          <p:cNvSpPr>
            <a:spLocks noGrp="1"/>
          </p:cNvSpPr>
          <p:nvPr>
            <p:ph type="dt" sz="half" idx="10"/>
          </p:nvPr>
        </p:nvSpPr>
        <p:spPr/>
        <p:txBody>
          <a:bodyPr/>
          <a:lstStyle/>
          <a:p>
            <a:fld id="{63C21AAD-F19C-45B3-AF64-D36DF138793F}" type="datetimeFigureOut">
              <a:rPr lang="en-IN" smtClean="0"/>
              <a:t>13-09-2022</a:t>
            </a:fld>
            <a:endParaRPr lang="en-IN"/>
          </a:p>
        </p:txBody>
      </p:sp>
      <p:sp>
        <p:nvSpPr>
          <p:cNvPr id="5" name="Footer Placeholder 4">
            <a:extLst>
              <a:ext uri="{FF2B5EF4-FFF2-40B4-BE49-F238E27FC236}">
                <a16:creationId xmlns:a16="http://schemas.microsoft.com/office/drawing/2014/main" id="{C6D7087F-79AE-8F35-8533-FF44AD8F23A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669F71B-D8F3-E18A-7D55-04D27DF99CAB}"/>
              </a:ext>
            </a:extLst>
          </p:cNvPr>
          <p:cNvSpPr>
            <a:spLocks noGrp="1"/>
          </p:cNvSpPr>
          <p:nvPr>
            <p:ph type="sldNum" sz="quarter" idx="12"/>
          </p:nvPr>
        </p:nvSpPr>
        <p:spPr/>
        <p:txBody>
          <a:bodyPr/>
          <a:lstStyle/>
          <a:p>
            <a:fld id="{A19DA6E7-40A7-4CC4-B3D0-C4A400FECFEA}" type="slidenum">
              <a:rPr lang="en-IN" smtClean="0"/>
              <a:t>‹#›</a:t>
            </a:fld>
            <a:endParaRPr lang="en-IN"/>
          </a:p>
        </p:txBody>
      </p:sp>
    </p:spTree>
    <p:extLst>
      <p:ext uri="{BB962C8B-B14F-4D97-AF65-F5344CB8AC3E}">
        <p14:creationId xmlns:p14="http://schemas.microsoft.com/office/powerpoint/2010/main" val="38993092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CF3B3-AC90-9935-A9C6-F00807E6782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3980372-4077-59BB-9E22-1041D734699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614A511-EDAC-DFA1-5C1A-C90739F14600}"/>
              </a:ext>
            </a:extLst>
          </p:cNvPr>
          <p:cNvSpPr>
            <a:spLocks noGrp="1"/>
          </p:cNvSpPr>
          <p:nvPr>
            <p:ph type="dt" sz="half" idx="10"/>
          </p:nvPr>
        </p:nvSpPr>
        <p:spPr/>
        <p:txBody>
          <a:bodyPr/>
          <a:lstStyle/>
          <a:p>
            <a:fld id="{63C21AAD-F19C-45B3-AF64-D36DF138793F}" type="datetimeFigureOut">
              <a:rPr lang="en-IN" smtClean="0"/>
              <a:t>13-09-2022</a:t>
            </a:fld>
            <a:endParaRPr lang="en-IN"/>
          </a:p>
        </p:txBody>
      </p:sp>
      <p:sp>
        <p:nvSpPr>
          <p:cNvPr id="5" name="Footer Placeholder 4">
            <a:extLst>
              <a:ext uri="{FF2B5EF4-FFF2-40B4-BE49-F238E27FC236}">
                <a16:creationId xmlns:a16="http://schemas.microsoft.com/office/drawing/2014/main" id="{2D06A0EA-1BB0-BA34-378F-F712603D804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3F86931-C7B7-E709-9B61-9B0BA70E7394}"/>
              </a:ext>
            </a:extLst>
          </p:cNvPr>
          <p:cNvSpPr>
            <a:spLocks noGrp="1"/>
          </p:cNvSpPr>
          <p:nvPr>
            <p:ph type="sldNum" sz="quarter" idx="12"/>
          </p:nvPr>
        </p:nvSpPr>
        <p:spPr/>
        <p:txBody>
          <a:bodyPr/>
          <a:lstStyle/>
          <a:p>
            <a:fld id="{A19DA6E7-40A7-4CC4-B3D0-C4A400FECFEA}" type="slidenum">
              <a:rPr lang="en-IN" smtClean="0"/>
              <a:t>‹#›</a:t>
            </a:fld>
            <a:endParaRPr lang="en-IN"/>
          </a:p>
        </p:txBody>
      </p:sp>
    </p:spTree>
    <p:extLst>
      <p:ext uri="{BB962C8B-B14F-4D97-AF65-F5344CB8AC3E}">
        <p14:creationId xmlns:p14="http://schemas.microsoft.com/office/powerpoint/2010/main" val="4573462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F3662E-5EB6-E990-04E4-7FFB8E4FAE6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E3C324B-1EC1-8CDE-643C-FEE7CF37079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724B597-FD63-4DBD-9278-91EE7F5C28F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05B1DBE-31C2-AFD2-DDF9-E3B3C9BF65AC}"/>
              </a:ext>
            </a:extLst>
          </p:cNvPr>
          <p:cNvSpPr>
            <a:spLocks noGrp="1"/>
          </p:cNvSpPr>
          <p:nvPr>
            <p:ph type="dt" sz="half" idx="10"/>
          </p:nvPr>
        </p:nvSpPr>
        <p:spPr/>
        <p:txBody>
          <a:bodyPr/>
          <a:lstStyle/>
          <a:p>
            <a:fld id="{63C21AAD-F19C-45B3-AF64-D36DF138793F}" type="datetimeFigureOut">
              <a:rPr lang="en-IN" smtClean="0"/>
              <a:t>13-09-2022</a:t>
            </a:fld>
            <a:endParaRPr lang="en-IN"/>
          </a:p>
        </p:txBody>
      </p:sp>
      <p:sp>
        <p:nvSpPr>
          <p:cNvPr id="6" name="Footer Placeholder 5">
            <a:extLst>
              <a:ext uri="{FF2B5EF4-FFF2-40B4-BE49-F238E27FC236}">
                <a16:creationId xmlns:a16="http://schemas.microsoft.com/office/drawing/2014/main" id="{2F70006D-63A2-AF6E-00C9-B01D74EEE15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A3D5064-63D5-53D4-CFA3-7A3EB6467379}"/>
              </a:ext>
            </a:extLst>
          </p:cNvPr>
          <p:cNvSpPr>
            <a:spLocks noGrp="1"/>
          </p:cNvSpPr>
          <p:nvPr>
            <p:ph type="sldNum" sz="quarter" idx="12"/>
          </p:nvPr>
        </p:nvSpPr>
        <p:spPr/>
        <p:txBody>
          <a:bodyPr/>
          <a:lstStyle/>
          <a:p>
            <a:fld id="{A19DA6E7-40A7-4CC4-B3D0-C4A400FECFEA}" type="slidenum">
              <a:rPr lang="en-IN" smtClean="0"/>
              <a:t>‹#›</a:t>
            </a:fld>
            <a:endParaRPr lang="en-IN"/>
          </a:p>
        </p:txBody>
      </p:sp>
    </p:spTree>
    <p:extLst>
      <p:ext uri="{BB962C8B-B14F-4D97-AF65-F5344CB8AC3E}">
        <p14:creationId xmlns:p14="http://schemas.microsoft.com/office/powerpoint/2010/main" val="29322976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26E59-D9DD-341B-37EC-51585D943BC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2716F9F-D7EA-542A-4D07-D5B48249645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02BA42B-A2E8-77C3-2FCB-30885B0B5BE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EF593ED-783C-AAF0-6C8D-74CF0ECEAC8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167378D-20F9-094E-E6E0-37C9CC8EABD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ECB2B4D-13D2-D7E5-6454-3AAB5A239867}"/>
              </a:ext>
            </a:extLst>
          </p:cNvPr>
          <p:cNvSpPr>
            <a:spLocks noGrp="1"/>
          </p:cNvSpPr>
          <p:nvPr>
            <p:ph type="dt" sz="half" idx="10"/>
          </p:nvPr>
        </p:nvSpPr>
        <p:spPr/>
        <p:txBody>
          <a:bodyPr/>
          <a:lstStyle/>
          <a:p>
            <a:fld id="{63C21AAD-F19C-45B3-AF64-D36DF138793F}" type="datetimeFigureOut">
              <a:rPr lang="en-IN" smtClean="0"/>
              <a:t>13-09-2022</a:t>
            </a:fld>
            <a:endParaRPr lang="en-IN"/>
          </a:p>
        </p:txBody>
      </p:sp>
      <p:sp>
        <p:nvSpPr>
          <p:cNvPr id="8" name="Footer Placeholder 7">
            <a:extLst>
              <a:ext uri="{FF2B5EF4-FFF2-40B4-BE49-F238E27FC236}">
                <a16:creationId xmlns:a16="http://schemas.microsoft.com/office/drawing/2014/main" id="{CC2A7F61-2791-6CFF-31F4-DE856931519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D7E85A5-A53F-7824-D937-69C2C0C80F9E}"/>
              </a:ext>
            </a:extLst>
          </p:cNvPr>
          <p:cNvSpPr>
            <a:spLocks noGrp="1"/>
          </p:cNvSpPr>
          <p:nvPr>
            <p:ph type="sldNum" sz="quarter" idx="12"/>
          </p:nvPr>
        </p:nvSpPr>
        <p:spPr/>
        <p:txBody>
          <a:bodyPr/>
          <a:lstStyle/>
          <a:p>
            <a:fld id="{A19DA6E7-40A7-4CC4-B3D0-C4A400FECFEA}" type="slidenum">
              <a:rPr lang="en-IN" smtClean="0"/>
              <a:t>‹#›</a:t>
            </a:fld>
            <a:endParaRPr lang="en-IN"/>
          </a:p>
        </p:txBody>
      </p:sp>
    </p:spTree>
    <p:extLst>
      <p:ext uri="{BB962C8B-B14F-4D97-AF65-F5344CB8AC3E}">
        <p14:creationId xmlns:p14="http://schemas.microsoft.com/office/powerpoint/2010/main" val="11433067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27347F-9E65-3FC3-32AE-2BCECF81353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B2C3B11-E419-E67D-FFE9-80FE16C0702F}"/>
              </a:ext>
            </a:extLst>
          </p:cNvPr>
          <p:cNvSpPr>
            <a:spLocks noGrp="1"/>
          </p:cNvSpPr>
          <p:nvPr>
            <p:ph type="dt" sz="half" idx="10"/>
          </p:nvPr>
        </p:nvSpPr>
        <p:spPr/>
        <p:txBody>
          <a:bodyPr/>
          <a:lstStyle/>
          <a:p>
            <a:fld id="{63C21AAD-F19C-45B3-AF64-D36DF138793F}" type="datetimeFigureOut">
              <a:rPr lang="en-IN" smtClean="0"/>
              <a:t>13-09-2022</a:t>
            </a:fld>
            <a:endParaRPr lang="en-IN"/>
          </a:p>
        </p:txBody>
      </p:sp>
      <p:sp>
        <p:nvSpPr>
          <p:cNvPr id="4" name="Footer Placeholder 3">
            <a:extLst>
              <a:ext uri="{FF2B5EF4-FFF2-40B4-BE49-F238E27FC236}">
                <a16:creationId xmlns:a16="http://schemas.microsoft.com/office/drawing/2014/main" id="{1F0F87E4-2514-F735-2684-DEE5696F597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6426002-61EB-BC73-A4D4-D6CD6394FC20}"/>
              </a:ext>
            </a:extLst>
          </p:cNvPr>
          <p:cNvSpPr>
            <a:spLocks noGrp="1"/>
          </p:cNvSpPr>
          <p:nvPr>
            <p:ph type="sldNum" sz="quarter" idx="12"/>
          </p:nvPr>
        </p:nvSpPr>
        <p:spPr/>
        <p:txBody>
          <a:bodyPr/>
          <a:lstStyle/>
          <a:p>
            <a:fld id="{A19DA6E7-40A7-4CC4-B3D0-C4A400FECFEA}" type="slidenum">
              <a:rPr lang="en-IN" smtClean="0"/>
              <a:t>‹#›</a:t>
            </a:fld>
            <a:endParaRPr lang="en-IN"/>
          </a:p>
        </p:txBody>
      </p:sp>
    </p:spTree>
    <p:extLst>
      <p:ext uri="{BB962C8B-B14F-4D97-AF65-F5344CB8AC3E}">
        <p14:creationId xmlns:p14="http://schemas.microsoft.com/office/powerpoint/2010/main" val="3993314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669FE1C-617F-FDD5-E2E8-C7A4BB5205B4}"/>
              </a:ext>
            </a:extLst>
          </p:cNvPr>
          <p:cNvSpPr>
            <a:spLocks noGrp="1"/>
          </p:cNvSpPr>
          <p:nvPr>
            <p:ph type="dt" sz="half" idx="10"/>
          </p:nvPr>
        </p:nvSpPr>
        <p:spPr/>
        <p:txBody>
          <a:bodyPr/>
          <a:lstStyle/>
          <a:p>
            <a:fld id="{63C21AAD-F19C-45B3-AF64-D36DF138793F}" type="datetimeFigureOut">
              <a:rPr lang="en-IN" smtClean="0"/>
              <a:t>13-09-2022</a:t>
            </a:fld>
            <a:endParaRPr lang="en-IN"/>
          </a:p>
        </p:txBody>
      </p:sp>
      <p:sp>
        <p:nvSpPr>
          <p:cNvPr id="3" name="Footer Placeholder 2">
            <a:extLst>
              <a:ext uri="{FF2B5EF4-FFF2-40B4-BE49-F238E27FC236}">
                <a16:creationId xmlns:a16="http://schemas.microsoft.com/office/drawing/2014/main" id="{6C803A8B-6DBC-4E64-C416-92C4E89EF8F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D8F4705-3FAE-91B4-391D-1F0FD940F375}"/>
              </a:ext>
            </a:extLst>
          </p:cNvPr>
          <p:cNvSpPr>
            <a:spLocks noGrp="1"/>
          </p:cNvSpPr>
          <p:nvPr>
            <p:ph type="sldNum" sz="quarter" idx="12"/>
          </p:nvPr>
        </p:nvSpPr>
        <p:spPr/>
        <p:txBody>
          <a:bodyPr/>
          <a:lstStyle/>
          <a:p>
            <a:fld id="{A19DA6E7-40A7-4CC4-B3D0-C4A400FECFEA}" type="slidenum">
              <a:rPr lang="en-IN" smtClean="0"/>
              <a:t>‹#›</a:t>
            </a:fld>
            <a:endParaRPr lang="en-IN"/>
          </a:p>
        </p:txBody>
      </p:sp>
    </p:spTree>
    <p:extLst>
      <p:ext uri="{BB962C8B-B14F-4D97-AF65-F5344CB8AC3E}">
        <p14:creationId xmlns:p14="http://schemas.microsoft.com/office/powerpoint/2010/main" val="7930104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2CD6F-1859-C426-2427-70641E18705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E91D4C8-C151-23B6-D43E-99CE9384944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B9BB9EB-3487-1C17-14B4-4752438186E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39B45D2-D5F0-4E90-DF04-88FA60A5FA2B}"/>
              </a:ext>
            </a:extLst>
          </p:cNvPr>
          <p:cNvSpPr>
            <a:spLocks noGrp="1"/>
          </p:cNvSpPr>
          <p:nvPr>
            <p:ph type="dt" sz="half" idx="10"/>
          </p:nvPr>
        </p:nvSpPr>
        <p:spPr/>
        <p:txBody>
          <a:bodyPr/>
          <a:lstStyle/>
          <a:p>
            <a:fld id="{63C21AAD-F19C-45B3-AF64-D36DF138793F}" type="datetimeFigureOut">
              <a:rPr lang="en-IN" smtClean="0"/>
              <a:t>13-09-2022</a:t>
            </a:fld>
            <a:endParaRPr lang="en-IN"/>
          </a:p>
        </p:txBody>
      </p:sp>
      <p:sp>
        <p:nvSpPr>
          <p:cNvPr id="6" name="Footer Placeholder 5">
            <a:extLst>
              <a:ext uri="{FF2B5EF4-FFF2-40B4-BE49-F238E27FC236}">
                <a16:creationId xmlns:a16="http://schemas.microsoft.com/office/drawing/2014/main" id="{D55CC0AD-2314-5746-D83F-07C9EDCEBC1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1D1966B-13AC-9F74-C592-698577D740B5}"/>
              </a:ext>
            </a:extLst>
          </p:cNvPr>
          <p:cNvSpPr>
            <a:spLocks noGrp="1"/>
          </p:cNvSpPr>
          <p:nvPr>
            <p:ph type="sldNum" sz="quarter" idx="12"/>
          </p:nvPr>
        </p:nvSpPr>
        <p:spPr/>
        <p:txBody>
          <a:bodyPr/>
          <a:lstStyle/>
          <a:p>
            <a:fld id="{A19DA6E7-40A7-4CC4-B3D0-C4A400FECFEA}" type="slidenum">
              <a:rPr lang="en-IN" smtClean="0"/>
              <a:t>‹#›</a:t>
            </a:fld>
            <a:endParaRPr lang="en-IN"/>
          </a:p>
        </p:txBody>
      </p:sp>
    </p:spTree>
    <p:extLst>
      <p:ext uri="{BB962C8B-B14F-4D97-AF65-F5344CB8AC3E}">
        <p14:creationId xmlns:p14="http://schemas.microsoft.com/office/powerpoint/2010/main" val="30065446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9E265F-ED8A-C570-0233-B4EB1A3010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D7A20E1-AB86-20C7-8156-D812DFC8C90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877BB1C-A301-2CFB-47BB-ABC5300404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A48F9D3-7FA7-924E-945E-C61E08C32365}"/>
              </a:ext>
            </a:extLst>
          </p:cNvPr>
          <p:cNvSpPr>
            <a:spLocks noGrp="1"/>
          </p:cNvSpPr>
          <p:nvPr>
            <p:ph type="dt" sz="half" idx="10"/>
          </p:nvPr>
        </p:nvSpPr>
        <p:spPr/>
        <p:txBody>
          <a:bodyPr/>
          <a:lstStyle/>
          <a:p>
            <a:fld id="{63C21AAD-F19C-45B3-AF64-D36DF138793F}" type="datetimeFigureOut">
              <a:rPr lang="en-IN" smtClean="0"/>
              <a:t>13-09-2022</a:t>
            </a:fld>
            <a:endParaRPr lang="en-IN"/>
          </a:p>
        </p:txBody>
      </p:sp>
      <p:sp>
        <p:nvSpPr>
          <p:cNvPr id="6" name="Footer Placeholder 5">
            <a:extLst>
              <a:ext uri="{FF2B5EF4-FFF2-40B4-BE49-F238E27FC236}">
                <a16:creationId xmlns:a16="http://schemas.microsoft.com/office/drawing/2014/main" id="{56338DA5-7E73-C3C3-8F7F-AA622C3FB6F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2DDE43F-A788-145F-E669-00AEBC91E4C6}"/>
              </a:ext>
            </a:extLst>
          </p:cNvPr>
          <p:cNvSpPr>
            <a:spLocks noGrp="1"/>
          </p:cNvSpPr>
          <p:nvPr>
            <p:ph type="sldNum" sz="quarter" idx="12"/>
          </p:nvPr>
        </p:nvSpPr>
        <p:spPr/>
        <p:txBody>
          <a:bodyPr/>
          <a:lstStyle/>
          <a:p>
            <a:fld id="{A19DA6E7-40A7-4CC4-B3D0-C4A400FECFEA}" type="slidenum">
              <a:rPr lang="en-IN" smtClean="0"/>
              <a:t>‹#›</a:t>
            </a:fld>
            <a:endParaRPr lang="en-IN"/>
          </a:p>
        </p:txBody>
      </p:sp>
    </p:spTree>
    <p:extLst>
      <p:ext uri="{BB962C8B-B14F-4D97-AF65-F5344CB8AC3E}">
        <p14:creationId xmlns:p14="http://schemas.microsoft.com/office/powerpoint/2010/main" val="20274322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2CB7033-55DB-4F34-39DA-F27DCA0083F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D30F4E9-AA85-1ACA-553A-B337E32BC53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5A363CC-4784-1659-14A1-B7A2917F4CC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C21AAD-F19C-45B3-AF64-D36DF138793F}" type="datetimeFigureOut">
              <a:rPr lang="en-IN" smtClean="0"/>
              <a:t>13-09-2022</a:t>
            </a:fld>
            <a:endParaRPr lang="en-IN"/>
          </a:p>
        </p:txBody>
      </p:sp>
      <p:sp>
        <p:nvSpPr>
          <p:cNvPr id="5" name="Footer Placeholder 4">
            <a:extLst>
              <a:ext uri="{FF2B5EF4-FFF2-40B4-BE49-F238E27FC236}">
                <a16:creationId xmlns:a16="http://schemas.microsoft.com/office/drawing/2014/main" id="{3DD51285-5F1B-8074-E0CF-0684AC57E7D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BCC4691-70B5-1F2B-2F19-0294D6C38CB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9DA6E7-40A7-4CC4-B3D0-C4A400FECFEA}" type="slidenum">
              <a:rPr lang="en-IN" smtClean="0"/>
              <a:t>‹#›</a:t>
            </a:fld>
            <a:endParaRPr lang="en-IN"/>
          </a:p>
        </p:txBody>
      </p:sp>
    </p:spTree>
    <p:extLst>
      <p:ext uri="{BB962C8B-B14F-4D97-AF65-F5344CB8AC3E}">
        <p14:creationId xmlns:p14="http://schemas.microsoft.com/office/powerpoint/2010/main" val="8266397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hyperlink" Target="https://ieeexplore.ieee.org/document/8782106" TargetMode="External"/><Relationship Id="rId1" Type="http://schemas.openxmlformats.org/officeDocument/2006/relationships/slideLayout" Target="../slideLayouts/slideLayout2.xml"/><Relationship Id="rId4" Type="http://schemas.openxmlformats.org/officeDocument/2006/relationships/image" Target="../media/image2.jpg"/></Relationships>
</file>

<file path=ppt/slides/_rels/slide20.xml.rels><?xml version="1.0" encoding="UTF-8" standalone="yes"?>
<Relationships xmlns="http://schemas.openxmlformats.org/package/2006/relationships"><Relationship Id="rId2" Type="http://schemas.openxmlformats.org/officeDocument/2006/relationships/hyperlink" Target="http://arxiv.org/abs/1605.07678"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pesquisa.bvsalud.org/global-literature-on-novel-coronavirus-2019-ncov/?lang=en&amp;q=au:%22Liu,%20Yifan,%20Lu,%20BingHang,%20Peng,%20Jingyu,%20Zhang,%20Zihao%22"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9.jpeg"/><Relationship Id="rId3" Type="http://schemas.openxmlformats.org/officeDocument/2006/relationships/image" Target="../media/image4.jpg"/><Relationship Id="rId7" Type="http://schemas.openxmlformats.org/officeDocument/2006/relationships/image" Target="../media/image8.jpeg"/><Relationship Id="rId2" Type="http://schemas.openxmlformats.org/officeDocument/2006/relationships/image" Target="../media/image3.jpg"/><Relationship Id="rId1" Type="http://schemas.openxmlformats.org/officeDocument/2006/relationships/slideLayout" Target="../slideLayouts/slideLayout2.xml"/><Relationship Id="rId6" Type="http://schemas.openxmlformats.org/officeDocument/2006/relationships/image" Target="../media/image7.jpeg"/><Relationship Id="rId5" Type="http://schemas.openxmlformats.org/officeDocument/2006/relationships/image" Target="../media/image6.jpeg"/><Relationship Id="rId10" Type="http://schemas.openxmlformats.org/officeDocument/2006/relationships/image" Target="../media/image11.jpg"/><Relationship Id="rId4" Type="http://schemas.openxmlformats.org/officeDocument/2006/relationships/image" Target="../media/image5.jpg"/><Relationship Id="rId9" Type="http://schemas.openxmlformats.org/officeDocument/2006/relationships/image" Target="../media/image10.jpg"/></Relationships>
</file>

<file path=ppt/slides/_rels/slide7.xml.rels><?xml version="1.0" encoding="UTF-8" standalone="yes"?>
<Relationships xmlns="http://schemas.openxmlformats.org/package/2006/relationships"><Relationship Id="rId2" Type="http://schemas.openxmlformats.org/officeDocument/2006/relationships/hyperlink" Target="https://www.kaggle.com/datasets/apremeyan/garbage"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hyperlink" Target="https://github.com/tzutalin/labelImg"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hyperlink" Target="https://github.com/ultralytics/yolov5"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84E5EB-59D2-45EE-F384-561075244486}"/>
              </a:ext>
            </a:extLst>
          </p:cNvPr>
          <p:cNvSpPr>
            <a:spLocks noGrp="1"/>
          </p:cNvSpPr>
          <p:nvPr>
            <p:ph type="ctrTitle"/>
          </p:nvPr>
        </p:nvSpPr>
        <p:spPr>
          <a:xfrm>
            <a:off x="481641" y="-181155"/>
            <a:ext cx="11228717" cy="2387600"/>
          </a:xfrm>
        </p:spPr>
        <p:txBody>
          <a:bodyPr>
            <a:normAutofit/>
          </a:bodyPr>
          <a:lstStyle/>
          <a:p>
            <a:r>
              <a:rPr lang="en-IN" sz="5400" dirty="0">
                <a:latin typeface="Cousine" panose="02070409020205020404" charset="0"/>
                <a:cs typeface="Cousine" panose="02070409020205020404" charset="0"/>
              </a:rPr>
              <a:t>Automated Detection of Overflowing Garbage Bin</a:t>
            </a:r>
            <a:endParaRPr lang="en-IN" sz="5400" dirty="0"/>
          </a:p>
        </p:txBody>
      </p:sp>
    </p:spTree>
    <p:extLst>
      <p:ext uri="{BB962C8B-B14F-4D97-AF65-F5344CB8AC3E}">
        <p14:creationId xmlns:p14="http://schemas.microsoft.com/office/powerpoint/2010/main" val="3977158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507E74-81BF-FEFE-7780-A441FD7CAFFD}"/>
              </a:ext>
            </a:extLst>
          </p:cNvPr>
          <p:cNvSpPr>
            <a:spLocks noGrp="1"/>
          </p:cNvSpPr>
          <p:nvPr>
            <p:ph type="title"/>
          </p:nvPr>
        </p:nvSpPr>
        <p:spPr/>
        <p:txBody>
          <a:bodyPr/>
          <a:lstStyle/>
          <a:p>
            <a:r>
              <a:rPr lang="en-US" dirty="0"/>
              <a:t>YOLOv5 Models</a:t>
            </a:r>
            <a:endParaRPr lang="en-IN" dirty="0"/>
          </a:p>
        </p:txBody>
      </p:sp>
      <p:pic>
        <p:nvPicPr>
          <p:cNvPr id="5" name="Picture 4">
            <a:extLst>
              <a:ext uri="{FF2B5EF4-FFF2-40B4-BE49-F238E27FC236}">
                <a16:creationId xmlns:a16="http://schemas.microsoft.com/office/drawing/2014/main" id="{BBDD78F4-2E13-D20C-7CA5-CDCC37CBC7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2778" y="1928001"/>
            <a:ext cx="5549668" cy="3657607"/>
          </a:xfrm>
          <a:prstGeom prst="rect">
            <a:avLst/>
          </a:prstGeom>
        </p:spPr>
      </p:pic>
      <p:pic>
        <p:nvPicPr>
          <p:cNvPr id="7" name="Picture 6">
            <a:extLst>
              <a:ext uri="{FF2B5EF4-FFF2-40B4-BE49-F238E27FC236}">
                <a16:creationId xmlns:a16="http://schemas.microsoft.com/office/drawing/2014/main" id="{D69D728E-09BA-D744-F806-0B96233632C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86732" y="791967"/>
            <a:ext cx="5831456" cy="5274065"/>
          </a:xfrm>
          <a:prstGeom prst="rect">
            <a:avLst/>
          </a:prstGeom>
        </p:spPr>
      </p:pic>
    </p:spTree>
    <p:extLst>
      <p:ext uri="{BB962C8B-B14F-4D97-AF65-F5344CB8AC3E}">
        <p14:creationId xmlns:p14="http://schemas.microsoft.com/office/powerpoint/2010/main" val="20350132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1C70CB-6351-D27A-1FD3-D1B584B9E248}"/>
              </a:ext>
            </a:extLst>
          </p:cNvPr>
          <p:cNvSpPr>
            <a:spLocks noGrp="1"/>
          </p:cNvSpPr>
          <p:nvPr>
            <p:ph type="title"/>
          </p:nvPr>
        </p:nvSpPr>
        <p:spPr/>
        <p:txBody>
          <a:bodyPr/>
          <a:lstStyle/>
          <a:p>
            <a:r>
              <a:rPr lang="en-US" dirty="0"/>
              <a:t>Methods : Yolov5 vs Faster R-CNN</a:t>
            </a:r>
            <a:endParaRPr lang="en-IN" dirty="0"/>
          </a:p>
        </p:txBody>
      </p:sp>
      <p:pic>
        <p:nvPicPr>
          <p:cNvPr id="5" name="Picture 4">
            <a:extLst>
              <a:ext uri="{FF2B5EF4-FFF2-40B4-BE49-F238E27FC236}">
                <a16:creationId xmlns:a16="http://schemas.microsoft.com/office/drawing/2014/main" id="{4FAF8412-9A1B-5383-E5C0-A284AA259C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36498" y="1690688"/>
            <a:ext cx="4865298" cy="4639434"/>
          </a:xfrm>
          <a:prstGeom prst="rect">
            <a:avLst/>
          </a:prstGeom>
        </p:spPr>
      </p:pic>
    </p:spTree>
    <p:extLst>
      <p:ext uri="{BB962C8B-B14F-4D97-AF65-F5344CB8AC3E}">
        <p14:creationId xmlns:p14="http://schemas.microsoft.com/office/powerpoint/2010/main" val="9364925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F1702-9386-049F-4026-E9C201FC79A1}"/>
              </a:ext>
            </a:extLst>
          </p:cNvPr>
          <p:cNvSpPr>
            <a:spLocks noGrp="1"/>
          </p:cNvSpPr>
          <p:nvPr>
            <p:ph type="title"/>
          </p:nvPr>
        </p:nvSpPr>
        <p:spPr/>
        <p:txBody>
          <a:bodyPr/>
          <a:lstStyle/>
          <a:p>
            <a:r>
              <a:rPr lang="en-US" dirty="0"/>
              <a:t>Performance Measurement </a:t>
            </a:r>
            <a:endParaRPr lang="en-IN" dirty="0"/>
          </a:p>
        </p:txBody>
      </p:sp>
      <p:sp>
        <p:nvSpPr>
          <p:cNvPr id="3" name="Content Placeholder 2">
            <a:extLst>
              <a:ext uri="{FF2B5EF4-FFF2-40B4-BE49-F238E27FC236}">
                <a16:creationId xmlns:a16="http://schemas.microsoft.com/office/drawing/2014/main" id="{C0F649CA-7541-BB2A-1913-3D1660A07CDB}"/>
              </a:ext>
            </a:extLst>
          </p:cNvPr>
          <p:cNvSpPr>
            <a:spLocks noGrp="1"/>
          </p:cNvSpPr>
          <p:nvPr>
            <p:ph idx="1"/>
          </p:nvPr>
        </p:nvSpPr>
        <p:spPr/>
        <p:txBody>
          <a:bodyPr/>
          <a:lstStyle/>
          <a:p>
            <a:r>
              <a:rPr lang="en-US" dirty="0"/>
              <a:t>The following metrics are used to measure the performance of the model.</a:t>
            </a:r>
          </a:p>
          <a:p>
            <a:pPr lvl="1"/>
            <a:r>
              <a:rPr lang="en-US" dirty="0"/>
              <a:t>Precision</a:t>
            </a:r>
          </a:p>
          <a:p>
            <a:pPr lvl="1"/>
            <a:r>
              <a:rPr lang="en-US" dirty="0"/>
              <a:t>Recall score</a:t>
            </a:r>
          </a:p>
          <a:p>
            <a:pPr lvl="1"/>
            <a:r>
              <a:rPr lang="en-US" dirty="0"/>
              <a:t>Mean average precision</a:t>
            </a:r>
          </a:p>
          <a:p>
            <a:pPr lvl="1"/>
            <a:r>
              <a:rPr lang="en-US" dirty="0"/>
              <a:t>Box loss</a:t>
            </a:r>
          </a:p>
          <a:p>
            <a:pPr lvl="1"/>
            <a:r>
              <a:rPr lang="en-US" dirty="0"/>
              <a:t>Object loss</a:t>
            </a:r>
          </a:p>
          <a:p>
            <a:pPr lvl="1"/>
            <a:r>
              <a:rPr lang="en-US" dirty="0"/>
              <a:t>Class loss</a:t>
            </a:r>
          </a:p>
          <a:p>
            <a:pPr lvl="1"/>
            <a:r>
              <a:rPr lang="en-US" dirty="0"/>
              <a:t>Information retrieval</a:t>
            </a:r>
          </a:p>
          <a:p>
            <a:pPr lvl="1"/>
            <a:endParaRPr lang="en-IN" dirty="0"/>
          </a:p>
        </p:txBody>
      </p:sp>
    </p:spTree>
    <p:extLst>
      <p:ext uri="{BB962C8B-B14F-4D97-AF65-F5344CB8AC3E}">
        <p14:creationId xmlns:p14="http://schemas.microsoft.com/office/powerpoint/2010/main" val="10901793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A69388-F962-743F-26F0-AC06CFDC49B4}"/>
              </a:ext>
            </a:extLst>
          </p:cNvPr>
          <p:cNvSpPr>
            <a:spLocks noGrp="1"/>
          </p:cNvSpPr>
          <p:nvPr>
            <p:ph type="title"/>
          </p:nvPr>
        </p:nvSpPr>
        <p:spPr/>
        <p:txBody>
          <a:bodyPr/>
          <a:lstStyle/>
          <a:p>
            <a:r>
              <a:rPr lang="en-US" dirty="0"/>
              <a:t>Performance recorded </a:t>
            </a:r>
            <a:endParaRPr lang="en-IN" dirty="0"/>
          </a:p>
        </p:txBody>
      </p:sp>
      <p:pic>
        <p:nvPicPr>
          <p:cNvPr id="5" name="Picture 4">
            <a:extLst>
              <a:ext uri="{FF2B5EF4-FFF2-40B4-BE49-F238E27FC236}">
                <a16:creationId xmlns:a16="http://schemas.microsoft.com/office/drawing/2014/main" id="{19DD0429-96A6-EAAD-15F6-576E5ADA11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6211" y="1690688"/>
            <a:ext cx="6547450" cy="4000141"/>
          </a:xfrm>
          <a:prstGeom prst="rect">
            <a:avLst/>
          </a:prstGeom>
        </p:spPr>
      </p:pic>
      <p:pic>
        <p:nvPicPr>
          <p:cNvPr id="7" name="Picture 6">
            <a:extLst>
              <a:ext uri="{FF2B5EF4-FFF2-40B4-BE49-F238E27FC236}">
                <a16:creationId xmlns:a16="http://schemas.microsoft.com/office/drawing/2014/main" id="{9625A5B8-BE30-1512-C9CE-E8D09EDC55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85650" y="1230972"/>
            <a:ext cx="4459857" cy="4459857"/>
          </a:xfrm>
          <a:prstGeom prst="rect">
            <a:avLst/>
          </a:prstGeom>
        </p:spPr>
      </p:pic>
    </p:spTree>
    <p:extLst>
      <p:ext uri="{BB962C8B-B14F-4D97-AF65-F5344CB8AC3E}">
        <p14:creationId xmlns:p14="http://schemas.microsoft.com/office/powerpoint/2010/main" val="8205071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2BD3BF-8C63-BE52-BA85-016B16D69B03}"/>
              </a:ext>
            </a:extLst>
          </p:cNvPr>
          <p:cNvSpPr>
            <a:spLocks noGrp="1"/>
          </p:cNvSpPr>
          <p:nvPr>
            <p:ph type="title"/>
          </p:nvPr>
        </p:nvSpPr>
        <p:spPr/>
        <p:txBody>
          <a:bodyPr/>
          <a:lstStyle/>
          <a:p>
            <a:r>
              <a:rPr lang="en-US" dirty="0"/>
              <a:t>Recorded Output: GUI</a:t>
            </a:r>
            <a:endParaRPr lang="en-IN" dirty="0"/>
          </a:p>
        </p:txBody>
      </p:sp>
      <p:pic>
        <p:nvPicPr>
          <p:cNvPr id="5" name="Picture 4">
            <a:extLst>
              <a:ext uri="{FF2B5EF4-FFF2-40B4-BE49-F238E27FC236}">
                <a16:creationId xmlns:a16="http://schemas.microsoft.com/office/drawing/2014/main" id="{95D55832-8731-5FD8-7173-275DBB2527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7434" y="1472304"/>
            <a:ext cx="9697132" cy="5167312"/>
          </a:xfrm>
          <a:prstGeom prst="rect">
            <a:avLst/>
          </a:prstGeom>
        </p:spPr>
      </p:pic>
    </p:spTree>
    <p:extLst>
      <p:ext uri="{BB962C8B-B14F-4D97-AF65-F5344CB8AC3E}">
        <p14:creationId xmlns:p14="http://schemas.microsoft.com/office/powerpoint/2010/main" val="30365615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110AF-CE03-F3EB-90FC-F5307A045B2E}"/>
              </a:ext>
            </a:extLst>
          </p:cNvPr>
          <p:cNvSpPr>
            <a:spLocks noGrp="1"/>
          </p:cNvSpPr>
          <p:nvPr>
            <p:ph type="title"/>
          </p:nvPr>
        </p:nvSpPr>
        <p:spPr/>
        <p:txBody>
          <a:bodyPr/>
          <a:lstStyle/>
          <a:p>
            <a:r>
              <a:rPr lang="en-US" dirty="0"/>
              <a:t>Recorded Output: Giving Input</a:t>
            </a:r>
            <a:endParaRPr lang="en-IN" dirty="0"/>
          </a:p>
        </p:txBody>
      </p:sp>
      <p:pic>
        <p:nvPicPr>
          <p:cNvPr id="5" name="Picture 4">
            <a:extLst>
              <a:ext uri="{FF2B5EF4-FFF2-40B4-BE49-F238E27FC236}">
                <a16:creationId xmlns:a16="http://schemas.microsoft.com/office/drawing/2014/main" id="{F01E8F25-03A3-1DBC-E19F-68D51A30FB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68115" y="1630303"/>
            <a:ext cx="9055769" cy="4754157"/>
          </a:xfrm>
          <a:prstGeom prst="rect">
            <a:avLst/>
          </a:prstGeom>
        </p:spPr>
      </p:pic>
    </p:spTree>
    <p:extLst>
      <p:ext uri="{BB962C8B-B14F-4D97-AF65-F5344CB8AC3E}">
        <p14:creationId xmlns:p14="http://schemas.microsoft.com/office/powerpoint/2010/main" val="34868278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088F46-EAE9-EBF8-E585-FFCBAE910D96}"/>
              </a:ext>
            </a:extLst>
          </p:cNvPr>
          <p:cNvSpPr>
            <a:spLocks noGrp="1"/>
          </p:cNvSpPr>
          <p:nvPr>
            <p:ph type="title"/>
          </p:nvPr>
        </p:nvSpPr>
        <p:spPr>
          <a:xfrm>
            <a:off x="160421" y="365125"/>
            <a:ext cx="11871157" cy="1325563"/>
          </a:xfrm>
        </p:spPr>
        <p:txBody>
          <a:bodyPr/>
          <a:lstStyle/>
          <a:p>
            <a:r>
              <a:rPr lang="en-US" dirty="0"/>
              <a:t>Recorded Output: Displaying the processed Image</a:t>
            </a:r>
            <a:endParaRPr lang="en-IN" dirty="0"/>
          </a:p>
        </p:txBody>
      </p:sp>
      <p:pic>
        <p:nvPicPr>
          <p:cNvPr id="5" name="Picture 4">
            <a:extLst>
              <a:ext uri="{FF2B5EF4-FFF2-40B4-BE49-F238E27FC236}">
                <a16:creationId xmlns:a16="http://schemas.microsoft.com/office/drawing/2014/main" id="{5E68B993-270C-F51E-3374-062A11AC4A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7220" y="1529942"/>
            <a:ext cx="9480884" cy="5184363"/>
          </a:xfrm>
          <a:prstGeom prst="rect">
            <a:avLst/>
          </a:prstGeom>
        </p:spPr>
      </p:pic>
    </p:spTree>
    <p:extLst>
      <p:ext uri="{BB962C8B-B14F-4D97-AF65-F5344CB8AC3E}">
        <p14:creationId xmlns:p14="http://schemas.microsoft.com/office/powerpoint/2010/main" val="29702215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EFCAC2-FD25-B87C-62C6-8206D3365663}"/>
              </a:ext>
            </a:extLst>
          </p:cNvPr>
          <p:cNvSpPr>
            <a:spLocks noGrp="1"/>
          </p:cNvSpPr>
          <p:nvPr>
            <p:ph type="title"/>
          </p:nvPr>
        </p:nvSpPr>
        <p:spPr/>
        <p:txBody>
          <a:bodyPr/>
          <a:lstStyle/>
          <a:p>
            <a:r>
              <a:rPr lang="en-US" dirty="0"/>
              <a:t>Recorded Output: Clear function</a:t>
            </a:r>
            <a:endParaRPr lang="en-IN" dirty="0"/>
          </a:p>
        </p:txBody>
      </p:sp>
      <p:pic>
        <p:nvPicPr>
          <p:cNvPr id="5" name="Content Placeholder 4">
            <a:extLst>
              <a:ext uri="{FF2B5EF4-FFF2-40B4-BE49-F238E27FC236}">
                <a16:creationId xmlns:a16="http://schemas.microsoft.com/office/drawing/2014/main" id="{3FB977BF-9AD7-4945-E1D2-DE594FB0384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21159" y="1704807"/>
            <a:ext cx="5125662" cy="4788068"/>
          </a:xfrm>
        </p:spPr>
      </p:pic>
      <p:pic>
        <p:nvPicPr>
          <p:cNvPr id="7" name="Picture 6">
            <a:extLst>
              <a:ext uri="{FF2B5EF4-FFF2-40B4-BE49-F238E27FC236}">
                <a16:creationId xmlns:a16="http://schemas.microsoft.com/office/drawing/2014/main" id="{83B72A4C-A1D7-EACA-2D9E-B03807F83C0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76948" y="1704807"/>
            <a:ext cx="5406188" cy="4802187"/>
          </a:xfrm>
          <a:prstGeom prst="rect">
            <a:avLst/>
          </a:prstGeom>
        </p:spPr>
      </p:pic>
    </p:spTree>
    <p:extLst>
      <p:ext uri="{BB962C8B-B14F-4D97-AF65-F5344CB8AC3E}">
        <p14:creationId xmlns:p14="http://schemas.microsoft.com/office/powerpoint/2010/main" val="12669598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232354-FE6C-A1BE-0291-AE36E3714AF5}"/>
              </a:ext>
            </a:extLst>
          </p:cNvPr>
          <p:cNvSpPr>
            <a:spLocks noGrp="1"/>
          </p:cNvSpPr>
          <p:nvPr>
            <p:ph type="title"/>
          </p:nvPr>
        </p:nvSpPr>
        <p:spPr/>
        <p:txBody>
          <a:bodyPr/>
          <a:lstStyle/>
          <a:p>
            <a:r>
              <a:rPr lang="en-US" dirty="0"/>
              <a:t>Recorded Output</a:t>
            </a:r>
            <a:endParaRPr lang="en-IN" dirty="0"/>
          </a:p>
        </p:txBody>
      </p:sp>
      <p:pic>
        <p:nvPicPr>
          <p:cNvPr id="4" name="New video">
            <a:hlinkClick r:id="" action="ppaction://media"/>
            <a:extLst>
              <a:ext uri="{FF2B5EF4-FFF2-40B4-BE49-F238E27FC236}">
                <a16:creationId xmlns:a16="http://schemas.microsoft.com/office/drawing/2014/main" id="{99BE7F53-DF94-590E-03AA-B67DDD9F8A29}"/>
              </a:ext>
            </a:extLst>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923026" y="1345720"/>
            <a:ext cx="9169879" cy="5063706"/>
          </a:xfrm>
          <a:prstGeom prst="rect">
            <a:avLst/>
          </a:prstGeom>
        </p:spPr>
      </p:pic>
    </p:spTree>
    <p:extLst>
      <p:ext uri="{BB962C8B-B14F-4D97-AF65-F5344CB8AC3E}">
        <p14:creationId xmlns:p14="http://schemas.microsoft.com/office/powerpoint/2010/main" val="4139542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2197"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CE549-BD00-FEBE-E560-7B0B4A93F3C5}"/>
              </a:ext>
            </a:extLst>
          </p:cNvPr>
          <p:cNvSpPr>
            <a:spLocks noGrp="1"/>
          </p:cNvSpPr>
          <p:nvPr>
            <p:ph type="title"/>
          </p:nvPr>
        </p:nvSpPr>
        <p:spPr>
          <a:xfrm>
            <a:off x="838200" y="529026"/>
            <a:ext cx="10515600" cy="1325563"/>
          </a:xfrm>
        </p:spPr>
        <p:txBody>
          <a:bodyPr/>
          <a:lstStyle/>
          <a:p>
            <a:r>
              <a:rPr lang="en-US" dirty="0"/>
              <a:t>Conclusion and Possible developments</a:t>
            </a:r>
            <a:endParaRPr lang="en-IN" dirty="0"/>
          </a:p>
        </p:txBody>
      </p:sp>
      <p:sp>
        <p:nvSpPr>
          <p:cNvPr id="3" name="Content Placeholder 2">
            <a:extLst>
              <a:ext uri="{FF2B5EF4-FFF2-40B4-BE49-F238E27FC236}">
                <a16:creationId xmlns:a16="http://schemas.microsoft.com/office/drawing/2014/main" id="{409691AF-F931-42D5-C663-40CAAB95D301}"/>
              </a:ext>
            </a:extLst>
          </p:cNvPr>
          <p:cNvSpPr>
            <a:spLocks noGrp="1"/>
          </p:cNvSpPr>
          <p:nvPr>
            <p:ph idx="1"/>
          </p:nvPr>
        </p:nvSpPr>
        <p:spPr>
          <a:xfrm>
            <a:off x="838200" y="2141537"/>
            <a:ext cx="10515600" cy="4351338"/>
          </a:xfrm>
        </p:spPr>
        <p:txBody>
          <a:bodyPr/>
          <a:lstStyle/>
          <a:p>
            <a:r>
              <a:rPr lang="en-US" dirty="0"/>
              <a:t>YOLOv5 model has a high accuracy rate for the given problem.</a:t>
            </a:r>
          </a:p>
          <a:p>
            <a:r>
              <a:rPr lang="en-US" dirty="0"/>
              <a:t>YOLOv5 perform well when the input is in image format but when the input is in video format the performance is not consistent.</a:t>
            </a:r>
          </a:p>
          <a:p>
            <a:r>
              <a:rPr lang="en-IN" dirty="0"/>
              <a:t>In order to increase the performance we can use </a:t>
            </a:r>
            <a:r>
              <a:rPr lang="en-IN" dirty="0" err="1"/>
              <a:t>DeepSort</a:t>
            </a:r>
            <a:r>
              <a:rPr lang="en-IN" dirty="0"/>
              <a:t> to track the position of the garbage if the camera carrier is moving.</a:t>
            </a:r>
          </a:p>
          <a:p>
            <a:r>
              <a:rPr lang="en-IN" dirty="0"/>
              <a:t>Secondary camera device can be used for application purpose.</a:t>
            </a:r>
          </a:p>
        </p:txBody>
      </p:sp>
    </p:spTree>
    <p:extLst>
      <p:ext uri="{BB962C8B-B14F-4D97-AF65-F5344CB8AC3E}">
        <p14:creationId xmlns:p14="http://schemas.microsoft.com/office/powerpoint/2010/main" val="5180636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38A97-9435-50A1-5B91-05E8A38EC8EB}"/>
              </a:ext>
            </a:extLst>
          </p:cNvPr>
          <p:cNvSpPr>
            <a:spLocks noGrp="1"/>
          </p:cNvSpPr>
          <p:nvPr>
            <p:ph type="title"/>
          </p:nvPr>
        </p:nvSpPr>
        <p:spPr>
          <a:xfrm>
            <a:off x="838200" y="18255"/>
            <a:ext cx="10515600" cy="1325563"/>
          </a:xfrm>
        </p:spPr>
        <p:txBody>
          <a:bodyPr/>
          <a:lstStyle/>
          <a:p>
            <a:r>
              <a:rPr lang="en-US" dirty="0"/>
              <a:t>Introduction to Base Paper</a:t>
            </a:r>
            <a:endParaRPr lang="en-IN" dirty="0"/>
          </a:p>
        </p:txBody>
      </p:sp>
      <p:sp>
        <p:nvSpPr>
          <p:cNvPr id="3" name="Content Placeholder 2">
            <a:extLst>
              <a:ext uri="{FF2B5EF4-FFF2-40B4-BE49-F238E27FC236}">
                <a16:creationId xmlns:a16="http://schemas.microsoft.com/office/drawing/2014/main" id="{B5C677F3-586F-6E56-1F20-5ACE9253503F}"/>
              </a:ext>
            </a:extLst>
          </p:cNvPr>
          <p:cNvSpPr>
            <a:spLocks noGrp="1"/>
          </p:cNvSpPr>
          <p:nvPr>
            <p:ph idx="1"/>
          </p:nvPr>
        </p:nvSpPr>
        <p:spPr>
          <a:xfrm>
            <a:off x="838200" y="1627217"/>
            <a:ext cx="10515600" cy="4351338"/>
          </a:xfrm>
        </p:spPr>
        <p:txBody>
          <a:bodyPr>
            <a:normAutofit/>
          </a:bodyPr>
          <a:lstStyle/>
          <a:p>
            <a:r>
              <a:rPr lang="en-IN" sz="2000" b="0" i="0" dirty="0">
                <a:solidFill>
                  <a:srgbClr val="333333"/>
                </a:solidFill>
                <a:effectLst/>
                <a:latin typeface="Arial" panose="020B0604020202020204" pitchFamily="34" charset="0"/>
              </a:rPr>
              <a:t>D. Zeng, S. Zhang, F. Chen and Y. Wang, "Multi-Scale CNN Based Garbage Detection of Airborne Hyperspectral Data," in </a:t>
            </a:r>
            <a:r>
              <a:rPr lang="en-IN" sz="2000" b="0" i="1" dirty="0">
                <a:solidFill>
                  <a:srgbClr val="333333"/>
                </a:solidFill>
                <a:effectLst/>
                <a:latin typeface="Arial" panose="020B0604020202020204" pitchFamily="34" charset="0"/>
              </a:rPr>
              <a:t>IEEE Access</a:t>
            </a:r>
            <a:r>
              <a:rPr lang="en-IN" sz="2000" b="0" i="0" dirty="0">
                <a:solidFill>
                  <a:srgbClr val="333333"/>
                </a:solidFill>
                <a:effectLst/>
                <a:latin typeface="Arial" panose="020B0604020202020204" pitchFamily="34" charset="0"/>
              </a:rPr>
              <a:t>, vol. 7, pp. 104514-104527, 2019, </a:t>
            </a:r>
            <a:r>
              <a:rPr lang="en-IN" sz="2000" b="0" i="0" dirty="0" err="1">
                <a:solidFill>
                  <a:srgbClr val="333333"/>
                </a:solidFill>
                <a:effectLst/>
                <a:latin typeface="Arial" panose="020B0604020202020204" pitchFamily="34" charset="0"/>
              </a:rPr>
              <a:t>doi</a:t>
            </a:r>
            <a:r>
              <a:rPr lang="en-IN" sz="2000" b="0" i="0" dirty="0">
                <a:solidFill>
                  <a:srgbClr val="333333"/>
                </a:solidFill>
                <a:effectLst/>
                <a:latin typeface="Arial" panose="020B0604020202020204" pitchFamily="34" charset="0"/>
              </a:rPr>
              <a:t>: 10.1109/ACCESS.2019.2932117.</a:t>
            </a:r>
          </a:p>
          <a:p>
            <a:pPr marL="0" indent="0">
              <a:buNone/>
            </a:pPr>
            <a:endParaRPr lang="en-IN" sz="2000" b="0" i="0" dirty="0">
              <a:solidFill>
                <a:srgbClr val="333333"/>
              </a:solidFill>
              <a:effectLst/>
              <a:latin typeface="Arial" panose="020B0604020202020204" pitchFamily="34" charset="0"/>
            </a:endParaRPr>
          </a:p>
          <a:p>
            <a:r>
              <a:rPr lang="en-IN" sz="2000" dirty="0">
                <a:solidFill>
                  <a:srgbClr val="333333"/>
                </a:solidFill>
                <a:latin typeface="Arial" panose="020B0604020202020204" pitchFamily="34" charset="0"/>
              </a:rPr>
              <a:t>Date of Publishing: 30 July 2019</a:t>
            </a:r>
          </a:p>
          <a:p>
            <a:pPr marL="0" indent="0">
              <a:buNone/>
            </a:pPr>
            <a:endParaRPr lang="en-IN" sz="2000" dirty="0">
              <a:solidFill>
                <a:srgbClr val="333333"/>
              </a:solidFill>
              <a:latin typeface="Arial" panose="020B0604020202020204" pitchFamily="34" charset="0"/>
            </a:endParaRPr>
          </a:p>
          <a:p>
            <a:r>
              <a:rPr lang="en-IN" sz="2000" dirty="0">
                <a:solidFill>
                  <a:srgbClr val="333333"/>
                </a:solidFill>
                <a:latin typeface="Arial" panose="020B0604020202020204" pitchFamily="34" charset="0"/>
              </a:rPr>
              <a:t>Link to base </a:t>
            </a:r>
            <a:r>
              <a:rPr lang="en-IN" sz="2000" dirty="0" err="1">
                <a:solidFill>
                  <a:srgbClr val="333333"/>
                </a:solidFill>
                <a:latin typeface="Arial" panose="020B0604020202020204" pitchFamily="34" charset="0"/>
              </a:rPr>
              <a:t>paper:</a:t>
            </a:r>
            <a:r>
              <a:rPr lang="en-IN" sz="2000" dirty="0" err="1">
                <a:solidFill>
                  <a:srgbClr val="333333"/>
                </a:solidFill>
                <a:latin typeface="Arial" panose="020B0604020202020204" pitchFamily="34" charset="0"/>
                <a:hlinkClick r:id="rId2"/>
              </a:rPr>
              <a:t>https</a:t>
            </a:r>
            <a:r>
              <a:rPr lang="en-IN" sz="2000" dirty="0">
                <a:solidFill>
                  <a:srgbClr val="333333"/>
                </a:solidFill>
                <a:latin typeface="Arial" panose="020B0604020202020204" pitchFamily="34" charset="0"/>
                <a:hlinkClick r:id="rId2"/>
              </a:rPr>
              <a:t>://ieeexplore.ieee.org/document/8782106</a:t>
            </a:r>
            <a:endParaRPr lang="en-IN" sz="2000" dirty="0"/>
          </a:p>
        </p:txBody>
      </p:sp>
      <p:pic>
        <p:nvPicPr>
          <p:cNvPr id="5" name="Picture 4">
            <a:extLst>
              <a:ext uri="{FF2B5EF4-FFF2-40B4-BE49-F238E27FC236}">
                <a16:creationId xmlns:a16="http://schemas.microsoft.com/office/drawing/2014/main" id="{71701644-152A-9844-EBC9-0F2EDCF518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4937" y="4997450"/>
            <a:ext cx="2714625" cy="1314450"/>
          </a:xfrm>
          <a:prstGeom prst="rect">
            <a:avLst/>
          </a:prstGeom>
        </p:spPr>
      </p:pic>
      <p:pic>
        <p:nvPicPr>
          <p:cNvPr id="7" name="Picture 6">
            <a:extLst>
              <a:ext uri="{FF2B5EF4-FFF2-40B4-BE49-F238E27FC236}">
                <a16:creationId xmlns:a16="http://schemas.microsoft.com/office/drawing/2014/main" id="{4C070B73-471F-6994-3DEA-DE6CC35C82F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88505" y="4929188"/>
            <a:ext cx="3333750" cy="1247775"/>
          </a:xfrm>
          <a:prstGeom prst="rect">
            <a:avLst/>
          </a:prstGeom>
        </p:spPr>
      </p:pic>
    </p:spTree>
    <p:extLst>
      <p:ext uri="{BB962C8B-B14F-4D97-AF65-F5344CB8AC3E}">
        <p14:creationId xmlns:p14="http://schemas.microsoft.com/office/powerpoint/2010/main" val="35579876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3FA8B-7F3B-43C1-ADCA-781B738A40B6}"/>
              </a:ext>
            </a:extLst>
          </p:cNvPr>
          <p:cNvSpPr>
            <a:spLocks noGrp="1"/>
          </p:cNvSpPr>
          <p:nvPr>
            <p:ph type="title"/>
          </p:nvPr>
        </p:nvSpPr>
        <p:spPr/>
        <p:txBody>
          <a:bodyPr/>
          <a:lstStyle/>
          <a:p>
            <a:r>
              <a:rPr lang="en-IN" sz="4400" b="1" dirty="0">
                <a:latin typeface="Cousine" panose="02070409020205020404" charset="0"/>
                <a:cs typeface="Cousine" panose="02070409020205020404" charset="0"/>
              </a:rPr>
              <a:t>Reference</a:t>
            </a:r>
            <a:endParaRPr lang="en-IN" dirty="0"/>
          </a:p>
        </p:txBody>
      </p:sp>
      <p:sp>
        <p:nvSpPr>
          <p:cNvPr id="3" name="Content Placeholder 2">
            <a:extLst>
              <a:ext uri="{FF2B5EF4-FFF2-40B4-BE49-F238E27FC236}">
                <a16:creationId xmlns:a16="http://schemas.microsoft.com/office/drawing/2014/main" id="{202C9227-6C34-2DED-F8A2-0AD1BBE875B0}"/>
              </a:ext>
            </a:extLst>
          </p:cNvPr>
          <p:cNvSpPr>
            <a:spLocks noGrp="1"/>
          </p:cNvSpPr>
          <p:nvPr>
            <p:ph idx="1"/>
          </p:nvPr>
        </p:nvSpPr>
        <p:spPr/>
        <p:txBody>
          <a:bodyPr>
            <a:normAutofit fontScale="62500" lnSpcReduction="20000"/>
          </a:bodyPr>
          <a:lstStyle/>
          <a:p>
            <a:pPr marL="457200" lvl="0" indent="-342900" algn="l" rtl="0">
              <a:lnSpc>
                <a:spcPct val="115000"/>
              </a:lnSpc>
              <a:spcBef>
                <a:spcPts val="600"/>
              </a:spcBef>
              <a:spcAft>
                <a:spcPts val="0"/>
              </a:spcAft>
              <a:buClr>
                <a:srgbClr val="FFFFFF"/>
              </a:buClr>
              <a:buSzPts val="1800"/>
              <a:buChar char="▪"/>
            </a:pPr>
            <a:r>
              <a:rPr lang="en-IN" sz="2800" dirty="0">
                <a:latin typeface="Cousine" panose="02070409020205020404" charset="0"/>
                <a:cs typeface="Cousine" panose="02070409020205020404" charset="0"/>
              </a:rPr>
              <a:t>A. </a:t>
            </a:r>
            <a:r>
              <a:rPr lang="en-IN" sz="2800" dirty="0" err="1">
                <a:latin typeface="Cousine" panose="02070409020205020404" charset="0"/>
                <a:cs typeface="Cousine" panose="02070409020205020404" charset="0"/>
              </a:rPr>
              <a:t>Canziani</a:t>
            </a:r>
            <a:r>
              <a:rPr lang="en-IN" sz="2800" dirty="0">
                <a:latin typeface="Cousine" panose="02070409020205020404" charset="0"/>
                <a:cs typeface="Cousine" panose="02070409020205020404" charset="0"/>
              </a:rPr>
              <a:t>, A. </a:t>
            </a:r>
            <a:r>
              <a:rPr lang="en-IN" sz="2800" dirty="0" err="1">
                <a:latin typeface="Cousine" panose="02070409020205020404" charset="0"/>
                <a:cs typeface="Cousine" panose="02070409020205020404" charset="0"/>
              </a:rPr>
              <a:t>Paszke</a:t>
            </a:r>
            <a:r>
              <a:rPr lang="en-IN" sz="2800" dirty="0">
                <a:latin typeface="Cousine" panose="02070409020205020404" charset="0"/>
                <a:cs typeface="Cousine" panose="02070409020205020404" charset="0"/>
              </a:rPr>
              <a:t>, and E. </a:t>
            </a:r>
            <a:r>
              <a:rPr lang="en-IN" sz="2800" dirty="0" err="1">
                <a:latin typeface="Cousine" panose="02070409020205020404" charset="0"/>
                <a:cs typeface="Cousine" panose="02070409020205020404" charset="0"/>
              </a:rPr>
              <a:t>Culurciello</a:t>
            </a:r>
            <a:r>
              <a:rPr lang="en-IN" sz="2800" dirty="0">
                <a:latin typeface="Cousine" panose="02070409020205020404" charset="0"/>
                <a:cs typeface="Cousine" panose="02070409020205020404" charset="0"/>
              </a:rPr>
              <a:t>, ‘‘An analysis of deep neural network models for practical applications,’’ 2016, arXiv:1605.07678. [Online]. Available: </a:t>
            </a:r>
            <a:r>
              <a:rPr lang="en-IN" sz="2800" dirty="0">
                <a:latin typeface="Cousine" panose="02070409020205020404" charset="0"/>
                <a:cs typeface="Cousine" panose="02070409020205020404" charset="0"/>
                <a:hlinkClick r:id="rId2"/>
              </a:rPr>
              <a:t>http://arxiv.org/abs/1605.07678</a:t>
            </a:r>
            <a:endParaRPr lang="en-IN" sz="2800" dirty="0">
              <a:latin typeface="Cousine" panose="02070409020205020404" charset="0"/>
              <a:cs typeface="Cousine" panose="02070409020205020404" charset="0"/>
            </a:endParaRPr>
          </a:p>
          <a:p>
            <a:pPr marL="114300" lvl="0" indent="0" algn="l" rtl="0">
              <a:lnSpc>
                <a:spcPct val="115000"/>
              </a:lnSpc>
              <a:spcBef>
                <a:spcPts val="600"/>
              </a:spcBef>
              <a:spcAft>
                <a:spcPts val="0"/>
              </a:spcAft>
              <a:buClr>
                <a:srgbClr val="FFFFFF"/>
              </a:buClr>
              <a:buSzPts val="1800"/>
              <a:buNone/>
            </a:pPr>
            <a:endParaRPr lang="en-IN" sz="2800" dirty="0">
              <a:latin typeface="Cousine" panose="02070409020205020404" charset="0"/>
              <a:cs typeface="Cousine" panose="02070409020205020404" charset="0"/>
            </a:endParaRPr>
          </a:p>
          <a:p>
            <a:pPr marL="457200" lvl="0" indent="-342900" algn="l" rtl="0">
              <a:lnSpc>
                <a:spcPct val="115000"/>
              </a:lnSpc>
              <a:spcBef>
                <a:spcPts val="600"/>
              </a:spcBef>
              <a:spcAft>
                <a:spcPts val="0"/>
              </a:spcAft>
              <a:buClr>
                <a:srgbClr val="FFFFFF"/>
              </a:buClr>
              <a:buSzPts val="1800"/>
              <a:buChar char="▪"/>
            </a:pPr>
            <a:r>
              <a:rPr lang="en-IN" sz="2800" dirty="0">
                <a:latin typeface="Cousine" panose="02070409020205020404" charset="0"/>
                <a:cs typeface="Cousine" panose="02070409020205020404" charset="0"/>
              </a:rPr>
              <a:t>H. Wang and C. Schmid, ‘‘Action recognition with improved trajectories,’’ in Proc. IEEE Int. Conf. </a:t>
            </a:r>
            <a:r>
              <a:rPr lang="en-IN" sz="2800" dirty="0" err="1">
                <a:latin typeface="Cousine" panose="02070409020205020404" charset="0"/>
                <a:cs typeface="Cousine" panose="02070409020205020404" charset="0"/>
              </a:rPr>
              <a:t>Comput</a:t>
            </a:r>
            <a:r>
              <a:rPr lang="en-IN" sz="2800" dirty="0">
                <a:latin typeface="Cousine" panose="02070409020205020404" charset="0"/>
                <a:cs typeface="Cousine" panose="02070409020205020404" charset="0"/>
              </a:rPr>
              <a:t>. Vis., Dec. 2013, pp. 3551–3558.</a:t>
            </a:r>
          </a:p>
          <a:p>
            <a:pPr marL="457200" lvl="0" indent="-342900" algn="l" rtl="0">
              <a:lnSpc>
                <a:spcPct val="115000"/>
              </a:lnSpc>
              <a:spcBef>
                <a:spcPts val="600"/>
              </a:spcBef>
              <a:spcAft>
                <a:spcPts val="0"/>
              </a:spcAft>
              <a:buClr>
                <a:srgbClr val="FFFFFF"/>
              </a:buClr>
              <a:buSzPts val="1800"/>
              <a:buChar char="▪"/>
            </a:pPr>
            <a:endParaRPr lang="en-IN" sz="2800" dirty="0">
              <a:solidFill>
                <a:srgbClr val="FFFFFF"/>
              </a:solidFill>
              <a:latin typeface="Cousine" panose="02070409020205020404" charset="0"/>
              <a:cs typeface="Cousine" panose="02070409020205020404" charset="0"/>
            </a:endParaRPr>
          </a:p>
          <a:p>
            <a:pPr marL="457200" lvl="0" indent="-342900" algn="l" rtl="0">
              <a:lnSpc>
                <a:spcPct val="115000"/>
              </a:lnSpc>
              <a:spcBef>
                <a:spcPts val="600"/>
              </a:spcBef>
              <a:spcAft>
                <a:spcPts val="0"/>
              </a:spcAft>
              <a:buClr>
                <a:srgbClr val="FFFFFF"/>
              </a:buClr>
              <a:buSzPts val="1800"/>
              <a:buChar char="▪"/>
            </a:pPr>
            <a:r>
              <a:rPr lang="en-IN" sz="2800" dirty="0">
                <a:latin typeface="Cousine" panose="02070409020205020404" charset="0"/>
                <a:cs typeface="Cousine" panose="02070409020205020404" charset="0"/>
              </a:rPr>
              <a:t>I. Rodríguez-Moreno, J. M. Martínez-</a:t>
            </a:r>
            <a:r>
              <a:rPr lang="en-IN" sz="2800" dirty="0" err="1">
                <a:latin typeface="Cousine" panose="02070409020205020404" charset="0"/>
                <a:cs typeface="Cousine" panose="02070409020205020404" charset="0"/>
              </a:rPr>
              <a:t>Otzeta</a:t>
            </a:r>
            <a:r>
              <a:rPr lang="en-IN" sz="2800" dirty="0">
                <a:latin typeface="Cousine" panose="02070409020205020404" charset="0"/>
                <a:cs typeface="Cousine" panose="02070409020205020404" charset="0"/>
              </a:rPr>
              <a:t>, B. Sierra, I. Rodriguez, and E. </a:t>
            </a:r>
            <a:r>
              <a:rPr lang="en-IN" sz="2800" dirty="0" err="1">
                <a:latin typeface="Cousine" panose="02070409020205020404" charset="0"/>
                <a:cs typeface="Cousine" panose="02070409020205020404" charset="0"/>
              </a:rPr>
              <a:t>Jauregi</a:t>
            </a:r>
            <a:r>
              <a:rPr lang="en-IN" sz="2800" dirty="0">
                <a:latin typeface="Cousine" panose="02070409020205020404" charset="0"/>
                <a:cs typeface="Cousine" panose="02070409020205020404" charset="0"/>
              </a:rPr>
              <a:t>, ‘‘Video activity recognition: State-of-the-art,’’ Sensors, vol. 19, no. 14, p. 3160, Jul. 2019.</a:t>
            </a:r>
          </a:p>
          <a:p>
            <a:pPr marL="457200" lvl="0" indent="-342900" algn="l" rtl="0">
              <a:lnSpc>
                <a:spcPct val="115000"/>
              </a:lnSpc>
              <a:spcBef>
                <a:spcPts val="600"/>
              </a:spcBef>
              <a:spcAft>
                <a:spcPts val="0"/>
              </a:spcAft>
              <a:buClr>
                <a:srgbClr val="FFFFFF"/>
              </a:buClr>
              <a:buSzPts val="1800"/>
              <a:buChar char="▪"/>
            </a:pPr>
            <a:endParaRPr lang="en-IN" sz="2800" dirty="0">
              <a:solidFill>
                <a:srgbClr val="FFFFFF"/>
              </a:solidFill>
              <a:latin typeface="Cousine" panose="02070409020205020404" charset="0"/>
              <a:cs typeface="Cousine" panose="02070409020205020404" charset="0"/>
            </a:endParaRPr>
          </a:p>
          <a:p>
            <a:pPr marL="457200" lvl="0" indent="-342900" algn="l" rtl="0">
              <a:lnSpc>
                <a:spcPct val="115000"/>
              </a:lnSpc>
              <a:spcBef>
                <a:spcPts val="600"/>
              </a:spcBef>
              <a:spcAft>
                <a:spcPts val="0"/>
              </a:spcAft>
              <a:buClr>
                <a:srgbClr val="FFFFFF"/>
              </a:buClr>
              <a:buSzPts val="1800"/>
              <a:buChar char="▪"/>
            </a:pPr>
            <a:r>
              <a:rPr lang="en-IN" sz="2800" dirty="0">
                <a:latin typeface="Cousine" panose="02070409020205020404" charset="0"/>
                <a:cs typeface="Cousine" panose="02070409020205020404" charset="0"/>
              </a:rPr>
              <a:t>W. Wu and Y. Zhang, ‘‘Activity recognition from mobile phone using deep CNN,’’ in Proc. Chin. Control Conf. (CCC), Jul. 2019, pp. 7786–7790.</a:t>
            </a:r>
            <a:endParaRPr lang="en-IN" sz="2800" dirty="0">
              <a:solidFill>
                <a:srgbClr val="FFFFFF"/>
              </a:solidFill>
              <a:latin typeface="Cousine" panose="02070409020205020404" charset="0"/>
              <a:cs typeface="Cousine" panose="02070409020205020404" charset="0"/>
            </a:endParaRPr>
          </a:p>
          <a:p>
            <a:endParaRPr lang="en-IN" dirty="0"/>
          </a:p>
        </p:txBody>
      </p:sp>
    </p:spTree>
    <p:extLst>
      <p:ext uri="{BB962C8B-B14F-4D97-AF65-F5344CB8AC3E}">
        <p14:creationId xmlns:p14="http://schemas.microsoft.com/office/powerpoint/2010/main" val="41573205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B2AE63-C7CF-56BF-43DB-5EF1A03D99D8}"/>
              </a:ext>
            </a:extLst>
          </p:cNvPr>
          <p:cNvSpPr>
            <a:spLocks noGrp="1"/>
          </p:cNvSpPr>
          <p:nvPr>
            <p:ph type="title"/>
          </p:nvPr>
        </p:nvSpPr>
        <p:spPr/>
        <p:txBody>
          <a:bodyPr/>
          <a:lstStyle/>
          <a:p>
            <a:r>
              <a:rPr lang="en-US" dirty="0"/>
              <a:t>Thank You</a:t>
            </a:r>
            <a:endParaRPr lang="en-IN" dirty="0"/>
          </a:p>
        </p:txBody>
      </p:sp>
      <p:sp>
        <p:nvSpPr>
          <p:cNvPr id="4" name="TextBox 3">
            <a:extLst>
              <a:ext uri="{FF2B5EF4-FFF2-40B4-BE49-F238E27FC236}">
                <a16:creationId xmlns:a16="http://schemas.microsoft.com/office/drawing/2014/main" id="{2350B651-7196-CF63-A213-7510A00167B1}"/>
              </a:ext>
            </a:extLst>
          </p:cNvPr>
          <p:cNvSpPr txBox="1"/>
          <p:nvPr/>
        </p:nvSpPr>
        <p:spPr>
          <a:xfrm>
            <a:off x="1010653" y="2518611"/>
            <a:ext cx="2518610" cy="923330"/>
          </a:xfrm>
          <a:prstGeom prst="rect">
            <a:avLst/>
          </a:prstGeom>
          <a:noFill/>
        </p:spPr>
        <p:txBody>
          <a:bodyPr wrap="square" rtlCol="0">
            <a:spAutoFit/>
          </a:bodyPr>
          <a:lstStyle/>
          <a:p>
            <a:r>
              <a:rPr lang="en-US" dirty="0"/>
              <a:t>Hareekrishna V S</a:t>
            </a:r>
          </a:p>
          <a:p>
            <a:r>
              <a:rPr lang="en-US" dirty="0"/>
              <a:t>123018031 </a:t>
            </a:r>
          </a:p>
          <a:p>
            <a:r>
              <a:rPr lang="en-US" dirty="0" err="1"/>
              <a:t>B.Tech</a:t>
            </a:r>
            <a:r>
              <a:rPr lang="en-US" dirty="0"/>
              <a:t> CSBS</a:t>
            </a:r>
            <a:endParaRPr lang="en-IN" dirty="0"/>
          </a:p>
        </p:txBody>
      </p:sp>
    </p:spTree>
    <p:extLst>
      <p:ext uri="{BB962C8B-B14F-4D97-AF65-F5344CB8AC3E}">
        <p14:creationId xmlns:p14="http://schemas.microsoft.com/office/powerpoint/2010/main" val="37804957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F59B80-751E-6421-6CD6-6324B87959EE}"/>
              </a:ext>
            </a:extLst>
          </p:cNvPr>
          <p:cNvSpPr>
            <a:spLocks noGrp="1"/>
          </p:cNvSpPr>
          <p:nvPr>
            <p:ph type="title"/>
          </p:nvPr>
        </p:nvSpPr>
        <p:spPr/>
        <p:txBody>
          <a:bodyPr/>
          <a:lstStyle/>
          <a:p>
            <a:r>
              <a:rPr lang="en-US" dirty="0"/>
              <a:t>Problem Statement</a:t>
            </a:r>
            <a:endParaRPr lang="en-IN" dirty="0"/>
          </a:p>
        </p:txBody>
      </p:sp>
      <p:sp>
        <p:nvSpPr>
          <p:cNvPr id="3" name="Content Placeholder 2">
            <a:extLst>
              <a:ext uri="{FF2B5EF4-FFF2-40B4-BE49-F238E27FC236}">
                <a16:creationId xmlns:a16="http://schemas.microsoft.com/office/drawing/2014/main" id="{92F6DAA0-F4DC-873A-5917-8F868FA64B5C}"/>
              </a:ext>
            </a:extLst>
          </p:cNvPr>
          <p:cNvSpPr>
            <a:spLocks noGrp="1"/>
          </p:cNvSpPr>
          <p:nvPr>
            <p:ph idx="1"/>
          </p:nvPr>
        </p:nvSpPr>
        <p:spPr/>
        <p:txBody>
          <a:bodyPr>
            <a:normAutofit/>
          </a:bodyPr>
          <a:lstStyle/>
          <a:p>
            <a:pPr algn="just"/>
            <a:r>
              <a:rPr lang="en-US" sz="2400" dirty="0">
                <a:latin typeface="Arial" panose="020B0604020202020204" pitchFamily="34" charset="0"/>
                <a:cs typeface="Arial" panose="020B0604020202020204" pitchFamily="34" charset="0"/>
              </a:rPr>
              <a:t>A big challenge in the enclosed campus is solid waste management. The garbage collecting authority in traditional waste management system doesn’t know about the level of garbage in dustbin or the garbage segregated in a place, if the dust bins gets full by garbage then it gets overflowed as well as spelled out from the dustbin leading to unhygienic condition in the campus. People throw garbage on that dustbin which is already overflowed. Sometimes due to unclean garbage bins bad smell arises also toxic and unhygienic gases are produced which is way to support to the air pollution and to some harmful diseases which are easily spreadable. </a:t>
            </a:r>
          </a:p>
          <a:p>
            <a:pPr marL="0" indent="0" algn="just">
              <a:buNone/>
            </a:pPr>
            <a:endParaRPr lang="en-IN" dirty="0"/>
          </a:p>
        </p:txBody>
      </p:sp>
    </p:spTree>
    <p:extLst>
      <p:ext uri="{BB962C8B-B14F-4D97-AF65-F5344CB8AC3E}">
        <p14:creationId xmlns:p14="http://schemas.microsoft.com/office/powerpoint/2010/main" val="42416060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578A-3F98-35C4-C27C-9CC02C76E902}"/>
              </a:ext>
            </a:extLst>
          </p:cNvPr>
          <p:cNvSpPr>
            <a:spLocks noGrp="1"/>
          </p:cNvSpPr>
          <p:nvPr>
            <p:ph type="title"/>
          </p:nvPr>
        </p:nvSpPr>
        <p:spPr/>
        <p:txBody>
          <a:bodyPr/>
          <a:lstStyle/>
          <a:p>
            <a:r>
              <a:rPr lang="en-US" dirty="0"/>
              <a:t>Literature Survey</a:t>
            </a:r>
            <a:endParaRPr lang="en-IN" dirty="0"/>
          </a:p>
        </p:txBody>
      </p:sp>
      <p:graphicFrame>
        <p:nvGraphicFramePr>
          <p:cNvPr id="4" name="Table 4">
            <a:extLst>
              <a:ext uri="{FF2B5EF4-FFF2-40B4-BE49-F238E27FC236}">
                <a16:creationId xmlns:a16="http://schemas.microsoft.com/office/drawing/2014/main" id="{F9CF6C98-BE70-E1DD-0F27-50669BBCD806}"/>
              </a:ext>
            </a:extLst>
          </p:cNvPr>
          <p:cNvGraphicFramePr>
            <a:graphicFrameLocks noGrp="1"/>
          </p:cNvGraphicFramePr>
          <p:nvPr>
            <p:ph idx="1"/>
            <p:extLst>
              <p:ext uri="{D42A27DB-BD31-4B8C-83A1-F6EECF244321}">
                <p14:modId xmlns:p14="http://schemas.microsoft.com/office/powerpoint/2010/main" val="1176070479"/>
              </p:ext>
            </p:extLst>
          </p:nvPr>
        </p:nvGraphicFramePr>
        <p:xfrm>
          <a:off x="838200" y="1825625"/>
          <a:ext cx="10515600" cy="3837240"/>
        </p:xfrm>
        <a:graphic>
          <a:graphicData uri="http://schemas.openxmlformats.org/drawingml/2006/table">
            <a:tbl>
              <a:tblPr firstRow="1" bandRow="1">
                <a:tableStyleId>{5940675A-B579-460E-94D1-54222C63F5DA}</a:tableStyleId>
              </a:tblPr>
              <a:tblGrid>
                <a:gridCol w="5257800">
                  <a:extLst>
                    <a:ext uri="{9D8B030D-6E8A-4147-A177-3AD203B41FA5}">
                      <a16:colId xmlns:a16="http://schemas.microsoft.com/office/drawing/2014/main" val="4123963976"/>
                    </a:ext>
                  </a:extLst>
                </a:gridCol>
                <a:gridCol w="5257800">
                  <a:extLst>
                    <a:ext uri="{9D8B030D-6E8A-4147-A177-3AD203B41FA5}">
                      <a16:colId xmlns:a16="http://schemas.microsoft.com/office/drawing/2014/main" val="372411813"/>
                    </a:ext>
                  </a:extLst>
                </a:gridCol>
              </a:tblGrid>
              <a:tr h="959310">
                <a:tc>
                  <a:txBody>
                    <a:bodyPr/>
                    <a:lstStyle/>
                    <a:p>
                      <a:r>
                        <a:rPr lang="en-US" dirty="0">
                          <a:latin typeface="Arial" panose="020B0604020202020204" pitchFamily="34" charset="0"/>
                          <a:cs typeface="Arial" panose="020B0604020202020204" pitchFamily="34" charset="0"/>
                        </a:rPr>
                        <a:t>Source Content</a:t>
                      </a:r>
                      <a:endParaRPr lang="en-IN" dirty="0">
                        <a:latin typeface="Arial" panose="020B0604020202020204" pitchFamily="34" charset="0"/>
                        <a:cs typeface="Arial" panose="020B0604020202020204" pitchFamily="34" charset="0"/>
                      </a:endParaRPr>
                    </a:p>
                  </a:txBody>
                  <a:tcPr/>
                </a:tc>
                <a:tc>
                  <a:txBody>
                    <a:bodyPr/>
                    <a:lstStyle/>
                    <a:p>
                      <a:r>
                        <a:rPr lang="en-IN" sz="1800" b="0" i="0" dirty="0">
                          <a:solidFill>
                            <a:schemeClr val="tx1"/>
                          </a:solidFill>
                          <a:effectLst/>
                          <a:latin typeface="Arial" panose="020B0604020202020204" pitchFamily="34" charset="0"/>
                          <a:cs typeface="Arial" panose="020B0604020202020204" pitchFamily="34" charset="0"/>
                        </a:rPr>
                        <a:t>Research on the Use of YOLOv5 Object Detection Algorithm in Mask Wearing Recognition</a:t>
                      </a:r>
                      <a:endParaRPr lang="en-IN" dirty="0">
                        <a:solidFill>
                          <a:schemeClr val="tx1"/>
                        </a:solidFill>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697504892"/>
                  </a:ext>
                </a:extLst>
              </a:tr>
              <a:tr h="959310">
                <a:tc>
                  <a:txBody>
                    <a:bodyPr/>
                    <a:lstStyle/>
                    <a:p>
                      <a:r>
                        <a:rPr lang="en-US" dirty="0">
                          <a:latin typeface="Arial" panose="020B0604020202020204" pitchFamily="34" charset="0"/>
                          <a:cs typeface="Arial" panose="020B0604020202020204" pitchFamily="34" charset="0"/>
                        </a:rPr>
                        <a:t>Source Author</a:t>
                      </a:r>
                      <a:endParaRPr lang="en-IN" dirty="0">
                        <a:latin typeface="Arial" panose="020B0604020202020204" pitchFamily="34" charset="0"/>
                        <a:cs typeface="Arial" panose="020B0604020202020204" pitchFamily="34" charset="0"/>
                      </a:endParaRPr>
                    </a:p>
                  </a:txBody>
                  <a:tcPr/>
                </a:tc>
                <a:tc>
                  <a:txBody>
                    <a:bodyPr/>
                    <a:lstStyle/>
                    <a:p>
                      <a:r>
                        <a:rPr lang="en-IN" sz="1800" b="0" i="0" u="sng" dirty="0">
                          <a:solidFill>
                            <a:schemeClr val="tx1"/>
                          </a:solidFill>
                          <a:effectLst/>
                          <a:latin typeface="Arial" panose="020B060402020202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Liu, </a:t>
                      </a:r>
                      <a:r>
                        <a:rPr lang="en-IN" sz="1800" b="0" i="0" u="sng" dirty="0" err="1">
                          <a:solidFill>
                            <a:schemeClr val="tx1"/>
                          </a:solidFill>
                          <a:effectLst/>
                          <a:latin typeface="Arial" panose="020B060402020202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Yifan</a:t>
                      </a:r>
                      <a:r>
                        <a:rPr lang="en-IN" sz="1800" b="0" i="0" u="sng" dirty="0">
                          <a:solidFill>
                            <a:schemeClr val="tx1"/>
                          </a:solidFill>
                          <a:effectLst/>
                          <a:latin typeface="Arial" panose="020B060402020202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 Lu, </a:t>
                      </a:r>
                      <a:r>
                        <a:rPr lang="en-IN" sz="1800" b="0" i="0" u="sng" dirty="0" err="1">
                          <a:solidFill>
                            <a:schemeClr val="tx1"/>
                          </a:solidFill>
                          <a:effectLst/>
                          <a:latin typeface="Arial" panose="020B060402020202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BingHang</a:t>
                      </a:r>
                      <a:r>
                        <a:rPr lang="en-IN" sz="1800" b="0" i="0" u="sng" dirty="0">
                          <a:solidFill>
                            <a:schemeClr val="tx1"/>
                          </a:solidFill>
                          <a:effectLst/>
                          <a:latin typeface="Arial" panose="020B060402020202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 Peng, </a:t>
                      </a:r>
                      <a:r>
                        <a:rPr lang="en-IN" sz="1800" b="0" i="0" u="sng" dirty="0" err="1">
                          <a:solidFill>
                            <a:schemeClr val="tx1"/>
                          </a:solidFill>
                          <a:effectLst/>
                          <a:latin typeface="Arial" panose="020B060402020202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Jingyu</a:t>
                      </a:r>
                      <a:r>
                        <a:rPr lang="en-IN" sz="1800" b="0" i="0" u="sng" dirty="0">
                          <a:solidFill>
                            <a:schemeClr val="tx1"/>
                          </a:solidFill>
                          <a:effectLst/>
                          <a:latin typeface="Arial" panose="020B060402020202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 Zhang, </a:t>
                      </a:r>
                      <a:r>
                        <a:rPr lang="en-IN" sz="1800" b="0" i="0" u="sng" dirty="0" err="1">
                          <a:solidFill>
                            <a:schemeClr val="tx1"/>
                          </a:solidFill>
                          <a:effectLst/>
                          <a:latin typeface="Arial" panose="020B060402020202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Zihao</a:t>
                      </a:r>
                      <a:endParaRPr lang="en-IN" dirty="0">
                        <a:solidFill>
                          <a:schemeClr val="tx1"/>
                        </a:solidFill>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600908709"/>
                  </a:ext>
                </a:extLst>
              </a:tr>
              <a:tr h="959310">
                <a:tc>
                  <a:txBody>
                    <a:bodyPr/>
                    <a:lstStyle/>
                    <a:p>
                      <a:r>
                        <a:rPr lang="en-US" dirty="0">
                          <a:latin typeface="Arial" panose="020B0604020202020204" pitchFamily="34" charset="0"/>
                          <a:cs typeface="Arial" panose="020B0604020202020204" pitchFamily="34" charset="0"/>
                        </a:rPr>
                        <a:t>Authors work</a:t>
                      </a:r>
                      <a:endParaRPr lang="en-IN" dirty="0">
                        <a:latin typeface="Arial" panose="020B0604020202020204" pitchFamily="34" charset="0"/>
                        <a:cs typeface="Arial" panose="020B0604020202020204" pitchFamily="34" charset="0"/>
                      </a:endParaRPr>
                    </a:p>
                  </a:txBody>
                  <a:tcPr/>
                </a:tc>
                <a:tc>
                  <a:txBody>
                    <a:bodyPr/>
                    <a:lstStyle/>
                    <a:p>
                      <a:r>
                        <a:rPr lang="en-US" dirty="0">
                          <a:latin typeface="Arial" panose="020B0604020202020204" pitchFamily="34" charset="0"/>
                          <a:cs typeface="Arial" panose="020B0604020202020204" pitchFamily="34" charset="0"/>
                        </a:rPr>
                        <a:t>They have used the latest CNN model – YOLOv5 for detecting and DEEPSORT for tracing a specific object.</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182198850"/>
                  </a:ext>
                </a:extLst>
              </a:tr>
              <a:tr h="959310">
                <a:tc>
                  <a:txBody>
                    <a:bodyPr/>
                    <a:lstStyle/>
                    <a:p>
                      <a:r>
                        <a:rPr lang="en-US" dirty="0">
                          <a:latin typeface="Arial" panose="020B0604020202020204" pitchFamily="34" charset="0"/>
                          <a:cs typeface="Arial" panose="020B0604020202020204" pitchFamily="34" charset="0"/>
                        </a:rPr>
                        <a:t>Overall Comment</a:t>
                      </a:r>
                      <a:endParaRPr lang="en-IN" dirty="0">
                        <a:latin typeface="Arial" panose="020B0604020202020204" pitchFamily="34" charset="0"/>
                        <a:cs typeface="Arial" panose="020B0604020202020204" pitchFamily="34" charset="0"/>
                      </a:endParaRPr>
                    </a:p>
                  </a:txBody>
                  <a:tcPr/>
                </a:tc>
                <a:tc>
                  <a:txBody>
                    <a:bodyPr/>
                    <a:lstStyle/>
                    <a:p>
                      <a:r>
                        <a:rPr lang="en-US" dirty="0">
                          <a:latin typeface="Arial" panose="020B0604020202020204" pitchFamily="34" charset="0"/>
                          <a:cs typeface="Arial" panose="020B0604020202020204" pitchFamily="34" charset="0"/>
                        </a:rPr>
                        <a:t>I would like to thank the author’s work on using the YOLOv5 model for detection. I have used some of his techniques in my project.</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184311150"/>
                  </a:ext>
                </a:extLst>
              </a:tr>
            </a:tbl>
          </a:graphicData>
        </a:graphic>
      </p:graphicFrame>
    </p:spTree>
    <p:extLst>
      <p:ext uri="{BB962C8B-B14F-4D97-AF65-F5344CB8AC3E}">
        <p14:creationId xmlns:p14="http://schemas.microsoft.com/office/powerpoint/2010/main" val="4157767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ABBD6-7E2B-E348-BCCE-FE3279C19728}"/>
              </a:ext>
            </a:extLst>
          </p:cNvPr>
          <p:cNvSpPr>
            <a:spLocks noGrp="1"/>
          </p:cNvSpPr>
          <p:nvPr>
            <p:ph type="title"/>
          </p:nvPr>
        </p:nvSpPr>
        <p:spPr/>
        <p:txBody>
          <a:bodyPr/>
          <a:lstStyle/>
          <a:p>
            <a:r>
              <a:rPr lang="en-US" dirty="0"/>
              <a:t>Objectives</a:t>
            </a:r>
            <a:endParaRPr lang="en-IN" dirty="0"/>
          </a:p>
        </p:txBody>
      </p:sp>
      <p:sp>
        <p:nvSpPr>
          <p:cNvPr id="3" name="Content Placeholder 2">
            <a:extLst>
              <a:ext uri="{FF2B5EF4-FFF2-40B4-BE49-F238E27FC236}">
                <a16:creationId xmlns:a16="http://schemas.microsoft.com/office/drawing/2014/main" id="{07CC8B2D-3855-B20A-5F47-24AB04D09CC5}"/>
              </a:ext>
            </a:extLst>
          </p:cNvPr>
          <p:cNvSpPr>
            <a:spLocks noGrp="1"/>
          </p:cNvSpPr>
          <p:nvPr>
            <p:ph idx="1"/>
          </p:nvPr>
        </p:nvSpPr>
        <p:spPr>
          <a:xfrm>
            <a:off x="726057" y="1911889"/>
            <a:ext cx="10515600" cy="4351338"/>
          </a:xfrm>
        </p:spPr>
        <p:txBody>
          <a:bodyPr>
            <a:normAutofit/>
          </a:bodyPr>
          <a:lstStyle/>
          <a:p>
            <a:pPr marL="457200" lvl="0" indent="-381000" algn="just" rtl="0">
              <a:spcBef>
                <a:spcPts val="600"/>
              </a:spcBef>
              <a:spcAft>
                <a:spcPts val="0"/>
              </a:spcAft>
              <a:buSzPts val="2400"/>
              <a:buChar char="▪"/>
            </a:pPr>
            <a:r>
              <a:rPr lang="en" sz="2400" dirty="0">
                <a:latin typeface="Arial" panose="020B0604020202020204" pitchFamily="34" charset="0"/>
                <a:cs typeface="Arial" panose="020B0604020202020204" pitchFamily="34" charset="0"/>
              </a:rPr>
              <a:t>Build a model to detect overflowing of trash.</a:t>
            </a:r>
          </a:p>
          <a:p>
            <a:pPr marL="76200" lvl="0" indent="0" algn="just" rtl="0">
              <a:spcBef>
                <a:spcPts val="600"/>
              </a:spcBef>
              <a:spcAft>
                <a:spcPts val="0"/>
              </a:spcAft>
              <a:buSzPts val="2400"/>
              <a:buNone/>
            </a:pPr>
            <a:endParaRPr lang="en" sz="2400" dirty="0">
              <a:latin typeface="Arial" panose="020B0604020202020204" pitchFamily="34" charset="0"/>
              <a:cs typeface="Arial" panose="020B0604020202020204" pitchFamily="34" charset="0"/>
            </a:endParaRPr>
          </a:p>
          <a:p>
            <a:pPr marL="457200" lvl="0" indent="-381000" algn="just" rtl="0">
              <a:spcBef>
                <a:spcPts val="600"/>
              </a:spcBef>
              <a:spcAft>
                <a:spcPts val="0"/>
              </a:spcAft>
              <a:buSzPts val="2400"/>
              <a:buChar char="▪"/>
            </a:pPr>
            <a:r>
              <a:rPr lang="en" sz="2400" dirty="0">
                <a:latin typeface="Arial" panose="020B0604020202020204" pitchFamily="34" charset="0"/>
                <a:cs typeface="Arial" panose="020B0604020202020204" pitchFamily="34" charset="0"/>
              </a:rPr>
              <a:t>The model is to be build using deep learning Convocutional Neural Network.</a:t>
            </a:r>
          </a:p>
          <a:p>
            <a:pPr marL="76200" lvl="0" indent="0" algn="just" rtl="0">
              <a:spcBef>
                <a:spcPts val="600"/>
              </a:spcBef>
              <a:spcAft>
                <a:spcPts val="0"/>
              </a:spcAft>
              <a:buSzPts val="2400"/>
              <a:buNone/>
            </a:pPr>
            <a:endParaRPr lang="en" sz="2400" dirty="0">
              <a:latin typeface="Arial" panose="020B0604020202020204" pitchFamily="34" charset="0"/>
              <a:cs typeface="Arial" panose="020B0604020202020204" pitchFamily="34" charset="0"/>
            </a:endParaRPr>
          </a:p>
          <a:p>
            <a:pPr marL="457200" lvl="0" indent="-381000" algn="just" rtl="0">
              <a:spcBef>
                <a:spcPts val="600"/>
              </a:spcBef>
              <a:spcAft>
                <a:spcPts val="0"/>
              </a:spcAft>
              <a:buSzPts val="2400"/>
              <a:buChar char="▪"/>
            </a:pPr>
            <a:r>
              <a:rPr lang="en" sz="2400" dirty="0">
                <a:latin typeface="Arial" panose="020B0604020202020204" pitchFamily="34" charset="0"/>
                <a:cs typeface="Arial" panose="020B0604020202020204" pitchFamily="34" charset="0"/>
              </a:rPr>
              <a:t>Imporve the accuracy of the prediction using proper weights for the classification</a:t>
            </a:r>
          </a:p>
          <a:p>
            <a:pPr marL="76200" lvl="0" indent="0" algn="just" rtl="0">
              <a:spcBef>
                <a:spcPts val="600"/>
              </a:spcBef>
              <a:spcAft>
                <a:spcPts val="0"/>
              </a:spcAft>
              <a:buSzPts val="2400"/>
              <a:buNone/>
            </a:pPr>
            <a:endParaRPr lang="en" sz="2400" dirty="0">
              <a:latin typeface="Arial" panose="020B0604020202020204" pitchFamily="34" charset="0"/>
              <a:cs typeface="Arial" panose="020B0604020202020204" pitchFamily="34" charset="0"/>
            </a:endParaRPr>
          </a:p>
          <a:p>
            <a:pPr marL="457200" lvl="0" indent="-381000" algn="just" rtl="0">
              <a:spcBef>
                <a:spcPts val="600"/>
              </a:spcBef>
              <a:spcAft>
                <a:spcPts val="0"/>
              </a:spcAft>
              <a:buSzPts val="2400"/>
              <a:buChar char="▪"/>
            </a:pPr>
            <a:r>
              <a:rPr lang="en" sz="2400" dirty="0">
                <a:latin typeface="Arial" panose="020B0604020202020204" pitchFamily="34" charset="0"/>
                <a:cs typeface="Arial" panose="020B0604020202020204" pitchFamily="34" charset="0"/>
              </a:rPr>
              <a:t>Compare differ</a:t>
            </a:r>
            <a:r>
              <a:rPr lang="en-IN" sz="2400" dirty="0">
                <a:latin typeface="Arial" panose="020B0604020202020204" pitchFamily="34" charset="0"/>
                <a:cs typeface="Arial" panose="020B0604020202020204" pitchFamily="34" charset="0"/>
              </a:rPr>
              <a:t>e</a:t>
            </a:r>
            <a:r>
              <a:rPr lang="en" sz="2400" dirty="0">
                <a:latin typeface="Arial" panose="020B0604020202020204" pitchFamily="34" charset="0"/>
                <a:cs typeface="Arial" panose="020B0604020202020204" pitchFamily="34" charset="0"/>
              </a:rPr>
              <a:t>nt YOLOv5 models for the project</a:t>
            </a:r>
          </a:p>
          <a:p>
            <a:pPr marL="0" indent="0">
              <a:buNone/>
            </a:pPr>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863549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8BBB3A-B3CC-95F6-2C23-6FC91FEB5523}"/>
              </a:ext>
            </a:extLst>
          </p:cNvPr>
          <p:cNvSpPr>
            <a:spLocks noGrp="1"/>
          </p:cNvSpPr>
          <p:nvPr>
            <p:ph type="title"/>
          </p:nvPr>
        </p:nvSpPr>
        <p:spPr>
          <a:xfrm>
            <a:off x="0" y="-22313"/>
            <a:ext cx="10515600" cy="1325563"/>
          </a:xfrm>
        </p:spPr>
        <p:txBody>
          <a:bodyPr/>
          <a:lstStyle/>
          <a:p>
            <a:r>
              <a:rPr lang="en-US" dirty="0"/>
              <a:t>Flow Chart</a:t>
            </a:r>
            <a:endParaRPr lang="en-IN" dirty="0"/>
          </a:p>
        </p:txBody>
      </p:sp>
      <p:sp>
        <p:nvSpPr>
          <p:cNvPr id="4" name="Rectangle 3">
            <a:extLst>
              <a:ext uri="{FF2B5EF4-FFF2-40B4-BE49-F238E27FC236}">
                <a16:creationId xmlns:a16="http://schemas.microsoft.com/office/drawing/2014/main" id="{987DDF5F-07D0-8754-BFE1-82A5B923A390}"/>
              </a:ext>
            </a:extLst>
          </p:cNvPr>
          <p:cNvSpPr/>
          <p:nvPr/>
        </p:nvSpPr>
        <p:spPr>
          <a:xfrm>
            <a:off x="102095" y="1487253"/>
            <a:ext cx="1627253" cy="57957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Collected Dataset</a:t>
            </a:r>
            <a:endParaRPr lang="en-IN" dirty="0"/>
          </a:p>
        </p:txBody>
      </p:sp>
      <p:sp>
        <p:nvSpPr>
          <p:cNvPr id="5" name="Rectangle 4">
            <a:extLst>
              <a:ext uri="{FF2B5EF4-FFF2-40B4-BE49-F238E27FC236}">
                <a16:creationId xmlns:a16="http://schemas.microsoft.com/office/drawing/2014/main" id="{8AD748B3-71E5-1BF3-E9EC-FF838FE05980}"/>
              </a:ext>
            </a:extLst>
          </p:cNvPr>
          <p:cNvSpPr/>
          <p:nvPr/>
        </p:nvSpPr>
        <p:spPr>
          <a:xfrm>
            <a:off x="2574946" y="1114261"/>
            <a:ext cx="1858331" cy="115915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pic>
        <p:nvPicPr>
          <p:cNvPr id="7" name="Picture 6">
            <a:extLst>
              <a:ext uri="{FF2B5EF4-FFF2-40B4-BE49-F238E27FC236}">
                <a16:creationId xmlns:a16="http://schemas.microsoft.com/office/drawing/2014/main" id="{FE7C7826-6463-10E4-CD0E-EA2384BEF3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68306" y="1114260"/>
            <a:ext cx="579575" cy="579575"/>
          </a:xfrm>
          <a:prstGeom prst="rect">
            <a:avLst/>
          </a:prstGeom>
        </p:spPr>
      </p:pic>
      <p:pic>
        <p:nvPicPr>
          <p:cNvPr id="11" name="Picture 10">
            <a:extLst>
              <a:ext uri="{FF2B5EF4-FFF2-40B4-BE49-F238E27FC236}">
                <a16:creationId xmlns:a16="http://schemas.microsoft.com/office/drawing/2014/main" id="{D2DA2AA4-B842-B6EC-90F4-5EAFE43EFB0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61161" y="1641713"/>
            <a:ext cx="648985" cy="631698"/>
          </a:xfrm>
          <a:prstGeom prst="rect">
            <a:avLst/>
          </a:prstGeom>
        </p:spPr>
      </p:pic>
      <p:pic>
        <p:nvPicPr>
          <p:cNvPr id="13" name="Picture 12">
            <a:extLst>
              <a:ext uri="{FF2B5EF4-FFF2-40B4-BE49-F238E27FC236}">
                <a16:creationId xmlns:a16="http://schemas.microsoft.com/office/drawing/2014/main" id="{32C18548-D3BC-A690-71D9-8F550E176A3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03298" y="1641713"/>
            <a:ext cx="631697" cy="631697"/>
          </a:xfrm>
          <a:prstGeom prst="rect">
            <a:avLst/>
          </a:prstGeom>
        </p:spPr>
      </p:pic>
      <p:pic>
        <p:nvPicPr>
          <p:cNvPr id="15" name="Picture 14">
            <a:extLst>
              <a:ext uri="{FF2B5EF4-FFF2-40B4-BE49-F238E27FC236}">
                <a16:creationId xmlns:a16="http://schemas.microsoft.com/office/drawing/2014/main" id="{9061EFC7-7584-3DF7-244D-A65FAB24F07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47881" y="1114104"/>
            <a:ext cx="673621" cy="582283"/>
          </a:xfrm>
          <a:prstGeom prst="rect">
            <a:avLst/>
          </a:prstGeom>
        </p:spPr>
      </p:pic>
      <p:pic>
        <p:nvPicPr>
          <p:cNvPr id="17" name="Picture 16">
            <a:extLst>
              <a:ext uri="{FF2B5EF4-FFF2-40B4-BE49-F238E27FC236}">
                <a16:creationId xmlns:a16="http://schemas.microsoft.com/office/drawing/2014/main" id="{19136384-0CC9-DB02-BE12-4FDB2C3EEB3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816786" y="1114104"/>
            <a:ext cx="616491" cy="579731"/>
          </a:xfrm>
          <a:prstGeom prst="rect">
            <a:avLst/>
          </a:prstGeom>
        </p:spPr>
      </p:pic>
      <p:pic>
        <p:nvPicPr>
          <p:cNvPr id="19" name="Picture 18">
            <a:extLst>
              <a:ext uri="{FF2B5EF4-FFF2-40B4-BE49-F238E27FC236}">
                <a16:creationId xmlns:a16="http://schemas.microsoft.com/office/drawing/2014/main" id="{8FC5AFEB-DB6A-CB4E-7617-C678FFF0DE1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573344" y="1693835"/>
            <a:ext cx="581177" cy="579575"/>
          </a:xfrm>
          <a:prstGeom prst="rect">
            <a:avLst/>
          </a:prstGeom>
        </p:spPr>
      </p:pic>
      <p:sp>
        <p:nvSpPr>
          <p:cNvPr id="23" name="Rectangle 22">
            <a:extLst>
              <a:ext uri="{FF2B5EF4-FFF2-40B4-BE49-F238E27FC236}">
                <a16:creationId xmlns:a16="http://schemas.microsoft.com/office/drawing/2014/main" id="{684EC3DE-B965-4965-A729-714F9B35C465}"/>
              </a:ext>
            </a:extLst>
          </p:cNvPr>
          <p:cNvSpPr/>
          <p:nvPr/>
        </p:nvSpPr>
        <p:spPr>
          <a:xfrm>
            <a:off x="5255421" y="1487097"/>
            <a:ext cx="1595886" cy="57973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Annotation</a:t>
            </a:r>
            <a:endParaRPr lang="en-IN" dirty="0"/>
          </a:p>
        </p:txBody>
      </p:sp>
      <p:pic>
        <p:nvPicPr>
          <p:cNvPr id="24" name="Picture 23">
            <a:extLst>
              <a:ext uri="{FF2B5EF4-FFF2-40B4-BE49-F238E27FC236}">
                <a16:creationId xmlns:a16="http://schemas.microsoft.com/office/drawing/2014/main" id="{7EC11ADE-E718-C335-B095-A46F7F7A8B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71733" y="1114104"/>
            <a:ext cx="579575" cy="579575"/>
          </a:xfrm>
          <a:prstGeom prst="rect">
            <a:avLst/>
          </a:prstGeom>
        </p:spPr>
      </p:pic>
      <p:pic>
        <p:nvPicPr>
          <p:cNvPr id="25" name="Picture 24">
            <a:extLst>
              <a:ext uri="{FF2B5EF4-FFF2-40B4-BE49-F238E27FC236}">
                <a16:creationId xmlns:a16="http://schemas.microsoft.com/office/drawing/2014/main" id="{AF74CCDF-537A-6DCD-AC0B-D1948492356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71733" y="1693679"/>
            <a:ext cx="673621" cy="582283"/>
          </a:xfrm>
          <a:prstGeom prst="rect">
            <a:avLst/>
          </a:prstGeom>
        </p:spPr>
      </p:pic>
      <p:pic>
        <p:nvPicPr>
          <p:cNvPr id="26" name="Picture 25">
            <a:extLst>
              <a:ext uri="{FF2B5EF4-FFF2-40B4-BE49-F238E27FC236}">
                <a16:creationId xmlns:a16="http://schemas.microsoft.com/office/drawing/2014/main" id="{669B2258-AE7A-3013-2E66-018B9F5D05E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345354" y="1693679"/>
            <a:ext cx="616491" cy="579731"/>
          </a:xfrm>
          <a:prstGeom prst="rect">
            <a:avLst/>
          </a:prstGeom>
        </p:spPr>
      </p:pic>
      <p:pic>
        <p:nvPicPr>
          <p:cNvPr id="27" name="Picture 26">
            <a:extLst>
              <a:ext uri="{FF2B5EF4-FFF2-40B4-BE49-F238E27FC236}">
                <a16:creationId xmlns:a16="http://schemas.microsoft.com/office/drawing/2014/main" id="{6DCE4307-7537-8CB7-10A8-A9BBE51EE80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944948" y="1691127"/>
            <a:ext cx="581177" cy="579575"/>
          </a:xfrm>
          <a:prstGeom prst="rect">
            <a:avLst/>
          </a:prstGeom>
        </p:spPr>
      </p:pic>
      <p:pic>
        <p:nvPicPr>
          <p:cNvPr id="28" name="Picture 27">
            <a:extLst>
              <a:ext uri="{FF2B5EF4-FFF2-40B4-BE49-F238E27FC236}">
                <a16:creationId xmlns:a16="http://schemas.microsoft.com/office/drawing/2014/main" id="{48F1F062-37D5-ADB8-7DA3-4B4B61C3455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51308" y="1114104"/>
            <a:ext cx="648985" cy="631698"/>
          </a:xfrm>
          <a:prstGeom prst="rect">
            <a:avLst/>
          </a:prstGeom>
        </p:spPr>
      </p:pic>
      <p:pic>
        <p:nvPicPr>
          <p:cNvPr id="29" name="Picture 28">
            <a:extLst>
              <a:ext uri="{FF2B5EF4-FFF2-40B4-BE49-F238E27FC236}">
                <a16:creationId xmlns:a16="http://schemas.microsoft.com/office/drawing/2014/main" id="{F5EAC6AC-7D48-795E-49C7-4123CEE7F92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94428" y="1111396"/>
            <a:ext cx="631697" cy="608343"/>
          </a:xfrm>
          <a:prstGeom prst="rect">
            <a:avLst/>
          </a:prstGeom>
        </p:spPr>
      </p:pic>
      <p:sp>
        <p:nvSpPr>
          <p:cNvPr id="31" name="Rectangle 30">
            <a:extLst>
              <a:ext uri="{FF2B5EF4-FFF2-40B4-BE49-F238E27FC236}">
                <a16:creationId xmlns:a16="http://schemas.microsoft.com/office/drawing/2014/main" id="{41ED12D5-CC36-14B3-9DC7-779DDD55B5B6}"/>
              </a:ext>
            </a:extLst>
          </p:cNvPr>
          <p:cNvSpPr/>
          <p:nvPr/>
        </p:nvSpPr>
        <p:spPr>
          <a:xfrm>
            <a:off x="7667794" y="1111396"/>
            <a:ext cx="3261874" cy="1159150"/>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cxnSp>
        <p:nvCxnSpPr>
          <p:cNvPr id="33" name="Straight Connector 32">
            <a:extLst>
              <a:ext uri="{FF2B5EF4-FFF2-40B4-BE49-F238E27FC236}">
                <a16:creationId xmlns:a16="http://schemas.microsoft.com/office/drawing/2014/main" id="{48294BD2-1A56-6B3B-5786-483363D1538B}"/>
              </a:ext>
            </a:extLst>
          </p:cNvPr>
          <p:cNvCxnSpPr/>
          <p:nvPr/>
        </p:nvCxnSpPr>
        <p:spPr>
          <a:xfrm>
            <a:off x="9623694" y="1111396"/>
            <a:ext cx="0" cy="1159150"/>
          </a:xfrm>
          <a:prstGeom prst="line">
            <a:avLst/>
          </a:prstGeom>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BA103F53-8FB3-4CDF-E077-5FA840483969}"/>
              </a:ext>
            </a:extLst>
          </p:cNvPr>
          <p:cNvCxnSpPr>
            <a:cxnSpLocks/>
          </p:cNvCxnSpPr>
          <p:nvPr/>
        </p:nvCxnSpPr>
        <p:spPr>
          <a:xfrm>
            <a:off x="9604965" y="1686443"/>
            <a:ext cx="1314600" cy="23813"/>
          </a:xfrm>
          <a:prstGeom prst="line">
            <a:avLst/>
          </a:prstGeom>
        </p:spPr>
        <p:style>
          <a:lnRef idx="1">
            <a:schemeClr val="dk1"/>
          </a:lnRef>
          <a:fillRef idx="0">
            <a:schemeClr val="dk1"/>
          </a:fillRef>
          <a:effectRef idx="0">
            <a:schemeClr val="dk1"/>
          </a:effectRef>
          <a:fontRef idx="minor">
            <a:schemeClr val="tx1"/>
          </a:fontRef>
        </p:style>
      </p:cxnSp>
      <p:sp>
        <p:nvSpPr>
          <p:cNvPr id="37" name="TextBox 36">
            <a:extLst>
              <a:ext uri="{FF2B5EF4-FFF2-40B4-BE49-F238E27FC236}">
                <a16:creationId xmlns:a16="http://schemas.microsoft.com/office/drawing/2014/main" id="{DB14097F-639E-1FA9-9BDF-81873CA14AA8}"/>
              </a:ext>
            </a:extLst>
          </p:cNvPr>
          <p:cNvSpPr txBox="1"/>
          <p:nvPr/>
        </p:nvSpPr>
        <p:spPr>
          <a:xfrm>
            <a:off x="9895610" y="1232900"/>
            <a:ext cx="1305973" cy="369332"/>
          </a:xfrm>
          <a:prstGeom prst="rect">
            <a:avLst/>
          </a:prstGeom>
          <a:noFill/>
        </p:spPr>
        <p:txBody>
          <a:bodyPr wrap="square" rtlCol="0">
            <a:spAutoFit/>
          </a:bodyPr>
          <a:lstStyle/>
          <a:p>
            <a:r>
              <a:rPr lang="en-US" dirty="0"/>
              <a:t>Clean</a:t>
            </a:r>
            <a:endParaRPr lang="en-IN" dirty="0"/>
          </a:p>
        </p:txBody>
      </p:sp>
      <p:sp>
        <p:nvSpPr>
          <p:cNvPr id="39" name="TextBox 38">
            <a:extLst>
              <a:ext uri="{FF2B5EF4-FFF2-40B4-BE49-F238E27FC236}">
                <a16:creationId xmlns:a16="http://schemas.microsoft.com/office/drawing/2014/main" id="{BE6225BB-4CEE-25CB-06FF-CF2C2C2151A4}"/>
              </a:ext>
            </a:extLst>
          </p:cNvPr>
          <p:cNvSpPr txBox="1"/>
          <p:nvPr/>
        </p:nvSpPr>
        <p:spPr>
          <a:xfrm>
            <a:off x="9948038" y="1805735"/>
            <a:ext cx="1117588" cy="369332"/>
          </a:xfrm>
          <a:prstGeom prst="rect">
            <a:avLst/>
          </a:prstGeom>
          <a:noFill/>
        </p:spPr>
        <p:txBody>
          <a:bodyPr wrap="square" rtlCol="0">
            <a:spAutoFit/>
          </a:bodyPr>
          <a:lstStyle/>
          <a:p>
            <a:r>
              <a:rPr lang="en-US" dirty="0"/>
              <a:t>Dirty</a:t>
            </a:r>
            <a:endParaRPr lang="en-IN" dirty="0"/>
          </a:p>
        </p:txBody>
      </p:sp>
      <p:sp>
        <p:nvSpPr>
          <p:cNvPr id="40" name="Rectangle 39">
            <a:extLst>
              <a:ext uri="{FF2B5EF4-FFF2-40B4-BE49-F238E27FC236}">
                <a16:creationId xmlns:a16="http://schemas.microsoft.com/office/drawing/2014/main" id="{170B2A43-A573-BC8B-1058-17A060F9FF81}"/>
              </a:ext>
            </a:extLst>
          </p:cNvPr>
          <p:cNvSpPr/>
          <p:nvPr/>
        </p:nvSpPr>
        <p:spPr>
          <a:xfrm>
            <a:off x="2459993" y="3035921"/>
            <a:ext cx="1894195" cy="57957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Capturing the input frames</a:t>
            </a:r>
            <a:endParaRPr lang="en-IN" dirty="0"/>
          </a:p>
        </p:txBody>
      </p:sp>
      <p:pic>
        <p:nvPicPr>
          <p:cNvPr id="1026" name="Picture 2" descr="003 OpenCV projects - How to create Instagram like filters, mustaches,  glasses, and masks?">
            <a:extLst>
              <a:ext uri="{FF2B5EF4-FFF2-40B4-BE49-F238E27FC236}">
                <a16:creationId xmlns:a16="http://schemas.microsoft.com/office/drawing/2014/main" id="{6C11F933-3957-6B27-8859-31835361D7BC}"/>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t="15060"/>
          <a:stretch/>
        </p:blipFill>
        <p:spPr bwMode="auto">
          <a:xfrm>
            <a:off x="3196" y="2849425"/>
            <a:ext cx="2571750" cy="1159150"/>
          </a:xfrm>
          <a:prstGeom prst="rect">
            <a:avLst/>
          </a:prstGeom>
          <a:noFill/>
          <a:extLst>
            <a:ext uri="{909E8E84-426E-40DD-AFC4-6F175D3DCCD1}">
              <a14:hiddenFill xmlns:a14="http://schemas.microsoft.com/office/drawing/2010/main">
                <a:solidFill>
                  <a:srgbClr val="FFFFFF"/>
                </a:solidFill>
              </a14:hiddenFill>
            </a:ext>
          </a:extLst>
        </p:spPr>
      </p:pic>
      <p:sp>
        <p:nvSpPr>
          <p:cNvPr id="41" name="Rectangle 40">
            <a:extLst>
              <a:ext uri="{FF2B5EF4-FFF2-40B4-BE49-F238E27FC236}">
                <a16:creationId xmlns:a16="http://schemas.microsoft.com/office/drawing/2014/main" id="{A54C6676-750D-78EE-0C6F-A506CFEECBB4}"/>
              </a:ext>
            </a:extLst>
          </p:cNvPr>
          <p:cNvSpPr/>
          <p:nvPr/>
        </p:nvSpPr>
        <p:spPr>
          <a:xfrm>
            <a:off x="7667794" y="2830252"/>
            <a:ext cx="3261874" cy="95674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Training the model with the help of labeled images</a:t>
            </a:r>
            <a:endParaRPr lang="en-IN" dirty="0"/>
          </a:p>
        </p:txBody>
      </p:sp>
      <p:sp>
        <p:nvSpPr>
          <p:cNvPr id="42" name="Rectangle 41">
            <a:extLst>
              <a:ext uri="{FF2B5EF4-FFF2-40B4-BE49-F238E27FC236}">
                <a16:creationId xmlns:a16="http://schemas.microsoft.com/office/drawing/2014/main" id="{4D32B298-4BF7-8D0B-B588-BA2D92D46122}"/>
              </a:ext>
            </a:extLst>
          </p:cNvPr>
          <p:cNvSpPr/>
          <p:nvPr/>
        </p:nvSpPr>
        <p:spPr>
          <a:xfrm>
            <a:off x="5106266" y="2877303"/>
            <a:ext cx="1894195" cy="86264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Getting the weights form the trained model</a:t>
            </a:r>
            <a:endParaRPr lang="en-IN" dirty="0"/>
          </a:p>
        </p:txBody>
      </p:sp>
      <p:cxnSp>
        <p:nvCxnSpPr>
          <p:cNvPr id="44" name="Straight Connector 43">
            <a:extLst>
              <a:ext uri="{FF2B5EF4-FFF2-40B4-BE49-F238E27FC236}">
                <a16:creationId xmlns:a16="http://schemas.microsoft.com/office/drawing/2014/main" id="{29C07D9E-8F57-1E5A-76D7-DFEC2A04C969}"/>
              </a:ext>
            </a:extLst>
          </p:cNvPr>
          <p:cNvCxnSpPr/>
          <p:nvPr/>
        </p:nvCxnSpPr>
        <p:spPr>
          <a:xfrm>
            <a:off x="2574946" y="3035921"/>
            <a:ext cx="0" cy="579575"/>
          </a:xfrm>
          <a:prstGeom prst="line">
            <a:avLst/>
          </a:prstGeom>
        </p:spPr>
        <p:style>
          <a:lnRef idx="1">
            <a:schemeClr val="dk1"/>
          </a:lnRef>
          <a:fillRef idx="0">
            <a:schemeClr val="dk1"/>
          </a:fillRef>
          <a:effectRef idx="0">
            <a:schemeClr val="dk1"/>
          </a:effectRef>
          <a:fontRef idx="minor">
            <a:schemeClr val="tx1"/>
          </a:fontRef>
        </p:style>
      </p:cxnSp>
      <p:sp>
        <p:nvSpPr>
          <p:cNvPr id="45" name="Rectangle 44">
            <a:extLst>
              <a:ext uri="{FF2B5EF4-FFF2-40B4-BE49-F238E27FC236}">
                <a16:creationId xmlns:a16="http://schemas.microsoft.com/office/drawing/2014/main" id="{4BC5D307-B95C-C191-FDF2-9FC2B1D5D95D}"/>
              </a:ext>
            </a:extLst>
          </p:cNvPr>
          <p:cNvSpPr/>
          <p:nvPr/>
        </p:nvSpPr>
        <p:spPr>
          <a:xfrm>
            <a:off x="178790" y="4771085"/>
            <a:ext cx="2389516" cy="115915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Running the frames through the model using best weights</a:t>
            </a:r>
            <a:endParaRPr lang="en-IN" dirty="0"/>
          </a:p>
        </p:txBody>
      </p:sp>
      <p:sp>
        <p:nvSpPr>
          <p:cNvPr id="46" name="Rectangle 45">
            <a:extLst>
              <a:ext uri="{FF2B5EF4-FFF2-40B4-BE49-F238E27FC236}">
                <a16:creationId xmlns:a16="http://schemas.microsoft.com/office/drawing/2014/main" id="{7A3AA980-6F68-1453-7CEA-60A1557D1427}"/>
              </a:ext>
            </a:extLst>
          </p:cNvPr>
          <p:cNvSpPr/>
          <p:nvPr/>
        </p:nvSpPr>
        <p:spPr>
          <a:xfrm>
            <a:off x="3407090" y="4926499"/>
            <a:ext cx="2096219" cy="57957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Display the Output</a:t>
            </a:r>
            <a:endParaRPr lang="en-IN" dirty="0"/>
          </a:p>
        </p:txBody>
      </p:sp>
      <p:cxnSp>
        <p:nvCxnSpPr>
          <p:cNvPr id="48" name="Straight Arrow Connector 47">
            <a:extLst>
              <a:ext uri="{FF2B5EF4-FFF2-40B4-BE49-F238E27FC236}">
                <a16:creationId xmlns:a16="http://schemas.microsoft.com/office/drawing/2014/main" id="{3ACBC139-3439-66A0-C48C-1DF2761314D0}"/>
              </a:ext>
            </a:extLst>
          </p:cNvPr>
          <p:cNvCxnSpPr>
            <a:stCxn id="4" idx="3"/>
          </p:cNvCxnSpPr>
          <p:nvPr/>
        </p:nvCxnSpPr>
        <p:spPr>
          <a:xfrm flipV="1">
            <a:off x="1729348" y="1776962"/>
            <a:ext cx="845598" cy="7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0" name="Straight Arrow Connector 49">
            <a:extLst>
              <a:ext uri="{FF2B5EF4-FFF2-40B4-BE49-F238E27FC236}">
                <a16:creationId xmlns:a16="http://schemas.microsoft.com/office/drawing/2014/main" id="{1B9160EB-3561-390F-73BB-0CA471DD14BA}"/>
              </a:ext>
            </a:extLst>
          </p:cNvPr>
          <p:cNvCxnSpPr/>
          <p:nvPr/>
        </p:nvCxnSpPr>
        <p:spPr>
          <a:xfrm flipV="1">
            <a:off x="4418722" y="1684386"/>
            <a:ext cx="845598" cy="7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1" name="Straight Arrow Connector 50">
            <a:extLst>
              <a:ext uri="{FF2B5EF4-FFF2-40B4-BE49-F238E27FC236}">
                <a16:creationId xmlns:a16="http://schemas.microsoft.com/office/drawing/2014/main" id="{76F50D1A-76FB-9156-AC2E-2F9D7BFD3C9C}"/>
              </a:ext>
            </a:extLst>
          </p:cNvPr>
          <p:cNvCxnSpPr/>
          <p:nvPr/>
        </p:nvCxnSpPr>
        <p:spPr>
          <a:xfrm flipV="1">
            <a:off x="6846517" y="1745802"/>
            <a:ext cx="845598" cy="7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2" name="Straight Arrow Connector 51">
            <a:extLst>
              <a:ext uri="{FF2B5EF4-FFF2-40B4-BE49-F238E27FC236}">
                <a16:creationId xmlns:a16="http://schemas.microsoft.com/office/drawing/2014/main" id="{274B2877-2CFA-7A25-A641-A6F9703AE9C2}"/>
              </a:ext>
            </a:extLst>
          </p:cNvPr>
          <p:cNvCxnSpPr>
            <a:cxnSpLocks/>
          </p:cNvCxnSpPr>
          <p:nvPr/>
        </p:nvCxnSpPr>
        <p:spPr>
          <a:xfrm>
            <a:off x="9626460" y="2283009"/>
            <a:ext cx="0" cy="56641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4" name="Straight Arrow Connector 53">
            <a:extLst>
              <a:ext uri="{FF2B5EF4-FFF2-40B4-BE49-F238E27FC236}">
                <a16:creationId xmlns:a16="http://schemas.microsoft.com/office/drawing/2014/main" id="{D45E388B-D794-DA5E-35D9-3423CDF9F755}"/>
              </a:ext>
            </a:extLst>
          </p:cNvPr>
          <p:cNvCxnSpPr/>
          <p:nvPr/>
        </p:nvCxnSpPr>
        <p:spPr>
          <a:xfrm flipV="1">
            <a:off x="2553374" y="5217323"/>
            <a:ext cx="845598" cy="7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5" name="Straight Arrow Connector 54">
            <a:extLst>
              <a:ext uri="{FF2B5EF4-FFF2-40B4-BE49-F238E27FC236}">
                <a16:creationId xmlns:a16="http://schemas.microsoft.com/office/drawing/2014/main" id="{ADCE53E2-C450-535B-6132-E1C05F8A0A39}"/>
              </a:ext>
            </a:extLst>
          </p:cNvPr>
          <p:cNvCxnSpPr>
            <a:cxnSpLocks/>
            <a:endCxn id="42" idx="3"/>
          </p:cNvCxnSpPr>
          <p:nvPr/>
        </p:nvCxnSpPr>
        <p:spPr>
          <a:xfrm flipH="1">
            <a:off x="7000461" y="3307300"/>
            <a:ext cx="667333" cy="132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7" name="Straight Arrow Connector 56">
            <a:extLst>
              <a:ext uri="{FF2B5EF4-FFF2-40B4-BE49-F238E27FC236}">
                <a16:creationId xmlns:a16="http://schemas.microsoft.com/office/drawing/2014/main" id="{A0E5D849-7240-6E67-9891-53BF59DA490E}"/>
              </a:ext>
            </a:extLst>
          </p:cNvPr>
          <p:cNvCxnSpPr>
            <a:cxnSpLocks/>
            <a:stCxn id="42" idx="1"/>
            <a:endCxn id="40" idx="3"/>
          </p:cNvCxnSpPr>
          <p:nvPr/>
        </p:nvCxnSpPr>
        <p:spPr>
          <a:xfrm flipH="1">
            <a:off x="4354188" y="3308624"/>
            <a:ext cx="752078" cy="1708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0" name="Straight Arrow Connector 59">
            <a:extLst>
              <a:ext uri="{FF2B5EF4-FFF2-40B4-BE49-F238E27FC236}">
                <a16:creationId xmlns:a16="http://schemas.microsoft.com/office/drawing/2014/main" id="{DD576491-FBB8-4897-69D8-09A56164AC55}"/>
              </a:ext>
            </a:extLst>
          </p:cNvPr>
          <p:cNvCxnSpPr>
            <a:cxnSpLocks/>
          </p:cNvCxnSpPr>
          <p:nvPr/>
        </p:nvCxnSpPr>
        <p:spPr>
          <a:xfrm>
            <a:off x="915721" y="4025318"/>
            <a:ext cx="0" cy="74576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62" name="Picture 61">
            <a:extLst>
              <a:ext uri="{FF2B5EF4-FFF2-40B4-BE49-F238E27FC236}">
                <a16:creationId xmlns:a16="http://schemas.microsoft.com/office/drawing/2014/main" id="{2C1B83DE-EF67-6D77-FA49-16D91C086F02}"/>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677344" y="4245991"/>
            <a:ext cx="2573959" cy="1836660"/>
          </a:xfrm>
          <a:prstGeom prst="rect">
            <a:avLst/>
          </a:prstGeom>
        </p:spPr>
      </p:pic>
      <p:pic>
        <p:nvPicPr>
          <p:cNvPr id="1024" name="Picture 1023">
            <a:extLst>
              <a:ext uri="{FF2B5EF4-FFF2-40B4-BE49-F238E27FC236}">
                <a16:creationId xmlns:a16="http://schemas.microsoft.com/office/drawing/2014/main" id="{58F8F23E-5B11-4E44-4958-0E4F1712D9FA}"/>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664007" y="4241699"/>
            <a:ext cx="2573959" cy="1836660"/>
          </a:xfrm>
          <a:prstGeom prst="rect">
            <a:avLst/>
          </a:prstGeom>
        </p:spPr>
      </p:pic>
    </p:spTree>
    <p:extLst>
      <p:ext uri="{BB962C8B-B14F-4D97-AF65-F5344CB8AC3E}">
        <p14:creationId xmlns:p14="http://schemas.microsoft.com/office/powerpoint/2010/main" val="1683853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411C3-B3B6-DD95-A732-E0CCA1A13385}"/>
              </a:ext>
            </a:extLst>
          </p:cNvPr>
          <p:cNvSpPr>
            <a:spLocks noGrp="1"/>
          </p:cNvSpPr>
          <p:nvPr>
            <p:ph type="title"/>
          </p:nvPr>
        </p:nvSpPr>
        <p:spPr/>
        <p:txBody>
          <a:bodyPr/>
          <a:lstStyle/>
          <a:p>
            <a:r>
              <a:rPr lang="en-US" dirty="0"/>
              <a:t>Dataset</a:t>
            </a:r>
            <a:endParaRPr lang="en-IN" dirty="0"/>
          </a:p>
        </p:txBody>
      </p:sp>
      <p:sp>
        <p:nvSpPr>
          <p:cNvPr id="3" name="Content Placeholder 2">
            <a:extLst>
              <a:ext uri="{FF2B5EF4-FFF2-40B4-BE49-F238E27FC236}">
                <a16:creationId xmlns:a16="http://schemas.microsoft.com/office/drawing/2014/main" id="{246F6E61-7771-CEFB-1876-7E1AD9287CBC}"/>
              </a:ext>
            </a:extLst>
          </p:cNvPr>
          <p:cNvSpPr>
            <a:spLocks noGrp="1"/>
          </p:cNvSpPr>
          <p:nvPr>
            <p:ph idx="1"/>
          </p:nvPr>
        </p:nvSpPr>
        <p:spPr/>
        <p:txBody>
          <a:bodyPr>
            <a:normAutofit/>
          </a:bodyPr>
          <a:lstStyle/>
          <a:p>
            <a:pPr marL="457200" lvl="0" indent="-381000" algn="l" rtl="0">
              <a:spcBef>
                <a:spcPts val="600"/>
              </a:spcBef>
              <a:spcAft>
                <a:spcPts val="0"/>
              </a:spcAft>
              <a:buSzPts val="2400"/>
              <a:buChar char="▪"/>
            </a:pPr>
            <a:r>
              <a:rPr lang="en" sz="2800" dirty="0">
                <a:latin typeface="Arial" panose="020B0604020202020204" pitchFamily="34" charset="0"/>
                <a:cs typeface="Arial" panose="020B0604020202020204" pitchFamily="34" charset="0"/>
              </a:rPr>
              <a:t>Garbage dataset</a:t>
            </a:r>
          </a:p>
          <a:p>
            <a:pPr marL="76200" lvl="0" indent="0" algn="l" rtl="0">
              <a:spcBef>
                <a:spcPts val="600"/>
              </a:spcBef>
              <a:spcAft>
                <a:spcPts val="0"/>
              </a:spcAft>
              <a:buSzPts val="2400"/>
              <a:buNone/>
            </a:pPr>
            <a:r>
              <a:rPr lang="en" sz="2800" dirty="0">
                <a:latin typeface="Arial" panose="020B0604020202020204" pitchFamily="34" charset="0"/>
                <a:cs typeface="Arial" panose="020B0604020202020204" pitchFamily="34" charset="0"/>
              </a:rPr>
              <a:t>	Kaggle Link: </a:t>
            </a:r>
            <a:r>
              <a:rPr lang="en-IN" sz="2800" dirty="0">
                <a:solidFill>
                  <a:srgbClr val="92D050"/>
                </a:solidFill>
                <a:latin typeface="Arial" panose="020B060402020202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Dataset</a:t>
            </a:r>
            <a:endParaRPr lang="en" sz="2800" dirty="0">
              <a:solidFill>
                <a:srgbClr val="92D050"/>
              </a:solidFill>
              <a:latin typeface="Arial" panose="020B0604020202020204" pitchFamily="34" charset="0"/>
              <a:cs typeface="Arial" panose="020B0604020202020204" pitchFamily="34" charset="0"/>
            </a:endParaRPr>
          </a:p>
          <a:p>
            <a:pPr marL="76200" lvl="0" indent="0" algn="l" rtl="0">
              <a:spcBef>
                <a:spcPts val="600"/>
              </a:spcBef>
              <a:spcAft>
                <a:spcPts val="0"/>
              </a:spcAft>
              <a:buSzPts val="2400"/>
              <a:buNone/>
            </a:pPr>
            <a:r>
              <a:rPr lang="en" sz="2800" dirty="0">
                <a:solidFill>
                  <a:srgbClr val="92D050"/>
                </a:solidFill>
                <a:latin typeface="Arial" panose="020B0604020202020204" pitchFamily="34" charset="0"/>
                <a:cs typeface="Arial" panose="020B0604020202020204" pitchFamily="34" charset="0"/>
              </a:rPr>
              <a:t>	</a:t>
            </a:r>
            <a:r>
              <a:rPr lang="en" sz="2800" dirty="0">
                <a:latin typeface="Arial" panose="020B0604020202020204" pitchFamily="34" charset="0"/>
                <a:cs typeface="Arial" panose="020B0604020202020204" pitchFamily="34" charset="0"/>
              </a:rPr>
              <a:t>Shape: 3412 Images</a:t>
            </a:r>
          </a:p>
          <a:p>
            <a:pPr marL="76200" lvl="0" indent="0" algn="l" rtl="0">
              <a:spcBef>
                <a:spcPts val="600"/>
              </a:spcBef>
              <a:spcAft>
                <a:spcPts val="0"/>
              </a:spcAft>
              <a:buSzPts val="2400"/>
              <a:buNone/>
            </a:pPr>
            <a:r>
              <a:rPr lang="en" sz="2800" dirty="0">
                <a:latin typeface="Arial" panose="020B0604020202020204" pitchFamily="34" charset="0"/>
                <a:cs typeface="Arial" panose="020B0604020202020204" pitchFamily="34" charset="0"/>
              </a:rPr>
              <a:t>		Clean: 1806</a:t>
            </a:r>
          </a:p>
          <a:p>
            <a:pPr marL="76200" lvl="0" indent="0" algn="l" rtl="0">
              <a:spcBef>
                <a:spcPts val="600"/>
              </a:spcBef>
              <a:spcAft>
                <a:spcPts val="0"/>
              </a:spcAft>
              <a:buSzPts val="2400"/>
              <a:buNone/>
            </a:pPr>
            <a:r>
              <a:rPr lang="en" sz="2800" dirty="0">
                <a:latin typeface="Arial" panose="020B0604020202020204" pitchFamily="34" charset="0"/>
                <a:cs typeface="Arial" panose="020B0604020202020204" pitchFamily="34" charset="0"/>
              </a:rPr>
              <a:t>		Trash: 1606</a:t>
            </a:r>
          </a:p>
          <a:p>
            <a:pPr marL="76200" lvl="0" indent="0" algn="l" rtl="0">
              <a:spcBef>
                <a:spcPts val="600"/>
              </a:spcBef>
              <a:spcAft>
                <a:spcPts val="0"/>
              </a:spcAft>
              <a:buSzPts val="2400"/>
              <a:buNone/>
            </a:pPr>
            <a:endParaRPr lang="en" sz="280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Citation: </a:t>
            </a:r>
            <a:r>
              <a:rPr lang="en-IN" sz="2000" b="0" i="0" dirty="0">
                <a:effectLst/>
                <a:latin typeface="Arial" panose="020B0604020202020204" pitchFamily="34" charset="0"/>
                <a:cs typeface="Arial" panose="020B0604020202020204" pitchFamily="34" charset="0"/>
              </a:rPr>
              <a:t>G Mittal, K B Yagnik, M Garg, and N C Krishnan, Spot Garbage: Smartphone App to Detect Garbage Using Deep Learning, ACM International Joint Conference on Pervasive and Ubiquitous Computing, 940-945, 2016</a:t>
            </a:r>
            <a:endParaRPr lang="en-IN" sz="2000"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381743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18BA51-64B1-3A96-ECF6-858F91DD05EE}"/>
              </a:ext>
            </a:extLst>
          </p:cNvPr>
          <p:cNvSpPr>
            <a:spLocks noGrp="1"/>
          </p:cNvSpPr>
          <p:nvPr>
            <p:ph type="title"/>
          </p:nvPr>
        </p:nvSpPr>
        <p:spPr/>
        <p:txBody>
          <a:bodyPr/>
          <a:lstStyle/>
          <a:p>
            <a:r>
              <a:rPr lang="en-US" dirty="0"/>
              <a:t>Methods : Annotation</a:t>
            </a:r>
            <a:endParaRPr lang="en-IN" dirty="0"/>
          </a:p>
        </p:txBody>
      </p:sp>
      <p:sp>
        <p:nvSpPr>
          <p:cNvPr id="3" name="Content Placeholder 2">
            <a:extLst>
              <a:ext uri="{FF2B5EF4-FFF2-40B4-BE49-F238E27FC236}">
                <a16:creationId xmlns:a16="http://schemas.microsoft.com/office/drawing/2014/main" id="{AD170BE4-85B4-74B4-4C66-FA06A5F0855D}"/>
              </a:ext>
            </a:extLst>
          </p:cNvPr>
          <p:cNvSpPr>
            <a:spLocks noGrp="1"/>
          </p:cNvSpPr>
          <p:nvPr>
            <p:ph idx="1"/>
          </p:nvPr>
        </p:nvSpPr>
        <p:spPr/>
        <p:txBody>
          <a:bodyPr/>
          <a:lstStyle/>
          <a:p>
            <a:r>
              <a:rPr lang="en-US" dirty="0"/>
              <a:t>Using </a:t>
            </a:r>
            <a:r>
              <a:rPr lang="en-US" dirty="0" err="1"/>
              <a:t>LabelImg</a:t>
            </a:r>
            <a:r>
              <a:rPr lang="en-US" dirty="0"/>
              <a:t> package.</a:t>
            </a:r>
          </a:p>
          <a:p>
            <a:r>
              <a:rPr lang="en-US" dirty="0"/>
              <a:t>Link : </a:t>
            </a:r>
            <a:r>
              <a:rPr lang="en-US" dirty="0">
                <a:hlinkClick r:id="rId2"/>
              </a:rPr>
              <a:t>https://github.com/tzutalin/labelImg</a:t>
            </a:r>
            <a:endParaRPr lang="en-US" dirty="0"/>
          </a:p>
          <a:p>
            <a:endParaRPr lang="en-IN" dirty="0"/>
          </a:p>
        </p:txBody>
      </p:sp>
      <p:pic>
        <p:nvPicPr>
          <p:cNvPr id="8" name="Picture 7">
            <a:extLst>
              <a:ext uri="{FF2B5EF4-FFF2-40B4-BE49-F238E27FC236}">
                <a16:creationId xmlns:a16="http://schemas.microsoft.com/office/drawing/2014/main" id="{A69B093A-F280-2E17-BA0E-83BF2AA8054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23460" y="3210013"/>
            <a:ext cx="4948263" cy="2483421"/>
          </a:xfrm>
          <a:prstGeom prst="rect">
            <a:avLst/>
          </a:prstGeom>
        </p:spPr>
      </p:pic>
    </p:spTree>
    <p:extLst>
      <p:ext uri="{BB962C8B-B14F-4D97-AF65-F5344CB8AC3E}">
        <p14:creationId xmlns:p14="http://schemas.microsoft.com/office/powerpoint/2010/main" val="4279995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765141-636E-DA3F-031B-4CF7FD169F39}"/>
              </a:ext>
            </a:extLst>
          </p:cNvPr>
          <p:cNvSpPr>
            <a:spLocks noGrp="1"/>
          </p:cNvSpPr>
          <p:nvPr>
            <p:ph type="title"/>
          </p:nvPr>
        </p:nvSpPr>
        <p:spPr/>
        <p:txBody>
          <a:bodyPr/>
          <a:lstStyle/>
          <a:p>
            <a:r>
              <a:rPr lang="en-US" dirty="0"/>
              <a:t>Methods : YOLOv5</a:t>
            </a:r>
            <a:endParaRPr lang="en-IN" dirty="0"/>
          </a:p>
        </p:txBody>
      </p:sp>
      <p:sp>
        <p:nvSpPr>
          <p:cNvPr id="3" name="Content Placeholder 2">
            <a:extLst>
              <a:ext uri="{FF2B5EF4-FFF2-40B4-BE49-F238E27FC236}">
                <a16:creationId xmlns:a16="http://schemas.microsoft.com/office/drawing/2014/main" id="{FD1BF316-1A46-0D43-12DD-AA9EB0542509}"/>
              </a:ext>
            </a:extLst>
          </p:cNvPr>
          <p:cNvSpPr>
            <a:spLocks noGrp="1"/>
          </p:cNvSpPr>
          <p:nvPr>
            <p:ph idx="1"/>
          </p:nvPr>
        </p:nvSpPr>
        <p:spPr/>
        <p:txBody>
          <a:bodyPr/>
          <a:lstStyle/>
          <a:p>
            <a:r>
              <a:rPr lang="en-US" b="0" i="0" dirty="0">
                <a:effectLst/>
                <a:latin typeface="-apple-system"/>
              </a:rPr>
              <a:t>YOLOv5 is a family of object detection architectures and models pretrained on the COCO dataset</a:t>
            </a:r>
          </a:p>
          <a:p>
            <a:r>
              <a:rPr lang="en-US" dirty="0">
                <a:latin typeface="-apple-system"/>
              </a:rPr>
              <a:t>Link : </a:t>
            </a:r>
            <a:r>
              <a:rPr lang="en-US" dirty="0">
                <a:latin typeface="-apple-system"/>
                <a:hlinkClick r:id="rId2"/>
              </a:rPr>
              <a:t>https://github.com/ultralytics/yolov5</a:t>
            </a:r>
            <a:endParaRPr lang="en-US" b="0" i="0" dirty="0">
              <a:effectLst/>
              <a:latin typeface="-apple-system"/>
            </a:endParaRPr>
          </a:p>
          <a:p>
            <a:endParaRPr lang="en-US" b="0" i="0" dirty="0">
              <a:effectLst/>
              <a:latin typeface="-apple-system"/>
            </a:endParaRPr>
          </a:p>
          <a:p>
            <a:endParaRPr lang="en-IN" dirty="0"/>
          </a:p>
        </p:txBody>
      </p:sp>
      <p:pic>
        <p:nvPicPr>
          <p:cNvPr id="5" name="Picture 4">
            <a:extLst>
              <a:ext uri="{FF2B5EF4-FFF2-40B4-BE49-F238E27FC236}">
                <a16:creationId xmlns:a16="http://schemas.microsoft.com/office/drawing/2014/main" id="{144D1543-007B-0604-B557-D340426831B9}"/>
              </a:ext>
            </a:extLst>
          </p:cNvPr>
          <p:cNvPicPr>
            <a:picLocks noChangeAspect="1"/>
          </p:cNvPicPr>
          <p:nvPr/>
        </p:nvPicPr>
        <p:blipFill rotWithShape="1">
          <a:blip r:embed="rId3">
            <a:extLst>
              <a:ext uri="{28A0092B-C50C-407E-A947-70E740481C1C}">
                <a14:useLocalDpi xmlns:a14="http://schemas.microsoft.com/office/drawing/2010/main" val="0"/>
              </a:ext>
            </a:extLst>
          </a:blip>
          <a:srcRect l="6875" t="12453" r="8232" b="8427"/>
          <a:stretch/>
        </p:blipFill>
        <p:spPr>
          <a:xfrm>
            <a:off x="3303917" y="3429000"/>
            <a:ext cx="4922090" cy="2580354"/>
          </a:xfrm>
          <a:prstGeom prst="rect">
            <a:avLst/>
          </a:prstGeom>
        </p:spPr>
      </p:pic>
    </p:spTree>
    <p:extLst>
      <p:ext uri="{BB962C8B-B14F-4D97-AF65-F5344CB8AC3E}">
        <p14:creationId xmlns:p14="http://schemas.microsoft.com/office/powerpoint/2010/main" val="28432986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1372</TotalTime>
  <Words>787</Words>
  <Application>Microsoft Office PowerPoint</Application>
  <PresentationFormat>Widescreen</PresentationFormat>
  <Paragraphs>84</Paragraphs>
  <Slides>21</Slides>
  <Notes>0</Notes>
  <HiddenSlides>0</HiddenSlides>
  <MMClips>1</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-apple-system</vt:lpstr>
      <vt:lpstr>Arial</vt:lpstr>
      <vt:lpstr>Calibri</vt:lpstr>
      <vt:lpstr>Calibri Light</vt:lpstr>
      <vt:lpstr>Cousine</vt:lpstr>
      <vt:lpstr>Office Theme</vt:lpstr>
      <vt:lpstr>Automated Detection of Overflowing Garbage Bin</vt:lpstr>
      <vt:lpstr>Introduction to Base Paper</vt:lpstr>
      <vt:lpstr>Problem Statement</vt:lpstr>
      <vt:lpstr>Literature Survey</vt:lpstr>
      <vt:lpstr>Objectives</vt:lpstr>
      <vt:lpstr>Flow Chart</vt:lpstr>
      <vt:lpstr>Dataset</vt:lpstr>
      <vt:lpstr>Methods : Annotation</vt:lpstr>
      <vt:lpstr>Methods : YOLOv5</vt:lpstr>
      <vt:lpstr>YOLOv5 Models</vt:lpstr>
      <vt:lpstr>Methods : Yolov5 vs Faster R-CNN</vt:lpstr>
      <vt:lpstr>Performance Measurement </vt:lpstr>
      <vt:lpstr>Performance recorded </vt:lpstr>
      <vt:lpstr>Recorded Output: GUI</vt:lpstr>
      <vt:lpstr>Recorded Output: Giving Input</vt:lpstr>
      <vt:lpstr>Recorded Output: Displaying the processed Image</vt:lpstr>
      <vt:lpstr>Recorded Output: Clear function</vt:lpstr>
      <vt:lpstr>Recorded Output</vt:lpstr>
      <vt:lpstr>Conclusion and Possible developments</vt:lpstr>
      <vt:lpstr>Reference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Multi-Scale CNN Based Garbage Detection of Airborne Data </dc:title>
  <dc:creator>hareekrishna v.s</dc:creator>
  <cp:lastModifiedBy>hareekrishna v.s</cp:lastModifiedBy>
  <cp:revision>4</cp:revision>
  <dcterms:created xsi:type="dcterms:W3CDTF">2022-06-14T02:37:32Z</dcterms:created>
  <dcterms:modified xsi:type="dcterms:W3CDTF">2022-09-13T11:54:49Z</dcterms:modified>
</cp:coreProperties>
</file>