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Istok Web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Hammersmith One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1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270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078ac87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e078ac874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e078ac874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e078ac874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e078ac874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e078ac874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e078ac874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e078ac874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e078ac87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e078ac87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abf1afe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abf1afe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a059f6083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a059f6083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c62514182_0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c62514182_0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059f6083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059f6083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18b3bb6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18b3bb6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059f6083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a059f6083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a4ee5a1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a4ee5a1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a2f5dceb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a2f5dceb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e078ac874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e078ac874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4840500" y="-3766000"/>
            <a:ext cx="108300" cy="84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7675" y="0"/>
            <a:ext cx="108300" cy="467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4515450" y="85750"/>
            <a:ext cx="108300" cy="914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3115550" y="1254200"/>
            <a:ext cx="108300" cy="50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693900" y="469925"/>
            <a:ext cx="108300" cy="418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31825" y="4714300"/>
            <a:ext cx="612300" cy="4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98100" y="708125"/>
            <a:ext cx="4336200" cy="29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98100" y="3953675"/>
            <a:ext cx="43362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428025" y="429200"/>
            <a:ext cx="108300" cy="471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5975" y="3817350"/>
            <a:ext cx="4977900" cy="7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8536325" y="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5400000">
            <a:off x="4178250" y="423550"/>
            <a:ext cx="108300" cy="847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5400000">
            <a:off x="4515750" y="-4090750"/>
            <a:ext cx="108300" cy="91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715975" y="1672325"/>
            <a:ext cx="7712100" cy="13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715975" y="3152225"/>
            <a:ext cx="7712100" cy="2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5400000">
            <a:off x="4516675" y="-3604100"/>
            <a:ext cx="108300" cy="91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428075" y="0"/>
            <a:ext cx="7215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845200" y="2199350"/>
            <a:ext cx="25392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5729075" y="2199350"/>
            <a:ext cx="25392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3"/>
          </p:nvPr>
        </p:nvSpPr>
        <p:spPr>
          <a:xfrm>
            <a:off x="1845200" y="3901600"/>
            <a:ext cx="25392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4"/>
          </p:nvPr>
        </p:nvSpPr>
        <p:spPr>
          <a:xfrm>
            <a:off x="5729075" y="3901600"/>
            <a:ext cx="2539200" cy="4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845200" y="1652600"/>
            <a:ext cx="25848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5729075" y="1652600"/>
            <a:ext cx="25848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7"/>
          </p:nvPr>
        </p:nvSpPr>
        <p:spPr>
          <a:xfrm>
            <a:off x="1845200" y="3354950"/>
            <a:ext cx="25848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5729075" y="3354950"/>
            <a:ext cx="25848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0" y="4167625"/>
            <a:ext cx="710400" cy="10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 rot="5400000">
            <a:off x="4517850" y="-458525"/>
            <a:ext cx="108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02100" y="985925"/>
            <a:ext cx="108300" cy="419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4133463" y="3083875"/>
            <a:ext cx="383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1329000" y="1583000"/>
            <a:ext cx="66414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 rot="5400000">
            <a:off x="4828200" y="-3310700"/>
            <a:ext cx="108300" cy="85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2944200" y="4685400"/>
            <a:ext cx="6199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9437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5400000">
            <a:off x="5992350" y="1560250"/>
            <a:ext cx="108300" cy="619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558200" y="1853825"/>
            <a:ext cx="18594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3570400" y="2577775"/>
            <a:ext cx="42294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039125" y="1882350"/>
            <a:ext cx="3523800" cy="6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1305700" y="2546825"/>
            <a:ext cx="4257300" cy="7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-100" y="4685400"/>
            <a:ext cx="62004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0920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5400000">
            <a:off x="3012625" y="1593400"/>
            <a:ext cx="108300" cy="61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666025" y="1859225"/>
            <a:ext cx="35955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3684575" y="2583575"/>
            <a:ext cx="42585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4685275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4522475" y="83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5227500" y="1603088"/>
            <a:ext cx="24762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5237850" y="2057613"/>
            <a:ext cx="3214500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607675" y="4610100"/>
            <a:ext cx="1083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>
            <a:off x="607675" y="4648500"/>
            <a:ext cx="1083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4685275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4517850" y="81400"/>
            <a:ext cx="108300" cy="91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89100" y="2998875"/>
            <a:ext cx="19323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878399" y="2457550"/>
            <a:ext cx="2153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3605851" y="2998875"/>
            <a:ext cx="19323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3495150" y="2457550"/>
            <a:ext cx="2153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6222602" y="2998875"/>
            <a:ext cx="19323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6111901" y="2457550"/>
            <a:ext cx="21537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 rot="5400000" flipH="1">
            <a:off x="4516050" y="79450"/>
            <a:ext cx="108300" cy="916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 rot="10800000" flipH="1">
            <a:off x="-6925" y="0"/>
            <a:ext cx="9157800" cy="5143500"/>
            <a:chOff x="-6900" y="0"/>
            <a:chExt cx="9157800" cy="5143500"/>
          </a:xfrm>
        </p:grpSpPr>
        <p:sp>
          <p:nvSpPr>
            <p:cNvPr id="147" name="Google Shape;147;p20"/>
            <p:cNvSpPr/>
            <p:nvPr/>
          </p:nvSpPr>
          <p:spPr>
            <a:xfrm rot="10800000" flipH="1">
              <a:off x="8536325" y="4203900"/>
              <a:ext cx="607800" cy="93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rot="5400000" flipH="1">
              <a:off x="4517850" y="-42922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rot="10800000" flipH="1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10800000" flipH="1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2508963" y="1867238"/>
            <a:ext cx="2196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2"/>
          </p:nvPr>
        </p:nvSpPr>
        <p:spPr>
          <a:xfrm>
            <a:off x="2508971" y="1370800"/>
            <a:ext cx="14325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3"/>
          </p:nvPr>
        </p:nvSpPr>
        <p:spPr>
          <a:xfrm>
            <a:off x="2508987" y="3578538"/>
            <a:ext cx="2196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4"/>
          </p:nvPr>
        </p:nvSpPr>
        <p:spPr>
          <a:xfrm>
            <a:off x="2508995" y="3082100"/>
            <a:ext cx="14325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5"/>
          </p:nvPr>
        </p:nvSpPr>
        <p:spPr>
          <a:xfrm>
            <a:off x="4211200" y="2762975"/>
            <a:ext cx="2196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6"/>
          </p:nvPr>
        </p:nvSpPr>
        <p:spPr>
          <a:xfrm>
            <a:off x="4974638" y="2266525"/>
            <a:ext cx="14325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30475" y="-18300"/>
            <a:ext cx="9198900" cy="5212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88850" y="4066025"/>
            <a:ext cx="7803000" cy="11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607675" y="4015500"/>
            <a:ext cx="7928650" cy="1128000"/>
            <a:chOff x="607675" y="4015500"/>
            <a:chExt cx="7928650" cy="1128000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518900" y="108150"/>
              <a:ext cx="108300" cy="792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07675" y="4015500"/>
              <a:ext cx="108300" cy="112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428025" y="4015500"/>
              <a:ext cx="108300" cy="112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517850" y="4702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5400000">
              <a:off x="4516975" y="6967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5400000">
              <a:off x="4516975" y="923200"/>
              <a:ext cx="108300" cy="7710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1499700" y="2361125"/>
            <a:ext cx="61446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427350" y="971150"/>
            <a:ext cx="2289300" cy="13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135400" y="3066250"/>
            <a:ext cx="48732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4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-6900" y="4612125"/>
            <a:ext cx="673800" cy="53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 rot="-5400000">
            <a:off x="4517850" y="85600"/>
            <a:ext cx="108300" cy="91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5021650" y="1567276"/>
            <a:ext cx="31005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4687000" y="2436275"/>
            <a:ext cx="3435300" cy="12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1105000" y="1567275"/>
            <a:ext cx="3435300" cy="20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flipH="1">
            <a:off x="-125" y="0"/>
            <a:ext cx="607800" cy="92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 rot="-5400000" flipH="1">
            <a:off x="4492325" y="-36043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 rot="5400000" flipH="1">
            <a:off x="4517850" y="81850"/>
            <a:ext cx="108300" cy="915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 flipH="1">
            <a:off x="607675" y="0"/>
            <a:ext cx="1083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1"/>
          </p:nvPr>
        </p:nvSpPr>
        <p:spPr>
          <a:xfrm>
            <a:off x="529800" y="3125775"/>
            <a:ext cx="20211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2"/>
          </p:nvPr>
        </p:nvSpPr>
        <p:spPr>
          <a:xfrm>
            <a:off x="768750" y="2590650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3"/>
          </p:nvPr>
        </p:nvSpPr>
        <p:spPr>
          <a:xfrm>
            <a:off x="2550908" y="3125775"/>
            <a:ext cx="20211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4"/>
          </p:nvPr>
        </p:nvSpPr>
        <p:spPr>
          <a:xfrm>
            <a:off x="2789850" y="2590650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5"/>
          </p:nvPr>
        </p:nvSpPr>
        <p:spPr>
          <a:xfrm>
            <a:off x="4571992" y="3125775"/>
            <a:ext cx="20211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6"/>
          </p:nvPr>
        </p:nvSpPr>
        <p:spPr>
          <a:xfrm>
            <a:off x="4810950" y="2590650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7"/>
          </p:nvPr>
        </p:nvSpPr>
        <p:spPr>
          <a:xfrm>
            <a:off x="6593100" y="3125775"/>
            <a:ext cx="20211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8"/>
          </p:nvPr>
        </p:nvSpPr>
        <p:spPr>
          <a:xfrm>
            <a:off x="6832050" y="2590650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 rot="10800000">
            <a:off x="607675" y="4642200"/>
            <a:ext cx="108300" cy="5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23"/>
          <p:cNvGrpSpPr/>
          <p:nvPr/>
        </p:nvGrpSpPr>
        <p:grpSpPr>
          <a:xfrm rot="10800000">
            <a:off x="-13112" y="934875"/>
            <a:ext cx="9165813" cy="3779425"/>
            <a:chOff x="10600" y="436050"/>
            <a:chExt cx="9165813" cy="3779425"/>
          </a:xfrm>
        </p:grpSpPr>
        <p:sp>
          <p:nvSpPr>
            <p:cNvPr id="183" name="Google Shape;183;p23"/>
            <p:cNvSpPr/>
            <p:nvPr/>
          </p:nvSpPr>
          <p:spPr>
            <a:xfrm rot="5400000" flipH="1">
              <a:off x="4543363" y="-41757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rot="5400000" flipH="1">
              <a:off x="4537150" y="-4090500"/>
              <a:ext cx="108300" cy="9161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>
            <a:off x="8532775" y="0"/>
            <a:ext cx="607800" cy="9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8424475" y="0"/>
            <a:ext cx="1083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1"/>
          </p:nvPr>
        </p:nvSpPr>
        <p:spPr>
          <a:xfrm>
            <a:off x="633025" y="3350775"/>
            <a:ext cx="18225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2"/>
          </p:nvPr>
        </p:nvSpPr>
        <p:spPr>
          <a:xfrm>
            <a:off x="772675" y="2805119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3"/>
          </p:nvPr>
        </p:nvSpPr>
        <p:spPr>
          <a:xfrm>
            <a:off x="2654100" y="3350775"/>
            <a:ext cx="18225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4"/>
          </p:nvPr>
        </p:nvSpPr>
        <p:spPr>
          <a:xfrm>
            <a:off x="2793746" y="2805119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5"/>
          </p:nvPr>
        </p:nvSpPr>
        <p:spPr>
          <a:xfrm>
            <a:off x="4675176" y="3350775"/>
            <a:ext cx="18225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6"/>
          </p:nvPr>
        </p:nvSpPr>
        <p:spPr>
          <a:xfrm>
            <a:off x="4814829" y="2805119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7"/>
          </p:nvPr>
        </p:nvSpPr>
        <p:spPr>
          <a:xfrm>
            <a:off x="6688525" y="3350775"/>
            <a:ext cx="18225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8"/>
          </p:nvPr>
        </p:nvSpPr>
        <p:spPr>
          <a:xfrm>
            <a:off x="6828163" y="2805119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hasCustomPrompt="1"/>
          </p:nvPr>
        </p:nvSpPr>
        <p:spPr>
          <a:xfrm>
            <a:off x="744325" y="1354675"/>
            <a:ext cx="15999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>
            <a:spLocks noGrp="1"/>
          </p:cNvSpPr>
          <p:nvPr>
            <p:ph type="title" idx="9" hasCustomPrompt="1"/>
          </p:nvPr>
        </p:nvSpPr>
        <p:spPr>
          <a:xfrm>
            <a:off x="2765396" y="1354675"/>
            <a:ext cx="15999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13" hasCustomPrompt="1"/>
          </p:nvPr>
        </p:nvSpPr>
        <p:spPr>
          <a:xfrm>
            <a:off x="4786479" y="1354675"/>
            <a:ext cx="15999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 idx="14" hasCustomPrompt="1"/>
          </p:nvPr>
        </p:nvSpPr>
        <p:spPr>
          <a:xfrm>
            <a:off x="6799813" y="1354675"/>
            <a:ext cx="15999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15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6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/>
          <p:nvPr/>
        </p:nvSpPr>
        <p:spPr>
          <a:xfrm rot="10800000">
            <a:off x="607675" y="4642200"/>
            <a:ext cx="108300" cy="50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/>
          <p:nvPr/>
        </p:nvSpPr>
        <p:spPr>
          <a:xfrm rot="10800000" flipH="1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 rot="5400000" flipH="1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10800000" flipH="1"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/>
          <p:nvPr/>
        </p:nvSpPr>
        <p:spPr>
          <a:xfrm rot="10800000">
            <a:off x="-1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rot="10800000"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7"/>
          <p:cNvSpPr/>
          <p:nvPr/>
        </p:nvSpPr>
        <p:spPr>
          <a:xfrm rot="10800000" flipH="1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 rot="5400000" flipH="1">
            <a:off x="4517850" y="81250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10800000" flipH="1">
            <a:off x="8428025" y="4610100"/>
            <a:ext cx="108300" cy="53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 rot="10800000" flipH="1">
            <a:off x="8428025" y="4648500"/>
            <a:ext cx="1083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 rot="10800000">
            <a:off x="-6925" y="0"/>
            <a:ext cx="9157800" cy="5143500"/>
            <a:chOff x="-6900" y="0"/>
            <a:chExt cx="9157800" cy="5143500"/>
          </a:xfrm>
        </p:grpSpPr>
        <p:sp>
          <p:nvSpPr>
            <p:cNvPr id="223" name="Google Shape;223;p28"/>
            <p:cNvSpPr/>
            <p:nvPr/>
          </p:nvSpPr>
          <p:spPr>
            <a:xfrm rot="10800000" flipH="1">
              <a:off x="8536325" y="4203900"/>
              <a:ext cx="607800" cy="93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 rot="5400000" flipH="1">
              <a:off x="4517850" y="-429225"/>
              <a:ext cx="108300" cy="9157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 rot="10800000" flipH="1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 rot="10800000" flipH="1">
              <a:off x="8428025" y="0"/>
              <a:ext cx="1083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1395897" y="2271150"/>
            <a:ext cx="20211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2"/>
          </p:nvPr>
        </p:nvSpPr>
        <p:spPr>
          <a:xfrm>
            <a:off x="1634835" y="1921944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3"/>
          </p:nvPr>
        </p:nvSpPr>
        <p:spPr>
          <a:xfrm>
            <a:off x="3535925" y="2271150"/>
            <a:ext cx="20211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4"/>
          </p:nvPr>
        </p:nvSpPr>
        <p:spPr>
          <a:xfrm>
            <a:off x="3774868" y="1921944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5"/>
          </p:nvPr>
        </p:nvSpPr>
        <p:spPr>
          <a:xfrm>
            <a:off x="5675953" y="2271150"/>
            <a:ext cx="20211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6"/>
          </p:nvPr>
        </p:nvSpPr>
        <p:spPr>
          <a:xfrm>
            <a:off x="5914901" y="1921944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7"/>
          </p:nvPr>
        </p:nvSpPr>
        <p:spPr>
          <a:xfrm>
            <a:off x="1395897" y="4024600"/>
            <a:ext cx="20211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8"/>
          </p:nvPr>
        </p:nvSpPr>
        <p:spPr>
          <a:xfrm>
            <a:off x="1634835" y="3675394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9"/>
          </p:nvPr>
        </p:nvSpPr>
        <p:spPr>
          <a:xfrm>
            <a:off x="3535923" y="4024600"/>
            <a:ext cx="20211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3"/>
          </p:nvPr>
        </p:nvSpPr>
        <p:spPr>
          <a:xfrm>
            <a:off x="3774868" y="3675394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4"/>
          </p:nvPr>
        </p:nvSpPr>
        <p:spPr>
          <a:xfrm>
            <a:off x="5675949" y="4024600"/>
            <a:ext cx="2021100" cy="5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15"/>
          </p:nvPr>
        </p:nvSpPr>
        <p:spPr>
          <a:xfrm>
            <a:off x="5914901" y="3675394"/>
            <a:ext cx="15432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6048024" y="3565368"/>
            <a:ext cx="22410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2"/>
          </p:nvPr>
        </p:nvSpPr>
        <p:spPr>
          <a:xfrm>
            <a:off x="831578" y="3565368"/>
            <a:ext cx="22410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3"/>
          </p:nvPr>
        </p:nvSpPr>
        <p:spPr>
          <a:xfrm>
            <a:off x="808175" y="3209950"/>
            <a:ext cx="2287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4"/>
          </p:nvPr>
        </p:nvSpPr>
        <p:spPr>
          <a:xfrm>
            <a:off x="6024625" y="3209950"/>
            <a:ext cx="2287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5"/>
          </p:nvPr>
        </p:nvSpPr>
        <p:spPr>
          <a:xfrm>
            <a:off x="3439800" y="3565368"/>
            <a:ext cx="22410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6"/>
          </p:nvPr>
        </p:nvSpPr>
        <p:spPr>
          <a:xfrm>
            <a:off x="3416397" y="3209950"/>
            <a:ext cx="2287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9"/>
          <p:cNvSpPr/>
          <p:nvPr/>
        </p:nvSpPr>
        <p:spPr>
          <a:xfrm rot="10800000" flipH="1">
            <a:off x="8536325" y="4685400"/>
            <a:ext cx="607800" cy="45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/>
          <p:nvPr/>
        </p:nvSpPr>
        <p:spPr>
          <a:xfrm flipH="1">
            <a:off x="8428063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50" name="Google Shape;250;p29"/>
          <p:cNvSpPr/>
          <p:nvPr/>
        </p:nvSpPr>
        <p:spPr>
          <a:xfrm rot="-5400000" flipH="1">
            <a:off x="4508550" y="77800"/>
            <a:ext cx="108300" cy="916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subTitle" idx="1"/>
          </p:nvPr>
        </p:nvSpPr>
        <p:spPr>
          <a:xfrm>
            <a:off x="1094500" y="1241376"/>
            <a:ext cx="3446700" cy="9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094500" y="537500"/>
            <a:ext cx="29511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096750" y="3173600"/>
            <a:ext cx="35127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CREDITS: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sz="1500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0" y="-250"/>
            <a:ext cx="607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0292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07800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607675" y="932200"/>
            <a:ext cx="108300" cy="421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5400000">
            <a:off x="4510925" y="-3598250"/>
            <a:ext cx="108300" cy="916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59200" y="1203675"/>
            <a:ext cx="76839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Istok Web"/>
              <a:buAutoNum type="arabicPeriod"/>
              <a:defRPr sz="1200"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/>
          <p:nvPr/>
        </p:nvSpPr>
        <p:spPr>
          <a:xfrm rot="5400000">
            <a:off x="4516675" y="-3604100"/>
            <a:ext cx="108300" cy="918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8428075" y="0"/>
            <a:ext cx="7215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842802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>
            <a:off x="8427775" y="4623300"/>
            <a:ext cx="721500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2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842802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0" y="0"/>
            <a:ext cx="716100" cy="9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"/>
          <p:cNvSpPr/>
          <p:nvPr/>
        </p:nvSpPr>
        <p:spPr>
          <a:xfrm rot="5400000">
            <a:off x="4517850" y="-3606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6077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8427775" y="4623300"/>
            <a:ext cx="721500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42802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324100" y="3357525"/>
            <a:ext cx="32478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100" y="3357525"/>
            <a:ext cx="32478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507400" y="3799925"/>
            <a:ext cx="28812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755400" y="3799969"/>
            <a:ext cx="28812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flipH="1">
            <a:off x="-125" y="0"/>
            <a:ext cx="607800" cy="9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-5400000" flipH="1">
            <a:off x="4510950" y="-3611562"/>
            <a:ext cx="108300" cy="915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flipH="1">
            <a:off x="6076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636300"/>
            <a:ext cx="710400" cy="5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607775" y="0"/>
            <a:ext cx="1083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2618525" y="2457969"/>
            <a:ext cx="3855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2497025" y="2991325"/>
            <a:ext cx="40989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4517850" y="829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10800000">
            <a:off x="8435188" y="100"/>
            <a:ext cx="710400" cy="10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5400000">
            <a:off x="4517838" y="-3597450"/>
            <a:ext cx="108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8428063" y="100"/>
            <a:ext cx="108300" cy="419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5400000">
            <a:off x="4213275" y="-132450"/>
            <a:ext cx="108300" cy="85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715975" y="1915625"/>
            <a:ext cx="7712100" cy="10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925225" y="2924525"/>
            <a:ext cx="7293600" cy="2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-5276" y="0"/>
            <a:ext cx="721200" cy="28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428099" y="0"/>
            <a:ext cx="721200" cy="2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11550" y="3377850"/>
            <a:ext cx="3167400" cy="3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011550" y="3801600"/>
            <a:ext cx="3148800" cy="8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607675" y="0"/>
            <a:ext cx="108300" cy="29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428025" y="0"/>
            <a:ext cx="108300" cy="29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 rot="5400000">
            <a:off x="4517850" y="-1706200"/>
            <a:ext cx="108300" cy="915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964900" y="3377850"/>
            <a:ext cx="36711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0"/>
            <a:ext cx="716100" cy="9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661125" y="988800"/>
            <a:ext cx="5625600" cy="18264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 rot="5400000">
            <a:off x="4517850" y="-3606800"/>
            <a:ext cx="108300" cy="915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17950" y="1459625"/>
            <a:ext cx="5511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</a:lstStyle>
          <a:p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607775" y="0"/>
            <a:ext cx="10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mmersmith One"/>
              <a:buNone/>
              <a:defRPr sz="28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stok Web"/>
              <a:buChar char="●"/>
              <a:defRPr sz="1800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ctrTitle"/>
          </p:nvPr>
        </p:nvSpPr>
        <p:spPr>
          <a:xfrm>
            <a:off x="770950" y="537500"/>
            <a:ext cx="4917300" cy="31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700"/>
              <a:t>SHORTEST PATH ALGORITHMS</a:t>
            </a:r>
            <a:endParaRPr sz="5700"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1"/>
          </p:nvPr>
        </p:nvSpPr>
        <p:spPr>
          <a:xfrm>
            <a:off x="770950" y="3700975"/>
            <a:ext cx="43362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Hare Krishna Agrawal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Abhisht Bose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Dikshant Pratap Singh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l="60742" t="16047" r="19937" b="14363"/>
          <a:stretch/>
        </p:blipFill>
        <p:spPr>
          <a:xfrm>
            <a:off x="6231550" y="725475"/>
            <a:ext cx="1822474" cy="36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Bellman-Ford Algorithm 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1164000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function bellmanFord(G, Source_node) {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for each vertex V in G {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distance[V] &lt;- infinite  // saves the shortest distance from source to the array index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previous[V] &lt;-  (-1) 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distance[Source_node] &lt;- 0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}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for each vertex V in G {			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for each edge (U,V) in G {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tempDistance &lt;- distance[U] + edge_weight(U, V)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If ( tempDistance &lt; distance[V] )  {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355" name="Google Shape;355;p43"/>
          <p:cNvSpPr txBox="1"/>
          <p:nvPr/>
        </p:nvSpPr>
        <p:spPr>
          <a:xfrm>
            <a:off x="5139425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 distance[V] &lt;- tempDistance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 previous[V] &lt;- U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	}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}   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}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for each edge (U,V) in G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If distance[U] + edge_weight(U, V) &lt; distance[V]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	Error: Negative Cycle Exists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return distance[], previous[]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}</a:t>
            </a:r>
            <a:endParaRPr sz="1050" b="1">
              <a:solidFill>
                <a:schemeClr val="dk1"/>
              </a:solidFill>
            </a:endParaRPr>
          </a:p>
        </p:txBody>
      </p:sp>
      <p:cxnSp>
        <p:nvCxnSpPr>
          <p:cNvPr id="356" name="Google Shape;356;p43"/>
          <p:cNvCxnSpPr/>
          <p:nvPr/>
        </p:nvCxnSpPr>
        <p:spPr>
          <a:xfrm flipH="1">
            <a:off x="5000388" y="1151538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Bellman-Ford Algorithm  </a:t>
            </a:r>
            <a:endParaRPr/>
          </a:p>
        </p:txBody>
      </p:sp>
      <p:sp>
        <p:nvSpPr>
          <p:cNvPr id="362" name="Google Shape;362;p44"/>
          <p:cNvSpPr txBox="1"/>
          <p:nvPr/>
        </p:nvSpPr>
        <p:spPr>
          <a:xfrm>
            <a:off x="82867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Points: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requires the input of the total number of vertices and all the edges (either positive or negative) 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on both weighted and unweighted graphs.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single source, shortest path finding algorithm.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Relaxation works by continuously shortening the calculated distance between vertices comparing that distance with other known distances.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44"/>
          <p:cNvCxnSpPr/>
          <p:nvPr/>
        </p:nvCxnSpPr>
        <p:spPr>
          <a:xfrm flipH="1">
            <a:off x="3435363" y="1285013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4"/>
          <p:cNvSpPr txBox="1"/>
          <p:nvPr/>
        </p:nvSpPr>
        <p:spPr>
          <a:xfrm>
            <a:off x="353192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Runs two iterations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In every iterations it makes E relaxations and total number of iterations is V-1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So Time Complexity of this algorithm will be O(V*E).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space complexity of bellman ford algorithm is O(V).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Bellman ford algorithm takes more space than dijkstra algorithm.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44"/>
          <p:cNvCxnSpPr/>
          <p:nvPr/>
        </p:nvCxnSpPr>
        <p:spPr>
          <a:xfrm flipH="1">
            <a:off x="6138613" y="1285013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44"/>
          <p:cNvSpPr txBox="1"/>
          <p:nvPr/>
        </p:nvSpPr>
        <p:spPr>
          <a:xfrm>
            <a:off x="6421150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work on the graphs containing negative weights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detect the negative cycle. So if there exists a negative cycle in the graph, then there is no shortest path.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algorithms with better time complexity also exist.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Dijkstra's Algorithm</a:t>
            </a:r>
            <a:endParaRPr/>
          </a:p>
        </p:txBody>
      </p:sp>
      <p:sp>
        <p:nvSpPr>
          <p:cNvPr id="372" name="Google Shape;372;p45"/>
          <p:cNvSpPr txBox="1"/>
          <p:nvPr/>
        </p:nvSpPr>
        <p:spPr>
          <a:xfrm>
            <a:off x="920975" y="1076500"/>
            <a:ext cx="40881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function Dijkstra(Graph, source) {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dist[source] ← 0                           // Initialization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create vertex priority queue Q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for each vertex v in Graph:          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if v ≠ source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    dist[v] ← INFINITY                 // Unknown distance from source to v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   prev[v] ← -1 (UNDEFINED)               // Predecessor of v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Q.add_with_priority(v, dist[v])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while Q is not empty {                     // The main loop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  u ← Q.extract_min()                    // Remove and return best vertex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      </a:t>
            </a:r>
            <a:endParaRPr sz="1050" b="1">
              <a:solidFill>
                <a:schemeClr val="dk1"/>
              </a:solidFill>
            </a:endParaRPr>
          </a:p>
        </p:txBody>
      </p:sp>
      <p:sp>
        <p:nvSpPr>
          <p:cNvPr id="373" name="Google Shape;373;p45"/>
          <p:cNvSpPr txBox="1"/>
          <p:nvPr/>
        </p:nvSpPr>
        <p:spPr>
          <a:xfrm>
            <a:off x="5139425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for each neighbor v of u {            // only v that are still in Q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alt ← dist[u] + length(u, v)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if alt &lt; dist[v] {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   dist[v] ← alt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   prev[v] ← u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 Q.decrease_priority(v, alt)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}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}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return dist, prev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}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1100"/>
              </a:spcAft>
              <a:buNone/>
            </a:pPr>
            <a:endParaRPr sz="1050" b="1">
              <a:solidFill>
                <a:schemeClr val="dk1"/>
              </a:solidFill>
            </a:endParaRPr>
          </a:p>
        </p:txBody>
      </p:sp>
      <p:cxnSp>
        <p:nvCxnSpPr>
          <p:cNvPr id="374" name="Google Shape;374;p45"/>
          <p:cNvCxnSpPr/>
          <p:nvPr/>
        </p:nvCxnSpPr>
        <p:spPr>
          <a:xfrm flipH="1">
            <a:off x="5069888" y="1151538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Dijkstra's Algorithm  </a:t>
            </a:r>
            <a:endParaRPr/>
          </a:p>
        </p:txBody>
      </p:sp>
      <p:sp>
        <p:nvSpPr>
          <p:cNvPr id="380" name="Google Shape;380;p46"/>
          <p:cNvSpPr txBox="1"/>
          <p:nvPr/>
        </p:nvSpPr>
        <p:spPr>
          <a:xfrm>
            <a:off x="82867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Points: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tree of shortest paths from the starting vertex, the source, to all other points in the graph.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the shortest path tree from a single source node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only for connected graphs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handle negative weight graphs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for directed as well as undirected graphs.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6"/>
          <p:cNvCxnSpPr/>
          <p:nvPr/>
        </p:nvCxnSpPr>
        <p:spPr>
          <a:xfrm flipH="1">
            <a:off x="3435363" y="1285013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46"/>
          <p:cNvSpPr txBox="1"/>
          <p:nvPr/>
        </p:nvSpPr>
        <p:spPr>
          <a:xfrm>
            <a:off x="353192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Dijkstra's algorithm uses priority queue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Adjacency list representation, all vertices of the graph can be traversed using BFS in O(V+E) time.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150"/>
              <a:buChar char="●"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Time complexity </a:t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61616"/>
                </a:solidFill>
                <a:highlight>
                  <a:srgbClr val="FFFFFF"/>
                </a:highlight>
              </a:rPr>
              <a:t>O(V+E log V)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queue Q is represented as a binary heap.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given graph G is represented by adjacency list.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 O(V)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46"/>
          <p:cNvCxnSpPr/>
          <p:nvPr/>
        </p:nvCxnSpPr>
        <p:spPr>
          <a:xfrm flipH="1">
            <a:off x="6138613" y="1285013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46"/>
          <p:cNvSpPr txBox="1"/>
          <p:nvPr/>
        </p:nvSpPr>
        <p:spPr>
          <a:xfrm>
            <a:off x="6421150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Considerably low complexity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be used for graphs with negative weights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dense graphs, where E is close to V^2, if we need to calculate the shortest path between any pair of nodes, using Dijkstra’s algorithm is not a good option.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Graphs</a:t>
            </a:r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75" y="1033175"/>
            <a:ext cx="25241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175" y="1142700"/>
            <a:ext cx="19050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350" y="1142700"/>
            <a:ext cx="1905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/>
        </p:nvSpPr>
        <p:spPr>
          <a:xfrm>
            <a:off x="7527250" y="1381725"/>
            <a:ext cx="733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stok Web"/>
                <a:ea typeface="Istok Web"/>
                <a:cs typeface="Istok Web"/>
                <a:sym typeface="Istok Web"/>
              </a:rPr>
              <a:t>-</a:t>
            </a:r>
            <a:endParaRPr sz="1500" b="1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1888038" y="3452525"/>
            <a:ext cx="1578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Sample1: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Contains multiple edges but all the edge costs are positive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4118975" y="3452525"/>
            <a:ext cx="174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Sample2: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Contains negative cost edges but no negative cost cycle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6413150" y="3560225"/>
            <a:ext cx="174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Sample3: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stok Web"/>
                <a:ea typeface="Istok Web"/>
                <a:cs typeface="Istok Web"/>
                <a:sym typeface="Istok Web"/>
              </a:rPr>
              <a:t>Contains negative cost cycle.</a:t>
            </a: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>
            <a:spLocks noGrp="1"/>
          </p:cNvSpPr>
          <p:nvPr>
            <p:ph type="title"/>
          </p:nvPr>
        </p:nvSpPr>
        <p:spPr>
          <a:xfrm>
            <a:off x="3570400" y="411550"/>
            <a:ext cx="31143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02" name="Google Shape;402;p48"/>
          <p:cNvSpPr txBox="1">
            <a:spLocks noGrp="1"/>
          </p:cNvSpPr>
          <p:nvPr>
            <p:ph type="subTitle" idx="1"/>
          </p:nvPr>
        </p:nvSpPr>
        <p:spPr>
          <a:xfrm>
            <a:off x="3570400" y="1232250"/>
            <a:ext cx="4953000" cy="26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Folder </a:t>
            </a:r>
            <a:r>
              <a:rPr lang="en" sz="1400" dirty="0" smtClean="0">
                <a:latin typeface="Calibri"/>
                <a:ea typeface="Calibri"/>
                <a:cs typeface="Calibri"/>
                <a:sym typeface="Calibri"/>
              </a:rPr>
              <a:t>Link: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en-IN" sz="1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://github.com/HKA25/Comparative-Analysis-of-Shortest-Path-Algorithms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Team: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Hare Krishna Agrawal 	- 19EC10028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Abhisht Bose	</a:t>
            </a:r>
            <a:r>
              <a:rPr lang="en" sz="14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19EC30002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Dikshant Pratap Singh 	- 19EC10078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Shortest Path Problem?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828675" y="964400"/>
            <a:ext cx="30291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graph theory, the shortest path problem is the problem of finding a path between two vertices (or nodes) in a graph such that the sum of the weights of its constituent edges is minimized.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problem of finding the shortest path between two intersections on a road map may be modeled as a special case of the shortest path problem in graphs, where the vertices correspond to intersections and the edges correspond to road segments, each weighted by the length of the segment.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75" y="1157950"/>
            <a:ext cx="4332850" cy="23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859200" y="1285025"/>
            <a:ext cx="39543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Single-source shortest-paths problem: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Find the shortest path from s to each vertex v. (e.g. BFS)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Single-destination shortest-paths problem: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Find a shortest path to a given destination vertex t from each vertex v.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Single-pair shortest-path problem: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Find a shortest path from u to v for given vertices u and v.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 b="1">
                <a:latin typeface="Calibri"/>
                <a:ea typeface="Calibri"/>
                <a:cs typeface="Calibri"/>
                <a:sym typeface="Calibri"/>
              </a:rPr>
              <a:t>All-pairs shortest-paths problem: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Find a shortest path from u to v for every pair of vertices u and v.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Types of Shortest Path Problem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t="9066"/>
          <a:stretch/>
        </p:blipFill>
        <p:spPr>
          <a:xfrm>
            <a:off x="4813500" y="1077351"/>
            <a:ext cx="4025700" cy="17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/>
        </p:nvSpPr>
        <p:spPr>
          <a:xfrm>
            <a:off x="4324050" y="2738975"/>
            <a:ext cx="500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Single-source shortest-path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374" y="3062074"/>
            <a:ext cx="2345950" cy="15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4324050" y="4606025"/>
            <a:ext cx="500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All-pairs shortest-path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Formal Definition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5086575" y="1132625"/>
            <a:ext cx="40575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Properties of shortest paths: –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Subpaths of shortest paths are shortest paths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508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(unique) shortest path exists if graph has cycle with negative weight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1011600" y="1132625"/>
            <a:ext cx="43056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 = (V, E) weighted graph, directed or undirected.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Weight of path P =&lt; v</a:t>
            </a:r>
            <a:r>
              <a:rPr lang="en" baseline="-25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lang="en" baseline="-25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lang="en" baseline="-25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· · · , v</a:t>
            </a:r>
            <a:r>
              <a:rPr lang="en" baseline="-250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&gt; is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w(P) = sum(i=1 to k) w(v</a:t>
            </a:r>
            <a:r>
              <a:rPr lang="en" baseline="-25000">
                <a:latin typeface="Calibri"/>
                <a:ea typeface="Calibri"/>
                <a:cs typeface="Calibri"/>
                <a:sym typeface="Calibri"/>
              </a:rPr>
              <a:t>i−1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v</a:t>
            </a:r>
            <a:r>
              <a:rPr lang="en" baseline="-25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Shortest path δ(u, v) from u to v has weight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δ(u, v) =  min{w(P) : P is path from u to v},  If path exists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∞,		 Otherwise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 Shortest path from a to e (of length 21)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318" y="3394368"/>
            <a:ext cx="3300150" cy="12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863500" y="96725"/>
            <a:ext cx="25944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863500" y="1066500"/>
            <a:ext cx="4427700" cy="3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 shortest path algorithm can be applied in a myriad of everyday things,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Given a number of cities with highways connecting them, find the shortest path from New Delhi to Lucknow.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 traffic and length of the highways are path weights.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Given a network of computers (eg, a peer-to-peer application), find the shortest path from machine A to machine B.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There is an interesting, application of the shortest path algorithms that is probably used quite often in algorithmic trading and financial sector that deals with trading assets and goods.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This situation is called arbitrage opportunity. This can be done with any asset and between different markets.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And many more…...</a:t>
            </a: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975" y="456500"/>
            <a:ext cx="2720100" cy="21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 rotWithShape="1">
          <a:blip r:embed="rId4">
            <a:alphaModFix/>
          </a:blip>
          <a:srcRect t="6726" b="15778"/>
          <a:stretch/>
        </p:blipFill>
        <p:spPr>
          <a:xfrm>
            <a:off x="5371025" y="2702050"/>
            <a:ext cx="3547999" cy="154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1011600" y="1631450"/>
            <a:ext cx="76593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Floyd–Warshall Algorithm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algorithm for finding shortest paths in a directed weighted graph with positive or negative edge weights (but with no negative cycles). A single execution of the algorithm will find the lengths (summed weights) of shortest paths between all pairs of vertices.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Bellman–Ford Algorithm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Bellman–Ford algorithm is an algorithm that computes shortest paths from a single source vertex to all of the other vertices in a weighted digraph. It is slower than Dijkstra's algorithm for the same problem, but more versatile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Dijkstra’s Algorithm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Dijkstra's algorithm is an algorithm for finding the shortest paths between nodes in a graph, which may represent, for example, road networks. It was conceived by computer scientist Edsger W. Dijkstra in 1956 and published three years later.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Objective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1011600" y="1132625"/>
            <a:ext cx="81324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Our goal here is to implement 3 shortest path finding algorithms and look at their pros and cons.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The algorithms covered are: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Input And Output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1404425" y="1154250"/>
            <a:ext cx="331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Given this Directed Graph</a:t>
            </a:r>
            <a:endParaRPr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40"/>
          <p:cNvCxnSpPr/>
          <p:nvPr/>
        </p:nvCxnSpPr>
        <p:spPr>
          <a:xfrm flipH="1">
            <a:off x="4342363" y="1255788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40"/>
          <p:cNvSpPr txBox="1"/>
          <p:nvPr/>
        </p:nvSpPr>
        <p:spPr>
          <a:xfrm>
            <a:off x="4691450" y="1408200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path exists: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0" y="1529723"/>
            <a:ext cx="3148650" cy="17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250" y="3083375"/>
            <a:ext cx="730450" cy="1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/>
        </p:nvSpPr>
        <p:spPr>
          <a:xfrm>
            <a:off x="1786047" y="3849600"/>
            <a:ext cx="2647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enter the information like this where A=0, B=1….. with the weights as the 3rd input in each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524" y="3610249"/>
            <a:ext cx="4505517" cy="10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9525" y="1858244"/>
            <a:ext cx="4505526" cy="109065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4715225" y="3151150"/>
            <a:ext cx="331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path does not exists: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Floyd-Warshall Algorithm </a:t>
            </a:r>
            <a:endParaRPr/>
          </a:p>
        </p:txBody>
      </p:sp>
      <p:sp>
        <p:nvSpPr>
          <p:cNvPr id="336" name="Google Shape;336;p41"/>
          <p:cNvSpPr txBox="1"/>
          <p:nvPr/>
        </p:nvSpPr>
        <p:spPr>
          <a:xfrm>
            <a:off x="1164000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FLOYD_WARSHALL( #Vertices, Edge_Weights 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{ 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Let dist be a V * V matrix of minimum distances initialized to infinity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for each vertex v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dist[v][v] = 0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for each edge (u,v)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      dist[u][v] = weight(u,v)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</a:rPr>
              <a:t>//In this loop we check if there exists any shorter path from ‘i’ to ‘j’ via ‘k’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5139425" y="1285025"/>
            <a:ext cx="38364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If exists then update the value of dist[i][j]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for k from 0 to |V| - 1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for i from 0 to |V| - 1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for j from 0 to |V| - 1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if (dist[i][k] + dist[k][j] ) is less than dist[i][j] then 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                   dist[i][j] = dist[i][k] + dist[k][j]</a:t>
            </a:r>
            <a:endParaRPr sz="105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 b="1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41"/>
          <p:cNvCxnSpPr/>
          <p:nvPr/>
        </p:nvCxnSpPr>
        <p:spPr>
          <a:xfrm flipH="1">
            <a:off x="5000388" y="1151538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title"/>
          </p:nvPr>
        </p:nvSpPr>
        <p:spPr>
          <a:xfrm>
            <a:off x="828675" y="537500"/>
            <a:ext cx="75993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Analysis of Floyd-Warshall Algorithm </a:t>
            </a:r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82867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Points: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input of graph in the form of adjacency matrix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the shortest distances between every pair of vertices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more effective at managing multiple stops on the route because it can calculate the shortest paths between all relevant nodes.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42"/>
          <p:cNvCxnSpPr/>
          <p:nvPr/>
        </p:nvCxnSpPr>
        <p:spPr>
          <a:xfrm flipH="1">
            <a:off x="3435363" y="1285013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42"/>
          <p:cNvSpPr txBox="1"/>
          <p:nvPr/>
        </p:nvSpPr>
        <p:spPr>
          <a:xfrm>
            <a:off x="3531925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consists of three loops over all the nodes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most loop consists of only constant complexity operations.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asymptotic time complexity of Floyd Warshall algorithm is O(n</a:t>
            </a:r>
            <a:r>
              <a:rPr lang="en" sz="1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 is O(n²).  And all other spaces used are O(1).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space complexity of the Floyd Warshall algorithm is O(n²).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 flipH="1">
            <a:off x="6138613" y="1285013"/>
            <a:ext cx="8700" cy="35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42"/>
          <p:cNvSpPr txBox="1"/>
          <p:nvPr/>
        </p:nvSpPr>
        <p:spPr>
          <a:xfrm>
            <a:off x="6421150" y="1298975"/>
            <a:ext cx="2606700" cy="3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Advantages/Disadvantages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Unwanted computations may take place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average cases, provided graphs are sparse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turns out to be slower than other shortest path finding algorithms.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VAC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FE2F3"/>
      </a:accent1>
      <a:accent2>
        <a:srgbClr val="000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Microsoft Office PowerPoint</Application>
  <PresentationFormat>On-screen Show (16:9)</PresentationFormat>
  <Paragraphs>199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Nunito</vt:lpstr>
      <vt:lpstr>Roboto Condensed Light</vt:lpstr>
      <vt:lpstr>Istok Web</vt:lpstr>
      <vt:lpstr>Calibri</vt:lpstr>
      <vt:lpstr>Hammersmith One</vt:lpstr>
      <vt:lpstr>HVAC Project Proposal by Slidesgo</vt:lpstr>
      <vt:lpstr>SHORTEST PATH ALGORITHMS</vt:lpstr>
      <vt:lpstr>What is Shortest Path Problem?</vt:lpstr>
      <vt:lpstr>Types of Shortest Path Problem</vt:lpstr>
      <vt:lpstr>Formal Definition</vt:lpstr>
      <vt:lpstr>Motivation</vt:lpstr>
      <vt:lpstr>Objective</vt:lpstr>
      <vt:lpstr>Input And Output</vt:lpstr>
      <vt:lpstr>Floyd-Warshall Algorithm </vt:lpstr>
      <vt:lpstr>Analysis of Floyd-Warshall Algorithm </vt:lpstr>
      <vt:lpstr>Bellman-Ford Algorithm </vt:lpstr>
      <vt:lpstr>Analysis of Bellman-Ford Algorithm  </vt:lpstr>
      <vt:lpstr>Dijkstra's Algorithm</vt:lpstr>
      <vt:lpstr>Analysis of Dijkstra's Algorithm  </vt:lpstr>
      <vt:lpstr>Sample Graphs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ALGORITHMS</dc:title>
  <cp:lastModifiedBy>HARE KRISHNA AGRAWAL</cp:lastModifiedBy>
  <cp:revision>1</cp:revision>
  <dcterms:modified xsi:type="dcterms:W3CDTF">2021-07-09T05:20:41Z</dcterms:modified>
</cp:coreProperties>
</file>