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ycdatascience.com/blog/r/hotel-bookings-data-analysis/" TargetMode="External"/><Relationship Id="rId3" Type="http://schemas.openxmlformats.org/officeDocument/2006/relationships/hyperlink" Target="https://rstudio-pubs-static.s3.amazonaws.com/986519_fbca10798dbc44909327b2aec1419e0c.html" TargetMode="External"/><Relationship Id="rId4" Type="http://schemas.openxmlformats.org/officeDocument/2006/relationships/hyperlink" Target="https://rpubs.com/a3238619/1129296" TargetMode="External"/><Relationship Id="rId5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3"/>
          <p:cNvSpPr txBox="1"/>
          <p:nvPr>
            <p:ph type="subTitle" sz="quarter" idx="1"/>
          </p:nvPr>
        </p:nvSpPr>
        <p:spPr>
          <a:xfrm>
            <a:off x="1245685" y="648613"/>
            <a:ext cx="8534401" cy="17526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HOTEL BOOKINGS DEMAND: </a:t>
            </a:r>
            <a:r>
              <a:rPr b="0"/>
              <a:t>Data Insight</a:t>
            </a:r>
          </a:p>
        </p:txBody>
      </p:sp>
      <p:sp>
        <p:nvSpPr>
          <p:cNvPr id="95" name="Title 7"/>
          <p:cNvSpPr txBox="1"/>
          <p:nvPr>
            <p:ph type="ctrTitle"/>
          </p:nvPr>
        </p:nvSpPr>
        <p:spPr>
          <a:xfrm>
            <a:off x="331286" y="-526757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b="1" sz="4000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MLRP GLOB PROJECT-2</a:t>
            </a:r>
          </a:p>
        </p:txBody>
      </p:sp>
      <p:sp>
        <p:nvSpPr>
          <p:cNvPr id="96" name="TextBox 9"/>
          <p:cNvSpPr txBox="1"/>
          <p:nvPr/>
        </p:nvSpPr>
        <p:spPr>
          <a:xfrm>
            <a:off x="376277" y="1971914"/>
            <a:ext cx="5689744" cy="210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Domain: Machine Learning with R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Category-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Batch ID- 01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Students' Names &amp; Roll Number  : </a:t>
            </a:r>
          </a:p>
        </p:txBody>
      </p:sp>
      <p:sp>
        <p:nvSpPr>
          <p:cNvPr id="97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9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Box 4"/>
          <p:cNvSpPr txBox="1"/>
          <p:nvPr/>
        </p:nvSpPr>
        <p:spPr>
          <a:xfrm>
            <a:off x="5995433" y="3969568"/>
            <a:ext cx="4622524" cy="143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A. Sheershika (22241A3203)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H. K. Bhavana (22241A3216)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K. Meghana (22241A3223)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763799" y="-183920"/>
            <a:ext cx="10972801" cy="1143001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HOTEL BOOKINGS DEMAND:</a:t>
            </a:r>
            <a:r>
              <a:rPr b="0"/>
              <a:t> Data Insight</a:t>
            </a:r>
          </a:p>
        </p:txBody>
      </p:sp>
      <p:sp>
        <p:nvSpPr>
          <p:cNvPr id="102" name="TextBox 8"/>
          <p:cNvSpPr txBox="1"/>
          <p:nvPr/>
        </p:nvSpPr>
        <p:spPr>
          <a:xfrm>
            <a:off x="130646" y="1387254"/>
            <a:ext cx="11865034" cy="464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Char char="❖"/>
              <a:defRPr b="1" sz="3200" u="sng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Proposed Solution</a:t>
            </a:r>
          </a:p>
          <a:p>
            <a:pPr marL="342900" indent="-342900">
              <a:buSzPct val="100000"/>
              <a:buFont typeface="Arial"/>
              <a:buChar char="•"/>
              <a:defRPr sz="2000" u="sng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project analyzes hotel booking demand using a Kaggle dataset with over 119,000 entries. It focuses on 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gaining insights about the demand bookings between two hotels and create visuals to indicate these.</a:t>
            </a:r>
            <a:r>
              <a:t>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Provides clarity on peak booking months, parking space needs, and customer demographics to aid in resource planning.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Identifies cancellation trends and lead times to enhance customer retention strategies and improve forecasting accuracy.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Incorporates outlier detection and removal to ensure robust insights from refined datasets.</a:t>
            </a:r>
          </a:p>
        </p:txBody>
      </p:sp>
      <p:sp>
        <p:nvSpPr>
          <p:cNvPr id="103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609600" y="136521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APPROACH</a:t>
            </a:r>
          </a:p>
        </p:txBody>
      </p:sp>
      <p:sp>
        <p:nvSpPr>
          <p:cNvPr id="108" name="TextBox 8"/>
          <p:cNvSpPr txBox="1"/>
          <p:nvPr/>
        </p:nvSpPr>
        <p:spPr>
          <a:xfrm>
            <a:off x="709747" y="1581152"/>
            <a:ext cx="9239434" cy="2616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Technologies used</a:t>
            </a:r>
          </a:p>
          <a:p>
            <a:pPr algn="just">
              <a:defRPr sz="2800"/>
            </a:pPr>
            <a:r>
              <a:t>Programming Languages: R</a:t>
            </a:r>
          </a:p>
          <a:p>
            <a:pPr algn="just">
              <a:defRPr sz="2800"/>
            </a:pPr>
            <a:r>
              <a:t>Libraries/Frameworks: dplyr , ggplot2, tidyr , reshape2 </a:t>
            </a:r>
          </a:p>
          <a:p>
            <a:pPr algn="just">
              <a:defRPr sz="2800"/>
            </a:pPr>
            <a:r>
              <a:t>Tools: Kaggle, RStudio</a:t>
            </a:r>
          </a:p>
          <a:p>
            <a:pPr algn="just">
              <a:defRPr sz="2800"/>
            </a:pPr>
          </a:p>
          <a:p>
            <a:pPr algn="just"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Methodology and process for implementation </a:t>
            </a:r>
          </a:p>
        </p:txBody>
      </p:sp>
      <p:sp>
        <p:nvSpPr>
          <p:cNvPr id="109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4" name="Rectangle: Rounded Corners 3"/>
          <p:cNvGrpSpPr/>
          <p:nvPr/>
        </p:nvGrpSpPr>
        <p:grpSpPr>
          <a:xfrm>
            <a:off x="876300" y="4861749"/>
            <a:ext cx="1036865" cy="917288"/>
            <a:chOff x="0" y="0"/>
            <a:chExt cx="1036864" cy="917287"/>
          </a:xfrm>
        </p:grpSpPr>
        <p:sp>
          <p:nvSpPr>
            <p:cNvPr id="112" name="Rounded Rectangle"/>
            <p:cNvSpPr/>
            <p:nvPr/>
          </p:nvSpPr>
          <p:spPr>
            <a:xfrm>
              <a:off x="0" y="1443"/>
              <a:ext cx="1036865" cy="9144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3" name="Import Kaggle dataset"/>
            <p:cNvSpPr txBox="1"/>
            <p:nvPr/>
          </p:nvSpPr>
          <p:spPr>
            <a:xfrm>
              <a:off x="103056" y="0"/>
              <a:ext cx="830752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Import Kaggle dataset</a:t>
              </a:r>
            </a:p>
          </p:txBody>
        </p:sp>
      </p:grpSp>
      <p:grpSp>
        <p:nvGrpSpPr>
          <p:cNvPr id="117" name="Rectangle: Rounded Corners 4"/>
          <p:cNvGrpSpPr/>
          <p:nvPr/>
        </p:nvGrpSpPr>
        <p:grpSpPr>
          <a:xfrm>
            <a:off x="3046640" y="4722502"/>
            <a:ext cx="1608365" cy="1209388"/>
            <a:chOff x="0" y="0"/>
            <a:chExt cx="1608364" cy="1209387"/>
          </a:xfrm>
        </p:grpSpPr>
        <p:sp>
          <p:nvSpPr>
            <p:cNvPr id="115" name="Rounded Rectangle"/>
            <p:cNvSpPr/>
            <p:nvPr/>
          </p:nvSpPr>
          <p:spPr>
            <a:xfrm>
              <a:off x="0" y="147493"/>
              <a:ext cx="1608365" cy="9144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6" name="Handling missing values and outliers"/>
            <p:cNvSpPr txBox="1"/>
            <p:nvPr/>
          </p:nvSpPr>
          <p:spPr>
            <a:xfrm>
              <a:off x="103056" y="0"/>
              <a:ext cx="1402252" cy="1209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Handling missing values and outliers</a:t>
              </a:r>
            </a:p>
          </p:txBody>
        </p:sp>
      </p:grpSp>
      <p:grpSp>
        <p:nvGrpSpPr>
          <p:cNvPr id="120" name="Rectangle: Rounded Corners 6"/>
          <p:cNvGrpSpPr/>
          <p:nvPr/>
        </p:nvGrpSpPr>
        <p:grpSpPr>
          <a:xfrm>
            <a:off x="5904140" y="4869994"/>
            <a:ext cx="1377043" cy="914401"/>
            <a:chOff x="0" y="0"/>
            <a:chExt cx="1377042" cy="914400"/>
          </a:xfrm>
        </p:grpSpPr>
        <p:sp>
          <p:nvSpPr>
            <p:cNvPr id="118" name="Rounded Rectangle"/>
            <p:cNvSpPr/>
            <p:nvPr/>
          </p:nvSpPr>
          <p:spPr>
            <a:xfrm>
              <a:off x="0" y="0"/>
              <a:ext cx="1377043" cy="91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Exploratory Analysis"/>
            <p:cNvSpPr txBox="1"/>
            <p:nvPr/>
          </p:nvSpPr>
          <p:spPr>
            <a:xfrm>
              <a:off x="103056" y="144606"/>
              <a:ext cx="1170930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Exploratory Analysis</a:t>
              </a:r>
            </a:p>
          </p:txBody>
        </p:sp>
      </p:grpSp>
      <p:grpSp>
        <p:nvGrpSpPr>
          <p:cNvPr id="123" name="Rectangle: Rounded Corners 7"/>
          <p:cNvGrpSpPr/>
          <p:nvPr/>
        </p:nvGrpSpPr>
        <p:grpSpPr>
          <a:xfrm>
            <a:off x="8489495" y="4965243"/>
            <a:ext cx="1513115" cy="737509"/>
            <a:chOff x="0" y="0"/>
            <a:chExt cx="1513114" cy="737507"/>
          </a:xfrm>
        </p:grpSpPr>
        <p:sp>
          <p:nvSpPr>
            <p:cNvPr id="121" name="Rounded Rectangle"/>
            <p:cNvSpPr/>
            <p:nvPr/>
          </p:nvSpPr>
          <p:spPr>
            <a:xfrm>
              <a:off x="0" y="0"/>
              <a:ext cx="1513115" cy="7375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2" name="Visualization"/>
            <p:cNvSpPr txBox="1"/>
            <p:nvPr/>
          </p:nvSpPr>
          <p:spPr>
            <a:xfrm>
              <a:off x="94421" y="202210"/>
              <a:ext cx="132427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Visualization</a:t>
              </a:r>
            </a:p>
          </p:txBody>
        </p:sp>
      </p:grpSp>
      <p:sp>
        <p:nvSpPr>
          <p:cNvPr id="124" name="Straight Arrow Connector 8"/>
          <p:cNvSpPr/>
          <p:nvPr/>
        </p:nvSpPr>
        <p:spPr>
          <a:xfrm>
            <a:off x="1937658" y="5380263"/>
            <a:ext cx="1036864" cy="163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5" name="Straight Arrow Connector 9"/>
          <p:cNvSpPr/>
          <p:nvPr/>
        </p:nvSpPr>
        <p:spPr>
          <a:xfrm>
            <a:off x="4659086" y="5393869"/>
            <a:ext cx="1213756" cy="27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6" name="Straight Arrow Connector 10"/>
          <p:cNvSpPr/>
          <p:nvPr/>
        </p:nvSpPr>
        <p:spPr>
          <a:xfrm>
            <a:off x="7276389" y="5371782"/>
            <a:ext cx="1213756" cy="27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649329" y="52592"/>
            <a:ext cx="10972801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FEASIBILITY AND VIABILITY</a:t>
            </a:r>
          </a:p>
        </p:txBody>
      </p:sp>
      <p:sp>
        <p:nvSpPr>
          <p:cNvPr id="129" name="TextBox 8"/>
          <p:cNvSpPr txBox="1"/>
          <p:nvPr/>
        </p:nvSpPr>
        <p:spPr>
          <a:xfrm>
            <a:off x="696141" y="1717224"/>
            <a:ext cx="10879176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800"/>
            </a:pPr>
            <a:r>
              <a:t>Leveraging R for data manipulation and visualization ensures a robust and scalable implementation.</a:t>
            </a:r>
          </a:p>
          <a:p>
            <a:pPr marL="342900" indent="-342900" algn="just">
              <a:buSzPct val="100000"/>
              <a:buFont typeface="Arial"/>
              <a:buChar char="•"/>
              <a:defRPr sz="2800"/>
            </a:pPr>
            <a:r>
              <a:t>Insights can directly inform operational and marketing strategies, providing actionable value to hotel managers.</a:t>
            </a:r>
          </a:p>
          <a:p>
            <a:pPr marL="342900" indent="-342900" algn="just">
              <a:buSzPct val="100000"/>
              <a:buFont typeface="Arial"/>
              <a:buChar char="•"/>
              <a:defRPr b="1" sz="2800"/>
            </a:pPr>
            <a:r>
              <a:t>Data Quality Issues:</a:t>
            </a:r>
            <a:r>
              <a:rPr b="0"/>
              <a:t> Missing values, outliers, or biases in the dataset may impact the reliability of insights.</a:t>
            </a:r>
            <a:endParaRPr b="0"/>
          </a:p>
          <a:p>
            <a:pPr marL="342900" indent="-342900" algn="just">
              <a:buSzPct val="100000"/>
              <a:buFont typeface="Arial"/>
              <a:buChar char="•"/>
              <a:defRPr sz="2800"/>
            </a:pPr>
            <a:r>
              <a:t>Rigorous cleaning and outlier handling ensure data reliability.</a:t>
            </a:r>
          </a:p>
          <a:p>
            <a:pPr marL="342900" indent="-342900" algn="just">
              <a:buSzPct val="100000"/>
              <a:buFont typeface="Arial"/>
              <a:buChar char="•"/>
              <a:defRPr sz="2800"/>
            </a:pPr>
            <a:r>
              <a:t>Clear, actionable graphs and charts make insights more accessible to stakeholders.</a:t>
            </a:r>
          </a:p>
        </p:txBody>
      </p:sp>
      <p:sp>
        <p:nvSpPr>
          <p:cNvPr id="130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xfrm>
            <a:off x="609600" y="150122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IMPACT AND BENEFITS</a:t>
            </a:r>
          </a:p>
        </p:txBody>
      </p:sp>
      <p:sp>
        <p:nvSpPr>
          <p:cNvPr id="135" name="TextBox 8"/>
          <p:cNvSpPr txBox="1"/>
          <p:nvPr/>
        </p:nvSpPr>
        <p:spPr>
          <a:xfrm>
            <a:off x="682533" y="1200153"/>
            <a:ext cx="10826933" cy="414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Enhanced decision-making through data-driven insights on booking trends, parking demands, and customer demographics.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Improved resource allocation (e.g., parking spaces, staff scheduling) based on demand forecasts.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Increased customer satisfaction due to better resource management and timely services.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Better forecasting leads to cost savings by minimizing overstaffing or underutilization of resources.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Efficient resource usage (e.g., parking spaces) reduces unnecessary energy consumption and waste.</a:t>
            </a:r>
          </a:p>
        </p:txBody>
      </p:sp>
      <p:sp>
        <p:nvSpPr>
          <p:cNvPr id="136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Rectangle 1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pic>
        <p:nvPicPr>
          <p:cNvPr id="1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A50021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41" name="Title 1"/>
          <p:cNvSpPr txBox="1"/>
          <p:nvPr>
            <p:ph type="title"/>
          </p:nvPr>
        </p:nvSpPr>
        <p:spPr>
          <a:xfrm>
            <a:off x="609600" y="136521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RESEARCH  AND REFERENCES</a:t>
            </a:r>
          </a:p>
        </p:txBody>
      </p:sp>
      <p:sp>
        <p:nvSpPr>
          <p:cNvPr id="142" name="TextBox 8"/>
          <p:cNvSpPr txBox="1"/>
          <p:nvPr/>
        </p:nvSpPr>
        <p:spPr>
          <a:xfrm>
            <a:off x="668926" y="1720298"/>
            <a:ext cx="10854147" cy="332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https://nycdatascience.com/blog/r/hotel-bookings-data-analysis/</a:t>
            </a:r>
            <a:r>
              <a:t> (Hotel Booking Cancellations and Market Segments)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https://rstudio-pubs-static.s3.amazonaws.com/986519_fbca10798dbc44909327b2aec1419e0c.html</a:t>
            </a:r>
            <a:r>
              <a:t>       (Hotel Booking Demand Analysis)</a:t>
            </a: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 algn="just">
              <a:buSzPct val="1000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https://rpubs.com/a3238619/1129296</a:t>
            </a:r>
            <a:r>
              <a:t>   (Hotel Booking Analysis)</a:t>
            </a:r>
          </a:p>
        </p:txBody>
      </p:sp>
      <p:sp>
        <p:nvSpPr>
          <p:cNvPr id="143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4" name="Picture 1" descr="Pictur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214" y="65169"/>
            <a:ext cx="1166230" cy="1130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