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914400" y="2130427"/>
            <a:ext cx="10363200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963084" y="4406903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09601" y="273050"/>
            <a:ext cx="401108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609601" y="1435103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308744" y="6404295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-flair.training/blogs/r-data-science-project-uber-data-analysis/" TargetMode="External"/><Relationship Id="rId3" Type="http://schemas.openxmlformats.org/officeDocument/2006/relationships/hyperlink" Target="https://www.analyticsvidhya.com/blog/2021/10/end-to-end-predictive-analysis-on-ubers-data/" TargetMode="External"/><Relationship Id="rId4" Type="http://schemas.openxmlformats.org/officeDocument/2006/relationships/hyperlink" Target="https://www.jespublication.com/upload/2021-V12I759.pdf" TargetMode="External"/><Relationship Id="rId5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4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Freeform: Shape 26"/>
          <p:cNvSpPr/>
          <p:nvPr/>
        </p:nvSpPr>
        <p:spPr>
          <a:xfrm>
            <a:off x="5656780" y="851520"/>
            <a:ext cx="4638605" cy="5154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fill="norm" stroke="1" extrusionOk="0">
                <a:moveTo>
                  <a:pt x="1264" y="13095"/>
                </a:moveTo>
                <a:cubicBezTo>
                  <a:pt x="1264" y="13095"/>
                  <a:pt x="1264" y="13095"/>
                  <a:pt x="3126" y="13095"/>
                </a:cubicBezTo>
                <a:cubicBezTo>
                  <a:pt x="3243" y="13095"/>
                  <a:pt x="3355" y="13172"/>
                  <a:pt x="3412" y="13298"/>
                </a:cubicBezTo>
                <a:cubicBezTo>
                  <a:pt x="3412" y="13298"/>
                  <a:pt x="3412" y="13298"/>
                  <a:pt x="4345" y="15232"/>
                </a:cubicBezTo>
                <a:cubicBezTo>
                  <a:pt x="4405" y="15353"/>
                  <a:pt x="4405" y="15507"/>
                  <a:pt x="4345" y="15628"/>
                </a:cubicBezTo>
                <a:cubicBezTo>
                  <a:pt x="4345" y="15628"/>
                  <a:pt x="4345" y="15628"/>
                  <a:pt x="3412" y="17563"/>
                </a:cubicBezTo>
                <a:cubicBezTo>
                  <a:pt x="3355" y="17688"/>
                  <a:pt x="3243" y="17765"/>
                  <a:pt x="3126" y="17765"/>
                </a:cubicBezTo>
                <a:cubicBezTo>
                  <a:pt x="3126" y="17765"/>
                  <a:pt x="3126" y="17765"/>
                  <a:pt x="1264" y="17765"/>
                </a:cubicBezTo>
                <a:cubicBezTo>
                  <a:pt x="1143" y="17765"/>
                  <a:pt x="1035" y="17688"/>
                  <a:pt x="974" y="17563"/>
                </a:cubicBezTo>
                <a:cubicBezTo>
                  <a:pt x="974" y="17563"/>
                  <a:pt x="974" y="17563"/>
                  <a:pt x="45" y="15628"/>
                </a:cubicBezTo>
                <a:cubicBezTo>
                  <a:pt x="-15" y="15507"/>
                  <a:pt x="-15" y="15353"/>
                  <a:pt x="45" y="15232"/>
                </a:cubicBezTo>
                <a:cubicBezTo>
                  <a:pt x="45" y="15232"/>
                  <a:pt x="45" y="15232"/>
                  <a:pt x="974" y="13298"/>
                </a:cubicBezTo>
                <a:cubicBezTo>
                  <a:pt x="1035" y="13172"/>
                  <a:pt x="1143" y="13095"/>
                  <a:pt x="1264" y="13095"/>
                </a:cubicBezTo>
                <a:close/>
                <a:moveTo>
                  <a:pt x="8664" y="2389"/>
                </a:moveTo>
                <a:cubicBezTo>
                  <a:pt x="8664" y="2389"/>
                  <a:pt x="8664" y="2389"/>
                  <a:pt x="9622" y="2389"/>
                </a:cubicBezTo>
                <a:lnTo>
                  <a:pt x="9733" y="2389"/>
                </a:lnTo>
                <a:lnTo>
                  <a:pt x="9840" y="2610"/>
                </a:lnTo>
                <a:cubicBezTo>
                  <a:pt x="9988" y="2917"/>
                  <a:pt x="10161" y="3275"/>
                  <a:pt x="10362" y="3692"/>
                </a:cubicBezTo>
                <a:cubicBezTo>
                  <a:pt x="10454" y="3877"/>
                  <a:pt x="10454" y="4113"/>
                  <a:pt x="10362" y="4298"/>
                </a:cubicBezTo>
                <a:cubicBezTo>
                  <a:pt x="10362" y="4298"/>
                  <a:pt x="10362" y="4298"/>
                  <a:pt x="8933" y="7261"/>
                </a:cubicBezTo>
                <a:cubicBezTo>
                  <a:pt x="8847" y="7453"/>
                  <a:pt x="8674" y="7571"/>
                  <a:pt x="8496" y="7571"/>
                </a:cubicBezTo>
                <a:cubicBezTo>
                  <a:pt x="8496" y="7571"/>
                  <a:pt x="8496" y="7571"/>
                  <a:pt x="5644" y="7571"/>
                </a:cubicBezTo>
                <a:cubicBezTo>
                  <a:pt x="5598" y="7571"/>
                  <a:pt x="5553" y="7564"/>
                  <a:pt x="5510" y="7550"/>
                </a:cubicBezTo>
                <a:lnTo>
                  <a:pt x="5417" y="7503"/>
                </a:lnTo>
                <a:lnTo>
                  <a:pt x="5474" y="7386"/>
                </a:lnTo>
                <a:cubicBezTo>
                  <a:pt x="5984" y="6323"/>
                  <a:pt x="6637" y="4963"/>
                  <a:pt x="7473" y="3222"/>
                </a:cubicBezTo>
                <a:cubicBezTo>
                  <a:pt x="7721" y="2706"/>
                  <a:pt x="8168" y="2389"/>
                  <a:pt x="8664" y="2389"/>
                </a:cubicBezTo>
                <a:close/>
                <a:moveTo>
                  <a:pt x="5475" y="0"/>
                </a:moveTo>
                <a:cubicBezTo>
                  <a:pt x="5475" y="0"/>
                  <a:pt x="5475" y="0"/>
                  <a:pt x="8692" y="0"/>
                </a:cubicBezTo>
                <a:cubicBezTo>
                  <a:pt x="8893" y="0"/>
                  <a:pt x="9088" y="133"/>
                  <a:pt x="9185" y="350"/>
                </a:cubicBezTo>
                <a:cubicBezTo>
                  <a:pt x="9185" y="350"/>
                  <a:pt x="9185" y="350"/>
                  <a:pt x="10050" y="2143"/>
                </a:cubicBezTo>
                <a:lnTo>
                  <a:pt x="10147" y="2345"/>
                </a:lnTo>
                <a:lnTo>
                  <a:pt x="9707" y="2345"/>
                </a:lnTo>
                <a:lnTo>
                  <a:pt x="9550" y="2018"/>
                </a:lnTo>
                <a:cubicBezTo>
                  <a:pt x="8947" y="768"/>
                  <a:pt x="8947" y="768"/>
                  <a:pt x="8947" y="768"/>
                </a:cubicBezTo>
                <a:cubicBezTo>
                  <a:pt x="8860" y="576"/>
                  <a:pt x="8688" y="458"/>
                  <a:pt x="8509" y="458"/>
                </a:cubicBezTo>
                <a:cubicBezTo>
                  <a:pt x="5658" y="458"/>
                  <a:pt x="5658" y="458"/>
                  <a:pt x="5658" y="458"/>
                </a:cubicBezTo>
                <a:cubicBezTo>
                  <a:pt x="5473" y="458"/>
                  <a:pt x="5306" y="576"/>
                  <a:pt x="5214" y="768"/>
                </a:cubicBezTo>
                <a:cubicBezTo>
                  <a:pt x="3791" y="3731"/>
                  <a:pt x="3791" y="3731"/>
                  <a:pt x="3791" y="3731"/>
                </a:cubicBezTo>
                <a:cubicBezTo>
                  <a:pt x="3699" y="3916"/>
                  <a:pt x="3699" y="4152"/>
                  <a:pt x="3791" y="4337"/>
                </a:cubicBezTo>
                <a:cubicBezTo>
                  <a:pt x="5214" y="7300"/>
                  <a:pt x="5214" y="7300"/>
                  <a:pt x="5214" y="7300"/>
                </a:cubicBezTo>
                <a:cubicBezTo>
                  <a:pt x="5260" y="7396"/>
                  <a:pt x="5325" y="7474"/>
                  <a:pt x="5401" y="7527"/>
                </a:cubicBezTo>
                <a:lnTo>
                  <a:pt x="5423" y="7538"/>
                </a:lnTo>
                <a:lnTo>
                  <a:pt x="5307" y="7780"/>
                </a:lnTo>
                <a:lnTo>
                  <a:pt x="5220" y="7960"/>
                </a:lnTo>
                <a:lnTo>
                  <a:pt x="5310" y="8005"/>
                </a:lnTo>
                <a:cubicBezTo>
                  <a:pt x="5358" y="8021"/>
                  <a:pt x="5409" y="8029"/>
                  <a:pt x="5461" y="8029"/>
                </a:cubicBezTo>
                <a:cubicBezTo>
                  <a:pt x="8678" y="8029"/>
                  <a:pt x="8678" y="8029"/>
                  <a:pt x="8678" y="8029"/>
                </a:cubicBezTo>
                <a:cubicBezTo>
                  <a:pt x="8880" y="8029"/>
                  <a:pt x="9074" y="7896"/>
                  <a:pt x="9172" y="7679"/>
                </a:cubicBezTo>
                <a:cubicBezTo>
                  <a:pt x="10783" y="4337"/>
                  <a:pt x="10783" y="4337"/>
                  <a:pt x="10783" y="4337"/>
                </a:cubicBezTo>
                <a:cubicBezTo>
                  <a:pt x="10888" y="4128"/>
                  <a:pt x="10888" y="3862"/>
                  <a:pt x="10783" y="3653"/>
                </a:cubicBezTo>
                <a:cubicBezTo>
                  <a:pt x="10582" y="3235"/>
                  <a:pt x="10406" y="2870"/>
                  <a:pt x="10251" y="2550"/>
                </a:cubicBezTo>
                <a:lnTo>
                  <a:pt x="10173" y="2389"/>
                </a:lnTo>
                <a:lnTo>
                  <a:pt x="10534" y="2389"/>
                </a:lnTo>
                <a:cubicBezTo>
                  <a:pt x="11656" y="2389"/>
                  <a:pt x="13452" y="2389"/>
                  <a:pt x="16324" y="2389"/>
                </a:cubicBezTo>
                <a:cubicBezTo>
                  <a:pt x="16804" y="2389"/>
                  <a:pt x="17267" y="2706"/>
                  <a:pt x="17499" y="3222"/>
                </a:cubicBezTo>
                <a:cubicBezTo>
                  <a:pt x="17499" y="3222"/>
                  <a:pt x="17499" y="3222"/>
                  <a:pt x="21337" y="11181"/>
                </a:cubicBezTo>
                <a:cubicBezTo>
                  <a:pt x="21585" y="11677"/>
                  <a:pt x="21585" y="12312"/>
                  <a:pt x="21337" y="12808"/>
                </a:cubicBezTo>
                <a:cubicBezTo>
                  <a:pt x="21337" y="12808"/>
                  <a:pt x="21337" y="12808"/>
                  <a:pt x="17499" y="20766"/>
                </a:cubicBezTo>
                <a:cubicBezTo>
                  <a:pt x="17267" y="21282"/>
                  <a:pt x="16804" y="21600"/>
                  <a:pt x="16324" y="21600"/>
                </a:cubicBezTo>
                <a:cubicBezTo>
                  <a:pt x="16324" y="21600"/>
                  <a:pt x="16324" y="21600"/>
                  <a:pt x="8664" y="21600"/>
                </a:cubicBezTo>
                <a:cubicBezTo>
                  <a:pt x="8168" y="21600"/>
                  <a:pt x="7721" y="21282"/>
                  <a:pt x="7473" y="20766"/>
                </a:cubicBezTo>
                <a:cubicBezTo>
                  <a:pt x="7473" y="20766"/>
                  <a:pt x="7473" y="20766"/>
                  <a:pt x="3651" y="12808"/>
                </a:cubicBezTo>
                <a:cubicBezTo>
                  <a:pt x="3403" y="12312"/>
                  <a:pt x="3403" y="11677"/>
                  <a:pt x="3651" y="11181"/>
                </a:cubicBezTo>
                <a:cubicBezTo>
                  <a:pt x="3651" y="11181"/>
                  <a:pt x="3651" y="11181"/>
                  <a:pt x="5070" y="8226"/>
                </a:cubicBezTo>
                <a:lnTo>
                  <a:pt x="5190" y="7976"/>
                </a:lnTo>
                <a:lnTo>
                  <a:pt x="5186" y="7974"/>
                </a:lnTo>
                <a:cubicBezTo>
                  <a:pt x="5100" y="7914"/>
                  <a:pt x="5027" y="7826"/>
                  <a:pt x="4975" y="7718"/>
                </a:cubicBezTo>
                <a:cubicBezTo>
                  <a:pt x="4975" y="7718"/>
                  <a:pt x="4975" y="7718"/>
                  <a:pt x="3370" y="4376"/>
                </a:cubicBezTo>
                <a:cubicBezTo>
                  <a:pt x="3266" y="4167"/>
                  <a:pt x="3266" y="3901"/>
                  <a:pt x="3370" y="3692"/>
                </a:cubicBezTo>
                <a:cubicBezTo>
                  <a:pt x="3370" y="3692"/>
                  <a:pt x="3370" y="3692"/>
                  <a:pt x="4975" y="350"/>
                </a:cubicBezTo>
                <a:cubicBezTo>
                  <a:pt x="5079" y="133"/>
                  <a:pt x="5267" y="0"/>
                  <a:pt x="5475" y="0"/>
                </a:cubicBezTo>
                <a:close/>
              </a:path>
            </a:pathLst>
          </a:custGeom>
          <a:solidFill>
            <a:srgbClr val="808080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Subtitle 3"/>
          <p:cNvSpPr txBox="1"/>
          <p:nvPr>
            <p:ph type="subTitle" sz="quarter" idx="1"/>
          </p:nvPr>
        </p:nvSpPr>
        <p:spPr>
          <a:xfrm>
            <a:off x="1245685" y="648613"/>
            <a:ext cx="8534401" cy="1752601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UBER ANALYSIS</a:t>
            </a:r>
          </a:p>
        </p:txBody>
      </p:sp>
      <p:sp>
        <p:nvSpPr>
          <p:cNvPr id="97" name="Title 7"/>
          <p:cNvSpPr txBox="1"/>
          <p:nvPr>
            <p:ph type="ctrTitle"/>
          </p:nvPr>
        </p:nvSpPr>
        <p:spPr>
          <a:xfrm>
            <a:off x="331286" y="-526757"/>
            <a:ext cx="10363201" cy="2076451"/>
          </a:xfrm>
          <a:prstGeom prst="rect">
            <a:avLst/>
          </a:prstGeom>
        </p:spPr>
        <p:txBody>
          <a:bodyPr/>
          <a:lstStyle>
            <a:lvl1pPr>
              <a:defRPr b="1" sz="4000">
                <a:solidFill>
                  <a:srgbClr val="1F497D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MLRP GLOB PROJECT-1 </a:t>
            </a:r>
          </a:p>
        </p:txBody>
      </p:sp>
      <p:sp>
        <p:nvSpPr>
          <p:cNvPr id="98" name="TextBox 9"/>
          <p:cNvSpPr txBox="1"/>
          <p:nvPr/>
        </p:nvSpPr>
        <p:spPr>
          <a:xfrm>
            <a:off x="376277" y="1971914"/>
            <a:ext cx="5689744" cy="2109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Domain: Machine Learning with R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Category- Software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Batch ID- 01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Students' Names &amp; Roll Number  : </a:t>
            </a:r>
          </a:p>
        </p:txBody>
      </p:sp>
      <p:sp>
        <p:nvSpPr>
          <p:cNvPr id="99" name="Rectangle 1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A50021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pic>
        <p:nvPicPr>
          <p:cNvPr id="10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14" y="65169"/>
            <a:ext cx="1166230" cy="1130424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TextBox 4"/>
          <p:cNvSpPr txBox="1"/>
          <p:nvPr/>
        </p:nvSpPr>
        <p:spPr>
          <a:xfrm>
            <a:off x="5995433" y="3969568"/>
            <a:ext cx="4622524" cy="1437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A. Sheershika (22241A3203)</a:t>
            </a:r>
          </a:p>
          <a:p>
            <a:pPr>
              <a:lnSpc>
                <a:spcPct val="15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H. K. Bhavana (22241A3216)</a:t>
            </a:r>
          </a:p>
          <a:p>
            <a:pPr>
              <a:lnSpc>
                <a:spcPct val="15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K. Meghana (22241A3223)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xfrm>
            <a:off x="763799" y="-183920"/>
            <a:ext cx="10972801" cy="1143001"/>
          </a:xfrm>
          <a:prstGeom prst="rect">
            <a:avLst/>
          </a:prstGeom>
        </p:spPr>
        <p:txBody>
          <a:bodyPr/>
          <a:lstStyle/>
          <a:p>
            <a: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br/>
            <a:r>
              <a:t>UBER ANALYSIS</a:t>
            </a:r>
          </a:p>
        </p:txBody>
      </p:sp>
      <p:sp>
        <p:nvSpPr>
          <p:cNvPr id="104" name="TextBox 8"/>
          <p:cNvSpPr txBox="1"/>
          <p:nvPr/>
        </p:nvSpPr>
        <p:spPr>
          <a:xfrm>
            <a:off x="275449" y="1518625"/>
            <a:ext cx="11616424" cy="4095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Char char="❖"/>
              <a:defRPr b="1" sz="3200" u="sng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Proposed Solution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buSzPct val="100000"/>
              <a:buFont typeface="Arial"/>
              <a:buChar char="•"/>
              <a:defRPr sz="2000" u="sng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Analyze historical Uber pickup data to identify patterns in time, location, and base performance using advanced visualization tools.</a:t>
            </a:r>
          </a:p>
          <a:p>
            <a:pPr marL="342900" indent="-3429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Generates actionable insights for resource allocation and operational planning based on data trends and visualizations.</a:t>
            </a:r>
          </a:p>
          <a:p>
            <a:pPr marL="342900" indent="-3429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Combines interactive heatmaps and geographic visualizations to make complex data easy to interpret.</a:t>
            </a:r>
          </a:p>
          <a:p>
            <a:pPr marL="342900" indent="-3429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Offers a scalable framework for localized analysis, which can be replicated for other regions and datasets.</a:t>
            </a:r>
          </a:p>
        </p:txBody>
      </p:sp>
      <p:sp>
        <p:nvSpPr>
          <p:cNvPr id="105" name="Slide Number Placeholder 5"/>
          <p:cNvSpPr txBox="1"/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6" name="Rectangle 1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A50021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pic>
        <p:nvPicPr>
          <p:cNvPr id="10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14" y="65169"/>
            <a:ext cx="1166230" cy="1130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xfrm>
            <a:off x="609600" y="136521"/>
            <a:ext cx="10972800" cy="1143001"/>
          </a:xfrm>
          <a:prstGeom prst="rect">
            <a:avLst/>
          </a:prstGeom>
        </p:spPr>
        <p:txBody>
          <a:bodyPr/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TECHNICAL APPROACH</a:t>
            </a:r>
          </a:p>
        </p:txBody>
      </p:sp>
      <p:sp>
        <p:nvSpPr>
          <p:cNvPr id="110" name="TextBox 8"/>
          <p:cNvSpPr txBox="1"/>
          <p:nvPr/>
        </p:nvSpPr>
        <p:spPr>
          <a:xfrm>
            <a:off x="392569" y="1455351"/>
            <a:ext cx="9556611" cy="2518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Programming Language: R</a:t>
            </a:r>
          </a:p>
          <a:p>
            <a:pPr algn="just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Libraries: ggplot2, dplyr, lubridate, tidyr, DT, and scales </a:t>
            </a:r>
          </a:p>
          <a:p>
            <a:pPr algn="just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IDE:  RStudio</a:t>
            </a:r>
          </a:p>
          <a:p>
            <a:pPr algn="just"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just"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Process for implementation:</a:t>
            </a:r>
          </a:p>
        </p:txBody>
      </p:sp>
      <p:sp>
        <p:nvSpPr>
          <p:cNvPr id="111" name="Slide Number Placeholder 5"/>
          <p:cNvSpPr txBox="1"/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2" name="Rectangle 1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A50021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pic>
        <p:nvPicPr>
          <p:cNvPr id="1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14" y="65169"/>
            <a:ext cx="1166230" cy="11304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5068" t="52590" r="10933" b="21609"/>
          <a:stretch>
            <a:fillRect/>
          </a:stretch>
        </p:blipFill>
        <p:spPr>
          <a:xfrm>
            <a:off x="58484" y="3866810"/>
            <a:ext cx="12128105" cy="24902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xfrm>
            <a:off x="649329" y="52592"/>
            <a:ext cx="10972801" cy="1143001"/>
          </a:xfrm>
          <a:prstGeom prst="rect">
            <a:avLst/>
          </a:prstGeom>
        </p:spPr>
        <p:txBody>
          <a:bodyPr/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FEASIBILITY AND VIABILITY</a:t>
            </a:r>
          </a:p>
        </p:txBody>
      </p:sp>
      <p:sp>
        <p:nvSpPr>
          <p:cNvPr id="117" name="TextBox 8"/>
          <p:cNvSpPr txBox="1"/>
          <p:nvPr/>
        </p:nvSpPr>
        <p:spPr>
          <a:xfrm>
            <a:off x="669696" y="1527237"/>
            <a:ext cx="9279485" cy="332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Tools and technologies required are cost-effective and readily available.</a:t>
            </a:r>
          </a:p>
          <a:p>
            <a:pPr marL="457200" indent="-4572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Scalable for larger datasets and adaptable to other cities.</a:t>
            </a:r>
          </a:p>
          <a:p>
            <a:pPr marL="457200" indent="-4572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Incomplete or inaccurate data affect insights.</a:t>
            </a:r>
          </a:p>
          <a:p>
            <a:pPr marL="457200" indent="-4572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Handling larger datasets strain computational resources.</a:t>
            </a:r>
          </a:p>
          <a:p>
            <a:pPr marL="457200" indent="-4572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Clean and validate datasets rigorously.</a:t>
            </a:r>
          </a:p>
          <a:p>
            <a:pPr marL="457200" indent="-4572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Customize analyses for regional patterns and pilot in multiple regions.</a:t>
            </a:r>
          </a:p>
        </p:txBody>
      </p:sp>
      <p:sp>
        <p:nvSpPr>
          <p:cNvPr id="118" name="Slide Number Placeholder 5"/>
          <p:cNvSpPr txBox="1"/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9" name="Rectangle 1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A50021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14" y="65169"/>
            <a:ext cx="1166230" cy="1130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/>
          <p:nvPr>
            <p:ph type="title"/>
          </p:nvPr>
        </p:nvSpPr>
        <p:spPr>
          <a:xfrm>
            <a:off x="609600" y="150122"/>
            <a:ext cx="10972800" cy="1143001"/>
          </a:xfrm>
          <a:prstGeom prst="rect">
            <a:avLst/>
          </a:prstGeom>
        </p:spPr>
        <p:txBody>
          <a:bodyPr/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IMPACT AND BENEFITS</a:t>
            </a:r>
          </a:p>
        </p:txBody>
      </p:sp>
      <p:sp>
        <p:nvSpPr>
          <p:cNvPr id="123" name="TextBox 8"/>
          <p:cNvSpPr txBox="1"/>
          <p:nvPr/>
        </p:nvSpPr>
        <p:spPr>
          <a:xfrm>
            <a:off x="842224" y="1311578"/>
            <a:ext cx="9567032" cy="454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Improved User Experience</a:t>
            </a:r>
          </a:p>
          <a:p>
            <a:pPr marL="342900" indent="-3429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Optimized Operations</a:t>
            </a:r>
          </a:p>
          <a:p>
            <a:pPr marL="342900" indent="-3429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Drivers can earn more by operating during high-demand periods and in busy locations.</a:t>
            </a:r>
          </a:p>
          <a:p>
            <a:pPr marL="342900" indent="-3429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Enhanced mobility for NYC residents and visitors through better service availability.</a:t>
            </a:r>
          </a:p>
          <a:p>
            <a:pPr marL="342900" indent="-3429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Reduction in ride-hailing stress during peak hours.</a:t>
            </a:r>
          </a:p>
          <a:p>
            <a:pPr marL="342900" indent="-3429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Reduced operational costs by limiting resources during low-demand periods.</a:t>
            </a:r>
          </a:p>
          <a:p>
            <a:pPr marL="342900" indent="-3429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Potential to support urban planning by identifying traffic hotspots.</a:t>
            </a:r>
          </a:p>
        </p:txBody>
      </p:sp>
      <p:sp>
        <p:nvSpPr>
          <p:cNvPr id="124" name="Slide Number Placeholder 5"/>
          <p:cNvSpPr txBox="1"/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5" name="Rectangle 1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A50021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pic>
        <p:nvPicPr>
          <p:cNvPr id="1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14" y="65169"/>
            <a:ext cx="1166230" cy="1130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A50021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sp>
        <p:nvSpPr>
          <p:cNvPr id="129" name="Title 1"/>
          <p:cNvSpPr txBox="1"/>
          <p:nvPr>
            <p:ph type="title"/>
          </p:nvPr>
        </p:nvSpPr>
        <p:spPr>
          <a:xfrm>
            <a:off x="609600" y="136521"/>
            <a:ext cx="10972800" cy="1143001"/>
          </a:xfrm>
          <a:prstGeom prst="rect">
            <a:avLst/>
          </a:prstGeom>
        </p:spPr>
        <p:txBody>
          <a:bodyPr/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RESEARCH  AND REFERENCES</a:t>
            </a:r>
          </a:p>
        </p:txBody>
      </p:sp>
      <p:sp>
        <p:nvSpPr>
          <p:cNvPr id="130" name="TextBox 8"/>
          <p:cNvSpPr txBox="1"/>
          <p:nvPr/>
        </p:nvSpPr>
        <p:spPr>
          <a:xfrm>
            <a:off x="668927" y="1706691"/>
            <a:ext cx="9770111" cy="4165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800"/>
            </a:pPr>
            <a:r>
              <a:t>   </a:t>
            </a:r>
          </a:p>
          <a:p>
            <a:pPr marL="457200" indent="-4572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https://data-flair.training/blogs/r-data-science-project-uber-data-    analysis/</a:t>
            </a:r>
            <a:r>
              <a:t>    (Uber data analysis in R)</a:t>
            </a:r>
          </a:p>
          <a:p>
            <a:pPr marL="457200" indent="-4572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https://www.analyticsvidhya.com/blog/2021/10/end-to-end-predictive-analysis-on-ubers-data/</a:t>
            </a:r>
            <a:r>
              <a:t> (End-to-End Predictive Analysis on Uber's Data )</a:t>
            </a:r>
          </a:p>
          <a:p>
            <a:pPr marL="457200" indent="-4572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https://www.jespublication.com/upload/2021-V12I759.pdf</a:t>
            </a:r>
            <a:r>
              <a:t>  (Uber data analysis using ggplot)</a:t>
            </a:r>
          </a:p>
          <a:p>
            <a:pPr algn="just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1" name="Slide Number Placeholder 5"/>
          <p:cNvSpPr txBox="1"/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32" name="Picture 1" descr="Picture 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214" y="65169"/>
            <a:ext cx="1166230" cy="1130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