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10058400" cy="7875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1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rista Teixei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88482" autoAdjust="0"/>
  </p:normalViewPr>
  <p:slideViewPr>
    <p:cSldViewPr snapToGrid="0">
      <p:cViewPr varScale="1">
        <p:scale>
          <a:sx n="100" d="100"/>
          <a:sy n="100" d="100"/>
        </p:scale>
        <p:origin x="1928" y="176"/>
      </p:cViewPr>
      <p:guideLst>
        <p:guide orient="horz" pos="2480"/>
        <p:guide pos="31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A1CBE-BB6E-4336-B9D2-0DBF25804396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8913" y="1143000"/>
            <a:ext cx="3940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BD99C-08D7-4F61-AA50-EFB7CB30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7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8913" y="1143000"/>
            <a:ext cx="3940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Red </a:t>
            </a:r>
            <a:r>
              <a:rPr lang="en-US" smtClean="0"/>
              <a:t>indicates changes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BD99C-08D7-4F61-AA50-EFB7CB305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5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88899"/>
            <a:ext cx="8549640" cy="2741871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136508"/>
            <a:ext cx="7543800" cy="1901443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9302"/>
            <a:ext cx="2168843" cy="66741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9302"/>
            <a:ext cx="6380798" cy="66741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63430"/>
            <a:ext cx="8675370" cy="3276025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70448"/>
            <a:ext cx="8675370" cy="172278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96511"/>
            <a:ext cx="4274820" cy="499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96511"/>
            <a:ext cx="4274820" cy="499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9304"/>
            <a:ext cx="8675370" cy="152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30613"/>
            <a:ext cx="4255174" cy="9461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76777"/>
            <a:ext cx="4255174" cy="4231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30613"/>
            <a:ext cx="4276130" cy="9461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76777"/>
            <a:ext cx="4276130" cy="4231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25039"/>
            <a:ext cx="3244096" cy="183763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33941"/>
            <a:ext cx="5092065" cy="559677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62677"/>
            <a:ext cx="3244096" cy="437715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25039"/>
            <a:ext cx="3244096" cy="1837637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33941"/>
            <a:ext cx="5092065" cy="559677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62677"/>
            <a:ext cx="3244096" cy="437715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230C-6699-44FE-8AB2-9F66E2F4BD1B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9304"/>
            <a:ext cx="8675370" cy="1522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96511"/>
            <a:ext cx="867537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99505"/>
            <a:ext cx="226314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230C-6699-44FE-8AB2-9F66E2F4BD1B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99505"/>
            <a:ext cx="339471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99505"/>
            <a:ext cx="2263140" cy="4193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36A1-F448-4DE2-A8EA-B8557B83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61441" y="498082"/>
            <a:ext cx="4359361" cy="6858000"/>
            <a:chOff x="954104" y="843197"/>
            <a:chExt cx="4359361" cy="6858000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04" y="843197"/>
              <a:ext cx="4359361" cy="68580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 rotWithShape="1">
            <a:blip r:embed="rId4"/>
            <a:srcRect l="11630"/>
            <a:stretch/>
          </p:blipFill>
          <p:spPr>
            <a:xfrm>
              <a:off x="3320736" y="3884124"/>
              <a:ext cx="594189" cy="8509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>
            <a:off x="581634" y="415083"/>
            <a:ext cx="1444751" cy="100263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728107">
            <a:off x="1629684" y="2283141"/>
            <a:ext cx="146304" cy="4458147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5141126" y="415084"/>
            <a:ext cx="1298448" cy="1005840"/>
          </a:xfrm>
          <a:prstGeom prst="downArrow">
            <a:avLst>
              <a:gd name="adj1" fmla="val 50000"/>
              <a:gd name="adj2" fmla="val 31420"/>
            </a:avLst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704169">
            <a:off x="4922017" y="1391726"/>
            <a:ext cx="338569" cy="470808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5619" y="6136982"/>
            <a:ext cx="1179765" cy="506002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26.5 ± 15.6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(39/22/12)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36420" y="3806899"/>
            <a:ext cx="1058964" cy="50780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dead wood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17.6 ± 12.7 (9/9/5)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4392" y="3227412"/>
            <a:ext cx="76011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BNPP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3.1 ± 1.9 (34/30/12)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56" y="1479117"/>
            <a:ext cx="789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8.7 ± 3.7 (50/32/13)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41546" y="4015381"/>
            <a:ext cx="748123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foliage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3.0 ± 1.2 (43/38/18)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3080" y="3142551"/>
            <a:ext cx="725652" cy="461665"/>
          </a:xfrm>
          <a:prstGeom prst="rect">
            <a:avLst/>
          </a:prstGeom>
          <a:solidFill>
            <a:srgbClr val="FFFFFF">
              <a:alpha val="61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stem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2.8 ± 1.0 (141/137/40)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96746" y="561872"/>
            <a:ext cx="8043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eco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28.3 ± 8.2 (29/11/10)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50068" y="1844976"/>
            <a:ext cx="821016" cy="55399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rIns="0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ANPP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5.0 ± 2.4  (57/31/13)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75791" y="2351375"/>
            <a:ext cx="994116" cy="307777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folivory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0.3 (10/8/5)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5786" y="5407863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fine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2.6 ± 1.7 (34/30/13)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7143" y="4712787"/>
            <a:ext cx="10388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BNPP</a:t>
            </a:r>
            <a:r>
              <a:rPr lang="en-US" sz="1000" b="1" baseline="-25000" dirty="0" err="1">
                <a:latin typeface="Helvetica"/>
                <a:cs typeface="Helvetica"/>
              </a:rPr>
              <a:t>coarse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0.4 ± 0.2 (29/27/10)</a:t>
            </a:r>
          </a:p>
        </p:txBody>
      </p:sp>
      <p:sp>
        <p:nvSpPr>
          <p:cNvPr id="25" name="Down Arrow 24"/>
          <p:cNvSpPr/>
          <p:nvPr/>
        </p:nvSpPr>
        <p:spPr>
          <a:xfrm rot="16200000">
            <a:off x="2500734" y="2061603"/>
            <a:ext cx="45719" cy="1067763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431627">
            <a:off x="1558659" y="2174105"/>
            <a:ext cx="228600" cy="668151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H="1">
            <a:off x="2431355" y="4956262"/>
            <a:ext cx="220900" cy="146995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6920000">
            <a:off x="2227531" y="2459633"/>
            <a:ext cx="137160" cy="566928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69831" y="361817"/>
            <a:ext cx="1404919" cy="400110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NEE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-1.9 ± 2.3 (37/11/11)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52500" y="850313"/>
            <a:ext cx="1146965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foliage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999162" y="1640621"/>
            <a:ext cx="1104899" cy="6821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aboveground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133.9 ± 50.8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(203/118/42)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3850" y="406851"/>
            <a:ext cx="825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GPP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31.6 ± 6.7 (38/18/13)</a:t>
            </a:r>
          </a:p>
        </p:txBody>
      </p:sp>
      <p:sp>
        <p:nvSpPr>
          <p:cNvPr id="33" name="Down Arrow 32"/>
          <p:cNvSpPr/>
          <p:nvPr/>
        </p:nvSpPr>
        <p:spPr>
          <a:xfrm rot="18346085">
            <a:off x="2244670" y="2499831"/>
            <a:ext cx="333195" cy="1058309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2880116" y="454177"/>
            <a:ext cx="82296" cy="27432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58284" y="4432504"/>
            <a:ext cx="7002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soil</a:t>
            </a:r>
            <a:r>
              <a:rPr lang="en-US" sz="1000" b="1" baseline="-25000" dirty="0">
                <a:latin typeface="Helvetica"/>
                <a:cs typeface="Helvetica"/>
              </a:rPr>
              <a:t>-het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7.5 ± 3.4 (18/16/9)</a:t>
            </a:r>
          </a:p>
        </p:txBody>
      </p:sp>
      <p:sp>
        <p:nvSpPr>
          <p:cNvPr id="38" name="Down Arrow 37"/>
          <p:cNvSpPr/>
          <p:nvPr/>
        </p:nvSpPr>
        <p:spPr>
          <a:xfrm rot="16200000">
            <a:off x="4155562" y="588519"/>
            <a:ext cx="969264" cy="10864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15647" y="939070"/>
            <a:ext cx="12403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a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21.2 ± 4.1 (9/8/5)</a:t>
            </a: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28474" y="5401189"/>
            <a:ext cx="732742" cy="46166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litterfall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r>
              <a:rPr lang="en-US" sz="1000" dirty="0">
                <a:latin typeface="Helvetica"/>
                <a:cs typeface="Helvetica"/>
              </a:rPr>
              <a:t>3.6 ± 1.5 (17/16/10)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53752" y="5015297"/>
            <a:ext cx="1024300" cy="437855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organic layer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6.8 ± 8.0 (3/3/3)</a:t>
            </a:r>
          </a:p>
        </p:txBody>
      </p:sp>
      <p:sp>
        <p:nvSpPr>
          <p:cNvPr id="7" name="Down Arrow 6"/>
          <p:cNvSpPr/>
          <p:nvPr/>
        </p:nvSpPr>
        <p:spPr>
          <a:xfrm>
            <a:off x="1112417" y="1504582"/>
            <a:ext cx="393192" cy="756242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94223" y="373584"/>
            <a:ext cx="6080760" cy="685800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97301" y="1545408"/>
            <a:ext cx="1250057" cy="1027216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05996" y="1567712"/>
            <a:ext cx="529844" cy="4654178"/>
          </a:xfrm>
          <a:prstGeom prst="straightConnector1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80186" y="4731825"/>
            <a:ext cx="833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woody mortality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08214" y="5607674"/>
            <a:ext cx="1394700" cy="455201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fine root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8.5 ± 12.2 (11/8/8)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86763" y="2684302"/>
            <a:ext cx="1016000" cy="567864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/>
                <a:cs typeface="Helvetica"/>
              </a:rPr>
              <a:t>total biomass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166 ± 14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(37/13/7)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2463219" y="2692317"/>
            <a:ext cx="137160" cy="2194560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847367" y="562456"/>
            <a:ext cx="111115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u="sng" dirty="0">
                <a:latin typeface="Helvetica"/>
                <a:cs typeface="Helvetica"/>
              </a:rPr>
              <a:t>legend</a:t>
            </a:r>
            <a:endParaRPr lang="en-US" sz="1000" b="1" u="sng" baseline="-25000" dirty="0">
              <a:latin typeface="Helvetica"/>
              <a:cs typeface="Helvetica"/>
            </a:endParaRPr>
          </a:p>
          <a:p>
            <a:r>
              <a:rPr lang="en-US" sz="1000" dirty="0">
                <a:latin typeface="Helvetica"/>
                <a:cs typeface="Helvetica"/>
              </a:rPr>
              <a:t>mean ± </a:t>
            </a:r>
            <a:r>
              <a:rPr lang="en-US" sz="1000" dirty="0" err="1">
                <a:latin typeface="Helvetica"/>
                <a:cs typeface="Helvetica"/>
              </a:rPr>
              <a:t>std</a:t>
            </a:r>
            <a:r>
              <a:rPr lang="en-US" sz="1000" dirty="0">
                <a:latin typeface="Helvetica"/>
                <a:cs typeface="Helvetica"/>
              </a:rPr>
              <a:t> </a:t>
            </a:r>
          </a:p>
          <a:p>
            <a:r>
              <a:rPr lang="en-US" sz="1000" dirty="0">
                <a:latin typeface="Helvetica"/>
                <a:cs typeface="Helvetica"/>
              </a:rPr>
              <a:t>(n records/ n plots/ n areas )</a:t>
            </a:r>
          </a:p>
        </p:txBody>
      </p:sp>
      <p:sp>
        <p:nvSpPr>
          <p:cNvPr id="58" name="Down Arrow 57"/>
          <p:cNvSpPr/>
          <p:nvPr/>
        </p:nvSpPr>
        <p:spPr>
          <a:xfrm rot="10971162">
            <a:off x="4268711" y="1315051"/>
            <a:ext cx="329599" cy="477240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 rot="10800000">
            <a:off x="3778698" y="5862854"/>
            <a:ext cx="1167749" cy="85154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62705" y="2684031"/>
            <a:ext cx="994116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ANPP</a:t>
            </a:r>
            <a:r>
              <a:rPr lang="en-US" sz="1000" b="1" baseline="-25000" dirty="0" err="1">
                <a:latin typeface="Helvetica"/>
                <a:cs typeface="Helvetica"/>
              </a:rPr>
              <a:t>repro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40193" y="3454600"/>
            <a:ext cx="666274" cy="15388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Rroot</a:t>
            </a:r>
            <a:endParaRPr lang="en-US" sz="1000" b="1" baseline="-25000" dirty="0">
              <a:latin typeface="Helvetica"/>
              <a:cs typeface="Helvetica"/>
            </a:endParaRPr>
          </a:p>
        </p:txBody>
      </p:sp>
      <p:sp>
        <p:nvSpPr>
          <p:cNvPr id="62" name="Down Arrow 61"/>
          <p:cNvSpPr/>
          <p:nvPr/>
        </p:nvSpPr>
        <p:spPr>
          <a:xfrm rot="16200000">
            <a:off x="2695499" y="16019"/>
            <a:ext cx="664732" cy="20568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38611" y="902461"/>
            <a:ext cx="1240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>
                <a:latin typeface="Helvetica"/>
                <a:cs typeface="Helvetica"/>
              </a:rPr>
              <a:t>R</a:t>
            </a:r>
            <a:r>
              <a:rPr lang="en-US" sz="1000" b="1" baseline="-25000" dirty="0" err="1">
                <a:latin typeface="Helvetica"/>
                <a:cs typeface="Helvetica"/>
              </a:rPr>
              <a:t>auto_ag</a:t>
            </a:r>
            <a:endParaRPr lang="en-US" sz="1000" b="1" baseline="-25000" dirty="0">
              <a:latin typeface="Helvetica"/>
              <a:cs typeface="Helvetica"/>
            </a:endParaRPr>
          </a:p>
          <a:p>
            <a:pPr algn="ctr"/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5120" y="6092680"/>
            <a:ext cx="801096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Helvetica"/>
                <a:cs typeface="Helvetica"/>
              </a:rPr>
              <a:t>R</a:t>
            </a:r>
            <a:r>
              <a:rPr lang="en-US" sz="1000" b="1" baseline="-25000" dirty="0">
                <a:latin typeface="Helvetica"/>
                <a:cs typeface="Helvetica"/>
              </a:rPr>
              <a:t>soil</a:t>
            </a:r>
          </a:p>
          <a:p>
            <a:pPr algn="ctr"/>
            <a:r>
              <a:rPr lang="en-US" sz="1000" dirty="0">
                <a:latin typeface="Helvetica"/>
                <a:cs typeface="Helvetica"/>
              </a:rPr>
              <a:t>13.5 ± 3.7 (24/19/12)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45671" y="4246174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branch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767213" y="3404499"/>
            <a:ext cx="126462" cy="1727436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28828" y="6696237"/>
            <a:ext cx="1432846" cy="4552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coarse </a:t>
            </a:r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root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248392" y="4418482"/>
            <a:ext cx="1242695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down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08214" y="3264949"/>
            <a:ext cx="1338444" cy="50780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Helvetica"/>
                <a:cs typeface="Helvetica"/>
              </a:rPr>
              <a:t>standing dead wood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145593" y="2543282"/>
            <a:ext cx="1339280" cy="520658"/>
          </a:xfrm>
          <a:prstGeom prst="rect">
            <a:avLst/>
          </a:prstGeom>
          <a:solidFill>
            <a:schemeClr val="bg2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Helvetica"/>
                <a:cs typeface="Helvetica"/>
              </a:rPr>
              <a:t>woody ag biomass</a:t>
            </a:r>
            <a:endParaRPr lang="en-US" sz="1000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4.2 ± 1.3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(18/14/5)</a:t>
            </a:r>
          </a:p>
        </p:txBody>
      </p:sp>
      <p:sp>
        <p:nvSpPr>
          <p:cNvPr id="70" name="Down Arrow 69"/>
          <p:cNvSpPr/>
          <p:nvPr/>
        </p:nvSpPr>
        <p:spPr>
          <a:xfrm rot="18346085">
            <a:off x="3131414" y="3195024"/>
            <a:ext cx="193397" cy="796985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54054" y="2940452"/>
            <a:ext cx="748123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b="1" dirty="0" err="1" smtClean="0">
                <a:latin typeface="Helvetica"/>
                <a:cs typeface="Helvetica"/>
              </a:rPr>
              <a:t>ANPP</a:t>
            </a:r>
            <a:r>
              <a:rPr lang="en-US" sz="1000" b="1" baseline="-25000" dirty="0" err="1" smtClean="0">
                <a:latin typeface="Helvetica"/>
                <a:cs typeface="Helvetica"/>
              </a:rPr>
              <a:t>woody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75" name="Elbow Connector 74"/>
          <p:cNvCxnSpPr>
            <a:stCxn id="31" idx="3"/>
            <a:endCxn id="54" idx="0"/>
          </p:cNvCxnSpPr>
          <p:nvPr/>
        </p:nvCxnSpPr>
        <p:spPr>
          <a:xfrm>
            <a:off x="8104061" y="1981703"/>
            <a:ext cx="190702" cy="70259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4" idx="2"/>
            <a:endCxn id="12" idx="3"/>
          </p:cNvCxnSpPr>
          <p:nvPr/>
        </p:nvCxnSpPr>
        <p:spPr>
          <a:xfrm rot="5400000">
            <a:off x="6676166" y="4771385"/>
            <a:ext cx="3137817" cy="993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wn Arrow 122"/>
          <p:cNvSpPr/>
          <p:nvPr/>
        </p:nvSpPr>
        <p:spPr>
          <a:xfrm rot="19529667" flipH="1">
            <a:off x="4317407" y="3621358"/>
            <a:ext cx="233537" cy="3076729"/>
          </a:xfrm>
          <a:prstGeom prst="down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stCxn id="30" idx="3"/>
            <a:endCxn id="31" idx="0"/>
          </p:cNvCxnSpPr>
          <p:nvPr/>
        </p:nvCxnSpPr>
        <p:spPr>
          <a:xfrm>
            <a:off x="7499465" y="1110642"/>
            <a:ext cx="52147" cy="52997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9" idx="3"/>
            <a:endCxn id="31" idx="2"/>
          </p:cNvCxnSpPr>
          <p:nvPr/>
        </p:nvCxnSpPr>
        <p:spPr>
          <a:xfrm flipV="1">
            <a:off x="7484873" y="2322785"/>
            <a:ext cx="66739" cy="4808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8" idx="3"/>
            <a:endCxn id="13" idx="0"/>
          </p:cNvCxnSpPr>
          <p:nvPr/>
        </p:nvCxnSpPr>
        <p:spPr>
          <a:xfrm>
            <a:off x="7446658" y="3518852"/>
            <a:ext cx="219244" cy="2880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7" idx="3"/>
            <a:endCxn id="13" idx="2"/>
          </p:cNvCxnSpPr>
          <p:nvPr/>
        </p:nvCxnSpPr>
        <p:spPr>
          <a:xfrm flipV="1">
            <a:off x="7491087" y="4314704"/>
            <a:ext cx="174815" cy="35768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3" idx="3"/>
            <a:endCxn id="12" idx="0"/>
          </p:cNvCxnSpPr>
          <p:nvPr/>
        </p:nvCxnSpPr>
        <p:spPr>
          <a:xfrm>
            <a:off x="7502914" y="5835275"/>
            <a:ext cx="102588" cy="3017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6" idx="3"/>
            <a:endCxn id="12" idx="2"/>
          </p:cNvCxnSpPr>
          <p:nvPr/>
        </p:nvCxnSpPr>
        <p:spPr>
          <a:xfrm flipV="1">
            <a:off x="7561674" y="6642984"/>
            <a:ext cx="43828" cy="2808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Down Arrow 142"/>
          <p:cNvSpPr/>
          <p:nvPr/>
        </p:nvSpPr>
        <p:spPr>
          <a:xfrm rot="1148444" flipH="1">
            <a:off x="2869477" y="2845294"/>
            <a:ext cx="69469" cy="2128586"/>
          </a:xfrm>
          <a:prstGeom prst="downArrow">
            <a:avLst/>
          </a:prstGeom>
          <a:solidFill>
            <a:schemeClr val="accent3"/>
          </a:solidFill>
          <a:ln>
            <a:solidFill>
              <a:srgbClr val="4A452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488769" y="1607000"/>
            <a:ext cx="1404919" cy="246221"/>
          </a:xfrm>
          <a:prstGeom prst="rect">
            <a:avLst/>
          </a:prstGeom>
          <a:solidFill>
            <a:srgbClr val="FFFFFF">
              <a:alpha val="64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smtClean="0">
                <a:latin typeface="Helvetica"/>
                <a:cs typeface="Helvetica"/>
              </a:rPr>
              <a:t>∆AGB</a:t>
            </a:r>
            <a:endParaRPr lang="en-US" sz="10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7956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4098</TotalTime>
  <Words>208</Words>
  <Application>Microsoft Macintosh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>Smithsonian Institution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Maria</dc:creator>
  <cp:lastModifiedBy>Kristina Anderson Teixeira</cp:lastModifiedBy>
  <cp:revision>161</cp:revision>
  <cp:lastPrinted>2015-09-16T22:25:56Z</cp:lastPrinted>
  <dcterms:created xsi:type="dcterms:W3CDTF">2015-08-14T19:30:26Z</dcterms:created>
  <dcterms:modified xsi:type="dcterms:W3CDTF">2018-03-15T13:09:11Z</dcterms:modified>
</cp:coreProperties>
</file>