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4"/>
  </p:notesMasterIdLst>
  <p:sldIdLst>
    <p:sldId id="260" r:id="rId2"/>
    <p:sldId id="261" r:id="rId3"/>
  </p:sldIdLst>
  <p:sldSz cx="10058400" cy="78755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0" userDrawn="1">
          <p15:clr>
            <a:srgbClr val="A4A3A4"/>
          </p15:clr>
        </p15:guide>
        <p15:guide id="2" pos="316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rista Teixeir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44" autoAdjust="0"/>
    <p:restoredTop sz="88482" autoAdjust="0"/>
  </p:normalViewPr>
  <p:slideViewPr>
    <p:cSldViewPr snapToGrid="0">
      <p:cViewPr>
        <p:scale>
          <a:sx n="78" d="100"/>
          <a:sy n="78" d="100"/>
        </p:scale>
        <p:origin x="552" y="54"/>
      </p:cViewPr>
      <p:guideLst>
        <p:guide orient="horz" pos="2480"/>
        <p:guide pos="31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6A1CBE-BB6E-4336-B9D2-0DBF25804396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58913" y="1143000"/>
            <a:ext cx="39401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BD99C-08D7-4F61-AA50-EFB7CB305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70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58913" y="1143000"/>
            <a:ext cx="39401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BD99C-08D7-4F61-AA50-EFB7CB305A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59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58913" y="1143000"/>
            <a:ext cx="39401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BD99C-08D7-4F61-AA50-EFB7CB305A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671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88899"/>
            <a:ext cx="8549640" cy="2741871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136508"/>
            <a:ext cx="7543800" cy="1901443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230C-6699-44FE-8AB2-9F66E2F4BD1B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36A1-F448-4DE2-A8EA-B8557B8303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230C-6699-44FE-8AB2-9F66E2F4BD1B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36A1-F448-4DE2-A8EA-B8557B8303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9302"/>
            <a:ext cx="2168843" cy="667419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9302"/>
            <a:ext cx="6380798" cy="667419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230C-6699-44FE-8AB2-9F66E2F4BD1B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36A1-F448-4DE2-A8EA-B8557B8303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230C-6699-44FE-8AB2-9F66E2F4BD1B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36A1-F448-4DE2-A8EA-B8557B8303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63430"/>
            <a:ext cx="8675370" cy="3276025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70448"/>
            <a:ext cx="8675370" cy="1722784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230C-6699-44FE-8AB2-9F66E2F4BD1B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36A1-F448-4DE2-A8EA-B8557B8303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96511"/>
            <a:ext cx="4274820" cy="4996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96511"/>
            <a:ext cx="4274820" cy="4996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230C-6699-44FE-8AB2-9F66E2F4BD1B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36A1-F448-4DE2-A8EA-B8557B8303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9304"/>
            <a:ext cx="8675370" cy="1522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30613"/>
            <a:ext cx="4255174" cy="94616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76777"/>
            <a:ext cx="4255174" cy="42313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30613"/>
            <a:ext cx="4276130" cy="94616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76777"/>
            <a:ext cx="4276130" cy="42313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230C-6699-44FE-8AB2-9F66E2F4BD1B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36A1-F448-4DE2-A8EA-B8557B8303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230C-6699-44FE-8AB2-9F66E2F4BD1B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36A1-F448-4DE2-A8EA-B8557B8303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230C-6699-44FE-8AB2-9F66E2F4BD1B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36A1-F448-4DE2-A8EA-B8557B8303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25039"/>
            <a:ext cx="3244096" cy="1837637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33941"/>
            <a:ext cx="5092065" cy="559677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62677"/>
            <a:ext cx="3244096" cy="437715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230C-6699-44FE-8AB2-9F66E2F4BD1B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36A1-F448-4DE2-A8EA-B8557B8303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25039"/>
            <a:ext cx="3244096" cy="1837637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33941"/>
            <a:ext cx="5092065" cy="559677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62677"/>
            <a:ext cx="3244096" cy="437715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230C-6699-44FE-8AB2-9F66E2F4BD1B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36A1-F448-4DE2-A8EA-B8557B8303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9304"/>
            <a:ext cx="8675370" cy="1522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96511"/>
            <a:ext cx="8675370" cy="4996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99505"/>
            <a:ext cx="2263140" cy="4193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1230C-6699-44FE-8AB2-9F66E2F4BD1B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99505"/>
            <a:ext cx="3394710" cy="4193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99505"/>
            <a:ext cx="2263140" cy="4193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E36A1-F448-4DE2-A8EA-B8557B83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79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/>
          <p:cNvGrpSpPr/>
          <p:nvPr/>
        </p:nvGrpSpPr>
        <p:grpSpPr>
          <a:xfrm flipH="1">
            <a:off x="5543103" y="513147"/>
            <a:ext cx="4064955" cy="6858000"/>
            <a:chOff x="814404" y="843197"/>
            <a:chExt cx="4359361" cy="6858000"/>
          </a:xfrm>
        </p:grpSpPr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4404" y="843197"/>
              <a:ext cx="4359361" cy="6858000"/>
            </a:xfrm>
            <a:prstGeom prst="rect">
              <a:avLst/>
            </a:prstGeom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 rotWithShape="1">
            <a:blip r:embed="rId4"/>
            <a:srcRect l="11630"/>
            <a:stretch/>
          </p:blipFill>
          <p:spPr>
            <a:xfrm>
              <a:off x="3225398" y="3884124"/>
              <a:ext cx="594189" cy="850900"/>
            </a:xfrm>
            <a:prstGeom prst="rect">
              <a:avLst/>
            </a:prstGeom>
          </p:spPr>
        </p:pic>
      </p:grpSp>
      <p:grpSp>
        <p:nvGrpSpPr>
          <p:cNvPr id="2" name="Group 1"/>
          <p:cNvGrpSpPr/>
          <p:nvPr/>
        </p:nvGrpSpPr>
        <p:grpSpPr>
          <a:xfrm>
            <a:off x="1296341" y="498082"/>
            <a:ext cx="4359361" cy="6858000"/>
            <a:chOff x="954104" y="843197"/>
            <a:chExt cx="4359361" cy="6858000"/>
          </a:xfrm>
        </p:grpSpPr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4104" y="843197"/>
              <a:ext cx="4359361" cy="6858000"/>
            </a:xfrm>
            <a:prstGeom prst="rect">
              <a:avLst/>
            </a:prstGeom>
          </p:spPr>
        </p:pic>
        <p:pic>
          <p:nvPicPr>
            <p:cNvPr id="122" name="Picture 121"/>
            <p:cNvPicPr>
              <a:picLocks noChangeAspect="1"/>
            </p:cNvPicPr>
            <p:nvPr/>
          </p:nvPicPr>
          <p:blipFill rotWithShape="1">
            <a:blip r:embed="rId4"/>
            <a:srcRect l="11630"/>
            <a:stretch/>
          </p:blipFill>
          <p:spPr>
            <a:xfrm>
              <a:off x="3320736" y="3884124"/>
              <a:ext cx="594189" cy="850900"/>
            </a:xfrm>
            <a:prstGeom prst="rect">
              <a:avLst/>
            </a:prstGeom>
          </p:spPr>
        </p:pic>
      </p:grpSp>
      <p:sp>
        <p:nvSpPr>
          <p:cNvPr id="6" name="Down Arrow 5"/>
          <p:cNvSpPr/>
          <p:nvPr/>
        </p:nvSpPr>
        <p:spPr>
          <a:xfrm>
            <a:off x="416534" y="415083"/>
            <a:ext cx="1444751" cy="1002632"/>
          </a:xfrm>
          <a:prstGeom prst="downArrow">
            <a:avLst/>
          </a:prstGeom>
          <a:solidFill>
            <a:schemeClr val="accent3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20728107">
            <a:off x="1464584" y="2283141"/>
            <a:ext cx="146304" cy="4458147"/>
          </a:xfrm>
          <a:prstGeom prst="downArrow">
            <a:avLst/>
          </a:prstGeom>
          <a:solidFill>
            <a:schemeClr val="accent3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10800000">
            <a:off x="4976026" y="415084"/>
            <a:ext cx="1298448" cy="1005840"/>
          </a:xfrm>
          <a:prstGeom prst="downArrow">
            <a:avLst>
              <a:gd name="adj1" fmla="val 50000"/>
              <a:gd name="adj2" fmla="val 31420"/>
            </a:avLst>
          </a:prstGeom>
          <a:solidFill>
            <a:schemeClr val="bg1">
              <a:lumMod val="65000"/>
            </a:schemeClr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11704169">
            <a:off x="4691292" y="1887857"/>
            <a:ext cx="338569" cy="4203277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43418" y="6070045"/>
            <a:ext cx="1179765" cy="506002"/>
          </a:xfrm>
          <a:prstGeom prst="rect">
            <a:avLst/>
          </a:prstGeom>
          <a:solidFill>
            <a:schemeClr val="bg2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Helvetica"/>
                <a:cs typeface="Helvetica"/>
              </a:rPr>
              <a:t>root biomass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26.5 ± 15.6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(39/22/12)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360623" y="5152992"/>
            <a:ext cx="1058964" cy="507805"/>
          </a:xfrm>
          <a:prstGeom prst="rect">
            <a:avLst/>
          </a:prstGeom>
          <a:solidFill>
            <a:schemeClr val="bg2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Helvetica"/>
                <a:cs typeface="Helvetica"/>
              </a:rPr>
              <a:t>dead wood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17.6 ± 12.7 (9/9/5)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79292" y="3227412"/>
            <a:ext cx="76011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Helvetica"/>
                <a:cs typeface="Helvetica"/>
              </a:rPr>
              <a:t>BNPP</a:t>
            </a:r>
          </a:p>
          <a:p>
            <a:pPr algn="ctr"/>
            <a:r>
              <a:rPr lang="en-US" sz="1000" dirty="0">
                <a:latin typeface="Helvetica"/>
                <a:cs typeface="Helvetica"/>
              </a:rPr>
              <a:t>3.1 ± 1.9 (34/30/12)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10356" y="1479117"/>
            <a:ext cx="78939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Helvetica"/>
                <a:cs typeface="Helvetica"/>
              </a:rPr>
              <a:t>NPP</a:t>
            </a:r>
          </a:p>
          <a:p>
            <a:pPr algn="ctr"/>
            <a:r>
              <a:rPr lang="en-US" sz="1000" dirty="0">
                <a:latin typeface="Helvetica"/>
                <a:cs typeface="Helvetica"/>
              </a:rPr>
              <a:t>8.7 ± 3.7 (50/32/13)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107980" y="3142551"/>
            <a:ext cx="725652" cy="461665"/>
          </a:xfrm>
          <a:prstGeom prst="rect">
            <a:avLst/>
          </a:prstGeom>
          <a:solidFill>
            <a:srgbClr val="FFFFFF">
              <a:alpha val="61000"/>
            </a:srgb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b="1" dirty="0" err="1">
                <a:latin typeface="Helvetica"/>
                <a:cs typeface="Helvetica"/>
              </a:rPr>
              <a:t>ANPP</a:t>
            </a:r>
            <a:r>
              <a:rPr lang="en-US" sz="1000" b="1" baseline="-25000" dirty="0" err="1">
                <a:latin typeface="Helvetica"/>
                <a:cs typeface="Helvetica"/>
              </a:rPr>
              <a:t>stem</a:t>
            </a:r>
            <a:endParaRPr lang="en-US" sz="1000" b="1" baseline="-25000" dirty="0">
              <a:latin typeface="Helvetica"/>
              <a:cs typeface="Helvetica"/>
            </a:endParaRPr>
          </a:p>
          <a:p>
            <a:pPr algn="ctr"/>
            <a:r>
              <a:rPr lang="en-US" sz="1000" dirty="0">
                <a:latin typeface="Helvetica"/>
                <a:cs typeface="Helvetica"/>
              </a:rPr>
              <a:t>2.8 ± 1.0 (141/137/40)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231646" y="561872"/>
            <a:ext cx="80439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Helvetica"/>
                <a:cs typeface="Helvetica"/>
              </a:rPr>
              <a:t>R</a:t>
            </a:r>
            <a:r>
              <a:rPr lang="en-US" sz="1000" b="1" baseline="-25000" dirty="0">
                <a:latin typeface="Helvetica"/>
                <a:cs typeface="Helvetica"/>
              </a:rPr>
              <a:t>eco</a:t>
            </a:r>
          </a:p>
          <a:p>
            <a:pPr algn="ctr"/>
            <a:r>
              <a:rPr lang="en-US" sz="1000" dirty="0">
                <a:latin typeface="Helvetica"/>
                <a:cs typeface="Helvetica"/>
              </a:rPr>
              <a:t>28.3 ± 8.2 (29/11/10)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284968" y="1844976"/>
            <a:ext cx="821016" cy="55399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lIns="0" rIns="0">
            <a:spAutoFit/>
          </a:bodyPr>
          <a:lstStyle/>
          <a:p>
            <a:pPr algn="ctr"/>
            <a:r>
              <a:rPr lang="en-US" sz="1000" b="1" dirty="0">
                <a:latin typeface="Helvetica"/>
                <a:cs typeface="Helvetica"/>
              </a:rPr>
              <a:t>ANPP</a:t>
            </a:r>
          </a:p>
          <a:p>
            <a:pPr algn="ctr"/>
            <a:r>
              <a:rPr lang="en-US" sz="1000" dirty="0">
                <a:latin typeface="Helvetica"/>
                <a:cs typeface="Helvetica"/>
              </a:rPr>
              <a:t>5.0 ± 2.4  (57/31/13)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010691" y="2351375"/>
            <a:ext cx="994116" cy="307777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b="1" dirty="0" err="1">
                <a:latin typeface="Helvetica"/>
                <a:cs typeface="Helvetica"/>
              </a:rPr>
              <a:t>ANPP</a:t>
            </a:r>
            <a:r>
              <a:rPr lang="en-US" sz="1000" b="1" baseline="-25000" dirty="0" err="1">
                <a:latin typeface="Helvetica"/>
                <a:cs typeface="Helvetica"/>
              </a:rPr>
              <a:t>folivory</a:t>
            </a:r>
            <a:endParaRPr lang="en-US" sz="1000" b="1" baseline="-25000" dirty="0">
              <a:latin typeface="Helvetica"/>
              <a:cs typeface="Helvetica"/>
            </a:endParaRPr>
          </a:p>
          <a:p>
            <a:pPr algn="ctr"/>
            <a:r>
              <a:rPr lang="en-US" sz="1000" dirty="0">
                <a:latin typeface="Helvetica"/>
                <a:cs typeface="Helvetica"/>
              </a:rPr>
              <a:t>0.4 ± 0.3 (10/8/5)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50686" y="5407863"/>
            <a:ext cx="103882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 err="1">
                <a:latin typeface="Helvetica"/>
                <a:cs typeface="Helvetica"/>
              </a:rPr>
              <a:t>BNPP</a:t>
            </a:r>
            <a:r>
              <a:rPr lang="en-US" sz="1000" b="1" baseline="-25000" dirty="0" err="1">
                <a:latin typeface="Helvetica"/>
                <a:cs typeface="Helvetica"/>
              </a:rPr>
              <a:t>fine</a:t>
            </a:r>
            <a:endParaRPr lang="en-US" sz="1000" b="1" baseline="-25000" dirty="0">
              <a:latin typeface="Helvetica"/>
              <a:cs typeface="Helvetica"/>
            </a:endParaRPr>
          </a:p>
          <a:p>
            <a:pPr algn="ctr"/>
            <a:r>
              <a:rPr lang="en-US" sz="1000" dirty="0">
                <a:latin typeface="Helvetica"/>
                <a:cs typeface="Helvetica"/>
              </a:rPr>
              <a:t>2.6 ± 1.7 (34/30/13)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92043" y="4712787"/>
            <a:ext cx="103882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 err="1">
                <a:latin typeface="Helvetica"/>
                <a:cs typeface="Helvetica"/>
              </a:rPr>
              <a:t>BNPP</a:t>
            </a:r>
            <a:r>
              <a:rPr lang="en-US" sz="1000" b="1" baseline="-25000" dirty="0" err="1">
                <a:latin typeface="Helvetica"/>
                <a:cs typeface="Helvetica"/>
              </a:rPr>
              <a:t>coarse</a:t>
            </a:r>
            <a:endParaRPr lang="en-US" sz="1000" b="1" baseline="-25000" dirty="0">
              <a:latin typeface="Helvetica"/>
              <a:cs typeface="Helvetica"/>
            </a:endParaRPr>
          </a:p>
          <a:p>
            <a:pPr algn="ctr"/>
            <a:r>
              <a:rPr lang="en-US" sz="1000" dirty="0">
                <a:latin typeface="Helvetica"/>
                <a:cs typeface="Helvetica"/>
              </a:rPr>
              <a:t>0.4 ± 0.2 (29/27/10)</a:t>
            </a:r>
          </a:p>
        </p:txBody>
      </p:sp>
      <p:sp>
        <p:nvSpPr>
          <p:cNvPr id="25" name="Down Arrow 24"/>
          <p:cNvSpPr/>
          <p:nvPr/>
        </p:nvSpPr>
        <p:spPr>
          <a:xfrm rot="16200000">
            <a:off x="2335634" y="2061603"/>
            <a:ext cx="45719" cy="1067763"/>
          </a:xfrm>
          <a:prstGeom prst="downArrow">
            <a:avLst/>
          </a:prstGeom>
          <a:solidFill>
            <a:schemeClr val="accent3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 rot="18431627">
            <a:off x="1394182" y="2146714"/>
            <a:ext cx="228600" cy="668151"/>
          </a:xfrm>
          <a:prstGeom prst="downArrow">
            <a:avLst/>
          </a:prstGeom>
          <a:solidFill>
            <a:schemeClr val="accent3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 flipH="1">
            <a:off x="2266255" y="4956262"/>
            <a:ext cx="220900" cy="1469959"/>
          </a:xfrm>
          <a:prstGeom prst="downArrow">
            <a:avLst/>
          </a:prstGeom>
          <a:solidFill>
            <a:schemeClr val="accent3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704731" y="361817"/>
            <a:ext cx="1404919" cy="400110"/>
          </a:xfrm>
          <a:prstGeom prst="rect">
            <a:avLst/>
          </a:prstGeom>
          <a:solidFill>
            <a:srgbClr val="FFFFFF">
              <a:alpha val="64000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Helvetica"/>
                <a:cs typeface="Helvetica"/>
              </a:rPr>
              <a:t>NEE</a:t>
            </a:r>
          </a:p>
          <a:p>
            <a:pPr algn="ctr"/>
            <a:r>
              <a:rPr lang="en-US" sz="1000" dirty="0">
                <a:latin typeface="Helvetica"/>
                <a:cs typeface="Helvetica"/>
              </a:rPr>
              <a:t>-1.9 ± 2.3 (37/11/11)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005459" y="1894527"/>
            <a:ext cx="1146965" cy="520658"/>
          </a:xfrm>
          <a:prstGeom prst="rect">
            <a:avLst/>
          </a:prstGeom>
          <a:solidFill>
            <a:schemeClr val="bg2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Helvetica"/>
                <a:cs typeface="Helvetica"/>
              </a:rPr>
              <a:t>foliage biomass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4.2 ± 1.3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(18/14/5)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836506" y="2542365"/>
            <a:ext cx="1104899" cy="682164"/>
          </a:xfrm>
          <a:prstGeom prst="rect">
            <a:avLst/>
          </a:prstGeom>
          <a:solidFill>
            <a:schemeClr val="bg2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Helvetica"/>
                <a:cs typeface="Helvetica"/>
              </a:rPr>
              <a:t>aboveground biomass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133.9 ± 50.8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(203/118/42)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18750" y="406851"/>
            <a:ext cx="8255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Helvetica"/>
                <a:cs typeface="Helvetica"/>
              </a:rPr>
              <a:t>GPP</a:t>
            </a:r>
          </a:p>
          <a:p>
            <a:pPr algn="ctr"/>
            <a:r>
              <a:rPr lang="en-US" sz="1000" dirty="0">
                <a:latin typeface="Helvetica"/>
                <a:cs typeface="Helvetica"/>
              </a:rPr>
              <a:t>31.6 ± 6.7 (38/18/13)</a:t>
            </a:r>
          </a:p>
        </p:txBody>
      </p:sp>
      <p:sp>
        <p:nvSpPr>
          <p:cNvPr id="33" name="Down Arrow 32"/>
          <p:cNvSpPr/>
          <p:nvPr/>
        </p:nvSpPr>
        <p:spPr>
          <a:xfrm rot="18346085">
            <a:off x="2079570" y="2499831"/>
            <a:ext cx="333195" cy="1058309"/>
          </a:xfrm>
          <a:prstGeom prst="downArrow">
            <a:avLst/>
          </a:prstGeom>
          <a:solidFill>
            <a:schemeClr val="accent3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>
            <a:off x="2715016" y="454177"/>
            <a:ext cx="82296" cy="274320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729288" y="4435788"/>
            <a:ext cx="70022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 err="1">
                <a:latin typeface="Helvetica"/>
                <a:cs typeface="Helvetica"/>
              </a:rPr>
              <a:t>R</a:t>
            </a:r>
            <a:r>
              <a:rPr lang="en-US" sz="1000" b="1" baseline="-25000" dirty="0" err="1">
                <a:latin typeface="Helvetica"/>
                <a:cs typeface="Helvetica"/>
              </a:rPr>
              <a:t>soil</a:t>
            </a:r>
            <a:r>
              <a:rPr lang="en-US" sz="1000" b="1" baseline="-25000" dirty="0">
                <a:latin typeface="Helvetica"/>
                <a:cs typeface="Helvetica"/>
              </a:rPr>
              <a:t>-het</a:t>
            </a:r>
          </a:p>
          <a:p>
            <a:pPr algn="ctr"/>
            <a:r>
              <a:rPr lang="en-US" sz="1000" dirty="0">
                <a:latin typeface="Helvetica"/>
                <a:cs typeface="Helvetica"/>
              </a:rPr>
              <a:t>7.5 ± 3.4 (18/16/9)</a:t>
            </a:r>
          </a:p>
        </p:txBody>
      </p:sp>
      <p:sp>
        <p:nvSpPr>
          <p:cNvPr id="38" name="Down Arrow 37"/>
          <p:cNvSpPr/>
          <p:nvPr/>
        </p:nvSpPr>
        <p:spPr>
          <a:xfrm rot="16200000">
            <a:off x="3990462" y="588519"/>
            <a:ext cx="969264" cy="108649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850547" y="939070"/>
            <a:ext cx="124038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Helvetica"/>
                <a:cs typeface="Helvetica"/>
              </a:rPr>
              <a:t>R</a:t>
            </a:r>
            <a:r>
              <a:rPr lang="en-US" sz="1000" b="1" baseline="-25000" dirty="0">
                <a:latin typeface="Helvetica"/>
                <a:cs typeface="Helvetica"/>
              </a:rPr>
              <a:t>a</a:t>
            </a:r>
          </a:p>
          <a:p>
            <a:pPr algn="ctr"/>
            <a:r>
              <a:rPr lang="en-US" sz="1000" dirty="0">
                <a:latin typeface="Helvetica"/>
                <a:cs typeface="Helvetica"/>
              </a:rPr>
              <a:t>21.2 ± 4.1 (9/8/5)</a:t>
            </a:r>
          </a:p>
          <a:p>
            <a:pPr algn="ctr"/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463374" y="5401189"/>
            <a:ext cx="732742" cy="461665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b="1" dirty="0" err="1">
                <a:latin typeface="Helvetica"/>
                <a:cs typeface="Helvetica"/>
              </a:rPr>
              <a:t>ANPP</a:t>
            </a:r>
            <a:r>
              <a:rPr lang="en-US" sz="1000" b="1" baseline="-25000" dirty="0" err="1">
                <a:latin typeface="Helvetica"/>
                <a:cs typeface="Helvetica"/>
              </a:rPr>
              <a:t>litterfall</a:t>
            </a:r>
            <a:endParaRPr lang="en-US" sz="1000" b="1" baseline="-25000" dirty="0">
              <a:latin typeface="Helvetica"/>
              <a:cs typeface="Helvetica"/>
            </a:endParaRPr>
          </a:p>
          <a:p>
            <a:pPr algn="ctr"/>
            <a:r>
              <a:rPr lang="en-US" sz="1000" dirty="0">
                <a:latin typeface="Helvetica"/>
                <a:cs typeface="Helvetica"/>
              </a:rPr>
              <a:t>3.6 ± 1.5 (17/16/10)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467868" y="6730830"/>
            <a:ext cx="1270008" cy="437855"/>
          </a:xfrm>
          <a:prstGeom prst="rect">
            <a:avLst/>
          </a:prstGeom>
          <a:solidFill>
            <a:schemeClr val="bg2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Helvetica"/>
                <a:cs typeface="Helvetica"/>
              </a:rPr>
              <a:t>organic layer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6.8 ± 8.0 (3/3/3)</a:t>
            </a:r>
          </a:p>
        </p:txBody>
      </p:sp>
      <p:sp>
        <p:nvSpPr>
          <p:cNvPr id="7" name="Down Arrow 6"/>
          <p:cNvSpPr/>
          <p:nvPr/>
        </p:nvSpPr>
        <p:spPr>
          <a:xfrm>
            <a:off x="947317" y="1504582"/>
            <a:ext cx="393192" cy="756242"/>
          </a:xfrm>
          <a:prstGeom prst="downArrow">
            <a:avLst/>
          </a:prstGeom>
          <a:solidFill>
            <a:schemeClr val="accent3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29123" y="373584"/>
            <a:ext cx="6080760" cy="685800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5281863" y="1929196"/>
            <a:ext cx="299698" cy="4422923"/>
          </a:xfrm>
          <a:prstGeom prst="straightConnector1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3315086" y="4731825"/>
            <a:ext cx="8334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Helvetica"/>
                <a:cs typeface="Helvetica"/>
              </a:rPr>
              <a:t>woody mortality</a:t>
            </a:r>
            <a:endParaRPr lang="en-US" sz="1000" b="1" baseline="-25000" dirty="0">
              <a:latin typeface="Helvetica"/>
              <a:cs typeface="Helvetica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8426461" y="6710152"/>
            <a:ext cx="1394700" cy="455201"/>
          </a:xfrm>
          <a:prstGeom prst="rect">
            <a:avLst/>
          </a:prstGeom>
          <a:solidFill>
            <a:schemeClr val="bg2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Helvetica"/>
                <a:cs typeface="Helvetica"/>
              </a:rPr>
              <a:t>fine root biomass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8.5 ± 12.2 (11/8/8)</a:t>
            </a:r>
          </a:p>
        </p:txBody>
      </p:sp>
      <p:sp>
        <p:nvSpPr>
          <p:cNvPr id="54" name="Rectangle 53"/>
          <p:cNvSpPr/>
          <p:nvPr/>
        </p:nvSpPr>
        <p:spPr>
          <a:xfrm>
            <a:off x="8794283" y="3943307"/>
            <a:ext cx="1016000" cy="567864"/>
          </a:xfrm>
          <a:prstGeom prst="rect">
            <a:avLst/>
          </a:prstGeom>
          <a:solidFill>
            <a:schemeClr val="bg2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Helvetica"/>
                <a:cs typeface="Helvetica"/>
              </a:rPr>
              <a:t>total biomass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166 ± 14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(37/13/7)</a:t>
            </a:r>
          </a:p>
        </p:txBody>
      </p:sp>
      <p:sp>
        <p:nvSpPr>
          <p:cNvPr id="56" name="Down Arrow 55"/>
          <p:cNvSpPr/>
          <p:nvPr/>
        </p:nvSpPr>
        <p:spPr>
          <a:xfrm rot="20675077">
            <a:off x="1962656" y="2764984"/>
            <a:ext cx="208995" cy="2198350"/>
          </a:xfrm>
          <a:prstGeom prst="downArrow">
            <a:avLst/>
          </a:prstGeom>
          <a:solidFill>
            <a:schemeClr val="accent3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8719874" y="454177"/>
            <a:ext cx="1111154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b="1" u="sng" dirty="0">
                <a:latin typeface="Helvetica"/>
                <a:cs typeface="Helvetica"/>
              </a:rPr>
              <a:t>legend</a:t>
            </a:r>
            <a:endParaRPr lang="en-US" sz="1000" b="1" u="sng" baseline="-25000" dirty="0">
              <a:latin typeface="Helvetica"/>
              <a:cs typeface="Helvetica"/>
            </a:endParaRPr>
          </a:p>
          <a:p>
            <a:r>
              <a:rPr lang="en-US" sz="1000" dirty="0">
                <a:latin typeface="Helvetica"/>
                <a:cs typeface="Helvetica"/>
              </a:rPr>
              <a:t>mean ± </a:t>
            </a:r>
            <a:r>
              <a:rPr lang="en-US" sz="1000" dirty="0" err="1">
                <a:latin typeface="Helvetica"/>
                <a:cs typeface="Helvetica"/>
              </a:rPr>
              <a:t>std</a:t>
            </a:r>
            <a:r>
              <a:rPr lang="en-US" sz="1000" dirty="0">
                <a:latin typeface="Helvetica"/>
                <a:cs typeface="Helvetica"/>
              </a:rPr>
              <a:t> </a:t>
            </a:r>
          </a:p>
          <a:p>
            <a:r>
              <a:rPr lang="en-US" sz="1000" dirty="0">
                <a:latin typeface="Helvetica"/>
                <a:cs typeface="Helvetica"/>
              </a:rPr>
              <a:t>(n records/ n plots/ n areas )</a:t>
            </a:r>
          </a:p>
        </p:txBody>
      </p:sp>
      <p:sp>
        <p:nvSpPr>
          <p:cNvPr id="58" name="Down Arrow 57"/>
          <p:cNvSpPr/>
          <p:nvPr/>
        </p:nvSpPr>
        <p:spPr>
          <a:xfrm rot="10971162">
            <a:off x="4103611" y="1315051"/>
            <a:ext cx="329599" cy="477240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Down Arrow 62"/>
          <p:cNvSpPr/>
          <p:nvPr/>
        </p:nvSpPr>
        <p:spPr>
          <a:xfrm rot="10800000">
            <a:off x="3613598" y="5862854"/>
            <a:ext cx="1167749" cy="85154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997605" y="2684031"/>
            <a:ext cx="994116" cy="153888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b="1" dirty="0" err="1">
                <a:latin typeface="Helvetica"/>
                <a:cs typeface="Helvetica"/>
              </a:rPr>
              <a:t>ANPP</a:t>
            </a:r>
            <a:r>
              <a:rPr lang="en-US" sz="1000" b="1" baseline="-25000" dirty="0" err="1">
                <a:latin typeface="Helvetica"/>
                <a:cs typeface="Helvetica"/>
              </a:rPr>
              <a:t>repro</a:t>
            </a:r>
            <a:endParaRPr lang="en-US" sz="1000" b="1" baseline="-25000" dirty="0">
              <a:latin typeface="Helvetica"/>
              <a:cs typeface="Helvetica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052944" y="3343622"/>
            <a:ext cx="666274" cy="153888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b="1" dirty="0" err="1">
                <a:latin typeface="Helvetica"/>
                <a:cs typeface="Helvetica"/>
              </a:rPr>
              <a:t>R</a:t>
            </a:r>
            <a:r>
              <a:rPr lang="en-US" sz="1000" b="1" baseline="-25000" dirty="0" err="1">
                <a:latin typeface="Helvetica"/>
                <a:cs typeface="Helvetica"/>
              </a:rPr>
              <a:t>root</a:t>
            </a:r>
            <a:endParaRPr lang="en-US" sz="1000" b="1" baseline="-25000" dirty="0">
              <a:latin typeface="Helvetica"/>
              <a:cs typeface="Helvetica"/>
            </a:endParaRPr>
          </a:p>
        </p:txBody>
      </p:sp>
      <p:sp>
        <p:nvSpPr>
          <p:cNvPr id="62" name="Down Arrow 61"/>
          <p:cNvSpPr/>
          <p:nvPr/>
        </p:nvSpPr>
        <p:spPr>
          <a:xfrm rot="16200000">
            <a:off x="2530399" y="16019"/>
            <a:ext cx="664732" cy="2056869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173511" y="902461"/>
            <a:ext cx="12403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1" dirty="0" err="1">
                <a:latin typeface="Helvetica"/>
                <a:cs typeface="Helvetica"/>
              </a:rPr>
              <a:t>R</a:t>
            </a:r>
            <a:r>
              <a:rPr lang="en-US" sz="1000" b="1" baseline="-25000" dirty="0" err="1">
                <a:latin typeface="Helvetica"/>
                <a:cs typeface="Helvetica"/>
              </a:rPr>
              <a:t>auto_ag</a:t>
            </a:r>
            <a:endParaRPr lang="en-US" sz="1000" b="1" baseline="-25000" dirty="0">
              <a:latin typeface="Helvetica"/>
              <a:cs typeface="Helvetica"/>
            </a:endParaRPr>
          </a:p>
          <a:p>
            <a:pPr algn="ctr"/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00020" y="6092680"/>
            <a:ext cx="801096" cy="55399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Helvetica"/>
                <a:cs typeface="Helvetica"/>
              </a:rPr>
              <a:t>R</a:t>
            </a:r>
            <a:r>
              <a:rPr lang="en-US" sz="1000" b="1" baseline="-25000" dirty="0">
                <a:latin typeface="Helvetica"/>
                <a:cs typeface="Helvetica"/>
              </a:rPr>
              <a:t>soil</a:t>
            </a:r>
          </a:p>
          <a:p>
            <a:pPr algn="ctr"/>
            <a:r>
              <a:rPr lang="en-US" sz="1000" dirty="0">
                <a:latin typeface="Helvetica"/>
                <a:cs typeface="Helvetica"/>
              </a:rPr>
              <a:t>13.5 ± 3.7 (24/19/12)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680571" y="4246174"/>
            <a:ext cx="748123" cy="15388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b="1" dirty="0" err="1" smtClean="0">
                <a:latin typeface="Helvetica"/>
                <a:cs typeface="Helvetica"/>
              </a:rPr>
              <a:t>ANPP</a:t>
            </a:r>
            <a:r>
              <a:rPr lang="en-US" sz="1000" b="1" baseline="-25000" dirty="0" err="1" smtClean="0">
                <a:latin typeface="Helvetica"/>
                <a:cs typeface="Helvetica"/>
              </a:rPr>
              <a:t>branch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65" name="Down Arrow 64"/>
          <p:cNvSpPr/>
          <p:nvPr/>
        </p:nvSpPr>
        <p:spPr>
          <a:xfrm>
            <a:off x="2602113" y="3404499"/>
            <a:ext cx="126462" cy="1727436"/>
          </a:xfrm>
          <a:prstGeom prst="downArrow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998762" y="6710151"/>
            <a:ext cx="1382212" cy="45520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Helvetica"/>
                <a:cs typeface="Helvetica"/>
              </a:rPr>
              <a:t>coarse root biomass</a:t>
            </a:r>
            <a:endParaRPr lang="en-US" sz="1000" b="1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469413" y="6147858"/>
            <a:ext cx="1242695" cy="50780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Helvetica"/>
                <a:cs typeface="Helvetica"/>
              </a:rPr>
              <a:t>down dead wood</a:t>
            </a:r>
            <a:endParaRPr lang="en-US" sz="1000" b="1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498004" y="4369344"/>
            <a:ext cx="1338444" cy="50780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Helvetica"/>
                <a:cs typeface="Helvetica"/>
              </a:rPr>
              <a:t>standing dead wood</a:t>
            </a:r>
            <a:endParaRPr lang="en-US" sz="1000" b="1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041694" y="3571423"/>
            <a:ext cx="1339280" cy="520658"/>
          </a:xfrm>
          <a:prstGeom prst="rect">
            <a:avLst/>
          </a:prstGeom>
          <a:solidFill>
            <a:schemeClr val="bg2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smtClean="0">
                <a:solidFill>
                  <a:schemeClr val="tx1"/>
                </a:solidFill>
                <a:latin typeface="Helvetica"/>
                <a:cs typeface="Helvetica"/>
              </a:rPr>
              <a:t>woody ag biomass</a:t>
            </a:r>
            <a:endParaRPr lang="en-US" sz="1000" b="1" dirty="0">
              <a:solidFill>
                <a:schemeClr val="tx1"/>
              </a:solidFill>
              <a:latin typeface="Helvetica"/>
              <a:cs typeface="Helvetica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4.2 ± 1.3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(18/14/5)</a:t>
            </a:r>
          </a:p>
        </p:txBody>
      </p:sp>
      <p:sp>
        <p:nvSpPr>
          <p:cNvPr id="70" name="Down Arrow 69"/>
          <p:cNvSpPr/>
          <p:nvPr/>
        </p:nvSpPr>
        <p:spPr>
          <a:xfrm rot="18346085">
            <a:off x="2966314" y="3195024"/>
            <a:ext cx="193397" cy="796985"/>
          </a:xfrm>
          <a:prstGeom prst="downArrow">
            <a:avLst/>
          </a:prstGeom>
          <a:solidFill>
            <a:schemeClr val="accent3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007079" y="2807377"/>
            <a:ext cx="748123" cy="15388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b="1" dirty="0" err="1" smtClean="0">
                <a:latin typeface="Helvetica"/>
                <a:cs typeface="Helvetica"/>
              </a:rPr>
              <a:t>ANPP</a:t>
            </a:r>
            <a:r>
              <a:rPr lang="en-US" sz="1000" b="1" baseline="-25000" dirty="0" err="1" smtClean="0">
                <a:latin typeface="Helvetica"/>
                <a:cs typeface="Helvetica"/>
              </a:rPr>
              <a:t>woody</a:t>
            </a:r>
            <a:endParaRPr lang="en-US" sz="1000" dirty="0">
              <a:latin typeface="Helvetica"/>
              <a:cs typeface="Helvetica"/>
            </a:endParaRPr>
          </a:p>
        </p:txBody>
      </p:sp>
      <p:cxnSp>
        <p:nvCxnSpPr>
          <p:cNvPr id="75" name="Elbow Connector 74"/>
          <p:cNvCxnSpPr>
            <a:stCxn id="31" idx="3"/>
            <a:endCxn id="54" idx="0"/>
          </p:cNvCxnSpPr>
          <p:nvPr/>
        </p:nvCxnSpPr>
        <p:spPr>
          <a:xfrm>
            <a:off x="8941405" y="2883447"/>
            <a:ext cx="360878" cy="105986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54" idx="2"/>
            <a:endCxn id="12" idx="0"/>
          </p:cNvCxnSpPr>
          <p:nvPr/>
        </p:nvCxnSpPr>
        <p:spPr>
          <a:xfrm rot="5400000">
            <a:off x="7988355" y="4756117"/>
            <a:ext cx="1558874" cy="10689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Down Arrow 122"/>
          <p:cNvSpPr/>
          <p:nvPr/>
        </p:nvSpPr>
        <p:spPr>
          <a:xfrm rot="19529667" flipH="1">
            <a:off x="4120997" y="3622412"/>
            <a:ext cx="261452" cy="2974859"/>
          </a:xfrm>
          <a:prstGeom prst="downArrow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Elbow Connector 3"/>
          <p:cNvCxnSpPr>
            <a:stCxn id="30" idx="3"/>
            <a:endCxn id="31" idx="0"/>
          </p:cNvCxnSpPr>
          <p:nvPr/>
        </p:nvCxnSpPr>
        <p:spPr>
          <a:xfrm>
            <a:off x="8152424" y="2154856"/>
            <a:ext cx="236532" cy="38750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9" idx="3"/>
            <a:endCxn id="31" idx="2"/>
          </p:cNvCxnSpPr>
          <p:nvPr/>
        </p:nvCxnSpPr>
        <p:spPr>
          <a:xfrm flipV="1">
            <a:off x="8380974" y="3224529"/>
            <a:ext cx="7982" cy="60722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68" idx="3"/>
            <a:endCxn id="13" idx="0"/>
          </p:cNvCxnSpPr>
          <p:nvPr/>
        </p:nvCxnSpPr>
        <p:spPr>
          <a:xfrm>
            <a:off x="6836448" y="4623247"/>
            <a:ext cx="53657" cy="52974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67" idx="3"/>
            <a:endCxn id="13" idx="2"/>
          </p:cNvCxnSpPr>
          <p:nvPr/>
        </p:nvCxnSpPr>
        <p:spPr>
          <a:xfrm flipV="1">
            <a:off x="6712108" y="5660797"/>
            <a:ext cx="177997" cy="74096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53" idx="0"/>
            <a:endCxn id="12" idx="3"/>
          </p:cNvCxnSpPr>
          <p:nvPr/>
        </p:nvCxnSpPr>
        <p:spPr>
          <a:xfrm rot="16200000" flipV="1">
            <a:off x="8779944" y="6366285"/>
            <a:ext cx="387106" cy="30062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12" idx="1"/>
          </p:cNvCxnSpPr>
          <p:nvPr/>
        </p:nvCxnSpPr>
        <p:spPr>
          <a:xfrm rot="10800000" flipV="1">
            <a:off x="7400144" y="6323046"/>
            <a:ext cx="243275" cy="39256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Down Arrow 142"/>
          <p:cNvSpPr/>
          <p:nvPr/>
        </p:nvSpPr>
        <p:spPr>
          <a:xfrm rot="1148444" flipH="1">
            <a:off x="2704377" y="2845294"/>
            <a:ext cx="69469" cy="2128586"/>
          </a:xfrm>
          <a:prstGeom prst="downArrow">
            <a:avLst/>
          </a:prstGeom>
          <a:solidFill>
            <a:schemeClr val="accent3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5" name="Straight Arrow Connector 134"/>
          <p:cNvCxnSpPr/>
          <p:nvPr/>
        </p:nvCxnSpPr>
        <p:spPr>
          <a:xfrm flipH="1" flipV="1">
            <a:off x="5655704" y="1929196"/>
            <a:ext cx="234277" cy="3536968"/>
          </a:xfrm>
          <a:prstGeom prst="straightConnector1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5504240" y="1572874"/>
            <a:ext cx="672998" cy="1538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b="1" dirty="0" err="1" smtClean="0">
                <a:latin typeface="Helvetica"/>
                <a:cs typeface="Helvetica"/>
              </a:rPr>
              <a:t>R</a:t>
            </a:r>
            <a:r>
              <a:rPr lang="en-US" sz="1000" b="1" baseline="-25000" dirty="0" err="1" smtClean="0">
                <a:latin typeface="Helvetica"/>
                <a:cs typeface="Helvetica"/>
              </a:rPr>
              <a:t>het</a:t>
            </a:r>
            <a:endParaRPr lang="en-US" sz="1000" b="1" baseline="-25000" dirty="0">
              <a:latin typeface="Helvetica"/>
              <a:cs typeface="Helvetica"/>
            </a:endParaRPr>
          </a:p>
        </p:txBody>
      </p:sp>
      <p:cxnSp>
        <p:nvCxnSpPr>
          <p:cNvPr id="171" name="Straight Arrow Connector 170"/>
          <p:cNvCxnSpPr/>
          <p:nvPr/>
        </p:nvCxnSpPr>
        <p:spPr>
          <a:xfrm flipV="1">
            <a:off x="5581561" y="1507751"/>
            <a:ext cx="9366" cy="344344"/>
          </a:xfrm>
          <a:prstGeom prst="straightConnector1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5254428" y="4048482"/>
            <a:ext cx="672998" cy="1538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b="1" dirty="0" err="1" smtClean="0">
                <a:latin typeface="Helvetica"/>
                <a:cs typeface="Helvetica"/>
              </a:rPr>
              <a:t>R</a:t>
            </a:r>
            <a:r>
              <a:rPr lang="en-US" sz="1000" b="1" baseline="-25000" dirty="0" err="1" smtClean="0">
                <a:latin typeface="Helvetica"/>
                <a:cs typeface="Helvetica"/>
              </a:rPr>
              <a:t>cwd</a:t>
            </a:r>
            <a:endParaRPr lang="en-US" sz="1000" b="1" baseline="-25000" dirty="0">
              <a:latin typeface="Helvetica"/>
              <a:cs typeface="Helvetica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629592" y="3004380"/>
            <a:ext cx="672998" cy="1538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b="1" dirty="0" smtClean="0">
                <a:latin typeface="Helvetica"/>
                <a:cs typeface="Helvetica"/>
              </a:rPr>
              <a:t>R</a:t>
            </a:r>
            <a:r>
              <a:rPr lang="en-US" sz="1000" b="1" baseline="-25000" dirty="0" smtClean="0">
                <a:latin typeface="Helvetica"/>
                <a:cs typeface="Helvetica"/>
              </a:rPr>
              <a:t>ag-het</a:t>
            </a:r>
            <a:endParaRPr lang="en-US" sz="1000" b="1" baseline="-25000" dirty="0">
              <a:latin typeface="Helvetica"/>
              <a:cs typeface="Helvetic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76446" y="4015381"/>
            <a:ext cx="748123" cy="461665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b="1" dirty="0" err="1">
                <a:latin typeface="Helvetica"/>
                <a:cs typeface="Helvetica"/>
              </a:rPr>
              <a:t>ANPP</a:t>
            </a:r>
            <a:r>
              <a:rPr lang="en-US" sz="1000" b="1" baseline="-25000" dirty="0" err="1">
                <a:latin typeface="Helvetica"/>
                <a:cs typeface="Helvetica"/>
              </a:rPr>
              <a:t>foliage</a:t>
            </a:r>
            <a:endParaRPr lang="en-US" sz="1000" b="1" baseline="-25000" dirty="0">
              <a:latin typeface="Helvetica"/>
              <a:cs typeface="Helvetica"/>
            </a:endParaRPr>
          </a:p>
          <a:p>
            <a:pPr algn="ctr"/>
            <a:r>
              <a:rPr lang="en-US" sz="1000" dirty="0">
                <a:latin typeface="Helvetica"/>
                <a:cs typeface="Helvetica"/>
              </a:rPr>
              <a:t>3.0 ± 1.2 (43/38/18)</a:t>
            </a:r>
          </a:p>
        </p:txBody>
      </p:sp>
    </p:spTree>
    <p:extLst>
      <p:ext uri="{BB962C8B-B14F-4D97-AF65-F5344CB8AC3E}">
        <p14:creationId xmlns:p14="http://schemas.microsoft.com/office/powerpoint/2010/main" val="3279568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461441" y="498082"/>
            <a:ext cx="4359361" cy="6858000"/>
            <a:chOff x="954104" y="843197"/>
            <a:chExt cx="4359361" cy="6858000"/>
          </a:xfrm>
        </p:grpSpPr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4104" y="843197"/>
              <a:ext cx="4359361" cy="6858000"/>
            </a:xfrm>
            <a:prstGeom prst="rect">
              <a:avLst/>
            </a:prstGeom>
          </p:spPr>
        </p:pic>
        <p:pic>
          <p:nvPicPr>
            <p:cNvPr id="122" name="Picture 121"/>
            <p:cNvPicPr>
              <a:picLocks noChangeAspect="1"/>
            </p:cNvPicPr>
            <p:nvPr/>
          </p:nvPicPr>
          <p:blipFill rotWithShape="1">
            <a:blip r:embed="rId4"/>
            <a:srcRect l="11630"/>
            <a:stretch/>
          </p:blipFill>
          <p:spPr>
            <a:xfrm>
              <a:off x="3320736" y="3884124"/>
              <a:ext cx="594189" cy="850900"/>
            </a:xfrm>
            <a:prstGeom prst="rect">
              <a:avLst/>
            </a:prstGeom>
          </p:spPr>
        </p:pic>
      </p:grpSp>
      <p:sp>
        <p:nvSpPr>
          <p:cNvPr id="6" name="Down Arrow 5"/>
          <p:cNvSpPr/>
          <p:nvPr/>
        </p:nvSpPr>
        <p:spPr>
          <a:xfrm>
            <a:off x="581634" y="415083"/>
            <a:ext cx="1444751" cy="1002632"/>
          </a:xfrm>
          <a:prstGeom prst="downArrow">
            <a:avLst/>
          </a:prstGeom>
          <a:solidFill>
            <a:schemeClr val="accent3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20728107">
            <a:off x="1629684" y="2283141"/>
            <a:ext cx="146304" cy="4458147"/>
          </a:xfrm>
          <a:prstGeom prst="downArrow">
            <a:avLst/>
          </a:prstGeom>
          <a:solidFill>
            <a:schemeClr val="accent3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10800000">
            <a:off x="5141126" y="415084"/>
            <a:ext cx="1298448" cy="1005840"/>
          </a:xfrm>
          <a:prstGeom prst="downArrow">
            <a:avLst>
              <a:gd name="adj1" fmla="val 50000"/>
              <a:gd name="adj2" fmla="val 31420"/>
            </a:avLst>
          </a:prstGeom>
          <a:solidFill>
            <a:schemeClr val="bg1">
              <a:lumMod val="65000"/>
            </a:schemeClr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11704169">
            <a:off x="4922017" y="1391726"/>
            <a:ext cx="338569" cy="4708089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015619" y="6136982"/>
            <a:ext cx="1179765" cy="506002"/>
          </a:xfrm>
          <a:prstGeom prst="rect">
            <a:avLst/>
          </a:prstGeom>
          <a:solidFill>
            <a:schemeClr val="bg2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Helvetica"/>
                <a:cs typeface="Helvetica"/>
              </a:rPr>
              <a:t>root biomass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26.5 ± 15.6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(39/22/12)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36420" y="3806899"/>
            <a:ext cx="1058964" cy="507805"/>
          </a:xfrm>
          <a:prstGeom prst="rect">
            <a:avLst/>
          </a:prstGeom>
          <a:solidFill>
            <a:schemeClr val="bg2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Helvetica"/>
                <a:cs typeface="Helvetica"/>
              </a:rPr>
              <a:t>dead wood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17.6 ± 12.7 (9/9/5)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44392" y="3227412"/>
            <a:ext cx="76011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Helvetica"/>
                <a:cs typeface="Helvetica"/>
              </a:rPr>
              <a:t>BNPP</a:t>
            </a:r>
          </a:p>
          <a:p>
            <a:pPr algn="ctr"/>
            <a:r>
              <a:rPr lang="en-US" sz="1000" dirty="0">
                <a:latin typeface="Helvetica"/>
                <a:cs typeface="Helvetica"/>
              </a:rPr>
              <a:t>3.1 ± 1.9 (34/30/12)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75456" y="1479117"/>
            <a:ext cx="78939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Helvetica"/>
                <a:cs typeface="Helvetica"/>
              </a:rPr>
              <a:t>NPP</a:t>
            </a:r>
          </a:p>
          <a:p>
            <a:pPr algn="ctr"/>
            <a:r>
              <a:rPr lang="en-US" sz="1000" dirty="0">
                <a:latin typeface="Helvetica"/>
                <a:cs typeface="Helvetica"/>
              </a:rPr>
              <a:t>8.7 ± 3.7 (50/32/13)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741546" y="4015381"/>
            <a:ext cx="748123" cy="461665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b="1" dirty="0" err="1">
                <a:latin typeface="Helvetica"/>
                <a:cs typeface="Helvetica"/>
              </a:rPr>
              <a:t>ANPP</a:t>
            </a:r>
            <a:r>
              <a:rPr lang="en-US" sz="1000" b="1" baseline="-25000" dirty="0" err="1">
                <a:latin typeface="Helvetica"/>
                <a:cs typeface="Helvetica"/>
              </a:rPr>
              <a:t>foliage</a:t>
            </a:r>
            <a:endParaRPr lang="en-US" sz="1000" b="1" baseline="-25000" dirty="0">
              <a:latin typeface="Helvetica"/>
              <a:cs typeface="Helvetica"/>
            </a:endParaRPr>
          </a:p>
          <a:p>
            <a:pPr algn="ctr"/>
            <a:r>
              <a:rPr lang="en-US" sz="1000" dirty="0">
                <a:latin typeface="Helvetica"/>
                <a:cs typeface="Helvetica"/>
              </a:rPr>
              <a:t>3.0 ± 1.2 (43/38/18)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273080" y="3142551"/>
            <a:ext cx="725652" cy="461665"/>
          </a:xfrm>
          <a:prstGeom prst="rect">
            <a:avLst/>
          </a:prstGeom>
          <a:solidFill>
            <a:srgbClr val="FFFFFF">
              <a:alpha val="61000"/>
            </a:srgb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b="1" dirty="0" err="1">
                <a:latin typeface="Helvetica"/>
                <a:cs typeface="Helvetica"/>
              </a:rPr>
              <a:t>ANPP</a:t>
            </a:r>
            <a:r>
              <a:rPr lang="en-US" sz="1000" b="1" baseline="-25000" dirty="0" err="1">
                <a:latin typeface="Helvetica"/>
                <a:cs typeface="Helvetica"/>
              </a:rPr>
              <a:t>stem</a:t>
            </a:r>
            <a:endParaRPr lang="en-US" sz="1000" b="1" baseline="-25000" dirty="0">
              <a:latin typeface="Helvetica"/>
              <a:cs typeface="Helvetica"/>
            </a:endParaRPr>
          </a:p>
          <a:p>
            <a:pPr algn="ctr"/>
            <a:r>
              <a:rPr lang="en-US" sz="1000" dirty="0">
                <a:latin typeface="Helvetica"/>
                <a:cs typeface="Helvetica"/>
              </a:rPr>
              <a:t>2.8 ± 1.0 (141/137/40)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396746" y="561872"/>
            <a:ext cx="80439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Helvetica"/>
                <a:cs typeface="Helvetica"/>
              </a:rPr>
              <a:t>R</a:t>
            </a:r>
            <a:r>
              <a:rPr lang="en-US" sz="1000" b="1" baseline="-25000" dirty="0">
                <a:latin typeface="Helvetica"/>
                <a:cs typeface="Helvetica"/>
              </a:rPr>
              <a:t>eco</a:t>
            </a:r>
          </a:p>
          <a:p>
            <a:pPr algn="ctr"/>
            <a:r>
              <a:rPr lang="en-US" sz="1000" dirty="0">
                <a:latin typeface="Helvetica"/>
                <a:cs typeface="Helvetica"/>
              </a:rPr>
              <a:t>28.3 ± 8.2 (29/11/10)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50068" y="1844976"/>
            <a:ext cx="821016" cy="55399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lIns="0" rIns="0">
            <a:spAutoFit/>
          </a:bodyPr>
          <a:lstStyle/>
          <a:p>
            <a:pPr algn="ctr"/>
            <a:r>
              <a:rPr lang="en-US" sz="1000" b="1" dirty="0">
                <a:latin typeface="Helvetica"/>
                <a:cs typeface="Helvetica"/>
              </a:rPr>
              <a:t>ANPP</a:t>
            </a:r>
          </a:p>
          <a:p>
            <a:pPr algn="ctr"/>
            <a:r>
              <a:rPr lang="en-US" sz="1000" dirty="0">
                <a:latin typeface="Helvetica"/>
                <a:cs typeface="Helvetica"/>
              </a:rPr>
              <a:t>5.0 ± 2.4  (57/31/13)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175791" y="2351375"/>
            <a:ext cx="994116" cy="307777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b="1" dirty="0" err="1">
                <a:latin typeface="Helvetica"/>
                <a:cs typeface="Helvetica"/>
              </a:rPr>
              <a:t>ANPP</a:t>
            </a:r>
            <a:r>
              <a:rPr lang="en-US" sz="1000" b="1" baseline="-25000" dirty="0" err="1">
                <a:latin typeface="Helvetica"/>
                <a:cs typeface="Helvetica"/>
              </a:rPr>
              <a:t>folivory</a:t>
            </a:r>
            <a:endParaRPr lang="en-US" sz="1000" b="1" baseline="-25000" dirty="0">
              <a:latin typeface="Helvetica"/>
              <a:cs typeface="Helvetica"/>
            </a:endParaRPr>
          </a:p>
          <a:p>
            <a:pPr algn="ctr"/>
            <a:r>
              <a:rPr lang="en-US" sz="1000" dirty="0">
                <a:latin typeface="Helvetica"/>
                <a:cs typeface="Helvetica"/>
              </a:rPr>
              <a:t>0.4 ± 0.3 (10/8/5)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15786" y="5407863"/>
            <a:ext cx="103882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 err="1">
                <a:latin typeface="Helvetica"/>
                <a:cs typeface="Helvetica"/>
              </a:rPr>
              <a:t>BNPP</a:t>
            </a:r>
            <a:r>
              <a:rPr lang="en-US" sz="1000" b="1" baseline="-25000" dirty="0" err="1">
                <a:latin typeface="Helvetica"/>
                <a:cs typeface="Helvetica"/>
              </a:rPr>
              <a:t>fine</a:t>
            </a:r>
            <a:endParaRPr lang="en-US" sz="1000" b="1" baseline="-25000" dirty="0">
              <a:latin typeface="Helvetica"/>
              <a:cs typeface="Helvetica"/>
            </a:endParaRPr>
          </a:p>
          <a:p>
            <a:pPr algn="ctr"/>
            <a:r>
              <a:rPr lang="en-US" sz="1000" dirty="0">
                <a:latin typeface="Helvetica"/>
                <a:cs typeface="Helvetica"/>
              </a:rPr>
              <a:t>2.6 ± 1.7 (34/30/13)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57143" y="4712787"/>
            <a:ext cx="103882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 err="1">
                <a:latin typeface="Helvetica"/>
                <a:cs typeface="Helvetica"/>
              </a:rPr>
              <a:t>BNPP</a:t>
            </a:r>
            <a:r>
              <a:rPr lang="en-US" sz="1000" b="1" baseline="-25000" dirty="0" err="1">
                <a:latin typeface="Helvetica"/>
                <a:cs typeface="Helvetica"/>
              </a:rPr>
              <a:t>coarse</a:t>
            </a:r>
            <a:endParaRPr lang="en-US" sz="1000" b="1" baseline="-25000" dirty="0">
              <a:latin typeface="Helvetica"/>
              <a:cs typeface="Helvetica"/>
            </a:endParaRPr>
          </a:p>
          <a:p>
            <a:pPr algn="ctr"/>
            <a:r>
              <a:rPr lang="en-US" sz="1000" dirty="0">
                <a:latin typeface="Helvetica"/>
                <a:cs typeface="Helvetica"/>
              </a:rPr>
              <a:t>0.4 ± 0.2 (29/27/10)</a:t>
            </a:r>
          </a:p>
        </p:txBody>
      </p:sp>
      <p:sp>
        <p:nvSpPr>
          <p:cNvPr id="25" name="Down Arrow 24"/>
          <p:cNvSpPr/>
          <p:nvPr/>
        </p:nvSpPr>
        <p:spPr>
          <a:xfrm rot="16200000">
            <a:off x="2500734" y="2061603"/>
            <a:ext cx="45719" cy="1067763"/>
          </a:xfrm>
          <a:prstGeom prst="downArrow">
            <a:avLst/>
          </a:prstGeom>
          <a:solidFill>
            <a:schemeClr val="accent3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 rot="18431627">
            <a:off x="1558659" y="2174105"/>
            <a:ext cx="228600" cy="668151"/>
          </a:xfrm>
          <a:prstGeom prst="downArrow">
            <a:avLst/>
          </a:prstGeom>
          <a:solidFill>
            <a:schemeClr val="accent3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 flipH="1">
            <a:off x="2431355" y="4956262"/>
            <a:ext cx="220900" cy="1469959"/>
          </a:xfrm>
          <a:prstGeom prst="downArrow">
            <a:avLst/>
          </a:prstGeom>
          <a:solidFill>
            <a:schemeClr val="accent3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 rot="16920000">
            <a:off x="2227531" y="2459633"/>
            <a:ext cx="137160" cy="566928"/>
          </a:xfrm>
          <a:prstGeom prst="downArrow">
            <a:avLst/>
          </a:prstGeom>
          <a:solidFill>
            <a:schemeClr val="accent3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869831" y="361817"/>
            <a:ext cx="1404919" cy="400110"/>
          </a:xfrm>
          <a:prstGeom prst="rect">
            <a:avLst/>
          </a:prstGeom>
          <a:solidFill>
            <a:srgbClr val="FFFFFF">
              <a:alpha val="64000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Helvetica"/>
                <a:cs typeface="Helvetica"/>
              </a:rPr>
              <a:t>NEE</a:t>
            </a:r>
          </a:p>
          <a:p>
            <a:pPr algn="ctr"/>
            <a:r>
              <a:rPr lang="en-US" sz="1000" dirty="0">
                <a:latin typeface="Helvetica"/>
                <a:cs typeface="Helvetica"/>
              </a:rPr>
              <a:t>-1.9 ± 2.3 (37/11/11)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352500" y="850313"/>
            <a:ext cx="1146965" cy="520658"/>
          </a:xfrm>
          <a:prstGeom prst="rect">
            <a:avLst/>
          </a:prstGeom>
          <a:solidFill>
            <a:schemeClr val="bg2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Helvetica"/>
                <a:cs typeface="Helvetica"/>
              </a:rPr>
              <a:t>foliage biomass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4.2 ± 1.3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(18/14/5)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999162" y="1640621"/>
            <a:ext cx="1104899" cy="682164"/>
          </a:xfrm>
          <a:prstGeom prst="rect">
            <a:avLst/>
          </a:prstGeom>
          <a:solidFill>
            <a:schemeClr val="bg2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Helvetica"/>
                <a:cs typeface="Helvetica"/>
              </a:rPr>
              <a:t>aboveground biomass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133.9 ± 50.8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(203/118/42)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83850" y="406851"/>
            <a:ext cx="8255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Helvetica"/>
                <a:cs typeface="Helvetica"/>
              </a:rPr>
              <a:t>GPP</a:t>
            </a:r>
          </a:p>
          <a:p>
            <a:pPr algn="ctr"/>
            <a:r>
              <a:rPr lang="en-US" sz="1000" dirty="0">
                <a:latin typeface="Helvetica"/>
                <a:cs typeface="Helvetica"/>
              </a:rPr>
              <a:t>31.6 ± 6.7 (38/18/13)</a:t>
            </a:r>
          </a:p>
        </p:txBody>
      </p:sp>
      <p:sp>
        <p:nvSpPr>
          <p:cNvPr id="33" name="Down Arrow 32"/>
          <p:cNvSpPr/>
          <p:nvPr/>
        </p:nvSpPr>
        <p:spPr>
          <a:xfrm rot="18346085">
            <a:off x="2244670" y="2499831"/>
            <a:ext cx="333195" cy="1058309"/>
          </a:xfrm>
          <a:prstGeom prst="downArrow">
            <a:avLst/>
          </a:prstGeom>
          <a:solidFill>
            <a:schemeClr val="accent3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>
            <a:off x="2880116" y="454177"/>
            <a:ext cx="82296" cy="274320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958284" y="4432504"/>
            <a:ext cx="70022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 err="1">
                <a:latin typeface="Helvetica"/>
                <a:cs typeface="Helvetica"/>
              </a:rPr>
              <a:t>R</a:t>
            </a:r>
            <a:r>
              <a:rPr lang="en-US" sz="1000" b="1" baseline="-25000" dirty="0" err="1">
                <a:latin typeface="Helvetica"/>
                <a:cs typeface="Helvetica"/>
              </a:rPr>
              <a:t>soil</a:t>
            </a:r>
            <a:r>
              <a:rPr lang="en-US" sz="1000" b="1" baseline="-25000" dirty="0">
                <a:latin typeface="Helvetica"/>
                <a:cs typeface="Helvetica"/>
              </a:rPr>
              <a:t>-het</a:t>
            </a:r>
          </a:p>
          <a:p>
            <a:pPr algn="ctr"/>
            <a:r>
              <a:rPr lang="en-US" sz="1000" dirty="0">
                <a:latin typeface="Helvetica"/>
                <a:cs typeface="Helvetica"/>
              </a:rPr>
              <a:t>7.5 ± 3.4 (18/16/9)</a:t>
            </a:r>
          </a:p>
        </p:txBody>
      </p:sp>
      <p:sp>
        <p:nvSpPr>
          <p:cNvPr id="38" name="Down Arrow 37"/>
          <p:cNvSpPr/>
          <p:nvPr/>
        </p:nvSpPr>
        <p:spPr>
          <a:xfrm rot="16200000">
            <a:off x="4155562" y="588519"/>
            <a:ext cx="969264" cy="108649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015647" y="939070"/>
            <a:ext cx="124038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Helvetica"/>
                <a:cs typeface="Helvetica"/>
              </a:rPr>
              <a:t>R</a:t>
            </a:r>
            <a:r>
              <a:rPr lang="en-US" sz="1000" b="1" baseline="-25000" dirty="0">
                <a:latin typeface="Helvetica"/>
                <a:cs typeface="Helvetica"/>
              </a:rPr>
              <a:t>a</a:t>
            </a:r>
          </a:p>
          <a:p>
            <a:pPr algn="ctr"/>
            <a:r>
              <a:rPr lang="en-US" sz="1000" dirty="0">
                <a:latin typeface="Helvetica"/>
                <a:cs typeface="Helvetica"/>
              </a:rPr>
              <a:t>21.2 ± 4.1 (9/8/5)</a:t>
            </a:r>
          </a:p>
          <a:p>
            <a:pPr algn="ctr"/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628474" y="5401189"/>
            <a:ext cx="732742" cy="461665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b="1" dirty="0" err="1">
                <a:latin typeface="Helvetica"/>
                <a:cs typeface="Helvetica"/>
              </a:rPr>
              <a:t>ANPP</a:t>
            </a:r>
            <a:r>
              <a:rPr lang="en-US" sz="1000" b="1" baseline="-25000" dirty="0" err="1">
                <a:latin typeface="Helvetica"/>
                <a:cs typeface="Helvetica"/>
              </a:rPr>
              <a:t>litterfall</a:t>
            </a:r>
            <a:endParaRPr lang="en-US" sz="1000" b="1" baseline="-25000" dirty="0">
              <a:latin typeface="Helvetica"/>
              <a:cs typeface="Helvetica"/>
            </a:endParaRPr>
          </a:p>
          <a:p>
            <a:pPr algn="ctr"/>
            <a:r>
              <a:rPr lang="en-US" sz="1000" dirty="0">
                <a:latin typeface="Helvetica"/>
                <a:cs typeface="Helvetica"/>
              </a:rPr>
              <a:t>3.6 ± 1.5 (17/16/10)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153752" y="5015297"/>
            <a:ext cx="1024300" cy="437855"/>
          </a:xfrm>
          <a:prstGeom prst="rect">
            <a:avLst/>
          </a:prstGeom>
          <a:solidFill>
            <a:schemeClr val="bg2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Helvetica"/>
                <a:cs typeface="Helvetica"/>
              </a:rPr>
              <a:t>organic layer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6.8 ± 8.0 (3/3/3)</a:t>
            </a:r>
          </a:p>
        </p:txBody>
      </p:sp>
      <p:sp>
        <p:nvSpPr>
          <p:cNvPr id="7" name="Down Arrow 6"/>
          <p:cNvSpPr/>
          <p:nvPr/>
        </p:nvSpPr>
        <p:spPr>
          <a:xfrm>
            <a:off x="1112417" y="1504582"/>
            <a:ext cx="393192" cy="756242"/>
          </a:xfrm>
          <a:prstGeom prst="downArrow">
            <a:avLst/>
          </a:prstGeom>
          <a:solidFill>
            <a:schemeClr val="accent3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94223" y="373584"/>
            <a:ext cx="6080760" cy="685800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4197301" y="1545408"/>
            <a:ext cx="1250057" cy="1027216"/>
          </a:xfrm>
          <a:prstGeom prst="straightConnector1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5405996" y="1567712"/>
            <a:ext cx="529844" cy="4654178"/>
          </a:xfrm>
          <a:prstGeom prst="straightConnector1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3480186" y="4731825"/>
            <a:ext cx="8334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Helvetica"/>
                <a:cs typeface="Helvetica"/>
              </a:rPr>
              <a:t>woody mortality</a:t>
            </a:r>
            <a:endParaRPr lang="en-US" sz="1000" b="1" baseline="-25000" dirty="0">
              <a:latin typeface="Helvetica"/>
              <a:cs typeface="Helvetica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108214" y="5607674"/>
            <a:ext cx="1394700" cy="455201"/>
          </a:xfrm>
          <a:prstGeom prst="rect">
            <a:avLst/>
          </a:prstGeom>
          <a:solidFill>
            <a:schemeClr val="bg2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Helvetica"/>
                <a:cs typeface="Helvetica"/>
              </a:rPr>
              <a:t>fine root biomass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8.5 ± 12.2 (11/8/8)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786763" y="2684302"/>
            <a:ext cx="1016000" cy="567864"/>
          </a:xfrm>
          <a:prstGeom prst="rect">
            <a:avLst/>
          </a:prstGeom>
          <a:solidFill>
            <a:schemeClr val="bg2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Helvetica"/>
                <a:cs typeface="Helvetica"/>
              </a:rPr>
              <a:t>total biomass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166 ± 14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(37/13/7)</a:t>
            </a:r>
          </a:p>
        </p:txBody>
      </p:sp>
      <p:sp>
        <p:nvSpPr>
          <p:cNvPr id="56" name="Down Arrow 55"/>
          <p:cNvSpPr/>
          <p:nvPr/>
        </p:nvSpPr>
        <p:spPr>
          <a:xfrm>
            <a:off x="2463219" y="2692317"/>
            <a:ext cx="137160" cy="2194560"/>
          </a:xfrm>
          <a:prstGeom prst="downArrow">
            <a:avLst/>
          </a:prstGeom>
          <a:solidFill>
            <a:schemeClr val="accent3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7847367" y="562456"/>
            <a:ext cx="1111154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b="1" u="sng" dirty="0">
                <a:latin typeface="Helvetica"/>
                <a:cs typeface="Helvetica"/>
              </a:rPr>
              <a:t>legend</a:t>
            </a:r>
            <a:endParaRPr lang="en-US" sz="1000" b="1" u="sng" baseline="-25000" dirty="0">
              <a:latin typeface="Helvetica"/>
              <a:cs typeface="Helvetica"/>
            </a:endParaRPr>
          </a:p>
          <a:p>
            <a:r>
              <a:rPr lang="en-US" sz="1000" dirty="0">
                <a:latin typeface="Helvetica"/>
                <a:cs typeface="Helvetica"/>
              </a:rPr>
              <a:t>mean ± </a:t>
            </a:r>
            <a:r>
              <a:rPr lang="en-US" sz="1000" dirty="0" err="1">
                <a:latin typeface="Helvetica"/>
                <a:cs typeface="Helvetica"/>
              </a:rPr>
              <a:t>std</a:t>
            </a:r>
            <a:r>
              <a:rPr lang="en-US" sz="1000" dirty="0">
                <a:latin typeface="Helvetica"/>
                <a:cs typeface="Helvetica"/>
              </a:rPr>
              <a:t> </a:t>
            </a:r>
          </a:p>
          <a:p>
            <a:r>
              <a:rPr lang="en-US" sz="1000" dirty="0">
                <a:latin typeface="Helvetica"/>
                <a:cs typeface="Helvetica"/>
              </a:rPr>
              <a:t>(n records/ n plots/ n areas )</a:t>
            </a:r>
          </a:p>
        </p:txBody>
      </p:sp>
      <p:sp>
        <p:nvSpPr>
          <p:cNvPr id="58" name="Down Arrow 57"/>
          <p:cNvSpPr/>
          <p:nvPr/>
        </p:nvSpPr>
        <p:spPr>
          <a:xfrm rot="10971162">
            <a:off x="4268711" y="1315051"/>
            <a:ext cx="329599" cy="477240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Down Arrow 62"/>
          <p:cNvSpPr/>
          <p:nvPr/>
        </p:nvSpPr>
        <p:spPr>
          <a:xfrm rot="10800000">
            <a:off x="3778698" y="5862854"/>
            <a:ext cx="1167749" cy="85154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162705" y="2684031"/>
            <a:ext cx="994116" cy="153888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b="1" dirty="0" err="1">
                <a:latin typeface="Helvetica"/>
                <a:cs typeface="Helvetica"/>
              </a:rPr>
              <a:t>ANPP</a:t>
            </a:r>
            <a:r>
              <a:rPr lang="en-US" sz="1000" b="1" baseline="-25000" dirty="0" err="1">
                <a:latin typeface="Helvetica"/>
                <a:cs typeface="Helvetica"/>
              </a:rPr>
              <a:t>repro</a:t>
            </a:r>
            <a:endParaRPr lang="en-US" sz="1000" b="1" baseline="-25000" dirty="0">
              <a:latin typeface="Helvetica"/>
              <a:cs typeface="Helvetica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440193" y="3454600"/>
            <a:ext cx="666274" cy="153888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b="1" dirty="0" err="1">
                <a:latin typeface="Helvetica"/>
                <a:cs typeface="Helvetica"/>
              </a:rPr>
              <a:t>Rroot</a:t>
            </a:r>
            <a:endParaRPr lang="en-US" sz="1000" b="1" baseline="-25000" dirty="0">
              <a:latin typeface="Helvetica"/>
              <a:cs typeface="Helvetica"/>
            </a:endParaRPr>
          </a:p>
        </p:txBody>
      </p:sp>
      <p:sp>
        <p:nvSpPr>
          <p:cNvPr id="62" name="Down Arrow 61"/>
          <p:cNvSpPr/>
          <p:nvPr/>
        </p:nvSpPr>
        <p:spPr>
          <a:xfrm rot="16200000">
            <a:off x="2695499" y="16019"/>
            <a:ext cx="664732" cy="2056869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338611" y="902461"/>
            <a:ext cx="12403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1" dirty="0" err="1">
                <a:latin typeface="Helvetica"/>
                <a:cs typeface="Helvetica"/>
              </a:rPr>
              <a:t>R</a:t>
            </a:r>
            <a:r>
              <a:rPr lang="en-US" sz="1000" b="1" baseline="-25000" dirty="0" err="1">
                <a:latin typeface="Helvetica"/>
                <a:cs typeface="Helvetica"/>
              </a:rPr>
              <a:t>auto_ag</a:t>
            </a:r>
            <a:endParaRPr lang="en-US" sz="1000" b="1" baseline="-25000" dirty="0">
              <a:latin typeface="Helvetica"/>
              <a:cs typeface="Helvetica"/>
            </a:endParaRPr>
          </a:p>
          <a:p>
            <a:pPr algn="ctr"/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965120" y="6092680"/>
            <a:ext cx="801096" cy="55399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Helvetica"/>
                <a:cs typeface="Helvetica"/>
              </a:rPr>
              <a:t>R</a:t>
            </a:r>
            <a:r>
              <a:rPr lang="en-US" sz="1000" b="1" baseline="-25000" dirty="0">
                <a:latin typeface="Helvetica"/>
                <a:cs typeface="Helvetica"/>
              </a:rPr>
              <a:t>soil</a:t>
            </a:r>
          </a:p>
          <a:p>
            <a:pPr algn="ctr"/>
            <a:r>
              <a:rPr lang="en-US" sz="1000" dirty="0">
                <a:latin typeface="Helvetica"/>
                <a:cs typeface="Helvetica"/>
              </a:rPr>
              <a:t>13.5 ± 3.7 (24/19/12)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845671" y="4246174"/>
            <a:ext cx="748123" cy="15388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b="1" dirty="0" err="1" smtClean="0">
                <a:latin typeface="Helvetica"/>
                <a:cs typeface="Helvetica"/>
              </a:rPr>
              <a:t>ANPP</a:t>
            </a:r>
            <a:r>
              <a:rPr lang="en-US" sz="1000" b="1" baseline="-25000" dirty="0" err="1" smtClean="0">
                <a:latin typeface="Helvetica"/>
                <a:cs typeface="Helvetica"/>
              </a:rPr>
              <a:t>branch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65" name="Down Arrow 64"/>
          <p:cNvSpPr/>
          <p:nvPr/>
        </p:nvSpPr>
        <p:spPr>
          <a:xfrm>
            <a:off x="2767213" y="3404499"/>
            <a:ext cx="126462" cy="1727436"/>
          </a:xfrm>
          <a:prstGeom prst="downArrow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128828" y="6696237"/>
            <a:ext cx="1432846" cy="45520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Helvetica"/>
                <a:cs typeface="Helvetica"/>
              </a:rPr>
              <a:t>coarse </a:t>
            </a:r>
            <a:r>
              <a:rPr lang="en-US" sz="1000" b="1" smtClean="0">
                <a:solidFill>
                  <a:schemeClr val="tx1"/>
                </a:solidFill>
                <a:latin typeface="Helvetica"/>
                <a:cs typeface="Helvetica"/>
              </a:rPr>
              <a:t>root biomass</a:t>
            </a:r>
            <a:endParaRPr lang="en-US" sz="1000" b="1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248392" y="4418482"/>
            <a:ext cx="1242695" cy="50780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Helvetica"/>
                <a:cs typeface="Helvetica"/>
              </a:rPr>
              <a:t>down dead wood</a:t>
            </a:r>
            <a:endParaRPr lang="en-US" sz="1000" b="1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108214" y="3264949"/>
            <a:ext cx="1338444" cy="50780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Helvetica"/>
                <a:cs typeface="Helvetica"/>
              </a:rPr>
              <a:t>standing dead wood</a:t>
            </a:r>
            <a:endParaRPr lang="en-US" sz="1000" b="1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145593" y="2543282"/>
            <a:ext cx="1339280" cy="520658"/>
          </a:xfrm>
          <a:prstGeom prst="rect">
            <a:avLst/>
          </a:prstGeom>
          <a:solidFill>
            <a:schemeClr val="bg2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smtClean="0">
                <a:solidFill>
                  <a:schemeClr val="tx1"/>
                </a:solidFill>
                <a:latin typeface="Helvetica"/>
                <a:cs typeface="Helvetica"/>
              </a:rPr>
              <a:t>woody ag biomass</a:t>
            </a:r>
            <a:endParaRPr lang="en-US" sz="1000" b="1" dirty="0">
              <a:solidFill>
                <a:schemeClr val="tx1"/>
              </a:solidFill>
              <a:latin typeface="Helvetica"/>
              <a:cs typeface="Helvetica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4.2 ± 1.3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(18/14/5)</a:t>
            </a:r>
          </a:p>
        </p:txBody>
      </p:sp>
      <p:sp>
        <p:nvSpPr>
          <p:cNvPr id="70" name="Down Arrow 69"/>
          <p:cNvSpPr/>
          <p:nvPr/>
        </p:nvSpPr>
        <p:spPr>
          <a:xfrm rot="18346085">
            <a:off x="3131414" y="3195024"/>
            <a:ext cx="193397" cy="796985"/>
          </a:xfrm>
          <a:prstGeom prst="downArrow">
            <a:avLst/>
          </a:prstGeom>
          <a:solidFill>
            <a:schemeClr val="accent3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1554054" y="2940452"/>
            <a:ext cx="748123" cy="15388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b="1" dirty="0" err="1" smtClean="0">
                <a:latin typeface="Helvetica"/>
                <a:cs typeface="Helvetica"/>
              </a:rPr>
              <a:t>ANPP</a:t>
            </a:r>
            <a:r>
              <a:rPr lang="en-US" sz="1000" b="1" baseline="-25000" dirty="0" err="1" smtClean="0">
                <a:latin typeface="Helvetica"/>
                <a:cs typeface="Helvetica"/>
              </a:rPr>
              <a:t>woody</a:t>
            </a:r>
            <a:endParaRPr lang="en-US" sz="1000" dirty="0">
              <a:latin typeface="Helvetica"/>
              <a:cs typeface="Helvetica"/>
            </a:endParaRPr>
          </a:p>
        </p:txBody>
      </p:sp>
      <p:cxnSp>
        <p:nvCxnSpPr>
          <p:cNvPr id="75" name="Elbow Connector 74"/>
          <p:cNvCxnSpPr>
            <a:stCxn id="31" idx="3"/>
            <a:endCxn id="54" idx="0"/>
          </p:cNvCxnSpPr>
          <p:nvPr/>
        </p:nvCxnSpPr>
        <p:spPr>
          <a:xfrm>
            <a:off x="8104061" y="1981703"/>
            <a:ext cx="190702" cy="70259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54" idx="2"/>
            <a:endCxn id="12" idx="3"/>
          </p:cNvCxnSpPr>
          <p:nvPr/>
        </p:nvCxnSpPr>
        <p:spPr>
          <a:xfrm rot="5400000">
            <a:off x="6676166" y="4771385"/>
            <a:ext cx="3137817" cy="9937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Down Arrow 122"/>
          <p:cNvSpPr/>
          <p:nvPr/>
        </p:nvSpPr>
        <p:spPr>
          <a:xfrm rot="19529667" flipH="1">
            <a:off x="4317407" y="3621358"/>
            <a:ext cx="233537" cy="3076729"/>
          </a:xfrm>
          <a:prstGeom prst="downArrow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Elbow Connector 3"/>
          <p:cNvCxnSpPr>
            <a:stCxn id="30" idx="3"/>
            <a:endCxn id="31" idx="0"/>
          </p:cNvCxnSpPr>
          <p:nvPr/>
        </p:nvCxnSpPr>
        <p:spPr>
          <a:xfrm>
            <a:off x="7499465" y="1110642"/>
            <a:ext cx="52147" cy="52997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9" idx="3"/>
            <a:endCxn id="31" idx="2"/>
          </p:cNvCxnSpPr>
          <p:nvPr/>
        </p:nvCxnSpPr>
        <p:spPr>
          <a:xfrm flipV="1">
            <a:off x="7484873" y="2322785"/>
            <a:ext cx="66739" cy="48082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68" idx="3"/>
            <a:endCxn id="13" idx="0"/>
          </p:cNvCxnSpPr>
          <p:nvPr/>
        </p:nvCxnSpPr>
        <p:spPr>
          <a:xfrm>
            <a:off x="7446658" y="3518852"/>
            <a:ext cx="219244" cy="28804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67" idx="3"/>
            <a:endCxn id="13" idx="2"/>
          </p:cNvCxnSpPr>
          <p:nvPr/>
        </p:nvCxnSpPr>
        <p:spPr>
          <a:xfrm flipV="1">
            <a:off x="7491087" y="4314704"/>
            <a:ext cx="174815" cy="35768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53" idx="3"/>
            <a:endCxn id="12" idx="0"/>
          </p:cNvCxnSpPr>
          <p:nvPr/>
        </p:nvCxnSpPr>
        <p:spPr>
          <a:xfrm>
            <a:off x="7502914" y="5835275"/>
            <a:ext cx="102588" cy="30170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66" idx="3"/>
            <a:endCxn id="12" idx="2"/>
          </p:cNvCxnSpPr>
          <p:nvPr/>
        </p:nvCxnSpPr>
        <p:spPr>
          <a:xfrm flipV="1">
            <a:off x="7561674" y="6642984"/>
            <a:ext cx="43828" cy="28085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Down Arrow 142"/>
          <p:cNvSpPr/>
          <p:nvPr/>
        </p:nvSpPr>
        <p:spPr>
          <a:xfrm rot="1148444" flipH="1">
            <a:off x="2869477" y="2845294"/>
            <a:ext cx="69469" cy="2128586"/>
          </a:xfrm>
          <a:prstGeom prst="downArrow">
            <a:avLst/>
          </a:prstGeom>
          <a:solidFill>
            <a:schemeClr val="accent3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488769" y="1607000"/>
            <a:ext cx="1404919" cy="246221"/>
          </a:xfrm>
          <a:prstGeom prst="rect">
            <a:avLst/>
          </a:prstGeom>
          <a:solidFill>
            <a:srgbClr val="FFFFFF">
              <a:alpha val="64000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smtClean="0">
                <a:latin typeface="Helvetica"/>
                <a:cs typeface="Helvetica"/>
              </a:rPr>
              <a:t>∆AGB</a:t>
            </a:r>
            <a:endParaRPr lang="en-US" sz="1000" b="1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962167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5675</TotalTime>
  <Words>411</Words>
  <Application>Microsoft Office PowerPoint</Application>
  <PresentationFormat>Custom</PresentationFormat>
  <Paragraphs>132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</vt:vector>
  </TitlesOfParts>
  <Company>Smithsonian Institution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Maria</dc:creator>
  <cp:lastModifiedBy>Herrmann, Valentine</cp:lastModifiedBy>
  <cp:revision>172</cp:revision>
  <cp:lastPrinted>2015-09-16T22:25:56Z</cp:lastPrinted>
  <dcterms:created xsi:type="dcterms:W3CDTF">2015-08-14T19:30:26Z</dcterms:created>
  <dcterms:modified xsi:type="dcterms:W3CDTF">2018-04-12T15:04:54Z</dcterms:modified>
</cp:coreProperties>
</file>