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5" r:id="rId2"/>
    <p:sldId id="286" r:id="rId3"/>
    <p:sldId id="287" r:id="rId4"/>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CBC1-9053-04CC-016D-2985D984FA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DB587340-3EF8-0FF3-3B9C-880DEADC2A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5584AB03-22F2-1FA6-5B82-0BE8A251EADA}"/>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5" name="Footer Placeholder 4">
            <a:extLst>
              <a:ext uri="{FF2B5EF4-FFF2-40B4-BE49-F238E27FC236}">
                <a16:creationId xmlns:a16="http://schemas.microsoft.com/office/drawing/2014/main" id="{AE003032-BA24-AAC1-C741-3273510314D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44F2B26-26F7-7B9A-0EDC-46C6C84E5687}"/>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4247570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7D6B-0439-EF4A-BCA8-AB6BDA606B12}"/>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6016B17-6D0B-9752-5BE5-A38AF765A4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5E7AA10-C3AE-D97D-9B4E-CB05749B67D9}"/>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5" name="Footer Placeholder 4">
            <a:extLst>
              <a:ext uri="{FF2B5EF4-FFF2-40B4-BE49-F238E27FC236}">
                <a16:creationId xmlns:a16="http://schemas.microsoft.com/office/drawing/2014/main" id="{FA19290D-583F-6F8B-254C-9C4762746BE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329B3B9-EC26-EB4C-6A66-F2D3BC0464F3}"/>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761388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0970A6-DFAC-C0F5-29CE-3AEADAEB01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C40A01C4-DA86-DDFE-DFB0-85960ADFB8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9E63B654-3077-75D9-B229-2C0FEE6C4DC7}"/>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5" name="Footer Placeholder 4">
            <a:extLst>
              <a:ext uri="{FF2B5EF4-FFF2-40B4-BE49-F238E27FC236}">
                <a16:creationId xmlns:a16="http://schemas.microsoft.com/office/drawing/2014/main" id="{93613888-C675-CDC6-21AB-A2B2BE1CEE9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F79E055-8F36-11BE-B1BC-437794F3AC41}"/>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559878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AA5A-0579-AAB6-9B5E-1C07A409685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CFD107F-57FC-1F79-1028-FBF2948BBB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08C6ABE-598B-B1F2-9575-3B9B5A312858}"/>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5" name="Footer Placeholder 4">
            <a:extLst>
              <a:ext uri="{FF2B5EF4-FFF2-40B4-BE49-F238E27FC236}">
                <a16:creationId xmlns:a16="http://schemas.microsoft.com/office/drawing/2014/main" id="{1FC8DAA1-E009-9292-472B-022297E9280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1F1DAFE-C98B-E7E8-2308-E6B541CF2D87}"/>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67692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1D75C-2F6A-84F7-8577-315D96B083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8D1055E0-783B-A731-1AF4-2C14827345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A65510-130C-9CD0-2201-4D97FA277AD0}"/>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5" name="Footer Placeholder 4">
            <a:extLst>
              <a:ext uri="{FF2B5EF4-FFF2-40B4-BE49-F238E27FC236}">
                <a16:creationId xmlns:a16="http://schemas.microsoft.com/office/drawing/2014/main" id="{D31C4C27-9A22-C886-A2DE-FB93F5BAE11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0C78294-A311-5640-8A8B-7537FAEF6231}"/>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95894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51359-C407-1225-4167-BD90DA5314F3}"/>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8617644-BC4B-5FA8-2FCA-A98064E9D5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D519CCE-A6FE-9849-9335-BD0ED1EE5A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B889E673-4932-B112-0298-C673F84C0292}"/>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6" name="Footer Placeholder 5">
            <a:extLst>
              <a:ext uri="{FF2B5EF4-FFF2-40B4-BE49-F238E27FC236}">
                <a16:creationId xmlns:a16="http://schemas.microsoft.com/office/drawing/2014/main" id="{6E57ED18-3E8B-6FDA-0B94-BFF3798A7E1F}"/>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3B178E4-F09B-A1FD-5EFC-28513E61262E}"/>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05683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5A7D-C3C4-1E01-8A87-AA58497B75B7}"/>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5748C861-6972-7B07-7AF1-7B6099D3AE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B81943-04E3-E774-636C-BEC68021C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64D27394-2080-2534-2418-D532390EC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57AEB-5112-FB3C-23BD-ED33F59E11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1F0FEDC5-1C1E-628D-F82A-65254FCF22DA}"/>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8" name="Footer Placeholder 7">
            <a:extLst>
              <a:ext uri="{FF2B5EF4-FFF2-40B4-BE49-F238E27FC236}">
                <a16:creationId xmlns:a16="http://schemas.microsoft.com/office/drawing/2014/main" id="{FB09DF37-0897-48E0-F0EF-78B7715EC7F7}"/>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E47E10A4-A43C-A9DD-F88B-F94D00DA0BDF}"/>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401450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C8BD-0E38-1263-2CBA-A854C38FB43D}"/>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4B054DC5-C8BE-0621-59B2-5ECDB3177534}"/>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4" name="Footer Placeholder 3">
            <a:extLst>
              <a:ext uri="{FF2B5EF4-FFF2-40B4-BE49-F238E27FC236}">
                <a16:creationId xmlns:a16="http://schemas.microsoft.com/office/drawing/2014/main" id="{50F6A9AC-0509-2901-AFFF-620AF6B509CA}"/>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B2C9EC71-A7B5-635E-29E3-39220536AB37}"/>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80003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CB72EE-F7EA-A383-5BFC-26CD3B405353}"/>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3" name="Footer Placeholder 2">
            <a:extLst>
              <a:ext uri="{FF2B5EF4-FFF2-40B4-BE49-F238E27FC236}">
                <a16:creationId xmlns:a16="http://schemas.microsoft.com/office/drawing/2014/main" id="{53D99DB2-BB04-1F94-A605-CF7D890FB291}"/>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09677A2C-5524-6D08-AF13-442BC7208E3C}"/>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1669144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29DB5-8A43-39A6-59C5-E2C8758A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9B92B865-9317-A708-0D28-09778A198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6C205259-8FF9-7014-19A2-688D295968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748F87-CFB1-BD32-38FB-3AEAE02A4687}"/>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6" name="Footer Placeholder 5">
            <a:extLst>
              <a:ext uri="{FF2B5EF4-FFF2-40B4-BE49-F238E27FC236}">
                <a16:creationId xmlns:a16="http://schemas.microsoft.com/office/drawing/2014/main" id="{39641CAB-FE63-A1AF-B5C3-FF5C97A9FC3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F99B047-BEB6-9098-F0C0-69C0CBBC2EDB}"/>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2960312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2736-FCF9-1D57-E3D4-382FF3E4B6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3CD55C86-A12A-E59D-9F8A-6967E6FF21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D5E4AB38-DB0C-1799-0D8B-10287BBDED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E29F05-411D-2EBF-E878-F68988A10199}"/>
              </a:ext>
            </a:extLst>
          </p:cNvPr>
          <p:cNvSpPr>
            <a:spLocks noGrp="1"/>
          </p:cNvSpPr>
          <p:nvPr>
            <p:ph type="dt" sz="half" idx="10"/>
          </p:nvPr>
        </p:nvSpPr>
        <p:spPr/>
        <p:txBody>
          <a:bodyPr/>
          <a:lstStyle/>
          <a:p>
            <a:fld id="{AE8E50CD-0495-44F0-A2B8-74FEFF7B8886}" type="datetimeFigureOut">
              <a:rPr lang="LID4096" smtClean="0"/>
              <a:t>02/24/2025</a:t>
            </a:fld>
            <a:endParaRPr lang="LID4096"/>
          </a:p>
        </p:txBody>
      </p:sp>
      <p:sp>
        <p:nvSpPr>
          <p:cNvPr id="6" name="Footer Placeholder 5">
            <a:extLst>
              <a:ext uri="{FF2B5EF4-FFF2-40B4-BE49-F238E27FC236}">
                <a16:creationId xmlns:a16="http://schemas.microsoft.com/office/drawing/2014/main" id="{77A9C132-D5FE-42EA-E6F3-9DBA2193DE2C}"/>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50FE7301-81D1-EF5A-8F95-05AEA52DE654}"/>
              </a:ext>
            </a:extLst>
          </p:cNvPr>
          <p:cNvSpPr>
            <a:spLocks noGrp="1"/>
          </p:cNvSpPr>
          <p:nvPr>
            <p:ph type="sldNum" sz="quarter" idx="12"/>
          </p:nvPr>
        </p:nvSpPr>
        <p:spPr/>
        <p:txBody>
          <a:bodyPr/>
          <a:lstStyle/>
          <a:p>
            <a:fld id="{E1B5184D-967E-4354-8F74-C3F64F938CDB}" type="slidenum">
              <a:rPr lang="LID4096" smtClean="0"/>
              <a:t>‹#›</a:t>
            </a:fld>
            <a:endParaRPr lang="LID4096"/>
          </a:p>
        </p:txBody>
      </p:sp>
    </p:spTree>
    <p:extLst>
      <p:ext uri="{BB962C8B-B14F-4D97-AF65-F5344CB8AC3E}">
        <p14:creationId xmlns:p14="http://schemas.microsoft.com/office/powerpoint/2010/main" val="3232334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bg1"/>
            </a:gs>
            <a:gs pos="100000">
              <a:schemeClr val="bg1"/>
            </a:gs>
            <a:gs pos="10000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9BA97D-60A4-1759-CCEE-732E53A69A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D2873B2B-E286-C36D-4931-77A52E9C48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3CF7AAD-ED1A-3F8D-D23B-41ACB40033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E50CD-0495-44F0-A2B8-74FEFF7B8886}" type="datetimeFigureOut">
              <a:rPr lang="LID4096" smtClean="0"/>
              <a:t>02/24/2025</a:t>
            </a:fld>
            <a:endParaRPr lang="LID4096"/>
          </a:p>
        </p:txBody>
      </p:sp>
      <p:sp>
        <p:nvSpPr>
          <p:cNvPr id="5" name="Footer Placeholder 4">
            <a:extLst>
              <a:ext uri="{FF2B5EF4-FFF2-40B4-BE49-F238E27FC236}">
                <a16:creationId xmlns:a16="http://schemas.microsoft.com/office/drawing/2014/main" id="{518915F2-F8F6-0C98-8918-6B711715D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0596AF77-2651-37F0-9B18-FBBCCA450E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B5184D-967E-4354-8F74-C3F64F938CDB}" type="slidenum">
              <a:rPr lang="LID4096" smtClean="0"/>
              <a:t>‹#›</a:t>
            </a:fld>
            <a:endParaRPr lang="LID4096"/>
          </a:p>
        </p:txBody>
      </p:sp>
    </p:spTree>
    <p:extLst>
      <p:ext uri="{BB962C8B-B14F-4D97-AF65-F5344CB8AC3E}">
        <p14:creationId xmlns:p14="http://schemas.microsoft.com/office/powerpoint/2010/main" val="282956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7A0ED-23DB-2538-2B08-7BDA3671ED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D390791-5A6F-9259-BD74-997C509A7970}"/>
              </a:ext>
            </a:extLst>
          </p:cNvPr>
          <p:cNvSpPr txBox="1"/>
          <p:nvPr/>
        </p:nvSpPr>
        <p:spPr>
          <a:xfrm>
            <a:off x="0" y="-8965"/>
            <a:ext cx="10085294" cy="707886"/>
          </a:xfrm>
          <a:prstGeom prst="rect">
            <a:avLst/>
          </a:prstGeom>
          <a:noFill/>
        </p:spPr>
        <p:txBody>
          <a:bodyPr wrap="square">
            <a:spAutoFit/>
          </a:bodyPr>
          <a:lstStyle/>
          <a:p>
            <a:r>
              <a:rPr lang="en-US" sz="2000" b="1" dirty="0" err="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Web_App-More_Than_BEP_Solution</a:t>
            </a:r>
            <a:endPar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fr-FR"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Application No: </a:t>
            </a:r>
            <a:r>
              <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1306183639</a:t>
            </a:r>
          </a:p>
        </p:txBody>
      </p:sp>
      <p:sp>
        <p:nvSpPr>
          <p:cNvPr id="6" name="TextBox 5">
            <a:extLst>
              <a:ext uri="{FF2B5EF4-FFF2-40B4-BE49-F238E27FC236}">
                <a16:creationId xmlns:a16="http://schemas.microsoft.com/office/drawing/2014/main" id="{B411E26D-2FBE-AC64-84E0-7D8BBF62E89A}"/>
              </a:ext>
            </a:extLst>
          </p:cNvPr>
          <p:cNvSpPr txBox="1"/>
          <p:nvPr/>
        </p:nvSpPr>
        <p:spPr>
          <a:xfrm>
            <a:off x="0" y="1432797"/>
            <a:ext cx="3585787" cy="2677656"/>
          </a:xfrm>
          <a:prstGeom prst="rect">
            <a:avLst/>
          </a:prstGeom>
          <a:noFill/>
        </p:spPr>
        <p:txBody>
          <a:bodyPr wrap="square">
            <a:spAutoFit/>
          </a:bodyPr>
          <a:lstStyle/>
          <a:p>
            <a:r>
              <a:rPr lang="en-US" sz="1400" dirty="0">
                <a:solidFill>
                  <a:schemeClr val="bg1"/>
                </a:solidFill>
                <a:effectLst/>
              </a:rPr>
              <a:t>Compared to traditional Word-based BEPs, this innovative solution truly embodies the "ALL-IN-ONE" concept. BEPs are no longer limited to text and images, they now integrate advanced features like model displays, data visualization, online data tables, workflows, and embedded URLs. This comprehensive approach allows users to fully understand projects while leveraging defined standards and processes within the BEP for BIM content creation. It’s a dynamic, all-encompassing tool that enhances project clarity and efficiency.</a:t>
            </a:r>
          </a:p>
        </p:txBody>
      </p:sp>
      <p:pic>
        <p:nvPicPr>
          <p:cNvPr id="4" name="Picture 3">
            <a:extLst>
              <a:ext uri="{FF2B5EF4-FFF2-40B4-BE49-F238E27FC236}">
                <a16:creationId xmlns:a16="http://schemas.microsoft.com/office/drawing/2014/main" id="{5014567A-F23C-2120-BBD9-FFE9693F3E7D}"/>
              </a:ext>
            </a:extLst>
          </p:cNvPr>
          <p:cNvPicPr>
            <a:picLocks noChangeAspect="1"/>
          </p:cNvPicPr>
          <p:nvPr/>
        </p:nvPicPr>
        <p:blipFill>
          <a:blip r:embed="rId2"/>
          <a:stretch>
            <a:fillRect/>
          </a:stretch>
        </p:blipFill>
        <p:spPr>
          <a:xfrm>
            <a:off x="3585787" y="1432797"/>
            <a:ext cx="8606267" cy="4000136"/>
          </a:xfrm>
          <a:prstGeom prst="rect">
            <a:avLst/>
          </a:prstGeom>
        </p:spPr>
      </p:pic>
    </p:spTree>
    <p:extLst>
      <p:ext uri="{BB962C8B-B14F-4D97-AF65-F5344CB8AC3E}">
        <p14:creationId xmlns:p14="http://schemas.microsoft.com/office/powerpoint/2010/main" val="138621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0E40E-727F-30CD-4D38-FB315C8ED36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B685614-37A2-A06C-5008-EA01C7304EAB}"/>
              </a:ext>
            </a:extLst>
          </p:cNvPr>
          <p:cNvSpPr txBox="1"/>
          <p:nvPr/>
        </p:nvSpPr>
        <p:spPr>
          <a:xfrm>
            <a:off x="0" y="1432797"/>
            <a:ext cx="3585787" cy="2893100"/>
          </a:xfrm>
          <a:prstGeom prst="rect">
            <a:avLst/>
          </a:prstGeom>
          <a:noFill/>
        </p:spPr>
        <p:txBody>
          <a:bodyPr wrap="square">
            <a:spAutoFit/>
          </a:bodyPr>
          <a:lstStyle/>
          <a:p>
            <a:r>
              <a:rPr lang="en-US" sz="140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Embedding BIM models and GIS information directly into the BEP empowers managers to gain a clear and immediate understanding of project status. This integration combines detailed 3D modeling with geospatial data, offering a holistic view of the project’s progress, spatial relationships, and key metrics. By providing real-time insights within a single platform, it enhances decision-making, streamlines oversight, and ensures alignment with project goals, making management more effective and informed.</a:t>
            </a:r>
          </a:p>
        </p:txBody>
      </p:sp>
      <p:sp>
        <p:nvSpPr>
          <p:cNvPr id="3" name="TextBox 2">
            <a:extLst>
              <a:ext uri="{FF2B5EF4-FFF2-40B4-BE49-F238E27FC236}">
                <a16:creationId xmlns:a16="http://schemas.microsoft.com/office/drawing/2014/main" id="{494935F0-87A0-4A0A-FCCC-B01C05A46391}"/>
              </a:ext>
            </a:extLst>
          </p:cNvPr>
          <p:cNvSpPr txBox="1"/>
          <p:nvPr/>
        </p:nvSpPr>
        <p:spPr>
          <a:xfrm>
            <a:off x="0" y="-8965"/>
            <a:ext cx="10085294" cy="707886"/>
          </a:xfrm>
          <a:prstGeom prst="rect">
            <a:avLst/>
          </a:prstGeom>
          <a:noFill/>
        </p:spPr>
        <p:txBody>
          <a:bodyPr wrap="square">
            <a:spAutoFit/>
          </a:bodyPr>
          <a:lstStyle/>
          <a:p>
            <a:r>
              <a:rPr lang="en-US" sz="2000" b="1" dirty="0" err="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Web_App-More_Than_BEP_Solution</a:t>
            </a:r>
            <a:endPar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fr-FR"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Application No: </a:t>
            </a:r>
            <a:r>
              <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1306183639</a:t>
            </a:r>
          </a:p>
        </p:txBody>
      </p:sp>
      <p:pic>
        <p:nvPicPr>
          <p:cNvPr id="7" name="Picture 6">
            <a:extLst>
              <a:ext uri="{FF2B5EF4-FFF2-40B4-BE49-F238E27FC236}">
                <a16:creationId xmlns:a16="http://schemas.microsoft.com/office/drawing/2014/main" id="{FE204DC1-4901-AD1A-6BBD-7811ABB0D66B}"/>
              </a:ext>
            </a:extLst>
          </p:cNvPr>
          <p:cNvPicPr>
            <a:picLocks noChangeAspect="1"/>
          </p:cNvPicPr>
          <p:nvPr/>
        </p:nvPicPr>
        <p:blipFill>
          <a:blip r:embed="rId2"/>
          <a:stretch>
            <a:fillRect/>
          </a:stretch>
        </p:blipFill>
        <p:spPr>
          <a:xfrm>
            <a:off x="3585785" y="1432797"/>
            <a:ext cx="8606215" cy="4001088"/>
          </a:xfrm>
          <a:prstGeom prst="rect">
            <a:avLst/>
          </a:prstGeom>
        </p:spPr>
      </p:pic>
    </p:spTree>
    <p:extLst>
      <p:ext uri="{BB962C8B-B14F-4D97-AF65-F5344CB8AC3E}">
        <p14:creationId xmlns:p14="http://schemas.microsoft.com/office/powerpoint/2010/main" val="1105172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9CA99-A829-DFF8-52ED-26EF161CFA6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D329FD9-8AE2-76BB-B0C3-11FD7B00218D}"/>
              </a:ext>
            </a:extLst>
          </p:cNvPr>
          <p:cNvSpPr txBox="1"/>
          <p:nvPr/>
        </p:nvSpPr>
        <p:spPr>
          <a:xfrm>
            <a:off x="0" y="1432797"/>
            <a:ext cx="3585787" cy="2462213"/>
          </a:xfrm>
          <a:prstGeom prst="rect">
            <a:avLst/>
          </a:prstGeom>
          <a:noFill/>
        </p:spPr>
        <p:txBody>
          <a:bodyPr wrap="square">
            <a:spAutoFit/>
          </a:bodyPr>
          <a:lstStyle/>
          <a:p>
            <a:r>
              <a:rPr lang="en-US" sz="1400" dirty="0">
                <a:solidFill>
                  <a:schemeClr val="bg1"/>
                </a:solidFill>
                <a:effectLst/>
                <a:latin typeface="Arial Unicode MS" panose="020B0604020202020204" pitchFamily="34" charset="-122"/>
                <a:ea typeface="Arial Unicode MS" panose="020B0604020202020204" pitchFamily="34" charset="-122"/>
                <a:cs typeface="Arial Unicode MS" panose="020B0604020202020204" pitchFamily="34" charset="-122"/>
              </a:rPr>
              <a:t>Embedded URLs enable the online display of Excel tables, ensuring that data remains up-to-date and reflects the latest information. Users can access and download the most current data at any time, directly from the platform. This feature eliminates outdated versions, enhances data reliability, and provides seamless, real-time interaction with project metrics, making it easier for users to stay informed and act on the latest insights.</a:t>
            </a:r>
          </a:p>
        </p:txBody>
      </p:sp>
      <p:pic>
        <p:nvPicPr>
          <p:cNvPr id="10" name="Picture 9">
            <a:extLst>
              <a:ext uri="{FF2B5EF4-FFF2-40B4-BE49-F238E27FC236}">
                <a16:creationId xmlns:a16="http://schemas.microsoft.com/office/drawing/2014/main" id="{862EE4AB-12DC-D814-C094-8864BC2117C4}"/>
              </a:ext>
            </a:extLst>
          </p:cNvPr>
          <p:cNvPicPr>
            <a:picLocks noChangeAspect="1"/>
          </p:cNvPicPr>
          <p:nvPr/>
        </p:nvPicPr>
        <p:blipFill>
          <a:blip r:embed="rId2"/>
          <a:stretch>
            <a:fillRect/>
          </a:stretch>
        </p:blipFill>
        <p:spPr>
          <a:xfrm>
            <a:off x="7037295" y="4498056"/>
            <a:ext cx="5056089" cy="550347"/>
          </a:xfrm>
          <a:prstGeom prst="rect">
            <a:avLst/>
          </a:prstGeom>
          <a:ln w="19050">
            <a:solidFill>
              <a:srgbClr val="FF0000"/>
            </a:solidFill>
          </a:ln>
        </p:spPr>
      </p:pic>
      <p:sp>
        <p:nvSpPr>
          <p:cNvPr id="11" name="Arrow: Right 10">
            <a:extLst>
              <a:ext uri="{FF2B5EF4-FFF2-40B4-BE49-F238E27FC236}">
                <a16:creationId xmlns:a16="http://schemas.microsoft.com/office/drawing/2014/main" id="{77AA168B-3E76-0D1A-B139-3C59F2A3DEB7}"/>
              </a:ext>
            </a:extLst>
          </p:cNvPr>
          <p:cNvSpPr/>
          <p:nvPr/>
        </p:nvSpPr>
        <p:spPr>
          <a:xfrm>
            <a:off x="6454588" y="4513253"/>
            <a:ext cx="475130" cy="259976"/>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TextBox 2">
            <a:extLst>
              <a:ext uri="{FF2B5EF4-FFF2-40B4-BE49-F238E27FC236}">
                <a16:creationId xmlns:a16="http://schemas.microsoft.com/office/drawing/2014/main" id="{CE23EE95-D399-BE7B-26DC-EF4F6E2F44DF}"/>
              </a:ext>
            </a:extLst>
          </p:cNvPr>
          <p:cNvSpPr txBox="1"/>
          <p:nvPr/>
        </p:nvSpPr>
        <p:spPr>
          <a:xfrm>
            <a:off x="0" y="-8965"/>
            <a:ext cx="10085294" cy="707886"/>
          </a:xfrm>
          <a:prstGeom prst="rect">
            <a:avLst/>
          </a:prstGeom>
          <a:noFill/>
        </p:spPr>
        <p:txBody>
          <a:bodyPr wrap="square">
            <a:spAutoFit/>
          </a:bodyPr>
          <a:lstStyle/>
          <a:p>
            <a:r>
              <a:rPr lang="en-US" sz="2000" b="1" dirty="0" err="1">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Web_App-More_Than_BEP_Solution</a:t>
            </a:r>
            <a:endPar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endParaRPr>
          </a:p>
          <a:p>
            <a:r>
              <a:rPr lang="fr-FR"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Application No: </a:t>
            </a:r>
            <a:r>
              <a:rPr lang="en-US" sz="2000" b="1" dirty="0">
                <a:solidFill>
                  <a:schemeClr val="bg1"/>
                </a:solidFill>
                <a:latin typeface="Arial Unicode MS" panose="020B0604020202020204" pitchFamily="34" charset="-122"/>
                <a:ea typeface="Arial Unicode MS" panose="020B0604020202020204" pitchFamily="34" charset="-122"/>
                <a:cs typeface="Arial Unicode MS" panose="020B0604020202020204" pitchFamily="34" charset="-122"/>
              </a:rPr>
              <a:t>1306183639</a:t>
            </a:r>
          </a:p>
        </p:txBody>
      </p:sp>
      <p:pic>
        <p:nvPicPr>
          <p:cNvPr id="6" name="Picture 5">
            <a:extLst>
              <a:ext uri="{FF2B5EF4-FFF2-40B4-BE49-F238E27FC236}">
                <a16:creationId xmlns:a16="http://schemas.microsoft.com/office/drawing/2014/main" id="{D9508885-32A7-69B1-2945-B78F43474F51}"/>
              </a:ext>
            </a:extLst>
          </p:cNvPr>
          <p:cNvPicPr>
            <a:picLocks noChangeAspect="1"/>
          </p:cNvPicPr>
          <p:nvPr/>
        </p:nvPicPr>
        <p:blipFill>
          <a:blip r:embed="rId3"/>
          <a:stretch>
            <a:fillRect/>
          </a:stretch>
        </p:blipFill>
        <p:spPr>
          <a:xfrm>
            <a:off x="3585785" y="1432797"/>
            <a:ext cx="8606215" cy="4001088"/>
          </a:xfrm>
          <a:prstGeom prst="rect">
            <a:avLst/>
          </a:prstGeom>
        </p:spPr>
      </p:pic>
    </p:spTree>
    <p:extLst>
      <p:ext uri="{BB962C8B-B14F-4D97-AF65-F5344CB8AC3E}">
        <p14:creationId xmlns:p14="http://schemas.microsoft.com/office/powerpoint/2010/main" val="2602280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1850</TotalTime>
  <Words>277</Words>
  <Application>Microsoft Office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 Unicode MS</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 ali</dc:creator>
  <cp:lastModifiedBy>Andy Zhu</cp:lastModifiedBy>
  <cp:revision>40</cp:revision>
  <dcterms:created xsi:type="dcterms:W3CDTF">2022-12-07T05:30:16Z</dcterms:created>
  <dcterms:modified xsi:type="dcterms:W3CDTF">2025-02-24T08:24:53Z</dcterms:modified>
</cp:coreProperties>
</file>