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46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89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132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175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1" i="1" lang="en-US" sz="5600" spc="-1" strike="noStrike">
                <a:solidFill>
                  <a:srgbClr val="50e0ea"/>
                </a:solidFill>
                <a:latin typeface="Calibri"/>
              </a:rPr>
              <a:t>HKNBP </a:t>
            </a:r>
            <a:r>
              <a:rPr b="1" lang="en-US" sz="5600" spc="-1" strike="noStrike">
                <a:solidFill>
                  <a:srgbClr val="50e0ea"/>
                </a:solidFill>
                <a:latin typeface="Calibri"/>
              </a:rPr>
              <a:t>Description</a:t>
            </a:r>
            <a:endParaRPr b="0" lang="en-US" sz="5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33520" y="3228480"/>
            <a:ext cx="78541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Autofit/>
          </a:bodyPr>
          <a:p>
            <a:pPr algn="r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Constantia"/>
              </a:rPr>
              <a:t>(Source Key)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288000" y="2376000"/>
            <a:ext cx="16727400" cy="7056000"/>
          </a:xfrm>
          <a:prstGeom prst="rect">
            <a:avLst/>
          </a:prstGeom>
          <a:ln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Menu &amp; function description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Main Screen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-3888000" y="3312000"/>
            <a:ext cx="180720" cy="40896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CustomShape 4"/>
          <p:cNvSpPr/>
          <p:nvPr/>
        </p:nvSpPr>
        <p:spPr>
          <a:xfrm>
            <a:off x="288000" y="3528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88000" y="4680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10" name="Table 6"/>
          <p:cNvGraphicFramePr/>
          <p:nvPr/>
        </p:nvGraphicFramePr>
        <p:xfrm>
          <a:off x="5401440" y="2357640"/>
          <a:ext cx="3485520" cy="4224600"/>
        </p:xfrm>
        <a:graphic>
          <a:graphicData uri="http://schemas.openxmlformats.org/drawingml/2006/table">
            <a:tbl>
              <a:tblPr/>
              <a:tblGrid>
                <a:gridCol w="506160"/>
                <a:gridCol w="1207080"/>
                <a:gridCol w="1772640"/>
              </a:tblGrid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Element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Attribute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Up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Down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Down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Channel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Next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Go Next 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Channel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Previous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Go </a:t>
                      </a:r>
                      <a:r>
                        <a:rPr b="0" lang="en-US" sz="1800" spc="-1" strike="noStrike">
                          <a:latin typeface="Arial"/>
                        </a:rPr>
                        <a:t>Previous 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11" name="CustomShape 7"/>
          <p:cNvSpPr/>
          <p:nvPr/>
        </p:nvSpPr>
        <p:spPr>
          <a:xfrm>
            <a:off x="3168000" y="3600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8"/>
          <p:cNvSpPr/>
          <p:nvPr/>
        </p:nvSpPr>
        <p:spPr>
          <a:xfrm>
            <a:off x="3240000" y="4824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288000" y="2376000"/>
            <a:ext cx="16727400" cy="705600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Menu &amp; function description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Main Screen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-3888000" y="3312000"/>
            <a:ext cx="180720" cy="40896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4"/>
          <p:cNvSpPr/>
          <p:nvPr/>
        </p:nvSpPr>
        <p:spPr>
          <a:xfrm>
            <a:off x="1440000" y="3528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1440000" y="4104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19" name="Table 6"/>
          <p:cNvGraphicFramePr/>
          <p:nvPr/>
        </p:nvGraphicFramePr>
        <p:xfrm>
          <a:off x="5401440" y="2357640"/>
          <a:ext cx="3485520" cy="4140720"/>
        </p:xfrm>
        <a:graphic>
          <a:graphicData uri="http://schemas.openxmlformats.org/drawingml/2006/table">
            <a:tbl>
              <a:tblPr/>
              <a:tblGrid>
                <a:gridCol w="506160"/>
                <a:gridCol w="1335600"/>
                <a:gridCol w="1644120"/>
              </a:tblGrid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Element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Attribute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LastTime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Channel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Go LastTime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Channel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Description</a:t>
                      </a:r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Show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Description</a:t>
                      </a:r>
                      <a:br/>
                      <a:r>
                        <a:rPr b="0" lang="en-US" sz="1800" spc="-1" strike="noStrike">
                          <a:latin typeface="Arial"/>
                        </a:rPr>
                        <a:t>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Mute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Mute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20" name="CustomShape 7"/>
          <p:cNvSpPr/>
          <p:nvPr/>
        </p:nvSpPr>
        <p:spPr>
          <a:xfrm>
            <a:off x="1440000" y="4752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Key Policy</a:t>
            </a:r>
            <a:r>
              <a:rPr b="0" i="1" lang="en-US" sz="4000" spc="-1" strike="noStrike">
                <a:solidFill>
                  <a:srgbClr val="55a839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3" name="Table 3"/>
          <p:cNvGraphicFramePr/>
          <p:nvPr/>
        </p:nvGraphicFramePr>
        <p:xfrm>
          <a:off x="457200" y="2088000"/>
          <a:ext cx="8254440" cy="4509360"/>
        </p:xfrm>
        <a:graphic>
          <a:graphicData uri="http://schemas.openxmlformats.org/drawingml/2006/table">
            <a:tbl>
              <a:tblPr/>
              <a:tblGrid>
                <a:gridCol w="1575000"/>
                <a:gridCol w="4889520"/>
                <a:gridCol w="179028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Remarks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ArrowLeft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Focus Left element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ArrowUp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Focus Up element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ArrowRight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Focus Right element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ArrowDown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Focus Down element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Enter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Click element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Hide all UI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VolumeUp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Increase Volume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55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VolumeDown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Reduce </a:t>
                      </a:r>
                      <a:r>
                        <a:rPr b="0" lang="en-US" sz="1800" spc="-1" strike="noStrike">
                          <a:latin typeface="Arial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 u="sng">
                          <a:solidFill>
                            <a:srgbClr val="303030"/>
                          </a:solidFill>
                          <a:uFillTx/>
                          <a:latin typeface="Eco Sans Mono"/>
                          <a:ea typeface="Eco Sans Mono"/>
                        </a:rPr>
                        <a:t>VolumeMute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Mute Volume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ChannelUp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 to next Channle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5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ChannelDown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 to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previous</a:t>
                      </a:r>
                      <a:r>
                        <a:rPr b="0" lang="en-US" sz="1800" spc="-1" strike="noStrike">
                          <a:latin typeface="Arial"/>
                        </a:rPr>
                        <a:t> Channle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Key Policy</a:t>
            </a:r>
            <a:r>
              <a:rPr b="0" i="1" lang="en-US" sz="4000" spc="-1" strike="noStrike">
                <a:solidFill>
                  <a:srgbClr val="55a839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6" name="Table 3"/>
          <p:cNvGraphicFramePr/>
          <p:nvPr/>
        </p:nvGraphicFramePr>
        <p:xfrm>
          <a:off x="457200" y="2088000"/>
          <a:ext cx="8254440" cy="4509360"/>
        </p:xfrm>
        <a:graphic>
          <a:graphicData uri="http://schemas.openxmlformats.org/drawingml/2006/table">
            <a:tbl>
              <a:tblPr/>
              <a:tblGrid>
                <a:gridCol w="1801440"/>
                <a:gridCol w="4663080"/>
                <a:gridCol w="179028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Remarks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ChannelList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List Channels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ColorF0Red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Run Color Red Program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ColorF1Green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Run Color Green </a:t>
                      </a:r>
                      <a:r>
                        <a:rPr b="0" lang="en-US" sz="1800" spc="-1" strike="noStrike">
                          <a:latin typeface="Arial"/>
                        </a:rPr>
                        <a:t>Program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ColorF2Yellow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Run Color Yellow </a:t>
                      </a:r>
                      <a:r>
                        <a:rPr b="0" lang="en-US" sz="1800" spc="-1" strike="noStrike">
                          <a:latin typeface="Arial"/>
                        </a:rPr>
                        <a:t>Program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ColorF3Blue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Run Color Blue </a:t>
                      </a:r>
                      <a:r>
                        <a:rPr b="0" lang="en-US" sz="1800" spc="-1" strike="noStrike">
                          <a:latin typeface="Arial"/>
                        </a:rPr>
                        <a:t>Program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Key_Number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Enter Channel Number to change 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Info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Show Channel Info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Caption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 subtitle track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 u="sng">
                          <a:solidFill>
                            <a:srgbClr val="303030"/>
                          </a:solidFill>
                          <a:uFillTx/>
                          <a:latin typeface="Eco Sans Mono"/>
                          <a:ea typeface="Eco Sans Mono"/>
                        </a:rPr>
                        <a:t>MTS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Change audio </a:t>
                      </a:r>
                      <a:r>
                        <a:rPr b="0" lang="en-US" sz="1800" spc="-1" strike="noStrike">
                          <a:latin typeface="Arial"/>
                        </a:rPr>
                        <a:t>track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PictureSize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 video track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Guide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Show EPG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Key Policy</a:t>
            </a:r>
            <a:r>
              <a:rPr b="0" i="1" lang="en-US" sz="4000" spc="-1" strike="noStrike">
                <a:solidFill>
                  <a:srgbClr val="55a839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9" name="Table 3"/>
          <p:cNvGraphicFramePr/>
          <p:nvPr/>
        </p:nvGraphicFramePr>
        <p:xfrm>
          <a:off x="457200" y="2088000"/>
          <a:ext cx="8254440" cy="4724280"/>
        </p:xfrm>
        <a:graphic>
          <a:graphicData uri="http://schemas.openxmlformats.org/drawingml/2006/table">
            <a:tbl>
              <a:tblPr/>
              <a:tblGrid>
                <a:gridCol w="2076120"/>
                <a:gridCol w="4388400"/>
                <a:gridCol w="179028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Remarks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Minus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Enter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Minus </a:t>
                      </a:r>
                      <a:r>
                        <a:rPr b="0" lang="en-US" sz="1800" spc="-1" strike="noStrike">
                          <a:latin typeface="Arial"/>
                        </a:rPr>
                        <a:t>Channels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PreviousChannel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 to before watch 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Menu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Show Virtual Remote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Eco Sans Mono"/>
                          <a:ea typeface="Eco Sans Mono"/>
                        </a:rPr>
                        <a:t>Tools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Show Virtual Remote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Key Policy</a:t>
            </a:r>
            <a:r>
              <a:rPr b="0" i="1" lang="en-US" sz="4000" spc="-1" strike="noStrike">
                <a:solidFill>
                  <a:srgbClr val="55a839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2" name="Table 3"/>
          <p:cNvGraphicFramePr/>
          <p:nvPr/>
        </p:nvGraphicFramePr>
        <p:xfrm>
          <a:off x="519120" y="1500840"/>
          <a:ext cx="7920000" cy="4338360"/>
        </p:xfrm>
        <a:graphic>
          <a:graphicData uri="http://schemas.openxmlformats.org/drawingml/2006/table">
            <a:tbl>
              <a:tblPr/>
              <a:tblGrid>
                <a:gridCol w="1391400"/>
                <a:gridCol w="4728600"/>
                <a:gridCol w="1800360"/>
              </a:tblGrid>
              <a:tr h="422640">
                <a:tc>
                  <a:tcPr marL="36000" marR="3600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2880">
                      <a:solidFill>
                        <a:srgbClr val="ffffff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cPr marL="36000" marR="3600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2880">
                      <a:solidFill>
                        <a:srgbClr val="ffffff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cPr marL="36000" marR="3600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2880">
                      <a:solidFill>
                        <a:srgbClr val="ffffff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6756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404040"/>
                          </a:solidFill>
                          <a:latin typeface="Century Gothic"/>
                          <a:ea typeface="돋움"/>
                        </a:rPr>
                        <a:t>Button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404040"/>
                          </a:solidFill>
                          <a:latin typeface="Century Gothic"/>
                          <a:ea typeface="돋움"/>
                        </a:rPr>
                        <a:t>Action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404040"/>
                          </a:solidFill>
                          <a:latin typeface="Century Gothic"/>
                          <a:ea typeface="돋움"/>
                        </a:rPr>
                        <a:t>Remarks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422640"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4480"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RETURN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Move to previous page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Samsung Mandatory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4480"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EXIT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Close the app and show broadcasting channel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Samsung Mandatory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7160"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RETURN/EXIT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In case of Game App, if game is terminated, the exit popup should be displayed.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21"/>
                        </a:spcBef>
                      </a:pPr>
                      <a:r>
                        <a:rPr b="1" lang="en-US" sz="1100" spc="-1" strike="noStrike">
                          <a:solidFill>
                            <a:srgbClr val="ff0000"/>
                          </a:solidFill>
                          <a:latin typeface="Century Gothic"/>
                          <a:ea typeface="돋움"/>
                        </a:rPr>
                        <a:t>Samsung Mandatory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36000" marR="3600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How to change languages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334" name="Table 2"/>
          <p:cNvGraphicFramePr/>
          <p:nvPr/>
        </p:nvGraphicFramePr>
        <p:xfrm>
          <a:off x="467640" y="1935000"/>
          <a:ext cx="8218440" cy="1231200"/>
        </p:xfrm>
        <a:graphic>
          <a:graphicData uri="http://schemas.openxmlformats.org/drawingml/2006/table">
            <a:tbl>
              <a:tblPr/>
              <a:tblGrid>
                <a:gridCol w="1951920"/>
                <a:gridCol w="6266880"/>
              </a:tblGrid>
              <a:tr h="420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Items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Contents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860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How to change languages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&gt;Virtual Remote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&gt;Setting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&gt;Language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Revision History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457200" y="1935000"/>
          <a:ext cx="8254440" cy="2816640"/>
        </p:xfrm>
        <a:graphic>
          <a:graphicData uri="http://schemas.openxmlformats.org/drawingml/2006/table">
            <a:tbl>
              <a:tblPr/>
              <a:tblGrid>
                <a:gridCol w="1093680"/>
                <a:gridCol w="1155240"/>
                <a:gridCol w="3941280"/>
                <a:gridCol w="2064600"/>
              </a:tblGrid>
              <a:tr h="524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Version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Date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onstantia"/>
                        </a:rPr>
                        <a:t>Author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</a:tr>
              <a:tr h="1145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2019.09.04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55a839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Set Iframe display https://hknbp.org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55a839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Connect Remote Key 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Source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  <a:tr h="114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1.1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2020.03.04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55a839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Fix errors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nstantia"/>
                        </a:rPr>
                        <a:t>Source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UI Structure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Usage Scenario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Menu &amp; function description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Key policy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How to change languages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UI Structure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Whole UI Structure</a:t>
            </a:r>
            <a:endParaRPr b="0" lang="en-US" sz="26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IframePlayer</a:t>
            </a:r>
            <a:endParaRPr b="0" lang="en-US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VirtualRemote</a:t>
            </a:r>
            <a:endParaRPr b="0" lang="en-US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Some Window</a:t>
            </a:r>
            <a:endParaRPr b="0" lang="en-US" sz="2400" spc="-1" strike="noStrike">
              <a:latin typeface="Arial"/>
            </a:endParaRPr>
          </a:p>
          <a:p>
            <a:pPr lvl="1" marL="64008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EPG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UI structure </a:t>
            </a:r>
            <a:r>
              <a:rPr b="0" lang="en-US" sz="4000" spc="-1" strike="noStrike">
                <a:solidFill>
                  <a:srgbClr val="111111"/>
                </a:solidFill>
                <a:latin typeface="Calibri"/>
              </a:rPr>
              <a:t>– (flow graph)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24" name="내용 개체 틀 3" descr=""/>
          <p:cNvPicPr/>
          <p:nvPr/>
        </p:nvPicPr>
        <p:blipFill>
          <a:blip r:embed="rId1"/>
          <a:stretch/>
        </p:blipFill>
        <p:spPr>
          <a:xfrm>
            <a:off x="-6580800" y="1512000"/>
            <a:ext cx="6364800" cy="438876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3528000" y="3312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VirtualRemote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552000" y="2232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Some Window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6552000" y="4248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EPG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32000" y="3312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IframePlayer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TextShape 6"/>
          <p:cNvSpPr txBox="1"/>
          <p:nvPr/>
        </p:nvSpPr>
        <p:spPr>
          <a:xfrm>
            <a:off x="7704000" y="4896000"/>
            <a:ext cx="180720" cy="4089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Line 7"/>
          <p:cNvSpPr/>
          <p:nvPr/>
        </p:nvSpPr>
        <p:spPr>
          <a:xfrm flipV="1">
            <a:off x="5688000" y="3024000"/>
            <a:ext cx="864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8"/>
          <p:cNvSpPr/>
          <p:nvPr/>
        </p:nvSpPr>
        <p:spPr>
          <a:xfrm>
            <a:off x="5688000" y="3960000"/>
            <a:ext cx="864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9"/>
          <p:cNvSpPr/>
          <p:nvPr/>
        </p:nvSpPr>
        <p:spPr>
          <a:xfrm>
            <a:off x="2592000" y="3816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0"/>
          <p:cNvSpPr/>
          <p:nvPr/>
        </p:nvSpPr>
        <p:spPr>
          <a:xfrm flipH="1" flipV="1">
            <a:off x="2592000" y="4464000"/>
            <a:ext cx="396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1"/>
          <p:cNvSpPr/>
          <p:nvPr/>
        </p:nvSpPr>
        <p:spPr>
          <a:xfrm flipH="1">
            <a:off x="2592000" y="2520000"/>
            <a:ext cx="3960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2"/>
          <p:cNvSpPr/>
          <p:nvPr/>
        </p:nvSpPr>
        <p:spPr>
          <a:xfrm flipH="1">
            <a:off x="2592000" y="410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13"/>
          <p:cNvSpPr txBox="1"/>
          <p:nvPr/>
        </p:nvSpPr>
        <p:spPr>
          <a:xfrm>
            <a:off x="2736000" y="3600000"/>
            <a:ext cx="576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Enter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7" name="TextShape 14"/>
          <p:cNvSpPr txBox="1"/>
          <p:nvPr/>
        </p:nvSpPr>
        <p:spPr>
          <a:xfrm>
            <a:off x="5832000" y="3325320"/>
            <a:ext cx="576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Enter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8" name="TextShape 15"/>
          <p:cNvSpPr txBox="1"/>
          <p:nvPr/>
        </p:nvSpPr>
        <p:spPr>
          <a:xfrm>
            <a:off x="5832000" y="4261320"/>
            <a:ext cx="576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Enter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39" name="TextShape 16"/>
          <p:cNvSpPr txBox="1"/>
          <p:nvPr/>
        </p:nvSpPr>
        <p:spPr>
          <a:xfrm>
            <a:off x="2736000" y="3888000"/>
            <a:ext cx="7200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Return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0" name="TextShape 17"/>
          <p:cNvSpPr txBox="1"/>
          <p:nvPr/>
        </p:nvSpPr>
        <p:spPr>
          <a:xfrm>
            <a:off x="4320000" y="2781000"/>
            <a:ext cx="7200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latin typeface="Arial"/>
              </a:rPr>
              <a:t>Return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UI Structure </a:t>
            </a:r>
            <a:r>
              <a:rPr b="0" lang="en-US" sz="4000" spc="-1" strike="noStrike">
                <a:solidFill>
                  <a:srgbClr val="111111"/>
                </a:solidFill>
                <a:latin typeface="Calibri"/>
              </a:rPr>
              <a:t>– (depth navi.)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42" name="Group 2"/>
          <p:cNvGrpSpPr/>
          <p:nvPr/>
        </p:nvGrpSpPr>
        <p:grpSpPr>
          <a:xfrm>
            <a:off x="-8640000" y="2000520"/>
            <a:ext cx="8434440" cy="4479480"/>
            <a:chOff x="-8640000" y="2000520"/>
            <a:chExt cx="8434440" cy="4479480"/>
          </a:xfrm>
        </p:grpSpPr>
        <p:sp>
          <p:nvSpPr>
            <p:cNvPr id="243" name="CustomShape 3"/>
            <p:cNvSpPr/>
            <p:nvPr/>
          </p:nvSpPr>
          <p:spPr>
            <a:xfrm>
              <a:off x="-8640000" y="292284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Picture list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4" name="CustomShape 4"/>
            <p:cNvSpPr/>
            <p:nvPr/>
          </p:nvSpPr>
          <p:spPr>
            <a:xfrm>
              <a:off x="-3284280" y="463572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Slideshow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5" name="CustomShape 5"/>
            <p:cNvSpPr/>
            <p:nvPr/>
          </p:nvSpPr>
          <p:spPr>
            <a:xfrm>
              <a:off x="-3284280" y="377928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2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1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View selected pictures and replies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46" name="CustomShape 6"/>
            <p:cNvSpPr/>
            <p:nvPr/>
          </p:nvSpPr>
          <p:spPr>
            <a:xfrm>
              <a:off x="-6899400" y="377928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Album list by pictures owner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7" name="CustomShape 7"/>
            <p:cNvSpPr/>
            <p:nvPr/>
          </p:nvSpPr>
          <p:spPr>
            <a:xfrm>
              <a:off x="-1610640" y="377928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Slideshow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8" name="CustomShape 8"/>
            <p:cNvSpPr/>
            <p:nvPr/>
          </p:nvSpPr>
          <p:spPr>
            <a:xfrm>
              <a:off x="-5091840" y="377928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Picture list by pictures owner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9" name="CustomShape 9"/>
            <p:cNvSpPr/>
            <p:nvPr/>
          </p:nvSpPr>
          <p:spPr>
            <a:xfrm>
              <a:off x="-5091840" y="292284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Slideshow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0" name="CustomShape 10"/>
            <p:cNvSpPr/>
            <p:nvPr/>
          </p:nvSpPr>
          <p:spPr>
            <a:xfrm>
              <a:off x="-6899400" y="292284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2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1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View selected pictures and replies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1" name="CustomShape 11"/>
            <p:cNvSpPr/>
            <p:nvPr/>
          </p:nvSpPr>
          <p:spPr>
            <a:xfrm>
              <a:off x="-5091840" y="463572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2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1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View selected pictures and replies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252" name="CustomShape 12"/>
            <p:cNvSpPr/>
            <p:nvPr/>
          </p:nvSpPr>
          <p:spPr>
            <a:xfrm>
              <a:off x="-6899400" y="4635720"/>
              <a:ext cx="1405080" cy="460440"/>
            </a:xfrm>
            <a:prstGeom prst="rect">
              <a:avLst/>
            </a:prstGeom>
            <a:noFill/>
            <a:ln w="15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216000" indent="-273600" algn="ctr">
                <a:lnSpc>
                  <a:spcPct val="100000"/>
                </a:lnSpc>
                <a:spcBef>
                  <a:spcPts val="241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2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Searched pictures list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3" name="CustomShape 13"/>
            <p:cNvSpPr/>
            <p:nvPr/>
          </p:nvSpPr>
          <p:spPr>
            <a:xfrm>
              <a:off x="-7234200" y="3153600"/>
              <a:ext cx="33408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4"/>
            <p:cNvSpPr/>
            <p:nvPr/>
          </p:nvSpPr>
          <p:spPr>
            <a:xfrm>
              <a:off x="-5493600" y="3153600"/>
              <a:ext cx="4010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5"/>
            <p:cNvSpPr/>
            <p:nvPr/>
          </p:nvSpPr>
          <p:spPr>
            <a:xfrm flipH="1" rot="16200000">
              <a:off x="-7445520" y="3434040"/>
              <a:ext cx="822600" cy="267120"/>
            </a:xfrm>
            <a:prstGeom prst="bentConnector2">
              <a:avLst/>
            </a:pr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6"/>
            <p:cNvSpPr/>
            <p:nvPr/>
          </p:nvSpPr>
          <p:spPr>
            <a:xfrm>
              <a:off x="-7234200" y="3153600"/>
              <a:ext cx="334080" cy="1712160"/>
            </a:xfrm>
            <a:prstGeom prst="bentConnector3">
              <a:avLst>
                <a:gd name="adj1" fmla="val 19882"/>
              </a:avLst>
            </a:pr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7"/>
            <p:cNvSpPr/>
            <p:nvPr/>
          </p:nvSpPr>
          <p:spPr>
            <a:xfrm>
              <a:off x="-5493600" y="3987000"/>
              <a:ext cx="4010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8"/>
            <p:cNvSpPr/>
            <p:nvPr/>
          </p:nvSpPr>
          <p:spPr>
            <a:xfrm>
              <a:off x="-5493600" y="4867920"/>
              <a:ext cx="4010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9"/>
            <p:cNvSpPr/>
            <p:nvPr/>
          </p:nvSpPr>
          <p:spPr>
            <a:xfrm>
              <a:off x="-1878480" y="4010040"/>
              <a:ext cx="267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0"/>
            <p:cNvSpPr/>
            <p:nvPr/>
          </p:nvSpPr>
          <p:spPr>
            <a:xfrm>
              <a:off x="-3686040" y="3987000"/>
              <a:ext cx="4010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21"/>
            <p:cNvSpPr/>
            <p:nvPr/>
          </p:nvSpPr>
          <p:spPr>
            <a:xfrm>
              <a:off x="-3686040" y="4867920"/>
              <a:ext cx="40104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20c9f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22"/>
            <p:cNvSpPr/>
            <p:nvPr/>
          </p:nvSpPr>
          <p:spPr>
            <a:xfrm>
              <a:off x="-7033680" y="2000520"/>
              <a:ext cx="360" cy="4479480"/>
            </a:xfrm>
            <a:prstGeom prst="line">
              <a:avLst/>
            </a:prstGeom>
            <a:ln w="316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23"/>
            <p:cNvSpPr/>
            <p:nvPr/>
          </p:nvSpPr>
          <p:spPr>
            <a:xfrm>
              <a:off x="-5293080" y="2000520"/>
              <a:ext cx="360" cy="4479480"/>
            </a:xfrm>
            <a:prstGeom prst="line">
              <a:avLst/>
            </a:prstGeom>
            <a:ln w="316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24"/>
            <p:cNvSpPr/>
            <p:nvPr/>
          </p:nvSpPr>
          <p:spPr>
            <a:xfrm>
              <a:off x="-3485520" y="2000520"/>
              <a:ext cx="360" cy="4479480"/>
            </a:xfrm>
            <a:prstGeom prst="line">
              <a:avLst/>
            </a:prstGeom>
            <a:ln w="316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25"/>
            <p:cNvSpPr/>
            <p:nvPr/>
          </p:nvSpPr>
          <p:spPr>
            <a:xfrm>
              <a:off x="-1744920" y="2000520"/>
              <a:ext cx="360" cy="4479480"/>
            </a:xfrm>
            <a:prstGeom prst="line">
              <a:avLst/>
            </a:prstGeom>
            <a:ln w="316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6"/>
            <p:cNvSpPr/>
            <p:nvPr/>
          </p:nvSpPr>
          <p:spPr>
            <a:xfrm>
              <a:off x="-8422920" y="2264040"/>
              <a:ext cx="1142280" cy="31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marL="216000" indent="-273600">
                <a:lnSpc>
                  <a:spcPct val="100000"/>
                </a:lnSpc>
                <a:spcBef>
                  <a:spcPts val="300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1</a:t>
              </a:r>
              <a:r>
                <a:rPr b="0" lang="en-US" sz="1500" spc="-1" strike="noStrike" baseline="30000">
                  <a:solidFill>
                    <a:srgbClr val="000000"/>
                  </a:solidFill>
                  <a:latin typeface="Constantia"/>
                  <a:ea typeface="DejaVu Sans"/>
                </a:rPr>
                <a:t>st</a:t>
              </a: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 depth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67" name="CustomShape 27"/>
            <p:cNvSpPr/>
            <p:nvPr/>
          </p:nvSpPr>
          <p:spPr>
            <a:xfrm>
              <a:off x="-6696360" y="2264040"/>
              <a:ext cx="1142280" cy="31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marL="216000" indent="-273600">
                <a:lnSpc>
                  <a:spcPct val="100000"/>
                </a:lnSpc>
                <a:spcBef>
                  <a:spcPts val="300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2</a:t>
              </a:r>
              <a:r>
                <a:rPr b="0" lang="en-US" sz="1500" spc="-1" strike="noStrike" baseline="30000">
                  <a:solidFill>
                    <a:srgbClr val="000000"/>
                  </a:solidFill>
                  <a:latin typeface="Constantia"/>
                  <a:ea typeface="DejaVu Sans"/>
                </a:rPr>
                <a:t>nd</a:t>
              </a: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 depth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68" name="CustomShape 28"/>
            <p:cNvSpPr/>
            <p:nvPr/>
          </p:nvSpPr>
          <p:spPr>
            <a:xfrm>
              <a:off x="-4903200" y="2264040"/>
              <a:ext cx="1142280" cy="31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marL="216000" indent="-273600">
                <a:lnSpc>
                  <a:spcPct val="100000"/>
                </a:lnSpc>
                <a:spcBef>
                  <a:spcPts val="300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3</a:t>
              </a:r>
              <a:r>
                <a:rPr b="0" lang="en-US" sz="1500" spc="-1" strike="noStrike" baseline="30000">
                  <a:solidFill>
                    <a:srgbClr val="000000"/>
                  </a:solidFill>
                  <a:latin typeface="Constantia"/>
                  <a:ea typeface="DejaVu Sans"/>
                </a:rPr>
                <a:t>rd</a:t>
              </a: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 depth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69" name="CustomShape 29"/>
            <p:cNvSpPr/>
            <p:nvPr/>
          </p:nvSpPr>
          <p:spPr>
            <a:xfrm>
              <a:off x="-3125880" y="2264040"/>
              <a:ext cx="1142280" cy="31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marL="216000" indent="-273600">
                <a:lnSpc>
                  <a:spcPct val="100000"/>
                </a:lnSpc>
                <a:spcBef>
                  <a:spcPts val="300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4</a:t>
              </a:r>
              <a:r>
                <a:rPr b="0" lang="en-US" sz="1500" spc="-1" strike="noStrike" baseline="30000">
                  <a:solidFill>
                    <a:srgbClr val="000000"/>
                  </a:solidFill>
                  <a:latin typeface="Constantia"/>
                  <a:ea typeface="DejaVu Sans"/>
                </a:rPr>
                <a:t>th</a:t>
              </a: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 depth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70" name="CustomShape 30"/>
            <p:cNvSpPr/>
            <p:nvPr/>
          </p:nvSpPr>
          <p:spPr>
            <a:xfrm>
              <a:off x="-1452240" y="2264040"/>
              <a:ext cx="1142280" cy="31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 marL="216000" indent="-273600">
                <a:lnSpc>
                  <a:spcPct val="100000"/>
                </a:lnSpc>
                <a:spcBef>
                  <a:spcPts val="300"/>
                </a:spcBef>
                <a:buClr>
                  <a:srgbClr val="0bd0d9"/>
                </a:buClr>
                <a:buSzPct val="95000"/>
                <a:buFont typeface="Wingdings 2" charset="2"/>
                <a:buChar char=""/>
              </a:pP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5</a:t>
              </a:r>
              <a:r>
                <a:rPr b="0" lang="en-US" sz="1500" spc="-1" strike="noStrike" baseline="30000">
                  <a:solidFill>
                    <a:srgbClr val="000000"/>
                  </a:solidFill>
                  <a:latin typeface="Constantia"/>
                  <a:ea typeface="DejaVu Sans"/>
                </a:rPr>
                <a:t>th</a:t>
              </a:r>
              <a:r>
                <a:rPr b="0" lang="en-US" sz="1500" spc="-1" strike="noStrike">
                  <a:solidFill>
                    <a:srgbClr val="000000"/>
                  </a:solidFill>
                  <a:latin typeface="Constantia"/>
                  <a:ea typeface="DejaVu Sans"/>
                </a:rPr>
                <a:t> depth</a:t>
              </a:r>
              <a:endParaRPr b="0" lang="en-US" sz="1500" spc="-1" strike="noStrike">
                <a:latin typeface="Arial"/>
              </a:endParaRPr>
            </a:p>
          </p:txBody>
        </p:sp>
      </p:grpSp>
      <p:sp>
        <p:nvSpPr>
          <p:cNvPr id="271" name="CustomShape 31"/>
          <p:cNvSpPr/>
          <p:nvPr/>
        </p:nvSpPr>
        <p:spPr>
          <a:xfrm>
            <a:off x="3528000" y="4392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VirtualRemote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32"/>
          <p:cNvSpPr/>
          <p:nvPr/>
        </p:nvSpPr>
        <p:spPr>
          <a:xfrm>
            <a:off x="6552000" y="3312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Some Window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3" name="CustomShape 33"/>
          <p:cNvSpPr/>
          <p:nvPr/>
        </p:nvSpPr>
        <p:spPr>
          <a:xfrm>
            <a:off x="6552000" y="5328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EPG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34"/>
          <p:cNvSpPr/>
          <p:nvPr/>
        </p:nvSpPr>
        <p:spPr>
          <a:xfrm>
            <a:off x="432000" y="4392000"/>
            <a:ext cx="2160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400" spc="-1" strike="noStrike">
                <a:solidFill>
                  <a:srgbClr val="111111"/>
                </a:solidFill>
                <a:latin typeface="Constantia"/>
                <a:ea typeface="Source Code Pro"/>
              </a:rPr>
              <a:t>IframePlayer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TextShape 35"/>
          <p:cNvSpPr txBox="1"/>
          <p:nvPr/>
        </p:nvSpPr>
        <p:spPr>
          <a:xfrm>
            <a:off x="7704000" y="5976000"/>
            <a:ext cx="180720" cy="40896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Line 36"/>
          <p:cNvSpPr/>
          <p:nvPr/>
        </p:nvSpPr>
        <p:spPr>
          <a:xfrm flipV="1">
            <a:off x="5688000" y="4104000"/>
            <a:ext cx="864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37"/>
          <p:cNvSpPr/>
          <p:nvPr/>
        </p:nvSpPr>
        <p:spPr>
          <a:xfrm>
            <a:off x="5688000" y="5040000"/>
            <a:ext cx="864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38"/>
          <p:cNvSpPr/>
          <p:nvPr/>
        </p:nvSpPr>
        <p:spPr>
          <a:xfrm>
            <a:off x="2592000" y="5112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39"/>
          <p:cNvSpPr/>
          <p:nvPr/>
        </p:nvSpPr>
        <p:spPr>
          <a:xfrm>
            <a:off x="3024000" y="2088000"/>
            <a:ext cx="0" cy="453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40"/>
          <p:cNvSpPr/>
          <p:nvPr/>
        </p:nvSpPr>
        <p:spPr>
          <a:xfrm>
            <a:off x="6192000" y="2088000"/>
            <a:ext cx="0" cy="453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41"/>
          <p:cNvSpPr txBox="1"/>
          <p:nvPr/>
        </p:nvSpPr>
        <p:spPr>
          <a:xfrm>
            <a:off x="504000" y="2520000"/>
            <a:ext cx="208800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 baseline="14000000">
                <a:latin typeface="Arial"/>
              </a:rPr>
              <a:t>st</a:t>
            </a:r>
            <a:r>
              <a:rPr b="0" lang="en-US" sz="1800" spc="-1" strike="noStrike">
                <a:latin typeface="Arial"/>
              </a:rPr>
              <a:t> depth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TextShape 42"/>
          <p:cNvSpPr txBox="1"/>
          <p:nvPr/>
        </p:nvSpPr>
        <p:spPr>
          <a:xfrm>
            <a:off x="3600000" y="2520000"/>
            <a:ext cx="208800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 baseline="14000000">
                <a:latin typeface="Arial"/>
              </a:rPr>
              <a:t>nd</a:t>
            </a:r>
            <a:r>
              <a:rPr b="0" lang="en-US" sz="1800" spc="-1" strike="noStrike">
                <a:latin typeface="Arial"/>
              </a:rPr>
              <a:t> depth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TextShape 43"/>
          <p:cNvSpPr txBox="1"/>
          <p:nvPr/>
        </p:nvSpPr>
        <p:spPr>
          <a:xfrm>
            <a:off x="6696000" y="2520000"/>
            <a:ext cx="208800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r>
              <a:rPr b="0" lang="en-US" sz="1800" spc="-1" strike="noStrike" baseline="14000000">
                <a:latin typeface="Arial"/>
              </a:rPr>
              <a:t>rd</a:t>
            </a:r>
            <a:r>
              <a:rPr b="0" lang="en-US" sz="1800" spc="-1" strike="noStrike">
                <a:latin typeface="Arial"/>
              </a:rPr>
              <a:t> depth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Usage Scenario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Start this App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Watch the Channel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You can change Channel for you like</a:t>
            </a:r>
            <a:endParaRPr b="0" lang="en-US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75400" y="3456000"/>
            <a:ext cx="6204600" cy="2617200"/>
          </a:xfrm>
          <a:prstGeom prst="rect">
            <a:avLst/>
          </a:prstGeom>
          <a:ln>
            <a:noFill/>
          </a:ln>
        </p:spPr>
      </p:pic>
      <p:sp>
        <p:nvSpPr>
          <p:cNvPr id="28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Menu &amp; function description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Main Screen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36000" y="4464000"/>
            <a:ext cx="1584000" cy="432000"/>
          </a:xfrm>
          <a:prstGeom prst="rect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Iframe Player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360000" y="4464000"/>
            <a:ext cx="1008000" cy="57600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Virtual 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Remote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-3888000" y="3312000"/>
            <a:ext cx="180720" cy="40896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CustomShape 6"/>
          <p:cNvSpPr/>
          <p:nvPr/>
        </p:nvSpPr>
        <p:spPr>
          <a:xfrm>
            <a:off x="3384000" y="4968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648000" y="5112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4" name="Table 8"/>
          <p:cNvGraphicFramePr/>
          <p:nvPr/>
        </p:nvGraphicFramePr>
        <p:xfrm>
          <a:off x="5401440" y="2357640"/>
          <a:ext cx="3485520" cy="4228200"/>
        </p:xfrm>
        <a:graphic>
          <a:graphicData uri="http://schemas.openxmlformats.org/drawingml/2006/table">
            <a:tbl>
              <a:tblPr/>
              <a:tblGrid>
                <a:gridCol w="492120"/>
                <a:gridCol w="1038240"/>
                <a:gridCol w="1955520"/>
              </a:tblGrid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Element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Attribute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Iframe Player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Display 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Virtual remote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Control App, Change Channel, Get Various Infomation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9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216000" y="2592000"/>
            <a:ext cx="16727400" cy="705600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4617b"/>
                </a:solidFill>
                <a:latin typeface="Calibri"/>
              </a:rPr>
              <a:t>Menu &amp; function description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111111"/>
                </a:solidFill>
                <a:latin typeface="Constantia"/>
              </a:rPr>
              <a:t>Main Screen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-3888000" y="3312000"/>
            <a:ext cx="180720" cy="40896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504000" y="3024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296000" y="3024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01" name="Table 6"/>
          <p:cNvGraphicFramePr/>
          <p:nvPr/>
        </p:nvGraphicFramePr>
        <p:xfrm>
          <a:off x="5401440" y="2357640"/>
          <a:ext cx="3485520" cy="4228200"/>
        </p:xfrm>
        <a:graphic>
          <a:graphicData uri="http://schemas.openxmlformats.org/drawingml/2006/table">
            <a:tbl>
              <a:tblPr/>
              <a:tblGrid>
                <a:gridCol w="492120"/>
                <a:gridCol w="1038240"/>
                <a:gridCol w="1955520"/>
              </a:tblGrid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Element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Attribute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Virtual Remote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Hide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Display Channel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EPG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Show EPG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Subtitle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Subtitle Track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7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Audio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Button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Change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  <a:ea typeface="文泉驛微米黑"/>
                        </a:rPr>
                        <a:t>Audio </a:t>
                      </a:r>
                      <a:r>
                        <a:rPr b="0" lang="en-US" sz="1800" spc="-1" strike="noStrike">
                          <a:latin typeface="Arial"/>
                        </a:rPr>
                        <a:t>Track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02" name="CustomShape 7"/>
          <p:cNvSpPr/>
          <p:nvPr/>
        </p:nvSpPr>
        <p:spPr>
          <a:xfrm>
            <a:off x="2016000" y="3024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2808000" y="3024000"/>
            <a:ext cx="288000" cy="28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741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2012-04-25T04:15:24Z</dcterms:created>
  <dc:creator>Windows 사용자</dc:creator>
  <dc:description/>
  <dc:language>zh-TW</dc:language>
  <cp:lastModifiedBy/>
  <dcterms:modified xsi:type="dcterms:W3CDTF">2020-03-13T23:32:41Z</dcterms:modified>
  <cp:revision>64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