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9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02" r:id="rId14"/>
    <p:sldId id="268" r:id="rId15"/>
    <p:sldId id="269" r:id="rId16"/>
    <p:sldId id="303" r:id="rId17"/>
    <p:sldId id="270" r:id="rId18"/>
    <p:sldId id="271" r:id="rId19"/>
    <p:sldId id="301" r:id="rId20"/>
    <p:sldId id="272" r:id="rId21"/>
    <p:sldId id="298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300" r:id="rId46"/>
    <p:sldId id="296" r:id="rId47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9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244772"/>
            <a:ext cx="7772400" cy="113715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81926"/>
            <a:ext cx="6400800" cy="11371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51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DA161327-D9DA-4555-97F6-89955C2A1376}" type="datetimeFigureOut">
              <a:rPr lang="zh-CN" altLang="en-US"/>
              <a:pPr/>
              <a:t>2013/3/22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E92D76-3134-4BBF-BF70-866EBEE25A1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54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7F864BCE-A898-4547-A25E-DF569820AE1D}" type="datetimeFigureOut">
              <a:rPr lang="zh-CN" altLang="en-US"/>
              <a:pPr/>
              <a:t>2013/3/22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503F0C-7FAC-4490-BB13-23A83ED985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5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E1669023-5516-486F-8380-614BDFDFE4B7}" type="datetimeFigureOut">
              <a:rPr lang="zh-CN" altLang="en-US"/>
              <a:pPr/>
              <a:t>2013/3/22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19D873-A741-4432-8EC6-B5F4173541F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90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19A6204F-1DF7-4D7C-9859-A2A8F02F7028}" type="datetimeFigureOut">
              <a:rPr lang="zh-CN" altLang="en-US"/>
              <a:pPr/>
              <a:t>2013/3/22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3DE3EB-B188-4167-8041-D569600DC23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64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9A8AB6AE-A0E7-4CA3-850A-40435E1A88C9}" type="datetimeFigureOut">
              <a:rPr lang="zh-CN" altLang="en-US"/>
              <a:pPr/>
              <a:t>2013/3/22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A170C1-1E41-4FF5-AA6E-F7D2AA50482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23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2FEDA4BC-2EE9-4697-AD0F-33B42393236F}" type="datetimeFigureOut">
              <a:rPr lang="zh-CN" altLang="en-US"/>
              <a:pPr/>
              <a:t>2013/3/22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B1ADBE-4806-4E56-A05A-CEE9E1EEE12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83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E424B9D7-3FCD-47D1-AC96-BEB1A7FDBDAD}" type="datetimeFigureOut">
              <a:rPr lang="zh-CN" altLang="en-US"/>
              <a:pPr/>
              <a:t>2013/3/22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8C23FD-5CC5-44C0-9D9D-AD1073A21E1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26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1C0412D2-5FCF-4F16-B320-428987095F64}" type="datetimeFigureOut">
              <a:rPr lang="zh-CN" altLang="en-US"/>
              <a:pPr/>
              <a:t>2013/3/22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8FE760-BEE1-4176-9982-9C4134F630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99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BD012EFC-3816-4F9A-94AB-D98E298DA5E7}" type="datetimeFigureOut">
              <a:rPr lang="zh-CN" altLang="en-US"/>
              <a:pPr/>
              <a:t>2013/3/22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BFC3F8-7872-436D-B5CE-1AD4D73E662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8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B351154C-3025-4264-AD37-F5FCAE91F7AB}" type="datetimeFigureOut">
              <a:rPr lang="zh-CN" altLang="en-US"/>
              <a:pPr/>
              <a:t>2013/3/22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52F992-2782-4FC7-BBFB-E564D808A40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28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560388" y="274638"/>
            <a:ext cx="80041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560388" y="1422400"/>
            <a:ext cx="8004175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319463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8ED0174-1248-4A4A-940A-9558175F484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9552" y="4509120"/>
            <a:ext cx="8207375" cy="72008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000" dirty="0" err="1" smtClean="0">
                <a:solidFill>
                  <a:schemeClr val="bg1"/>
                </a:solidFill>
              </a:rPr>
              <a:t>Instruder</a:t>
            </a:r>
            <a:r>
              <a:rPr lang="en-US" altLang="zh-CN" sz="2000" dirty="0" smtClean="0">
                <a:solidFill>
                  <a:schemeClr val="bg1"/>
                </a:solidFill>
              </a:rPr>
              <a:t> of code audits lab</a:t>
            </a:r>
          </a:p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</a:rPr>
              <a:t>南京翰海源信息技术有限公司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49547" y="2318325"/>
            <a:ext cx="8207375" cy="960438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B050"/>
                </a:solidFill>
              </a:rPr>
              <a:t>0day</a:t>
            </a:r>
            <a:r>
              <a:rPr lang="zh-CN" altLang="en-US" b="1" dirty="0" smtClean="0">
                <a:solidFill>
                  <a:srgbClr val="00B050"/>
                </a:solidFill>
              </a:rPr>
              <a:t>快速分析</a:t>
            </a:r>
          </a:p>
        </p:txBody>
      </p:sp>
    </p:spTree>
    <p:extLst>
      <p:ext uri="{BB962C8B-B14F-4D97-AF65-F5344CB8AC3E}">
        <p14:creationId xmlns:p14="http://schemas.microsoft.com/office/powerpoint/2010/main" val="131194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内存破坏漏洞   难点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520005"/>
              </p:ext>
            </p:extLst>
          </p:nvPr>
        </p:nvGraphicFramePr>
        <p:xfrm>
          <a:off x="539551" y="1345843"/>
          <a:ext cx="8025011" cy="5249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9" name="Visio" r:id="rId3" imgW="7005236" imgH="9808576" progId="Visio.Drawing.11">
                  <p:embed/>
                </p:oleObj>
              </mc:Choice>
              <mc:Fallback>
                <p:oleObj name="Visio" r:id="rId3" imgW="7005236" imgH="980857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1" y="1345843"/>
                        <a:ext cx="8025011" cy="524974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39552" y="1820507"/>
            <a:ext cx="439261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i="0" dirty="0">
                <a:solidFill>
                  <a:srgbClr val="FF3300"/>
                </a:solidFill>
              </a:rPr>
              <a:t>由于</a:t>
            </a:r>
            <a:r>
              <a:rPr lang="zh-CN" altLang="en-US" i="0" dirty="0" smtClean="0">
                <a:solidFill>
                  <a:srgbClr val="FF3300"/>
                </a:solidFill>
              </a:rPr>
              <a:t>堆、栈的</a:t>
            </a:r>
            <a:r>
              <a:rPr lang="zh-CN" altLang="en-US" i="0" dirty="0">
                <a:solidFill>
                  <a:srgbClr val="FF3300"/>
                </a:solidFill>
              </a:rPr>
              <a:t>动态分配特性</a:t>
            </a:r>
            <a:r>
              <a:rPr lang="en-US" altLang="zh-CN" i="0" dirty="0">
                <a:solidFill>
                  <a:srgbClr val="FF3300"/>
                </a:solidFill>
              </a:rPr>
              <a:t>,</a:t>
            </a:r>
            <a:r>
              <a:rPr lang="zh-CN" altLang="en-US" i="0" dirty="0">
                <a:solidFill>
                  <a:srgbClr val="FF3300"/>
                </a:solidFill>
              </a:rPr>
              <a:t>导致数据流污染的路径上带有多个难以确认的因素</a:t>
            </a:r>
            <a:r>
              <a:rPr lang="en-US" altLang="zh-CN" i="0" dirty="0">
                <a:solidFill>
                  <a:srgbClr val="FF3300"/>
                </a:solidFill>
              </a:rPr>
              <a:t>,</a:t>
            </a:r>
            <a:r>
              <a:rPr lang="zh-CN" altLang="en-US" i="0" dirty="0">
                <a:solidFill>
                  <a:srgbClr val="FF3300"/>
                </a:solidFill>
              </a:rPr>
              <a:t>使得通过数据流污染路径反</a:t>
            </a:r>
            <a:r>
              <a:rPr lang="zh-CN" altLang="en-US" i="0" dirty="0" smtClean="0">
                <a:solidFill>
                  <a:srgbClr val="FF3300"/>
                </a:solidFill>
              </a:rPr>
              <a:t>朔内存漏洞</a:t>
            </a:r>
            <a:r>
              <a:rPr lang="zh-CN" altLang="en-US" i="0" dirty="0">
                <a:solidFill>
                  <a:srgbClr val="FF3300"/>
                </a:solidFill>
              </a:rPr>
              <a:t>存在更多的困难</a:t>
            </a:r>
          </a:p>
        </p:txBody>
      </p:sp>
    </p:spTree>
    <p:extLst>
      <p:ext uri="{BB962C8B-B14F-4D97-AF65-F5344CB8AC3E}">
        <p14:creationId xmlns:p14="http://schemas.microsoft.com/office/powerpoint/2010/main" val="16488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一切都是变化的！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05548"/>
            <a:ext cx="8363272" cy="5544616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First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Second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550" y="1514906"/>
            <a:ext cx="669607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550" y="3938683"/>
            <a:ext cx="669607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533" y="2933697"/>
            <a:ext cx="1244159" cy="1244159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H="1">
            <a:off x="7230055" y="1161588"/>
            <a:ext cx="765126" cy="1008112"/>
          </a:xfrm>
          <a:prstGeom prst="straightConnector1">
            <a:avLst/>
          </a:prstGeom>
          <a:ln w="920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7230055" y="2303204"/>
            <a:ext cx="612726" cy="999728"/>
          </a:xfrm>
          <a:prstGeom prst="straightConnector1">
            <a:avLst/>
          </a:prstGeom>
          <a:ln w="952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7343174" y="3600881"/>
            <a:ext cx="765126" cy="1008112"/>
          </a:xfrm>
          <a:prstGeom prst="straightConnector1">
            <a:avLst/>
          </a:prstGeom>
          <a:ln w="920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7382455" y="4715016"/>
            <a:ext cx="612726" cy="999728"/>
          </a:xfrm>
          <a:prstGeom prst="straightConnector1">
            <a:avLst/>
          </a:prstGeom>
          <a:ln w="920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5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这个是来自污染数据？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556792"/>
            <a:ext cx="8686800" cy="4608512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576" y="1181609"/>
            <a:ext cx="1656184" cy="1656184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05" y="2009701"/>
            <a:ext cx="8760984" cy="3107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左箭头 3"/>
          <p:cNvSpPr/>
          <p:nvPr/>
        </p:nvSpPr>
        <p:spPr>
          <a:xfrm rot="2692432">
            <a:off x="1950353" y="4292188"/>
            <a:ext cx="2649818" cy="1152128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污染数据？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9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逻辑漏洞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透彻其逻辑才能更好的进行分析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</a:rPr>
              <a:t>Java </a:t>
            </a:r>
            <a:r>
              <a:rPr lang="zh-CN" altLang="en-US" dirty="0" smtClean="0">
                <a:solidFill>
                  <a:schemeClr val="bg1"/>
                </a:solidFill>
              </a:rPr>
              <a:t>沙盒逃离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路径遍历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安全功能绕过等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826" y="3736645"/>
            <a:ext cx="1880383" cy="188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0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757669"/>
            <a:ext cx="7772400" cy="1470025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漏洞分析 高级方法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055483" y="2619579"/>
            <a:ext cx="6400800" cy="1752600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sz="2400" b="1" dirty="0" smtClean="0">
                <a:solidFill>
                  <a:srgbClr val="00B050"/>
                </a:solidFill>
              </a:rPr>
              <a:t>假如我知道未来发生什么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2123728" y="6356350"/>
            <a:ext cx="389607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6FF2093-BFDB-4D49-B0EB-D3EC298CF361}" type="slidenum">
              <a:rPr lang="zh-CN" altLang="zh-CN" smtClean="0"/>
              <a:pPr>
                <a:defRPr/>
              </a:pPr>
              <a:t>14</a:t>
            </a:fld>
            <a:endParaRPr lang="zh-CN" altLang="zh-CN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365" y="3227694"/>
            <a:ext cx="3098636" cy="3630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100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让一切都变得固定、可预知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09919"/>
            <a:ext cx="8147248" cy="52292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假如 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每次堆分配的堆、栈地址是固定、可预知的</a:t>
            </a:r>
            <a:r>
              <a:rPr lang="en-US" altLang="zh-CN" dirty="0" smtClean="0">
                <a:solidFill>
                  <a:schemeClr val="bg1"/>
                </a:solidFill>
              </a:rPr>
              <a:t>…</a:t>
            </a: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我们知道这个地址的内存会被申请、释放</a:t>
            </a:r>
            <a:r>
              <a:rPr lang="en-US" altLang="zh-CN" dirty="0" smtClean="0">
                <a:solidFill>
                  <a:schemeClr val="bg1"/>
                </a:solidFill>
              </a:rPr>
              <a:t>…</a:t>
            </a: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我们知道这个地址的内存会被改写</a:t>
            </a:r>
            <a:r>
              <a:rPr lang="en-US" altLang="zh-CN" dirty="0" smtClean="0">
                <a:solidFill>
                  <a:schemeClr val="bg1"/>
                </a:solidFill>
              </a:rPr>
              <a:t>…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这样 我能 直接  </a:t>
            </a:r>
            <a:r>
              <a:rPr lang="en-US" altLang="zh-CN" dirty="0" smtClean="0">
                <a:solidFill>
                  <a:schemeClr val="bg1"/>
                </a:solidFill>
              </a:rPr>
              <a:t>Ba  w  1 0x0352d700 </a:t>
            </a:r>
            <a:r>
              <a:rPr lang="en-US" altLang="zh-CN" dirty="0">
                <a:solidFill>
                  <a:schemeClr val="bg1"/>
                </a:solidFill>
              </a:rPr>
              <a:t>…..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漏洞分析还会难吗？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889" y="4991693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3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转换分析思路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dirty="0" smtClean="0">
                <a:solidFill>
                  <a:schemeClr val="bg1"/>
                </a:solidFill>
              </a:rPr>
              <a:t>以往的分析思路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		</a:t>
            </a:r>
            <a:r>
              <a:rPr lang="zh-CN" altLang="en-US" dirty="0" smtClean="0">
                <a:solidFill>
                  <a:schemeClr val="bg1"/>
                </a:solidFill>
              </a:rPr>
              <a:t>分析代码逻辑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		</a:t>
            </a:r>
            <a:r>
              <a:rPr lang="zh-CN" altLang="en-US" dirty="0" smtClean="0">
                <a:solidFill>
                  <a:schemeClr val="bg1"/>
                </a:solidFill>
              </a:rPr>
              <a:t>回溯代码查找数据流向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dirty="0" smtClean="0">
                <a:solidFill>
                  <a:schemeClr val="bg1"/>
                </a:solidFill>
              </a:rPr>
              <a:t>转换后的分析思路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         直接</a:t>
            </a:r>
            <a:r>
              <a:rPr lang="zh-CN" altLang="en-US" dirty="0">
                <a:solidFill>
                  <a:schemeClr val="bg1"/>
                </a:solidFill>
              </a:rPr>
              <a:t>分析数据流</a:t>
            </a:r>
            <a:r>
              <a:rPr lang="zh-CN" altLang="en-US" dirty="0" smtClean="0">
                <a:solidFill>
                  <a:schemeClr val="bg1"/>
                </a:solidFill>
              </a:rPr>
              <a:t>向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dirty="0" smtClean="0">
                <a:solidFill>
                  <a:schemeClr val="bg1"/>
                </a:solidFill>
              </a:rPr>
              <a:t>极大减少回溯层数，减少</a:t>
            </a:r>
            <a:r>
              <a:rPr lang="zh-CN" altLang="en-US" smtClean="0">
                <a:solidFill>
                  <a:schemeClr val="bg1"/>
                </a:solidFill>
              </a:rPr>
              <a:t>复杂度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92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VM </a:t>
            </a:r>
            <a:r>
              <a:rPr lang="zh-CN" altLang="en-US" b="1" dirty="0" smtClean="0">
                <a:solidFill>
                  <a:schemeClr val="bg1"/>
                </a:solidFill>
              </a:rPr>
              <a:t>快照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0388" y="1269774"/>
            <a:ext cx="8004175" cy="4751388"/>
          </a:xfr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dirty="0" smtClean="0">
                <a:solidFill>
                  <a:schemeClr val="bg1"/>
                </a:solidFill>
              </a:rPr>
              <a:t>虚拟机的快照功能可以实现</a:t>
            </a:r>
            <a:r>
              <a:rPr lang="zh-CN" altLang="en-US" dirty="0" smtClean="0"/>
              <a:t>这一切</a:t>
            </a:r>
            <a:endParaRPr lang="zh-CN" alt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380" y="2245026"/>
            <a:ext cx="4464918" cy="3600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482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78069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VM </a:t>
            </a:r>
            <a:r>
              <a:rPr lang="zh-CN" altLang="en-US" b="1" dirty="0" smtClean="0">
                <a:solidFill>
                  <a:schemeClr val="bg1"/>
                </a:solidFill>
              </a:rPr>
              <a:t>快照  关键点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268412"/>
            <a:ext cx="8424167" cy="590500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选好合适点创建快照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等待内存布局基本稳定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文件类型 ： 应用程序开始打开</a:t>
            </a:r>
            <a:r>
              <a:rPr lang="en-US" altLang="zh-CN" dirty="0" smtClean="0">
                <a:solidFill>
                  <a:schemeClr val="bg1"/>
                </a:solidFill>
              </a:rPr>
              <a:t>POC </a:t>
            </a:r>
            <a:r>
              <a:rPr lang="zh-CN" altLang="en-US" dirty="0" smtClean="0">
                <a:solidFill>
                  <a:schemeClr val="bg1"/>
                </a:solidFill>
              </a:rPr>
              <a:t>时处理时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网页类型 </a:t>
            </a:r>
            <a:r>
              <a:rPr lang="en-US" altLang="zh-CN" dirty="0" smtClean="0">
                <a:solidFill>
                  <a:schemeClr val="bg1"/>
                </a:solidFill>
              </a:rPr>
              <a:t>:    </a:t>
            </a:r>
            <a:r>
              <a:rPr lang="zh-CN" altLang="en-US" dirty="0" smtClean="0">
                <a:solidFill>
                  <a:schemeClr val="bg1"/>
                </a:solidFill>
              </a:rPr>
              <a:t>浏览器开始处理第一条脚本语句时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网络类型 ： 应用程序接受数据包、初始连接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可能还需要更深入的关键点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类、接口初始化的时候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外部数据初始化程序</a:t>
            </a:r>
            <a:r>
              <a:rPr lang="zh-CN" altLang="en-US" dirty="0">
                <a:solidFill>
                  <a:schemeClr val="bg1"/>
                </a:solidFill>
              </a:rPr>
              <a:t>内部</a:t>
            </a:r>
            <a:r>
              <a:rPr lang="zh-CN" altLang="en-US" dirty="0" smtClean="0">
                <a:solidFill>
                  <a:schemeClr val="bg1"/>
                </a:solidFill>
              </a:rPr>
              <a:t>数据结构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354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EXAMPLE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7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Who am </a:t>
            </a:r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王云翔，南京翰海</a:t>
            </a:r>
            <a:r>
              <a:rPr lang="zh-CN" altLang="en-US" dirty="0" smtClean="0">
                <a:solidFill>
                  <a:schemeClr val="bg1"/>
                </a:solidFill>
              </a:rPr>
              <a:t>源代码实验室成员，</a:t>
            </a:r>
            <a:r>
              <a:rPr lang="zh-CN" altLang="en-US" dirty="0">
                <a:solidFill>
                  <a:schemeClr val="bg1"/>
                </a:solidFill>
              </a:rPr>
              <a:t>网名</a:t>
            </a:r>
            <a:r>
              <a:rPr lang="en-US" altLang="zh-CN" dirty="0" err="1">
                <a:solidFill>
                  <a:schemeClr val="bg1"/>
                </a:solidFill>
              </a:rPr>
              <a:t>instruder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 err="1">
                <a:solidFill>
                  <a:schemeClr val="bg1"/>
                </a:solidFill>
              </a:rPr>
              <a:t>binvul</a:t>
            </a:r>
            <a:r>
              <a:rPr lang="zh-CN" altLang="en-US" dirty="0">
                <a:solidFill>
                  <a:schemeClr val="bg1"/>
                </a:solidFill>
              </a:rPr>
              <a:t>组织核心成员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主要从事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二进制</a:t>
            </a:r>
            <a:r>
              <a:rPr lang="zh-CN" altLang="en-US" dirty="0">
                <a:solidFill>
                  <a:schemeClr val="bg1"/>
                </a:solidFill>
              </a:rPr>
              <a:t>漏洞挖掘、分析、利用</a:t>
            </a:r>
            <a:r>
              <a:rPr lang="zh-CN" altLang="en-US" dirty="0" smtClean="0">
                <a:solidFill>
                  <a:schemeClr val="bg1"/>
                </a:solidFill>
              </a:rPr>
              <a:t>技术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APT</a:t>
            </a:r>
            <a:r>
              <a:rPr lang="zh-CN" altLang="en-US" dirty="0">
                <a:solidFill>
                  <a:schemeClr val="bg1"/>
                </a:solidFill>
              </a:rPr>
              <a:t>防御</a:t>
            </a:r>
            <a:r>
              <a:rPr lang="zh-CN" altLang="en-US" dirty="0" smtClean="0">
                <a:solidFill>
                  <a:schemeClr val="bg1"/>
                </a:solidFill>
              </a:rPr>
              <a:t>研究、实现。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50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EXAMPLE  CVE 2011-2462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634" y="1284288"/>
            <a:ext cx="8728363" cy="55737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U3D File Handler Uninitialized Memory vulnerability</a:t>
            </a:r>
            <a:r>
              <a:rPr lang="en-US" altLang="zh-CN" dirty="0">
                <a:solidFill>
                  <a:schemeClr val="bg1"/>
                </a:solidFill>
              </a:rPr>
              <a:t> </a:t>
            </a:r>
          </a:p>
          <a:p>
            <a:r>
              <a:rPr lang="en-US" altLang="zh-CN" sz="2600" dirty="0" smtClean="0">
                <a:solidFill>
                  <a:schemeClr val="bg1"/>
                </a:solidFill>
              </a:rPr>
              <a:t>2011</a:t>
            </a:r>
            <a:r>
              <a:rPr lang="zh-CN" altLang="en-US" sz="2600" dirty="0" smtClean="0">
                <a:solidFill>
                  <a:schemeClr val="bg1"/>
                </a:solidFill>
              </a:rPr>
              <a:t>年</a:t>
            </a:r>
            <a:r>
              <a:rPr lang="en-US" altLang="zh-CN" sz="2600" dirty="0" smtClean="0">
                <a:solidFill>
                  <a:schemeClr val="bg1"/>
                </a:solidFill>
              </a:rPr>
              <a:t>10</a:t>
            </a:r>
            <a:r>
              <a:rPr lang="zh-CN" altLang="en-US" sz="2600" dirty="0" smtClean="0">
                <a:solidFill>
                  <a:schemeClr val="bg1"/>
                </a:solidFill>
              </a:rPr>
              <a:t>月出现 </a:t>
            </a:r>
            <a:r>
              <a:rPr lang="en-US" altLang="zh-CN" sz="2600" dirty="0" smtClean="0">
                <a:solidFill>
                  <a:schemeClr val="bg1"/>
                </a:solidFill>
              </a:rPr>
              <a:t>APT</a:t>
            </a:r>
            <a:r>
              <a:rPr lang="zh-CN" altLang="en-US" sz="2600" dirty="0" smtClean="0">
                <a:solidFill>
                  <a:schemeClr val="bg1"/>
                </a:solidFill>
              </a:rPr>
              <a:t>攻击，分析前对该漏洞没有任何细节 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endParaRPr lang="en-US" altLang="zh-CN" sz="2600" dirty="0">
              <a:solidFill>
                <a:schemeClr val="bg1"/>
              </a:solidFill>
            </a:endParaRPr>
          </a:p>
          <a:p>
            <a:r>
              <a:rPr lang="zh-CN" altLang="en-US" sz="2600" dirty="0" smtClean="0">
                <a:solidFill>
                  <a:schemeClr val="bg1"/>
                </a:solidFill>
              </a:rPr>
              <a:t>由于该漏洞分析较有难度，各大安全厂商未能及时发布细节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endParaRPr lang="en-US" altLang="zh-CN" sz="2600" dirty="0" smtClean="0">
              <a:solidFill>
                <a:schemeClr val="bg1"/>
              </a:solidFill>
            </a:endParaRPr>
          </a:p>
          <a:p>
            <a:r>
              <a:rPr lang="zh-CN" altLang="en-US" sz="2600" dirty="0">
                <a:solidFill>
                  <a:schemeClr val="bg1"/>
                </a:solidFill>
              </a:rPr>
              <a:t>满天飘着带该漏洞附件的</a:t>
            </a:r>
            <a:r>
              <a:rPr lang="zh-CN" altLang="en-US" sz="2600" dirty="0" smtClean="0">
                <a:solidFill>
                  <a:schemeClr val="bg1"/>
                </a:solidFill>
              </a:rPr>
              <a:t>攻击</a:t>
            </a:r>
            <a:r>
              <a:rPr lang="en-US" altLang="zh-CN" sz="2600" dirty="0">
                <a:solidFill>
                  <a:schemeClr val="bg1"/>
                </a:solidFill>
              </a:rPr>
              <a:t>,</a:t>
            </a:r>
            <a:r>
              <a:rPr lang="zh-CN" altLang="en-US" sz="2600" dirty="0" smtClean="0">
                <a:solidFill>
                  <a:schemeClr val="bg1"/>
                </a:solidFill>
              </a:rPr>
              <a:t>翰海源首发该漏洞细节及拦截规则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     http</a:t>
            </a:r>
            <a:r>
              <a:rPr lang="en-US" altLang="zh-CN" sz="2600" dirty="0">
                <a:solidFill>
                  <a:schemeClr val="bg1"/>
                </a:solidFill>
              </a:rPr>
              <a:t>://blog.vulnhunt.com/index.php/2011/12/12/cve-2011-2462-pdf-0day-analysis/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52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让漏洞飞一会？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APT </a:t>
            </a:r>
            <a:r>
              <a:rPr lang="zh-CN" altLang="en-US" dirty="0" smtClean="0">
                <a:solidFill>
                  <a:schemeClr val="bg1"/>
                </a:solidFill>
              </a:rPr>
              <a:t>攻击军火商洛克马丁的漏洞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97" y="2582328"/>
            <a:ext cx="7484822" cy="3058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03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First </a:t>
            </a:r>
            <a:r>
              <a:rPr lang="en-US" altLang="zh-CN" b="1" dirty="0" err="1" smtClean="0">
                <a:solidFill>
                  <a:schemeClr val="bg1"/>
                </a:solidFill>
              </a:rPr>
              <a:t>SnapShot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第一次</a:t>
            </a:r>
            <a:r>
              <a:rPr lang="en-US" altLang="zh-CN" dirty="0" err="1" smtClean="0">
                <a:solidFill>
                  <a:schemeClr val="bg1"/>
                </a:solidFill>
              </a:rPr>
              <a:t>ReadFile</a:t>
            </a:r>
            <a:r>
              <a:rPr lang="zh-CN" altLang="en-US" dirty="0" smtClean="0">
                <a:solidFill>
                  <a:schemeClr val="bg1"/>
                </a:solidFill>
              </a:rPr>
              <a:t>地方 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</a:rPr>
              <a:t>读取</a:t>
            </a:r>
            <a:r>
              <a:rPr lang="en-US" altLang="zh-CN" dirty="0" err="1" smtClean="0">
                <a:solidFill>
                  <a:schemeClr val="bg1"/>
                </a:solidFill>
              </a:rPr>
              <a:t>poc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pdf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06" y="2466681"/>
            <a:ext cx="833437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172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完全一样！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Crash </a:t>
            </a:r>
            <a:r>
              <a:rPr lang="zh-CN" altLang="en-US" dirty="0" smtClean="0">
                <a:solidFill>
                  <a:schemeClr val="bg1"/>
                </a:solidFill>
              </a:rPr>
              <a:t>点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First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Second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357" y="2061760"/>
            <a:ext cx="6666834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357" y="4570143"/>
            <a:ext cx="66770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554385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543" y="476672"/>
            <a:ext cx="8229600" cy="78069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漏洞溯源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68412"/>
            <a:ext cx="9036496" cy="6049020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从</a:t>
            </a:r>
            <a:r>
              <a:rPr lang="en-US" altLang="zh-CN" sz="2400" dirty="0" smtClean="0">
                <a:solidFill>
                  <a:schemeClr val="bg1"/>
                </a:solidFill>
              </a:rPr>
              <a:t>Crash</a:t>
            </a:r>
            <a:r>
              <a:rPr lang="zh-CN" altLang="en-US" sz="2400" dirty="0" smtClean="0">
                <a:solidFill>
                  <a:schemeClr val="bg1"/>
                </a:solidFill>
              </a:rPr>
              <a:t>点向上分析的第一个表象是绘制</a:t>
            </a:r>
            <a:r>
              <a:rPr lang="en-US" altLang="zh-CN" sz="2400" dirty="0" smtClean="0">
                <a:solidFill>
                  <a:schemeClr val="bg1"/>
                </a:solidFill>
              </a:rPr>
              <a:t>Node</a:t>
            </a:r>
            <a:r>
              <a:rPr lang="zh-CN" altLang="en-US" sz="2400" dirty="0" smtClean="0">
                <a:solidFill>
                  <a:schemeClr val="bg1"/>
                </a:solidFill>
              </a:rPr>
              <a:t>已经出现问题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err="1" smtClean="0">
                <a:solidFill>
                  <a:schemeClr val="bg1"/>
                </a:solidFill>
              </a:rPr>
              <a:t>ukclass</a:t>
            </a:r>
            <a:r>
              <a:rPr lang="en-US" altLang="zh-CN" sz="2400" dirty="0">
                <a:solidFill>
                  <a:schemeClr val="bg1"/>
                </a:solidFill>
              </a:rPr>
              <a:t>=*(</a:t>
            </a:r>
            <a:r>
              <a:rPr lang="en-US" altLang="zh-CN" sz="2400" dirty="0" smtClean="0">
                <a:solidFill>
                  <a:schemeClr val="bg1"/>
                </a:solidFill>
              </a:rPr>
              <a:t>node+0x68);*(*(ukclass+0x48</a:t>
            </a:r>
            <a:r>
              <a:rPr lang="en-US" altLang="zh-CN" sz="2400" dirty="0">
                <a:solidFill>
                  <a:schemeClr val="bg1"/>
                </a:solidFill>
              </a:rPr>
              <a:t>)+0x54)=</a:t>
            </a:r>
            <a:r>
              <a:rPr lang="en-US" altLang="zh-CN" sz="2400" dirty="0" smtClean="0">
                <a:solidFill>
                  <a:schemeClr val="bg1"/>
                </a:solidFill>
              </a:rPr>
              <a:t>0x52520a50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此时</a:t>
            </a:r>
            <a:r>
              <a:rPr lang="en-US" altLang="zh-CN" sz="2400" dirty="0" smtClean="0">
                <a:solidFill>
                  <a:schemeClr val="bg1"/>
                </a:solidFill>
              </a:rPr>
              <a:t>node+0x68</a:t>
            </a:r>
            <a:r>
              <a:rPr lang="zh-CN" altLang="en-US" sz="2400" dirty="0" smtClean="0">
                <a:solidFill>
                  <a:schemeClr val="bg1"/>
                </a:solidFill>
              </a:rPr>
              <a:t>处已经变成了非法值，需继续追踪该值何时填入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1800" dirty="0" smtClean="0">
                <a:solidFill>
                  <a:schemeClr val="bg1"/>
                </a:solidFill>
              </a:rPr>
              <a:t> 	0:000</a:t>
            </a:r>
            <a:r>
              <a:rPr lang="en-US" altLang="zh-CN" sz="1800" dirty="0">
                <a:solidFill>
                  <a:schemeClr val="bg1"/>
                </a:solidFill>
              </a:rPr>
              <a:t>&gt; </a:t>
            </a:r>
            <a:r>
              <a:rPr lang="en-US" altLang="zh-CN" sz="1800" dirty="0" err="1">
                <a:solidFill>
                  <a:schemeClr val="bg1"/>
                </a:solidFill>
              </a:rPr>
              <a:t>dd</a:t>
            </a:r>
            <a:r>
              <a:rPr lang="en-US" altLang="zh-CN" sz="1800" dirty="0">
                <a:solidFill>
                  <a:schemeClr val="bg1"/>
                </a:solidFill>
              </a:rPr>
              <a:t> 0352d698+0x68</a:t>
            </a:r>
          </a:p>
          <a:p>
            <a:r>
              <a:rPr lang="en-US" altLang="zh-CN" sz="1800" dirty="0" smtClean="0">
                <a:solidFill>
                  <a:schemeClr val="bg1"/>
                </a:solidFill>
              </a:rPr>
              <a:t>  0352d700  </a:t>
            </a:r>
            <a:r>
              <a:rPr lang="en-US" altLang="zh-CN" sz="1800" dirty="0">
                <a:solidFill>
                  <a:srgbClr val="FF0000"/>
                </a:solidFill>
              </a:rPr>
              <a:t>0352e550</a:t>
            </a:r>
            <a:r>
              <a:rPr lang="en-US" altLang="zh-CN" sz="1800" dirty="0">
                <a:solidFill>
                  <a:schemeClr val="bg1"/>
                </a:solidFill>
              </a:rPr>
              <a:t> c09fef6b c19fef6d 00000000 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r>
              <a:rPr lang="en-US" altLang="zh-CN" sz="1800" dirty="0" smtClean="0">
                <a:solidFill>
                  <a:schemeClr val="bg1"/>
                </a:solidFill>
              </a:rPr>
              <a:t>  0:000</a:t>
            </a:r>
            <a:r>
              <a:rPr lang="en-US" altLang="zh-CN" sz="1800" dirty="0">
                <a:solidFill>
                  <a:schemeClr val="bg1"/>
                </a:solidFill>
              </a:rPr>
              <a:t>&gt; </a:t>
            </a:r>
            <a:r>
              <a:rPr lang="en-US" altLang="zh-CN" sz="1800" dirty="0" err="1">
                <a:solidFill>
                  <a:schemeClr val="bg1"/>
                </a:solidFill>
              </a:rPr>
              <a:t>dd</a:t>
            </a:r>
            <a:r>
              <a:rPr lang="en-US" altLang="zh-CN" sz="1800" dirty="0">
                <a:solidFill>
                  <a:schemeClr val="bg1"/>
                </a:solidFill>
              </a:rPr>
              <a:t> 0352e550 +0x48</a:t>
            </a:r>
          </a:p>
          <a:p>
            <a:r>
              <a:rPr lang="en-US" altLang="zh-CN" sz="1800" dirty="0" smtClean="0">
                <a:solidFill>
                  <a:schemeClr val="bg1"/>
                </a:solidFill>
              </a:rPr>
              <a:t>  0352e598  </a:t>
            </a:r>
            <a:r>
              <a:rPr lang="en-US" altLang="zh-CN" sz="1800" dirty="0">
                <a:solidFill>
                  <a:srgbClr val="FF0000"/>
                </a:solidFill>
              </a:rPr>
              <a:t>0352d478</a:t>
            </a:r>
            <a:r>
              <a:rPr lang="en-US" altLang="zh-CN" sz="1800" dirty="0">
                <a:solidFill>
                  <a:schemeClr val="bg1"/>
                </a:solidFill>
              </a:rPr>
              <a:t> 0352ffd8 00000000 00000014 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r>
              <a:rPr lang="en-US" altLang="zh-CN" sz="1800" dirty="0" smtClean="0">
                <a:solidFill>
                  <a:schemeClr val="bg1"/>
                </a:solidFill>
              </a:rPr>
              <a:t>  0:000</a:t>
            </a:r>
            <a:r>
              <a:rPr lang="en-US" altLang="zh-CN" sz="1800" dirty="0">
                <a:solidFill>
                  <a:schemeClr val="bg1"/>
                </a:solidFill>
              </a:rPr>
              <a:t>&gt; </a:t>
            </a:r>
            <a:r>
              <a:rPr lang="en-US" altLang="zh-CN" sz="1800" dirty="0" err="1">
                <a:solidFill>
                  <a:schemeClr val="bg1"/>
                </a:solidFill>
              </a:rPr>
              <a:t>dd</a:t>
            </a:r>
            <a:r>
              <a:rPr lang="en-US" altLang="zh-CN" sz="1800" dirty="0">
                <a:solidFill>
                  <a:schemeClr val="bg1"/>
                </a:solidFill>
              </a:rPr>
              <a:t> 0352d478+0x54</a:t>
            </a:r>
          </a:p>
          <a:p>
            <a:r>
              <a:rPr lang="en-US" altLang="zh-CN" sz="1800" dirty="0" smtClean="0">
                <a:solidFill>
                  <a:schemeClr val="bg1"/>
                </a:solidFill>
              </a:rPr>
              <a:t>  0352d4cc 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52520054 </a:t>
            </a:r>
            <a:r>
              <a:rPr lang="en-US" altLang="zh-CN" sz="1800" dirty="0">
                <a:solidFill>
                  <a:schemeClr val="bg1"/>
                </a:solidFill>
              </a:rPr>
              <a:t>08b80100 00140353 </a:t>
            </a:r>
            <a:r>
              <a:rPr lang="en-US" altLang="zh-CN" sz="1800" dirty="0" smtClean="0">
                <a:solidFill>
                  <a:schemeClr val="bg1"/>
                </a:solidFill>
              </a:rPr>
              <a:t>00000000  </a:t>
            </a:r>
            <a:r>
              <a:rPr lang="en-US" altLang="zh-CN" sz="1800" dirty="0" smtClean="0">
                <a:solidFill>
                  <a:srgbClr val="FF0000"/>
                </a:solidFill>
              </a:rPr>
              <a:t>//</a:t>
            </a:r>
            <a:r>
              <a:rPr lang="zh-CN" altLang="en-US" sz="2400" dirty="0" smtClean="0">
                <a:solidFill>
                  <a:srgbClr val="FF0000"/>
                </a:solidFill>
              </a:rPr>
              <a:t>非法值</a:t>
            </a:r>
            <a:endParaRPr lang="zh-CN" altLang="zh-CN" sz="2400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42" y="1793750"/>
            <a:ext cx="8420100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50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漏洞溯源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9" y="1368028"/>
            <a:ext cx="8352160" cy="5589588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恢复虚拟机快照，</a:t>
            </a:r>
            <a:r>
              <a:rPr lang="en-US" altLang="zh-CN" sz="2400" dirty="0" smtClean="0">
                <a:solidFill>
                  <a:schemeClr val="bg1"/>
                </a:solidFill>
              </a:rPr>
              <a:t>Ba w 1 0352d698+0x68</a:t>
            </a:r>
            <a:r>
              <a:rPr lang="zh-CN" altLang="en-US" sz="2400" dirty="0" smtClean="0">
                <a:solidFill>
                  <a:schemeClr val="bg1"/>
                </a:solidFill>
              </a:rPr>
              <a:t>断点即可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一</a:t>
            </a:r>
            <a:r>
              <a:rPr lang="zh-CN" altLang="en-US" sz="2400" dirty="0" smtClean="0">
                <a:solidFill>
                  <a:schemeClr val="bg1"/>
                </a:solidFill>
              </a:rPr>
              <a:t>层层的追踪，很快速的找到根本触发的地方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17" y="1920612"/>
            <a:ext cx="712470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左箭头 3"/>
          <p:cNvSpPr/>
          <p:nvPr/>
        </p:nvSpPr>
        <p:spPr>
          <a:xfrm rot="1387705">
            <a:off x="5415149" y="2125685"/>
            <a:ext cx="2185060" cy="87877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赋值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78069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最终原因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268413"/>
            <a:ext cx="6263927" cy="5040312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91" y="1340768"/>
            <a:ext cx="5327052" cy="389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3419872" y="4133583"/>
            <a:ext cx="4878774" cy="2747548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2223625" y="6581806"/>
            <a:ext cx="1656184" cy="2520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箭头 7"/>
          <p:cNvSpPr/>
          <p:nvPr/>
        </p:nvSpPr>
        <p:spPr>
          <a:xfrm rot="20409942">
            <a:off x="2594663" y="1994080"/>
            <a:ext cx="2807542" cy="72008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2060"/>
                </a:solidFill>
              </a:rPr>
              <a:t>0</a:t>
            </a:r>
            <a:r>
              <a:rPr lang="zh-CN" altLang="en-US" b="1" dirty="0" smtClean="0">
                <a:solidFill>
                  <a:srgbClr val="002060"/>
                </a:solidFill>
              </a:rPr>
              <a:t>值绕过初始化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10" name="左箭头 9"/>
          <p:cNvSpPr/>
          <p:nvPr/>
        </p:nvSpPr>
        <p:spPr>
          <a:xfrm rot="20206217">
            <a:off x="4000796" y="3130864"/>
            <a:ext cx="2144991" cy="60419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2060"/>
                </a:solidFill>
              </a:rPr>
              <a:t>关键指针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3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3734" y="476672"/>
            <a:ext cx="8229600" cy="780696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EXAMPLE  CVE </a:t>
            </a:r>
            <a:r>
              <a:rPr lang="en-US" altLang="zh-CN" b="1" dirty="0" smtClean="0">
                <a:solidFill>
                  <a:schemeClr val="bg1"/>
                </a:solidFill>
              </a:rPr>
              <a:t>2012-4969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5432" y="1348954"/>
            <a:ext cx="8435280" cy="5616624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IE </a:t>
            </a:r>
            <a:r>
              <a:rPr lang="en-US" altLang="zh-CN" sz="2400" b="1" dirty="0" err="1" smtClean="0">
                <a:solidFill>
                  <a:schemeClr val="bg1"/>
                </a:solidFill>
              </a:rPr>
              <a:t>execCommand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function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Use </a:t>
            </a:r>
            <a:r>
              <a:rPr lang="en-US" altLang="zh-CN" sz="2400" b="1" dirty="0">
                <a:solidFill>
                  <a:schemeClr val="bg1"/>
                </a:solidFill>
              </a:rPr>
              <a:t>after free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Vulnerability</a:t>
            </a:r>
          </a:p>
          <a:p>
            <a:endParaRPr lang="en-US" altLang="zh-CN" sz="2400" b="1" dirty="0">
              <a:solidFill>
                <a:schemeClr val="bg1"/>
              </a:solidFill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</a:rPr>
              <a:t>国外安全研究员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eromang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</a:rPr>
              <a:t>一不小心发现的</a:t>
            </a:r>
            <a:r>
              <a:rPr lang="en-US" altLang="zh-CN" sz="2400" dirty="0" smtClean="0">
                <a:solidFill>
                  <a:schemeClr val="bg1"/>
                </a:solidFill>
              </a:rPr>
              <a:t>0day</a:t>
            </a:r>
            <a:r>
              <a:rPr lang="zh-CN" altLang="en-US" sz="2400" dirty="0" smtClean="0">
                <a:solidFill>
                  <a:schemeClr val="bg1"/>
                </a:solidFill>
              </a:rPr>
              <a:t>样本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endParaRPr lang="en-US" altLang="zh-CN" b="1" dirty="0" smtClean="0">
              <a:solidFill>
                <a:schemeClr val="bg1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endParaRPr lang="en-US" altLang="zh-CN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bg1"/>
              </a:solidFill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</a:rPr>
              <a:t>翰海源首发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blog 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分析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r>
              <a:rPr lang="en-US" altLang="zh-CN" sz="2400" b="1" dirty="0">
                <a:solidFill>
                  <a:schemeClr val="bg1"/>
                </a:solidFill>
              </a:rPr>
              <a:t>http://blog.vulnhunt.com/index.php/2012/09/17/ie-execcommand-fuction-use-after-free-vulnerability-0day/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22" y="2800325"/>
            <a:ext cx="75819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C:\Users\arm\AppData\Local\Temp\YV846M[H4{(1EY%8U_OHTKG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717032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79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Debug </a:t>
            </a:r>
            <a:r>
              <a:rPr lang="en-US" altLang="zh-CN" b="1" dirty="0" err="1" smtClean="0">
                <a:solidFill>
                  <a:schemeClr val="bg1"/>
                </a:solidFill>
              </a:rPr>
              <a:t>Js</a:t>
            </a:r>
            <a:r>
              <a:rPr lang="en-US" altLang="zh-CN" b="1" dirty="0" smtClean="0">
                <a:solidFill>
                  <a:schemeClr val="bg1"/>
                </a:solidFill>
              </a:rPr>
              <a:t> Log Message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 err="1" smtClean="0">
                <a:solidFill>
                  <a:schemeClr val="bg1"/>
                </a:solidFill>
              </a:rPr>
              <a:t>Ie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javascript</a:t>
            </a:r>
            <a:r>
              <a:rPr lang="zh-CN" altLang="en-US" dirty="0" smtClean="0">
                <a:solidFill>
                  <a:schemeClr val="bg1"/>
                </a:solidFill>
              </a:rPr>
              <a:t>脚本流程</a:t>
            </a:r>
            <a:r>
              <a:rPr lang="en-US" altLang="zh-CN" dirty="0" smtClean="0">
                <a:solidFill>
                  <a:schemeClr val="bg1"/>
                </a:solidFill>
              </a:rPr>
              <a:t>debug</a:t>
            </a:r>
            <a:r>
              <a:rPr lang="zh-CN" altLang="en-US" dirty="0" smtClean="0">
                <a:solidFill>
                  <a:schemeClr val="bg1"/>
                </a:solidFill>
              </a:rPr>
              <a:t>技巧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 algn="just"/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60" y="2508093"/>
            <a:ext cx="788670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10" y="3293292"/>
            <a:ext cx="82296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左箭头 3"/>
          <p:cNvSpPr/>
          <p:nvPr/>
        </p:nvSpPr>
        <p:spPr>
          <a:xfrm rot="18971633">
            <a:off x="5029762" y="1387983"/>
            <a:ext cx="2415168" cy="951301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rgbClr val="002060"/>
                </a:solidFill>
              </a:rPr>
              <a:t>Js</a:t>
            </a:r>
            <a:r>
              <a:rPr lang="en-US" altLang="zh-CN" b="1" dirty="0" smtClean="0">
                <a:solidFill>
                  <a:srgbClr val="002060"/>
                </a:solidFill>
              </a:rPr>
              <a:t> log message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8" name="左箭头 7"/>
          <p:cNvSpPr/>
          <p:nvPr/>
        </p:nvSpPr>
        <p:spPr>
          <a:xfrm rot="18971633">
            <a:off x="6294805" y="2032443"/>
            <a:ext cx="2415168" cy="951301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rgbClr val="002060"/>
                </a:solidFill>
              </a:rPr>
              <a:t>Js</a:t>
            </a:r>
            <a:r>
              <a:rPr lang="en-US" altLang="zh-CN" b="1" dirty="0" smtClean="0">
                <a:solidFill>
                  <a:srgbClr val="002060"/>
                </a:solidFill>
              </a:rPr>
              <a:t> log print breakpoint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9" name="左箭头 8"/>
          <p:cNvSpPr/>
          <p:nvPr/>
        </p:nvSpPr>
        <p:spPr>
          <a:xfrm rot="21052630">
            <a:off x="3531826" y="4217569"/>
            <a:ext cx="2415168" cy="951301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rgbClr val="002060"/>
                </a:solidFill>
              </a:rPr>
              <a:t>Js</a:t>
            </a:r>
            <a:r>
              <a:rPr lang="en-US" altLang="zh-CN" b="1" dirty="0" smtClean="0">
                <a:solidFill>
                  <a:srgbClr val="002060"/>
                </a:solidFill>
              </a:rPr>
              <a:t> execute flow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96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Js</a:t>
            </a:r>
            <a:r>
              <a:rPr lang="en-US" altLang="zh-CN" b="1" dirty="0" smtClean="0">
                <a:solidFill>
                  <a:schemeClr val="bg1"/>
                </a:solidFill>
              </a:rPr>
              <a:t> Execute Flow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12776"/>
            <a:ext cx="8640960" cy="544522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0" y="1894934"/>
            <a:ext cx="1979712" cy="10519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onload</a:t>
            </a:r>
            <a:r>
              <a:rPr lang="en-US" altLang="zh-CN" dirty="0"/>
              <a:t>='</a:t>
            </a:r>
            <a:r>
              <a:rPr lang="en-US" altLang="zh-CN" dirty="0" err="1"/>
              <a:t>SubtleArr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1987413" y="2132856"/>
            <a:ext cx="136815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355564" y="1484784"/>
            <a:ext cx="5392899" cy="537321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7236296" y="2536692"/>
            <a:ext cx="720080" cy="13963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876256" y="3933056"/>
            <a:ext cx="1728192" cy="86409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onselect</a:t>
            </a:r>
            <a:r>
              <a:rPr lang="en-US" altLang="zh-CN" dirty="0"/>
              <a:t>='</a:t>
            </a:r>
            <a:r>
              <a:rPr lang="en-US" altLang="zh-CN" dirty="0" err="1"/>
              <a:t>TestArray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9" name="左箭头 8"/>
          <p:cNvSpPr/>
          <p:nvPr/>
        </p:nvSpPr>
        <p:spPr>
          <a:xfrm>
            <a:off x="5076056" y="3980535"/>
            <a:ext cx="1800200" cy="7200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635896" y="3788229"/>
            <a:ext cx="1440160" cy="864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document.write</a:t>
            </a:r>
            <a:r>
              <a:rPr lang="en-US" altLang="zh-CN" dirty="0"/>
              <a:t>("L");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355565" y="5887791"/>
            <a:ext cx="1720491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parent.jifud</a:t>
            </a:r>
            <a:r>
              <a:rPr lang="en-US" altLang="zh-CN" dirty="0"/>
              <a:t>[L].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</a:t>
            </a:r>
            <a:r>
              <a:rPr lang="zh-CN" altLang="en-US" dirty="0"/>
              <a:t>占位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035789" y="1729020"/>
            <a:ext cx="4032448" cy="807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document.execCommand</a:t>
            </a:r>
            <a:r>
              <a:rPr lang="en-US" altLang="zh-CN" dirty="0"/>
              <a:t>("</a:t>
            </a:r>
            <a:r>
              <a:rPr lang="en-US" altLang="zh-CN" dirty="0" err="1"/>
              <a:t>selectAll</a:t>
            </a:r>
            <a:r>
              <a:rPr lang="en-US" altLang="zh-CN" dirty="0"/>
              <a:t>");</a:t>
            </a:r>
            <a:endParaRPr lang="zh-CN" altLang="en-US" dirty="0"/>
          </a:p>
        </p:txBody>
      </p:sp>
      <p:sp>
        <p:nvSpPr>
          <p:cNvPr id="13" name="下箭头 12"/>
          <p:cNvSpPr/>
          <p:nvPr/>
        </p:nvSpPr>
        <p:spPr>
          <a:xfrm>
            <a:off x="3995936" y="4652825"/>
            <a:ext cx="720080" cy="1234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5148064" y="5815783"/>
            <a:ext cx="1728192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876256" y="5851787"/>
            <a:ext cx="144016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CRASH</a:t>
            </a:r>
            <a:endParaRPr lang="zh-CN" altLang="en-US" dirty="0"/>
          </a:p>
        </p:txBody>
      </p:sp>
      <p:sp>
        <p:nvSpPr>
          <p:cNvPr id="16" name="爆炸形 1 15"/>
          <p:cNvSpPr/>
          <p:nvPr/>
        </p:nvSpPr>
        <p:spPr>
          <a:xfrm>
            <a:off x="0" y="3980535"/>
            <a:ext cx="2866029" cy="3024822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Crash</a:t>
            </a:r>
            <a:r>
              <a:rPr lang="zh-CN" altLang="en-US" dirty="0" smtClean="0"/>
              <a:t>发生在</a:t>
            </a:r>
            <a:r>
              <a:rPr lang="en-US" altLang="zh-CN" dirty="0" err="1" smtClean="0"/>
              <a:t>exeCommand</a:t>
            </a:r>
            <a:r>
              <a:rPr lang="zh-CN" altLang="en-US" dirty="0" smtClean="0"/>
              <a:t>函数执行完之前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85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快速漏洞分析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对公司意义：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为厂商赢得更多的关注 ，实力输出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lvl="1" algn="just"/>
            <a:r>
              <a:rPr lang="zh-CN" altLang="en-US" dirty="0" smtClean="0">
                <a:solidFill>
                  <a:schemeClr val="bg1"/>
                </a:solidFill>
              </a:rPr>
              <a:t>更快速的响应产生防御规则及应对措施，保护客户免受攻击</a:t>
            </a:r>
            <a:endParaRPr lang="en-US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80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First </a:t>
            </a:r>
            <a:r>
              <a:rPr lang="en-US" altLang="zh-CN" b="1" dirty="0" err="1" smtClean="0">
                <a:solidFill>
                  <a:schemeClr val="bg1"/>
                </a:solidFill>
              </a:rPr>
              <a:t>SnapShot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95463"/>
            <a:ext cx="69342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052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漏洞溯源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427204" cy="504056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恢复快照  </a:t>
            </a:r>
            <a:r>
              <a:rPr lang="en-US" altLang="zh-CN" dirty="0" err="1" smtClean="0">
                <a:solidFill>
                  <a:schemeClr val="bg1"/>
                </a:solidFill>
              </a:rPr>
              <a:t>ba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w 1 </a:t>
            </a:r>
            <a:r>
              <a:rPr lang="en-US" altLang="zh-CN" dirty="0" smtClean="0">
                <a:solidFill>
                  <a:srgbClr val="FF0000"/>
                </a:solidFill>
              </a:rPr>
              <a:t>03bb4f00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8800"/>
            <a:ext cx="8488868" cy="3201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爆炸形 1 3"/>
          <p:cNvSpPr/>
          <p:nvPr/>
        </p:nvSpPr>
        <p:spPr>
          <a:xfrm>
            <a:off x="5409984" y="4653136"/>
            <a:ext cx="2592288" cy="201622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DEMO TIME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" name="左箭头 4"/>
          <p:cNvSpPr/>
          <p:nvPr/>
        </p:nvSpPr>
        <p:spPr>
          <a:xfrm rot="20096940">
            <a:off x="4769139" y="3185549"/>
            <a:ext cx="2469258" cy="86742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非法值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42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6373" y="404664"/>
            <a:ext cx="8229600" cy="78069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最终原因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56" y="1484784"/>
            <a:ext cx="9022340" cy="568863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4156" y="1498552"/>
            <a:ext cx="194421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ONLOAD</a:t>
            </a:r>
            <a:r>
              <a:rPr lang="zh-CN" altLang="en-US" dirty="0" smtClean="0"/>
              <a:t>回调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771800" y="1621927"/>
            <a:ext cx="2226310" cy="79208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exeCommand</a:t>
            </a:r>
            <a:r>
              <a:rPr lang="en-US" altLang="zh-CN" dirty="0"/>
              <a:t>(“"</a:t>
            </a:r>
            <a:r>
              <a:rPr lang="en-US" altLang="zh-CN" dirty="0" err="1"/>
              <a:t>selectAll</a:t>
            </a:r>
            <a:r>
              <a:rPr lang="en-US" altLang="zh-CN" dirty="0"/>
              <a:t>"”)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0" y="3691128"/>
            <a:ext cx="194421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触发</a:t>
            </a:r>
            <a:r>
              <a:rPr lang="en-US" altLang="zh-CN" dirty="0" err="1" smtClean="0"/>
              <a:t>SelectAlll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回调</a:t>
            </a:r>
            <a:endParaRPr lang="zh-CN" altLang="en-US" dirty="0"/>
          </a:p>
        </p:txBody>
      </p:sp>
      <p:sp>
        <p:nvSpPr>
          <p:cNvPr id="11" name="下箭头 10"/>
          <p:cNvSpPr/>
          <p:nvPr/>
        </p:nvSpPr>
        <p:spPr>
          <a:xfrm>
            <a:off x="5906110" y="2481747"/>
            <a:ext cx="738082" cy="1277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调用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074355" y="1625057"/>
            <a:ext cx="247863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ExecEditCommand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248941" y="6079921"/>
            <a:ext cx="1728192" cy="79208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document.write</a:t>
            </a:r>
            <a:r>
              <a:rPr lang="en-US" altLang="zh-CN" dirty="0"/>
              <a:t>("L");</a:t>
            </a:r>
            <a:endParaRPr lang="zh-CN" altLang="en-US" dirty="0"/>
          </a:p>
        </p:txBody>
      </p:sp>
      <p:sp>
        <p:nvSpPr>
          <p:cNvPr id="19" name="右箭头 18"/>
          <p:cNvSpPr/>
          <p:nvPr/>
        </p:nvSpPr>
        <p:spPr>
          <a:xfrm>
            <a:off x="1958372" y="1715714"/>
            <a:ext cx="852770" cy="58869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js</a:t>
            </a:r>
            <a:endParaRPr lang="zh-CN" altLang="en-US" dirty="0"/>
          </a:p>
        </p:txBody>
      </p:sp>
      <p:sp>
        <p:nvSpPr>
          <p:cNvPr id="21" name="右箭头 20"/>
          <p:cNvSpPr/>
          <p:nvPr/>
        </p:nvSpPr>
        <p:spPr>
          <a:xfrm>
            <a:off x="4998109" y="1752530"/>
            <a:ext cx="1076245" cy="58869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4998110" y="3758860"/>
            <a:ext cx="172819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AddCommandTarget</a:t>
            </a:r>
            <a:endParaRPr lang="zh-CN" altLang="en-US" dirty="0"/>
          </a:p>
        </p:txBody>
      </p:sp>
      <p:sp>
        <p:nvSpPr>
          <p:cNvPr id="23" name="左箭头 22"/>
          <p:cNvSpPr/>
          <p:nvPr/>
        </p:nvSpPr>
        <p:spPr>
          <a:xfrm>
            <a:off x="1958372" y="3787147"/>
            <a:ext cx="3039738" cy="792088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申请</a:t>
            </a:r>
            <a:r>
              <a:rPr lang="en-US" altLang="zh-CN" dirty="0" err="1"/>
              <a:t>MshtmlEd</a:t>
            </a:r>
            <a:r>
              <a:rPr lang="zh-CN" altLang="en-US" dirty="0"/>
              <a:t>对象</a:t>
            </a:r>
          </a:p>
          <a:p>
            <a:pPr algn="ctr"/>
            <a:endParaRPr lang="zh-CN" altLang="en-US" dirty="0"/>
          </a:p>
        </p:txBody>
      </p:sp>
      <p:sp>
        <p:nvSpPr>
          <p:cNvPr id="24" name="下箭头 23"/>
          <p:cNvSpPr/>
          <p:nvPr/>
        </p:nvSpPr>
        <p:spPr>
          <a:xfrm>
            <a:off x="612068" y="4754711"/>
            <a:ext cx="720080" cy="1273209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js</a:t>
            </a:r>
            <a:endParaRPr lang="zh-CN" altLang="en-US" dirty="0"/>
          </a:p>
        </p:txBody>
      </p:sp>
      <p:sp>
        <p:nvSpPr>
          <p:cNvPr id="26" name="下箭头 25"/>
          <p:cNvSpPr/>
          <p:nvPr/>
        </p:nvSpPr>
        <p:spPr>
          <a:xfrm>
            <a:off x="7290302" y="2414015"/>
            <a:ext cx="738082" cy="1277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调用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6877954" y="3739981"/>
            <a:ext cx="1728192" cy="79208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MshtmlEd</a:t>
            </a:r>
            <a:r>
              <a:rPr lang="zh-CN" altLang="en-US" dirty="0" smtClean="0"/>
              <a:t>成员函数</a:t>
            </a:r>
            <a:endParaRPr lang="zh-CN" altLang="en-US" dirty="0"/>
          </a:p>
        </p:txBody>
      </p:sp>
      <p:sp>
        <p:nvSpPr>
          <p:cNvPr id="29" name="下箭头 28"/>
          <p:cNvSpPr/>
          <p:nvPr/>
        </p:nvSpPr>
        <p:spPr>
          <a:xfrm>
            <a:off x="7290302" y="4579235"/>
            <a:ext cx="792088" cy="1448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站位</a:t>
            </a:r>
            <a:endParaRPr lang="zh-CN" altLang="en-US" dirty="0"/>
          </a:p>
        </p:txBody>
      </p:sp>
      <p:sp>
        <p:nvSpPr>
          <p:cNvPr id="30" name="爆炸形 1 29"/>
          <p:cNvSpPr/>
          <p:nvPr/>
        </p:nvSpPr>
        <p:spPr>
          <a:xfrm>
            <a:off x="6877954" y="5811897"/>
            <a:ext cx="1675035" cy="1224136"/>
          </a:xfrm>
          <a:prstGeom prst="irregularSeal1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BOOM</a:t>
            </a:r>
            <a:endParaRPr lang="zh-CN" altLang="en-US" dirty="0"/>
          </a:p>
        </p:txBody>
      </p:sp>
      <p:sp>
        <p:nvSpPr>
          <p:cNvPr id="32" name="右箭头 31"/>
          <p:cNvSpPr/>
          <p:nvPr/>
        </p:nvSpPr>
        <p:spPr>
          <a:xfrm>
            <a:off x="1989967" y="6181618"/>
            <a:ext cx="1024242" cy="58869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3014209" y="6079921"/>
            <a:ext cx="192525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DeleteCommandTarget</a:t>
            </a:r>
            <a:endParaRPr lang="zh-CN" altLang="en-US" dirty="0"/>
          </a:p>
        </p:txBody>
      </p:sp>
      <p:sp>
        <p:nvSpPr>
          <p:cNvPr id="35" name="爆炸形 1 34"/>
          <p:cNvSpPr/>
          <p:nvPr/>
        </p:nvSpPr>
        <p:spPr>
          <a:xfrm>
            <a:off x="4964123" y="5352353"/>
            <a:ext cx="1680069" cy="214322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释放</a:t>
            </a:r>
            <a:r>
              <a:rPr lang="en-US" altLang="zh-CN" dirty="0" err="1" smtClean="0"/>
              <a:t>MshtmlEd</a:t>
            </a:r>
            <a:endParaRPr lang="zh-CN" altLang="en-US" dirty="0"/>
          </a:p>
        </p:txBody>
      </p:sp>
      <p:sp>
        <p:nvSpPr>
          <p:cNvPr id="36" name="右箭头 35"/>
          <p:cNvSpPr/>
          <p:nvPr/>
        </p:nvSpPr>
        <p:spPr>
          <a:xfrm>
            <a:off x="4623594" y="4810980"/>
            <a:ext cx="2738420" cy="648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parent.jifud</a:t>
            </a:r>
            <a:r>
              <a:rPr lang="en-US" altLang="zh-CN" dirty="0"/>
              <a:t>[L].</a:t>
            </a:r>
            <a:r>
              <a:rPr lang="en-US" altLang="zh-CN" dirty="0" err="1"/>
              <a:t>src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926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适用范围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一切的内存破坏漏洞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无论是内核还是应用层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无论是</a:t>
            </a:r>
            <a:r>
              <a:rPr lang="en-US" altLang="zh-CN" dirty="0" smtClean="0">
                <a:solidFill>
                  <a:schemeClr val="bg1"/>
                </a:solidFill>
              </a:rPr>
              <a:t>windows</a:t>
            </a:r>
            <a:r>
              <a:rPr lang="zh-CN" altLang="en-US" dirty="0" smtClean="0">
                <a:solidFill>
                  <a:schemeClr val="bg1"/>
                </a:solidFill>
              </a:rPr>
              <a:t>还是</a:t>
            </a:r>
            <a:r>
              <a:rPr lang="en-US" altLang="zh-CN" dirty="0" err="1" smtClean="0">
                <a:solidFill>
                  <a:schemeClr val="bg1"/>
                </a:solidFill>
              </a:rPr>
              <a:t>linux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系统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74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777815" y="1768133"/>
            <a:ext cx="7772400" cy="1470025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漏洞分析 高级方法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174236" y="3015920"/>
            <a:ext cx="6400800" cy="1752600"/>
          </a:xfrm>
        </p:spPr>
        <p:txBody>
          <a:bodyPr/>
          <a:lstStyle/>
          <a:p>
            <a:r>
              <a:rPr lang="zh-CN" altLang="en-US" sz="2400" b="1" dirty="0" smtClean="0">
                <a:solidFill>
                  <a:srgbClr val="00B050"/>
                </a:solidFill>
              </a:rPr>
              <a:t>假如我知道你来自哪里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2123728" y="6356350"/>
            <a:ext cx="389607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6FF2093-BFDB-4D49-B0EB-D3EC298CF361}" type="slidenum">
              <a:rPr lang="zh-CN" altLang="zh-CN" smtClean="0"/>
              <a:pPr>
                <a:defRPr/>
              </a:pPr>
              <a:t>34</a:t>
            </a:fld>
            <a:endParaRPr lang="zh-CN" altLang="zh-C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559" y="3238158"/>
            <a:ext cx="3129441" cy="3334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83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From Where</a:t>
            </a:r>
            <a:r>
              <a:rPr lang="zh-CN" altLang="en-US" b="1" dirty="0" smtClean="0">
                <a:solidFill>
                  <a:schemeClr val="bg1"/>
                </a:solidFill>
              </a:rPr>
              <a:t>？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5717"/>
            <a:ext cx="8473988" cy="568791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</a:rPr>
              <a:t>内存破坏漏洞本质是外界的输入数据导致程序内部逻辑、数据变量等出现异常导致出现</a:t>
            </a:r>
            <a:r>
              <a:rPr lang="en-US" altLang="zh-CN" sz="2800" dirty="0" smtClean="0">
                <a:solidFill>
                  <a:schemeClr val="bg1"/>
                </a:solidFill>
              </a:rPr>
              <a:t>EIP</a:t>
            </a:r>
            <a:r>
              <a:rPr lang="zh-CN" altLang="en-US" sz="2800" dirty="0" smtClean="0">
                <a:solidFill>
                  <a:schemeClr val="bg1"/>
                </a:solidFill>
              </a:rPr>
              <a:t>被外界数据控制。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</a:rPr>
              <a:t>当反向溯源时  执行过程中出现的某个数值如何判断是来自外界的数据？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37" y="3579821"/>
            <a:ext cx="72104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左箭头 3"/>
          <p:cNvSpPr/>
          <p:nvPr/>
        </p:nvSpPr>
        <p:spPr>
          <a:xfrm rot="20789552">
            <a:off x="3375175" y="4189517"/>
            <a:ext cx="3168352" cy="57606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2060"/>
                </a:solidFill>
              </a:rPr>
              <a:t>来自污染源？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39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两种情形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8531" y="1284288"/>
            <a:ext cx="8352927" cy="5760988"/>
          </a:xfr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sz="2800" dirty="0" smtClean="0">
                <a:solidFill>
                  <a:schemeClr val="bg1"/>
                </a:solidFill>
              </a:rPr>
              <a:t>拥有原始的样本和变异之后的</a:t>
            </a:r>
            <a:r>
              <a:rPr lang="en-US" altLang="zh-CN" sz="2800" dirty="0" smtClean="0">
                <a:solidFill>
                  <a:schemeClr val="bg1"/>
                </a:solidFill>
              </a:rPr>
              <a:t>POC</a:t>
            </a:r>
            <a:r>
              <a:rPr lang="zh-CN" altLang="en-US" sz="2800" dirty="0" smtClean="0">
                <a:solidFill>
                  <a:schemeClr val="bg1"/>
                </a:solidFill>
              </a:rPr>
              <a:t>样本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2400" dirty="0" smtClean="0">
                <a:solidFill>
                  <a:schemeClr val="bg1"/>
                </a:solidFill>
              </a:rPr>
              <a:t>获取出现问题的字段，正向追踪该字段处理</a:t>
            </a:r>
            <a:r>
              <a:rPr lang="en-US" altLang="zh-CN" sz="2400" dirty="0" smtClean="0">
                <a:solidFill>
                  <a:schemeClr val="bg1"/>
                </a:solidFill>
              </a:rPr>
              <a:t>(</a:t>
            </a:r>
            <a:r>
              <a:rPr lang="zh-CN" altLang="en-US" sz="2400" dirty="0" smtClean="0">
                <a:solidFill>
                  <a:schemeClr val="bg1"/>
                </a:solidFill>
              </a:rPr>
              <a:t>有</a:t>
            </a:r>
            <a:r>
              <a:rPr lang="en-US" altLang="zh-CN" sz="2400" dirty="0" smtClean="0">
                <a:solidFill>
                  <a:schemeClr val="bg1"/>
                </a:solidFill>
              </a:rPr>
              <a:t>010</a:t>
            </a:r>
            <a:r>
              <a:rPr lang="zh-CN" altLang="en-US" sz="2400" dirty="0" smtClean="0">
                <a:solidFill>
                  <a:schemeClr val="bg1"/>
                </a:solidFill>
              </a:rPr>
              <a:t>脚本最好了：</a:t>
            </a:r>
            <a:r>
              <a:rPr lang="en-US" altLang="zh-CN" sz="2400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zh-CN" altLang="en-US" sz="2400" dirty="0" smtClean="0">
                <a:solidFill>
                  <a:schemeClr val="bg1"/>
                </a:solidFill>
              </a:rPr>
              <a:t>对比正常样本和</a:t>
            </a:r>
            <a:r>
              <a:rPr lang="en-US" altLang="zh-CN" sz="2400" dirty="0" smtClean="0">
                <a:solidFill>
                  <a:schemeClr val="bg1"/>
                </a:solidFill>
              </a:rPr>
              <a:t>POC</a:t>
            </a:r>
            <a:r>
              <a:rPr lang="zh-CN" altLang="en-US" sz="2400" dirty="0" smtClean="0">
                <a:solidFill>
                  <a:schemeClr val="bg1"/>
                </a:solidFill>
              </a:rPr>
              <a:t>样本的执行流程区别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lvl="1"/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sz="2800" dirty="0" smtClean="0">
                <a:solidFill>
                  <a:schemeClr val="bg1"/>
                </a:solidFill>
              </a:rPr>
              <a:t>只有</a:t>
            </a:r>
            <a:r>
              <a:rPr lang="en-US" altLang="zh-CN" sz="2800" dirty="0" smtClean="0">
                <a:solidFill>
                  <a:schemeClr val="bg1"/>
                </a:solidFill>
              </a:rPr>
              <a:t>POC </a:t>
            </a:r>
            <a:r>
              <a:rPr lang="zh-CN" altLang="en-US" sz="2800" dirty="0" smtClean="0">
                <a:solidFill>
                  <a:schemeClr val="bg1"/>
                </a:solidFill>
              </a:rPr>
              <a:t>样本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2400" dirty="0" smtClean="0">
                <a:solidFill>
                  <a:schemeClr val="bg1"/>
                </a:solidFill>
              </a:rPr>
              <a:t>不知道出问题的字段 </a:t>
            </a:r>
            <a:r>
              <a:rPr lang="en-US" altLang="zh-CN" sz="2400" dirty="0" smtClean="0">
                <a:solidFill>
                  <a:schemeClr val="bg1"/>
                </a:solidFill>
              </a:rPr>
              <a:t>(:</a:t>
            </a:r>
          </a:p>
          <a:p>
            <a:pPr lvl="1"/>
            <a:r>
              <a:rPr lang="zh-CN" altLang="en-US" sz="2400" dirty="0" smtClean="0">
                <a:solidFill>
                  <a:schemeClr val="bg1"/>
                </a:solidFill>
              </a:rPr>
              <a:t>没法比对执行流程</a:t>
            </a:r>
            <a:r>
              <a:rPr lang="en-US" altLang="zh-CN" sz="2400" dirty="0" smtClean="0">
                <a:solidFill>
                  <a:schemeClr val="bg1"/>
                </a:solidFill>
              </a:rPr>
              <a:t>(: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lvl="1"/>
            <a:r>
              <a:rPr lang="zh-CN" altLang="en-US" sz="2400" dirty="0" smtClean="0">
                <a:solidFill>
                  <a:schemeClr val="bg1"/>
                </a:solidFill>
              </a:rPr>
              <a:t>一切靠猜</a:t>
            </a:r>
            <a:r>
              <a:rPr lang="en-US" altLang="zh-CN" sz="2400" dirty="0" smtClean="0">
                <a:solidFill>
                  <a:schemeClr val="bg1"/>
                </a:solidFill>
              </a:rPr>
              <a:t>(: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818" y="4249375"/>
            <a:ext cx="1364729" cy="136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7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JUST POC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</a:rPr>
              <a:t>方法</a:t>
            </a:r>
            <a:r>
              <a:rPr lang="en-US" altLang="zh-CN" sz="2800" dirty="0" smtClean="0">
                <a:solidFill>
                  <a:schemeClr val="bg1"/>
                </a:solidFill>
              </a:rPr>
              <a:t>1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bg1"/>
                </a:solidFill>
              </a:rPr>
              <a:t>当执行过程中的某数值影响了流程、变量时，在外界输入数据中进行简单搜索，尝试更改测试是否一致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	(</a:t>
            </a:r>
            <a:r>
              <a:rPr lang="zh-CN" altLang="en-US" sz="2400" dirty="0" smtClean="0">
                <a:solidFill>
                  <a:schemeClr val="bg1"/>
                </a:solidFill>
              </a:rPr>
              <a:t>必须这个数值很特殊 </a:t>
            </a:r>
            <a:r>
              <a:rPr lang="en-US" altLang="zh-CN" sz="2400" dirty="0" smtClean="0">
                <a:solidFill>
                  <a:schemeClr val="bg1"/>
                </a:solidFill>
              </a:rPr>
              <a:t>:) </a:t>
            </a:r>
            <a:r>
              <a:rPr lang="zh-CN" altLang="en-US" sz="2400" dirty="0" smtClean="0">
                <a:solidFill>
                  <a:schemeClr val="bg1"/>
                </a:solidFill>
              </a:rPr>
              <a:t>否则</a:t>
            </a:r>
            <a:r>
              <a:rPr lang="en-US" altLang="zh-CN" sz="2400" dirty="0" smtClean="0">
                <a:solidFill>
                  <a:schemeClr val="bg1"/>
                </a:solidFill>
              </a:rPr>
              <a:t>…..</a:t>
            </a:r>
          </a:p>
          <a:p>
            <a:pPr marL="0" indent="0">
              <a:buNone/>
            </a:pP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</a:rPr>
              <a:t>方法</a:t>
            </a:r>
            <a:r>
              <a:rPr lang="en-US" altLang="zh-CN" sz="2800" dirty="0" smtClean="0">
                <a:solidFill>
                  <a:schemeClr val="bg1"/>
                </a:solidFill>
              </a:rPr>
              <a:t>2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sz="2400" dirty="0" smtClean="0">
                <a:solidFill>
                  <a:schemeClr val="bg1"/>
                </a:solidFill>
              </a:rPr>
              <a:t>对外界数据污染数据进行污染标记传播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1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78069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污染源标记传播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3040" y="1268413"/>
            <a:ext cx="8640960" cy="558958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</a:rPr>
              <a:t>动态插桩工具 </a:t>
            </a:r>
            <a:r>
              <a:rPr lang="en-US" altLang="zh-CN" sz="2400" dirty="0" smtClean="0">
                <a:solidFill>
                  <a:schemeClr val="bg1"/>
                </a:solidFill>
              </a:rPr>
              <a:t>/</a:t>
            </a:r>
            <a:r>
              <a:rPr lang="zh-CN" altLang="en-US" sz="2400" dirty="0" smtClean="0">
                <a:solidFill>
                  <a:schemeClr val="bg1"/>
                </a:solidFill>
              </a:rPr>
              <a:t>指令模拟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u"/>
            </a:pPr>
            <a:r>
              <a:rPr lang="en-US" altLang="zh-CN" sz="2000" dirty="0" smtClean="0">
                <a:solidFill>
                  <a:schemeClr val="bg1"/>
                </a:solidFill>
              </a:rPr>
              <a:t>Intel Pin</a:t>
            </a:r>
          </a:p>
          <a:p>
            <a:pPr lvl="1">
              <a:buFont typeface="Wingdings" pitchFamily="2" charset="2"/>
              <a:buChar char="u"/>
            </a:pPr>
            <a:r>
              <a:rPr lang="en-US" altLang="zh-CN" sz="2000" dirty="0" err="1">
                <a:solidFill>
                  <a:schemeClr val="bg1"/>
                </a:solidFill>
              </a:rPr>
              <a:t>qemu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u"/>
            </a:pPr>
            <a:r>
              <a:rPr lang="en-US" altLang="zh-CN" sz="2000" dirty="0" smtClean="0">
                <a:solidFill>
                  <a:schemeClr val="bg1"/>
                </a:solidFill>
              </a:rPr>
              <a:t>Dynamo</a:t>
            </a:r>
          </a:p>
          <a:p>
            <a:pPr lvl="1">
              <a:buFont typeface="Wingdings" pitchFamily="2" charset="2"/>
              <a:buChar char="u"/>
            </a:pPr>
            <a:r>
              <a:rPr lang="en-US" altLang="zh-CN" sz="2000" dirty="0" err="1">
                <a:solidFill>
                  <a:schemeClr val="bg1"/>
                </a:solidFill>
              </a:rPr>
              <a:t>valgrind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u"/>
            </a:pPr>
            <a:r>
              <a:rPr lang="en-US" altLang="zh-CN" sz="2000" dirty="0" err="1" smtClean="0">
                <a:solidFill>
                  <a:schemeClr val="bg1"/>
                </a:solidFill>
              </a:rPr>
              <a:t>Bochs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</a:rPr>
              <a:t>开源的污染传播标记工具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u"/>
            </a:pPr>
            <a:r>
              <a:rPr lang="en-US" altLang="zh-CN" sz="2000" dirty="0" err="1" smtClean="0">
                <a:solidFill>
                  <a:schemeClr val="bg1"/>
                </a:solidFill>
              </a:rPr>
              <a:t>Minemu</a:t>
            </a:r>
            <a:r>
              <a:rPr lang="en-US" altLang="zh-CN" sz="2000" dirty="0" smtClean="0">
                <a:solidFill>
                  <a:schemeClr val="bg1"/>
                </a:solidFill>
              </a:rPr>
              <a:t>  /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linux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</a:rPr>
              <a:t>下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2"/>
            <a:r>
              <a:rPr lang="en-US" altLang="zh-CN" sz="2000" dirty="0">
                <a:solidFill>
                  <a:schemeClr val="bg1"/>
                </a:solidFill>
              </a:rPr>
              <a:t>https://minemu.org/mediawiki/index.php?title=Main_Page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u"/>
            </a:pPr>
            <a:r>
              <a:rPr lang="en-US" altLang="zh-CN" sz="2000" dirty="0" err="1" smtClean="0">
                <a:solidFill>
                  <a:schemeClr val="bg1"/>
                </a:solidFill>
              </a:rPr>
              <a:t>Libdft</a:t>
            </a:r>
            <a:r>
              <a:rPr lang="en-US" altLang="zh-CN" sz="2000" dirty="0" smtClean="0">
                <a:solidFill>
                  <a:schemeClr val="bg1"/>
                </a:solidFill>
              </a:rPr>
              <a:t>     /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linux</a:t>
            </a:r>
            <a:r>
              <a:rPr lang="zh-CN" altLang="en-US" sz="2000" dirty="0" smtClean="0">
                <a:solidFill>
                  <a:schemeClr val="bg1"/>
                </a:solidFill>
              </a:rPr>
              <a:t>下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2"/>
            <a:r>
              <a:rPr lang="en-US" altLang="zh-CN" sz="2000" dirty="0">
                <a:solidFill>
                  <a:schemeClr val="bg1"/>
                </a:solidFill>
              </a:rPr>
              <a:t>http://www.cs.columbia.edu/~vpk/research/libdft/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u"/>
            </a:pPr>
            <a:r>
              <a:rPr lang="en-US" altLang="zh-CN" sz="2000" dirty="0" err="1" smtClean="0">
                <a:solidFill>
                  <a:schemeClr val="bg1"/>
                </a:solidFill>
              </a:rPr>
              <a:t>Dftwin</a:t>
            </a:r>
            <a:r>
              <a:rPr lang="en-US" altLang="zh-CN" sz="2000" dirty="0" smtClean="0">
                <a:solidFill>
                  <a:schemeClr val="bg1"/>
                </a:solidFill>
              </a:rPr>
              <a:t>    /windows</a:t>
            </a:r>
            <a:r>
              <a:rPr lang="zh-CN" altLang="en-US" sz="2000" dirty="0" smtClean="0">
                <a:solidFill>
                  <a:schemeClr val="bg1"/>
                </a:solidFill>
              </a:rPr>
              <a:t>基于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libdft</a:t>
            </a:r>
            <a:r>
              <a:rPr lang="zh-CN" altLang="en-US" sz="2000" dirty="0" smtClean="0">
                <a:solidFill>
                  <a:schemeClr val="bg1"/>
                </a:solidFill>
              </a:rPr>
              <a:t>改的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2"/>
            <a:r>
              <a:rPr lang="en-US" altLang="zh-CN" sz="2000" dirty="0">
                <a:solidFill>
                  <a:schemeClr val="bg1"/>
                </a:solidFill>
              </a:rPr>
              <a:t>https://github.com/dingelish/dftwin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45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污染源标记传播   实现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实现  ：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Pin+Bochs+ida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</a:rPr>
              <a:t>脚本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Pin</a:t>
            </a:r>
            <a:r>
              <a:rPr lang="zh-CN" altLang="en-US" sz="2400" dirty="0" smtClean="0">
                <a:solidFill>
                  <a:schemeClr val="bg1"/>
                </a:solidFill>
              </a:rPr>
              <a:t>插庄工具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2400" dirty="0" smtClean="0">
                <a:solidFill>
                  <a:schemeClr val="bg1"/>
                </a:solidFill>
              </a:rPr>
              <a:t>非常稳定、支持多线程、支持函数</a:t>
            </a:r>
            <a:r>
              <a:rPr lang="en-US" altLang="zh-CN" sz="2400" dirty="0" smtClean="0">
                <a:solidFill>
                  <a:schemeClr val="bg1"/>
                </a:solidFill>
              </a:rPr>
              <a:t>hook</a:t>
            </a:r>
          </a:p>
          <a:p>
            <a:pPr lvl="1"/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err="1" smtClean="0">
                <a:solidFill>
                  <a:schemeClr val="bg1"/>
                </a:solidFill>
              </a:rPr>
              <a:t>Bochs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</a:rPr>
              <a:t>指令模拟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2400" dirty="0" smtClean="0">
                <a:solidFill>
                  <a:schemeClr val="bg1"/>
                </a:solidFill>
              </a:rPr>
              <a:t>支持绝大多数指令解析模拟、稳定、代码逻辑清晰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lvl="1"/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IDA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Ptyhon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</a:rPr>
              <a:t>脚本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lvl="1"/>
            <a:r>
              <a:rPr lang="en-US" altLang="zh-CN" sz="2400" dirty="0" err="1" smtClean="0">
                <a:solidFill>
                  <a:schemeClr val="bg1"/>
                </a:solidFill>
              </a:rPr>
              <a:t>Idb</a:t>
            </a:r>
            <a:r>
              <a:rPr lang="zh-CN" altLang="en-US" sz="2400" dirty="0" smtClean="0">
                <a:solidFill>
                  <a:schemeClr val="bg1"/>
                </a:solidFill>
              </a:rPr>
              <a:t>中直接标记污染数据、便于逆向分析查看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9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漏洞分析本质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268412"/>
            <a:ext cx="8497557" cy="558958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zh-CN" sz="2000" dirty="0" smtClean="0">
                <a:solidFill>
                  <a:schemeClr val="bg1"/>
                </a:solidFill>
              </a:rPr>
              <a:t>ROOT CAUSE: </a:t>
            </a:r>
            <a:r>
              <a:rPr lang="zh-CN" altLang="en-US" sz="2000" dirty="0" smtClean="0">
                <a:solidFill>
                  <a:schemeClr val="bg1"/>
                </a:solidFill>
              </a:rPr>
              <a:t>找到外界的输入数据跟这个漏洞的关系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chemeClr val="bg1"/>
                </a:solidFill>
              </a:rPr>
              <a:t>	</a:t>
            </a:r>
            <a:r>
              <a:rPr lang="zh-CN" altLang="en-US" sz="2000" dirty="0" smtClean="0">
                <a:solidFill>
                  <a:schemeClr val="bg1"/>
                </a:solidFill>
              </a:rPr>
              <a:t>命名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</a:rPr>
              <a:t>	</a:t>
            </a:r>
            <a:r>
              <a:rPr lang="zh-CN" altLang="en-US" sz="2000" dirty="0" smtClean="0">
                <a:solidFill>
                  <a:schemeClr val="bg1"/>
                </a:solidFill>
              </a:rPr>
              <a:t>深刻理解一类漏洞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</a:rPr>
              <a:t>常见方法：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bg1"/>
                </a:solidFill>
              </a:rPr>
              <a:t>动态调试分析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2"/>
            <a:r>
              <a:rPr lang="en-US" altLang="zh-CN" sz="2000" dirty="0" err="1" smtClean="0">
                <a:solidFill>
                  <a:schemeClr val="bg1"/>
                </a:solidFill>
              </a:rPr>
              <a:t>Windbg</a:t>
            </a:r>
            <a:r>
              <a:rPr lang="en-US" altLang="zh-CN" sz="2000" dirty="0" smtClean="0">
                <a:solidFill>
                  <a:schemeClr val="bg1"/>
                </a:solidFill>
              </a:rPr>
              <a:t>/Od </a:t>
            </a:r>
            <a:r>
              <a:rPr lang="zh-CN" altLang="en-US" sz="2000" dirty="0" smtClean="0">
                <a:solidFill>
                  <a:schemeClr val="bg1"/>
                </a:solidFill>
              </a:rPr>
              <a:t>各种断点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bg1"/>
                </a:solidFill>
              </a:rPr>
              <a:t>静态分析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2"/>
            <a:r>
              <a:rPr lang="en-US" altLang="zh-CN" sz="2000" dirty="0" smtClean="0">
                <a:solidFill>
                  <a:schemeClr val="bg1"/>
                </a:solidFill>
              </a:rPr>
              <a:t>BIN IDA</a:t>
            </a:r>
          </a:p>
          <a:p>
            <a:pPr lvl="2"/>
            <a:r>
              <a:rPr lang="en-US" altLang="zh-CN" sz="2000" dirty="0" smtClean="0">
                <a:solidFill>
                  <a:schemeClr val="bg1"/>
                </a:solidFill>
              </a:rPr>
              <a:t>Source Code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bg1"/>
                </a:solidFill>
              </a:rPr>
              <a:t>输入数据格式分析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2"/>
            <a:r>
              <a:rPr lang="zh-CN" altLang="en-US" sz="2000" dirty="0">
                <a:solidFill>
                  <a:schemeClr val="bg1"/>
                </a:solidFill>
              </a:rPr>
              <a:t>已</a:t>
            </a:r>
            <a:r>
              <a:rPr lang="zh-CN" altLang="en-US" sz="2000" dirty="0" smtClean="0">
                <a:solidFill>
                  <a:schemeClr val="bg1"/>
                </a:solidFill>
              </a:rPr>
              <a:t>有</a:t>
            </a:r>
            <a:r>
              <a:rPr lang="en-US" altLang="zh-CN" sz="2000" dirty="0" smtClean="0">
                <a:solidFill>
                  <a:schemeClr val="bg1"/>
                </a:solidFill>
              </a:rPr>
              <a:t>010</a:t>
            </a:r>
            <a:r>
              <a:rPr lang="zh-CN" altLang="en-US" sz="2000" dirty="0" smtClean="0">
                <a:solidFill>
                  <a:schemeClr val="bg1"/>
                </a:solidFill>
              </a:rPr>
              <a:t>脚本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2"/>
            <a:r>
              <a:rPr lang="zh-CN" altLang="en-US" sz="2000" dirty="0" smtClean="0">
                <a:solidFill>
                  <a:schemeClr val="bg1"/>
                </a:solidFill>
              </a:rPr>
              <a:t>正常样本以及</a:t>
            </a:r>
            <a:r>
              <a:rPr lang="en-US" altLang="zh-CN" sz="2000" dirty="0" smtClean="0">
                <a:solidFill>
                  <a:schemeClr val="bg1"/>
                </a:solidFill>
              </a:rPr>
              <a:t>POC</a:t>
            </a:r>
            <a:r>
              <a:rPr lang="zh-CN" altLang="en-US" sz="2000" dirty="0" smtClean="0">
                <a:solidFill>
                  <a:schemeClr val="bg1"/>
                </a:solidFill>
              </a:rPr>
              <a:t>样本流程不一致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3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污染源标记传播   </a:t>
            </a:r>
            <a:r>
              <a:rPr lang="zh-CN" altLang="en-US" b="1" dirty="0" smtClean="0">
                <a:solidFill>
                  <a:schemeClr val="bg1"/>
                </a:solidFill>
              </a:rPr>
              <a:t>实现架构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91886" y="1572816"/>
            <a:ext cx="1875858" cy="32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rPr>
              <a:t>      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Arial" pitchFamily="34" charset="0"/>
              </a:rPr>
              <a:t> </a:t>
            </a:r>
            <a:r>
              <a:rPr lang="en-US" altLang="zh-CN" dirty="0" smtClean="0">
                <a:latin typeface="Arial" pitchFamily="34" charset="0"/>
              </a:rPr>
              <a:t>         </a:t>
            </a:r>
            <a:r>
              <a:rPr kumimoji="0" lang="en-US" altLang="zh-CN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rPr>
              <a:t>PIN</a:t>
            </a:r>
            <a:endParaRPr kumimoji="0" lang="zh-CN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华文细黑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15199" y="3330544"/>
            <a:ext cx="1656184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/>
                </a:solidFill>
                <a:latin typeface="Arial" pitchFamily="34" charset="0"/>
              </a:rPr>
              <a:t>函数</a:t>
            </a:r>
            <a:r>
              <a:rPr lang="en-US" altLang="zh-CN" sz="2000" dirty="0" smtClean="0">
                <a:solidFill>
                  <a:schemeClr val="bg1"/>
                </a:solidFill>
                <a:latin typeface="Arial" pitchFamily="34" charset="0"/>
              </a:rPr>
              <a:t>hook</a:t>
            </a:r>
            <a:endParaRPr kumimoji="0" lang="zh-CN" altLang="en-US" sz="20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华文细黑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13838" y="2351621"/>
            <a:ext cx="1656184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/>
                </a:solidFill>
                <a:latin typeface="Arial" pitchFamily="34" charset="0"/>
              </a:rPr>
              <a:t>指令</a:t>
            </a:r>
            <a:r>
              <a:rPr lang="en-US" altLang="zh-CN" sz="2000" dirty="0" smtClean="0">
                <a:solidFill>
                  <a:schemeClr val="bg1"/>
                </a:solidFill>
                <a:latin typeface="Arial" pitchFamily="34" charset="0"/>
              </a:rPr>
              <a:t>callback</a:t>
            </a:r>
            <a:endParaRPr kumimoji="0" lang="zh-CN" altLang="en-US" sz="20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华文细黑" pitchFamily="2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2267744" y="2567645"/>
            <a:ext cx="7920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接箭头连接符 13"/>
          <p:cNvCxnSpPr>
            <a:endCxn id="17" idx="1"/>
          </p:cNvCxnSpPr>
          <p:nvPr/>
        </p:nvCxnSpPr>
        <p:spPr bwMode="auto">
          <a:xfrm>
            <a:off x="2267743" y="3510390"/>
            <a:ext cx="79208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矩形 14"/>
          <p:cNvSpPr/>
          <p:nvPr/>
        </p:nvSpPr>
        <p:spPr bwMode="auto">
          <a:xfrm>
            <a:off x="3059832" y="1612666"/>
            <a:ext cx="2088232" cy="149614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rPr>
              <a:t>      BOCHS</a:t>
            </a:r>
            <a:endParaRPr kumimoji="0" lang="zh-CN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华文细黑" pitchFamily="2" charset="-122"/>
            </a:endParaRPr>
          </a:p>
        </p:txBody>
      </p:sp>
      <p:sp>
        <p:nvSpPr>
          <p:cNvPr id="16" name="内容占位符 7"/>
          <p:cNvSpPr txBox="1">
            <a:spLocks/>
          </p:cNvSpPr>
          <p:nvPr/>
        </p:nvSpPr>
        <p:spPr bwMode="auto">
          <a:xfrm>
            <a:off x="3168228" y="2374313"/>
            <a:ext cx="1871439" cy="50440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n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i="0" kern="0" dirty="0" smtClean="0">
                <a:solidFill>
                  <a:schemeClr val="bg1"/>
                </a:solidFill>
                <a:latin typeface="Arial" pitchFamily="34" charset="0"/>
              </a:rPr>
              <a:t>指令模拟</a:t>
            </a:r>
            <a:endParaRPr lang="zh-CN" altLang="en-US" sz="1800" i="1" kern="0" dirty="0" smtClean="0">
              <a:solidFill>
                <a:schemeClr val="bg1"/>
              </a:solidFill>
              <a:latin typeface="Arial" pitchFamily="34" charset="0"/>
              <a:ea typeface="华文细黑" pitchFamily="2" charset="-122"/>
            </a:endParaRPr>
          </a:p>
        </p:txBody>
      </p:sp>
      <p:sp>
        <p:nvSpPr>
          <p:cNvPr id="17" name="内容占位符 7"/>
          <p:cNvSpPr txBox="1">
            <a:spLocks/>
          </p:cNvSpPr>
          <p:nvPr/>
        </p:nvSpPr>
        <p:spPr bwMode="auto">
          <a:xfrm>
            <a:off x="3059831" y="3258189"/>
            <a:ext cx="2088232" cy="50440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n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i="1" kern="0" dirty="0" smtClean="0">
                <a:solidFill>
                  <a:schemeClr val="bg1"/>
                </a:solidFill>
                <a:latin typeface="Arial" pitchFamily="34" charset="0"/>
                <a:ea typeface="华文细黑" pitchFamily="2" charset="-122"/>
              </a:rPr>
              <a:t>初始污染源</a:t>
            </a:r>
          </a:p>
        </p:txBody>
      </p:sp>
      <p:sp>
        <p:nvSpPr>
          <p:cNvPr id="20" name="内容占位符 7"/>
          <p:cNvSpPr txBox="1">
            <a:spLocks/>
          </p:cNvSpPr>
          <p:nvPr/>
        </p:nvSpPr>
        <p:spPr bwMode="auto">
          <a:xfrm>
            <a:off x="3059832" y="3762592"/>
            <a:ext cx="2088232" cy="50440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n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i="1" kern="0" dirty="0" smtClean="0">
                <a:solidFill>
                  <a:schemeClr val="bg1"/>
                </a:solidFill>
                <a:latin typeface="Arial" pitchFamily="34" charset="0"/>
                <a:ea typeface="华文细黑" pitchFamily="2" charset="-122"/>
              </a:rPr>
              <a:t>拷贝污染源</a:t>
            </a:r>
          </a:p>
        </p:txBody>
      </p:sp>
      <p:sp>
        <p:nvSpPr>
          <p:cNvPr id="21" name="内容占位符 7"/>
          <p:cNvSpPr txBox="1">
            <a:spLocks/>
          </p:cNvSpPr>
          <p:nvPr/>
        </p:nvSpPr>
        <p:spPr bwMode="auto">
          <a:xfrm>
            <a:off x="3059832" y="4266995"/>
            <a:ext cx="2088232" cy="50440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n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i="1" kern="0" dirty="0" smtClean="0">
                <a:solidFill>
                  <a:schemeClr val="bg1"/>
                </a:solidFill>
                <a:latin typeface="Arial" pitchFamily="34" charset="0"/>
                <a:ea typeface="华文细黑" pitchFamily="2" charset="-122"/>
              </a:rPr>
              <a:t>释放污染源</a:t>
            </a:r>
          </a:p>
        </p:txBody>
      </p:sp>
      <p:sp>
        <p:nvSpPr>
          <p:cNvPr id="24" name="矩形 23"/>
          <p:cNvSpPr/>
          <p:nvPr/>
        </p:nvSpPr>
        <p:spPr bwMode="auto">
          <a:xfrm>
            <a:off x="5761407" y="1642455"/>
            <a:ext cx="1836589" cy="312894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rPr>
              <a:t>      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dirty="0" smtClean="0">
                <a:solidFill>
                  <a:schemeClr val="bg1"/>
                </a:solidFill>
                <a:latin typeface="Arial" pitchFamily="34" charset="0"/>
              </a:rPr>
              <a:t>污染源传播引擎</a:t>
            </a:r>
            <a:endParaRPr lang="en-US" altLang="zh-CN" sz="1800" dirty="0" smtClean="0">
              <a:solidFill>
                <a:schemeClr val="bg1"/>
              </a:solidFill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800" dirty="0" smtClean="0">
              <a:solidFill>
                <a:schemeClr val="bg1"/>
              </a:solidFill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dirty="0" smtClean="0">
                <a:solidFill>
                  <a:schemeClr val="bg1"/>
                </a:solidFill>
                <a:latin typeface="Arial" pitchFamily="34" charset="0"/>
              </a:rPr>
              <a:t>内存</a:t>
            </a:r>
            <a:r>
              <a:rPr lang="en-US" altLang="zh-CN" sz="1800" dirty="0" smtClean="0">
                <a:solidFill>
                  <a:schemeClr val="bg1"/>
                </a:solidFill>
                <a:latin typeface="Arial" pitchFamily="34" charset="0"/>
                <a:sym typeface="Wingdings" pitchFamily="2" charset="2"/>
              </a:rPr>
              <a:t></a:t>
            </a:r>
            <a:r>
              <a:rPr lang="zh-CN" altLang="en-US" sz="1800" dirty="0" smtClean="0">
                <a:solidFill>
                  <a:schemeClr val="bg1"/>
                </a:solidFill>
                <a:latin typeface="Arial" pitchFamily="34" charset="0"/>
                <a:sym typeface="Wingdings" pitchFamily="2" charset="2"/>
              </a:rPr>
              <a:t>寄存器</a:t>
            </a:r>
            <a:endParaRPr lang="en-US" altLang="zh-CN" sz="1800" dirty="0" smtClean="0">
              <a:solidFill>
                <a:schemeClr val="bg1"/>
              </a:solidFill>
              <a:latin typeface="Arial" pitchFamily="34" charset="0"/>
              <a:sym typeface="Wingdings" pitchFamily="2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800" dirty="0">
              <a:solidFill>
                <a:schemeClr val="bg1"/>
              </a:solidFill>
              <a:latin typeface="Arial" pitchFamily="34" charset="0"/>
              <a:sym typeface="Wingdings" pitchFamily="2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dirty="0" smtClean="0">
                <a:solidFill>
                  <a:schemeClr val="bg1"/>
                </a:solidFill>
                <a:latin typeface="Arial" pitchFamily="34" charset="0"/>
                <a:sym typeface="Wingdings" pitchFamily="2" charset="2"/>
              </a:rPr>
              <a:t>内存</a:t>
            </a:r>
            <a:r>
              <a:rPr lang="en-US" altLang="zh-CN" sz="1800" dirty="0" smtClean="0">
                <a:solidFill>
                  <a:schemeClr val="bg1"/>
                </a:solidFill>
                <a:latin typeface="Arial" pitchFamily="34" charset="0"/>
                <a:sym typeface="Wingdings" pitchFamily="2" charset="2"/>
              </a:rPr>
              <a:t></a:t>
            </a:r>
            <a:r>
              <a:rPr lang="zh-CN" altLang="en-US" sz="1800" dirty="0" smtClean="0">
                <a:solidFill>
                  <a:schemeClr val="bg1"/>
                </a:solidFill>
                <a:latin typeface="Arial" pitchFamily="34" charset="0"/>
                <a:sym typeface="Wingdings" pitchFamily="2" charset="2"/>
              </a:rPr>
              <a:t>内存</a:t>
            </a:r>
            <a:endParaRPr lang="en-US" altLang="zh-CN" sz="1800" dirty="0" smtClean="0">
              <a:solidFill>
                <a:schemeClr val="bg1"/>
              </a:solidFill>
              <a:latin typeface="Arial" pitchFamily="34" charset="0"/>
              <a:sym typeface="Wingdings" pitchFamily="2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800" dirty="0">
              <a:solidFill>
                <a:schemeClr val="bg1"/>
              </a:solidFill>
              <a:latin typeface="Arial" pitchFamily="34" charset="0"/>
              <a:sym typeface="Wingdings" pitchFamily="2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dirty="0" smtClean="0">
                <a:solidFill>
                  <a:schemeClr val="bg1"/>
                </a:solidFill>
                <a:latin typeface="Arial" pitchFamily="34" charset="0"/>
                <a:sym typeface="Wingdings" pitchFamily="2" charset="2"/>
              </a:rPr>
              <a:t>寄存器</a:t>
            </a:r>
            <a:r>
              <a:rPr lang="en-US" altLang="zh-CN" sz="1800" dirty="0" smtClean="0">
                <a:solidFill>
                  <a:schemeClr val="bg1"/>
                </a:solidFill>
                <a:latin typeface="Arial" pitchFamily="34" charset="0"/>
                <a:sym typeface="Wingdings" pitchFamily="2" charset="2"/>
              </a:rPr>
              <a:t></a:t>
            </a:r>
            <a:r>
              <a:rPr lang="zh-CN" altLang="en-US" sz="1800" dirty="0" smtClean="0">
                <a:solidFill>
                  <a:schemeClr val="bg1"/>
                </a:solidFill>
                <a:latin typeface="Arial" pitchFamily="34" charset="0"/>
                <a:sym typeface="Wingdings" pitchFamily="2" charset="2"/>
              </a:rPr>
              <a:t>寄存器</a:t>
            </a:r>
            <a:endParaRPr lang="en-US" altLang="zh-CN" sz="1800" dirty="0" smtClean="0">
              <a:solidFill>
                <a:schemeClr val="bg1"/>
              </a:solidFill>
              <a:latin typeface="Arial" pitchFamily="34" charset="0"/>
              <a:sym typeface="Wingdings" pitchFamily="2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solidFill>
                  <a:schemeClr val="bg1"/>
                </a:solidFill>
                <a:latin typeface="Arial" pitchFamily="34" charset="0"/>
                <a:sym typeface="Wingdings" pitchFamily="2" charset="2"/>
              </a:rPr>
              <a:t>  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dirty="0" smtClean="0">
                <a:solidFill>
                  <a:schemeClr val="bg1"/>
                </a:solidFill>
                <a:latin typeface="Arial" pitchFamily="34" charset="0"/>
                <a:sym typeface="Wingdings" pitchFamily="2" charset="2"/>
              </a:rPr>
              <a:t>寄存器</a:t>
            </a:r>
            <a:r>
              <a:rPr lang="en-US" altLang="zh-CN" sz="1800" dirty="0" smtClean="0">
                <a:solidFill>
                  <a:schemeClr val="bg1"/>
                </a:solidFill>
                <a:latin typeface="Arial" pitchFamily="34" charset="0"/>
                <a:sym typeface="Wingdings" pitchFamily="2" charset="2"/>
              </a:rPr>
              <a:t></a:t>
            </a:r>
            <a:r>
              <a:rPr lang="zh-CN" altLang="en-US" sz="1800" dirty="0" smtClean="0">
                <a:solidFill>
                  <a:schemeClr val="bg1"/>
                </a:solidFill>
                <a:latin typeface="Arial" pitchFamily="34" charset="0"/>
                <a:sym typeface="Wingdings" pitchFamily="2" charset="2"/>
              </a:rPr>
              <a:t>内存</a:t>
            </a:r>
            <a:endParaRPr lang="en-US" altLang="zh-CN" sz="1800" dirty="0" smtClean="0">
              <a:solidFill>
                <a:schemeClr val="bg1"/>
              </a:solidFill>
              <a:latin typeface="Arial" pitchFamily="34" charset="0"/>
              <a:sym typeface="Wingdings" pitchFamily="2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sym typeface="Wingdings" pitchFamily="2" charset="2"/>
              </a:rPr>
              <a:t>	</a:t>
            </a:r>
            <a:endParaRPr kumimoji="0" lang="zh-CN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华文细黑" pitchFamily="2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 bwMode="auto">
          <a:xfrm>
            <a:off x="5148064" y="2626514"/>
            <a:ext cx="5396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接箭头连接符 28"/>
          <p:cNvCxnSpPr/>
          <p:nvPr/>
        </p:nvCxnSpPr>
        <p:spPr bwMode="auto">
          <a:xfrm>
            <a:off x="5148064" y="4014793"/>
            <a:ext cx="5396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矩形 30"/>
          <p:cNvSpPr/>
          <p:nvPr/>
        </p:nvSpPr>
        <p:spPr bwMode="auto">
          <a:xfrm>
            <a:off x="8540751" y="1642455"/>
            <a:ext cx="468052" cy="488288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rPr>
              <a:t>      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Arial" pitchFamily="34" charset="0"/>
              </a:rPr>
              <a:t> </a:t>
            </a:r>
            <a:r>
              <a:rPr lang="en-US" altLang="zh-CN" dirty="0" smtClean="0">
                <a:latin typeface="Arial" pitchFamily="34" charset="0"/>
              </a:rPr>
              <a:t>       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 smtClean="0"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Arial" pitchFamily="34" charset="0"/>
              </a:rPr>
              <a:t>数据库</a:t>
            </a:r>
            <a:endParaRPr kumimoji="0" lang="zh-CN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华文细黑" pitchFamily="2" charset="-122"/>
            </a:endParaRPr>
          </a:p>
        </p:txBody>
      </p:sp>
      <p:sp>
        <p:nvSpPr>
          <p:cNvPr id="32" name="右箭头 31"/>
          <p:cNvSpPr/>
          <p:nvPr/>
        </p:nvSpPr>
        <p:spPr bwMode="auto">
          <a:xfrm>
            <a:off x="7586155" y="2778169"/>
            <a:ext cx="978408" cy="12703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rPr>
              <a:t>污染数据</a:t>
            </a:r>
          </a:p>
        </p:txBody>
      </p:sp>
      <p:sp>
        <p:nvSpPr>
          <p:cNvPr id="35" name="内容占位符 34"/>
          <p:cNvSpPr>
            <a:spLocks noGrp="1"/>
          </p:cNvSpPr>
          <p:nvPr>
            <p:ph idx="1"/>
          </p:nvPr>
        </p:nvSpPr>
        <p:spPr>
          <a:xfrm>
            <a:off x="9739148" y="1530690"/>
            <a:ext cx="8964488" cy="5472609"/>
          </a:xfrm>
        </p:spPr>
        <p:txBody>
          <a:bodyPr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687739" y="5431929"/>
            <a:ext cx="1828822" cy="85768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rPr>
              <a:t> </a:t>
            </a:r>
            <a:r>
              <a:rPr lang="en-US" altLang="zh-CN" dirty="0" smtClean="0">
                <a:latin typeface="Arial" pitchFamily="34" charset="0"/>
              </a:rPr>
              <a:t>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rPr>
              <a:t>IDA</a:t>
            </a:r>
            <a:r>
              <a:rPr lang="zh-CN" altLang="en-US" dirty="0">
                <a:latin typeface="Arial" pitchFamily="34" charset="0"/>
              </a:rPr>
              <a:t> </a:t>
            </a:r>
            <a:r>
              <a:rPr lang="en-US" altLang="zh-CN" dirty="0" smtClean="0">
                <a:latin typeface="Arial" pitchFamily="34" charset="0"/>
              </a:rPr>
              <a:t>Python</a:t>
            </a:r>
            <a:endParaRPr kumimoji="0" lang="en-US" altLang="zh-CN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华文细黑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2394404" y="5465235"/>
            <a:ext cx="1828822" cy="85768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rPr>
              <a:t> </a:t>
            </a:r>
            <a:r>
              <a:rPr lang="en-US" altLang="zh-CN" dirty="0" smtClean="0">
                <a:latin typeface="Arial" pitchFamily="34" charset="0"/>
              </a:rPr>
              <a:t>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rPr>
              <a:t>IDA</a:t>
            </a:r>
            <a:r>
              <a:rPr kumimoji="0" lang="en-US" altLang="zh-CN" sz="18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rPr>
              <a:t> </a:t>
            </a:r>
            <a:r>
              <a:rPr kumimoji="0" lang="en-US" altLang="zh-CN" sz="1800" b="1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rPr>
              <a:t>Idb</a:t>
            </a:r>
            <a:r>
              <a:rPr kumimoji="0" lang="en-US" altLang="zh-CN" sz="18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rPr>
              <a:t> </a:t>
            </a:r>
            <a:r>
              <a:rPr kumimoji="0" lang="zh-CN" altLang="en-US" sz="18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rPr>
              <a:t>查看</a:t>
            </a:r>
            <a:endParaRPr kumimoji="0" lang="en-US" altLang="zh-CN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华文细黑" pitchFamily="2" charset="-122"/>
            </a:endParaRPr>
          </a:p>
        </p:txBody>
      </p:sp>
      <p:sp>
        <p:nvSpPr>
          <p:cNvPr id="41" name="左箭头 40"/>
          <p:cNvSpPr/>
          <p:nvPr/>
        </p:nvSpPr>
        <p:spPr bwMode="auto">
          <a:xfrm>
            <a:off x="4223226" y="5537179"/>
            <a:ext cx="1464513" cy="651212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rPr>
              <a:t>标记</a:t>
            </a:r>
            <a:r>
              <a:rPr kumimoji="0" lang="en-US" altLang="zh-CN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rPr>
              <a:t>-</a:t>
            </a:r>
            <a:r>
              <a:rPr kumimoji="0" lang="zh-CN" altLang="en-US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rPr>
              <a:t>上色</a:t>
            </a:r>
          </a:p>
        </p:txBody>
      </p:sp>
      <p:sp>
        <p:nvSpPr>
          <p:cNvPr id="42" name="左箭头 41"/>
          <p:cNvSpPr/>
          <p:nvPr/>
        </p:nvSpPr>
        <p:spPr bwMode="auto">
          <a:xfrm>
            <a:off x="7516561" y="5539923"/>
            <a:ext cx="1055802" cy="651212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rPr>
              <a:t>   处理</a:t>
            </a:r>
          </a:p>
        </p:txBody>
      </p:sp>
      <p:sp>
        <p:nvSpPr>
          <p:cNvPr id="25" name="右箭头 24"/>
          <p:cNvSpPr/>
          <p:nvPr/>
        </p:nvSpPr>
        <p:spPr bwMode="auto">
          <a:xfrm>
            <a:off x="2267744" y="2171476"/>
            <a:ext cx="792088" cy="79233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华文细黑" pitchFamily="2" charset="-122"/>
            </a:endParaRPr>
          </a:p>
        </p:txBody>
      </p:sp>
      <p:sp>
        <p:nvSpPr>
          <p:cNvPr id="26" name="右箭头 25"/>
          <p:cNvSpPr/>
          <p:nvPr/>
        </p:nvSpPr>
        <p:spPr bwMode="auto">
          <a:xfrm>
            <a:off x="2267744" y="3206926"/>
            <a:ext cx="792088" cy="79233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华文细黑" pitchFamily="2" charset="-122"/>
            </a:endParaRPr>
          </a:p>
        </p:txBody>
      </p:sp>
      <p:sp>
        <p:nvSpPr>
          <p:cNvPr id="28" name="右箭头 27"/>
          <p:cNvSpPr/>
          <p:nvPr/>
        </p:nvSpPr>
        <p:spPr bwMode="auto">
          <a:xfrm>
            <a:off x="5148064" y="2230345"/>
            <a:ext cx="613343" cy="79233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华文细黑" pitchFamily="2" charset="-122"/>
            </a:endParaRPr>
          </a:p>
        </p:txBody>
      </p:sp>
      <p:sp>
        <p:nvSpPr>
          <p:cNvPr id="30" name="右箭头 29"/>
          <p:cNvSpPr/>
          <p:nvPr/>
        </p:nvSpPr>
        <p:spPr bwMode="auto">
          <a:xfrm>
            <a:off x="5148064" y="3596106"/>
            <a:ext cx="613343" cy="79233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284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Tainted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监视</a:t>
            </a:r>
            <a:r>
              <a:rPr lang="en-US" altLang="zh-CN" dirty="0" smtClean="0">
                <a:solidFill>
                  <a:schemeClr val="bg1"/>
                </a:solidFill>
              </a:rPr>
              <a:t>PDF </a:t>
            </a:r>
            <a:r>
              <a:rPr lang="zh-CN" altLang="en-US" dirty="0" smtClean="0">
                <a:solidFill>
                  <a:schemeClr val="bg1"/>
                </a:solidFill>
              </a:rPr>
              <a:t>打开</a:t>
            </a:r>
            <a:r>
              <a:rPr lang="en-US" altLang="zh-CN" dirty="0" smtClean="0">
                <a:solidFill>
                  <a:schemeClr val="bg1"/>
                </a:solidFill>
              </a:rPr>
              <a:t>tester.pdf </a:t>
            </a:r>
            <a:r>
              <a:rPr lang="zh-CN" altLang="en-US" dirty="0" smtClean="0">
                <a:solidFill>
                  <a:schemeClr val="bg1"/>
                </a:solidFill>
              </a:rPr>
              <a:t>的污染源标记 部分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52" y="2420888"/>
            <a:ext cx="7776864" cy="4273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左箭头 3"/>
          <p:cNvSpPr/>
          <p:nvPr/>
        </p:nvSpPr>
        <p:spPr>
          <a:xfrm rot="19037804">
            <a:off x="5849268" y="1865307"/>
            <a:ext cx="1800200" cy="64807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文件</a:t>
            </a:r>
            <a:r>
              <a:rPr lang="en-US" altLang="zh-CN" b="1" dirty="0" smtClean="0">
                <a:solidFill>
                  <a:srgbClr val="FF0000"/>
                </a:solidFill>
              </a:rPr>
              <a:t>offset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左箭头 5"/>
          <p:cNvSpPr/>
          <p:nvPr/>
        </p:nvSpPr>
        <p:spPr>
          <a:xfrm rot="19037804">
            <a:off x="6616191" y="1865308"/>
            <a:ext cx="1800200" cy="64807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污染位图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左箭头 7"/>
          <p:cNvSpPr/>
          <p:nvPr/>
        </p:nvSpPr>
        <p:spPr>
          <a:xfrm rot="1785326">
            <a:off x="3690822" y="3479856"/>
            <a:ext cx="2698553" cy="64807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rgbClr val="FF0000"/>
                </a:solidFill>
              </a:rPr>
              <a:t>Shader_list_count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73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Tainted Data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13" y="1628800"/>
            <a:ext cx="8324850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左箭头 4"/>
          <p:cNvSpPr/>
          <p:nvPr/>
        </p:nvSpPr>
        <p:spPr>
          <a:xfrm rot="1785326">
            <a:off x="3571840" y="3305014"/>
            <a:ext cx="2318829" cy="64807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rgbClr val="FF0000"/>
                </a:solidFill>
              </a:rPr>
              <a:t>Shader_count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左箭头 5"/>
          <p:cNvSpPr/>
          <p:nvPr/>
        </p:nvSpPr>
        <p:spPr>
          <a:xfrm rot="19037804">
            <a:off x="5561236" y="1865307"/>
            <a:ext cx="1800200" cy="64807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文件</a:t>
            </a:r>
            <a:r>
              <a:rPr lang="en-US" altLang="zh-CN" b="1" dirty="0" smtClean="0">
                <a:solidFill>
                  <a:srgbClr val="FF0000"/>
                </a:solidFill>
              </a:rPr>
              <a:t>offset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23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适用范围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适用于文件类型、网络类型内存破坏漏洞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used after free</a:t>
            </a:r>
            <a:r>
              <a:rPr lang="zh-CN" altLang="en-US" dirty="0" smtClean="0">
                <a:solidFill>
                  <a:schemeClr val="bg1"/>
                </a:solidFill>
              </a:rPr>
              <a:t>类型、脚本解释类型的漏洞不适用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665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污染源标记传播  用途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207375" cy="5040312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</a:rPr>
              <a:t>用于漏洞挖掘，替代人工追踪数据流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</a:rPr>
              <a:t>用于漏洞分析，轻易展现污染的数据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</a:rPr>
              <a:t>用于漏洞攻击防御，检测是否外来数据控制了</a:t>
            </a:r>
            <a:r>
              <a:rPr lang="en-US" altLang="zh-CN" sz="2400" dirty="0" smtClean="0">
                <a:solidFill>
                  <a:schemeClr val="bg1"/>
                </a:solidFill>
              </a:rPr>
              <a:t>EIP</a:t>
            </a:r>
          </a:p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</a:rPr>
              <a:t>用于归类漏洞攻击，归类漏洞触发点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</a:rPr>
              <a:t>用于自动产生防御规则，归类漏洞触发字段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37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总结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  </a:t>
            </a:r>
            <a:r>
              <a:rPr lang="zh-CN" altLang="en-US" dirty="0" smtClean="0">
                <a:solidFill>
                  <a:schemeClr val="bg1"/>
                </a:solidFill>
              </a:rPr>
              <a:t>虚拟机快照分析和污染源来源记录对于分析漏洞非常有帮助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2  </a:t>
            </a:r>
            <a:r>
              <a:rPr lang="zh-CN" altLang="en-US" dirty="0" smtClean="0">
                <a:solidFill>
                  <a:schemeClr val="bg1"/>
                </a:solidFill>
              </a:rPr>
              <a:t>方法并不是万能的，有的时候更依赖于对漏洞本身载体的内部机制非常熟悉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3   </a:t>
            </a:r>
            <a:r>
              <a:rPr lang="zh-CN" altLang="en-US" dirty="0" smtClean="0">
                <a:solidFill>
                  <a:schemeClr val="bg1"/>
                </a:solidFill>
              </a:rPr>
              <a:t>为了漏洞分析去分析 没有意义！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97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fld id="{7BC058F1-A207-45CB-861D-5FC14F3CBE3C}" type="slidenum">
              <a:rPr lang="zh-CN" altLang="zh-CN" b="0" smtClean="0"/>
              <a:pPr/>
              <a:t>46</a:t>
            </a:fld>
            <a:endParaRPr lang="zh-CN" altLang="zh-CN" b="0" smtClean="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057229" y="298910"/>
            <a:ext cx="651510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altLang="zh-CN" sz="6600" b="0" i="0" dirty="0" smtClean="0">
                <a:solidFill>
                  <a:schemeClr val="bg1"/>
                </a:solidFill>
              </a:rPr>
              <a:t>Q</a:t>
            </a:r>
            <a:r>
              <a:rPr lang="zh-CN" altLang="en-US" sz="6600" b="0" i="0" dirty="0" smtClean="0">
                <a:solidFill>
                  <a:schemeClr val="bg1"/>
                </a:solidFill>
              </a:rPr>
              <a:t>＆</a:t>
            </a:r>
            <a:r>
              <a:rPr lang="en-US" altLang="zh-CN" sz="6600" b="0" i="0" dirty="0" smtClean="0">
                <a:solidFill>
                  <a:schemeClr val="bg1"/>
                </a:solidFill>
              </a:rPr>
              <a:t>A</a:t>
            </a:r>
            <a:endParaRPr lang="zh-CN" altLang="en-US" sz="6600" b="0" i="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1" y="1897327"/>
            <a:ext cx="3280313" cy="328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6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两种情形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4288"/>
            <a:ext cx="8147248" cy="5241056"/>
          </a:xfrm>
        </p:spPr>
        <p:txBody>
          <a:bodyPr/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你已经知道了漏洞的原因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漏洞名称？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其他人的简略分析？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你不知道这个是什么漏洞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仅仅只有</a:t>
            </a:r>
            <a:r>
              <a:rPr lang="en-US" altLang="zh-CN" dirty="0" smtClean="0">
                <a:solidFill>
                  <a:schemeClr val="bg1"/>
                </a:solidFill>
              </a:rPr>
              <a:t>POC</a:t>
            </a:r>
          </a:p>
          <a:p>
            <a:pPr lvl="1"/>
            <a:endParaRPr lang="zh-CN" altLang="en-US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275" y="4579067"/>
            <a:ext cx="1844824" cy="1844824"/>
          </a:xfrm>
          <a:prstGeom prst="rect">
            <a:avLst/>
          </a:prstGeom>
        </p:spPr>
      </p:pic>
      <p:pic>
        <p:nvPicPr>
          <p:cNvPr id="3074" name="Picture 2" descr="http://pic20.nipic.com/20120409/289877_082958036321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439" y="2896924"/>
            <a:ext cx="1386086" cy="336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95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漏洞分析的难点</a:t>
            </a:r>
            <a:endParaRPr lang="zh-CN" alt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pPr>
              <a:defRPr/>
            </a:pPr>
            <a:fld id="{C3423EA1-6DB3-40B0-93D7-A6FAEE0DE648}" type="slidenum">
              <a:rPr lang="zh-CN" altLang="zh-CN" smtClean="0"/>
              <a:pPr>
                <a:defRPr/>
              </a:pPr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0152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漏洞分类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4288"/>
            <a:ext cx="8291264" cy="5457080"/>
          </a:xfrm>
        </p:spPr>
        <p:txBody>
          <a:bodyPr/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基本上可分为两</a:t>
            </a:r>
            <a:r>
              <a:rPr lang="zh-CN" altLang="en-US" dirty="0">
                <a:solidFill>
                  <a:schemeClr val="bg1"/>
                </a:solidFill>
              </a:rPr>
              <a:t>大</a:t>
            </a:r>
            <a:r>
              <a:rPr lang="zh-CN" altLang="en-US" dirty="0" smtClean="0">
                <a:solidFill>
                  <a:schemeClr val="bg1"/>
                </a:solidFill>
              </a:rPr>
              <a:t>类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内存破坏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2"/>
            <a:r>
              <a:rPr lang="zh-CN" altLang="en-US" dirty="0" smtClean="0">
                <a:solidFill>
                  <a:schemeClr val="bg1"/>
                </a:solidFill>
              </a:rPr>
              <a:t>堆、栈溢出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2"/>
            <a:r>
              <a:rPr lang="zh-CN" altLang="en-US" dirty="0" smtClean="0">
                <a:solidFill>
                  <a:schemeClr val="bg1"/>
                </a:solidFill>
              </a:rPr>
              <a:t>内存未初始化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2"/>
            <a:r>
              <a:rPr lang="zh-CN" altLang="en-US" dirty="0" smtClean="0">
                <a:solidFill>
                  <a:schemeClr val="bg1"/>
                </a:solidFill>
              </a:rPr>
              <a:t>释放后重用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2"/>
            <a:r>
              <a:rPr lang="zh-CN" altLang="en-US" dirty="0" smtClean="0">
                <a:solidFill>
                  <a:schemeClr val="bg1"/>
                </a:solidFill>
              </a:rPr>
              <a:t>任意地址读、写</a:t>
            </a:r>
            <a:r>
              <a:rPr lang="en-US" altLang="zh-CN" dirty="0" smtClean="0">
                <a:solidFill>
                  <a:schemeClr val="bg1"/>
                </a:solidFill>
              </a:rPr>
              <a:t>…..</a:t>
            </a:r>
          </a:p>
          <a:p>
            <a:pPr marL="914400" lvl="2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CVE 2011-2462 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CVE 2012-4969 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CVE 2013-0640/0641</a:t>
            </a: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逻辑漏洞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2"/>
            <a:r>
              <a:rPr lang="en-US" altLang="zh-CN" dirty="0" smtClean="0">
                <a:solidFill>
                  <a:schemeClr val="bg1"/>
                </a:solidFill>
              </a:rPr>
              <a:t>Java Sandbox  Escape </a:t>
            </a:r>
            <a:r>
              <a:rPr lang="zh-CN" altLang="en-US" dirty="0" smtClean="0">
                <a:solidFill>
                  <a:schemeClr val="bg1"/>
                </a:solidFill>
              </a:rPr>
              <a:t>漏洞等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2"/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94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内存破坏漏洞  过程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4932"/>
              </p:ext>
            </p:extLst>
          </p:nvPr>
        </p:nvGraphicFramePr>
        <p:xfrm>
          <a:off x="560388" y="1367416"/>
          <a:ext cx="8004175" cy="5138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5" name="Visio" r:id="rId3" imgW="7095396" imgH="9628801" progId="Visio.Drawing.11">
                  <p:embed/>
                </p:oleObj>
              </mc:Choice>
              <mc:Fallback>
                <p:oleObj name="Visio" r:id="rId3" imgW="7095396" imgH="962880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8" y="1367416"/>
                        <a:ext cx="8004175" cy="513801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71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内存破坏漏洞   定位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数据流反朔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从触发异常的污染传染节点回朔到被污染源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从被污染源回朔到污染源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从污染源查找到漏洞代码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2"/>
            <a:r>
              <a:rPr lang="zh-CN" altLang="en-US" dirty="0" smtClean="0">
                <a:solidFill>
                  <a:schemeClr val="bg1"/>
                </a:solidFill>
              </a:rPr>
              <a:t>从被污染源反朔到污染事件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2"/>
            <a:r>
              <a:rPr lang="zh-CN" altLang="en-US" dirty="0" smtClean="0">
                <a:solidFill>
                  <a:schemeClr val="bg1"/>
                </a:solidFill>
              </a:rPr>
              <a:t>查找到污染源的初始数据分配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</a:rPr>
              <a:t>正向分析数据流越界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正向 、逆向  分析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08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xKungfoo2013-1024x76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xKungfoo2013-1024x768</Template>
  <TotalTime>706</TotalTime>
  <Words>1179</Words>
  <Application>Microsoft Office PowerPoint</Application>
  <PresentationFormat>全屏显示(4:3)</PresentationFormat>
  <Paragraphs>379</Paragraphs>
  <Slides>46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8" baseType="lpstr">
      <vt:lpstr>xKungfoo2013-1024x768</vt:lpstr>
      <vt:lpstr>Visio</vt:lpstr>
      <vt:lpstr>0day快速分析</vt:lpstr>
      <vt:lpstr>Who am i</vt:lpstr>
      <vt:lpstr>快速漏洞分析</vt:lpstr>
      <vt:lpstr>漏洞分析本质</vt:lpstr>
      <vt:lpstr>两种情形</vt:lpstr>
      <vt:lpstr>漏洞分析的难点</vt:lpstr>
      <vt:lpstr>漏洞分类</vt:lpstr>
      <vt:lpstr>内存破坏漏洞  过程</vt:lpstr>
      <vt:lpstr>内存破坏漏洞   定位</vt:lpstr>
      <vt:lpstr>内存破坏漏洞   难点</vt:lpstr>
      <vt:lpstr>一切都是变化的！</vt:lpstr>
      <vt:lpstr>这个是来自污染数据？</vt:lpstr>
      <vt:lpstr>逻辑漏洞</vt:lpstr>
      <vt:lpstr>漏洞分析 高级方法</vt:lpstr>
      <vt:lpstr>让一切都变得固定、可预知</vt:lpstr>
      <vt:lpstr>转换分析思路</vt:lpstr>
      <vt:lpstr>VM 快照</vt:lpstr>
      <vt:lpstr>VM 快照  关键点</vt:lpstr>
      <vt:lpstr>EXAMPLE</vt:lpstr>
      <vt:lpstr>EXAMPLE  CVE 2011-2462</vt:lpstr>
      <vt:lpstr>让漏洞飞一会？</vt:lpstr>
      <vt:lpstr>First SnapShot</vt:lpstr>
      <vt:lpstr>完全一样！</vt:lpstr>
      <vt:lpstr>漏洞溯源</vt:lpstr>
      <vt:lpstr>漏洞溯源</vt:lpstr>
      <vt:lpstr>最终原因</vt:lpstr>
      <vt:lpstr>EXAMPLE  CVE 2012-4969</vt:lpstr>
      <vt:lpstr>Debug Js Log Message</vt:lpstr>
      <vt:lpstr>Js Execute Flow</vt:lpstr>
      <vt:lpstr>First SnapShot</vt:lpstr>
      <vt:lpstr>漏洞溯源</vt:lpstr>
      <vt:lpstr>最终原因</vt:lpstr>
      <vt:lpstr>适用范围</vt:lpstr>
      <vt:lpstr>漏洞分析 高级方法</vt:lpstr>
      <vt:lpstr>From Where？</vt:lpstr>
      <vt:lpstr>两种情形</vt:lpstr>
      <vt:lpstr>JUST POC</vt:lpstr>
      <vt:lpstr>污染源标记传播</vt:lpstr>
      <vt:lpstr>污染源标记传播   实现</vt:lpstr>
      <vt:lpstr>污染源标记传播   实现架构</vt:lpstr>
      <vt:lpstr>Tainted Data</vt:lpstr>
      <vt:lpstr>Tainted Data</vt:lpstr>
      <vt:lpstr>适用范围</vt:lpstr>
      <vt:lpstr>污染源标记传播  用途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instruder</dc:creator>
  <cp:lastModifiedBy>arm</cp:lastModifiedBy>
  <cp:revision>71</cp:revision>
  <dcterms:created xsi:type="dcterms:W3CDTF">2013-03-01T14:29:39Z</dcterms:created>
  <dcterms:modified xsi:type="dcterms:W3CDTF">2013-03-22T16:22:53Z</dcterms:modified>
</cp:coreProperties>
</file>