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1"/>
  </p:handoutMasterIdLst>
  <p:sldIdLst>
    <p:sldId id="454" r:id="rId3"/>
    <p:sldId id="455" r:id="rId4"/>
    <p:sldId id="351" r:id="rId6"/>
    <p:sldId id="357" r:id="rId7"/>
    <p:sldId id="402" r:id="rId8"/>
    <p:sldId id="352" r:id="rId9"/>
    <p:sldId id="353" r:id="rId10"/>
    <p:sldId id="403" r:id="rId11"/>
    <p:sldId id="404" r:id="rId12"/>
    <p:sldId id="405" r:id="rId13"/>
    <p:sldId id="406" r:id="rId14"/>
    <p:sldId id="354" r:id="rId15"/>
    <p:sldId id="362" r:id="rId16"/>
    <p:sldId id="407" r:id="rId17"/>
    <p:sldId id="408" r:id="rId18"/>
    <p:sldId id="409" r:id="rId19"/>
    <p:sldId id="358" r:id="rId20"/>
    <p:sldId id="361" r:id="rId21"/>
    <p:sldId id="356" r:id="rId22"/>
    <p:sldId id="456" r:id="rId23"/>
    <p:sldId id="350" r:id="rId24"/>
    <p:sldId id="303" r:id="rId25"/>
    <p:sldId id="304" r:id="rId26"/>
    <p:sldId id="461" r:id="rId27"/>
    <p:sldId id="259" r:id="rId28"/>
    <p:sldId id="260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83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292" r:id="rId58"/>
    <p:sldId id="293" r:id="rId59"/>
    <p:sldId id="302" r:id="rId60"/>
  </p:sldIdLst>
  <p:sldSz cx="12192000" cy="6858000"/>
  <p:notesSz cx="6858000" cy="9144000"/>
  <p:custDataLst>
    <p:tags r:id="rId6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42"/>
        <p:guide pos="391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5" Type="http://schemas.openxmlformats.org/officeDocument/2006/relationships/tags" Target="tags/tag68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handoutMaster" Target="handoutMasters/handoutMaster1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1600" y="247650"/>
            <a:ext cx="6807200" cy="381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50800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dt" sz="half" idx="1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03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1600" y="247650"/>
            <a:ext cx="6807200" cy="381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219200"/>
            <a:ext cx="10363200" cy="4953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03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1.xml"/><Relationship Id="rId18" Type="http://schemas.openxmlformats.org/officeDocument/2006/relationships/tags" Target="../tags/tag60.xml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C00000"/>
                </a:solidFill>
                <a:sym typeface="+mn-ea"/>
              </a:rPr>
              <a:t>最终成绩由系统演示、答辩（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50%</a:t>
            </a:r>
            <a:r>
              <a:rPr>
                <a:solidFill>
                  <a:srgbClr val="C00000"/>
                </a:solidFill>
                <a:sym typeface="+mn-ea"/>
              </a:rPr>
              <a:t>）和实训报告（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50%</a:t>
            </a:r>
            <a:r>
              <a:rPr>
                <a:solidFill>
                  <a:srgbClr val="C00000"/>
                </a:solidFill>
                <a:sym typeface="+mn-ea"/>
              </a:rPr>
              <a:t>）构成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sz="2600" b="1">
                <a:sym typeface="+mn-ea"/>
              </a:rPr>
              <a:t>系统能力综合实训要求</a:t>
            </a:r>
            <a:r>
              <a:rPr lang="en-US" altLang="zh-CN" sz="2600" b="1">
                <a:sym typeface="+mn-ea"/>
              </a:rPr>
              <a:t>:</a:t>
            </a:r>
            <a:r>
              <a:rPr sz="2600" b="1">
                <a:sym typeface="+mn-ea"/>
              </a:rPr>
              <a:t>系统演示部分</a:t>
            </a:r>
            <a:endParaRPr sz="2600" b="1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sz="2600" b="1">
                <a:solidFill>
                  <a:srgbClr val="C00000"/>
                </a:solidFill>
              </a:rPr>
              <a:t>及格：</a:t>
            </a:r>
            <a:r>
              <a:rPr sz="2600" b="1"/>
              <a:t>设计存数、取数、加法、减法、转移指令的单周期</a:t>
            </a:r>
            <a:r>
              <a:rPr lang="en-US" altLang="zh-CN" sz="2600" b="1"/>
              <a:t>CPU</a:t>
            </a:r>
            <a:r>
              <a:rPr sz="2600" b="1"/>
              <a:t>。自行设计一段使用这些指令的程序（如冒泡排序、二分法排序等），存到存储器中，然后用你所设计的模型机运行这段程序，输出结果。</a:t>
            </a:r>
            <a:endParaRPr sz="2600" b="1"/>
          </a:p>
          <a:p>
            <a:pPr marL="0" indent="0">
              <a:buNone/>
            </a:pPr>
            <a:r>
              <a:rPr sz="2600" b="1">
                <a:solidFill>
                  <a:srgbClr val="FF0000"/>
                </a:solidFill>
              </a:rPr>
              <a:t>中和良</a:t>
            </a:r>
            <a:r>
              <a:rPr sz="2600" b="1"/>
              <a:t>：指令条数越多，运行程序越复杂，分数越高。</a:t>
            </a:r>
            <a:endParaRPr sz="2600" b="1"/>
          </a:p>
          <a:p>
            <a:pPr marL="0" indent="0">
              <a:buNone/>
            </a:pPr>
            <a:r>
              <a:rPr sz="2600" b="1">
                <a:solidFill>
                  <a:srgbClr val="C00000"/>
                </a:solidFill>
                <a:sym typeface="+mn-ea"/>
              </a:rPr>
              <a:t>满分：</a:t>
            </a:r>
            <a:r>
              <a:rPr sz="2600" b="1"/>
              <a:t>设计</a:t>
            </a:r>
            <a:r>
              <a:rPr lang="en-US" altLang="zh-CN" sz="2600" b="1"/>
              <a:t>20</a:t>
            </a:r>
            <a:r>
              <a:rPr sz="2600" b="1"/>
              <a:t>条指令以上，能运行冒泡排序或二分法排序的程序</a:t>
            </a:r>
            <a:endParaRPr sz="2600" b="1"/>
          </a:p>
          <a:p>
            <a:pPr marL="0" indent="0">
              <a:buNone/>
            </a:pPr>
            <a:r>
              <a:rPr sz="2600" b="1">
                <a:solidFill>
                  <a:srgbClr val="C00000"/>
                </a:solidFill>
              </a:rPr>
              <a:t>一人一题，相互之间或者指令不同，或者</a:t>
            </a:r>
            <a:r>
              <a:rPr lang="en-US" altLang="zh-CN" sz="2600" b="1">
                <a:solidFill>
                  <a:srgbClr val="C00000"/>
                </a:solidFill>
              </a:rPr>
              <a:t>CPU</a:t>
            </a:r>
            <a:r>
              <a:rPr sz="2600" b="1">
                <a:solidFill>
                  <a:srgbClr val="C00000"/>
                </a:solidFill>
              </a:rPr>
              <a:t>的</a:t>
            </a:r>
            <a:r>
              <a:rPr sz="2600" b="1">
                <a:solidFill>
                  <a:srgbClr val="C00000"/>
                </a:solidFill>
              </a:rPr>
              <a:t>结构不同，两人一组，相互测试，来体现团队合作。</a:t>
            </a:r>
            <a:endParaRPr sz="2600" b="1">
              <a:solidFill>
                <a:srgbClr val="C00000"/>
              </a:solidFill>
            </a:endParaRPr>
          </a:p>
          <a:p>
            <a:pPr marL="0" indent="0">
              <a:buNone/>
            </a:pPr>
            <a:endParaRPr sz="26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C00000"/>
                </a:solidFill>
                <a:sym typeface="+mn-ea"/>
              </a:rPr>
              <a:t>R</a:t>
            </a:r>
            <a:r>
              <a:rPr>
                <a:solidFill>
                  <a:srgbClr val="C00000"/>
                </a:solidFill>
                <a:sym typeface="+mn-ea"/>
              </a:rPr>
              <a:t>型</a:t>
            </a:r>
            <a:r>
              <a:rPr>
                <a:sym typeface="+mn-ea"/>
              </a:rPr>
              <a:t>位移类指令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130" y="1296035"/>
            <a:ext cx="11824335" cy="5041265"/>
          </a:xfrm>
        </p:spPr>
        <p:txBody>
          <a:bodyPr/>
          <a:p>
            <a:r>
              <a:rPr lang="en-US" altLang="zh-CN" sz="2600" b="1">
                <a:sym typeface="+mn-ea"/>
              </a:rPr>
              <a:t> </a:t>
            </a:r>
            <a:r>
              <a:rPr altLang="zh-CN" sz="2600" b="1">
                <a:sym typeface="+mn-ea"/>
              </a:rPr>
              <a:t>指令  </a:t>
            </a:r>
            <a:r>
              <a:rPr lang="en-US" altLang="zh-CN" sz="2600" b="1">
                <a:sym typeface="+mn-ea"/>
              </a:rPr>
              <a:t>  </a:t>
            </a:r>
            <a:r>
              <a:rPr sz="2600" b="1">
                <a:sym typeface="+mn-ea"/>
              </a:rPr>
              <a:t>op   </a:t>
            </a:r>
            <a:r>
              <a:rPr sz="2600" b="1">
                <a:sym typeface="+mn-ea"/>
              </a:rPr>
              <a:t>  rs    rt  rd   shamt     funct      功能</a:t>
            </a:r>
            <a:endParaRPr lang="zh-CN" altLang="en-US" sz="2600" b="1"/>
          </a:p>
          <a:p>
            <a:r>
              <a:rPr lang="zh-CN" altLang="en-US" sz="2600" b="1"/>
              <a:t>sll 000000 00000  rt  rd shamt 000000 rd=rt&lt;&lt;shamt </a:t>
            </a:r>
            <a:endParaRPr lang="zh-CN" altLang="en-US" sz="2600" b="1"/>
          </a:p>
          <a:p>
            <a:r>
              <a:rPr lang="zh-CN" altLang="en-US" sz="2600" b="1"/>
              <a:t>srl 000000 00000  rt  rd shamt 000010 rd=rt&gt;&gt;shamt </a:t>
            </a:r>
            <a:endParaRPr lang="zh-CN" altLang="en-US" sz="2600" b="1"/>
          </a:p>
          <a:p>
            <a:r>
              <a:rPr lang="zh-CN" altLang="en-US" sz="2600" b="1"/>
              <a:t>sra 000000 00000  rt rd shamt 000011 rd=rt&gt;&gt;shamt（符号位保留） </a:t>
            </a:r>
            <a:endParaRPr lang="zh-CN" altLang="en-US" sz="2600" b="1"/>
          </a:p>
          <a:p>
            <a:r>
              <a:rPr lang="zh-CN" altLang="en-US" sz="2600" b="1"/>
              <a:t>sllv 000000     rs   rt  rd 00000 000100 rd=rt&lt;&lt;rs </a:t>
            </a:r>
            <a:endParaRPr lang="zh-CN" altLang="en-US" sz="2600" b="1"/>
          </a:p>
          <a:p>
            <a:r>
              <a:rPr lang="zh-CN" altLang="en-US" sz="2600" b="1"/>
              <a:t>srlv 000000    rs   rt  rd 00000 000110 rd=rt&gt;&gt;rs </a:t>
            </a:r>
            <a:endParaRPr lang="zh-CN" altLang="en-US" sz="2600" b="1"/>
          </a:p>
          <a:p>
            <a:r>
              <a:rPr lang="zh-CN" altLang="en-US" sz="2600" b="1"/>
              <a:t>srav 000000   rs   rt  rd 00000 000111 rd=rt&gt;&gt;rs（符号位保留） </a:t>
            </a:r>
            <a:endParaRPr lang="zh-CN" altLang="en-US" sz="26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912" y="432000"/>
            <a:ext cx="10852237" cy="648000"/>
          </a:xfrm>
        </p:spPr>
        <p:txBody>
          <a:bodyPr/>
          <a:p>
            <a:r>
              <a:rPr lang="en-US" altLang="zh-CN">
                <a:solidFill>
                  <a:srgbClr val="C00000"/>
                </a:solidFill>
                <a:sym typeface="+mn-ea"/>
              </a:rPr>
              <a:t>R</a:t>
            </a:r>
            <a:r>
              <a:rPr>
                <a:solidFill>
                  <a:srgbClr val="C00000"/>
                </a:solidFill>
                <a:sym typeface="+mn-ea"/>
              </a:rPr>
              <a:t>型</a:t>
            </a:r>
            <a:r>
              <a:rPr>
                <a:sym typeface="+mn-ea"/>
              </a:rPr>
              <a:t>跳转指令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600" b="1">
                <a:sym typeface="+mn-ea"/>
              </a:rPr>
              <a:t> </a:t>
            </a:r>
            <a:r>
              <a:rPr altLang="zh-CN" sz="2600" b="1">
                <a:sym typeface="+mn-ea"/>
              </a:rPr>
              <a:t>指令  </a:t>
            </a:r>
            <a:r>
              <a:rPr lang="en-US" altLang="zh-CN" sz="2600" b="1">
                <a:sym typeface="+mn-ea"/>
              </a:rPr>
              <a:t>  </a:t>
            </a:r>
            <a:r>
              <a:rPr sz="2600" b="1">
                <a:sym typeface="+mn-ea"/>
              </a:rPr>
              <a:t>op   </a:t>
            </a:r>
            <a:r>
              <a:rPr sz="2600" b="1">
                <a:sym typeface="+mn-ea"/>
              </a:rPr>
              <a:t>      rs    rt        rd      shamt     funct      功能</a:t>
            </a:r>
            <a:endParaRPr lang="zh-CN" altLang="en-US" sz="2600" b="1"/>
          </a:p>
          <a:p>
            <a:r>
              <a:rPr lang="zh-CN" altLang="en-US" sz="2600" b="1"/>
              <a:t>jr      000000      rs  00000  00000  00000   001000    PC=rs </a:t>
            </a:r>
            <a:endParaRPr lang="zh-CN" altLang="en-US" sz="26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MIPS</a:t>
            </a:r>
            <a:r>
              <a:rPr lang="zh-CN" altLang="en-US" smtClean="0"/>
              <a:t>指令格式 </a:t>
            </a:r>
            <a:r>
              <a:rPr lang="en-US" altLang="zh-CN" smtClean="0"/>
              <a:t>(I</a:t>
            </a:r>
            <a:r>
              <a:rPr lang="zh-CN" altLang="en-US" smtClean="0"/>
              <a:t>型指令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graphicFrame>
        <p:nvGraphicFramePr>
          <p:cNvPr id="11" name="内容占位符 4"/>
          <p:cNvGraphicFramePr/>
          <p:nvPr/>
        </p:nvGraphicFramePr>
        <p:xfrm>
          <a:off x="1402080" y="949325"/>
          <a:ext cx="10668000" cy="589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1333500"/>
                <a:gridCol w="1333500"/>
                <a:gridCol w="1333500"/>
                <a:gridCol w="1333500"/>
                <a:gridCol w="1333500"/>
                <a:gridCol w="1333500"/>
                <a:gridCol w="1333500"/>
              </a:tblGrid>
              <a:tr h="589915"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6bits</a:t>
                      </a:r>
                      <a:endParaRPr lang="en-US" altLang="zh-CN" sz="24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en-US" altLang="zh-CN" sz="24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en-US" altLang="zh-CN" sz="24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en-US" altLang="zh-CN" sz="24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en-US" altLang="zh-CN" sz="24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6bits</a:t>
                      </a:r>
                      <a:endParaRPr lang="en-US" altLang="zh-CN" sz="24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09625" y="1538605"/>
          <a:ext cx="11257280" cy="395097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07160"/>
                <a:gridCol w="1407160"/>
                <a:gridCol w="1407160"/>
                <a:gridCol w="1407160"/>
                <a:gridCol w="1407160"/>
                <a:gridCol w="1407160"/>
                <a:gridCol w="1407160"/>
                <a:gridCol w="1407160"/>
              </a:tblGrid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指令</a:t>
                      </a:r>
                      <a:endParaRPr lang="zh-CN" altLang="en-US" sz="2200" b="1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811" marB="45811">
                    <a:solidFill>
                      <a:srgbClr val="5359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格式</a:t>
                      </a:r>
                      <a:endParaRPr lang="zh-CN" altLang="en-US" sz="2200" b="1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811" marB="45811">
                    <a:solidFill>
                      <a:srgbClr val="5359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OP</a:t>
                      </a:r>
                      <a:endParaRPr lang="en-US" altLang="zh-CN" sz="2200" b="1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rs</a:t>
                      </a:r>
                      <a:endParaRPr lang="en-US" altLang="zh-CN" sz="2200" b="1" dirty="0" err="1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rt</a:t>
                      </a:r>
                      <a:endParaRPr lang="en-US" altLang="zh-CN" sz="2200" b="1" dirty="0" err="1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rd</a:t>
                      </a:r>
                      <a:endParaRPr lang="en-US" altLang="zh-CN" sz="2200" b="1" dirty="0" err="1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shamt</a:t>
                      </a:r>
                      <a:endParaRPr lang="en-US" altLang="zh-CN" sz="2200" b="1" dirty="0" err="1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funct</a:t>
                      </a:r>
                      <a:endParaRPr lang="en-US" altLang="zh-CN" sz="2200" b="1" dirty="0" err="1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92D050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addi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0" dirty="0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en-US" altLang="zh-CN" sz="2200" b="1" i="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en-US" altLang="zh-CN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16bits </a:t>
                      </a:r>
                      <a:r>
                        <a:rPr lang="zh-CN" altLang="en-US" sz="2200" b="1" dirty="0" smtClean="0">
                          <a:solidFill>
                            <a:srgbClr val="002060"/>
                          </a:solidFill>
                        </a:rPr>
                        <a:t>立即数</a:t>
                      </a:r>
                      <a:endParaRPr lang="zh-CN" altLang="en-US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hMerge="1">
                  <a:tcPr marT="45798" marB="45798"/>
                </a:tc>
                <a:tc hMerge="1">
                  <a:tcPr marT="45798" marB="45798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/>
                        <a:t>lw</a:t>
                      </a:r>
                      <a:endParaRPr lang="en-US" altLang="zh-CN" sz="2200" b="1" dirty="0" err="1" smtClean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0" dirty="0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en-US" altLang="zh-CN" sz="2200" b="1" i="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35</a:t>
                      </a:r>
                      <a:endParaRPr lang="en-US" altLang="zh-CN" sz="2200" b="1" dirty="0" smtClean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200" b="1" smtClean="0">
                          <a:solidFill>
                            <a:srgbClr val="002060"/>
                          </a:solidFill>
                        </a:rPr>
                        <a:t>16bits </a:t>
                      </a:r>
                      <a:r>
                        <a:rPr lang="zh-CN" altLang="en-US" sz="2200" b="1" smtClean="0">
                          <a:solidFill>
                            <a:srgbClr val="002060"/>
                          </a:solidFill>
                        </a:rPr>
                        <a:t>立即数</a:t>
                      </a:r>
                      <a:endParaRPr lang="zh-CN" altLang="en-US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hMerge="1">
                  <a:tcPr/>
                </a:tc>
                <a:tc hMerge="1"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/>
                        <a:t>sw</a:t>
                      </a:r>
                      <a:endParaRPr lang="en-US" altLang="zh-CN" sz="2200" b="1" dirty="0" err="1" smtClean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0" dirty="0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en-US" altLang="zh-CN" sz="2200" b="1" i="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43</a:t>
                      </a:r>
                      <a:endParaRPr lang="en-US" altLang="zh-CN" sz="2200" b="1" dirty="0" smtClean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16bits </a:t>
                      </a:r>
                      <a:r>
                        <a:rPr lang="zh-CN" altLang="en-US" sz="2200" b="1" dirty="0" smtClean="0">
                          <a:solidFill>
                            <a:srgbClr val="002060"/>
                          </a:solidFill>
                        </a:rPr>
                        <a:t>立即数</a:t>
                      </a:r>
                      <a:endParaRPr lang="zh-CN" altLang="en-US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hMerge="1">
                  <a:tcPr/>
                </a:tc>
                <a:tc hMerge="1"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/>
                        <a:t>andi</a:t>
                      </a:r>
                      <a:endParaRPr lang="en-US" altLang="zh-CN" sz="2200" b="1" dirty="0" err="1" smtClean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0" dirty="0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en-US" altLang="zh-CN" sz="2200" b="1" i="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12</a:t>
                      </a:r>
                      <a:endParaRPr lang="en-US" altLang="zh-CN" sz="2200" b="1" dirty="0" smtClean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16bits </a:t>
                      </a:r>
                      <a:r>
                        <a:rPr lang="zh-CN" altLang="en-US" sz="2200" b="1" dirty="0" smtClean="0">
                          <a:solidFill>
                            <a:srgbClr val="002060"/>
                          </a:solidFill>
                        </a:rPr>
                        <a:t>立即数</a:t>
                      </a:r>
                      <a:endParaRPr lang="zh-CN" altLang="en-US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hMerge="1">
                  <a:tcPr/>
                </a:tc>
                <a:tc hMerge="1"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/>
                        <a:t>ori</a:t>
                      </a:r>
                      <a:endParaRPr lang="en-US" altLang="zh-CN" sz="2200" b="1" dirty="0" err="1" smtClean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0" dirty="0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en-US" altLang="zh-CN" sz="2200" b="1" i="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13</a:t>
                      </a:r>
                      <a:endParaRPr lang="en-US" altLang="zh-CN" sz="2200" b="1" dirty="0" smtClean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16bits </a:t>
                      </a:r>
                      <a:r>
                        <a:rPr lang="zh-CN" altLang="en-US" sz="2200" b="1" dirty="0" smtClean="0">
                          <a:solidFill>
                            <a:srgbClr val="002060"/>
                          </a:solidFill>
                        </a:rPr>
                        <a:t>立即数</a:t>
                      </a:r>
                      <a:endParaRPr lang="zh-CN" altLang="en-US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hMerge="1">
                  <a:tcPr/>
                </a:tc>
                <a:tc hMerge="1">
                  <a:tcPr/>
                </a:tc>
              </a:tr>
              <a:tr h="495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/>
                        <a:t>beq</a:t>
                      </a:r>
                      <a:endParaRPr lang="en-US" altLang="zh-CN" sz="2200" b="1" dirty="0" err="1" smtClean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0" dirty="0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en-US" altLang="zh-CN" sz="2200" b="1" i="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4</a:t>
                      </a:r>
                      <a:endParaRPr lang="en-US" altLang="zh-CN" sz="2200" b="1" dirty="0" smtClean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16bits </a:t>
                      </a:r>
                      <a:r>
                        <a:rPr lang="zh-CN" altLang="en-US" sz="2200" b="1" dirty="0" smtClean="0">
                          <a:solidFill>
                            <a:srgbClr val="002060"/>
                          </a:solidFill>
                        </a:rPr>
                        <a:t>立即数（相对寻址）</a:t>
                      </a:r>
                      <a:endParaRPr lang="zh-CN" altLang="en-US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hMerge="1">
                  <a:tcPr/>
                </a:tc>
                <a:tc hMerge="1">
                  <a:tcPr/>
                </a:tc>
              </a:tr>
              <a:tr h="467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/>
                        <a:t>bne</a:t>
                      </a:r>
                      <a:endParaRPr lang="en-US" altLang="zh-CN" sz="2200" b="1" dirty="0" err="1" smtClean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0" dirty="0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en-US" altLang="zh-CN" sz="2200" b="1" i="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en-US" altLang="zh-CN" sz="2200" b="1" dirty="0" smtClean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16bits </a:t>
                      </a:r>
                      <a:r>
                        <a:rPr lang="zh-CN" altLang="en-US" sz="2200" b="1" dirty="0" smtClean="0">
                          <a:solidFill>
                            <a:srgbClr val="002060"/>
                          </a:solidFill>
                        </a:rPr>
                        <a:t>立即数（相对寻址）</a:t>
                      </a:r>
                      <a:endParaRPr lang="zh-CN" altLang="en-US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68020" y="5506720"/>
            <a:ext cx="1094232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包括所有的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load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和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store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指令，立即数指令，分支指令，寄存器跳转指令，寄存器链接跳转指令。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8066" name="Rectangle 3" descr="Rectangle: Click to edit Master text styles&#13;&#10;Second level&#13;&#10;Third level&#13;&#10;Fourth level&#13;&#10;Fifth level"/>
          <p:cNvSpPr>
            <a:spLocks noGrp="1"/>
          </p:cNvSpPr>
          <p:nvPr>
            <p:ph type="body" sz="half" idx="1"/>
          </p:nvPr>
        </p:nvSpPr>
        <p:spPr>
          <a:xfrm>
            <a:off x="2850515" y="-4445"/>
            <a:ext cx="6988810" cy="553720"/>
          </a:xfrm>
          <a:noFill/>
          <a:ln>
            <a:noFill/>
          </a:ln>
        </p:spPr>
        <p:txBody>
          <a:bodyPr/>
          <a:p>
            <a:pPr marL="0" indent="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</a:rPr>
              <a:t>举例：</a:t>
            </a: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</a:rPr>
              <a:t>load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</a:rPr>
              <a:t>和</a:t>
            </a: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</a:rPr>
              <a:t>store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</a:rPr>
              <a:t>指令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</a:rPr>
              <a:t>,</a:t>
            </a:r>
            <a:r>
              <a:rPr lang="zh-CN" altLang="zh-CN" sz="2400" b="1" dirty="0">
                <a:solidFill>
                  <a:srgbClr val="C00000"/>
                </a:solidFill>
                <a:latin typeface="黑体" panose="02010609060101010101" pitchFamily="49" charset="-122"/>
              </a:rPr>
              <a:t>即载入类指令</a:t>
            </a:r>
            <a:endParaRPr lang="zh-CN" altLang="zh-CN" sz="2400" b="1" dirty="0">
              <a:solidFill>
                <a:srgbClr val="C00000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548964" name="Group 100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351155" y="549275"/>
          <a:ext cx="11577320" cy="6341745"/>
        </p:xfrm>
        <a:graphic>
          <a:graphicData uri="http://schemas.openxmlformats.org/drawingml/2006/table">
            <a:tbl>
              <a:tblPr/>
              <a:tblGrid>
                <a:gridCol w="2252980"/>
                <a:gridCol w="2512060"/>
                <a:gridCol w="681228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指令举例 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指令名称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含 义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LD 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20(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3)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装入双字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Regs[R2]←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64 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Mem[20+Regs[R3]] 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LW 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40(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3)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装入字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Regs[R2]←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64 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(Mem[40+Regs[R3]]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r>
                        <a:rPr kumimoji="1" lang="pt-BR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32 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## Mem[40+Regs[R3]] 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LB 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30(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3)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装入字节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Regs[R2]←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64 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(Mem[30+Regs[R3]]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r>
                        <a:rPr kumimoji="1" lang="pt-BR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56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## Mem[30+Regs[R3]] 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LBU 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40(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3)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装入无符号字节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Regs[R2]←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64 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1" lang="pt-BR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56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## Mem[40+Regs[R3]] 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2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LH 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30(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3)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装入半字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Regs[R2]←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64 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(Mem[30+Regs[R3]]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r>
                        <a:rPr kumimoji="1" lang="pt-BR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48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##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Mem[30+Regs[R3]]## Mem[31+Regs[R3]] 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0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L.S F2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60(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4)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装入半字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Regs[F2]←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64 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Mem[60+Regs[R4]] ## 0</a:t>
                      </a:r>
                      <a:r>
                        <a:rPr kumimoji="1" lang="pt-BR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32 </a:t>
                      </a:r>
                      <a:endParaRPr kumimoji="1" lang="pt-BR" altLang="zh-CN" sz="20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L.D F2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40(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3)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装入双精度浮点数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Regs[F2]←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64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Mem[40+Regs[R3]] 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SD 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300(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5)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保存双字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Mem[300+Regs[R5]]←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64 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Regs[R4] 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SW 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r>
                        <a:rPr kumimoji="1" lang="zh-CN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300(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5) 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保存字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Mem[300+Regs[R5]]←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32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Regs[R4] 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S.S F2</a:t>
                      </a:r>
                      <a:r>
                        <a:rPr kumimoji="1" lang="zh-CN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40(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2) 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保存单精度浮点数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Mem[40+Regs[R2]]←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32 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Regs[F2] 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黑体" panose="02010609060101010101" pitchFamily="49" charset="-122"/>
                        </a:rPr>
                        <a:t>··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31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SH 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r>
                        <a:rPr kumimoji="1" lang="zh-CN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502(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4)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保存半字</a:t>
                      </a:r>
                      <a:r>
                        <a:rPr kumimoji="1" lang="zh-CN" alt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	</a:t>
                      </a:r>
                      <a:endParaRPr kumimoji="1" lang="zh-CN" alt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Mem[502+Regs[R4]]←</a:t>
                      </a:r>
                      <a:r>
                        <a:rPr kumimoji="1" lang="pt-BR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</a:t>
                      </a:r>
                      <a:r>
                        <a:rPr kumimoji="1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Regs[R5] </a:t>
                      </a:r>
                      <a:r>
                        <a:rPr kumimoji="1" lang="pt-BR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48</a:t>
                      </a:r>
                      <a:r>
                        <a:rPr kumimoji="1" lang="pt-BR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黑体" panose="02010609060101010101" pitchFamily="49" charset="-122"/>
                        </a:rPr>
                        <a:t>··</a:t>
                      </a:r>
                      <a:r>
                        <a:rPr kumimoji="1" lang="pt-BR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.63</a:t>
                      </a:r>
                      <a:r>
                        <a:rPr kumimoji="1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endParaRPr kumimoji="1" lang="pt-BR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895" y="275590"/>
            <a:ext cx="6807200" cy="381000"/>
          </a:xfrm>
        </p:spPr>
        <p:txBody>
          <a:bodyPr/>
          <a:p>
            <a:r>
              <a:rPr lang="en-US" altLang="zh-CN">
                <a:solidFill>
                  <a:srgbClr val="C00000"/>
                </a:solidFill>
                <a:sym typeface="+mn-ea"/>
              </a:rPr>
              <a:t>I</a:t>
            </a:r>
            <a:r>
              <a:rPr>
                <a:solidFill>
                  <a:srgbClr val="C00000"/>
                </a:solidFill>
                <a:sym typeface="+mn-ea"/>
              </a:rPr>
              <a:t>型</a:t>
            </a:r>
            <a:r>
              <a:rPr>
                <a:sym typeface="+mn-ea"/>
              </a:rPr>
              <a:t>算数类指令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10307320" cy="4953000"/>
          </a:xfrm>
        </p:spPr>
        <p:txBody>
          <a:bodyPr>
            <a:normAutofit/>
          </a:bodyPr>
          <a:p>
            <a:r>
              <a:rPr lang="zh-CN" sz="2600" b="1">
                <a:sym typeface="+mn-ea"/>
              </a:rPr>
              <a:t>指令    </a:t>
            </a:r>
            <a:r>
              <a:rPr sz="2600" b="1">
                <a:sym typeface="+mn-ea"/>
              </a:rPr>
              <a:t>op          rs   rd   </a:t>
            </a:r>
            <a:r>
              <a:rPr lang="en-US" altLang="zh-CN" sz="2600" b="1">
                <a:sym typeface="+mn-ea"/>
              </a:rPr>
              <a:t>im</a:t>
            </a:r>
            <a:r>
              <a:rPr sz="2600" b="1">
                <a:sym typeface="+mn-ea"/>
              </a:rPr>
              <a:t>      功能</a:t>
            </a:r>
            <a:endParaRPr lang="zh-CN" altLang="en-US" sz="2600" b="1"/>
          </a:p>
          <a:p>
            <a:r>
              <a:rPr lang="zh-CN" altLang="en-US" sz="2600" b="1"/>
              <a:t>addi   001000   rs    rd  im     rd=rs+im </a:t>
            </a:r>
            <a:endParaRPr lang="zh-CN" altLang="en-US" sz="2600" b="1"/>
          </a:p>
          <a:p>
            <a:r>
              <a:rPr lang="zh-CN" altLang="en-US" sz="2600" b="1"/>
              <a:t>addiu 001001   rs   rd   im     rd=rs+im（无符号数） </a:t>
            </a:r>
            <a:endParaRPr lang="zh-CN" altLang="en-US" sz="2600" b="1"/>
          </a:p>
          <a:p>
            <a:r>
              <a:rPr lang="zh-CN" altLang="en-US" sz="2600" b="1"/>
              <a:t>slti     001010   rs   rd   im     rd=(rs&lt;im)?1:0 </a:t>
            </a:r>
            <a:endParaRPr lang="zh-CN" altLang="en-US" sz="2600" b="1"/>
          </a:p>
          <a:p>
            <a:r>
              <a:rPr lang="zh-CN" altLang="en-US" sz="2600" b="1"/>
              <a:t>sltiu   001011   rs   rd   im     rd=(rs&lt;im)?1:0（无符号数） </a:t>
            </a:r>
            <a:endParaRPr lang="zh-CN" altLang="en-US" sz="2600" b="1"/>
          </a:p>
        </p:txBody>
      </p:sp>
    </p:spTree>
  </p:cSld>
  <p:clrMapOvr>
    <a:masterClrMapping/>
  </p:clrMapOvr>
  <p:transition>
    <p:pull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7840"/>
            <a:ext cx="6807200" cy="381000"/>
          </a:xfrm>
        </p:spPr>
        <p:txBody>
          <a:bodyPr/>
          <a:p>
            <a:r>
              <a:rPr lang="en-US" altLang="zh-CN">
                <a:solidFill>
                  <a:srgbClr val="C00000"/>
                </a:solidFill>
                <a:sym typeface="+mn-ea"/>
              </a:rPr>
              <a:t>I</a:t>
            </a:r>
            <a:r>
              <a:rPr>
                <a:solidFill>
                  <a:srgbClr val="C00000"/>
                </a:solidFill>
                <a:sym typeface="+mn-ea"/>
              </a:rPr>
              <a:t>型</a:t>
            </a:r>
            <a:r>
              <a:rPr lang="zh-CN" altLang="en-US">
                <a:sym typeface="+mn-ea"/>
              </a:rPr>
              <a:t>逻辑类指令</a:t>
            </a:r>
            <a:endParaRPr lang="zh-CN" altLang="en-US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9555480" cy="4953000"/>
          </a:xfrm>
        </p:spPr>
        <p:txBody>
          <a:bodyPr>
            <a:normAutofit/>
          </a:bodyPr>
          <a:p>
            <a:r>
              <a:rPr lang="zh-CN" sz="2600" b="1">
                <a:sym typeface="+mn-ea"/>
              </a:rPr>
              <a:t>指令    </a:t>
            </a:r>
            <a:r>
              <a:rPr sz="2600" b="1">
                <a:sym typeface="+mn-ea"/>
              </a:rPr>
              <a:t>op          rs   rd   </a:t>
            </a:r>
            <a:r>
              <a:rPr lang="en-US" altLang="zh-CN" sz="2600" b="1">
                <a:sym typeface="+mn-ea"/>
              </a:rPr>
              <a:t>im</a:t>
            </a:r>
            <a:r>
              <a:rPr sz="2600" b="1">
                <a:sym typeface="+mn-ea"/>
              </a:rPr>
              <a:t>      功能</a:t>
            </a:r>
            <a:endParaRPr lang="zh-CN" altLang="en-US" sz="2600" b="1"/>
          </a:p>
          <a:p>
            <a:r>
              <a:rPr lang="zh-CN" altLang="en-US" sz="2600" b="1"/>
              <a:t>andi  001100    rs   rd   im   rd=rs&amp;im </a:t>
            </a:r>
            <a:endParaRPr lang="zh-CN" altLang="en-US" sz="2600" b="1"/>
          </a:p>
          <a:p>
            <a:r>
              <a:rPr lang="zh-CN" altLang="en-US" sz="2600" b="1"/>
              <a:t>ori    001101    rs   rd   im   rd=rs|im </a:t>
            </a:r>
            <a:endParaRPr lang="zh-CN" altLang="en-US" sz="2600" b="1"/>
          </a:p>
          <a:p>
            <a:r>
              <a:rPr lang="zh-CN" altLang="en-US" sz="2600" b="1"/>
              <a:t>xori  001110    rs   rd   im   rd=rs xor im </a:t>
            </a:r>
            <a:endParaRPr lang="zh-CN" altLang="en-US" sz="2600" b="1"/>
          </a:p>
        </p:txBody>
      </p:sp>
    </p:spTree>
  </p:cSld>
  <p:clrMapOvr>
    <a:masterClrMapping/>
  </p:clrMapOvr>
  <p:transition>
    <p:pull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920" y="427990"/>
            <a:ext cx="6807200" cy="381000"/>
          </a:xfrm>
        </p:spPr>
        <p:txBody>
          <a:bodyPr/>
          <a:p>
            <a:r>
              <a:rPr lang="zh-CN" altLang="en-US"/>
              <a:t>跳转类指令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94360" y="1219200"/>
            <a:ext cx="11224260" cy="4953000"/>
          </a:xfrm>
        </p:spPr>
        <p:txBody>
          <a:bodyPr/>
          <a:p>
            <a:r>
              <a:rPr lang="zh-CN" sz="2600" b="1">
                <a:sym typeface="+mn-ea"/>
              </a:rPr>
              <a:t>指令    </a:t>
            </a:r>
            <a:r>
              <a:rPr sz="2600" b="1">
                <a:sym typeface="+mn-ea"/>
              </a:rPr>
              <a:t>op          rs   rd   </a:t>
            </a:r>
            <a:r>
              <a:rPr lang="en-US" altLang="zh-CN" sz="2600" b="1">
                <a:sym typeface="+mn-ea"/>
              </a:rPr>
              <a:t>im</a:t>
            </a:r>
            <a:r>
              <a:rPr sz="2600" b="1">
                <a:sym typeface="+mn-ea"/>
              </a:rPr>
              <a:t>      功能</a:t>
            </a:r>
            <a:endParaRPr lang="zh-CN" altLang="en-US" sz="2600" b="1"/>
          </a:p>
          <a:p>
            <a:r>
              <a:rPr lang="zh-CN" altLang="en-US" sz="2600" b="1"/>
              <a:t>beq   000100     rs   rd   im    PC=(rs==rt)?PC+4+im&lt;&lt;2:PC </a:t>
            </a:r>
            <a:endParaRPr lang="zh-CN" altLang="en-US" sz="2600" b="1"/>
          </a:p>
          <a:p>
            <a:r>
              <a:rPr lang="zh-CN" altLang="en-US" sz="2600" b="1"/>
              <a:t>bne   000101     rs   rd   im    PC=(rs!=rt)?PC+4+im&lt;&lt;2:PC </a:t>
            </a:r>
            <a:endParaRPr lang="zh-CN" altLang="en-US" sz="2600" b="1"/>
          </a:p>
        </p:txBody>
      </p:sp>
    </p:spTree>
  </p:cSld>
  <p:clrMapOvr>
    <a:masterClrMapping/>
  </p:clrMapOvr>
  <p:transition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3496310"/>
            <a:ext cx="10852150" cy="2135505"/>
          </a:xfrm>
        </p:spPr>
        <p:txBody>
          <a:bodyPr/>
          <a:p>
            <a:pPr lvl="2" eaLnBrk="1" hangingPunct="1"/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包括跳转指令，跳转并链接指令，自陷指令，异常返回指令。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2" eaLnBrk="1" hangingPunct="1"/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在这类指令中，指令字的低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26</a:t>
            </a:r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位是偏移量，它与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PC</a:t>
            </a:r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值相加形成跳转的地址。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05790" y="1998980"/>
          <a:ext cx="11257915" cy="48450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07795"/>
                <a:gridCol w="1406525"/>
                <a:gridCol w="1407795"/>
                <a:gridCol w="7035800"/>
              </a:tblGrid>
              <a:tr h="484505">
                <a:tc>
                  <a:txBody>
                    <a:bodyPr/>
                    <a:p>
                      <a:pPr algn="ctr"/>
                      <a:r>
                        <a:rPr lang="en-US" altLang="zh-CN" sz="2400" b="1" dirty="0" smtClean="0"/>
                        <a:t>j</a:t>
                      </a:r>
                      <a:endParaRPr lang="en-US" altLang="zh-CN" sz="2400" b="1" dirty="0" smtClean="0"/>
                    </a:p>
                  </a:txBody>
                  <a:tcPr marL="91436" marR="91436" marT="45602" marB="45602"/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dirty="0" smtClean="0"/>
                        <a:t>J</a:t>
                      </a:r>
                      <a:endParaRPr lang="en-US" altLang="zh-CN" sz="2400" b="1" dirty="0" smtClean="0"/>
                    </a:p>
                  </a:txBody>
                  <a:tcPr marL="91436" marR="91436" marT="45602" marB="45602"/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en-US" altLang="zh-CN" sz="2400" b="1" dirty="0" smtClean="0"/>
                    </a:p>
                  </a:txBody>
                  <a:tcPr marL="91436" marR="91436" marT="45602" marB="45602"/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</a:rPr>
                        <a:t>26bit </a:t>
                      </a:r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</a:rPr>
                        <a:t>立即数</a:t>
                      </a: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</a:rPr>
                        <a:t>伪直接寻址</a:t>
                      </a: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zh-CN" altLang="en-US" sz="24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680" marB="4568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5790" y="2483485"/>
          <a:ext cx="11257915" cy="426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07795"/>
                <a:gridCol w="1405890"/>
                <a:gridCol w="1408430"/>
                <a:gridCol w="7035800"/>
              </a:tblGrid>
              <a:tr h="426720">
                <a:tc>
                  <a:txBody>
                    <a:bodyPr/>
                    <a:p>
                      <a:pPr algn="ctr"/>
                      <a:r>
                        <a:rPr lang="en-US" altLang="zh-CN" sz="2400" b="1" dirty="0" err="1" smtClean="0"/>
                        <a:t>jal</a:t>
                      </a:r>
                      <a:endParaRPr lang="en-US" altLang="zh-CN" sz="2400" b="1" dirty="0" err="1" smtClean="0"/>
                    </a:p>
                  </a:txBody>
                  <a:tcPr marL="91436" marR="91436" marT="45539" marB="45539"/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dirty="0" smtClean="0"/>
                        <a:t>J</a:t>
                      </a:r>
                      <a:endParaRPr lang="en-US" altLang="zh-CN" sz="2400" b="1" dirty="0" smtClean="0"/>
                    </a:p>
                  </a:txBody>
                  <a:tcPr marL="91436" marR="91436" marT="45539" marB="45539"/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en-US" altLang="zh-CN" sz="2400" b="1" dirty="0" smtClean="0"/>
                    </a:p>
                  </a:txBody>
                  <a:tcPr marL="91436" marR="91436" marT="45539" marB="45539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</a:rPr>
                        <a:t>26bit </a:t>
                      </a:r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</a:rPr>
                        <a:t>立即数</a:t>
                      </a: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</a:rPr>
                        <a:t>伪直接寻址</a:t>
                      </a: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zh-CN" altLang="en-US" sz="24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617" marB="45617"/>
                </a:tc>
              </a:tr>
            </a:tbl>
          </a:graphicData>
        </a:graphic>
      </p:graphicFrame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989144" y="2395562"/>
            <a:ext cx="1015008" cy="476250"/>
          </a:xfrm>
        </p:spPr>
        <p:txBody>
          <a:bodyPr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dirty="0" smtClean="0">
                <a:solidFill>
                  <a:srgbClr val="0D7157"/>
                </a:solidFill>
              </a:rPr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  <p:sp>
        <p:nvSpPr>
          <p:cNvPr id="27650" name="标题 1"/>
          <p:cNvSpPr>
            <a:spLocks noGrp="1"/>
          </p:cNvSpPr>
          <p:nvPr/>
        </p:nvSpPr>
        <p:spPr>
          <a:xfrm>
            <a:off x="808947" y="45486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eaLnBrk="1" hangingPunct="1"/>
            <a:r>
              <a:rPr lang="en-US" altLang="zh-CN" smtClean="0"/>
              <a:t>MIPS</a:t>
            </a:r>
            <a:r>
              <a:rPr lang="zh-CN" altLang="en-US" smtClean="0"/>
              <a:t>指令格式 </a:t>
            </a:r>
            <a:r>
              <a:rPr lang="en-US" altLang="zh-CN" smtClean="0"/>
              <a:t>(J</a:t>
            </a:r>
            <a:r>
              <a:rPr lang="zh-CN" altLang="en-US" smtClean="0"/>
              <a:t>型指令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60206" name="Group 78"/>
          <p:cNvGraphicFramePr>
            <a:graphicFrameLocks noGrp="1"/>
          </p:cNvGraphicFramePr>
          <p:nvPr>
            <p:ph idx="4294967295"/>
            <p:custDataLst>
              <p:tags r:id="rId1"/>
            </p:custDataLst>
          </p:nvPr>
        </p:nvGraphicFramePr>
        <p:xfrm>
          <a:off x="492125" y="787400"/>
          <a:ext cx="11454765" cy="5843270"/>
        </p:xfrm>
        <a:graphic>
          <a:graphicData uri="http://schemas.openxmlformats.org/drawingml/2006/table">
            <a:tbl>
              <a:tblPr/>
              <a:tblGrid>
                <a:gridCol w="3238500"/>
                <a:gridCol w="2675255"/>
                <a:gridCol w="5541010"/>
              </a:tblGrid>
              <a:tr h="5372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指令举例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.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指令名称 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含义 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    name 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跳转 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PC 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36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黑体" panose="02010609060101010101" pitchFamily="49" charset="-122"/>
                        </a:rPr>
                        <a:t>··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63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← name&lt;&lt;2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4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JAL  name 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跳转并链接 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Regs[R31]←PC+4</a:t>
                      </a:r>
                      <a:r>
                        <a:rPr kumimoji="1" lang="zh-CN" alt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；</a:t>
                      </a:r>
                      <a:r>
                        <a:rPr kumimoji="1" lang="pt-BR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PC </a:t>
                      </a:r>
                      <a:r>
                        <a:rPr kumimoji="1" lang="pt-BR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36</a:t>
                      </a:r>
                      <a:r>
                        <a:rPr kumimoji="1" lang="pt-BR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黑体" panose="02010609060101010101" pitchFamily="49" charset="-122"/>
                        </a:rPr>
                        <a:t>··</a:t>
                      </a:r>
                      <a:r>
                        <a:rPr kumimoji="1" lang="pt-BR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63</a:t>
                      </a:r>
                      <a:r>
                        <a:rPr kumimoji="1" lang="pt-BR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←name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&lt;&lt;2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；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((PC+4)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27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)≤name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＜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((PC+4)+2</a:t>
                      </a:r>
                      <a:r>
                        <a:rPr kumimoji="1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27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 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JALR  </a:t>
                      </a:r>
                      <a:r>
                        <a:rPr lang="en-US" altLang="zh-CN" sz="24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 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寄存器跳转并链接 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Regs[R31]←PC+4</a:t>
                      </a:r>
                      <a:r>
                        <a:rPr kumimoji="1" lang="zh-CN" alt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；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PC← Regs[R3] 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5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JR  </a:t>
                      </a:r>
                      <a:r>
                        <a:rPr lang="en-US" altLang="zh-CN" sz="24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 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寄存器跳转 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PC← Regs[R5] 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71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BEQZ </a:t>
                      </a:r>
                      <a:r>
                        <a:rPr lang="en-US" altLang="zh-CN" sz="24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name 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等于零时分支 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if(Regs[R4]== 0)  PC←name 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；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((PC+4)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17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)≤name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＜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((PC+4)+2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17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 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6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BNE  </a:t>
                      </a:r>
                      <a:r>
                        <a:rPr lang="en-US" altLang="zh-CN" sz="24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4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name 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不相等时分支 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if(Regs[R3]!= Regs[R4]) PC←name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((PC+4)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17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)≤name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＜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((PC+4)+2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17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 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MOVZ </a:t>
                      </a:r>
                      <a:r>
                        <a:rPr lang="en-US" altLang="zh-CN" sz="24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4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4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  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等于零时移动 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if(Regs[R3]==0) Regs[R1]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←</a:t>
                      </a:r>
                      <a:r>
                        <a:rPr kumimoji="1" lang="pt-BR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Regs[R2] </a:t>
                      </a:r>
                      <a:endParaRPr kumimoji="1" lang="pt-BR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43610" y="187960"/>
            <a:ext cx="450532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C00000"/>
                </a:solidFill>
                <a:latin typeface="黑体" panose="02010609060101010101" pitchFamily="49" charset="-122"/>
                <a:sym typeface="+mn-ea"/>
              </a:rPr>
              <a:t>举例：</a:t>
            </a:r>
            <a:r>
              <a:rPr lang="en-US" altLang="zh-CN" sz="2600" b="1">
                <a:solidFill>
                  <a:srgbClr val="C00000"/>
                </a:solidFill>
                <a:latin typeface="黑体" panose="02010609060101010101" pitchFamily="49" charset="-122"/>
                <a:sym typeface="+mn-ea"/>
              </a:rPr>
              <a:t>J </a:t>
            </a:r>
            <a:r>
              <a:rPr lang="zh-CN" altLang="en-US" sz="2600" b="1">
                <a:solidFill>
                  <a:srgbClr val="C00000"/>
                </a:solidFill>
                <a:latin typeface="黑体" panose="02010609060101010101" pitchFamily="49" charset="-122"/>
                <a:sym typeface="+mn-ea"/>
              </a:rPr>
              <a:t>型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sym typeface="+mn-ea"/>
              </a:rPr>
              <a:t>指令</a:t>
            </a:r>
            <a:endParaRPr lang="zh-CN" altLang="en-US" sz="2600"/>
          </a:p>
        </p:txBody>
      </p:sp>
    </p:spTree>
  </p:cSld>
  <p:clrMapOvr>
    <a:masterClrMapping/>
  </p:clrMapOvr>
  <p:transition>
    <p:pull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MIPS</a:t>
            </a:r>
            <a:r>
              <a:rPr lang="zh-CN" altLang="en-US" smtClean="0"/>
              <a:t>寻址方式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296000"/>
            <a:ext cx="10852237" cy="5041355"/>
          </a:xfrm>
        </p:spPr>
        <p:txBody>
          <a:bodyPr/>
          <a:lstStyle/>
          <a:p>
            <a:pPr>
              <a:defRPr/>
            </a:pPr>
            <a:r>
              <a:rPr lang="zh-CN" altLang="en-US" sz="2400" b="1" dirty="0" smtClean="0"/>
              <a:t>寄存器寻址</a:t>
            </a:r>
            <a:endParaRPr lang="en-US" altLang="zh-CN" sz="2400" b="1" dirty="0" smtClean="0"/>
          </a:p>
          <a:p>
            <a:pPr>
              <a:defRPr/>
            </a:pPr>
            <a:r>
              <a:rPr lang="zh-CN" altLang="en-US" sz="2400" b="1" dirty="0" smtClean="0"/>
              <a:t>变址寻址</a:t>
            </a:r>
            <a:endParaRPr lang="en-US" altLang="zh-CN" sz="2400" b="1" dirty="0" smtClean="0"/>
          </a:p>
          <a:p>
            <a:pPr>
              <a:defRPr/>
            </a:pPr>
            <a:r>
              <a:rPr lang="zh-CN" altLang="en-US" sz="2400" b="1" dirty="0"/>
              <a:t>立即</a:t>
            </a:r>
            <a:r>
              <a:rPr lang="zh-CN" altLang="en-US" sz="2400" b="1" dirty="0" smtClean="0"/>
              <a:t>数寻址</a:t>
            </a:r>
            <a:endParaRPr lang="en-US" altLang="zh-CN" sz="2400" b="1" dirty="0" smtClean="0"/>
          </a:p>
          <a:p>
            <a:pPr>
              <a:defRPr/>
            </a:pPr>
            <a:r>
              <a:rPr lang="en-US" altLang="zh-CN" sz="2400" b="1" dirty="0" smtClean="0"/>
              <a:t>PC</a:t>
            </a:r>
            <a:r>
              <a:rPr lang="zh-CN" altLang="en-US" sz="2400" b="1" dirty="0" smtClean="0"/>
              <a:t>相对寻址 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Courier New" panose="02070309020205020404" pitchFamily="49" charset="0"/>
              </a:rPr>
              <a:t>beq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latin typeface="Courier New" panose="02070309020205020404" pitchFamily="49" charset="0"/>
              </a:rPr>
              <a:t>req1,req2,label</a:t>
            </a:r>
            <a:endParaRPr lang="en-US" altLang="zh-CN" sz="2400" b="1" dirty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zh-CN" sz="2400" b="1" dirty="0" smtClean="0"/>
              <a:t>PC+16</a:t>
            </a:r>
            <a:r>
              <a:rPr lang="zh-CN" altLang="en-US" sz="2400" b="1" dirty="0" smtClean="0"/>
              <a:t>位偏移地址左移两位</a:t>
            </a:r>
            <a:endParaRPr lang="en-US" altLang="zh-CN" sz="2400" b="1" dirty="0" smtClean="0"/>
          </a:p>
          <a:p>
            <a:pPr lvl="1">
              <a:defRPr/>
            </a:pPr>
            <a:r>
              <a:rPr lang="zh-CN" altLang="en-US" sz="2400" b="1" dirty="0" smtClean="0"/>
              <a:t>字地址变字节地址</a:t>
            </a:r>
            <a:endParaRPr lang="en-US" altLang="zh-CN" sz="2400" b="1" dirty="0" smtClean="0"/>
          </a:p>
          <a:p>
            <a:pPr>
              <a:defRPr/>
            </a:pPr>
            <a:r>
              <a:rPr lang="zh-CN" altLang="en-US" sz="2400" b="1" dirty="0" smtClean="0"/>
              <a:t>伪直接寻址  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J label</a:t>
            </a:r>
            <a:endParaRPr lang="en-US" altLang="zh-CN" sz="2400" b="1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endParaRPr lang="en-US" altLang="zh-CN" sz="2400" b="1" dirty="0" smtClean="0"/>
          </a:p>
          <a:p>
            <a:pPr>
              <a:defRPr/>
            </a:pPr>
            <a:endParaRPr lang="zh-CN" altLang="en-US" sz="2400" b="1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192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dirty="0" smtClean="0">
                <a:solidFill>
                  <a:srgbClr val="0D7157"/>
                </a:solidFill>
              </a:rPr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20970" y="5031105"/>
            <a:ext cx="5338445" cy="428625"/>
            <a:chOff x="1691680" y="4293096"/>
            <a:chExt cx="4248472" cy="428626"/>
          </a:xfrm>
        </p:grpSpPr>
        <p:sp>
          <p:nvSpPr>
            <p:cNvPr id="6" name="矩形 7"/>
            <p:cNvSpPr/>
            <p:nvPr/>
          </p:nvSpPr>
          <p:spPr>
            <a:xfrm>
              <a:off x="1691680" y="4293097"/>
              <a:ext cx="1180108" cy="428625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i="0" kern="0" dirty="0" smtClean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PC </a:t>
              </a:r>
              <a:r>
                <a:rPr lang="zh-CN" altLang="en-US" sz="2400" b="1" i="0" kern="0" dirty="0" smtClean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高</a:t>
              </a:r>
              <a:r>
                <a:rPr lang="en-US" altLang="zh-CN" sz="2400" b="1" i="0" kern="0" dirty="0" smtClean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4</a:t>
              </a:r>
              <a:r>
                <a:rPr lang="zh-CN" altLang="en-US" sz="2400" b="1" i="0" kern="0" dirty="0" smtClean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位</a:t>
              </a:r>
              <a:endParaRPr lang="zh-CN" altLang="en-US" sz="2400" b="1" i="0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26"/>
            <p:cNvSpPr/>
            <p:nvPr/>
          </p:nvSpPr>
          <p:spPr>
            <a:xfrm>
              <a:off x="2928938" y="4293097"/>
              <a:ext cx="2435150" cy="428625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i="0" kern="0" dirty="0" smtClean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26</a:t>
              </a:r>
              <a:r>
                <a:rPr lang="zh-CN" altLang="en-US" sz="2400" b="1" i="0" kern="0" dirty="0" smtClean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位立即数</a:t>
              </a:r>
              <a:endParaRPr lang="zh-CN" altLang="en-US" sz="2400" b="1" i="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矩形 26"/>
            <p:cNvSpPr/>
            <p:nvPr/>
          </p:nvSpPr>
          <p:spPr>
            <a:xfrm>
              <a:off x="5436096" y="4293096"/>
              <a:ext cx="504056" cy="428625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i="0" kern="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00</a:t>
              </a:r>
              <a:endParaRPr lang="en-US" altLang="zh-CN" sz="2400" b="1" i="0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ctrTitle"/>
          </p:nvPr>
        </p:nvSpPr>
        <p:spPr/>
        <p:txBody>
          <a:bodyPr/>
          <a:p>
            <a:r>
              <a:rPr lang="en-US" altLang="zh-CN"/>
              <a:t>MIPS</a:t>
            </a:r>
            <a:r>
              <a:rPr lang="zh-CN" altLang="en-US"/>
              <a:t>指令系统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70C0"/>
                </a:solidFill>
              </a:rPr>
              <a:t>自行设计指令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b="1"/>
              <a:t>首先确定指令字长，划分操作码、寻址方式、地址码的个数与位数</a:t>
            </a:r>
            <a:endParaRPr lang="zh-CN" altLang="en-US" sz="2400" b="1"/>
          </a:p>
          <a:p>
            <a:r>
              <a:rPr lang="zh-CN" altLang="en-US" sz="2400" b="1"/>
              <a:t>如</a:t>
            </a:r>
            <a:r>
              <a:rPr lang="en-US" altLang="zh-CN" sz="2400" b="1"/>
              <a:t>32</a:t>
            </a:r>
            <a:r>
              <a:rPr sz="2400" b="1"/>
              <a:t>位字长、定长指令，</a:t>
            </a:r>
            <a:r>
              <a:rPr lang="en-US" altLang="zh-CN" sz="2400" b="1"/>
              <a:t>7</a:t>
            </a:r>
            <a:r>
              <a:rPr sz="2400" b="1"/>
              <a:t>条指令，</a:t>
            </a:r>
            <a:r>
              <a:rPr lang="en-US" altLang="zh-CN" sz="2400" b="1"/>
              <a:t>3</a:t>
            </a:r>
            <a:r>
              <a:rPr sz="2400" b="1"/>
              <a:t>位二进制表示操作码，存数、取数有两个地址码，算术逻辑运算有两个或三个地址码，存数、取数要访存，用什么寻址方式，决定了地址码的位数。</a:t>
            </a:r>
            <a:endParaRPr sz="24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630805" y="2524125"/>
            <a:ext cx="7452995" cy="647700"/>
          </a:xfrm>
        </p:spPr>
        <p:txBody>
          <a:bodyPr/>
          <a:p>
            <a:r>
              <a:rPr lang="en-US" altLang="zh-CN" sz="4500"/>
              <a:t>CPU</a:t>
            </a:r>
            <a:r>
              <a:rPr lang="zh-CN" altLang="zh-CN" sz="4500"/>
              <a:t>设计问题</a:t>
            </a:r>
            <a:endParaRPr lang="zh-CN" altLang="zh-CN" sz="4500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设计处理器的步骤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680" y="1596390"/>
            <a:ext cx="11536045" cy="498348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600" b="1" dirty="0" smtClean="0">
                <a:solidFill>
                  <a:srgbClr val="FF0000"/>
                </a:solidFill>
              </a:rPr>
              <a:t>选定指令系统</a:t>
            </a:r>
            <a:r>
              <a:rPr lang="zh-CN" altLang="en-US" sz="2600" b="1" dirty="0" smtClean="0"/>
              <a:t>，将指令功能用</a:t>
            </a:r>
            <a:r>
              <a:rPr lang="en-US" altLang="zh-CN" sz="2600" b="1" dirty="0" smtClean="0"/>
              <a:t>RTL</a:t>
            </a:r>
            <a:r>
              <a:rPr lang="zh-CN" altLang="en-US" sz="2600" b="1" dirty="0" smtClean="0"/>
              <a:t>来</a:t>
            </a:r>
            <a:r>
              <a:rPr lang="zh-CN" altLang="en-US" sz="2600" b="1" dirty="0"/>
              <a:t>表示。</a:t>
            </a:r>
            <a:endParaRPr lang="zh-CN" altLang="en-US" sz="26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600" b="1" dirty="0">
                <a:solidFill>
                  <a:srgbClr val="FF0000"/>
                </a:solidFill>
              </a:rPr>
              <a:t>设计部件与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通路</a:t>
            </a:r>
            <a:r>
              <a:rPr lang="zh-CN" altLang="en-US" sz="2600" b="1" dirty="0"/>
              <a:t>，</a:t>
            </a:r>
            <a:r>
              <a:rPr lang="zh-CN" altLang="en-US" sz="2600" b="1" dirty="0" smtClean="0"/>
              <a:t>根据指令功能设计功能部件，</a:t>
            </a:r>
            <a:r>
              <a:rPr lang="zh-CN" altLang="en-US" sz="2600" b="1" dirty="0"/>
              <a:t>并</a:t>
            </a:r>
            <a:r>
              <a:rPr lang="zh-CN" altLang="en-US" sz="2600" b="1" dirty="0" smtClean="0"/>
              <a:t>考虑各部件如何互连。</a:t>
            </a:r>
            <a:endParaRPr lang="zh-CN" altLang="en-US" sz="26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600" b="1" dirty="0">
                <a:solidFill>
                  <a:srgbClr val="FF0000"/>
                </a:solidFill>
              </a:rPr>
              <a:t>设计控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点</a:t>
            </a:r>
            <a:r>
              <a:rPr lang="zh-CN" altLang="en-US" sz="2600" b="1" dirty="0" smtClean="0"/>
              <a:t>，确定所有功能部件，数据通路所</a:t>
            </a:r>
            <a:r>
              <a:rPr lang="zh-CN" altLang="en-US" sz="2600" b="1" dirty="0"/>
              <a:t>需</a:t>
            </a:r>
            <a:r>
              <a:rPr lang="zh-CN" altLang="en-US" sz="2600" b="1" dirty="0" smtClean="0"/>
              <a:t>控制信号</a:t>
            </a:r>
            <a:endParaRPr lang="zh-CN" altLang="en-US" sz="26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600" b="1" dirty="0">
                <a:solidFill>
                  <a:srgbClr val="FF0000"/>
                </a:solidFill>
              </a:rPr>
              <a:t>分析指令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信号序列</a:t>
            </a:r>
            <a:r>
              <a:rPr lang="zh-CN" altLang="en-US" sz="2600" b="1" dirty="0" smtClean="0"/>
              <a:t>，汇总</a:t>
            </a:r>
            <a:r>
              <a:rPr lang="zh-CN" altLang="en-US" sz="2600" b="1" dirty="0"/>
              <a:t>所有</a:t>
            </a:r>
            <a:r>
              <a:rPr lang="zh-CN" altLang="en-US" sz="2600" b="1" dirty="0" smtClean="0"/>
              <a:t>指令的控制信号序列，生成指令</a:t>
            </a:r>
            <a:r>
              <a:rPr lang="zh-CN" altLang="en-US" sz="2600" b="1" dirty="0"/>
              <a:t>与</a:t>
            </a:r>
            <a:r>
              <a:rPr lang="zh-CN" altLang="en-US" sz="2600" b="1" dirty="0" smtClean="0"/>
              <a:t>控制信号关系表。</a:t>
            </a:r>
            <a:endParaRPr lang="en-US" altLang="zh-CN" sz="2600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600" b="1" dirty="0" smtClean="0">
                <a:solidFill>
                  <a:srgbClr val="FF0000"/>
                </a:solidFill>
              </a:rPr>
              <a:t>设计控制器</a:t>
            </a:r>
            <a:r>
              <a:rPr lang="zh-CN" altLang="en-US" sz="2600" b="1" dirty="0" smtClean="0"/>
              <a:t>，根据关系表设计微指令，</a:t>
            </a:r>
            <a:r>
              <a:rPr lang="zh-CN" altLang="en-US" sz="2600" b="1" dirty="0"/>
              <a:t>微程序，</a:t>
            </a:r>
            <a:r>
              <a:rPr lang="zh-CN" altLang="en-US" sz="2600" b="1" dirty="0" smtClean="0"/>
              <a:t>或生成每个</a:t>
            </a:r>
            <a:r>
              <a:rPr lang="zh-CN" altLang="en-US" sz="2600" b="1" dirty="0"/>
              <a:t>控制信号的逻辑表达式</a:t>
            </a:r>
            <a:r>
              <a:rPr lang="zh-CN" altLang="en-US" sz="2600" b="1" dirty="0" smtClean="0"/>
              <a:t>，设计</a:t>
            </a:r>
            <a:r>
              <a:rPr lang="zh-CN" altLang="en-US" sz="2600" b="1" dirty="0"/>
              <a:t>硬布线控制器。</a:t>
            </a:r>
            <a:endParaRPr lang="zh-CN" altLang="en-US" sz="2600" b="1" dirty="0"/>
          </a:p>
          <a:p>
            <a:endParaRPr lang="zh-CN" altLang="en-US" sz="2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MIPS CPU</a:t>
            </a:r>
            <a:r>
              <a:rPr lang="zh-CN" altLang="en-US" sz="3600" dirty="0"/>
              <a:t>控制器</a:t>
            </a:r>
            <a:r>
              <a:rPr lang="zh-CN" altLang="en-US" sz="3600" dirty="0" smtClean="0"/>
              <a:t>设计</a:t>
            </a:r>
            <a:endParaRPr lang="zh-CN" altLang="en-US" sz="36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680" y="1350010"/>
            <a:ext cx="10746105" cy="5229860"/>
          </a:xfrm>
        </p:spPr>
        <p:txBody>
          <a:bodyPr/>
          <a:lstStyle/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</a:pPr>
            <a:r>
              <a:rPr lang="zh-CN" altLang="en-US"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定长指令周期：单周期实现</a:t>
            </a:r>
            <a:endParaRPr lang="zh-CN" altLang="en-US" sz="2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932180" lvl="1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Font typeface="Wingdings" panose="05000000000000000000" pitchFamily="2" charset="2"/>
              <a:buChar char="u"/>
            </a:pPr>
            <a:r>
              <a:rPr lang="zh-CN" altLang="en-US"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所有指令均在一个时钟周期内完成，</a:t>
            </a:r>
            <a:r>
              <a:rPr lang="en-US" altLang="zh-CN"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CPI=1</a:t>
            </a:r>
            <a:r>
              <a:rPr lang="zh-CN" altLang="en-US"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</a:t>
            </a:r>
            <a:endParaRPr lang="zh-CN" altLang="en-US" sz="2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932180" lvl="1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Font typeface="Wingdings" panose="05000000000000000000" pitchFamily="2" charset="2"/>
              <a:buChar char="u"/>
            </a:pPr>
            <a:r>
              <a:rPr lang="zh-CN" altLang="en-US"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性能取决于最慢的指令，时钟周期过长</a:t>
            </a:r>
            <a:endParaRPr lang="en-US" altLang="zh-CN" sz="2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</a:pPr>
            <a:r>
              <a:rPr lang="zh-CN" altLang="en-US"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变长指令周期：多周期实现</a:t>
            </a:r>
            <a:endParaRPr lang="zh-CN" altLang="en-US" sz="2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932180" lvl="1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缩短时钟周期，复用器件或数据通路</a:t>
            </a:r>
            <a:endParaRPr lang="zh-CN" altLang="en-US" sz="2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932180" lvl="1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可支持流水操作，提升性能</a:t>
            </a:r>
            <a:endParaRPr lang="zh-CN" altLang="en-US" sz="2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endParaRPr lang="zh-CN" altLang="en-US" sz="2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专用通路  单周期</a:t>
            </a:r>
            <a:r>
              <a:rPr lang="en-US" altLang="zh-CN" dirty="0" smtClean="0"/>
              <a:t>MIPS CPU</a:t>
            </a:r>
            <a:endParaRPr lang="zh-CN" altLang="en-US" dirty="0"/>
          </a:p>
        </p:txBody>
      </p:sp>
      <p:sp>
        <p:nvSpPr>
          <p:cNvPr id="5" name="流程图: 手动输入 146"/>
          <p:cNvSpPr/>
          <p:nvPr/>
        </p:nvSpPr>
        <p:spPr>
          <a:xfrm>
            <a:off x="4913242" y="5337758"/>
            <a:ext cx="1159685" cy="29249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9483 h 17483"/>
              <a:gd name="connsiteX1-3" fmla="*/ 10000 w 10000"/>
              <a:gd name="connsiteY1-4" fmla="*/ 0 h 17483"/>
              <a:gd name="connsiteX2-5" fmla="*/ 10000 w 10000"/>
              <a:gd name="connsiteY2-6" fmla="*/ 17483 h 17483"/>
              <a:gd name="connsiteX3-7" fmla="*/ 0 w 10000"/>
              <a:gd name="connsiteY3-8" fmla="*/ 17483 h 17483"/>
              <a:gd name="connsiteX4-9" fmla="*/ 0 w 10000"/>
              <a:gd name="connsiteY4-10" fmla="*/ 9483 h 17483"/>
              <a:gd name="connsiteX0-11" fmla="*/ 0 w 10000"/>
              <a:gd name="connsiteY0-12" fmla="*/ 5355 h 13355"/>
              <a:gd name="connsiteX1-13" fmla="*/ 10000 w 10000"/>
              <a:gd name="connsiteY1-14" fmla="*/ 0 h 13355"/>
              <a:gd name="connsiteX2-15" fmla="*/ 10000 w 10000"/>
              <a:gd name="connsiteY2-16" fmla="*/ 13355 h 13355"/>
              <a:gd name="connsiteX3-17" fmla="*/ 0 w 10000"/>
              <a:gd name="connsiteY3-18" fmla="*/ 13355 h 13355"/>
              <a:gd name="connsiteX4-19" fmla="*/ 0 w 10000"/>
              <a:gd name="connsiteY4-20" fmla="*/ 5355 h 133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3355">
                <a:moveTo>
                  <a:pt x="0" y="5355"/>
                </a:moveTo>
                <a:lnTo>
                  <a:pt x="10000" y="0"/>
                </a:lnTo>
                <a:lnTo>
                  <a:pt x="10000" y="13355"/>
                </a:lnTo>
                <a:lnTo>
                  <a:pt x="0" y="13355"/>
                </a:lnTo>
                <a:lnTo>
                  <a:pt x="0" y="5355"/>
                </a:lnTo>
                <a:close/>
              </a:path>
            </a:pathLst>
          </a:custGeom>
          <a:solidFill>
            <a:srgbClr val="ED7D3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6" name="直接连接符 5"/>
          <p:cNvCxnSpPr/>
          <p:nvPr/>
        </p:nvCxnSpPr>
        <p:spPr>
          <a:xfrm>
            <a:off x="6096000" y="4006281"/>
            <a:ext cx="92453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163957" y="4587119"/>
            <a:ext cx="65804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任意多边形: 形状 256"/>
          <p:cNvSpPr/>
          <p:nvPr/>
        </p:nvSpPr>
        <p:spPr>
          <a:xfrm flipV="1">
            <a:off x="4656893" y="4141507"/>
            <a:ext cx="177578" cy="98981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9" name="直接连接符 8"/>
          <p:cNvCxnSpPr/>
          <p:nvPr/>
        </p:nvCxnSpPr>
        <p:spPr>
          <a:xfrm>
            <a:off x="3843271" y="3893728"/>
            <a:ext cx="100424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829269" y="3628925"/>
            <a:ext cx="100424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组合 10"/>
          <p:cNvGrpSpPr/>
          <p:nvPr/>
        </p:nvGrpSpPr>
        <p:grpSpPr>
          <a:xfrm>
            <a:off x="4806802" y="1748979"/>
            <a:ext cx="6006406" cy="1849765"/>
            <a:chOff x="5039741" y="3208161"/>
            <a:chExt cx="597546" cy="457491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4" name="直接连接符 13"/>
          <p:cNvCxnSpPr/>
          <p:nvPr/>
        </p:nvCxnSpPr>
        <p:spPr>
          <a:xfrm>
            <a:off x="4810800" y="2170892"/>
            <a:ext cx="3917227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组合 14"/>
          <p:cNvGrpSpPr/>
          <p:nvPr/>
        </p:nvGrpSpPr>
        <p:grpSpPr>
          <a:xfrm>
            <a:off x="4819795" y="2382537"/>
            <a:ext cx="3059940" cy="1137035"/>
            <a:chOff x="5039741" y="3208161"/>
            <a:chExt cx="597546" cy="457491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4824328" y="2812984"/>
            <a:ext cx="705542" cy="450160"/>
            <a:chOff x="5039741" y="3208161"/>
            <a:chExt cx="597546" cy="45749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1" name="直接连接符 20"/>
          <p:cNvCxnSpPr/>
          <p:nvPr/>
        </p:nvCxnSpPr>
        <p:spPr>
          <a:xfrm>
            <a:off x="4530315" y="2961845"/>
            <a:ext cx="0" cy="1066918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任意多边形: 形状 191"/>
          <p:cNvSpPr/>
          <p:nvPr/>
        </p:nvSpPr>
        <p:spPr>
          <a:xfrm>
            <a:off x="4817242" y="1960165"/>
            <a:ext cx="4809684" cy="1399342"/>
          </a:xfrm>
          <a:custGeom>
            <a:avLst/>
            <a:gdLst>
              <a:gd name="connsiteX0" fmla="*/ 0 w 4762500"/>
              <a:gd name="connsiteY0" fmla="*/ 0 h 1600200"/>
              <a:gd name="connsiteX1" fmla="*/ 4762500 w 4762500"/>
              <a:gd name="connsiteY1" fmla="*/ 0 h 1600200"/>
              <a:gd name="connsiteX2" fmla="*/ 4762500 w 4762500"/>
              <a:gd name="connsiteY2" fmla="*/ 1600200 h 1600200"/>
              <a:gd name="connsiteX0-1" fmla="*/ 0 w 4762500"/>
              <a:gd name="connsiteY0-2" fmla="*/ 0 h 1593057"/>
              <a:gd name="connsiteX1-3" fmla="*/ 4762500 w 4762500"/>
              <a:gd name="connsiteY1-4" fmla="*/ 0 h 1593057"/>
              <a:gd name="connsiteX2-5" fmla="*/ 4762500 w 4762500"/>
              <a:gd name="connsiteY2-6" fmla="*/ 1593057 h 1593057"/>
              <a:gd name="connsiteX0-7" fmla="*/ 0 w 4762500"/>
              <a:gd name="connsiteY0-8" fmla="*/ 0 h 1600201"/>
              <a:gd name="connsiteX1-9" fmla="*/ 4762500 w 4762500"/>
              <a:gd name="connsiteY1-10" fmla="*/ 0 h 1600201"/>
              <a:gd name="connsiteX2-11" fmla="*/ 4762500 w 4762500"/>
              <a:gd name="connsiteY2-12" fmla="*/ 1600201 h 16002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62500" h="1600201">
                <a:moveTo>
                  <a:pt x="0" y="0"/>
                </a:moveTo>
                <a:lnTo>
                  <a:pt x="4762500" y="0"/>
                </a:lnTo>
                <a:lnTo>
                  <a:pt x="4762500" y="1600201"/>
                </a:lnTo>
              </a:path>
            </a:pathLst>
          </a:cu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3" name="矩形 22"/>
          <p:cNvSpPr/>
          <p:nvPr/>
        </p:nvSpPr>
        <p:spPr>
          <a:xfrm>
            <a:off x="4802711" y="1502652"/>
            <a:ext cx="98044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en-US" altLang="zh-CN" sz="1325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02712" y="1712097"/>
            <a:ext cx="97726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endParaRPr lang="en-US" altLang="zh-CN" sz="1325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02712" y="1921543"/>
            <a:ext cx="71755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altLang="zh-CN" sz="1325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02712" y="2130989"/>
            <a:ext cx="68008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en-US" altLang="zh-CN" sz="1325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02712" y="2351348"/>
            <a:ext cx="77978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ALUSrc</a:t>
            </a:r>
            <a:endParaRPr lang="en-US" altLang="zh-CN" sz="1325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07855" y="2917984"/>
            <a:ext cx="70866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RegDst</a:t>
            </a:r>
            <a:endParaRPr lang="en-US" altLang="zh-CN" sz="1325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02712" y="2560793"/>
            <a:ext cx="88328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endParaRPr lang="en-US" altLang="zh-CN" sz="1325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931100" y="2170892"/>
            <a:ext cx="64833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PCSrc</a:t>
            </a:r>
            <a:endParaRPr lang="en-US" altLang="zh-CN" sz="1325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89290" y="3394413"/>
            <a:ext cx="239223" cy="429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2009606" y="3827196"/>
            <a:ext cx="0" cy="95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773399" y="3872113"/>
            <a:ext cx="51054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325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/>
          <p:cNvCxnSpPr>
            <a:endCxn id="31" idx="1"/>
          </p:cNvCxnSpPr>
          <p:nvPr/>
        </p:nvCxnSpPr>
        <p:spPr>
          <a:xfrm>
            <a:off x="1594652" y="3608740"/>
            <a:ext cx="294637" cy="4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133425" y="3613328"/>
            <a:ext cx="32528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809300" y="3073854"/>
            <a:ext cx="422275" cy="324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1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51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450577" y="3303617"/>
            <a:ext cx="900376" cy="1370404"/>
            <a:chOff x="2153669" y="3581315"/>
            <a:chExt cx="986507" cy="1387999"/>
          </a:xfrm>
        </p:grpSpPr>
        <p:sp>
          <p:nvSpPr>
            <p:cNvPr id="38" name="矩形 37"/>
            <p:cNvSpPr/>
            <p:nvPr/>
          </p:nvSpPr>
          <p:spPr>
            <a:xfrm>
              <a:off x="2162582" y="3581315"/>
              <a:ext cx="920297" cy="13879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9" name="矩形 38"/>
            <p:cNvSpPr/>
            <p:nvPr/>
          </p:nvSpPr>
          <p:spPr>
            <a:xfrm>
              <a:off x="2672635" y="3769167"/>
              <a:ext cx="467541" cy="2997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153669" y="3768090"/>
              <a:ext cx="333958" cy="2997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250540" y="4158047"/>
              <a:ext cx="755579" cy="5068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325" b="1" kern="0" dirty="0"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1325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325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325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3257818" y="3365051"/>
            <a:ext cx="617220" cy="266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4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指令字</a:t>
            </a:r>
            <a:endParaRPr lang="zh-CN" altLang="en-US" sz="114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962038" y="5312479"/>
            <a:ext cx="205122" cy="295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282760" y="5472283"/>
            <a:ext cx="35157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251"/>
          <p:cNvSpPr/>
          <p:nvPr/>
        </p:nvSpPr>
        <p:spPr>
          <a:xfrm>
            <a:off x="2943615" y="5235258"/>
            <a:ext cx="398480" cy="700114"/>
          </a:xfrm>
          <a:custGeom>
            <a:avLst/>
            <a:gdLst>
              <a:gd name="connsiteX0" fmla="*/ 0 w 234950"/>
              <a:gd name="connsiteY0" fmla="*/ 0 h 812800"/>
              <a:gd name="connsiteX1" fmla="*/ 234950 w 234950"/>
              <a:gd name="connsiteY1" fmla="*/ 0 h 812800"/>
              <a:gd name="connsiteX2" fmla="*/ 234950 w 23495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812800">
                <a:moveTo>
                  <a:pt x="0" y="0"/>
                </a:moveTo>
                <a:lnTo>
                  <a:pt x="234950" y="0"/>
                </a:lnTo>
                <a:lnTo>
                  <a:pt x="234950" y="812800"/>
                </a:ln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46" name="矩形 45"/>
          <p:cNvSpPr/>
          <p:nvPr/>
        </p:nvSpPr>
        <p:spPr>
          <a:xfrm>
            <a:off x="3065578" y="4969147"/>
            <a:ext cx="58864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325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771316" y="2590604"/>
            <a:ext cx="36068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786171" y="3658668"/>
            <a:ext cx="49403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87905" y="3405039"/>
            <a:ext cx="49403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771316" y="3918535"/>
            <a:ext cx="49403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987988" y="5364099"/>
            <a:ext cx="106108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Extend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046701" y="5456303"/>
            <a:ext cx="85026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837899" y="3263143"/>
            <a:ext cx="1343926" cy="153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54" name="矩形 53"/>
          <p:cNvSpPr/>
          <p:nvPr/>
        </p:nvSpPr>
        <p:spPr>
          <a:xfrm>
            <a:off x="4823256" y="3473409"/>
            <a:ext cx="47371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R1#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824328" y="3777623"/>
            <a:ext cx="47371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R2#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818000" y="4107545"/>
            <a:ext cx="43624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W#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23256" y="4443818"/>
            <a:ext cx="47371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316892" y="3227979"/>
            <a:ext cx="46418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81518" y="4210494"/>
            <a:ext cx="85852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1325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寄存器堆</a:t>
            </a:r>
            <a:endParaRPr lang="zh-CN" altLang="en-US" sz="1325" b="1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866794" y="3483146"/>
            <a:ext cx="38925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859075" y="3880852"/>
            <a:ext cx="38925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4386030" y="3988379"/>
            <a:ext cx="267335" cy="509573"/>
            <a:chOff x="4451072" y="4543951"/>
            <a:chExt cx="281956" cy="537440"/>
          </a:xfrm>
        </p:grpSpPr>
        <p:sp>
          <p:nvSpPr>
            <p:cNvPr id="63" name="流程图: 手动操作 62"/>
            <p:cNvSpPr/>
            <p:nvPr/>
          </p:nvSpPr>
          <p:spPr>
            <a:xfrm rot="16200000">
              <a:off x="4335027" y="4701403"/>
              <a:ext cx="533466" cy="22651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64" name="矩形 63"/>
            <p:cNvSpPr/>
            <p:nvPr/>
          </p:nvSpPr>
          <p:spPr>
            <a:xfrm>
              <a:off x="4451072" y="4543951"/>
              <a:ext cx="281956" cy="5277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5" name="流程图: 手动操作 64"/>
          <p:cNvSpPr/>
          <p:nvPr/>
        </p:nvSpPr>
        <p:spPr>
          <a:xfrm rot="16200000">
            <a:off x="1267655" y="3500560"/>
            <a:ext cx="505805" cy="214765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66" name="矩形 65"/>
          <p:cNvSpPr/>
          <p:nvPr/>
        </p:nvSpPr>
        <p:spPr>
          <a:xfrm>
            <a:off x="1354929" y="3349346"/>
            <a:ext cx="267335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流程图: 手动操作 66"/>
          <p:cNvSpPr/>
          <p:nvPr/>
        </p:nvSpPr>
        <p:spPr>
          <a:xfrm rot="16200000">
            <a:off x="6875885" y="4029796"/>
            <a:ext cx="505805" cy="214765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68" name="矩形 67"/>
          <p:cNvSpPr/>
          <p:nvPr/>
        </p:nvSpPr>
        <p:spPr>
          <a:xfrm>
            <a:off x="6965394" y="3887379"/>
            <a:ext cx="267335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流程图: 手动操作 68"/>
          <p:cNvSpPr/>
          <p:nvPr/>
        </p:nvSpPr>
        <p:spPr>
          <a:xfrm rot="16200000">
            <a:off x="10588698" y="3685581"/>
            <a:ext cx="505805" cy="214765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70" name="矩形 69"/>
          <p:cNvSpPr/>
          <p:nvPr/>
        </p:nvSpPr>
        <p:spPr>
          <a:xfrm>
            <a:off x="10679789" y="3558777"/>
            <a:ext cx="267335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6169641" y="3628926"/>
            <a:ext cx="147681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7448454" y="5401150"/>
            <a:ext cx="3297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7003106" y="5186364"/>
            <a:ext cx="460375" cy="523995"/>
            <a:chOff x="7239187" y="4876234"/>
            <a:chExt cx="504415" cy="574121"/>
          </a:xfrm>
        </p:grpSpPr>
        <p:sp>
          <p:nvSpPr>
            <p:cNvPr id="74" name="平行四边形 73"/>
            <p:cNvSpPr/>
            <p:nvPr/>
          </p:nvSpPr>
          <p:spPr>
            <a:xfrm rot="4500000">
              <a:off x="7216515" y="4946030"/>
              <a:ext cx="574121" cy="434528"/>
            </a:xfrm>
            <a:prstGeom prst="parallelogram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75" name="矩形 74"/>
            <p:cNvSpPr/>
            <p:nvPr/>
          </p:nvSpPr>
          <p:spPr>
            <a:xfrm>
              <a:off x="7239187" y="4999635"/>
              <a:ext cx="504415" cy="32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&lt;&lt;2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7972569" y="5548385"/>
            <a:ext cx="27940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154117" y="5326658"/>
            <a:ext cx="94234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PCBranch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 flipV="1">
            <a:off x="7229175" y="4176678"/>
            <a:ext cx="438559" cy="334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7178354" y="3902221"/>
            <a:ext cx="53594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181088" y="3394413"/>
            <a:ext cx="54546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027887" y="3382266"/>
            <a:ext cx="61468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任意多边形: 形状 323"/>
          <p:cNvSpPr/>
          <p:nvPr/>
        </p:nvSpPr>
        <p:spPr>
          <a:xfrm>
            <a:off x="7646456" y="3468098"/>
            <a:ext cx="443363" cy="860645"/>
          </a:xfrm>
          <a:custGeom>
            <a:avLst/>
            <a:gdLst>
              <a:gd name="connsiteX0" fmla="*/ 0 w 485775"/>
              <a:gd name="connsiteY0" fmla="*/ 0 h 942975"/>
              <a:gd name="connsiteX1" fmla="*/ 0 w 485775"/>
              <a:gd name="connsiteY1" fmla="*/ 404812 h 942975"/>
              <a:gd name="connsiteX2" fmla="*/ 238125 w 485775"/>
              <a:gd name="connsiteY2" fmla="*/ 466725 h 942975"/>
              <a:gd name="connsiteX3" fmla="*/ 9525 w 485775"/>
              <a:gd name="connsiteY3" fmla="*/ 528637 h 942975"/>
              <a:gd name="connsiteX4" fmla="*/ 9525 w 485775"/>
              <a:gd name="connsiteY4" fmla="*/ 942975 h 942975"/>
              <a:gd name="connsiteX5" fmla="*/ 485775 w 485775"/>
              <a:gd name="connsiteY5" fmla="*/ 814387 h 942975"/>
              <a:gd name="connsiteX6" fmla="*/ 485775 w 485775"/>
              <a:gd name="connsiteY6" fmla="*/ 119062 h 942975"/>
              <a:gd name="connsiteX7" fmla="*/ 0 w 485775"/>
              <a:gd name="connsiteY7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775" h="942975">
                <a:moveTo>
                  <a:pt x="0" y="0"/>
                </a:moveTo>
                <a:lnTo>
                  <a:pt x="0" y="404812"/>
                </a:lnTo>
                <a:lnTo>
                  <a:pt x="238125" y="466725"/>
                </a:lnTo>
                <a:lnTo>
                  <a:pt x="9525" y="528637"/>
                </a:lnTo>
                <a:lnTo>
                  <a:pt x="9525" y="942975"/>
                </a:lnTo>
                <a:lnTo>
                  <a:pt x="485775" y="814387"/>
                </a:lnTo>
                <a:lnTo>
                  <a:pt x="485775" y="1190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83" name="矩形 82"/>
          <p:cNvSpPr/>
          <p:nvPr/>
        </p:nvSpPr>
        <p:spPr>
          <a:xfrm rot="16200000">
            <a:off x="7702130" y="3760608"/>
            <a:ext cx="50609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ALU</a:t>
            </a:r>
            <a:endParaRPr lang="en-US" altLang="zh-CN" sz="132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075634" y="3634781"/>
            <a:ext cx="99949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058214" y="4201663"/>
            <a:ext cx="94932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WriteData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8089818" y="3905643"/>
            <a:ext cx="116056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9994588" y="3904872"/>
            <a:ext cx="73963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9188340" y="3330681"/>
            <a:ext cx="874175" cy="1361582"/>
            <a:chOff x="2106940" y="3477998"/>
            <a:chExt cx="957799" cy="1491834"/>
          </a:xfrm>
        </p:grpSpPr>
        <p:sp>
          <p:nvSpPr>
            <p:cNvPr id="89" name="矩形 88"/>
            <p:cNvSpPr/>
            <p:nvPr/>
          </p:nvSpPr>
          <p:spPr>
            <a:xfrm>
              <a:off x="2162583" y="3477998"/>
              <a:ext cx="828902" cy="14918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 dirty="0"/>
            </a:p>
          </p:txBody>
        </p:sp>
        <p:sp>
          <p:nvSpPr>
            <p:cNvPr id="90" name="矩形 89"/>
            <p:cNvSpPr/>
            <p:nvPr/>
          </p:nvSpPr>
          <p:spPr>
            <a:xfrm>
              <a:off x="2317534" y="3480984"/>
              <a:ext cx="508589" cy="32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2597199" y="3861428"/>
              <a:ext cx="467540" cy="32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2146656" y="3834566"/>
              <a:ext cx="333957" cy="32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2185342" y="4068361"/>
              <a:ext cx="755579" cy="5482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325" b="1" kern="0" dirty="0"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endParaRPr lang="en-US" altLang="zh-CN" sz="1325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325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325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2106940" y="4556521"/>
              <a:ext cx="519025" cy="32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9940770" y="3644055"/>
            <a:ext cx="90551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ReadData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961634" y="6143488"/>
            <a:ext cx="131508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WriteBackData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797871" y="5054000"/>
            <a:ext cx="353695" cy="383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9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+</a:t>
            </a:r>
            <a:endParaRPr lang="en-US" altLang="zh-CN" sz="189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917148" y="5448360"/>
            <a:ext cx="353695" cy="383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9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+</a:t>
            </a:r>
            <a:endParaRPr lang="en-US" altLang="zh-CN" sz="189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84901" y="6202658"/>
            <a:ext cx="130619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BranchAddress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3829269" y="2560140"/>
            <a:ext cx="0" cy="2999117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任意多边形: 形状 256"/>
          <p:cNvSpPr/>
          <p:nvPr/>
        </p:nvSpPr>
        <p:spPr>
          <a:xfrm flipV="1">
            <a:off x="10948983" y="3629000"/>
            <a:ext cx="213448" cy="145964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102" name="直接连接符 101"/>
          <p:cNvCxnSpPr>
            <a:stCxn id="101" idx="0"/>
          </p:cNvCxnSpPr>
          <p:nvPr/>
        </p:nvCxnSpPr>
        <p:spPr>
          <a:xfrm>
            <a:off x="11162431" y="3774964"/>
            <a:ext cx="8135" cy="265030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3848665" y="4137948"/>
            <a:ext cx="57286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4163957" y="4362629"/>
            <a:ext cx="25757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4163957" y="3893728"/>
            <a:ext cx="0" cy="46890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3829269" y="2560140"/>
            <a:ext cx="5030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3837130" y="5559256"/>
            <a:ext cx="10533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4163957" y="4587119"/>
            <a:ext cx="0" cy="1838144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4163956" y="6425264"/>
            <a:ext cx="699652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9000571" y="3133382"/>
            <a:ext cx="1278915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9000571" y="3133383"/>
            <a:ext cx="0" cy="74690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10279487" y="3133383"/>
            <a:ext cx="0" cy="475357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10286437" y="3617598"/>
            <a:ext cx="44778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6461111" y="4482568"/>
            <a:ext cx="2763477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6461110" y="4023883"/>
            <a:ext cx="0" cy="458685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6721225" y="4293640"/>
            <a:ext cx="0" cy="117345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6739617" y="4294025"/>
            <a:ext cx="27051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6096000" y="5484006"/>
            <a:ext cx="92453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3849771" y="2806728"/>
            <a:ext cx="49562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0" name="矩形 119"/>
          <p:cNvSpPr/>
          <p:nvPr/>
        </p:nvSpPr>
        <p:spPr>
          <a:xfrm>
            <a:off x="3777869" y="2350402"/>
            <a:ext cx="49403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等腰三角形 120"/>
          <p:cNvSpPr/>
          <p:nvPr/>
        </p:nvSpPr>
        <p:spPr>
          <a:xfrm>
            <a:off x="1906626" y="3706511"/>
            <a:ext cx="205961" cy="1157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grpSp>
        <p:nvGrpSpPr>
          <p:cNvPr id="122" name="组合 121"/>
          <p:cNvGrpSpPr/>
          <p:nvPr/>
        </p:nvGrpSpPr>
        <p:grpSpPr>
          <a:xfrm>
            <a:off x="5245466" y="4679101"/>
            <a:ext cx="510540" cy="461511"/>
            <a:chOff x="1853728" y="4285666"/>
            <a:chExt cx="538460" cy="486750"/>
          </a:xfrm>
          <a:solidFill>
            <a:srgbClr val="FFCCFF"/>
          </a:solidFill>
        </p:grpSpPr>
        <p:cxnSp>
          <p:nvCxnSpPr>
            <p:cNvPr id="123" name="直接连接符 122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 123"/>
            <p:cNvSpPr/>
            <p:nvPr/>
          </p:nvSpPr>
          <p:spPr>
            <a:xfrm>
              <a:off x="1853728" y="4460324"/>
              <a:ext cx="538460" cy="3120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325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325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等腰三角形 124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9390718" y="4570432"/>
            <a:ext cx="510540" cy="461511"/>
            <a:chOff x="1853728" y="4285666"/>
            <a:chExt cx="538460" cy="486750"/>
          </a:xfrm>
          <a:solidFill>
            <a:srgbClr val="00B050"/>
          </a:solidFill>
        </p:grpSpPr>
        <p:cxnSp>
          <p:nvCxnSpPr>
            <p:cNvPr id="127" name="直接连接符 126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矩形 127"/>
            <p:cNvSpPr/>
            <p:nvPr/>
          </p:nvSpPr>
          <p:spPr>
            <a:xfrm>
              <a:off x="1853728" y="4460324"/>
              <a:ext cx="538460" cy="3120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325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325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等腰三角形 128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cxnSp>
        <p:nvCxnSpPr>
          <p:cNvPr id="130" name="直接连接符 129"/>
          <p:cNvCxnSpPr/>
          <p:nvPr/>
        </p:nvCxnSpPr>
        <p:spPr>
          <a:xfrm>
            <a:off x="3311953" y="3627686"/>
            <a:ext cx="51731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1203993" y="3468098"/>
            <a:ext cx="0" cy="2467274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1203993" y="5935372"/>
            <a:ext cx="653668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8477764" y="5657673"/>
            <a:ext cx="0" cy="520773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934083" y="6178446"/>
            <a:ext cx="751703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930896" y="3741271"/>
            <a:ext cx="0" cy="2437175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930896" y="3741271"/>
            <a:ext cx="47473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1203993" y="3468098"/>
            <a:ext cx="20482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8184039" y="5657672"/>
            <a:ext cx="293726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2282760" y="3628926"/>
            <a:ext cx="0" cy="1388782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2282760" y="5017707"/>
            <a:ext cx="33930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1" name="组合 140"/>
          <p:cNvGrpSpPr/>
          <p:nvPr/>
        </p:nvGrpSpPr>
        <p:grpSpPr>
          <a:xfrm>
            <a:off x="4835292" y="2602163"/>
            <a:ext cx="2305227" cy="1317624"/>
            <a:chOff x="5039741" y="3208161"/>
            <a:chExt cx="597546" cy="457491"/>
          </a:xfrm>
        </p:grpSpPr>
        <p:cxnSp>
          <p:nvCxnSpPr>
            <p:cNvPr id="142" name="直接连接符 141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44" name="直接连接符 143"/>
          <p:cNvCxnSpPr/>
          <p:nvPr/>
        </p:nvCxnSpPr>
        <p:spPr>
          <a:xfrm>
            <a:off x="8538102" y="2270070"/>
            <a:ext cx="0" cy="1373984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8102928" y="3655088"/>
            <a:ext cx="435174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8538102" y="2270070"/>
            <a:ext cx="189925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7" name="流程图: 延期 146"/>
          <p:cNvSpPr/>
          <p:nvPr/>
        </p:nvSpPr>
        <p:spPr>
          <a:xfrm>
            <a:off x="8742363" y="2110449"/>
            <a:ext cx="267302" cy="216548"/>
          </a:xfrm>
          <a:prstGeom prst="flowChartDelay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148" name="直接连接符 147"/>
          <p:cNvCxnSpPr/>
          <p:nvPr/>
        </p:nvCxnSpPr>
        <p:spPr>
          <a:xfrm>
            <a:off x="9010191" y="2218723"/>
            <a:ext cx="264798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9274988" y="1502651"/>
            <a:ext cx="0" cy="716072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1533730" y="1502651"/>
            <a:ext cx="7741258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1520558" y="1502651"/>
            <a:ext cx="0" cy="1882334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2" name="矩形 151"/>
          <p:cNvSpPr/>
          <p:nvPr/>
        </p:nvSpPr>
        <p:spPr>
          <a:xfrm>
            <a:off x="660864" y="3328252"/>
            <a:ext cx="58864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325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4114313" y="3335118"/>
            <a:ext cx="32512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325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4121543" y="3602666"/>
            <a:ext cx="32067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325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107210" y="3865133"/>
            <a:ext cx="35369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325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156" name="直接连接符 155"/>
          <p:cNvCxnSpPr/>
          <p:nvPr/>
        </p:nvCxnSpPr>
        <p:spPr>
          <a:xfrm>
            <a:off x="6096000" y="4006281"/>
            <a:ext cx="924532" cy="0"/>
          </a:xfrm>
          <a:prstGeom prst="line">
            <a:avLst/>
          </a:prstGeom>
          <a:ln w="635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>
            <a:off x="4163957" y="4587119"/>
            <a:ext cx="658040" cy="0"/>
          </a:xfrm>
          <a:prstGeom prst="line">
            <a:avLst/>
          </a:pr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8" name="任意多边形: 形状 256"/>
          <p:cNvSpPr/>
          <p:nvPr/>
        </p:nvSpPr>
        <p:spPr>
          <a:xfrm flipV="1">
            <a:off x="4646830" y="4141803"/>
            <a:ext cx="150942" cy="84135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159" name="直接连接符 158"/>
          <p:cNvCxnSpPr/>
          <p:nvPr/>
        </p:nvCxnSpPr>
        <p:spPr>
          <a:xfrm>
            <a:off x="3806556" y="3626935"/>
            <a:ext cx="1004244" cy="0"/>
          </a:xfrm>
          <a:prstGeom prst="line">
            <a:avLst/>
          </a:pr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0" name="组合 159"/>
          <p:cNvGrpSpPr/>
          <p:nvPr/>
        </p:nvGrpSpPr>
        <p:grpSpPr>
          <a:xfrm>
            <a:off x="4806802" y="1748979"/>
            <a:ext cx="6006406" cy="1849765"/>
            <a:chOff x="5039741" y="3208161"/>
            <a:chExt cx="597546" cy="457491"/>
          </a:xfrm>
        </p:grpSpPr>
        <p:cxnSp>
          <p:nvCxnSpPr>
            <p:cNvPr id="161" name="直接连接符 160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63" name="直接连接符 162"/>
          <p:cNvCxnSpPr/>
          <p:nvPr/>
        </p:nvCxnSpPr>
        <p:spPr>
          <a:xfrm>
            <a:off x="4810800" y="2170892"/>
            <a:ext cx="3917227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4" name="组合 163"/>
          <p:cNvGrpSpPr/>
          <p:nvPr/>
        </p:nvGrpSpPr>
        <p:grpSpPr>
          <a:xfrm>
            <a:off x="4819795" y="2382537"/>
            <a:ext cx="3059940" cy="1137035"/>
            <a:chOff x="5039741" y="3208161"/>
            <a:chExt cx="597546" cy="457491"/>
          </a:xfrm>
        </p:grpSpPr>
        <p:cxnSp>
          <p:nvCxnSpPr>
            <p:cNvPr id="165" name="直接连接符 164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7" name="组合 166"/>
          <p:cNvGrpSpPr/>
          <p:nvPr/>
        </p:nvGrpSpPr>
        <p:grpSpPr>
          <a:xfrm>
            <a:off x="4824328" y="2812984"/>
            <a:ext cx="705542" cy="450160"/>
            <a:chOff x="5039741" y="3208161"/>
            <a:chExt cx="597546" cy="457491"/>
          </a:xfrm>
        </p:grpSpPr>
        <p:cxnSp>
          <p:nvCxnSpPr>
            <p:cNvPr id="168" name="直接连接符 167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70" name="直接连接符 169"/>
          <p:cNvCxnSpPr/>
          <p:nvPr/>
        </p:nvCxnSpPr>
        <p:spPr>
          <a:xfrm>
            <a:off x="4530315" y="2961845"/>
            <a:ext cx="0" cy="1066918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1" name="任意多边形: 形状 191"/>
          <p:cNvSpPr/>
          <p:nvPr/>
        </p:nvSpPr>
        <p:spPr>
          <a:xfrm>
            <a:off x="4817242" y="1960165"/>
            <a:ext cx="4809684" cy="1399342"/>
          </a:xfrm>
          <a:custGeom>
            <a:avLst/>
            <a:gdLst>
              <a:gd name="connsiteX0" fmla="*/ 0 w 4762500"/>
              <a:gd name="connsiteY0" fmla="*/ 0 h 1600200"/>
              <a:gd name="connsiteX1" fmla="*/ 4762500 w 4762500"/>
              <a:gd name="connsiteY1" fmla="*/ 0 h 1600200"/>
              <a:gd name="connsiteX2" fmla="*/ 4762500 w 4762500"/>
              <a:gd name="connsiteY2" fmla="*/ 1600200 h 1600200"/>
              <a:gd name="connsiteX0-1" fmla="*/ 0 w 4762500"/>
              <a:gd name="connsiteY0-2" fmla="*/ 0 h 1593057"/>
              <a:gd name="connsiteX1-3" fmla="*/ 4762500 w 4762500"/>
              <a:gd name="connsiteY1-4" fmla="*/ 0 h 1593057"/>
              <a:gd name="connsiteX2-5" fmla="*/ 4762500 w 4762500"/>
              <a:gd name="connsiteY2-6" fmla="*/ 1593057 h 1593057"/>
              <a:gd name="connsiteX0-7" fmla="*/ 0 w 4762500"/>
              <a:gd name="connsiteY0-8" fmla="*/ 0 h 1600201"/>
              <a:gd name="connsiteX1-9" fmla="*/ 4762500 w 4762500"/>
              <a:gd name="connsiteY1-10" fmla="*/ 0 h 1600201"/>
              <a:gd name="connsiteX2-11" fmla="*/ 4762500 w 4762500"/>
              <a:gd name="connsiteY2-12" fmla="*/ 1600201 h 16002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62500" h="1600201">
                <a:moveTo>
                  <a:pt x="0" y="0"/>
                </a:moveTo>
                <a:lnTo>
                  <a:pt x="4762500" y="0"/>
                </a:lnTo>
                <a:lnTo>
                  <a:pt x="4762500" y="1600201"/>
                </a:lnTo>
              </a:path>
            </a:pathLst>
          </a:cu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172" name="矩形 171"/>
          <p:cNvSpPr/>
          <p:nvPr/>
        </p:nvSpPr>
        <p:spPr>
          <a:xfrm>
            <a:off x="4802711" y="1502652"/>
            <a:ext cx="98044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en-US" altLang="zh-CN" sz="1325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4802712" y="1712097"/>
            <a:ext cx="97726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endParaRPr lang="en-US" altLang="zh-CN" sz="1325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4802712" y="1921543"/>
            <a:ext cx="71755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altLang="zh-CN" sz="1325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4802712" y="2130989"/>
            <a:ext cx="68008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en-US" altLang="zh-CN" sz="1325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4802712" y="2351348"/>
            <a:ext cx="77978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ALUSrc</a:t>
            </a:r>
            <a:endParaRPr lang="en-US" altLang="zh-CN" sz="1325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4507855" y="2917984"/>
            <a:ext cx="70866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RegDst</a:t>
            </a:r>
            <a:endParaRPr lang="en-US" altLang="zh-CN" sz="1325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4802712" y="2560793"/>
            <a:ext cx="88328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endParaRPr lang="en-US" altLang="zh-CN" sz="1325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8931100" y="2170892"/>
            <a:ext cx="64833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PCSrc</a:t>
            </a:r>
            <a:endParaRPr lang="en-US" altLang="zh-CN" sz="1325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0" name="直接连接符 179"/>
          <p:cNvCxnSpPr/>
          <p:nvPr/>
        </p:nvCxnSpPr>
        <p:spPr>
          <a:xfrm flipV="1">
            <a:off x="2009606" y="3827196"/>
            <a:ext cx="0" cy="95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1773399" y="3872113"/>
            <a:ext cx="51054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325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2" name="直接连接符 181"/>
          <p:cNvCxnSpPr>
            <a:endCxn id="254" idx="1"/>
          </p:cNvCxnSpPr>
          <p:nvPr/>
        </p:nvCxnSpPr>
        <p:spPr>
          <a:xfrm>
            <a:off x="1594652" y="3608740"/>
            <a:ext cx="294637" cy="4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1809300" y="3073854"/>
            <a:ext cx="422275" cy="324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1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51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3257818" y="3365051"/>
            <a:ext cx="617220" cy="266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4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指令字</a:t>
            </a:r>
            <a:endParaRPr lang="zh-CN" altLang="en-US" sz="114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1962038" y="5312479"/>
            <a:ext cx="205122" cy="295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直接连接符 185"/>
          <p:cNvCxnSpPr/>
          <p:nvPr/>
        </p:nvCxnSpPr>
        <p:spPr>
          <a:xfrm>
            <a:off x="2282760" y="5472283"/>
            <a:ext cx="351575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7" name="任意多边形: 形状 251"/>
          <p:cNvSpPr/>
          <p:nvPr/>
        </p:nvSpPr>
        <p:spPr>
          <a:xfrm>
            <a:off x="2943615" y="5235258"/>
            <a:ext cx="398480" cy="700114"/>
          </a:xfrm>
          <a:custGeom>
            <a:avLst/>
            <a:gdLst>
              <a:gd name="connsiteX0" fmla="*/ 0 w 234950"/>
              <a:gd name="connsiteY0" fmla="*/ 0 h 812800"/>
              <a:gd name="connsiteX1" fmla="*/ 234950 w 234950"/>
              <a:gd name="connsiteY1" fmla="*/ 0 h 812800"/>
              <a:gd name="connsiteX2" fmla="*/ 234950 w 23495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812800">
                <a:moveTo>
                  <a:pt x="0" y="0"/>
                </a:moveTo>
                <a:lnTo>
                  <a:pt x="234950" y="0"/>
                </a:lnTo>
                <a:lnTo>
                  <a:pt x="234950" y="812800"/>
                </a:lnTo>
              </a:path>
            </a:pathLst>
          </a:cu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188" name="矩形 187"/>
          <p:cNvSpPr/>
          <p:nvPr/>
        </p:nvSpPr>
        <p:spPr>
          <a:xfrm>
            <a:off x="3065578" y="4969147"/>
            <a:ext cx="58864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325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3771316" y="2590604"/>
            <a:ext cx="36068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3786171" y="3658668"/>
            <a:ext cx="49403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3787905" y="3405039"/>
            <a:ext cx="49403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3771316" y="3918535"/>
            <a:ext cx="49403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3771188" y="5326270"/>
            <a:ext cx="427355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4987988" y="5364099"/>
            <a:ext cx="106108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Extend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6046701" y="5456303"/>
            <a:ext cx="85026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流程图: 手动操作 195"/>
          <p:cNvSpPr/>
          <p:nvPr/>
        </p:nvSpPr>
        <p:spPr>
          <a:xfrm rot="16200000">
            <a:off x="6875885" y="4029796"/>
            <a:ext cx="505805" cy="214765"/>
          </a:xfrm>
          <a:prstGeom prst="flowChartManualOperation">
            <a:avLst/>
          </a:prstGeom>
          <a:solidFill>
            <a:srgbClr val="FFFF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197" name="矩形 196"/>
          <p:cNvSpPr/>
          <p:nvPr/>
        </p:nvSpPr>
        <p:spPr>
          <a:xfrm>
            <a:off x="6965394" y="3887379"/>
            <a:ext cx="267335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8" name="直接连接符 197"/>
          <p:cNvCxnSpPr/>
          <p:nvPr/>
        </p:nvCxnSpPr>
        <p:spPr>
          <a:xfrm>
            <a:off x="6169641" y="3628926"/>
            <a:ext cx="1476815" cy="1"/>
          </a:xfrm>
          <a:prstGeom prst="line">
            <a:avLst/>
          </a:prstGeom>
          <a:ln w="635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>
            <a:off x="7448454" y="5401150"/>
            <a:ext cx="329714" cy="0"/>
          </a:xfrm>
          <a:prstGeom prst="line">
            <a:avLst/>
          </a:prstGeom>
          <a:noFill/>
          <a:ln w="635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0" name="组合 199"/>
          <p:cNvGrpSpPr/>
          <p:nvPr/>
        </p:nvGrpSpPr>
        <p:grpSpPr>
          <a:xfrm>
            <a:off x="7003106" y="5186364"/>
            <a:ext cx="460375" cy="523995"/>
            <a:chOff x="7239187" y="4876234"/>
            <a:chExt cx="504415" cy="574121"/>
          </a:xfrm>
        </p:grpSpPr>
        <p:sp>
          <p:nvSpPr>
            <p:cNvPr id="201" name="平行四边形 200"/>
            <p:cNvSpPr/>
            <p:nvPr/>
          </p:nvSpPr>
          <p:spPr>
            <a:xfrm rot="4500000">
              <a:off x="7216515" y="4946030"/>
              <a:ext cx="574121" cy="434528"/>
            </a:xfrm>
            <a:prstGeom prst="parallelogram">
              <a:avLst/>
            </a:pr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7239187" y="4999635"/>
              <a:ext cx="504415" cy="32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&lt;&lt;2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3" name="矩形 202"/>
          <p:cNvSpPr/>
          <p:nvPr/>
        </p:nvSpPr>
        <p:spPr>
          <a:xfrm>
            <a:off x="7972569" y="5548385"/>
            <a:ext cx="27940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8154117" y="5326658"/>
            <a:ext cx="94234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PCBranch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5" name="直接连接符 204"/>
          <p:cNvCxnSpPr/>
          <p:nvPr/>
        </p:nvCxnSpPr>
        <p:spPr>
          <a:xfrm flipV="1">
            <a:off x="7229175" y="4176678"/>
            <a:ext cx="438559" cy="3344"/>
          </a:xfrm>
          <a:prstGeom prst="line">
            <a:avLst/>
          </a:prstGeom>
          <a:ln w="635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/>
          <p:cNvSpPr/>
          <p:nvPr/>
        </p:nvSpPr>
        <p:spPr>
          <a:xfrm>
            <a:off x="7181088" y="3394413"/>
            <a:ext cx="54546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8027887" y="3382266"/>
            <a:ext cx="61468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646448" y="3468098"/>
            <a:ext cx="456677" cy="860645"/>
            <a:chOff x="8064621" y="3840798"/>
            <a:chExt cx="481652" cy="907711"/>
          </a:xfrm>
        </p:grpSpPr>
        <p:sp>
          <p:nvSpPr>
            <p:cNvPr id="209" name="任意多边形: 形状 323"/>
            <p:cNvSpPr/>
            <p:nvPr/>
          </p:nvSpPr>
          <p:spPr>
            <a:xfrm>
              <a:off x="8064621" y="3840798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10" name="矩形 209"/>
            <p:cNvSpPr/>
            <p:nvPr/>
          </p:nvSpPr>
          <p:spPr>
            <a:xfrm rot="16200000">
              <a:off x="8123340" y="4149304"/>
              <a:ext cx="53377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211" name="矩形 210"/>
          <p:cNvSpPr/>
          <p:nvPr/>
        </p:nvSpPr>
        <p:spPr>
          <a:xfrm>
            <a:off x="8075634" y="3634781"/>
            <a:ext cx="99949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8058214" y="4201663"/>
            <a:ext cx="94932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WriteData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3" name="直接连接符 212"/>
          <p:cNvCxnSpPr/>
          <p:nvPr/>
        </p:nvCxnSpPr>
        <p:spPr>
          <a:xfrm>
            <a:off x="8089818" y="3905643"/>
            <a:ext cx="1160567" cy="0"/>
          </a:xfrm>
          <a:prstGeom prst="line">
            <a:avLst/>
          </a:prstGeom>
          <a:ln w="635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>
            <a:off x="9994588" y="3904872"/>
            <a:ext cx="73963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组合 214"/>
          <p:cNvGrpSpPr/>
          <p:nvPr/>
        </p:nvGrpSpPr>
        <p:grpSpPr>
          <a:xfrm>
            <a:off x="9188340" y="3330681"/>
            <a:ext cx="874175" cy="1361582"/>
            <a:chOff x="2106940" y="3477998"/>
            <a:chExt cx="957799" cy="1491834"/>
          </a:xfrm>
        </p:grpSpPr>
        <p:sp>
          <p:nvSpPr>
            <p:cNvPr id="216" name="矩形 215"/>
            <p:cNvSpPr/>
            <p:nvPr/>
          </p:nvSpPr>
          <p:spPr>
            <a:xfrm>
              <a:off x="2162583" y="3477998"/>
              <a:ext cx="828902" cy="14918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 dirty="0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2317534" y="3480984"/>
              <a:ext cx="508589" cy="32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2597199" y="3861428"/>
              <a:ext cx="467540" cy="32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2146656" y="3834566"/>
              <a:ext cx="333957" cy="32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2185342" y="4068361"/>
              <a:ext cx="755579" cy="5482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325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endParaRPr lang="en-US" altLang="zh-CN" sz="1325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325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325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2106940" y="4556521"/>
              <a:ext cx="519025" cy="32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2" name="矩形 221"/>
          <p:cNvSpPr/>
          <p:nvPr/>
        </p:nvSpPr>
        <p:spPr>
          <a:xfrm>
            <a:off x="9940770" y="3644055"/>
            <a:ext cx="90551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ReadData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9961634" y="6143488"/>
            <a:ext cx="131508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WriteBackData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2625016" y="4827114"/>
            <a:ext cx="526549" cy="860645"/>
            <a:chOff x="2768573" y="5274135"/>
            <a:chExt cx="555345" cy="907711"/>
          </a:xfrm>
        </p:grpSpPr>
        <p:sp>
          <p:nvSpPr>
            <p:cNvPr id="225" name="任意多边形: 形状 323"/>
            <p:cNvSpPr/>
            <p:nvPr/>
          </p:nvSpPr>
          <p:spPr>
            <a:xfrm>
              <a:off x="2768573" y="5274135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2950880" y="5513430"/>
              <a:ext cx="373038" cy="404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9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89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7740670" y="5227351"/>
            <a:ext cx="530167" cy="860645"/>
            <a:chOff x="8163994" y="5696260"/>
            <a:chExt cx="559161" cy="907711"/>
          </a:xfrm>
        </p:grpSpPr>
        <p:sp>
          <p:nvSpPr>
            <p:cNvPr id="228" name="任意多边形: 形状 323"/>
            <p:cNvSpPr/>
            <p:nvPr/>
          </p:nvSpPr>
          <p:spPr>
            <a:xfrm>
              <a:off x="8163994" y="5696260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8350117" y="5929356"/>
              <a:ext cx="373038" cy="404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9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89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230" name="流程图: 手动输入 146"/>
          <p:cNvSpPr/>
          <p:nvPr/>
        </p:nvSpPr>
        <p:spPr>
          <a:xfrm>
            <a:off x="4909932" y="5346777"/>
            <a:ext cx="1159685" cy="29249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9483 h 17483"/>
              <a:gd name="connsiteX1-3" fmla="*/ 10000 w 10000"/>
              <a:gd name="connsiteY1-4" fmla="*/ 0 h 17483"/>
              <a:gd name="connsiteX2-5" fmla="*/ 10000 w 10000"/>
              <a:gd name="connsiteY2-6" fmla="*/ 17483 h 17483"/>
              <a:gd name="connsiteX3-7" fmla="*/ 0 w 10000"/>
              <a:gd name="connsiteY3-8" fmla="*/ 17483 h 17483"/>
              <a:gd name="connsiteX4-9" fmla="*/ 0 w 10000"/>
              <a:gd name="connsiteY4-10" fmla="*/ 9483 h 17483"/>
              <a:gd name="connsiteX0-11" fmla="*/ 0 w 10000"/>
              <a:gd name="connsiteY0-12" fmla="*/ 5355 h 13355"/>
              <a:gd name="connsiteX1-13" fmla="*/ 10000 w 10000"/>
              <a:gd name="connsiteY1-14" fmla="*/ 0 h 13355"/>
              <a:gd name="connsiteX2-15" fmla="*/ 10000 w 10000"/>
              <a:gd name="connsiteY2-16" fmla="*/ 13355 h 13355"/>
              <a:gd name="connsiteX3-17" fmla="*/ 0 w 10000"/>
              <a:gd name="connsiteY3-18" fmla="*/ 13355 h 13355"/>
              <a:gd name="connsiteX4-19" fmla="*/ 0 w 10000"/>
              <a:gd name="connsiteY4-20" fmla="*/ 5355 h 133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3355">
                <a:moveTo>
                  <a:pt x="0" y="5355"/>
                </a:moveTo>
                <a:lnTo>
                  <a:pt x="10000" y="0"/>
                </a:lnTo>
                <a:lnTo>
                  <a:pt x="10000" y="13355"/>
                </a:lnTo>
                <a:lnTo>
                  <a:pt x="0" y="13355"/>
                </a:lnTo>
                <a:lnTo>
                  <a:pt x="0" y="5355"/>
                </a:lnTo>
                <a:close/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31" name="矩形 230"/>
          <p:cNvSpPr/>
          <p:nvPr/>
        </p:nvSpPr>
        <p:spPr>
          <a:xfrm>
            <a:off x="884901" y="6202658"/>
            <a:ext cx="130619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BranchAddress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2" name="直接连接符 231"/>
          <p:cNvCxnSpPr/>
          <p:nvPr/>
        </p:nvCxnSpPr>
        <p:spPr>
          <a:xfrm>
            <a:off x="3829269" y="2560140"/>
            <a:ext cx="0" cy="2999117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任意多边形: 形状 256"/>
          <p:cNvSpPr/>
          <p:nvPr/>
        </p:nvSpPr>
        <p:spPr>
          <a:xfrm flipV="1">
            <a:off x="10948983" y="3629000"/>
            <a:ext cx="213448" cy="145964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234" name="直接连接符 233"/>
          <p:cNvCxnSpPr>
            <a:stCxn id="233" idx="0"/>
          </p:cNvCxnSpPr>
          <p:nvPr/>
        </p:nvCxnSpPr>
        <p:spPr>
          <a:xfrm>
            <a:off x="11162431" y="3774964"/>
            <a:ext cx="8135" cy="2650300"/>
          </a:xfrm>
          <a:prstGeom prst="line">
            <a:avLst/>
          </a:prstGeom>
          <a:ln w="63500" cap="sq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>
          <a:xfrm>
            <a:off x="3848665" y="4137948"/>
            <a:ext cx="572863" cy="0"/>
          </a:xfrm>
          <a:prstGeom prst="line">
            <a:avLst/>
          </a:pr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6" name="直接连接符 235"/>
          <p:cNvCxnSpPr/>
          <p:nvPr/>
        </p:nvCxnSpPr>
        <p:spPr>
          <a:xfrm>
            <a:off x="4163957" y="4362629"/>
            <a:ext cx="25757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7" name="直接连接符 236"/>
          <p:cNvCxnSpPr/>
          <p:nvPr/>
        </p:nvCxnSpPr>
        <p:spPr>
          <a:xfrm>
            <a:off x="4163957" y="3893728"/>
            <a:ext cx="0" cy="46890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8" name="直接连接符 237"/>
          <p:cNvCxnSpPr/>
          <p:nvPr/>
        </p:nvCxnSpPr>
        <p:spPr>
          <a:xfrm>
            <a:off x="3829269" y="2560140"/>
            <a:ext cx="5030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9" name="直接连接符 238"/>
          <p:cNvCxnSpPr/>
          <p:nvPr/>
        </p:nvCxnSpPr>
        <p:spPr>
          <a:xfrm>
            <a:off x="3837130" y="5559256"/>
            <a:ext cx="1053380" cy="0"/>
          </a:xfrm>
          <a:prstGeom prst="line">
            <a:avLst/>
          </a:prstGeom>
          <a:noFill/>
          <a:ln w="635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0" name="直接连接符 239"/>
          <p:cNvCxnSpPr/>
          <p:nvPr/>
        </p:nvCxnSpPr>
        <p:spPr>
          <a:xfrm>
            <a:off x="4163957" y="4587119"/>
            <a:ext cx="0" cy="1838144"/>
          </a:xfrm>
          <a:prstGeom prst="line">
            <a:avLst/>
          </a:pr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1" name="直接连接符 240"/>
          <p:cNvCxnSpPr/>
          <p:nvPr/>
        </p:nvCxnSpPr>
        <p:spPr>
          <a:xfrm>
            <a:off x="4163956" y="6425264"/>
            <a:ext cx="6996524" cy="0"/>
          </a:xfrm>
          <a:prstGeom prst="line">
            <a:avLst/>
          </a:pr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2" name="直接连接符 241"/>
          <p:cNvCxnSpPr/>
          <p:nvPr/>
        </p:nvCxnSpPr>
        <p:spPr>
          <a:xfrm>
            <a:off x="9000571" y="3133382"/>
            <a:ext cx="1278915" cy="0"/>
          </a:xfrm>
          <a:prstGeom prst="line">
            <a:avLst/>
          </a:pr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3" name="直接连接符 242"/>
          <p:cNvCxnSpPr/>
          <p:nvPr/>
        </p:nvCxnSpPr>
        <p:spPr>
          <a:xfrm>
            <a:off x="9000571" y="3133383"/>
            <a:ext cx="0" cy="746901"/>
          </a:xfrm>
          <a:prstGeom prst="line">
            <a:avLst/>
          </a:pr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4" name="直接连接符 243"/>
          <p:cNvCxnSpPr/>
          <p:nvPr/>
        </p:nvCxnSpPr>
        <p:spPr>
          <a:xfrm>
            <a:off x="10279487" y="3133383"/>
            <a:ext cx="0" cy="475357"/>
          </a:xfrm>
          <a:prstGeom prst="line">
            <a:avLst/>
          </a:pr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5" name="直接连接符 244"/>
          <p:cNvCxnSpPr/>
          <p:nvPr/>
        </p:nvCxnSpPr>
        <p:spPr>
          <a:xfrm>
            <a:off x="10279487" y="3617598"/>
            <a:ext cx="454731" cy="0"/>
          </a:xfrm>
          <a:prstGeom prst="line">
            <a:avLst/>
          </a:pr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6" name="直接连接符 245"/>
          <p:cNvCxnSpPr/>
          <p:nvPr/>
        </p:nvCxnSpPr>
        <p:spPr>
          <a:xfrm>
            <a:off x="6461111" y="4482568"/>
            <a:ext cx="2763477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7" name="直接连接符 246"/>
          <p:cNvCxnSpPr/>
          <p:nvPr/>
        </p:nvCxnSpPr>
        <p:spPr>
          <a:xfrm>
            <a:off x="6461110" y="4023883"/>
            <a:ext cx="0" cy="458685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8" name="直接连接符 247"/>
          <p:cNvCxnSpPr/>
          <p:nvPr/>
        </p:nvCxnSpPr>
        <p:spPr>
          <a:xfrm>
            <a:off x="6721225" y="4293640"/>
            <a:ext cx="0" cy="117345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9" name="直接连接符 248"/>
          <p:cNvCxnSpPr/>
          <p:nvPr/>
        </p:nvCxnSpPr>
        <p:spPr>
          <a:xfrm>
            <a:off x="6739617" y="4294025"/>
            <a:ext cx="27051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0" name="直接连接符 249"/>
          <p:cNvCxnSpPr/>
          <p:nvPr/>
        </p:nvCxnSpPr>
        <p:spPr>
          <a:xfrm>
            <a:off x="6096000" y="5484006"/>
            <a:ext cx="924532" cy="0"/>
          </a:xfrm>
          <a:prstGeom prst="line">
            <a:avLst/>
          </a:prstGeom>
          <a:noFill/>
          <a:ln w="635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1" name="直接连接符 250"/>
          <p:cNvCxnSpPr/>
          <p:nvPr/>
        </p:nvCxnSpPr>
        <p:spPr>
          <a:xfrm>
            <a:off x="3849771" y="2806728"/>
            <a:ext cx="49562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2" name="矩形 251"/>
          <p:cNvSpPr/>
          <p:nvPr/>
        </p:nvSpPr>
        <p:spPr>
          <a:xfrm>
            <a:off x="3777869" y="2350402"/>
            <a:ext cx="49403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3" name="组合 252"/>
          <p:cNvGrpSpPr/>
          <p:nvPr/>
        </p:nvGrpSpPr>
        <p:grpSpPr>
          <a:xfrm>
            <a:off x="1889290" y="3394413"/>
            <a:ext cx="239223" cy="429550"/>
            <a:chOff x="1992610" y="3763083"/>
            <a:chExt cx="252305" cy="453041"/>
          </a:xfrm>
        </p:grpSpPr>
        <p:sp>
          <p:nvSpPr>
            <p:cNvPr id="254" name="矩形 253"/>
            <p:cNvSpPr/>
            <p:nvPr/>
          </p:nvSpPr>
          <p:spPr>
            <a:xfrm>
              <a:off x="1992610" y="3763083"/>
              <a:ext cx="252305" cy="453041"/>
            </a:xfrm>
            <a:prstGeom prst="rect">
              <a:avLst/>
            </a:prstGeom>
            <a:solidFill>
              <a:srgbClr val="59B2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55" name="等腰三角形 254"/>
            <p:cNvSpPr/>
            <p:nvPr/>
          </p:nvSpPr>
          <p:spPr>
            <a:xfrm>
              <a:off x="2010894" y="4092249"/>
              <a:ext cx="217225" cy="122111"/>
            </a:xfrm>
            <a:prstGeom prst="triangle">
              <a:avLst/>
            </a:prstGeom>
            <a:solidFill>
              <a:srgbClr val="59B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256" name="组合 255"/>
          <p:cNvGrpSpPr/>
          <p:nvPr/>
        </p:nvGrpSpPr>
        <p:grpSpPr>
          <a:xfrm>
            <a:off x="9390718" y="4570432"/>
            <a:ext cx="510540" cy="461511"/>
            <a:chOff x="1853728" y="4285666"/>
            <a:chExt cx="538460" cy="486750"/>
          </a:xfrm>
          <a:solidFill>
            <a:srgbClr val="00B050"/>
          </a:solidFill>
        </p:grpSpPr>
        <p:cxnSp>
          <p:nvCxnSpPr>
            <p:cNvPr id="257" name="直接连接符 256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矩形 257"/>
            <p:cNvSpPr/>
            <p:nvPr/>
          </p:nvSpPr>
          <p:spPr>
            <a:xfrm>
              <a:off x="1853728" y="4460324"/>
              <a:ext cx="538460" cy="3120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325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325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等腰三角形 258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cxnSp>
        <p:nvCxnSpPr>
          <p:cNvPr id="260" name="直接连接符 259"/>
          <p:cNvCxnSpPr/>
          <p:nvPr/>
        </p:nvCxnSpPr>
        <p:spPr>
          <a:xfrm>
            <a:off x="3311953" y="3627686"/>
            <a:ext cx="517316" cy="0"/>
          </a:xfrm>
          <a:prstGeom prst="line">
            <a:avLst/>
          </a:pr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1" name="直接连接符 260"/>
          <p:cNvCxnSpPr/>
          <p:nvPr/>
        </p:nvCxnSpPr>
        <p:spPr>
          <a:xfrm>
            <a:off x="1203993" y="3468098"/>
            <a:ext cx="0" cy="2467274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2" name="直接连接符 261"/>
          <p:cNvCxnSpPr/>
          <p:nvPr/>
        </p:nvCxnSpPr>
        <p:spPr>
          <a:xfrm>
            <a:off x="1203992" y="5935372"/>
            <a:ext cx="2138103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3" name="直接连接符 262"/>
          <p:cNvCxnSpPr/>
          <p:nvPr/>
        </p:nvCxnSpPr>
        <p:spPr>
          <a:xfrm>
            <a:off x="8477764" y="5657673"/>
            <a:ext cx="0" cy="520773"/>
          </a:xfrm>
          <a:prstGeom prst="line">
            <a:avLst/>
          </a:prstGeom>
          <a:noFill/>
          <a:ln w="635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4" name="直接连接符 263"/>
          <p:cNvCxnSpPr/>
          <p:nvPr/>
        </p:nvCxnSpPr>
        <p:spPr>
          <a:xfrm>
            <a:off x="934083" y="6178446"/>
            <a:ext cx="7517036" cy="0"/>
          </a:xfrm>
          <a:prstGeom prst="line">
            <a:avLst/>
          </a:prstGeom>
          <a:noFill/>
          <a:ln w="635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5" name="直接连接符 264"/>
          <p:cNvCxnSpPr/>
          <p:nvPr/>
        </p:nvCxnSpPr>
        <p:spPr>
          <a:xfrm>
            <a:off x="930896" y="3741271"/>
            <a:ext cx="0" cy="2437175"/>
          </a:xfrm>
          <a:prstGeom prst="line">
            <a:avLst/>
          </a:prstGeom>
          <a:noFill/>
          <a:ln w="635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6" name="直接连接符 265"/>
          <p:cNvCxnSpPr/>
          <p:nvPr/>
        </p:nvCxnSpPr>
        <p:spPr>
          <a:xfrm>
            <a:off x="930896" y="3741271"/>
            <a:ext cx="474732" cy="0"/>
          </a:xfrm>
          <a:prstGeom prst="line">
            <a:avLst/>
          </a:prstGeom>
          <a:noFill/>
          <a:ln w="635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7" name="直接连接符 266"/>
          <p:cNvCxnSpPr/>
          <p:nvPr/>
        </p:nvCxnSpPr>
        <p:spPr>
          <a:xfrm>
            <a:off x="1203993" y="3468098"/>
            <a:ext cx="204823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8" name="直接连接符 267"/>
          <p:cNvCxnSpPr/>
          <p:nvPr/>
        </p:nvCxnSpPr>
        <p:spPr>
          <a:xfrm>
            <a:off x="8184039" y="5657672"/>
            <a:ext cx="293726" cy="0"/>
          </a:xfrm>
          <a:prstGeom prst="line">
            <a:avLst/>
          </a:prstGeom>
          <a:noFill/>
          <a:ln w="635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9" name="直接连接符 268"/>
          <p:cNvCxnSpPr/>
          <p:nvPr/>
        </p:nvCxnSpPr>
        <p:spPr>
          <a:xfrm>
            <a:off x="2282760" y="3628926"/>
            <a:ext cx="0" cy="1388782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0" name="直接连接符 269"/>
          <p:cNvCxnSpPr/>
          <p:nvPr/>
        </p:nvCxnSpPr>
        <p:spPr>
          <a:xfrm>
            <a:off x="2282760" y="5017707"/>
            <a:ext cx="339304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1" name="组合 270"/>
          <p:cNvGrpSpPr/>
          <p:nvPr/>
        </p:nvGrpSpPr>
        <p:grpSpPr>
          <a:xfrm>
            <a:off x="4835292" y="2602163"/>
            <a:ext cx="2305227" cy="1317624"/>
            <a:chOff x="5039741" y="3208161"/>
            <a:chExt cx="597546" cy="457491"/>
          </a:xfrm>
        </p:grpSpPr>
        <p:cxnSp>
          <p:nvCxnSpPr>
            <p:cNvPr id="272" name="直接连接符 271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4" name="直接连接符 273"/>
          <p:cNvCxnSpPr/>
          <p:nvPr/>
        </p:nvCxnSpPr>
        <p:spPr>
          <a:xfrm>
            <a:off x="8538102" y="2270070"/>
            <a:ext cx="0" cy="1373984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5" name="直接连接符 274"/>
          <p:cNvCxnSpPr/>
          <p:nvPr/>
        </p:nvCxnSpPr>
        <p:spPr>
          <a:xfrm>
            <a:off x="8102928" y="3655088"/>
            <a:ext cx="435174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6" name="直接连接符 275"/>
          <p:cNvCxnSpPr/>
          <p:nvPr/>
        </p:nvCxnSpPr>
        <p:spPr>
          <a:xfrm>
            <a:off x="8538102" y="2270070"/>
            <a:ext cx="189925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7" name="流程图: 延期 276"/>
          <p:cNvSpPr/>
          <p:nvPr/>
        </p:nvSpPr>
        <p:spPr>
          <a:xfrm>
            <a:off x="8742363" y="2110449"/>
            <a:ext cx="267302" cy="216548"/>
          </a:xfrm>
          <a:prstGeom prst="flowChartDelay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278" name="直接连接符 277"/>
          <p:cNvCxnSpPr/>
          <p:nvPr/>
        </p:nvCxnSpPr>
        <p:spPr>
          <a:xfrm>
            <a:off x="9010191" y="2218723"/>
            <a:ext cx="264798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9" name="直接连接符 278"/>
          <p:cNvCxnSpPr/>
          <p:nvPr/>
        </p:nvCxnSpPr>
        <p:spPr>
          <a:xfrm>
            <a:off x="9274988" y="1502651"/>
            <a:ext cx="0" cy="716072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0" name="直接连接符 279"/>
          <p:cNvCxnSpPr/>
          <p:nvPr/>
        </p:nvCxnSpPr>
        <p:spPr>
          <a:xfrm>
            <a:off x="1533730" y="1502651"/>
            <a:ext cx="7741258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1" name="直接连接符 280"/>
          <p:cNvCxnSpPr/>
          <p:nvPr/>
        </p:nvCxnSpPr>
        <p:spPr>
          <a:xfrm>
            <a:off x="1520558" y="1502651"/>
            <a:ext cx="0" cy="1882334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2" name="矩形 281"/>
          <p:cNvSpPr/>
          <p:nvPr/>
        </p:nvSpPr>
        <p:spPr>
          <a:xfrm>
            <a:off x="660864" y="3328252"/>
            <a:ext cx="58864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325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4114313" y="3335118"/>
            <a:ext cx="32512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325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4121543" y="3602666"/>
            <a:ext cx="32067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325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4107210" y="3865133"/>
            <a:ext cx="35369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325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286" name="组合 285"/>
          <p:cNvGrpSpPr/>
          <p:nvPr/>
        </p:nvGrpSpPr>
        <p:grpSpPr>
          <a:xfrm>
            <a:off x="10679778" y="3540058"/>
            <a:ext cx="269193" cy="519097"/>
            <a:chOff x="11263840" y="3916697"/>
            <a:chExt cx="283915" cy="547485"/>
          </a:xfrm>
        </p:grpSpPr>
        <p:sp>
          <p:nvSpPr>
            <p:cNvPr id="287" name="流程图: 手动操作 286"/>
            <p:cNvSpPr/>
            <p:nvPr/>
          </p:nvSpPr>
          <p:spPr>
            <a:xfrm rot="16200000">
              <a:off x="11167767" y="4070175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88" name="矩形 287"/>
            <p:cNvSpPr/>
            <p:nvPr/>
          </p:nvSpPr>
          <p:spPr>
            <a:xfrm>
              <a:off x="11263840" y="3936437"/>
              <a:ext cx="281956" cy="527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9" name="组合 288"/>
          <p:cNvGrpSpPr/>
          <p:nvPr/>
        </p:nvGrpSpPr>
        <p:grpSpPr>
          <a:xfrm>
            <a:off x="2450577" y="3303617"/>
            <a:ext cx="900376" cy="1370404"/>
            <a:chOff x="2153669" y="3581315"/>
            <a:chExt cx="986507" cy="1387999"/>
          </a:xfrm>
        </p:grpSpPr>
        <p:sp>
          <p:nvSpPr>
            <p:cNvPr id="290" name="矩形 289"/>
            <p:cNvSpPr/>
            <p:nvPr/>
          </p:nvSpPr>
          <p:spPr>
            <a:xfrm>
              <a:off x="2162582" y="3581315"/>
              <a:ext cx="920297" cy="1387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91" name="矩形 290"/>
            <p:cNvSpPr/>
            <p:nvPr/>
          </p:nvSpPr>
          <p:spPr>
            <a:xfrm>
              <a:off x="2672635" y="3769167"/>
              <a:ext cx="467541" cy="2997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2153669" y="3768090"/>
              <a:ext cx="333958" cy="2997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>
              <a:off x="2250540" y="4158047"/>
              <a:ext cx="755579" cy="5068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325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1325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325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325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294" name="直接连接符 293"/>
          <p:cNvCxnSpPr/>
          <p:nvPr/>
        </p:nvCxnSpPr>
        <p:spPr>
          <a:xfrm>
            <a:off x="2133425" y="3613328"/>
            <a:ext cx="325285" cy="0"/>
          </a:xfrm>
          <a:prstGeom prst="line">
            <a:avLst/>
          </a:prstGeom>
          <a:ln w="635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/>
          <p:nvPr/>
        </p:nvCxnSpPr>
        <p:spPr>
          <a:xfrm>
            <a:off x="3825309" y="3628946"/>
            <a:ext cx="0" cy="509002"/>
          </a:xfrm>
          <a:prstGeom prst="line">
            <a:avLst/>
          </a:pr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6" name="直接连接符 295"/>
          <p:cNvCxnSpPr/>
          <p:nvPr/>
        </p:nvCxnSpPr>
        <p:spPr>
          <a:xfrm>
            <a:off x="3843272" y="3893728"/>
            <a:ext cx="967529" cy="0"/>
          </a:xfrm>
          <a:prstGeom prst="line">
            <a:avLst/>
          </a:pr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7" name="组合 296"/>
          <p:cNvGrpSpPr/>
          <p:nvPr/>
        </p:nvGrpSpPr>
        <p:grpSpPr>
          <a:xfrm>
            <a:off x="4386030" y="3988379"/>
            <a:ext cx="267335" cy="509573"/>
            <a:chOff x="4625897" y="4389532"/>
            <a:chExt cx="281956" cy="537440"/>
          </a:xfrm>
        </p:grpSpPr>
        <p:sp>
          <p:nvSpPr>
            <p:cNvPr id="298" name="流程图: 手动操作 297"/>
            <p:cNvSpPr/>
            <p:nvPr/>
          </p:nvSpPr>
          <p:spPr>
            <a:xfrm rot="16200000">
              <a:off x="4509852" y="4546984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4625897" y="4389532"/>
              <a:ext cx="281956" cy="5277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0" name="组合 299"/>
          <p:cNvGrpSpPr/>
          <p:nvPr/>
        </p:nvGrpSpPr>
        <p:grpSpPr>
          <a:xfrm>
            <a:off x="4818002" y="3227978"/>
            <a:ext cx="1438048" cy="1912634"/>
            <a:chOff x="5081485" y="3587547"/>
            <a:chExt cx="1516691" cy="2017231"/>
          </a:xfrm>
        </p:grpSpPr>
        <p:sp>
          <p:nvSpPr>
            <p:cNvPr id="301" name="矩形 300"/>
            <p:cNvSpPr/>
            <p:nvPr/>
          </p:nvSpPr>
          <p:spPr>
            <a:xfrm>
              <a:off x="5102472" y="3624635"/>
              <a:ext cx="1417422" cy="1620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5087028" y="3846399"/>
              <a:ext cx="499616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>
              <a:off x="5088159" y="4167250"/>
              <a:ext cx="499616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>
              <a:off x="5081485" y="4515214"/>
              <a:ext cx="46010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矩形 304"/>
            <p:cNvSpPr/>
            <p:nvPr/>
          </p:nvSpPr>
          <p:spPr>
            <a:xfrm>
              <a:off x="5087028" y="4869877"/>
              <a:ext cx="499616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5607659" y="3587547"/>
              <a:ext cx="48957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>
              <a:off x="5464882" y="4623794"/>
              <a:ext cx="90547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325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寄存器堆</a:t>
              </a:r>
              <a:endParaRPr lang="zh-CN" altLang="en-US" sz="1325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>
              <a:off x="6187634" y="3856669"/>
              <a:ext cx="41054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矩形 308"/>
            <p:cNvSpPr/>
            <p:nvPr/>
          </p:nvSpPr>
          <p:spPr>
            <a:xfrm>
              <a:off x="6179493" y="4276124"/>
              <a:ext cx="41054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0" name="组合 309"/>
            <p:cNvGrpSpPr/>
            <p:nvPr/>
          </p:nvGrpSpPr>
          <p:grpSpPr>
            <a:xfrm>
              <a:off x="5532327" y="5118027"/>
              <a:ext cx="538460" cy="486751"/>
              <a:chOff x="1853728" y="4285666"/>
              <a:chExt cx="538460" cy="486751"/>
            </a:xfrm>
            <a:solidFill>
              <a:srgbClr val="FFCCFF"/>
            </a:solidFill>
          </p:grpSpPr>
          <p:cxnSp>
            <p:nvCxnSpPr>
              <p:cNvPr id="311" name="直接连接符 310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矩形 311"/>
              <p:cNvSpPr/>
              <p:nvPr/>
            </p:nvSpPr>
            <p:spPr>
              <a:xfrm>
                <a:off x="1853728" y="4460324"/>
                <a:ext cx="538460" cy="31209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325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3" name="等腰三角形 312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grpSp>
        <p:nvGrpSpPr>
          <p:cNvPr id="314" name="组合 313"/>
          <p:cNvGrpSpPr/>
          <p:nvPr/>
        </p:nvGrpSpPr>
        <p:grpSpPr>
          <a:xfrm>
            <a:off x="2627796" y="4822028"/>
            <a:ext cx="532593" cy="860645"/>
            <a:chOff x="2762198" y="5272347"/>
            <a:chExt cx="561720" cy="907711"/>
          </a:xfrm>
          <a:solidFill>
            <a:srgbClr val="ED7D31"/>
          </a:solidFill>
        </p:grpSpPr>
        <p:sp>
          <p:nvSpPr>
            <p:cNvPr id="315" name="任意多边形: 形状 323"/>
            <p:cNvSpPr/>
            <p:nvPr/>
          </p:nvSpPr>
          <p:spPr>
            <a:xfrm>
              <a:off x="2762198" y="5272347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16" name="矩形 315"/>
            <p:cNvSpPr/>
            <p:nvPr/>
          </p:nvSpPr>
          <p:spPr>
            <a:xfrm>
              <a:off x="2950880" y="5513430"/>
              <a:ext cx="373038" cy="4045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89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89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317" name="组合 316"/>
          <p:cNvGrpSpPr/>
          <p:nvPr/>
        </p:nvGrpSpPr>
        <p:grpSpPr>
          <a:xfrm>
            <a:off x="1354928" y="3349346"/>
            <a:ext cx="273012" cy="511499"/>
            <a:chOff x="1429026" y="3715552"/>
            <a:chExt cx="287942" cy="539472"/>
          </a:xfrm>
        </p:grpSpPr>
        <p:sp>
          <p:nvSpPr>
            <p:cNvPr id="318" name="流程图: 手动操作 317"/>
            <p:cNvSpPr/>
            <p:nvPr/>
          </p:nvSpPr>
          <p:spPr>
            <a:xfrm rot="16200000">
              <a:off x="1336980" y="3875036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19" name="矩形 318"/>
            <p:cNvSpPr/>
            <p:nvPr/>
          </p:nvSpPr>
          <p:spPr>
            <a:xfrm>
              <a:off x="1429026" y="3715552"/>
              <a:ext cx="281955" cy="527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0" name="直接连接符 319"/>
          <p:cNvCxnSpPr/>
          <p:nvPr/>
        </p:nvCxnSpPr>
        <p:spPr>
          <a:xfrm>
            <a:off x="3825309" y="4165019"/>
            <a:ext cx="0" cy="1383366"/>
          </a:xfrm>
          <a:prstGeom prst="line">
            <a:avLst/>
          </a:prstGeom>
          <a:noFill/>
          <a:ln w="635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1" name="组合 320"/>
          <p:cNvGrpSpPr/>
          <p:nvPr/>
        </p:nvGrpSpPr>
        <p:grpSpPr>
          <a:xfrm>
            <a:off x="7737655" y="5227350"/>
            <a:ext cx="532593" cy="860645"/>
            <a:chOff x="2762198" y="5272347"/>
            <a:chExt cx="561720" cy="907711"/>
          </a:xfrm>
          <a:solidFill>
            <a:srgbClr val="ED7D31"/>
          </a:solidFill>
        </p:grpSpPr>
        <p:sp>
          <p:nvSpPr>
            <p:cNvPr id="322" name="任意多边形: 形状 323"/>
            <p:cNvSpPr/>
            <p:nvPr/>
          </p:nvSpPr>
          <p:spPr>
            <a:xfrm>
              <a:off x="2762198" y="5272347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23" name="矩形 322"/>
            <p:cNvSpPr/>
            <p:nvPr/>
          </p:nvSpPr>
          <p:spPr>
            <a:xfrm>
              <a:off x="2950880" y="5513430"/>
              <a:ext cx="373038" cy="4045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89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89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cxnSp>
        <p:nvCxnSpPr>
          <p:cNvPr id="324" name="直接连接符 323"/>
          <p:cNvCxnSpPr/>
          <p:nvPr/>
        </p:nvCxnSpPr>
        <p:spPr>
          <a:xfrm>
            <a:off x="3342095" y="5935372"/>
            <a:ext cx="4362947" cy="0"/>
          </a:xfrm>
          <a:prstGeom prst="line">
            <a:avLst/>
          </a:prstGeom>
          <a:noFill/>
          <a:ln w="635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5" name="组合 324"/>
          <p:cNvGrpSpPr/>
          <p:nvPr/>
        </p:nvGrpSpPr>
        <p:grpSpPr>
          <a:xfrm>
            <a:off x="4189697" y="1578295"/>
            <a:ext cx="621104" cy="1383549"/>
            <a:chOff x="4249767" y="1888664"/>
            <a:chExt cx="655071" cy="1459212"/>
          </a:xfrm>
        </p:grpSpPr>
        <p:sp>
          <p:nvSpPr>
            <p:cNvPr id="326" name="矩形: 圆角 196"/>
            <p:cNvSpPr/>
            <p:nvPr/>
          </p:nvSpPr>
          <p:spPr>
            <a:xfrm>
              <a:off x="4269135" y="1888664"/>
              <a:ext cx="635703" cy="145921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solidFill>
                  <a:schemeClr val="bg1"/>
                </a:solidFill>
              </a:endParaRPr>
            </a:p>
          </p:txBody>
        </p:sp>
        <p:sp>
          <p:nvSpPr>
            <p:cNvPr id="327" name="矩形 326"/>
            <p:cNvSpPr/>
            <p:nvPr/>
          </p:nvSpPr>
          <p:spPr>
            <a:xfrm>
              <a:off x="4389953" y="1996880"/>
              <a:ext cx="396478" cy="834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15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</a:t>
              </a:r>
              <a:endParaRPr lang="en-US" altLang="zh-CN" sz="1515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515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制</a:t>
              </a:r>
              <a:endParaRPr lang="en-US" altLang="zh-CN" sz="1515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515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器</a:t>
              </a:r>
              <a:endParaRPr lang="zh-CN" altLang="en-US" sz="1515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4249767" y="3005005"/>
              <a:ext cx="578644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9" name="矩形 328"/>
            <p:cNvSpPr/>
            <p:nvPr/>
          </p:nvSpPr>
          <p:spPr>
            <a:xfrm>
              <a:off x="4262342" y="2770315"/>
              <a:ext cx="430634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0" name="组合 329"/>
          <p:cNvGrpSpPr/>
          <p:nvPr/>
        </p:nvGrpSpPr>
        <p:grpSpPr>
          <a:xfrm>
            <a:off x="4189041" y="1577541"/>
            <a:ext cx="621104" cy="1383549"/>
            <a:chOff x="4249767" y="1888664"/>
            <a:chExt cx="655071" cy="1459212"/>
          </a:xfrm>
        </p:grpSpPr>
        <p:sp>
          <p:nvSpPr>
            <p:cNvPr id="331" name="矩形: 圆角 196"/>
            <p:cNvSpPr/>
            <p:nvPr/>
          </p:nvSpPr>
          <p:spPr>
            <a:xfrm>
              <a:off x="4269135" y="1888664"/>
              <a:ext cx="635703" cy="1459212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solidFill>
                  <a:schemeClr val="bg1"/>
                </a:solidFill>
              </a:endParaRPr>
            </a:p>
          </p:txBody>
        </p:sp>
        <p:sp>
          <p:nvSpPr>
            <p:cNvPr id="332" name="矩形 331"/>
            <p:cNvSpPr/>
            <p:nvPr/>
          </p:nvSpPr>
          <p:spPr>
            <a:xfrm>
              <a:off x="4389953" y="1996880"/>
              <a:ext cx="396478" cy="834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</a:t>
              </a:r>
              <a:endParaRPr lang="en-US" altLang="zh-CN" sz="151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制</a:t>
              </a:r>
              <a:endParaRPr lang="en-US" altLang="zh-CN" sz="151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器</a:t>
              </a:r>
              <a:endParaRPr lang="zh-CN" altLang="en-US" sz="151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3" name="矩形 332"/>
            <p:cNvSpPr/>
            <p:nvPr/>
          </p:nvSpPr>
          <p:spPr>
            <a:xfrm>
              <a:off x="4249767" y="3005005"/>
              <a:ext cx="578644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325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" name="矩形 333"/>
            <p:cNvSpPr/>
            <p:nvPr/>
          </p:nvSpPr>
          <p:spPr>
            <a:xfrm>
              <a:off x="4262342" y="2770315"/>
              <a:ext cx="430634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325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5586200" y="700290"/>
            <a:ext cx="5635904" cy="631935"/>
            <a:chOff x="468313" y="1622425"/>
            <a:chExt cx="7121525" cy="798513"/>
          </a:xfrm>
        </p:grpSpPr>
        <p:sp>
          <p:nvSpPr>
            <p:cNvPr id="336" name="矩形 7"/>
            <p:cNvSpPr/>
            <p:nvPr/>
          </p:nvSpPr>
          <p:spPr>
            <a:xfrm>
              <a:off x="1835150" y="1992314"/>
              <a:ext cx="1036638" cy="4286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1515" b="1" kern="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OP</a:t>
              </a:r>
              <a:endParaRPr lang="en-US" altLang="zh-CN" sz="1515" b="1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37" name="矩形 24"/>
            <p:cNvSpPr/>
            <p:nvPr/>
          </p:nvSpPr>
          <p:spPr>
            <a:xfrm>
              <a:off x="2928938" y="1992313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1515" b="1" kern="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1515" b="1" kern="0" baseline="-2500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S</a:t>
              </a:r>
              <a:endParaRPr lang="zh-CN" altLang="en-US" sz="1515" b="1" kern="0" baseline="-25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38" name="矩形 25"/>
            <p:cNvSpPr/>
            <p:nvPr/>
          </p:nvSpPr>
          <p:spPr>
            <a:xfrm>
              <a:off x="3843338" y="1992313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1515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1515" b="1" kern="0" baseline="-2500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t</a:t>
              </a:r>
              <a:endParaRPr lang="zh-CN" altLang="en-US" sz="1515" b="1" kern="0" baseline="-25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39" name="矩形 26"/>
            <p:cNvSpPr/>
            <p:nvPr/>
          </p:nvSpPr>
          <p:spPr>
            <a:xfrm>
              <a:off x="5673725" y="1992313"/>
              <a:ext cx="857250" cy="428625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1515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shamt</a:t>
              </a:r>
              <a:endParaRPr lang="en-US" altLang="zh-CN" sz="1515" b="1" kern="0" baseline="-2500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0" name="矩形 27"/>
            <p:cNvSpPr/>
            <p:nvPr/>
          </p:nvSpPr>
          <p:spPr>
            <a:xfrm>
              <a:off x="4757738" y="1992313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1515" b="1" kern="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1515" b="1" kern="0" baseline="-2500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d</a:t>
              </a:r>
              <a:endParaRPr lang="zh-CN" altLang="en-US" sz="1515" b="1" kern="0" baseline="-25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1" name="TextBox 17"/>
            <p:cNvSpPr txBox="1"/>
            <p:nvPr/>
          </p:nvSpPr>
          <p:spPr>
            <a:xfrm>
              <a:off x="1952625" y="1622425"/>
              <a:ext cx="890587" cy="4100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1515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6bits</a:t>
              </a:r>
              <a:endParaRPr lang="en-US" altLang="zh-CN" sz="1515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42" name="矩形 26"/>
            <p:cNvSpPr/>
            <p:nvPr/>
          </p:nvSpPr>
          <p:spPr>
            <a:xfrm>
              <a:off x="6588125" y="1992313"/>
              <a:ext cx="1001713" cy="42862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1515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funct</a:t>
              </a:r>
              <a:endParaRPr lang="en-US" altLang="zh-CN" sz="1515" b="1" kern="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3" name="TextBox 22"/>
            <p:cNvSpPr txBox="1"/>
            <p:nvPr/>
          </p:nvSpPr>
          <p:spPr>
            <a:xfrm>
              <a:off x="2916239" y="1622425"/>
              <a:ext cx="890586" cy="4100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1515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1515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44" name="TextBox 23"/>
            <p:cNvSpPr txBox="1"/>
            <p:nvPr/>
          </p:nvSpPr>
          <p:spPr>
            <a:xfrm>
              <a:off x="3779838" y="1622425"/>
              <a:ext cx="892174" cy="4100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1515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1515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45" name="TextBox 24"/>
            <p:cNvSpPr txBox="1"/>
            <p:nvPr/>
          </p:nvSpPr>
          <p:spPr>
            <a:xfrm>
              <a:off x="4716463" y="1622425"/>
              <a:ext cx="890586" cy="4100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1515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1515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46" name="TextBox 25"/>
            <p:cNvSpPr txBox="1"/>
            <p:nvPr/>
          </p:nvSpPr>
          <p:spPr>
            <a:xfrm>
              <a:off x="5651501" y="1622425"/>
              <a:ext cx="892174" cy="4100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1515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1515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47" name="TextBox 26"/>
            <p:cNvSpPr txBox="1"/>
            <p:nvPr/>
          </p:nvSpPr>
          <p:spPr>
            <a:xfrm>
              <a:off x="6659563" y="1622425"/>
              <a:ext cx="892174" cy="4100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1515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6bits</a:t>
              </a:r>
              <a:endParaRPr lang="en-US" altLang="zh-CN" sz="1515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48" name="矩形 7"/>
            <p:cNvSpPr/>
            <p:nvPr/>
          </p:nvSpPr>
          <p:spPr>
            <a:xfrm>
              <a:off x="468313" y="1992313"/>
              <a:ext cx="1295400" cy="428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/>
              <a:r>
                <a:rPr lang="en-US" altLang="zh-CN" sz="1515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R </a:t>
              </a:r>
              <a:r>
                <a:rPr lang="zh-CN" altLang="en-US" sz="1515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型指令</a:t>
              </a:r>
              <a:endParaRPr lang="zh-CN" altLang="en-US" sz="1515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49" name="矩形 348"/>
          <p:cNvSpPr/>
          <p:nvPr/>
        </p:nvSpPr>
        <p:spPr>
          <a:xfrm>
            <a:off x="4856430" y="4852085"/>
            <a:ext cx="533400" cy="344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1975"/>
              </a:lnSpc>
            </a:pPr>
            <a:r>
              <a:rPr lang="zh-CN" altLang="en-US" sz="2655" b="1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</a:rPr>
              <a:t>①</a:t>
            </a:r>
            <a:endParaRPr lang="zh-CN" altLang="en-US" sz="2655" b="1" dirty="0">
              <a:solidFill>
                <a:srgbClr val="FF6600"/>
              </a:solidFill>
              <a:latin typeface="微软雅黑" panose="020B0503020204020204" charset="-122"/>
              <a:ea typeface="微软雅黑" panose="020B0503020204020204" charset="-122"/>
              <a:cs typeface="Segoe UI Black" panose="020B0A02040204020203" pitchFamily="34" charset="0"/>
            </a:endParaRPr>
          </a:p>
        </p:txBody>
      </p:sp>
      <p:sp>
        <p:nvSpPr>
          <p:cNvPr id="350" name="矩形 349"/>
          <p:cNvSpPr/>
          <p:nvPr/>
        </p:nvSpPr>
        <p:spPr>
          <a:xfrm>
            <a:off x="1304903" y="3889215"/>
            <a:ext cx="533400" cy="344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1975"/>
              </a:lnSpc>
            </a:pPr>
            <a:r>
              <a:rPr lang="zh-CN" altLang="en-US" sz="2655" b="1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</a:rPr>
              <a:t>①</a:t>
            </a:r>
            <a:endParaRPr lang="zh-CN" altLang="en-US" sz="2655" b="1" dirty="0">
              <a:solidFill>
                <a:srgbClr val="FF6600"/>
              </a:solidFill>
              <a:latin typeface="微软雅黑" panose="020B0503020204020204" charset="-122"/>
              <a:ea typeface="微软雅黑" panose="020B0503020204020204" charset="-122"/>
              <a:cs typeface="Segoe UI Black" panose="020B0A02040204020203" pitchFamily="34" charset="0"/>
            </a:endParaRPr>
          </a:p>
        </p:txBody>
      </p:sp>
      <p:grpSp>
        <p:nvGrpSpPr>
          <p:cNvPr id="351" name="组合 350"/>
          <p:cNvGrpSpPr/>
          <p:nvPr/>
        </p:nvGrpSpPr>
        <p:grpSpPr>
          <a:xfrm>
            <a:off x="4529941" y="1749050"/>
            <a:ext cx="6282892" cy="2279783"/>
            <a:chOff x="4777672" y="2027739"/>
            <a:chExt cx="6626488" cy="2404459"/>
          </a:xfrm>
        </p:grpSpPr>
        <p:grpSp>
          <p:nvGrpSpPr>
            <p:cNvPr id="352" name="组合 351"/>
            <p:cNvGrpSpPr/>
            <p:nvPr/>
          </p:nvGrpSpPr>
          <p:grpSpPr>
            <a:xfrm>
              <a:off x="5069279" y="2027739"/>
              <a:ext cx="6334881" cy="1950924"/>
              <a:chOff x="5039741" y="3208161"/>
              <a:chExt cx="597546" cy="457491"/>
            </a:xfrm>
          </p:grpSpPr>
          <p:cxnSp>
            <p:nvCxnSpPr>
              <p:cNvPr id="363" name="直接连接符 362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28575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4" name="直接连接符 363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28575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3" name="组合 352"/>
            <p:cNvGrpSpPr/>
            <p:nvPr/>
          </p:nvGrpSpPr>
          <p:grpSpPr>
            <a:xfrm>
              <a:off x="5082983" y="2695944"/>
              <a:ext cx="3227280" cy="1199217"/>
              <a:chOff x="5039741" y="3208161"/>
              <a:chExt cx="597546" cy="457491"/>
            </a:xfrm>
          </p:grpSpPr>
          <p:cxnSp>
            <p:nvCxnSpPr>
              <p:cNvPr id="361" name="直接连接符 360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28575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2" name="直接连接符 361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28575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4" name="组合 353"/>
            <p:cNvGrpSpPr/>
            <p:nvPr/>
          </p:nvGrpSpPr>
          <p:grpSpPr>
            <a:xfrm>
              <a:off x="5087764" y="3149932"/>
              <a:ext cx="744126" cy="474778"/>
              <a:chOff x="5039741" y="3208161"/>
              <a:chExt cx="597546" cy="457491"/>
            </a:xfrm>
          </p:grpSpPr>
          <p:cxnSp>
            <p:nvCxnSpPr>
              <p:cNvPr id="359" name="直接连接符 358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28575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0" name="直接连接符 359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28575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55" name="直接连接符 354"/>
            <p:cNvCxnSpPr/>
            <p:nvPr/>
          </p:nvCxnSpPr>
          <p:spPr>
            <a:xfrm>
              <a:off x="4777672" y="3306933"/>
              <a:ext cx="0" cy="1125265"/>
            </a:xfrm>
            <a:prstGeom prst="line">
              <a:avLst/>
            </a:prstGeom>
            <a:noFill/>
            <a:ln w="28575" cap="sq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6" name="组合 355"/>
            <p:cNvGrpSpPr/>
            <p:nvPr/>
          </p:nvGrpSpPr>
          <p:grpSpPr>
            <a:xfrm>
              <a:off x="5099327" y="2927581"/>
              <a:ext cx="2431294" cy="1389682"/>
              <a:chOff x="5039741" y="3208161"/>
              <a:chExt cx="597546" cy="457491"/>
            </a:xfrm>
          </p:grpSpPr>
          <p:cxnSp>
            <p:nvCxnSpPr>
              <p:cNvPr id="357" name="直接连接符 356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28575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8" name="直接连接符 357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28575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2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2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1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1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500"/>
                            </p:stCondLst>
                            <p:childTnLst>
                              <p:par>
                                <p:cTn id="2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00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58" grpId="0" bldLvl="0" animBg="1"/>
      <p:bldP spid="187" grpId="0" bldLvl="0" animBg="1"/>
      <p:bldP spid="196" grpId="0" bldLvl="0" animBg="1"/>
      <p:bldP spid="233" grpId="0" bldLvl="0" animBg="1"/>
      <p:bldP spid="349" grpId="0"/>
      <p:bldP spid="3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取指令数据</a:t>
            </a:r>
            <a:r>
              <a:rPr lang="zh-CN" altLang="en-US" dirty="0" smtClean="0"/>
              <a:t>通路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41594" y="1669670"/>
            <a:ext cx="559769" cy="442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75" dirty="0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zh-CN" altLang="en-US" sz="2275" dirty="0">
              <a:solidFill>
                <a:srgbClr val="0066FF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029325" y="2969895"/>
            <a:ext cx="5323205" cy="322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5" tIns="45718" rIns="91435" bIns="45718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 defTabSz="914400">
              <a:lnSpc>
                <a:spcPct val="150000"/>
              </a:lnSpc>
            </a:pPr>
            <a:r>
              <a:rPr lang="zh-CN" altLang="en-US" sz="2400" b="1" kern="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单周期不能设置</a:t>
            </a:r>
            <a:r>
              <a:rPr lang="en-US" altLang="zh-CN" sz="2400" b="1" kern="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AR</a:t>
            </a:r>
            <a:r>
              <a:rPr lang="zh-CN" altLang="en-US" sz="2400" b="1" kern="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，</a:t>
            </a:r>
            <a:r>
              <a:rPr lang="en-US" altLang="zh-CN" sz="2400" b="1" kern="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DR</a:t>
            </a:r>
            <a:r>
              <a:rPr lang="zh-CN" altLang="en-US" sz="2400" b="1" kern="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，</a:t>
            </a:r>
            <a:r>
              <a:rPr lang="en-US" altLang="zh-CN" sz="2400" b="1" kern="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IR</a:t>
            </a:r>
            <a:r>
              <a:rPr lang="zh-CN" altLang="en-US" sz="2400" b="1" kern="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寄存器</a:t>
            </a:r>
            <a:endParaRPr lang="en-US" altLang="zh-CN" sz="2400" b="1" kern="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342900" indent="-342900" defTabSz="914400">
              <a:lnSpc>
                <a:spcPct val="150000"/>
              </a:lnSpc>
            </a:pPr>
            <a:r>
              <a:rPr lang="zh-CN" altLang="en-US" sz="2400" b="1" kern="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程序和数据分开存放</a:t>
            </a:r>
            <a:r>
              <a:rPr lang="en-US" altLang="zh-CN" sz="2400" b="1" kern="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---</a:t>
            </a:r>
            <a:r>
              <a:rPr lang="zh-CN" altLang="en-US" sz="2400" b="1" kern="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哈佛结构</a:t>
            </a:r>
            <a:endParaRPr lang="en-US" altLang="zh-CN" sz="2400" b="1" kern="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812800" lvl="1" indent="-355600" defTabSz="9144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kern="0" dirty="0">
                <a:latin typeface="Segoe UI Black" panose="020B0A02040204020203" pitchFamily="34" charset="0"/>
                <a:ea typeface="微软雅黑" panose="020B0503020204020204" charset="-122"/>
                <a:cs typeface="Segoe UI Black" panose="020B0A02040204020203" pitchFamily="34" charset="0"/>
              </a:rPr>
              <a:t>指令存储器   数据存储器</a:t>
            </a:r>
            <a:endParaRPr lang="en-US" altLang="zh-CN" sz="2400" b="1" kern="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marL="812800" lvl="1" indent="-355600" defTabSz="9144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kern="0" dirty="0">
                <a:latin typeface="Segoe UI Black" panose="020B0A02040204020203" pitchFamily="34" charset="0"/>
                <a:ea typeface="微软雅黑" panose="020B0503020204020204" charset="-122"/>
                <a:cs typeface="Segoe UI Black" panose="020B0A02040204020203" pitchFamily="34" charset="0"/>
              </a:rPr>
              <a:t>指令</a:t>
            </a:r>
            <a:r>
              <a:rPr lang="en-US" altLang="zh-CN" sz="2400" b="1" kern="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cache   </a:t>
            </a:r>
            <a:r>
              <a:rPr lang="zh-CN" altLang="en-US" sz="2400" b="1" kern="0" dirty="0">
                <a:latin typeface="Segoe UI Black" panose="020B0A02040204020203" pitchFamily="34" charset="0"/>
                <a:ea typeface="微软雅黑" panose="020B0503020204020204" charset="-122"/>
                <a:cs typeface="Segoe UI Black" panose="020B0A02040204020203" pitchFamily="34" charset="0"/>
              </a:rPr>
              <a:t>数据</a:t>
            </a:r>
            <a:r>
              <a:rPr lang="en-US" altLang="zh-CN" sz="2400" b="1" kern="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cache</a:t>
            </a:r>
            <a:endParaRPr lang="en-US" altLang="zh-CN" sz="2400" b="1" kern="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marL="445135" indent="-433705" defTabSz="914400">
              <a:lnSpc>
                <a:spcPct val="150000"/>
              </a:lnSpc>
            </a:pPr>
            <a:r>
              <a:rPr lang="zh-CN" altLang="en-US" sz="2400" b="1" kern="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运算器和</a:t>
            </a:r>
            <a:r>
              <a:rPr lang="en-US" altLang="zh-CN" sz="2400" b="1" kern="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PC</a:t>
            </a:r>
            <a:r>
              <a:rPr lang="zh-CN" altLang="en-US" sz="2400" b="1" kern="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累加器分离</a:t>
            </a:r>
            <a:endParaRPr lang="en-US" altLang="en-US" sz="2400" b="1" kern="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marL="812800" lvl="1" indent="-355600" defTabSz="9144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b="1" kern="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21625" y="1972135"/>
            <a:ext cx="3870337" cy="3720239"/>
            <a:chOff x="1604839" y="2248173"/>
            <a:chExt cx="4081996" cy="3923690"/>
          </a:xfrm>
        </p:grpSpPr>
        <p:sp>
          <p:nvSpPr>
            <p:cNvPr id="7" name="矩形 6"/>
            <p:cNvSpPr/>
            <p:nvPr/>
          </p:nvSpPr>
          <p:spPr>
            <a:xfrm>
              <a:off x="2472112" y="2391857"/>
              <a:ext cx="354733" cy="636962"/>
            </a:xfrm>
            <a:prstGeom prst="rect">
              <a:avLst/>
            </a:prstGeom>
            <a:solidFill>
              <a:srgbClr val="59B2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55"/>
            </a:p>
          </p:txBody>
        </p:sp>
        <p:cxnSp>
          <p:nvCxnSpPr>
            <p:cNvPr id="8" name="直接连接符 7"/>
            <p:cNvCxnSpPr/>
            <p:nvPr/>
          </p:nvCxnSpPr>
          <p:spPr>
            <a:xfrm flipV="1">
              <a:off x="2650524" y="3033614"/>
              <a:ext cx="0" cy="141802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2300261" y="3100219"/>
              <a:ext cx="678296" cy="4050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95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zh-CN" altLang="en-US" sz="1895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9"/>
            <p:cNvCxnSpPr>
              <a:endCxn id="7" idx="1"/>
            </p:cNvCxnSpPr>
            <p:nvPr/>
          </p:nvCxnSpPr>
          <p:spPr>
            <a:xfrm>
              <a:off x="1663557" y="2710338"/>
              <a:ext cx="80855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826845" y="2728600"/>
              <a:ext cx="71036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/>
            <p:cNvGrpSpPr/>
            <p:nvPr/>
          </p:nvGrpSpPr>
          <p:grpSpPr>
            <a:xfrm>
              <a:off x="3525151" y="2269341"/>
              <a:ext cx="1257585" cy="2032116"/>
              <a:chOff x="2153669" y="3581315"/>
              <a:chExt cx="929209" cy="138799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矩形 26"/>
              <p:cNvSpPr/>
              <p:nvPr/>
            </p:nvSpPr>
            <p:spPr>
              <a:xfrm>
                <a:off x="2162581" y="3581315"/>
                <a:ext cx="920297" cy="1387999"/>
              </a:xfrm>
              <a:prstGeom prst="rect">
                <a:avLst/>
              </a:prstGeom>
              <a:solidFill>
                <a:srgbClr val="79F5F9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55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72636" y="3769167"/>
                <a:ext cx="407491" cy="276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zh-CN" altLang="en-US" sz="189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153669" y="3768090"/>
                <a:ext cx="281321" cy="276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89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271557" y="4158047"/>
                <a:ext cx="713546" cy="486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895" b="1" kern="0" dirty="0">
                    <a:latin typeface="微软雅黑" panose="020B0503020204020204" charset="-122"/>
                    <a:ea typeface="微软雅黑" panose="020B0503020204020204" charset="-122"/>
                  </a:rPr>
                  <a:t>指令</a:t>
                </a:r>
                <a:endParaRPr lang="en-US" altLang="zh-CN" sz="189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895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89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4773023" y="2325764"/>
              <a:ext cx="889630" cy="374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705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指令字</a:t>
              </a:r>
              <a:endParaRPr lang="zh-CN" altLang="en-US" sz="1705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800717" y="5248201"/>
              <a:ext cx="304168" cy="4050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8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3189015" y="5485167"/>
              <a:ext cx="608624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任意多边形: 形状 251"/>
            <p:cNvSpPr/>
            <p:nvPr/>
          </p:nvSpPr>
          <p:spPr>
            <a:xfrm>
              <a:off x="4256257" y="5133693"/>
              <a:ext cx="590890" cy="1038170"/>
            </a:xfrm>
            <a:custGeom>
              <a:avLst/>
              <a:gdLst>
                <a:gd name="connsiteX0" fmla="*/ 0 w 234950"/>
                <a:gd name="connsiteY0" fmla="*/ 0 h 812800"/>
                <a:gd name="connsiteX1" fmla="*/ 234950 w 234950"/>
                <a:gd name="connsiteY1" fmla="*/ 0 h 812800"/>
                <a:gd name="connsiteX2" fmla="*/ 234950 w 234950"/>
                <a:gd name="connsiteY2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4950" h="812800">
                  <a:moveTo>
                    <a:pt x="0" y="0"/>
                  </a:moveTo>
                  <a:lnTo>
                    <a:pt x="234950" y="0"/>
                  </a:lnTo>
                  <a:lnTo>
                    <a:pt x="234950" y="812800"/>
                  </a:lnTo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55"/>
            </a:p>
          </p:txBody>
        </p:sp>
        <p:sp>
          <p:nvSpPr>
            <p:cNvPr id="17" name="任意多边形: 形状 323"/>
            <p:cNvSpPr/>
            <p:nvPr/>
          </p:nvSpPr>
          <p:spPr>
            <a:xfrm>
              <a:off x="3783822" y="4528472"/>
              <a:ext cx="657444" cy="1276215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55"/>
            </a:p>
          </p:txBody>
        </p:sp>
        <p:sp>
          <p:nvSpPr>
            <p:cNvPr id="18" name="矩形 17"/>
            <p:cNvSpPr/>
            <p:nvPr/>
          </p:nvSpPr>
          <p:spPr>
            <a:xfrm>
              <a:off x="4040140" y="4864914"/>
              <a:ext cx="488940" cy="589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035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zh-CN" altLang="en-US" sz="3035" dirty="0"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2497819" y="2854655"/>
              <a:ext cx="305412" cy="171684"/>
            </a:xfrm>
            <a:prstGeom prst="triangle">
              <a:avLst/>
            </a:prstGeom>
            <a:solidFill>
              <a:srgbClr val="59B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55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4802450" y="2721795"/>
              <a:ext cx="884385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676642" y="2715843"/>
              <a:ext cx="0" cy="345602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16" idx="2"/>
            </p:cNvCxnSpPr>
            <p:nvPr/>
          </p:nvCxnSpPr>
          <p:spPr>
            <a:xfrm>
              <a:off x="1676642" y="6171863"/>
              <a:ext cx="3170505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3189015" y="2728600"/>
              <a:ext cx="0" cy="2059368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189015" y="4811096"/>
              <a:ext cx="590428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1604839" y="2248173"/>
              <a:ext cx="781426" cy="4050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PC+4</a:t>
              </a:r>
              <a:endParaRPr lang="zh-CN" altLang="en-US" sz="1895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805603" y="2369800"/>
              <a:ext cx="774664" cy="374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705" b="1" dirty="0" err="1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Addr</a:t>
              </a:r>
              <a:endParaRPr lang="zh-CN" altLang="en-US" sz="1705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TextBox 24"/>
          <p:cNvSpPr txBox="1"/>
          <p:nvPr/>
        </p:nvSpPr>
        <p:spPr>
          <a:xfrm>
            <a:off x="6710468" y="1734132"/>
            <a:ext cx="3859617" cy="69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570"/>
              </a:spcBef>
              <a:spcAft>
                <a:spcPts val="570"/>
              </a:spcAft>
            </a:pPr>
            <a:r>
              <a:rPr lang="en-US" altLang="zh-CN" sz="3035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Mem[PC++] </a:t>
            </a:r>
            <a:r>
              <a:rPr lang="en-US" altLang="zh-CN" sz="3035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 </a:t>
            </a:r>
            <a:r>
              <a:rPr lang="en-US" altLang="zh-CN" sz="3035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IR</a:t>
            </a:r>
            <a:endParaRPr lang="en-US" altLang="zh-CN" sz="3035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562686" y="2410336"/>
            <a:ext cx="793843" cy="0"/>
          </a:xfrm>
          <a:prstGeom prst="line">
            <a:avLst/>
          </a:prstGeom>
          <a:ln w="76200">
            <a:solidFill>
              <a:srgbClr val="FF66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680268" y="2427651"/>
            <a:ext cx="673533" cy="0"/>
          </a:xfrm>
          <a:prstGeom prst="line">
            <a:avLst/>
          </a:prstGeom>
          <a:ln w="76200">
            <a:solidFill>
              <a:srgbClr val="FF66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023659" y="5041285"/>
            <a:ext cx="577066" cy="0"/>
          </a:xfrm>
          <a:prstGeom prst="line">
            <a:avLst/>
          </a:prstGeom>
          <a:ln w="76200">
            <a:solidFill>
              <a:srgbClr val="FF66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任意多边形: 形状 251"/>
          <p:cNvSpPr/>
          <p:nvPr/>
        </p:nvSpPr>
        <p:spPr>
          <a:xfrm>
            <a:off x="4035562" y="4708036"/>
            <a:ext cx="560251" cy="984339"/>
          </a:xfrm>
          <a:custGeom>
            <a:avLst/>
            <a:gdLst>
              <a:gd name="connsiteX0" fmla="*/ 0 w 234950"/>
              <a:gd name="connsiteY0" fmla="*/ 0 h 812800"/>
              <a:gd name="connsiteX1" fmla="*/ 234950 w 234950"/>
              <a:gd name="connsiteY1" fmla="*/ 0 h 812800"/>
              <a:gd name="connsiteX2" fmla="*/ 234950 w 23495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812800">
                <a:moveTo>
                  <a:pt x="0" y="0"/>
                </a:moveTo>
                <a:lnTo>
                  <a:pt x="234950" y="0"/>
                </a:lnTo>
                <a:lnTo>
                  <a:pt x="234950" y="812800"/>
                </a:lnTo>
              </a:path>
            </a:pathLst>
          </a:custGeom>
          <a:ln w="76200">
            <a:solidFill>
              <a:srgbClr val="FF660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55"/>
          </a:p>
        </p:txBody>
      </p:sp>
      <p:grpSp>
        <p:nvGrpSpPr>
          <p:cNvPr id="36" name="组合 35"/>
          <p:cNvGrpSpPr/>
          <p:nvPr/>
        </p:nvGrpSpPr>
        <p:grpSpPr>
          <a:xfrm>
            <a:off x="2343929" y="2108369"/>
            <a:ext cx="336339" cy="603934"/>
            <a:chOff x="2472112" y="2391857"/>
            <a:chExt cx="354733" cy="636962"/>
          </a:xfrm>
        </p:grpSpPr>
        <p:sp>
          <p:nvSpPr>
            <p:cNvPr id="37" name="矩形 36"/>
            <p:cNvSpPr/>
            <p:nvPr/>
          </p:nvSpPr>
          <p:spPr>
            <a:xfrm>
              <a:off x="2472112" y="2391857"/>
              <a:ext cx="354733" cy="63696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55"/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2497819" y="2854655"/>
              <a:ext cx="305412" cy="171684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55"/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1589705" y="2415556"/>
            <a:ext cx="0" cy="3276819"/>
          </a:xfrm>
          <a:prstGeom prst="line">
            <a:avLst/>
          </a:prstGeom>
          <a:ln w="76200" cap="sq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endCxn id="35" idx="2"/>
          </p:cNvCxnSpPr>
          <p:nvPr/>
        </p:nvCxnSpPr>
        <p:spPr>
          <a:xfrm>
            <a:off x="1589706" y="5692375"/>
            <a:ext cx="3006108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023659" y="2427651"/>
            <a:ext cx="0" cy="1952586"/>
          </a:xfrm>
          <a:prstGeom prst="line">
            <a:avLst/>
          </a:prstGeom>
          <a:ln w="76200" cap="sq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023659" y="4402166"/>
            <a:ext cx="559813" cy="0"/>
          </a:xfrm>
          <a:prstGeom prst="line">
            <a:avLst/>
          </a:prstGeom>
          <a:ln w="76200" cap="sq">
            <a:solidFill>
              <a:srgbClr val="FF66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3327174" y="1992206"/>
            <a:ext cx="2049596" cy="1926747"/>
            <a:chOff x="8414444" y="3026339"/>
            <a:chExt cx="2161683" cy="2032116"/>
          </a:xfrm>
        </p:grpSpPr>
        <p:grpSp>
          <p:nvGrpSpPr>
            <p:cNvPr id="44" name="组合 43"/>
            <p:cNvGrpSpPr/>
            <p:nvPr/>
          </p:nvGrpSpPr>
          <p:grpSpPr>
            <a:xfrm>
              <a:off x="8414444" y="3026339"/>
              <a:ext cx="1264309" cy="2032116"/>
              <a:chOff x="2153669" y="3581315"/>
              <a:chExt cx="934177" cy="138799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6" name="矩形 45"/>
              <p:cNvSpPr/>
              <p:nvPr/>
            </p:nvSpPr>
            <p:spPr>
              <a:xfrm>
                <a:off x="2167549" y="3581315"/>
                <a:ext cx="920297" cy="13879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55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672636" y="3769167"/>
                <a:ext cx="407491" cy="276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zh-CN" altLang="en-US" sz="189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153669" y="3768090"/>
                <a:ext cx="281321" cy="276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89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271557" y="4158047"/>
                <a:ext cx="713546" cy="486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895" b="1" kern="0" dirty="0">
                    <a:latin typeface="微软雅黑" panose="020B0503020204020204" charset="-122"/>
                    <a:ea typeface="微软雅黑" panose="020B0503020204020204" charset="-122"/>
                  </a:rPr>
                  <a:t>指令</a:t>
                </a:r>
                <a:endParaRPr lang="en-US" altLang="zh-CN" sz="189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895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89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>
              <a:off x="9691742" y="3478793"/>
              <a:ext cx="884385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587622" y="4134197"/>
            <a:ext cx="706615" cy="1210041"/>
            <a:chOff x="3783822" y="4528472"/>
            <a:chExt cx="745258" cy="1276215"/>
          </a:xfrm>
        </p:grpSpPr>
        <p:sp>
          <p:nvSpPr>
            <p:cNvPr id="51" name="任意多边形: 形状 323"/>
            <p:cNvSpPr/>
            <p:nvPr/>
          </p:nvSpPr>
          <p:spPr>
            <a:xfrm>
              <a:off x="3783822" y="4528472"/>
              <a:ext cx="657444" cy="1276215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55"/>
            </a:p>
          </p:txBody>
        </p:sp>
        <p:sp>
          <p:nvSpPr>
            <p:cNvPr id="52" name="矩形 51"/>
            <p:cNvSpPr/>
            <p:nvPr/>
          </p:nvSpPr>
          <p:spPr>
            <a:xfrm>
              <a:off x="4040140" y="4864914"/>
              <a:ext cx="488940" cy="589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035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zh-CN" altLang="en-US" sz="3035" dirty="0"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327173" y="1992206"/>
            <a:ext cx="2079112" cy="1926747"/>
            <a:chOff x="8414444" y="3028399"/>
            <a:chExt cx="2192813" cy="2032116"/>
          </a:xfrm>
        </p:grpSpPr>
        <p:grpSp>
          <p:nvGrpSpPr>
            <p:cNvPr id="54" name="组合 53"/>
            <p:cNvGrpSpPr/>
            <p:nvPr/>
          </p:nvGrpSpPr>
          <p:grpSpPr>
            <a:xfrm>
              <a:off x="8414444" y="3028399"/>
              <a:ext cx="1261840" cy="2032116"/>
              <a:chOff x="2153669" y="3582722"/>
              <a:chExt cx="932353" cy="138799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矩形 56"/>
              <p:cNvSpPr/>
              <p:nvPr/>
            </p:nvSpPr>
            <p:spPr>
              <a:xfrm>
                <a:off x="2165725" y="3582722"/>
                <a:ext cx="920297" cy="1387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55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672636" y="3769167"/>
                <a:ext cx="407492" cy="276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zh-CN" altLang="en-US" sz="189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153669" y="3768090"/>
                <a:ext cx="281321" cy="276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89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271557" y="4158047"/>
                <a:ext cx="713547" cy="486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895" b="1" kern="0" dirty="0">
                    <a:latin typeface="微软雅黑" panose="020B0503020204020204" charset="-122"/>
                    <a:ea typeface="微软雅黑" panose="020B0503020204020204" charset="-122"/>
                  </a:rPr>
                  <a:t>指令</a:t>
                </a:r>
                <a:endParaRPr lang="en-US" altLang="zh-CN" sz="189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895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89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>
              <a:off x="9691742" y="3478793"/>
              <a:ext cx="884385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9722872" y="3478793"/>
              <a:ext cx="884385" cy="0"/>
            </a:xfrm>
            <a:prstGeom prst="line">
              <a:avLst/>
            </a:prstGeom>
            <a:ln w="76200" cap="sq">
              <a:solidFill>
                <a:srgbClr val="FF66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</a:t>
            </a:r>
            <a:r>
              <a:rPr lang="zh-CN" altLang="en-US" dirty="0"/>
              <a:t>型指令数据</a:t>
            </a:r>
            <a:r>
              <a:rPr lang="zh-CN" altLang="en-US" dirty="0" smtClean="0"/>
              <a:t>通路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371340" y="5073650"/>
            <a:ext cx="6640195" cy="964565"/>
            <a:chOff x="2129680" y="5342464"/>
            <a:chExt cx="5754688" cy="747409"/>
          </a:xfrm>
        </p:grpSpPr>
        <p:sp>
          <p:nvSpPr>
            <p:cNvPr id="5" name="矩形 7"/>
            <p:cNvSpPr/>
            <p:nvPr/>
          </p:nvSpPr>
          <p:spPr>
            <a:xfrm>
              <a:off x="2129680" y="5661248"/>
              <a:ext cx="1036638" cy="428625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2200" b="1" kern="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OP</a:t>
              </a:r>
              <a:endParaRPr lang="en-US" altLang="zh-CN" sz="2200" b="1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24"/>
            <p:cNvSpPr/>
            <p:nvPr/>
          </p:nvSpPr>
          <p:spPr>
            <a:xfrm>
              <a:off x="3223468" y="5661248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22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200" b="1" kern="0" baseline="-2500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s</a:t>
              </a:r>
              <a:endParaRPr lang="zh-CN" altLang="en-US" sz="2200" b="1" kern="0" baseline="-25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25"/>
            <p:cNvSpPr/>
            <p:nvPr/>
          </p:nvSpPr>
          <p:spPr>
            <a:xfrm>
              <a:off x="4137868" y="5661248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22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200" b="1" kern="0" baseline="-2500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t</a:t>
              </a:r>
              <a:endParaRPr lang="zh-CN" altLang="en-US" sz="2200" b="1" kern="0" baseline="-25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26"/>
            <p:cNvSpPr/>
            <p:nvPr/>
          </p:nvSpPr>
          <p:spPr>
            <a:xfrm>
              <a:off x="5968255" y="5661248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22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shamt</a:t>
              </a:r>
              <a:endParaRPr lang="en-US" altLang="zh-CN" sz="2200" b="1" kern="0" baseline="-2500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27"/>
            <p:cNvSpPr/>
            <p:nvPr/>
          </p:nvSpPr>
          <p:spPr>
            <a:xfrm>
              <a:off x="5052268" y="5661248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2200" b="1" kern="0" dirty="0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200" b="1" kern="0" baseline="-25000" dirty="0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d</a:t>
              </a:r>
              <a:endParaRPr lang="zh-CN" altLang="en-US" sz="2200" b="1" kern="0" baseline="-25000" dirty="0">
                <a:solidFill>
                  <a:schemeClr val="accent5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TextBox 25"/>
            <p:cNvSpPr txBox="1"/>
            <p:nvPr/>
          </p:nvSpPr>
          <p:spPr>
            <a:xfrm>
              <a:off x="2247155" y="5342464"/>
              <a:ext cx="890588" cy="3331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22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6bits</a:t>
              </a:r>
              <a:endParaRPr lang="en-US" altLang="zh-CN" sz="22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882655" y="5661248"/>
              <a:ext cx="1001713" cy="428625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22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funct</a:t>
              </a:r>
              <a:endParaRPr lang="en-US" altLang="zh-CN" sz="2200" b="1" kern="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TextBox 27"/>
            <p:cNvSpPr txBox="1"/>
            <p:nvPr/>
          </p:nvSpPr>
          <p:spPr>
            <a:xfrm>
              <a:off x="3210768" y="5342464"/>
              <a:ext cx="890587" cy="3331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22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2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3" name="TextBox 28"/>
            <p:cNvSpPr txBox="1"/>
            <p:nvPr/>
          </p:nvSpPr>
          <p:spPr>
            <a:xfrm>
              <a:off x="4074368" y="5342464"/>
              <a:ext cx="892175" cy="3331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22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2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4" name="TextBox 29"/>
            <p:cNvSpPr txBox="1"/>
            <p:nvPr/>
          </p:nvSpPr>
          <p:spPr>
            <a:xfrm>
              <a:off x="5010993" y="5342464"/>
              <a:ext cx="890587" cy="3331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22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2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5" name="TextBox 30"/>
            <p:cNvSpPr txBox="1"/>
            <p:nvPr/>
          </p:nvSpPr>
          <p:spPr>
            <a:xfrm>
              <a:off x="5946030" y="5342464"/>
              <a:ext cx="892175" cy="3331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22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2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6" name="TextBox 31"/>
            <p:cNvSpPr txBox="1"/>
            <p:nvPr/>
          </p:nvSpPr>
          <p:spPr>
            <a:xfrm>
              <a:off x="6954093" y="5342464"/>
              <a:ext cx="892175" cy="3331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22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6bits</a:t>
              </a:r>
              <a:endParaRPr lang="en-US" altLang="zh-CN" sz="22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6750018" y="2057687"/>
            <a:ext cx="0" cy="2844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558252" y="3398549"/>
            <a:ext cx="1780361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579484" y="3902342"/>
            <a:ext cx="32580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698555" y="3033200"/>
            <a:ext cx="1244307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698555" y="2711731"/>
            <a:ext cx="122073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矩形 21"/>
          <p:cNvSpPr/>
          <p:nvPr/>
        </p:nvSpPr>
        <p:spPr>
          <a:xfrm>
            <a:off x="2340373" y="2452523"/>
            <a:ext cx="290792" cy="522148"/>
          </a:xfrm>
          <a:prstGeom prst="rect">
            <a:avLst/>
          </a:prstGeom>
          <a:solidFill>
            <a:srgbClr val="59B2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2486627" y="2978602"/>
            <a:ext cx="0" cy="11624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199500" y="3033200"/>
            <a:ext cx="67691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>
            <a:endCxn id="22" idx="1"/>
          </p:cNvCxnSpPr>
          <p:nvPr/>
        </p:nvCxnSpPr>
        <p:spPr>
          <a:xfrm>
            <a:off x="1982221" y="2713053"/>
            <a:ext cx="358152" cy="54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637138" y="2718630"/>
            <a:ext cx="39540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243140" y="2062861"/>
            <a:ext cx="4978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20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022659" y="2342154"/>
            <a:ext cx="1125673" cy="1665822"/>
            <a:chOff x="2153669" y="3581315"/>
            <a:chExt cx="1014631" cy="1387999"/>
          </a:xfrm>
        </p:grpSpPr>
        <p:sp>
          <p:nvSpPr>
            <p:cNvPr id="29" name="矩形 28"/>
            <p:cNvSpPr/>
            <p:nvPr/>
          </p:nvSpPr>
          <p:spPr>
            <a:xfrm>
              <a:off x="2162582" y="3581315"/>
              <a:ext cx="920297" cy="1387999"/>
            </a:xfrm>
            <a:prstGeom prst="rect">
              <a:avLst/>
            </a:prstGeom>
            <a:solidFill>
              <a:srgbClr val="79F5F9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0" name="矩形 29"/>
            <p:cNvSpPr/>
            <p:nvPr/>
          </p:nvSpPr>
          <p:spPr>
            <a:xfrm>
              <a:off x="2672636" y="3769167"/>
              <a:ext cx="495664" cy="3322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153669" y="3768090"/>
              <a:ext cx="330252" cy="3322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202492" y="4158047"/>
              <a:ext cx="851672" cy="5888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2000" b="1" kern="0" dirty="0"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2000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2000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2000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4654018" y="2762005"/>
            <a:ext cx="77533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48685" y="2457036"/>
            <a:ext cx="77533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47101" y="3089859"/>
            <a:ext cx="7607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924616" y="2292955"/>
            <a:ext cx="1633637" cy="1867116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37" name="矩形 36"/>
          <p:cNvSpPr/>
          <p:nvPr/>
        </p:nvSpPr>
        <p:spPr>
          <a:xfrm>
            <a:off x="5907898" y="2524859"/>
            <a:ext cx="62039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R1#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04102" y="2851326"/>
            <a:ext cx="62039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R2#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909661" y="3186893"/>
            <a:ext cx="563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W#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906816" y="3728148"/>
            <a:ext cx="62039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06865" y="2250210"/>
            <a:ext cx="60642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49530" y="3456460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寄存器组</a:t>
            </a:r>
            <a:endParaRPr lang="zh-CN" altLang="en-US" sz="2000" b="1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175309" y="2560384"/>
            <a:ext cx="49339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75309" y="3186893"/>
            <a:ext cx="49339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543441" y="2737590"/>
            <a:ext cx="1795173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: 形状 323"/>
          <p:cNvSpPr/>
          <p:nvPr/>
        </p:nvSpPr>
        <p:spPr>
          <a:xfrm>
            <a:off x="8939952" y="2546239"/>
            <a:ext cx="538939" cy="1046173"/>
          </a:xfrm>
          <a:custGeom>
            <a:avLst/>
            <a:gdLst>
              <a:gd name="connsiteX0" fmla="*/ 0 w 485775"/>
              <a:gd name="connsiteY0" fmla="*/ 0 h 942975"/>
              <a:gd name="connsiteX1" fmla="*/ 0 w 485775"/>
              <a:gd name="connsiteY1" fmla="*/ 404812 h 942975"/>
              <a:gd name="connsiteX2" fmla="*/ 238125 w 485775"/>
              <a:gd name="connsiteY2" fmla="*/ 466725 h 942975"/>
              <a:gd name="connsiteX3" fmla="*/ 9525 w 485775"/>
              <a:gd name="connsiteY3" fmla="*/ 528637 h 942975"/>
              <a:gd name="connsiteX4" fmla="*/ 9525 w 485775"/>
              <a:gd name="connsiteY4" fmla="*/ 942975 h 942975"/>
              <a:gd name="connsiteX5" fmla="*/ 485775 w 485775"/>
              <a:gd name="connsiteY5" fmla="*/ 814387 h 942975"/>
              <a:gd name="connsiteX6" fmla="*/ 485775 w 485775"/>
              <a:gd name="connsiteY6" fmla="*/ 119062 h 942975"/>
              <a:gd name="connsiteX7" fmla="*/ 0 w 485775"/>
              <a:gd name="connsiteY7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775" h="942975">
                <a:moveTo>
                  <a:pt x="0" y="0"/>
                </a:moveTo>
                <a:lnTo>
                  <a:pt x="0" y="404812"/>
                </a:lnTo>
                <a:lnTo>
                  <a:pt x="238125" y="466725"/>
                </a:lnTo>
                <a:lnTo>
                  <a:pt x="9525" y="528637"/>
                </a:lnTo>
                <a:lnTo>
                  <a:pt x="9525" y="942975"/>
                </a:lnTo>
                <a:lnTo>
                  <a:pt x="485775" y="814387"/>
                </a:lnTo>
                <a:lnTo>
                  <a:pt x="485775" y="119062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47" name="矩形 46"/>
          <p:cNvSpPr/>
          <p:nvPr/>
        </p:nvSpPr>
        <p:spPr>
          <a:xfrm rot="16200000">
            <a:off x="8991115" y="2890008"/>
            <a:ext cx="66865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ALU</a:t>
            </a:r>
            <a:endParaRPr lang="en-US" altLang="zh-CN" sz="20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519270" y="2700635"/>
            <a:ext cx="128079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(</a:t>
            </a:r>
            <a:r>
              <a:rPr lang="en-US" altLang="zh-CN" sz="20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r>
              <a:rPr lang="en-US" altLang="zh-CN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)+(</a:t>
            </a:r>
            <a:r>
              <a:rPr lang="en-US" altLang="zh-CN" sz="20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r>
              <a:rPr lang="en-US" altLang="zh-CN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)</a:t>
            </a:r>
            <a:endParaRPr lang="zh-CN" altLang="en-US" sz="2000" b="1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9478891" y="3078107"/>
            <a:ext cx="113327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4698555" y="2717249"/>
            <a:ext cx="0" cy="638158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612168" y="3078108"/>
            <a:ext cx="0" cy="1502541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698555" y="3356343"/>
            <a:ext cx="122606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5579484" y="3916197"/>
            <a:ext cx="0" cy="678306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579484" y="4594503"/>
            <a:ext cx="503484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等腰三角形 54"/>
          <p:cNvSpPr/>
          <p:nvPr/>
        </p:nvSpPr>
        <p:spPr>
          <a:xfrm>
            <a:off x="2361447" y="2831901"/>
            <a:ext cx="250360" cy="140738"/>
          </a:xfrm>
          <a:prstGeom prst="triangle">
            <a:avLst/>
          </a:prstGeom>
          <a:solidFill>
            <a:srgbClr val="59B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grpSp>
        <p:nvGrpSpPr>
          <p:cNvPr id="56" name="组合 55"/>
          <p:cNvGrpSpPr/>
          <p:nvPr/>
        </p:nvGrpSpPr>
        <p:grpSpPr>
          <a:xfrm>
            <a:off x="6420042" y="4014148"/>
            <a:ext cx="676909" cy="600081"/>
            <a:chOff x="1853728" y="4285666"/>
            <a:chExt cx="587319" cy="520659"/>
          </a:xfrm>
          <a:solidFill>
            <a:srgbClr val="FFCCFF"/>
          </a:solidFill>
        </p:grpSpPr>
        <p:cxnSp>
          <p:nvCxnSpPr>
            <p:cNvPr id="57" name="直接连接符 56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1853728" y="4460324"/>
              <a:ext cx="587319" cy="3460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等腰三角形 58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</p:grpSp>
      <p:cxnSp>
        <p:nvCxnSpPr>
          <p:cNvPr id="60" name="直接连接符 59"/>
          <p:cNvCxnSpPr/>
          <p:nvPr/>
        </p:nvCxnSpPr>
        <p:spPr>
          <a:xfrm>
            <a:off x="4069720" y="2713052"/>
            <a:ext cx="628835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9185944" y="2062861"/>
            <a:ext cx="0" cy="5481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138954" y="1733296"/>
            <a:ext cx="130111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RegWrite</a:t>
            </a:r>
            <a:endParaRPr lang="en-US" altLang="zh-CN" sz="2000" b="1" dirty="0" err="1">
              <a:solidFill>
                <a:srgbClr val="0066FF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717922" y="1741541"/>
            <a:ext cx="9359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AluOP</a:t>
            </a:r>
            <a:endParaRPr lang="en-US" altLang="zh-CN" sz="2000" b="1" dirty="0" err="1">
              <a:solidFill>
                <a:srgbClr val="0066FF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7556141" y="3394594"/>
            <a:ext cx="1418175" cy="0"/>
          </a:xfrm>
          <a:prstGeom prst="line">
            <a:avLst/>
          </a:prstGeom>
          <a:ln w="76200">
            <a:solidFill>
              <a:srgbClr val="FF66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5579484" y="3913609"/>
            <a:ext cx="363378" cy="0"/>
          </a:xfrm>
          <a:prstGeom prst="line">
            <a:avLst/>
          </a:prstGeom>
          <a:ln w="76200" cap="sq">
            <a:solidFill>
              <a:srgbClr val="FF66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4711515" y="3023987"/>
            <a:ext cx="1222227" cy="19352"/>
          </a:xfrm>
          <a:prstGeom prst="line">
            <a:avLst/>
          </a:prstGeom>
          <a:ln w="76200">
            <a:solidFill>
              <a:srgbClr val="FF66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4726822" y="2718537"/>
            <a:ext cx="1220730" cy="0"/>
          </a:xfrm>
          <a:prstGeom prst="line">
            <a:avLst/>
          </a:prstGeom>
          <a:ln w="76200">
            <a:solidFill>
              <a:srgbClr val="FF66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2490460" y="2976014"/>
            <a:ext cx="0" cy="11624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2203334" y="3030613"/>
            <a:ext cx="67691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2640971" y="2716043"/>
            <a:ext cx="395407" cy="0"/>
          </a:xfrm>
          <a:prstGeom prst="line">
            <a:avLst/>
          </a:prstGeom>
          <a:ln w="76200">
            <a:solidFill>
              <a:srgbClr val="FF66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3026490" y="2339567"/>
            <a:ext cx="1125673" cy="1706902"/>
            <a:chOff x="2153669" y="3581314"/>
            <a:chExt cx="1014632" cy="1422228"/>
          </a:xfrm>
        </p:grpSpPr>
        <p:sp>
          <p:nvSpPr>
            <p:cNvPr id="72" name="矩形 71"/>
            <p:cNvSpPr/>
            <p:nvPr/>
          </p:nvSpPr>
          <p:spPr>
            <a:xfrm>
              <a:off x="2162583" y="3581314"/>
              <a:ext cx="920297" cy="1387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73" name="矩形 72"/>
            <p:cNvSpPr/>
            <p:nvPr/>
          </p:nvSpPr>
          <p:spPr>
            <a:xfrm>
              <a:off x="2672636" y="3769167"/>
              <a:ext cx="495665" cy="3322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153669" y="3768090"/>
              <a:ext cx="330252" cy="3322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202492" y="4158047"/>
              <a:ext cx="851673" cy="845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2000" b="1" kern="0" dirty="0"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2000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2000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en-US" altLang="zh-CN" sz="2000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en-US" altLang="zh-CN" sz="2000" b="1" kern="0" dirty="0">
                  <a:latin typeface="微软雅黑" panose="020B0503020204020204" charset="-122"/>
                  <a:ea typeface="微软雅黑" panose="020B0503020204020204" charset="-122"/>
                </a:rPr>
                <a:t>IM</a:t>
              </a:r>
              <a:endParaRPr lang="zh-CN" altLang="en-US" sz="2000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4024564" y="2237113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指令字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657851" y="2759418"/>
            <a:ext cx="77533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652519" y="2454449"/>
            <a:ext cx="77533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650934" y="3087272"/>
            <a:ext cx="7607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547275" y="2726757"/>
            <a:ext cx="1427041" cy="0"/>
          </a:xfrm>
          <a:prstGeom prst="line">
            <a:avLst/>
          </a:prstGeom>
          <a:ln w="76200">
            <a:solidFill>
              <a:srgbClr val="FF66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任意多边形: 形状 323"/>
          <p:cNvSpPr/>
          <p:nvPr/>
        </p:nvSpPr>
        <p:spPr>
          <a:xfrm>
            <a:off x="8943786" y="2543652"/>
            <a:ext cx="538939" cy="1046173"/>
          </a:xfrm>
          <a:custGeom>
            <a:avLst/>
            <a:gdLst>
              <a:gd name="connsiteX0" fmla="*/ 0 w 485775"/>
              <a:gd name="connsiteY0" fmla="*/ 0 h 942975"/>
              <a:gd name="connsiteX1" fmla="*/ 0 w 485775"/>
              <a:gd name="connsiteY1" fmla="*/ 404812 h 942975"/>
              <a:gd name="connsiteX2" fmla="*/ 238125 w 485775"/>
              <a:gd name="connsiteY2" fmla="*/ 466725 h 942975"/>
              <a:gd name="connsiteX3" fmla="*/ 9525 w 485775"/>
              <a:gd name="connsiteY3" fmla="*/ 528637 h 942975"/>
              <a:gd name="connsiteX4" fmla="*/ 9525 w 485775"/>
              <a:gd name="connsiteY4" fmla="*/ 942975 h 942975"/>
              <a:gd name="connsiteX5" fmla="*/ 485775 w 485775"/>
              <a:gd name="connsiteY5" fmla="*/ 814387 h 942975"/>
              <a:gd name="connsiteX6" fmla="*/ 485775 w 485775"/>
              <a:gd name="connsiteY6" fmla="*/ 119062 h 942975"/>
              <a:gd name="connsiteX7" fmla="*/ 0 w 485775"/>
              <a:gd name="connsiteY7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775" h="942975">
                <a:moveTo>
                  <a:pt x="0" y="0"/>
                </a:moveTo>
                <a:lnTo>
                  <a:pt x="0" y="404812"/>
                </a:lnTo>
                <a:lnTo>
                  <a:pt x="238125" y="466725"/>
                </a:lnTo>
                <a:lnTo>
                  <a:pt x="9525" y="528637"/>
                </a:lnTo>
                <a:lnTo>
                  <a:pt x="9525" y="942975"/>
                </a:lnTo>
                <a:lnTo>
                  <a:pt x="485775" y="814387"/>
                </a:lnTo>
                <a:lnTo>
                  <a:pt x="485775" y="119062"/>
                </a:lnTo>
                <a:lnTo>
                  <a:pt x="0" y="0"/>
                </a:lnTo>
                <a:close/>
              </a:path>
            </a:pathLst>
          </a:custGeom>
          <a:solidFill>
            <a:srgbClr val="FF99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82" name="矩形 81"/>
          <p:cNvSpPr/>
          <p:nvPr/>
        </p:nvSpPr>
        <p:spPr>
          <a:xfrm rot="16200000">
            <a:off x="8994949" y="2887421"/>
            <a:ext cx="66865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ALU</a:t>
            </a:r>
            <a:endParaRPr lang="en-US" altLang="zh-CN" sz="20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9523670" y="3075520"/>
            <a:ext cx="1092332" cy="0"/>
          </a:xfrm>
          <a:prstGeom prst="line">
            <a:avLst/>
          </a:prstGeom>
          <a:ln w="76200" cap="sq">
            <a:solidFill>
              <a:srgbClr val="FF660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4702388" y="2714662"/>
            <a:ext cx="0" cy="638158"/>
          </a:xfrm>
          <a:prstGeom prst="line">
            <a:avLst/>
          </a:prstGeom>
          <a:ln w="76200" cap="sq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10616001" y="3087273"/>
            <a:ext cx="0" cy="1504644"/>
          </a:xfrm>
          <a:prstGeom prst="line">
            <a:avLst/>
          </a:prstGeom>
          <a:ln w="76200" cap="sq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4702388" y="3353756"/>
            <a:ext cx="1226063" cy="0"/>
          </a:xfrm>
          <a:prstGeom prst="line">
            <a:avLst/>
          </a:prstGeom>
          <a:ln w="76200">
            <a:solidFill>
              <a:srgbClr val="FF66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5583317" y="3913609"/>
            <a:ext cx="0" cy="678306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5583318" y="4591915"/>
            <a:ext cx="5032684" cy="0"/>
          </a:xfrm>
          <a:prstGeom prst="line">
            <a:avLst/>
          </a:prstGeom>
          <a:ln w="76200" cap="rnd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/>
          <p:cNvGrpSpPr/>
          <p:nvPr/>
        </p:nvGrpSpPr>
        <p:grpSpPr>
          <a:xfrm>
            <a:off x="2344207" y="2449936"/>
            <a:ext cx="290792" cy="522148"/>
            <a:chOff x="1768889" y="3016913"/>
            <a:chExt cx="354170" cy="635950"/>
          </a:xfrm>
        </p:grpSpPr>
        <p:sp>
          <p:nvSpPr>
            <p:cNvPr id="90" name="矩形 89"/>
            <p:cNvSpPr/>
            <p:nvPr/>
          </p:nvSpPr>
          <p:spPr>
            <a:xfrm>
              <a:off x="1768889" y="3016913"/>
              <a:ext cx="354170" cy="63595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1794555" y="3478975"/>
              <a:ext cx="304927" cy="171412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924617" y="2242800"/>
            <a:ext cx="1707454" cy="2026878"/>
            <a:chOff x="6109332" y="2770507"/>
            <a:chExt cx="2079592" cy="2468636"/>
          </a:xfrm>
        </p:grpSpPr>
        <p:sp>
          <p:nvSpPr>
            <p:cNvPr id="93" name="矩形 92"/>
            <p:cNvSpPr/>
            <p:nvPr/>
          </p:nvSpPr>
          <p:spPr>
            <a:xfrm>
              <a:off x="6120449" y="2828466"/>
              <a:ext cx="1989688" cy="22740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94" name="矩形 93"/>
            <p:cNvSpPr/>
            <p:nvPr/>
          </p:nvSpPr>
          <p:spPr>
            <a:xfrm>
              <a:off x="6113955" y="3105015"/>
              <a:ext cx="755610" cy="4856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6109332" y="3502635"/>
              <a:ext cx="755610" cy="4856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6116103" y="3911340"/>
              <a:ext cx="686777" cy="4856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6112638" y="4570562"/>
              <a:ext cx="755610" cy="4856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6843467" y="2770507"/>
              <a:ext cx="738595" cy="4856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6399561" y="4245960"/>
              <a:ext cx="1460175" cy="4856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2000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寄存器组</a:t>
              </a:r>
              <a:endParaRPr lang="zh-CN" altLang="en-US" sz="20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7587994" y="3148283"/>
              <a:ext cx="600930" cy="4856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7587994" y="3911339"/>
              <a:ext cx="600930" cy="4856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6934966" y="4918892"/>
              <a:ext cx="304927" cy="320251"/>
              <a:chOff x="1994241" y="4285666"/>
              <a:chExt cx="217225" cy="228142"/>
            </a:xfrm>
            <a:solidFill>
              <a:srgbClr val="FFCCFF"/>
            </a:solidFill>
          </p:grpSpPr>
          <p:cxnSp>
            <p:nvCxnSpPr>
              <p:cNvPr id="103" name="直接连接符 102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等腰三角形 103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</p:grpSp>
      </p:grpSp>
      <p:cxnSp>
        <p:nvCxnSpPr>
          <p:cNvPr id="105" name="直接连接符 104"/>
          <p:cNvCxnSpPr/>
          <p:nvPr/>
        </p:nvCxnSpPr>
        <p:spPr>
          <a:xfrm>
            <a:off x="4074018" y="2709143"/>
            <a:ext cx="628835" cy="0"/>
          </a:xfrm>
          <a:prstGeom prst="line">
            <a:avLst/>
          </a:prstGeom>
          <a:ln w="76200" cap="sq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9189777" y="2057687"/>
            <a:ext cx="0" cy="5507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组合 106"/>
          <p:cNvGrpSpPr/>
          <p:nvPr/>
        </p:nvGrpSpPr>
        <p:grpSpPr>
          <a:xfrm>
            <a:off x="5264802" y="2395237"/>
            <a:ext cx="499745" cy="1042838"/>
            <a:chOff x="5445858" y="2431009"/>
            <a:chExt cx="527075" cy="1099868"/>
          </a:xfrm>
        </p:grpSpPr>
        <p:sp>
          <p:nvSpPr>
            <p:cNvPr id="108" name="矩形 107"/>
            <p:cNvSpPr/>
            <p:nvPr/>
          </p:nvSpPr>
          <p:spPr>
            <a:xfrm>
              <a:off x="5445858" y="2431009"/>
              <a:ext cx="485552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Rs</a:t>
              </a:r>
              <a:endParaRPr lang="en-US" altLang="zh-CN" sz="20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445858" y="2771824"/>
              <a:ext cx="472157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Rt</a:t>
              </a:r>
              <a:endParaRPr lang="en-US" altLang="zh-CN" sz="20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445858" y="3110289"/>
              <a:ext cx="527075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Rd</a:t>
              </a:r>
              <a:endParaRPr lang="en-US" altLang="zh-CN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7594370" y="2385293"/>
            <a:ext cx="718185" cy="1045532"/>
            <a:chOff x="7902825" y="2420521"/>
            <a:chExt cx="757460" cy="1102709"/>
          </a:xfrm>
        </p:grpSpPr>
        <p:sp>
          <p:nvSpPr>
            <p:cNvPr id="112" name="矩形 111"/>
            <p:cNvSpPr/>
            <p:nvPr/>
          </p:nvSpPr>
          <p:spPr>
            <a:xfrm>
              <a:off x="7902825" y="2420521"/>
              <a:ext cx="757460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 (</a:t>
              </a:r>
              <a:r>
                <a:rPr lang="en-US" altLang="zh-CN" sz="20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Rs</a:t>
              </a:r>
              <a:r>
                <a:rPr lang="en-US" altLang="zh-CN" sz="20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)</a:t>
              </a:r>
              <a:endParaRPr lang="zh-CN" altLang="en-US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7966011" y="3102642"/>
              <a:ext cx="670396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(</a:t>
              </a:r>
              <a:r>
                <a:rPr lang="en-US" altLang="zh-CN" sz="20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Rt</a:t>
              </a:r>
              <a:r>
                <a:rPr lang="en-US" altLang="zh-CN" sz="20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)</a:t>
              </a:r>
              <a:endParaRPr lang="zh-CN" altLang="en-US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114" name="内容占位符 2"/>
          <p:cNvSpPr txBox="1"/>
          <p:nvPr/>
        </p:nvSpPr>
        <p:spPr bwMode="auto">
          <a:xfrm>
            <a:off x="354542" y="5274874"/>
            <a:ext cx="3377710" cy="5459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6699" tIns="43349" rIns="86699" bIns="43349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655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zh-CN" sz="2655" b="1" kern="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  <a:r>
              <a:rPr lang="en-US" altLang="zh-CN" sz="2655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,$s1,$s2</a:t>
            </a:r>
            <a:endParaRPr lang="en-US" sz="2655" b="1" kern="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内容占位符 2"/>
          <p:cNvSpPr txBox="1"/>
          <p:nvPr/>
        </p:nvSpPr>
        <p:spPr bwMode="auto">
          <a:xfrm>
            <a:off x="7787641" y="3984920"/>
            <a:ext cx="2897326" cy="5459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6699" tIns="43349" rIns="86699" bIns="43349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b="1" kern="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kern="0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zh-CN" b="1" kern="0" baseline="-25000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b="1" kern="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)+(</a:t>
            </a:r>
            <a:r>
              <a:rPr lang="en-US" altLang="zh-CN" b="1" kern="0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zh-CN" b="1" kern="0" baseline="-25000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b="1" kern="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b="1" kern="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R</a:t>
            </a:r>
            <a:r>
              <a:rPr lang="en-US" altLang="zh-CN" b="1" kern="0" baseline="-250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</a:t>
            </a:r>
            <a:endParaRPr lang="en-US" b="1" kern="0" baseline="-25000" dirty="0">
              <a:solidFill>
                <a:srgbClr val="FF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81" grpId="0" bldLvl="0" animBg="1"/>
      <p:bldP spid="114" grpId="0"/>
      <p:bldP spid="1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Lw</a:t>
            </a:r>
            <a:r>
              <a:rPr lang="zh-CN" altLang="en-US" dirty="0" smtClean="0"/>
              <a:t>指令</a:t>
            </a:r>
            <a:r>
              <a:rPr lang="zh-CN" altLang="en-US" dirty="0"/>
              <a:t>数据通路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5579735" y="1807326"/>
            <a:ext cx="0" cy="45016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组合 4"/>
          <p:cNvGrpSpPr/>
          <p:nvPr/>
        </p:nvGrpSpPr>
        <p:grpSpPr>
          <a:xfrm>
            <a:off x="1637722" y="1452079"/>
            <a:ext cx="9139565" cy="3137583"/>
            <a:chOff x="1708564" y="1427929"/>
            <a:chExt cx="9639385" cy="330917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804771" y="3405486"/>
              <a:ext cx="307633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4080154" y="2674175"/>
              <a:ext cx="105916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4066396" y="2373601"/>
              <a:ext cx="105916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866157" y="1802604"/>
              <a:ext cx="0" cy="474778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2019314" y="2147553"/>
              <a:ext cx="252305" cy="453041"/>
            </a:xfrm>
            <a:prstGeom prst="rect">
              <a:avLst/>
            </a:prstGeom>
            <a:solidFill>
              <a:srgbClr val="59B2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2146210" y="2604004"/>
              <a:ext cx="0" cy="10085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897085" y="2651377"/>
              <a:ext cx="713929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12"/>
            <p:cNvCxnSpPr>
              <a:endCxn id="10" idx="1"/>
            </p:cNvCxnSpPr>
            <p:nvPr/>
          </p:nvCxnSpPr>
          <p:spPr>
            <a:xfrm>
              <a:off x="1708564" y="2373601"/>
              <a:ext cx="310750" cy="47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276801" y="2378441"/>
              <a:ext cx="343074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934950" y="1809464"/>
              <a:ext cx="525066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</a:t>
              </a:r>
              <a:endParaRPr lang="en-US" altLang="zh-CN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611298" y="2051792"/>
              <a:ext cx="894462" cy="1445348"/>
              <a:chOff x="2153669" y="3581315"/>
              <a:chExt cx="929210" cy="1387999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2162582" y="3581315"/>
                <a:ext cx="920297" cy="1387999"/>
              </a:xfrm>
              <a:prstGeom prst="rect">
                <a:avLst/>
              </a:prstGeom>
              <a:solidFill>
                <a:srgbClr val="79F5F9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2153669" y="3768090"/>
                <a:ext cx="489917" cy="403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019931" y="2426260"/>
              <a:ext cx="817736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20:16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022116" y="2151469"/>
              <a:ext cx="817736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25:21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013021" y="4042423"/>
              <a:ext cx="683791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15:0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129176" y="2009105"/>
              <a:ext cx="1417422" cy="1620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3" name="矩形 22"/>
            <p:cNvSpPr/>
            <p:nvPr/>
          </p:nvSpPr>
          <p:spPr>
            <a:xfrm>
              <a:off x="5113732" y="2230869"/>
              <a:ext cx="654323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114863" y="2551720"/>
              <a:ext cx="654323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108189" y="2899684"/>
              <a:ext cx="594717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113732" y="3254347"/>
              <a:ext cx="654323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634363" y="1972017"/>
              <a:ext cx="639589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312099" y="3008265"/>
              <a:ext cx="1264444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2000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寄存器组</a:t>
              </a:r>
              <a:endParaRPr lang="zh-CN" altLang="en-US" sz="20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6533747" y="2394891"/>
              <a:ext cx="1557578" cy="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任意多边形: 形状 323"/>
            <p:cNvSpPr/>
            <p:nvPr/>
          </p:nvSpPr>
          <p:spPr>
            <a:xfrm>
              <a:off x="8091325" y="2225268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8558934" y="2686742"/>
              <a:ext cx="122403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0567871" y="2685928"/>
              <a:ext cx="780078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/>
            <p:cNvGrpSpPr/>
            <p:nvPr/>
          </p:nvGrpSpPr>
          <p:grpSpPr>
            <a:xfrm>
              <a:off x="9764797" y="2080336"/>
              <a:ext cx="804199" cy="1436044"/>
              <a:chOff x="2156044" y="3477998"/>
              <a:chExt cx="835441" cy="1491834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162583" y="3477998"/>
                <a:ext cx="828902" cy="1491834"/>
              </a:xfrm>
              <a:prstGeom prst="rect">
                <a:avLst/>
              </a:prstGeom>
              <a:solidFill>
                <a:srgbClr val="79F5F9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317534" y="3480984"/>
                <a:ext cx="664436" cy="436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156044" y="3834566"/>
                <a:ext cx="493604" cy="436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流程图: 手动输入 146"/>
            <p:cNvSpPr/>
            <p:nvPr/>
          </p:nvSpPr>
          <p:spPr>
            <a:xfrm>
              <a:off x="5216269" y="4031930"/>
              <a:ext cx="1223105" cy="30849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4065386" y="2369368"/>
              <a:ext cx="0" cy="1896174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1347949" y="2685928"/>
              <a:ext cx="0" cy="2051171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418377" y="2674175"/>
              <a:ext cx="0" cy="345398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4081306" y="4265542"/>
              <a:ext cx="111098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797948" y="3414793"/>
              <a:ext cx="0" cy="1304571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797948" y="4737099"/>
              <a:ext cx="655000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7115496" y="2934699"/>
              <a:ext cx="0" cy="1222259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7115496" y="2931751"/>
              <a:ext cx="97582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6463709" y="4186176"/>
              <a:ext cx="65178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7" name="等腰三角形 46"/>
            <p:cNvSpPr/>
            <p:nvPr/>
          </p:nvSpPr>
          <p:spPr>
            <a:xfrm>
              <a:off x="2037598" y="2476719"/>
              <a:ext cx="217225" cy="122111"/>
            </a:xfrm>
            <a:prstGeom prst="triangle">
              <a:avLst/>
            </a:prstGeom>
            <a:solidFill>
              <a:srgbClr val="59B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5559031" y="3502497"/>
              <a:ext cx="946578" cy="688994"/>
              <a:chOff x="1853728" y="4285666"/>
              <a:chExt cx="946578" cy="688994"/>
            </a:xfrm>
            <a:solidFill>
              <a:srgbClr val="FFCCFF"/>
            </a:solidFill>
          </p:grpSpPr>
          <p:cxnSp>
            <p:nvCxnSpPr>
              <p:cNvPr id="58" name="直接连接符 57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矩形 58"/>
              <p:cNvSpPr/>
              <p:nvPr/>
            </p:nvSpPr>
            <p:spPr>
              <a:xfrm>
                <a:off x="1853728" y="4460324"/>
                <a:ext cx="946578" cy="51433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20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等腰三角形 59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930977" y="3387885"/>
              <a:ext cx="946578" cy="688994"/>
              <a:chOff x="1853728" y="4285666"/>
              <a:chExt cx="946578" cy="688994"/>
            </a:xfrm>
            <a:solidFill>
              <a:srgbClr val="00B050"/>
            </a:solidFill>
          </p:grpSpPr>
          <p:cxnSp>
            <p:nvCxnSpPr>
              <p:cNvPr id="55" name="直接连接符 54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/>
              <p:cNvSpPr/>
              <p:nvPr/>
            </p:nvSpPr>
            <p:spPr>
              <a:xfrm>
                <a:off x="1853728" y="4460324"/>
                <a:ext cx="946578" cy="51433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20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等腰三角形 56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rgbClr val="79F5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3519779" y="2373601"/>
              <a:ext cx="54560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4431498" y="3019573"/>
              <a:ext cx="680906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5192293" y="1427929"/>
              <a:ext cx="1372270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RegWrite</a:t>
              </a:r>
              <a:endParaRPr lang="en-US" altLang="zh-CN" sz="2000" b="1" dirty="0" err="1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7835250" y="1442614"/>
              <a:ext cx="987177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AluOP</a:t>
              </a:r>
              <a:endParaRPr lang="en-US" altLang="zh-CN" sz="2000" b="1" dirty="0" err="1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8325128" y="1816557"/>
              <a:ext cx="0" cy="474778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5047304" y="4247235"/>
              <a:ext cx="1583903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1" name="直接连接符 70"/>
          <p:cNvCxnSpPr/>
          <p:nvPr/>
        </p:nvCxnSpPr>
        <p:spPr>
          <a:xfrm>
            <a:off x="4566915" y="3327096"/>
            <a:ext cx="310625" cy="0"/>
          </a:xfrm>
          <a:prstGeom prst="line">
            <a:avLst/>
          </a:prstGeom>
          <a:ln w="76200" cap="sq">
            <a:solidFill>
              <a:srgbClr val="FF66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3872336" y="2633705"/>
            <a:ext cx="334689" cy="0"/>
          </a:xfrm>
          <a:prstGeom prst="line">
            <a:avLst/>
          </a:prstGeom>
          <a:ln w="76200" cap="sq">
            <a:solidFill>
              <a:srgbClr val="FF66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3886340" y="2339371"/>
            <a:ext cx="1004244" cy="0"/>
          </a:xfrm>
          <a:prstGeom prst="line">
            <a:avLst/>
          </a:prstGeom>
          <a:ln w="76200">
            <a:solidFill>
              <a:srgbClr val="FF66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2052674" y="2567173"/>
            <a:ext cx="0" cy="95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816467" y="2612089"/>
            <a:ext cx="67691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1637721" y="2348717"/>
            <a:ext cx="294637" cy="4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2176494" y="2353305"/>
            <a:ext cx="325285" cy="0"/>
          </a:xfrm>
          <a:prstGeom prst="line">
            <a:avLst/>
          </a:prstGeom>
          <a:ln w="76200">
            <a:solidFill>
              <a:srgbClr val="FF66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1852369" y="1813831"/>
            <a:ext cx="4978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20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829239" y="2398645"/>
            <a:ext cx="77533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831311" y="2138103"/>
            <a:ext cx="77533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822688" y="3931006"/>
            <a:ext cx="64833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6224894" y="2371083"/>
            <a:ext cx="1476815" cy="1"/>
          </a:xfrm>
          <a:prstGeom prst="line">
            <a:avLst/>
          </a:prstGeom>
          <a:ln w="76200">
            <a:solidFill>
              <a:srgbClr val="FF66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任意多边形: 形状 323"/>
          <p:cNvSpPr/>
          <p:nvPr/>
        </p:nvSpPr>
        <p:spPr>
          <a:xfrm>
            <a:off x="7689524" y="2208075"/>
            <a:ext cx="443363" cy="860645"/>
          </a:xfrm>
          <a:custGeom>
            <a:avLst/>
            <a:gdLst>
              <a:gd name="connsiteX0" fmla="*/ 0 w 485775"/>
              <a:gd name="connsiteY0" fmla="*/ 0 h 942975"/>
              <a:gd name="connsiteX1" fmla="*/ 0 w 485775"/>
              <a:gd name="connsiteY1" fmla="*/ 404812 h 942975"/>
              <a:gd name="connsiteX2" fmla="*/ 238125 w 485775"/>
              <a:gd name="connsiteY2" fmla="*/ 466725 h 942975"/>
              <a:gd name="connsiteX3" fmla="*/ 9525 w 485775"/>
              <a:gd name="connsiteY3" fmla="*/ 528637 h 942975"/>
              <a:gd name="connsiteX4" fmla="*/ 9525 w 485775"/>
              <a:gd name="connsiteY4" fmla="*/ 942975 h 942975"/>
              <a:gd name="connsiteX5" fmla="*/ 485775 w 485775"/>
              <a:gd name="connsiteY5" fmla="*/ 814387 h 942975"/>
              <a:gd name="connsiteX6" fmla="*/ 485775 w 485775"/>
              <a:gd name="connsiteY6" fmla="*/ 119062 h 942975"/>
              <a:gd name="connsiteX7" fmla="*/ 0 w 485775"/>
              <a:gd name="connsiteY7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775" h="942975">
                <a:moveTo>
                  <a:pt x="0" y="0"/>
                </a:moveTo>
                <a:lnTo>
                  <a:pt x="0" y="404812"/>
                </a:lnTo>
                <a:lnTo>
                  <a:pt x="238125" y="466725"/>
                </a:lnTo>
                <a:lnTo>
                  <a:pt x="9525" y="528637"/>
                </a:lnTo>
                <a:lnTo>
                  <a:pt x="9525" y="942975"/>
                </a:lnTo>
                <a:lnTo>
                  <a:pt x="485775" y="814387"/>
                </a:lnTo>
                <a:lnTo>
                  <a:pt x="485775" y="119062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85" name="矩形 84"/>
          <p:cNvSpPr/>
          <p:nvPr/>
        </p:nvSpPr>
        <p:spPr>
          <a:xfrm rot="16200000">
            <a:off x="7626454" y="2500585"/>
            <a:ext cx="66865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ALU</a:t>
            </a:r>
            <a:endParaRPr lang="en-US" altLang="zh-CN" sz="20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8132887" y="2645620"/>
            <a:ext cx="1160567" cy="0"/>
          </a:xfrm>
          <a:prstGeom prst="line">
            <a:avLst/>
          </a:prstGeom>
          <a:ln w="76200">
            <a:solidFill>
              <a:srgbClr val="FF66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10037656" y="2644848"/>
            <a:ext cx="739630" cy="0"/>
          </a:xfrm>
          <a:prstGeom prst="line">
            <a:avLst/>
          </a:prstGeom>
          <a:ln w="76200">
            <a:solidFill>
              <a:srgbClr val="FF66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3872337" y="2368903"/>
            <a:ext cx="1" cy="1773654"/>
          </a:xfrm>
          <a:prstGeom prst="line">
            <a:avLst/>
          </a:prstGeom>
          <a:ln w="76200" cap="sq">
            <a:solidFill>
              <a:srgbClr val="FF66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10777286" y="2644849"/>
            <a:ext cx="0" cy="1908126"/>
          </a:xfrm>
          <a:prstGeom prst="line">
            <a:avLst/>
          </a:prstGeom>
          <a:ln w="76200" cap="sq">
            <a:solidFill>
              <a:srgbClr val="FF66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4207025" y="2633705"/>
            <a:ext cx="0" cy="327488"/>
          </a:xfrm>
          <a:prstGeom prst="line">
            <a:avLst/>
          </a:prstGeom>
          <a:ln w="76200" cap="sq">
            <a:solidFill>
              <a:srgbClr val="FF66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3886340" y="4142556"/>
            <a:ext cx="1075068" cy="0"/>
          </a:xfrm>
          <a:prstGeom prst="line">
            <a:avLst/>
          </a:prstGeom>
          <a:ln w="76200" cap="sq">
            <a:solidFill>
              <a:srgbClr val="FF66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4566915" y="3335921"/>
            <a:ext cx="0" cy="1236927"/>
          </a:xfrm>
          <a:prstGeom prst="line">
            <a:avLst/>
          </a:prstGeom>
          <a:ln w="76200" cap="sq">
            <a:solidFill>
              <a:srgbClr val="FF66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4573384" y="4572847"/>
            <a:ext cx="6203902" cy="0"/>
          </a:xfrm>
          <a:prstGeom prst="line">
            <a:avLst/>
          </a:prstGeom>
          <a:ln w="76200" cap="sq">
            <a:solidFill>
              <a:srgbClr val="FF66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6764294" y="2880720"/>
            <a:ext cx="0" cy="1158883"/>
          </a:xfrm>
          <a:prstGeom prst="line">
            <a:avLst/>
          </a:prstGeom>
          <a:ln w="76200" cap="sq">
            <a:solidFill>
              <a:srgbClr val="FF66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6764294" y="2877925"/>
            <a:ext cx="925230" cy="0"/>
          </a:xfrm>
          <a:prstGeom prst="line">
            <a:avLst/>
          </a:prstGeom>
          <a:ln w="76200" cap="sq">
            <a:solidFill>
              <a:srgbClr val="FF66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6146303" y="4067306"/>
            <a:ext cx="617991" cy="0"/>
          </a:xfrm>
          <a:prstGeom prst="line">
            <a:avLst/>
          </a:prstGeom>
          <a:ln w="76200" cap="sq">
            <a:solidFill>
              <a:srgbClr val="FF66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4861071" y="1967955"/>
            <a:ext cx="1414780" cy="2015504"/>
            <a:chOff x="5108189" y="2733136"/>
            <a:chExt cx="1492150" cy="2125726"/>
          </a:xfrm>
        </p:grpSpPr>
        <p:sp>
          <p:nvSpPr>
            <p:cNvPr id="98" name="矩形 97"/>
            <p:cNvSpPr/>
            <p:nvPr/>
          </p:nvSpPr>
          <p:spPr>
            <a:xfrm>
              <a:off x="5129176" y="2770224"/>
              <a:ext cx="1417422" cy="16200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99" name="矩形 98"/>
            <p:cNvSpPr/>
            <p:nvPr/>
          </p:nvSpPr>
          <p:spPr>
            <a:xfrm>
              <a:off x="5419255" y="3857787"/>
              <a:ext cx="105013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600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寄存器组</a:t>
              </a:r>
              <a:endParaRPr lang="zh-CN" altLang="en-US" sz="16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5108189" y="2733136"/>
              <a:ext cx="1492150" cy="1731538"/>
              <a:chOff x="5108189" y="2733136"/>
              <a:chExt cx="1492150" cy="1731538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113732" y="2991988"/>
                <a:ext cx="654323" cy="420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R1#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5114863" y="3312839"/>
                <a:ext cx="654323" cy="420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R2#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5108189" y="3660803"/>
                <a:ext cx="594717" cy="420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W#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5113732" y="4015466"/>
                <a:ext cx="654323" cy="449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5634363" y="2733136"/>
                <a:ext cx="639589" cy="456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6046476" y="2934053"/>
                <a:ext cx="520377" cy="421928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R1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6081301" y="3411569"/>
                <a:ext cx="519038" cy="420588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R2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5559031" y="4263616"/>
              <a:ext cx="713928" cy="595246"/>
              <a:chOff x="1853728" y="4285666"/>
              <a:chExt cx="713928" cy="595246"/>
            </a:xfrm>
            <a:solidFill>
              <a:srgbClr val="FFCCFF"/>
            </a:solidFill>
          </p:grpSpPr>
          <p:cxnSp>
            <p:nvCxnSpPr>
              <p:cNvPr id="102" name="直接连接符 101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矩形 102"/>
              <p:cNvSpPr/>
              <p:nvPr/>
            </p:nvSpPr>
            <p:spPr>
              <a:xfrm>
                <a:off x="1853728" y="4460324"/>
                <a:ext cx="713928" cy="4205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20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等腰三角形 103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</p:grpSp>
      </p:grpSp>
      <p:grpSp>
        <p:nvGrpSpPr>
          <p:cNvPr id="112" name="组合 111"/>
          <p:cNvGrpSpPr/>
          <p:nvPr/>
        </p:nvGrpSpPr>
        <p:grpSpPr>
          <a:xfrm>
            <a:off x="8717577" y="2062053"/>
            <a:ext cx="1862173" cy="1812736"/>
            <a:chOff x="9173853" y="2832380"/>
            <a:chExt cx="1964008" cy="1911870"/>
          </a:xfrm>
        </p:grpSpPr>
        <p:grpSp>
          <p:nvGrpSpPr>
            <p:cNvPr id="113" name="组合 112"/>
            <p:cNvGrpSpPr/>
            <p:nvPr/>
          </p:nvGrpSpPr>
          <p:grpSpPr>
            <a:xfrm>
              <a:off x="9173853" y="2832380"/>
              <a:ext cx="1964008" cy="1632554"/>
              <a:chOff x="1685528" y="3387911"/>
              <a:chExt cx="2040308" cy="1695976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2309223" y="3397343"/>
                <a:ext cx="828902" cy="1491834"/>
              </a:xfrm>
              <a:prstGeom prst="rect">
                <a:avLst/>
              </a:prstGeom>
              <a:solidFill>
                <a:srgbClr val="7FC4FF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2472911" y="3387911"/>
                <a:ext cx="664436" cy="436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3123322" y="3577962"/>
                <a:ext cx="602514" cy="436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2265972" y="3743157"/>
                <a:ext cx="401444" cy="436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2309531" y="3921011"/>
                <a:ext cx="868289" cy="9093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600" b="1" kern="0" dirty="0">
                    <a:latin typeface="微软雅黑" panose="020B0503020204020204" charset="-122"/>
                    <a:ea typeface="微软雅黑" panose="020B0503020204020204" charset="-122"/>
                  </a:rPr>
                  <a:t>数据</a:t>
                </a:r>
                <a:endParaRPr lang="en-US" altLang="zh-CN" sz="1600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600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en-US" altLang="zh-CN" sz="1600" b="1" kern="0" dirty="0">
                    <a:latin typeface="微软雅黑" panose="020B0503020204020204" charset="-122"/>
                    <a:ea typeface="微软雅黑" panose="020B0503020204020204" charset="-122"/>
                  </a:rPr>
                  <a:t>DM</a:t>
                </a:r>
                <a:endPara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685528" y="4646959"/>
                <a:ext cx="679742" cy="436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4" name="组合 113"/>
            <p:cNvGrpSpPr/>
            <p:nvPr/>
          </p:nvGrpSpPr>
          <p:grpSpPr>
            <a:xfrm>
              <a:off x="9930977" y="4149004"/>
              <a:ext cx="713928" cy="595246"/>
              <a:chOff x="1853728" y="4285666"/>
              <a:chExt cx="713928" cy="595246"/>
            </a:xfrm>
            <a:solidFill>
              <a:srgbClr val="00B050"/>
            </a:solidFill>
          </p:grpSpPr>
          <p:cxnSp>
            <p:nvCxnSpPr>
              <p:cNvPr id="115" name="直接连接符 114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矩形 115"/>
              <p:cNvSpPr/>
              <p:nvPr/>
            </p:nvSpPr>
            <p:spPr>
              <a:xfrm>
                <a:off x="1853728" y="4460324"/>
                <a:ext cx="713928" cy="4205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20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等腰三角形 116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rgbClr val="7FC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</p:grpSp>
      </p:grpSp>
      <p:cxnSp>
        <p:nvCxnSpPr>
          <p:cNvPr id="124" name="直接连接符 123"/>
          <p:cNvCxnSpPr/>
          <p:nvPr/>
        </p:nvCxnSpPr>
        <p:spPr>
          <a:xfrm>
            <a:off x="3341726" y="2336742"/>
            <a:ext cx="566966" cy="0"/>
          </a:xfrm>
          <a:prstGeom prst="line">
            <a:avLst/>
          </a:prstGeom>
          <a:ln w="76200">
            <a:solidFill>
              <a:srgbClr val="FF66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4219466" y="2961193"/>
            <a:ext cx="671118" cy="0"/>
          </a:xfrm>
          <a:prstGeom prst="line">
            <a:avLst/>
          </a:prstGeom>
          <a:ln w="76200" cap="sq">
            <a:solidFill>
              <a:srgbClr val="FF66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7911204" y="1820556"/>
            <a:ext cx="0" cy="45016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7" name="组合 126"/>
          <p:cNvGrpSpPr/>
          <p:nvPr/>
        </p:nvGrpSpPr>
        <p:grpSpPr>
          <a:xfrm>
            <a:off x="4215579" y="1967955"/>
            <a:ext cx="485140" cy="1071690"/>
            <a:chOff x="4446114" y="2075379"/>
            <a:chExt cx="511671" cy="1130298"/>
          </a:xfrm>
        </p:grpSpPr>
        <p:sp>
          <p:nvSpPr>
            <p:cNvPr id="128" name="矩形 127"/>
            <p:cNvSpPr/>
            <p:nvPr/>
          </p:nvSpPr>
          <p:spPr>
            <a:xfrm>
              <a:off x="4446114" y="2075379"/>
              <a:ext cx="511671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Rs</a:t>
              </a:r>
              <a:endParaRPr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4464952" y="2785089"/>
              <a:ext cx="490909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Rt</a:t>
              </a:r>
              <a:endParaRPr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0" name="内容占位符 2"/>
          <p:cNvSpPr txBox="1"/>
          <p:nvPr/>
        </p:nvSpPr>
        <p:spPr bwMode="auto">
          <a:xfrm>
            <a:off x="494342" y="5061297"/>
            <a:ext cx="3739622" cy="5459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6699" tIns="43349" rIns="86699" bIns="43349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zh-CN" sz="2655" b="1" kern="0" dirty="0" err="1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lw</a:t>
            </a:r>
            <a:r>
              <a:rPr lang="en-US" altLang="zh-CN" sz="2655" b="1" kern="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 </a:t>
            </a:r>
            <a:r>
              <a:rPr lang="en-US" altLang="zh-CN" sz="2655" b="1" kern="0" dirty="0">
                <a:solidFill>
                  <a:schemeClr val="accent5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$s0</a:t>
            </a:r>
            <a:r>
              <a:rPr lang="en-US" altLang="zh-CN" sz="2655" b="1" kern="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,32($s1)</a:t>
            </a:r>
            <a:endParaRPr lang="en-US" altLang="zh-CN" sz="2655" b="1" kern="0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algn="ctr"/>
            <a:endParaRPr lang="en-US" sz="2275" b="1" kern="0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4206240" y="5061585"/>
            <a:ext cx="7598410" cy="955040"/>
            <a:chOff x="1721420" y="5579393"/>
            <a:chExt cx="5754688" cy="798512"/>
          </a:xfrm>
        </p:grpSpPr>
        <p:sp>
          <p:nvSpPr>
            <p:cNvPr id="132" name="矩形 131"/>
            <p:cNvSpPr/>
            <p:nvPr/>
          </p:nvSpPr>
          <p:spPr>
            <a:xfrm>
              <a:off x="1721420" y="5949280"/>
              <a:ext cx="1036638" cy="428625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en-US" altLang="zh-CN" sz="2400" b="1" kern="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OP</a:t>
              </a:r>
              <a:endParaRPr lang="en-US" altLang="zh-CN" sz="2400" b="1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3" name="矩形 24"/>
            <p:cNvSpPr/>
            <p:nvPr/>
          </p:nvSpPr>
          <p:spPr>
            <a:xfrm>
              <a:off x="2815208" y="5949280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en-US" altLang="zh-CN" sz="24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400" b="1" kern="0" baseline="-2500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s</a:t>
              </a:r>
              <a:r>
                <a:rPr lang="en-US" altLang="zh-CN" sz="2400" b="1" kern="0" baseline="-2500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 </a:t>
              </a:r>
              <a:endParaRPr lang="zh-CN" altLang="en-US" sz="2400" b="1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4" name="矩形 25"/>
            <p:cNvSpPr/>
            <p:nvPr/>
          </p:nvSpPr>
          <p:spPr>
            <a:xfrm>
              <a:off x="3729608" y="5949280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en-US" altLang="zh-CN" sz="2400" b="1" kern="0" dirty="0" err="1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400" b="1" kern="0" baseline="-25000" dirty="0" err="1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t</a:t>
              </a:r>
              <a:r>
                <a:rPr lang="en-US" altLang="zh-CN" sz="2400" b="1" kern="0" dirty="0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 </a:t>
              </a:r>
              <a:endParaRPr lang="zh-CN" altLang="en-US" sz="2400" b="1" kern="0" baseline="-25000" dirty="0">
                <a:solidFill>
                  <a:schemeClr val="accent5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5" name="TextBox 10"/>
            <p:cNvSpPr txBox="1"/>
            <p:nvPr/>
          </p:nvSpPr>
          <p:spPr>
            <a:xfrm>
              <a:off x="1838895" y="5579393"/>
              <a:ext cx="890588" cy="38492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4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6bits</a:t>
              </a:r>
              <a:endParaRPr lang="en-US" altLang="zh-CN" sz="24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36" name="矩形 26"/>
            <p:cNvSpPr/>
            <p:nvPr/>
          </p:nvSpPr>
          <p:spPr>
            <a:xfrm>
              <a:off x="4644008" y="5949280"/>
              <a:ext cx="2832100" cy="428625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zh-CN" altLang="en-US" sz="2400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立即数</a:t>
              </a:r>
              <a:endParaRPr lang="zh-CN" altLang="en-US" sz="24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7" name="TextBox 12"/>
            <p:cNvSpPr txBox="1"/>
            <p:nvPr/>
          </p:nvSpPr>
          <p:spPr>
            <a:xfrm>
              <a:off x="2802508" y="5579393"/>
              <a:ext cx="890587" cy="38492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4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4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38" name="TextBox 13"/>
            <p:cNvSpPr txBox="1"/>
            <p:nvPr/>
          </p:nvSpPr>
          <p:spPr>
            <a:xfrm>
              <a:off x="3666108" y="5579393"/>
              <a:ext cx="892175" cy="38492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4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4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39" name="TextBox 14"/>
            <p:cNvSpPr txBox="1"/>
            <p:nvPr/>
          </p:nvSpPr>
          <p:spPr>
            <a:xfrm>
              <a:off x="5537770" y="5579393"/>
              <a:ext cx="892175" cy="38492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4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16bits</a:t>
              </a:r>
              <a:endParaRPr lang="en-US" altLang="zh-CN" sz="24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sp>
        <p:nvSpPr>
          <p:cNvPr id="140" name="矩形 139"/>
          <p:cNvSpPr/>
          <p:nvPr/>
        </p:nvSpPr>
        <p:spPr>
          <a:xfrm>
            <a:off x="6129637" y="2004976"/>
            <a:ext cx="9931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Rs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8343981" y="2670047"/>
            <a:ext cx="69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地址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2475057" y="2041648"/>
            <a:ext cx="937841" cy="1399366"/>
            <a:chOff x="2153669" y="3581315"/>
            <a:chExt cx="1027557" cy="1417333"/>
          </a:xfrm>
        </p:grpSpPr>
        <p:sp>
          <p:nvSpPr>
            <p:cNvPr id="143" name="矩形 142"/>
            <p:cNvSpPr/>
            <p:nvPr/>
          </p:nvSpPr>
          <p:spPr>
            <a:xfrm>
              <a:off x="2162582" y="3581315"/>
              <a:ext cx="920297" cy="1387999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2578711" y="3663050"/>
              <a:ext cx="602515" cy="4039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2153669" y="3768090"/>
              <a:ext cx="401445" cy="4039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2194185" y="4158047"/>
              <a:ext cx="868290" cy="8406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en-US" altLang="zh-CN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en-US" altLang="zh-CN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IM</a:t>
              </a:r>
              <a:endParaRPr lang="zh-CN" altLang="en-US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1923306" y="2134270"/>
            <a:ext cx="257562" cy="426096"/>
            <a:chOff x="1768889" y="3016913"/>
            <a:chExt cx="354170" cy="635950"/>
          </a:xfrm>
        </p:grpSpPr>
        <p:sp>
          <p:nvSpPr>
            <p:cNvPr id="148" name="矩形 147"/>
            <p:cNvSpPr/>
            <p:nvPr/>
          </p:nvSpPr>
          <p:spPr>
            <a:xfrm>
              <a:off x="1768889" y="3016913"/>
              <a:ext cx="354170" cy="63595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149" name="等腰三角形 148"/>
            <p:cNvSpPr/>
            <p:nvPr/>
          </p:nvSpPr>
          <p:spPr>
            <a:xfrm>
              <a:off x="1794555" y="3478975"/>
              <a:ext cx="304927" cy="171412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</p:grpSp>
      <p:sp>
        <p:nvSpPr>
          <p:cNvPr id="151" name="流程图: 手动输入 146"/>
          <p:cNvSpPr/>
          <p:nvPr/>
        </p:nvSpPr>
        <p:spPr>
          <a:xfrm>
            <a:off x="4957445" y="3916680"/>
            <a:ext cx="1159510" cy="2927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9483 h 17483"/>
              <a:gd name="connsiteX1-3" fmla="*/ 10000 w 10000"/>
              <a:gd name="connsiteY1-4" fmla="*/ 0 h 17483"/>
              <a:gd name="connsiteX2-5" fmla="*/ 10000 w 10000"/>
              <a:gd name="connsiteY2-6" fmla="*/ 17483 h 17483"/>
              <a:gd name="connsiteX3-7" fmla="*/ 0 w 10000"/>
              <a:gd name="connsiteY3-8" fmla="*/ 17483 h 17483"/>
              <a:gd name="connsiteX4-9" fmla="*/ 0 w 10000"/>
              <a:gd name="connsiteY4-10" fmla="*/ 9483 h 17483"/>
              <a:gd name="connsiteX0-11" fmla="*/ 0 w 10000"/>
              <a:gd name="connsiteY0-12" fmla="*/ 5355 h 13355"/>
              <a:gd name="connsiteX1-13" fmla="*/ 10000 w 10000"/>
              <a:gd name="connsiteY1-14" fmla="*/ 0 h 13355"/>
              <a:gd name="connsiteX2-15" fmla="*/ 10000 w 10000"/>
              <a:gd name="connsiteY2-16" fmla="*/ 13355 h 13355"/>
              <a:gd name="connsiteX3-17" fmla="*/ 0 w 10000"/>
              <a:gd name="connsiteY3-18" fmla="*/ 13355 h 13355"/>
              <a:gd name="connsiteX4-19" fmla="*/ 0 w 10000"/>
              <a:gd name="connsiteY4-20" fmla="*/ 5355 h 133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3355">
                <a:moveTo>
                  <a:pt x="0" y="5355"/>
                </a:moveTo>
                <a:lnTo>
                  <a:pt x="10000" y="0"/>
                </a:lnTo>
                <a:lnTo>
                  <a:pt x="10000" y="13355"/>
                </a:lnTo>
                <a:lnTo>
                  <a:pt x="0" y="13355"/>
                </a:lnTo>
                <a:lnTo>
                  <a:pt x="0" y="5355"/>
                </a:lnTo>
                <a:close/>
              </a:path>
            </a:pathLst>
          </a:cu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153" name="内容占位符 2"/>
          <p:cNvSpPr txBox="1"/>
          <p:nvPr/>
        </p:nvSpPr>
        <p:spPr bwMode="auto">
          <a:xfrm>
            <a:off x="7320505" y="4009253"/>
            <a:ext cx="3816170" cy="5459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6699" tIns="43349" rIns="86699" bIns="43349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200" b="1" kern="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Mem[(</a:t>
            </a:r>
            <a:r>
              <a:rPr lang="en-US" altLang="zh-CN" sz="2200" b="1" kern="0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zh-CN" sz="2200" b="1" kern="0" baseline="-25000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sz="2200" b="1" kern="0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en-US" altLang="zh-CN" sz="2200" b="1" kern="0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altLang="zh-CN" sz="2200" b="1" kern="0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en-US" altLang="zh-CN" sz="2200" b="1" kern="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altLang="zh-CN" sz="2200" b="1" kern="0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</a:t>
            </a:r>
            <a:r>
              <a:rPr lang="en-US" altLang="zh-CN" sz="2200" b="1" kern="0" baseline="-25000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</a:t>
            </a:r>
            <a:endParaRPr lang="en-US" altLang="zh-CN" sz="2200" b="1" kern="0" baseline="-25000" dirty="0">
              <a:solidFill>
                <a:srgbClr val="FF66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b="1" kern="0" dirty="0">
              <a:solidFill>
                <a:srgbClr val="FF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3289314" y="1796371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指令字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6825551" y="2907601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立即数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ldLvl="0" animBg="1"/>
      <p:bldP spid="130" grpId="0"/>
      <p:bldP spid="140" grpId="0"/>
      <p:bldP spid="141" grpId="0"/>
      <p:bldP spid="153" grpId="0"/>
      <p:bldP spid="154" grpId="0"/>
      <p:bldP spid="1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sw</a:t>
            </a:r>
            <a:r>
              <a:rPr lang="zh-CN" altLang="en-US" dirty="0" smtClean="0"/>
              <a:t>指令</a:t>
            </a:r>
            <a:r>
              <a:rPr lang="zh-CN" altLang="en-US" dirty="0"/>
              <a:t>数据通路</a:t>
            </a:r>
            <a:endParaRPr lang="zh-CN" altLang="en-US" dirty="0"/>
          </a:p>
        </p:txBody>
      </p:sp>
      <p:cxnSp>
        <p:nvCxnSpPr>
          <p:cNvPr id="156" name="直接连接符 155"/>
          <p:cNvCxnSpPr/>
          <p:nvPr/>
        </p:nvCxnSpPr>
        <p:spPr>
          <a:xfrm>
            <a:off x="5449599" y="1699145"/>
            <a:ext cx="0" cy="45016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7" name="内容占位符 2"/>
          <p:cNvSpPr txBox="1"/>
          <p:nvPr/>
        </p:nvSpPr>
        <p:spPr bwMode="auto">
          <a:xfrm>
            <a:off x="688442" y="5241130"/>
            <a:ext cx="3427908" cy="5459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6699" tIns="43349" rIns="86699" bIns="43349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en-US" altLang="zh-CN" b="1" kern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$s0,32($s1)</a:t>
            </a:r>
            <a:endParaRPr lang="en-US" altLang="zh-CN" b="1" kern="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b="1" kern="0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4322445" y="5241290"/>
            <a:ext cx="7199630" cy="821055"/>
            <a:chOff x="1721420" y="5579393"/>
            <a:chExt cx="5754688" cy="798512"/>
          </a:xfrm>
        </p:grpSpPr>
        <p:sp>
          <p:nvSpPr>
            <p:cNvPr id="159" name="矩形 158"/>
            <p:cNvSpPr/>
            <p:nvPr/>
          </p:nvSpPr>
          <p:spPr>
            <a:xfrm>
              <a:off x="1721420" y="5949280"/>
              <a:ext cx="1036638" cy="428625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en-US" altLang="zh-CN" sz="2400" b="1" kern="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OP</a:t>
              </a:r>
              <a:endParaRPr lang="en-US" altLang="zh-CN" sz="2400" b="1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0" name="矩形 24"/>
            <p:cNvSpPr/>
            <p:nvPr/>
          </p:nvSpPr>
          <p:spPr>
            <a:xfrm>
              <a:off x="2815208" y="5949280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en-US" altLang="zh-CN" sz="24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400" b="1" kern="0" baseline="-2500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s</a:t>
              </a:r>
              <a:r>
                <a:rPr lang="en-US" altLang="zh-CN" sz="2400" b="1" kern="0" baseline="-2500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 </a:t>
              </a:r>
              <a:endParaRPr lang="zh-CN" altLang="en-US" sz="2400" b="1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1" name="矩形 25"/>
            <p:cNvSpPr/>
            <p:nvPr/>
          </p:nvSpPr>
          <p:spPr>
            <a:xfrm>
              <a:off x="3729608" y="5949280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en-US" altLang="zh-CN" sz="24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400" b="1" kern="0" baseline="-2500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t</a:t>
              </a:r>
              <a:r>
                <a:rPr lang="en-US" altLang="zh-CN" sz="2400" b="1" kern="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 </a:t>
              </a:r>
              <a:endParaRPr lang="zh-CN" altLang="en-US" sz="2400" b="1" kern="0" baseline="-25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2" name="TextBox 10"/>
            <p:cNvSpPr txBox="1"/>
            <p:nvPr/>
          </p:nvSpPr>
          <p:spPr>
            <a:xfrm>
              <a:off x="1838895" y="5579393"/>
              <a:ext cx="890588" cy="44773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4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6bits</a:t>
              </a:r>
              <a:endParaRPr lang="en-US" altLang="zh-CN" sz="24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63" name="矩形 26"/>
            <p:cNvSpPr/>
            <p:nvPr/>
          </p:nvSpPr>
          <p:spPr>
            <a:xfrm>
              <a:off x="4644008" y="5949280"/>
              <a:ext cx="2832100" cy="428625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zh-CN" altLang="en-US" sz="2400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立即数</a:t>
              </a:r>
              <a:endParaRPr lang="zh-CN" altLang="en-US" sz="24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" name="TextBox 12"/>
            <p:cNvSpPr txBox="1"/>
            <p:nvPr/>
          </p:nvSpPr>
          <p:spPr>
            <a:xfrm>
              <a:off x="2802508" y="5579393"/>
              <a:ext cx="890587" cy="44773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4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4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65" name="TextBox 13"/>
            <p:cNvSpPr txBox="1"/>
            <p:nvPr/>
          </p:nvSpPr>
          <p:spPr>
            <a:xfrm>
              <a:off x="3666108" y="5579393"/>
              <a:ext cx="892175" cy="44773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4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4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66" name="TextBox 14"/>
            <p:cNvSpPr txBox="1"/>
            <p:nvPr/>
          </p:nvSpPr>
          <p:spPr>
            <a:xfrm>
              <a:off x="5537770" y="5579393"/>
              <a:ext cx="892175" cy="44773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4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16bits</a:t>
              </a:r>
              <a:endParaRPr lang="en-US" altLang="zh-CN" sz="24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1507585" y="1344948"/>
            <a:ext cx="9139565" cy="3137583"/>
            <a:chOff x="1708564" y="1427929"/>
            <a:chExt cx="9639385" cy="3309170"/>
          </a:xfrm>
        </p:grpSpPr>
        <p:cxnSp>
          <p:nvCxnSpPr>
            <p:cNvPr id="168" name="直接连接符 167"/>
            <p:cNvCxnSpPr/>
            <p:nvPr/>
          </p:nvCxnSpPr>
          <p:spPr>
            <a:xfrm>
              <a:off x="6519856" y="2405825"/>
              <a:ext cx="1557578" cy="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4804771" y="3405486"/>
              <a:ext cx="307633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4080154" y="2674175"/>
              <a:ext cx="105916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4066396" y="2373601"/>
              <a:ext cx="105916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5866157" y="1802604"/>
              <a:ext cx="0" cy="474778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3" name="矩形 172"/>
            <p:cNvSpPr/>
            <p:nvPr/>
          </p:nvSpPr>
          <p:spPr>
            <a:xfrm>
              <a:off x="2019314" y="2147553"/>
              <a:ext cx="252305" cy="453041"/>
            </a:xfrm>
            <a:prstGeom prst="rect">
              <a:avLst/>
            </a:prstGeom>
            <a:solidFill>
              <a:srgbClr val="59B2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/>
            </a:p>
          </p:txBody>
        </p:sp>
        <p:cxnSp>
          <p:nvCxnSpPr>
            <p:cNvPr id="174" name="直接连接符 173"/>
            <p:cNvCxnSpPr/>
            <p:nvPr/>
          </p:nvCxnSpPr>
          <p:spPr>
            <a:xfrm flipV="1">
              <a:off x="2146210" y="2604004"/>
              <a:ext cx="0" cy="10085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1897085" y="2651377"/>
              <a:ext cx="60878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6" name="直接连接符 175"/>
            <p:cNvCxnSpPr>
              <a:endCxn id="173" idx="1"/>
            </p:cNvCxnSpPr>
            <p:nvPr/>
          </p:nvCxnSpPr>
          <p:spPr>
            <a:xfrm>
              <a:off x="1708564" y="2373601"/>
              <a:ext cx="310750" cy="47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2276801" y="2378441"/>
              <a:ext cx="343074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组合 178"/>
            <p:cNvGrpSpPr/>
            <p:nvPr/>
          </p:nvGrpSpPr>
          <p:grpSpPr>
            <a:xfrm>
              <a:off x="2611298" y="2051792"/>
              <a:ext cx="944542" cy="1445348"/>
              <a:chOff x="2153669" y="3581315"/>
              <a:chExt cx="981236" cy="1387999"/>
            </a:xfrm>
          </p:grpSpPr>
          <p:sp>
            <p:nvSpPr>
              <p:cNvPr id="234" name="矩形 233"/>
              <p:cNvSpPr/>
              <p:nvPr/>
            </p:nvSpPr>
            <p:spPr>
              <a:xfrm>
                <a:off x="2162582" y="3581315"/>
                <a:ext cx="920297" cy="1387999"/>
              </a:xfrm>
              <a:prstGeom prst="rect">
                <a:avLst/>
              </a:prstGeom>
              <a:solidFill>
                <a:srgbClr val="79F5F9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235" name="矩形 234"/>
              <p:cNvSpPr/>
              <p:nvPr/>
            </p:nvSpPr>
            <p:spPr>
              <a:xfrm>
                <a:off x="2672635" y="3769167"/>
                <a:ext cx="462270" cy="300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zh-CN" altLang="en-US" sz="13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" name="矩形 235"/>
              <p:cNvSpPr/>
              <p:nvPr/>
            </p:nvSpPr>
            <p:spPr>
              <a:xfrm>
                <a:off x="2153669" y="3768090"/>
                <a:ext cx="337571" cy="300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3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矩形 236"/>
              <p:cNvSpPr/>
              <p:nvPr/>
            </p:nvSpPr>
            <p:spPr>
              <a:xfrm>
                <a:off x="2247903" y="4158047"/>
                <a:ext cx="760851" cy="507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325" b="1" kern="0" dirty="0">
                    <a:latin typeface="微软雅黑" panose="020B0503020204020204" charset="-122"/>
                    <a:ea typeface="微软雅黑" panose="020B0503020204020204" charset="-122"/>
                  </a:rPr>
                  <a:t>指令</a:t>
                </a:r>
                <a:endParaRPr lang="en-US" altLang="zh-CN" sz="132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325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32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81" name="矩形 180"/>
            <p:cNvSpPr/>
            <p:nvPr/>
          </p:nvSpPr>
          <p:spPr>
            <a:xfrm>
              <a:off x="4019931" y="2426260"/>
              <a:ext cx="693167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20:16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3986304" y="2080243"/>
              <a:ext cx="847874" cy="3556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25:21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4013021" y="3895083"/>
              <a:ext cx="683791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15:0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5295103" y="4059711"/>
              <a:ext cx="1075603" cy="312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zh-CN" altLang="en-US" sz="132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5129176" y="2009105"/>
              <a:ext cx="1417422" cy="1620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5113732" y="2230869"/>
              <a:ext cx="494014" cy="312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zh-CN" altLang="en-US" sz="132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5114863" y="2551720"/>
              <a:ext cx="494014" cy="312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zh-CN" altLang="en-US" sz="132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5108189" y="2899684"/>
              <a:ext cx="453438" cy="312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zh-CN" altLang="en-US" sz="132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矩形 188"/>
            <p:cNvSpPr/>
            <p:nvPr/>
          </p:nvSpPr>
          <p:spPr>
            <a:xfrm>
              <a:off x="5113732" y="3254347"/>
              <a:ext cx="494014" cy="312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zh-CN" altLang="en-US" sz="132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矩形 189"/>
            <p:cNvSpPr/>
            <p:nvPr/>
          </p:nvSpPr>
          <p:spPr>
            <a:xfrm>
              <a:off x="5634363" y="1972017"/>
              <a:ext cx="473726" cy="312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zh-CN" altLang="en-US" sz="132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矩形 190"/>
            <p:cNvSpPr/>
            <p:nvPr/>
          </p:nvSpPr>
          <p:spPr>
            <a:xfrm>
              <a:off x="5488517" y="3008265"/>
              <a:ext cx="911609" cy="312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325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寄存器组</a:t>
              </a:r>
              <a:endParaRPr lang="zh-CN" altLang="en-US" sz="1325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6214338" y="2241139"/>
              <a:ext cx="404407" cy="312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zh-CN" altLang="en-US" sz="132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6206197" y="2660594"/>
              <a:ext cx="404407" cy="312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zh-CN" altLang="en-US" sz="132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任意多边形: 形状 323"/>
            <p:cNvSpPr/>
            <p:nvPr/>
          </p:nvSpPr>
          <p:spPr>
            <a:xfrm>
              <a:off x="8091325" y="2225268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/>
            </a:p>
          </p:txBody>
        </p:sp>
        <p:sp>
          <p:nvSpPr>
            <p:cNvPr id="195" name="矩形 194"/>
            <p:cNvSpPr/>
            <p:nvPr/>
          </p:nvSpPr>
          <p:spPr>
            <a:xfrm rot="16200000">
              <a:off x="8150044" y="2533774"/>
              <a:ext cx="559949" cy="312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zh-CN" altLang="en-US" sz="1325" dirty="0"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196" name="直接连接符 195"/>
            <p:cNvCxnSpPr/>
            <p:nvPr/>
          </p:nvCxnSpPr>
          <p:spPr>
            <a:xfrm>
              <a:off x="8558934" y="2686742"/>
              <a:ext cx="122403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10567871" y="2685928"/>
              <a:ext cx="780078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组合 197"/>
            <p:cNvGrpSpPr/>
            <p:nvPr/>
          </p:nvGrpSpPr>
          <p:grpSpPr>
            <a:xfrm>
              <a:off x="9717530" y="2080336"/>
              <a:ext cx="916908" cy="1436044"/>
              <a:chOff x="2106940" y="3477998"/>
              <a:chExt cx="952529" cy="1491834"/>
            </a:xfrm>
          </p:grpSpPr>
          <p:sp>
            <p:nvSpPr>
              <p:cNvPr id="228" name="矩形 227"/>
              <p:cNvSpPr/>
              <p:nvPr/>
            </p:nvSpPr>
            <p:spPr>
              <a:xfrm>
                <a:off x="2162583" y="3477998"/>
                <a:ext cx="828902" cy="1491834"/>
              </a:xfrm>
              <a:prstGeom prst="rect">
                <a:avLst/>
              </a:prstGeom>
              <a:solidFill>
                <a:srgbClr val="79F5F9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dirty="0"/>
              </a:p>
            </p:txBody>
          </p:sp>
          <p:sp>
            <p:nvSpPr>
              <p:cNvPr id="229" name="矩形 228"/>
              <p:cNvSpPr/>
              <p:nvPr/>
            </p:nvSpPr>
            <p:spPr>
              <a:xfrm>
                <a:off x="2317534" y="3480984"/>
                <a:ext cx="492129" cy="324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endParaRPr lang="zh-CN" altLang="en-US" sz="13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矩形 229"/>
              <p:cNvSpPr/>
              <p:nvPr/>
            </p:nvSpPr>
            <p:spPr>
              <a:xfrm>
                <a:off x="2597199" y="3861428"/>
                <a:ext cx="462270" cy="324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zh-CN" altLang="en-US" sz="13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矩形 230"/>
              <p:cNvSpPr/>
              <p:nvPr/>
            </p:nvSpPr>
            <p:spPr>
              <a:xfrm>
                <a:off x="2146656" y="3834566"/>
                <a:ext cx="337571" cy="324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3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矩形 231"/>
              <p:cNvSpPr/>
              <p:nvPr/>
            </p:nvSpPr>
            <p:spPr>
              <a:xfrm>
                <a:off x="2182706" y="4068361"/>
                <a:ext cx="760851" cy="548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325" b="1" kern="0" dirty="0">
                    <a:latin typeface="微软雅黑" panose="020B0503020204020204" charset="-122"/>
                    <a:ea typeface="微软雅黑" panose="020B0503020204020204" charset="-122"/>
                  </a:rPr>
                  <a:t>数据</a:t>
                </a:r>
                <a:endParaRPr lang="en-US" altLang="zh-CN" sz="132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325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32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3" name="矩形 232"/>
              <p:cNvSpPr/>
              <p:nvPr/>
            </p:nvSpPr>
            <p:spPr>
              <a:xfrm>
                <a:off x="2106940" y="4556521"/>
                <a:ext cx="513205" cy="324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endParaRPr lang="zh-CN" altLang="en-US" sz="13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9" name="流程图: 手动输入 146"/>
            <p:cNvSpPr/>
            <p:nvPr/>
          </p:nvSpPr>
          <p:spPr>
            <a:xfrm>
              <a:off x="5216269" y="4031930"/>
              <a:ext cx="1223105" cy="30849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/>
            </a:p>
          </p:txBody>
        </p:sp>
        <p:cxnSp>
          <p:nvCxnSpPr>
            <p:cNvPr id="200" name="直接连接符 199"/>
            <p:cNvCxnSpPr/>
            <p:nvPr/>
          </p:nvCxnSpPr>
          <p:spPr>
            <a:xfrm>
              <a:off x="4065386" y="2390300"/>
              <a:ext cx="0" cy="1875242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11347949" y="2685928"/>
              <a:ext cx="0" cy="2051171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4418377" y="2674175"/>
              <a:ext cx="0" cy="345398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4081306" y="4265542"/>
              <a:ext cx="111098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4797948" y="3414793"/>
              <a:ext cx="0" cy="1304571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4797948" y="4737099"/>
              <a:ext cx="655000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7437487" y="2942467"/>
              <a:ext cx="0" cy="1222259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7437487" y="2931751"/>
              <a:ext cx="653838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6463709" y="4186176"/>
              <a:ext cx="973778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9" name="等腰三角形 208"/>
            <p:cNvSpPr/>
            <p:nvPr/>
          </p:nvSpPr>
          <p:spPr>
            <a:xfrm>
              <a:off x="2037598" y="2476719"/>
              <a:ext cx="217225" cy="122111"/>
            </a:xfrm>
            <a:prstGeom prst="triangle">
              <a:avLst/>
            </a:prstGeom>
            <a:solidFill>
              <a:srgbClr val="59B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/>
            </a:p>
          </p:txBody>
        </p:sp>
        <p:grpSp>
          <p:nvGrpSpPr>
            <p:cNvPr id="210" name="组合 209"/>
            <p:cNvGrpSpPr/>
            <p:nvPr/>
          </p:nvGrpSpPr>
          <p:grpSpPr>
            <a:xfrm>
              <a:off x="5559031" y="3502497"/>
              <a:ext cx="688286" cy="562088"/>
              <a:chOff x="1853728" y="4285666"/>
              <a:chExt cx="688286" cy="562088"/>
            </a:xfrm>
            <a:solidFill>
              <a:srgbClr val="FFCCFF"/>
            </a:solidFill>
          </p:grpSpPr>
          <p:cxnSp>
            <p:nvCxnSpPr>
              <p:cNvPr id="225" name="直接连接符 224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矩形 225"/>
              <p:cNvSpPr/>
              <p:nvPr/>
            </p:nvSpPr>
            <p:spPr>
              <a:xfrm>
                <a:off x="1853728" y="4460324"/>
                <a:ext cx="688286" cy="3874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等腰三角形 226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</p:grpSp>
        <p:grpSp>
          <p:nvGrpSpPr>
            <p:cNvPr id="211" name="组合 210"/>
            <p:cNvGrpSpPr/>
            <p:nvPr/>
          </p:nvGrpSpPr>
          <p:grpSpPr>
            <a:xfrm>
              <a:off x="9930977" y="3387885"/>
              <a:ext cx="688286" cy="562088"/>
              <a:chOff x="1853728" y="4285666"/>
              <a:chExt cx="688286" cy="562088"/>
            </a:xfrm>
            <a:solidFill>
              <a:srgbClr val="00B050"/>
            </a:solidFill>
          </p:grpSpPr>
          <p:cxnSp>
            <p:nvCxnSpPr>
              <p:cNvPr id="222" name="直接连接符 221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矩形 222"/>
              <p:cNvSpPr/>
              <p:nvPr/>
            </p:nvSpPr>
            <p:spPr>
              <a:xfrm>
                <a:off x="1853728" y="4460324"/>
                <a:ext cx="688286" cy="3874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等腰三角形 223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rgbClr val="79F5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</p:grpSp>
        <p:cxnSp>
          <p:nvCxnSpPr>
            <p:cNvPr id="212" name="直接连接符 211"/>
            <p:cNvCxnSpPr/>
            <p:nvPr/>
          </p:nvCxnSpPr>
          <p:spPr>
            <a:xfrm>
              <a:off x="3519779" y="2373601"/>
              <a:ext cx="54560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4431498" y="3019573"/>
              <a:ext cx="680906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4" name="矩形 213"/>
            <p:cNvSpPr/>
            <p:nvPr/>
          </p:nvSpPr>
          <p:spPr>
            <a:xfrm>
              <a:off x="5192293" y="1427929"/>
              <a:ext cx="1372270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RegWrite</a:t>
              </a:r>
              <a:endParaRPr lang="en-US" altLang="zh-CN" sz="2000" b="1" dirty="0" err="1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215" name="矩形 214"/>
            <p:cNvSpPr/>
            <p:nvPr/>
          </p:nvSpPr>
          <p:spPr>
            <a:xfrm>
              <a:off x="7835250" y="1442614"/>
              <a:ext cx="987177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AluOP</a:t>
              </a:r>
              <a:endParaRPr lang="en-US" altLang="zh-CN" sz="2000" b="1" dirty="0" err="1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216" name="直接连接符 215"/>
            <p:cNvCxnSpPr/>
            <p:nvPr/>
          </p:nvCxnSpPr>
          <p:spPr>
            <a:xfrm>
              <a:off x="8325128" y="1816557"/>
              <a:ext cx="0" cy="474778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6574403" y="2931751"/>
              <a:ext cx="37514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6949543" y="2942467"/>
              <a:ext cx="0" cy="31188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6949543" y="3258414"/>
              <a:ext cx="2804295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0" name="直接连接符 219"/>
            <p:cNvCxnSpPr>
              <a:endCxn id="229" idx="0"/>
            </p:cNvCxnSpPr>
            <p:nvPr/>
          </p:nvCxnSpPr>
          <p:spPr>
            <a:xfrm>
              <a:off x="10142109" y="1842947"/>
              <a:ext cx="1267" cy="240263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1" name="矩形 220"/>
            <p:cNvSpPr/>
            <p:nvPr/>
          </p:nvSpPr>
          <p:spPr>
            <a:xfrm>
              <a:off x="9502978" y="1442614"/>
              <a:ext cx="1539701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MemWrite</a:t>
              </a:r>
              <a:endParaRPr lang="en-US" altLang="zh-CN" sz="2000" b="1" dirty="0" err="1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cxnSp>
        <p:nvCxnSpPr>
          <p:cNvPr id="238" name="直接连接符 237"/>
          <p:cNvCxnSpPr/>
          <p:nvPr/>
        </p:nvCxnSpPr>
        <p:spPr>
          <a:xfrm>
            <a:off x="4443248" y="3218915"/>
            <a:ext cx="29168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9" name="直接连接符 238"/>
          <p:cNvCxnSpPr/>
          <p:nvPr/>
        </p:nvCxnSpPr>
        <p:spPr>
          <a:xfrm>
            <a:off x="3692552" y="2243477"/>
            <a:ext cx="1094646" cy="0"/>
          </a:xfrm>
          <a:prstGeom prst="line">
            <a:avLst/>
          </a:prstGeom>
          <a:ln w="76200" cap="sq">
            <a:solidFill>
              <a:srgbClr val="FF66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/>
          <p:nvPr/>
        </p:nvCxnSpPr>
        <p:spPr>
          <a:xfrm flipV="1">
            <a:off x="1922538" y="2458992"/>
            <a:ext cx="0" cy="95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endCxn id="319" idx="1"/>
          </p:cNvCxnSpPr>
          <p:nvPr/>
        </p:nvCxnSpPr>
        <p:spPr>
          <a:xfrm>
            <a:off x="1507585" y="2240536"/>
            <a:ext cx="294637" cy="4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/>
          <p:nvPr/>
        </p:nvCxnSpPr>
        <p:spPr>
          <a:xfrm>
            <a:off x="2046358" y="2245124"/>
            <a:ext cx="32528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/>
          <p:cNvSpPr/>
          <p:nvPr/>
        </p:nvSpPr>
        <p:spPr>
          <a:xfrm>
            <a:off x="1660525" y="1677670"/>
            <a:ext cx="71310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20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3165074" y="1638606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指令字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5772007" y="2512648"/>
            <a:ext cx="49339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5" name="直接连接符 254"/>
          <p:cNvCxnSpPr/>
          <p:nvPr/>
        </p:nvCxnSpPr>
        <p:spPr>
          <a:xfrm>
            <a:off x="9907520" y="2536667"/>
            <a:ext cx="73963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/>
          <p:nvPr/>
        </p:nvCxnSpPr>
        <p:spPr>
          <a:xfrm>
            <a:off x="3742201" y="2256368"/>
            <a:ext cx="0" cy="1778007"/>
          </a:xfrm>
          <a:prstGeom prst="line">
            <a:avLst/>
          </a:prstGeom>
          <a:ln w="76200" cap="sq">
            <a:solidFill>
              <a:srgbClr val="FF66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>
            <a:off x="10647150" y="2536668"/>
            <a:ext cx="0" cy="1944814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/>
          <p:nvPr/>
        </p:nvCxnSpPr>
        <p:spPr>
          <a:xfrm>
            <a:off x="4076889" y="2525524"/>
            <a:ext cx="0" cy="327488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9" name="直接连接符 258"/>
          <p:cNvCxnSpPr/>
          <p:nvPr/>
        </p:nvCxnSpPr>
        <p:spPr>
          <a:xfrm>
            <a:off x="3756204" y="4034376"/>
            <a:ext cx="1087960" cy="0"/>
          </a:xfrm>
          <a:prstGeom prst="line">
            <a:avLst/>
          </a:prstGeom>
          <a:ln w="76200" cap="sq">
            <a:solidFill>
              <a:srgbClr val="FF66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/>
          <p:nvPr/>
        </p:nvCxnSpPr>
        <p:spPr>
          <a:xfrm>
            <a:off x="4436779" y="3227740"/>
            <a:ext cx="0" cy="1236927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1" name="直接连接符 260"/>
          <p:cNvCxnSpPr/>
          <p:nvPr/>
        </p:nvCxnSpPr>
        <p:spPr>
          <a:xfrm>
            <a:off x="4436779" y="4481481"/>
            <a:ext cx="621037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2" name="直接连接符 261"/>
          <p:cNvCxnSpPr/>
          <p:nvPr/>
        </p:nvCxnSpPr>
        <p:spPr>
          <a:xfrm>
            <a:off x="6939453" y="2779905"/>
            <a:ext cx="0" cy="1158883"/>
          </a:xfrm>
          <a:prstGeom prst="line">
            <a:avLst/>
          </a:prstGeom>
          <a:ln w="76200" cap="sq">
            <a:solidFill>
              <a:srgbClr val="FF66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/>
          <p:nvPr/>
        </p:nvCxnSpPr>
        <p:spPr>
          <a:xfrm>
            <a:off x="6939453" y="2769744"/>
            <a:ext cx="619935" cy="0"/>
          </a:xfrm>
          <a:prstGeom prst="line">
            <a:avLst/>
          </a:prstGeom>
          <a:ln w="76200" cap="sq">
            <a:solidFill>
              <a:srgbClr val="FF66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/>
          <p:nvPr/>
        </p:nvCxnSpPr>
        <p:spPr>
          <a:xfrm>
            <a:off x="6016167" y="3959125"/>
            <a:ext cx="923286" cy="0"/>
          </a:xfrm>
          <a:prstGeom prst="line">
            <a:avLst/>
          </a:prstGeom>
          <a:ln w="76200" cap="sq">
            <a:solidFill>
              <a:srgbClr val="FF66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组合 278"/>
          <p:cNvGrpSpPr/>
          <p:nvPr/>
        </p:nvGrpSpPr>
        <p:grpSpPr>
          <a:xfrm>
            <a:off x="9101274" y="1963602"/>
            <a:ext cx="997365" cy="1453077"/>
            <a:chOff x="9598996" y="2401764"/>
            <a:chExt cx="1051908" cy="1532542"/>
          </a:xfrm>
        </p:grpSpPr>
        <p:grpSp>
          <p:nvGrpSpPr>
            <p:cNvPr id="280" name="组合 279"/>
            <p:cNvGrpSpPr/>
            <p:nvPr/>
          </p:nvGrpSpPr>
          <p:grpSpPr>
            <a:xfrm>
              <a:off x="9598996" y="2401764"/>
              <a:ext cx="1051908" cy="1465436"/>
              <a:chOff x="2106940" y="3477998"/>
              <a:chExt cx="1092774" cy="1522368"/>
            </a:xfrm>
          </p:grpSpPr>
          <p:sp>
            <p:nvSpPr>
              <p:cNvPr id="285" name="矩形 284"/>
              <p:cNvSpPr/>
              <p:nvPr/>
            </p:nvSpPr>
            <p:spPr>
              <a:xfrm>
                <a:off x="2162583" y="3477998"/>
                <a:ext cx="828902" cy="1491834"/>
              </a:xfrm>
              <a:prstGeom prst="rect">
                <a:avLst/>
              </a:prstGeom>
              <a:solidFill>
                <a:srgbClr val="7FC4FF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/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2317534" y="3480984"/>
                <a:ext cx="664436" cy="436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" name="矩形 286"/>
              <p:cNvSpPr/>
              <p:nvPr/>
            </p:nvSpPr>
            <p:spPr>
              <a:xfrm>
                <a:off x="2597199" y="3861428"/>
                <a:ext cx="602515" cy="436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矩形 287"/>
              <p:cNvSpPr/>
              <p:nvPr/>
            </p:nvSpPr>
            <p:spPr>
              <a:xfrm>
                <a:off x="2146656" y="3834566"/>
                <a:ext cx="401445" cy="436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矩形 288"/>
              <p:cNvSpPr/>
              <p:nvPr/>
            </p:nvSpPr>
            <p:spPr>
              <a:xfrm>
                <a:off x="2128987" y="4068361"/>
                <a:ext cx="868289" cy="6393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600" b="1" kern="0" dirty="0">
                    <a:latin typeface="微软雅黑" panose="020B0503020204020204" charset="-122"/>
                    <a:ea typeface="微软雅黑" panose="020B0503020204020204" charset="-122"/>
                  </a:rPr>
                  <a:t>数据</a:t>
                </a:r>
                <a:endParaRPr lang="en-US" altLang="zh-CN" sz="1600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600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90" name="矩形 289"/>
              <p:cNvSpPr/>
              <p:nvPr/>
            </p:nvSpPr>
            <p:spPr>
              <a:xfrm>
                <a:off x="2106940" y="4556521"/>
                <a:ext cx="679742" cy="4438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1" name="组合 280"/>
            <p:cNvGrpSpPr/>
            <p:nvPr/>
          </p:nvGrpSpPr>
          <p:grpSpPr>
            <a:xfrm>
              <a:off x="9952957" y="3706164"/>
              <a:ext cx="217225" cy="228142"/>
              <a:chOff x="1994241" y="4285666"/>
              <a:chExt cx="217225" cy="228142"/>
            </a:xfrm>
            <a:solidFill>
              <a:srgbClr val="00B050"/>
            </a:solidFill>
          </p:grpSpPr>
          <p:cxnSp>
            <p:nvCxnSpPr>
              <p:cNvPr id="282" name="直接连接符 281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等腰三角形 283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rgbClr val="7FC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</p:grpSp>
      </p:grpSp>
      <p:cxnSp>
        <p:nvCxnSpPr>
          <p:cNvPr id="291" name="直接连接符 290"/>
          <p:cNvCxnSpPr/>
          <p:nvPr/>
        </p:nvCxnSpPr>
        <p:spPr>
          <a:xfrm>
            <a:off x="3224886" y="2243477"/>
            <a:ext cx="517316" cy="0"/>
          </a:xfrm>
          <a:prstGeom prst="line">
            <a:avLst/>
          </a:prstGeom>
          <a:ln w="76200">
            <a:solidFill>
              <a:srgbClr val="FF66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/>
          <p:cNvCxnSpPr/>
          <p:nvPr/>
        </p:nvCxnSpPr>
        <p:spPr>
          <a:xfrm>
            <a:off x="4089330" y="2853012"/>
            <a:ext cx="64560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3" name="直接连接符 292"/>
          <p:cNvCxnSpPr/>
          <p:nvPr/>
        </p:nvCxnSpPr>
        <p:spPr>
          <a:xfrm>
            <a:off x="7781068" y="1712375"/>
            <a:ext cx="0" cy="45016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4" name="直接连接符 293"/>
          <p:cNvCxnSpPr/>
          <p:nvPr/>
        </p:nvCxnSpPr>
        <p:spPr>
          <a:xfrm>
            <a:off x="6476809" y="2779905"/>
            <a:ext cx="0" cy="295708"/>
          </a:xfrm>
          <a:prstGeom prst="line">
            <a:avLst/>
          </a:prstGeom>
          <a:ln w="76200" cap="sq">
            <a:solidFill>
              <a:srgbClr val="FF66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/>
          <p:nvPr/>
        </p:nvCxnSpPr>
        <p:spPr>
          <a:xfrm>
            <a:off x="6476810" y="3080044"/>
            <a:ext cx="2675247" cy="0"/>
          </a:xfrm>
          <a:prstGeom prst="line">
            <a:avLst/>
          </a:prstGeom>
          <a:ln w="76200" cap="sq">
            <a:solidFill>
              <a:srgbClr val="FF66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内容占位符 2"/>
          <p:cNvSpPr txBox="1"/>
          <p:nvPr/>
        </p:nvSpPr>
        <p:spPr bwMode="auto">
          <a:xfrm>
            <a:off x="6938993" y="4464896"/>
            <a:ext cx="4393652" cy="5459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6699" tIns="43349" rIns="86699" bIns="43349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275" b="1" kern="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275" b="1" kern="0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altLang="zh-CN" sz="2275" b="1" kern="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275" b="1" kern="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altLang="zh-CN" sz="2275" b="1" kern="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Mem[(</a:t>
            </a:r>
            <a:r>
              <a:rPr lang="en-US" altLang="zh-CN" sz="2275" b="1" kern="0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altLang="zh-CN" sz="2275" b="1" kern="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en-US" altLang="zh-CN" sz="2275" b="1" kern="0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altLang="zh-CN" sz="2275" b="1" kern="0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altLang="zh-CN" sz="2275" b="1" kern="0" dirty="0">
              <a:solidFill>
                <a:srgbClr val="FF66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75" b="1" kern="0" dirty="0">
              <a:solidFill>
                <a:srgbClr val="FF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98" name="组合 297"/>
          <p:cNvGrpSpPr/>
          <p:nvPr/>
        </p:nvGrpSpPr>
        <p:grpSpPr>
          <a:xfrm>
            <a:off x="4838307" y="3822170"/>
            <a:ext cx="1551230" cy="428189"/>
            <a:chOff x="5251649" y="4526983"/>
            <a:chExt cx="1636063" cy="451605"/>
          </a:xfrm>
        </p:grpSpPr>
        <p:sp>
          <p:nvSpPr>
            <p:cNvPr id="299" name="流程图: 手动输入 146"/>
            <p:cNvSpPr/>
            <p:nvPr/>
          </p:nvSpPr>
          <p:spPr>
            <a:xfrm>
              <a:off x="5251649" y="4526983"/>
              <a:ext cx="1223105" cy="30849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solidFill>
              <a:srgbClr val="FFC0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5303809" y="4558000"/>
              <a:ext cx="1583903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1" name="组合 300"/>
          <p:cNvGrpSpPr/>
          <p:nvPr/>
        </p:nvGrpSpPr>
        <p:grpSpPr>
          <a:xfrm>
            <a:off x="4215579" y="1888110"/>
            <a:ext cx="485140" cy="732404"/>
            <a:chOff x="4446114" y="2075379"/>
            <a:chExt cx="511671" cy="772457"/>
          </a:xfrm>
        </p:grpSpPr>
        <p:sp>
          <p:nvSpPr>
            <p:cNvPr id="302" name="矩形 301"/>
            <p:cNvSpPr/>
            <p:nvPr/>
          </p:nvSpPr>
          <p:spPr>
            <a:xfrm>
              <a:off x="4446114" y="2075379"/>
              <a:ext cx="511671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Rs</a:t>
              </a:r>
              <a:endParaRPr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>
              <a:off x="4452718" y="2427248"/>
              <a:ext cx="490909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Rt</a:t>
              </a:r>
              <a:endParaRPr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4" name="组合 303"/>
          <p:cNvGrpSpPr/>
          <p:nvPr/>
        </p:nvGrpSpPr>
        <p:grpSpPr>
          <a:xfrm>
            <a:off x="8002751" y="2179062"/>
            <a:ext cx="1160567" cy="398780"/>
            <a:chOff x="8440401" y="2627044"/>
            <a:chExt cx="1224035" cy="420589"/>
          </a:xfrm>
        </p:grpSpPr>
        <p:cxnSp>
          <p:nvCxnSpPr>
            <p:cNvPr id="305" name="直接连接符 304"/>
            <p:cNvCxnSpPr/>
            <p:nvPr/>
          </p:nvCxnSpPr>
          <p:spPr>
            <a:xfrm>
              <a:off x="8440401" y="3005021"/>
              <a:ext cx="1224035" cy="0"/>
            </a:xfrm>
            <a:prstGeom prst="line">
              <a:avLst/>
            </a:prstGeom>
            <a:ln w="76200" cap="sq">
              <a:solidFill>
                <a:srgbClr val="FF66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矩形 305"/>
            <p:cNvSpPr/>
            <p:nvPr/>
          </p:nvSpPr>
          <p:spPr>
            <a:xfrm>
              <a:off x="8673394" y="2627044"/>
              <a:ext cx="728662" cy="4205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地址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7" name="组合 306"/>
          <p:cNvGrpSpPr/>
          <p:nvPr/>
        </p:nvGrpSpPr>
        <p:grpSpPr>
          <a:xfrm>
            <a:off x="5963075" y="1913181"/>
            <a:ext cx="1634549" cy="868903"/>
            <a:chOff x="6289174" y="2346630"/>
            <a:chExt cx="1723936" cy="916423"/>
          </a:xfrm>
        </p:grpSpPr>
        <p:cxnSp>
          <p:nvCxnSpPr>
            <p:cNvPr id="308" name="直接连接符 307"/>
            <p:cNvCxnSpPr/>
            <p:nvPr/>
          </p:nvCxnSpPr>
          <p:spPr>
            <a:xfrm>
              <a:off x="6455870" y="3250030"/>
              <a:ext cx="375140" cy="0"/>
            </a:xfrm>
            <a:prstGeom prst="line">
              <a:avLst/>
            </a:prstGeom>
            <a:ln w="76200" cap="sq">
              <a:solidFill>
                <a:srgbClr val="FF6600"/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6473742" y="2739827"/>
              <a:ext cx="1539368" cy="0"/>
            </a:xfrm>
            <a:prstGeom prst="line">
              <a:avLst/>
            </a:prstGeom>
            <a:ln w="76200" cap="sq">
              <a:solidFill>
                <a:srgbClr val="FF66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0" name="组合 309"/>
            <p:cNvGrpSpPr/>
            <p:nvPr/>
          </p:nvGrpSpPr>
          <p:grpSpPr>
            <a:xfrm>
              <a:off x="6289174" y="2346630"/>
              <a:ext cx="1091415" cy="916423"/>
              <a:chOff x="6289174" y="2346630"/>
              <a:chExt cx="1091415" cy="916423"/>
            </a:xfrm>
          </p:grpSpPr>
          <p:sp>
            <p:nvSpPr>
              <p:cNvPr id="311" name="矩形 310"/>
              <p:cNvSpPr/>
              <p:nvPr/>
            </p:nvSpPr>
            <p:spPr>
              <a:xfrm>
                <a:off x="6289174" y="2346630"/>
                <a:ext cx="1091415" cy="420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 err="1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Rs</a:t>
                </a:r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）</a:t>
                </a:r>
                <a:endParaRPr lang="zh-CN" altLang="en-US" sz="20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2" name="矩形 311"/>
              <p:cNvSpPr/>
              <p:nvPr/>
            </p:nvSpPr>
            <p:spPr>
              <a:xfrm>
                <a:off x="6298449" y="2842464"/>
                <a:ext cx="1026689" cy="420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 err="1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Rt</a:t>
                </a:r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）</a:t>
                </a:r>
                <a:endParaRPr lang="zh-CN" altLang="en-US" sz="20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3" name="组合 312"/>
          <p:cNvGrpSpPr/>
          <p:nvPr/>
        </p:nvGrpSpPr>
        <p:grpSpPr>
          <a:xfrm>
            <a:off x="7559380" y="2022426"/>
            <a:ext cx="455932" cy="938113"/>
            <a:chOff x="7972792" y="2461843"/>
            <a:chExt cx="480866" cy="989415"/>
          </a:xfrm>
        </p:grpSpPr>
        <p:sp>
          <p:nvSpPr>
            <p:cNvPr id="314" name="任意多边形: 形状 323"/>
            <p:cNvSpPr/>
            <p:nvPr/>
          </p:nvSpPr>
          <p:spPr>
            <a:xfrm>
              <a:off x="7972792" y="2543547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15" name="矩形 314"/>
            <p:cNvSpPr/>
            <p:nvPr/>
          </p:nvSpPr>
          <p:spPr>
            <a:xfrm rot="16200000">
              <a:off x="7834161" y="2660751"/>
              <a:ext cx="818405" cy="4205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316" name="矩形 315"/>
          <p:cNvSpPr/>
          <p:nvPr/>
        </p:nvSpPr>
        <p:spPr>
          <a:xfrm>
            <a:off x="6668145" y="2359617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立即数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317" name="直接连接符 316"/>
          <p:cNvCxnSpPr/>
          <p:nvPr/>
        </p:nvCxnSpPr>
        <p:spPr>
          <a:xfrm>
            <a:off x="2053556" y="2239349"/>
            <a:ext cx="329281" cy="8256"/>
          </a:xfrm>
          <a:prstGeom prst="line">
            <a:avLst/>
          </a:prstGeom>
          <a:ln w="76200" cap="sq">
            <a:solidFill>
              <a:srgbClr val="FF66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组合 317"/>
          <p:cNvGrpSpPr/>
          <p:nvPr/>
        </p:nvGrpSpPr>
        <p:grpSpPr>
          <a:xfrm>
            <a:off x="1802222" y="2026209"/>
            <a:ext cx="239223" cy="429550"/>
            <a:chOff x="1900781" y="2465832"/>
            <a:chExt cx="252305" cy="453041"/>
          </a:xfrm>
        </p:grpSpPr>
        <p:sp>
          <p:nvSpPr>
            <p:cNvPr id="319" name="矩形 318"/>
            <p:cNvSpPr/>
            <p:nvPr/>
          </p:nvSpPr>
          <p:spPr>
            <a:xfrm>
              <a:off x="1900781" y="2465832"/>
              <a:ext cx="252305" cy="45304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20" name="等腰三角形 319"/>
            <p:cNvSpPr/>
            <p:nvPr/>
          </p:nvSpPr>
          <p:spPr>
            <a:xfrm>
              <a:off x="1919065" y="2794998"/>
              <a:ext cx="217225" cy="122111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</p:grpSp>
      <p:cxnSp>
        <p:nvCxnSpPr>
          <p:cNvPr id="321" name="直接连接符 320"/>
          <p:cNvCxnSpPr/>
          <p:nvPr/>
        </p:nvCxnSpPr>
        <p:spPr>
          <a:xfrm>
            <a:off x="3756204" y="2525524"/>
            <a:ext cx="1004244" cy="0"/>
          </a:xfrm>
          <a:prstGeom prst="line">
            <a:avLst/>
          </a:prstGeom>
          <a:ln w="76200" cap="sq">
            <a:solidFill>
              <a:srgbClr val="FF66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组合 264"/>
          <p:cNvGrpSpPr/>
          <p:nvPr/>
        </p:nvGrpSpPr>
        <p:grpSpPr>
          <a:xfrm>
            <a:off x="4730935" y="1859774"/>
            <a:ext cx="1542188" cy="1667435"/>
            <a:chOff x="4989656" y="2290296"/>
            <a:chExt cx="1626526" cy="1758622"/>
          </a:xfrm>
        </p:grpSpPr>
        <p:sp>
          <p:nvSpPr>
            <p:cNvPr id="266" name="矩形 265"/>
            <p:cNvSpPr/>
            <p:nvPr/>
          </p:nvSpPr>
          <p:spPr>
            <a:xfrm>
              <a:off x="5010643" y="2327384"/>
              <a:ext cx="1417422" cy="16200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4995199" y="2549148"/>
              <a:ext cx="654323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>
              <a:off x="4996330" y="2869999"/>
              <a:ext cx="654323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>
              <a:off x="4989656" y="3217963"/>
              <a:ext cx="594717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矩形 269"/>
            <p:cNvSpPr/>
            <p:nvPr/>
          </p:nvSpPr>
          <p:spPr>
            <a:xfrm>
              <a:off x="4995199" y="3572626"/>
              <a:ext cx="654323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>
              <a:off x="5515830" y="2290296"/>
              <a:ext cx="639589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5193566" y="3326543"/>
              <a:ext cx="1264444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2000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寄存器组</a:t>
              </a:r>
              <a:endParaRPr lang="zh-CN" altLang="en-US" sz="20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3" name="矩形 272"/>
            <p:cNvSpPr/>
            <p:nvPr/>
          </p:nvSpPr>
          <p:spPr>
            <a:xfrm>
              <a:off x="6095805" y="2559418"/>
              <a:ext cx="520377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4" name="组合 273"/>
            <p:cNvGrpSpPr/>
            <p:nvPr/>
          </p:nvGrpSpPr>
          <p:grpSpPr>
            <a:xfrm>
              <a:off x="5581011" y="3820776"/>
              <a:ext cx="217225" cy="228142"/>
              <a:chOff x="1994241" y="4285666"/>
              <a:chExt cx="217225" cy="228142"/>
            </a:xfrm>
            <a:solidFill>
              <a:srgbClr val="FFCCFF"/>
            </a:solidFill>
          </p:grpSpPr>
          <p:cxnSp>
            <p:nvCxnSpPr>
              <p:cNvPr id="276" name="直接连接符 275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等腰三角形 277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</p:grpSp>
        <p:sp>
          <p:nvSpPr>
            <p:cNvPr id="275" name="矩形 274"/>
            <p:cNvSpPr/>
            <p:nvPr/>
          </p:nvSpPr>
          <p:spPr>
            <a:xfrm>
              <a:off x="6082489" y="3016226"/>
              <a:ext cx="520377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2324286" y="1939950"/>
            <a:ext cx="1062787" cy="1370404"/>
            <a:chOff x="2110695" y="3581315"/>
            <a:chExt cx="1164455" cy="1387999"/>
          </a:xfrm>
        </p:grpSpPr>
        <p:sp>
          <p:nvSpPr>
            <p:cNvPr id="246" name="矩形 245"/>
            <p:cNvSpPr/>
            <p:nvPr/>
          </p:nvSpPr>
          <p:spPr>
            <a:xfrm>
              <a:off x="2162582" y="3581315"/>
              <a:ext cx="920297" cy="1387999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47" name="矩形 246"/>
            <p:cNvSpPr/>
            <p:nvPr/>
          </p:nvSpPr>
          <p:spPr>
            <a:xfrm>
              <a:off x="2672635" y="3769167"/>
              <a:ext cx="602515" cy="4039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>
              <a:off x="2153669" y="3768090"/>
              <a:ext cx="401445" cy="4039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>
              <a:off x="2110695" y="4158047"/>
              <a:ext cx="1035269" cy="715829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20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20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20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20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297" grpId="0"/>
      <p:bldP spid="3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数据通路</a:t>
            </a:r>
            <a:r>
              <a:rPr lang="zh-CN" altLang="en-US" dirty="0" smtClean="0"/>
              <a:t>综合</a:t>
            </a:r>
            <a:endParaRPr lang="zh-CN" altLang="en-US" dirty="0"/>
          </a:p>
        </p:txBody>
      </p:sp>
      <p:sp>
        <p:nvSpPr>
          <p:cNvPr id="4" name="流程图: 手动输入 146"/>
          <p:cNvSpPr/>
          <p:nvPr/>
        </p:nvSpPr>
        <p:spPr>
          <a:xfrm>
            <a:off x="4574352" y="3943143"/>
            <a:ext cx="1159685" cy="29249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9483 h 17483"/>
              <a:gd name="connsiteX1-3" fmla="*/ 10000 w 10000"/>
              <a:gd name="connsiteY1-4" fmla="*/ 0 h 17483"/>
              <a:gd name="connsiteX2-5" fmla="*/ 10000 w 10000"/>
              <a:gd name="connsiteY2-6" fmla="*/ 17483 h 17483"/>
              <a:gd name="connsiteX3-7" fmla="*/ 0 w 10000"/>
              <a:gd name="connsiteY3-8" fmla="*/ 17483 h 17483"/>
              <a:gd name="connsiteX4-9" fmla="*/ 0 w 10000"/>
              <a:gd name="connsiteY4-10" fmla="*/ 9483 h 17483"/>
              <a:gd name="connsiteX0-11" fmla="*/ 0 w 10000"/>
              <a:gd name="connsiteY0-12" fmla="*/ 5355 h 13355"/>
              <a:gd name="connsiteX1-13" fmla="*/ 10000 w 10000"/>
              <a:gd name="connsiteY1-14" fmla="*/ 0 h 13355"/>
              <a:gd name="connsiteX2-15" fmla="*/ 10000 w 10000"/>
              <a:gd name="connsiteY2-16" fmla="*/ 13355 h 13355"/>
              <a:gd name="connsiteX3-17" fmla="*/ 0 w 10000"/>
              <a:gd name="connsiteY3-18" fmla="*/ 13355 h 13355"/>
              <a:gd name="connsiteX4-19" fmla="*/ 0 w 10000"/>
              <a:gd name="connsiteY4-20" fmla="*/ 5355 h 133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3355">
                <a:moveTo>
                  <a:pt x="0" y="5355"/>
                </a:moveTo>
                <a:lnTo>
                  <a:pt x="10000" y="0"/>
                </a:lnTo>
                <a:lnTo>
                  <a:pt x="10000" y="13355"/>
                </a:lnTo>
                <a:lnTo>
                  <a:pt x="0" y="13355"/>
                </a:lnTo>
                <a:lnTo>
                  <a:pt x="0" y="5355"/>
                </a:lnTo>
                <a:close/>
              </a:path>
            </a:pathLst>
          </a:custGeom>
          <a:solidFill>
            <a:srgbClr val="ED7D3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5" name="直接连接符 4"/>
          <p:cNvCxnSpPr/>
          <p:nvPr/>
        </p:nvCxnSpPr>
        <p:spPr>
          <a:xfrm>
            <a:off x="5238530" y="1794380"/>
            <a:ext cx="0" cy="362094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749876" y="2768342"/>
            <a:ext cx="924532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823516" y="2390988"/>
            <a:ext cx="1476815" cy="1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817833" y="3349181"/>
            <a:ext cx="65804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任意多边形: 形状 256"/>
          <p:cNvSpPr/>
          <p:nvPr/>
        </p:nvSpPr>
        <p:spPr>
          <a:xfrm flipV="1">
            <a:off x="4310769" y="2903568"/>
            <a:ext cx="177578" cy="98981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10" name="直接连接符 9"/>
          <p:cNvCxnSpPr/>
          <p:nvPr/>
        </p:nvCxnSpPr>
        <p:spPr>
          <a:xfrm>
            <a:off x="3497147" y="2655790"/>
            <a:ext cx="100424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484102" y="2370801"/>
            <a:ext cx="100424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矩形 11"/>
          <p:cNvSpPr/>
          <p:nvPr/>
        </p:nvSpPr>
        <p:spPr>
          <a:xfrm>
            <a:off x="1543165" y="2156475"/>
            <a:ext cx="239223" cy="429550"/>
          </a:xfrm>
          <a:prstGeom prst="rect">
            <a:avLst/>
          </a:prstGeom>
          <a:solidFill>
            <a:srgbClr val="59B2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663481" y="2589258"/>
            <a:ext cx="0" cy="95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27274" y="2634174"/>
            <a:ext cx="5772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6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/>
          <p:cNvCxnSpPr>
            <a:endCxn id="12" idx="1"/>
          </p:cNvCxnSpPr>
          <p:nvPr/>
        </p:nvCxnSpPr>
        <p:spPr>
          <a:xfrm>
            <a:off x="1248528" y="2370802"/>
            <a:ext cx="294637" cy="4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787301" y="2375390"/>
            <a:ext cx="32528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63176" y="1835916"/>
            <a:ext cx="4349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04452" y="2065678"/>
            <a:ext cx="949906" cy="1370404"/>
            <a:chOff x="2153669" y="3581315"/>
            <a:chExt cx="1040775" cy="1387999"/>
          </a:xfrm>
        </p:grpSpPr>
        <p:sp>
          <p:nvSpPr>
            <p:cNvPr id="19" name="矩形 18"/>
            <p:cNvSpPr/>
            <p:nvPr/>
          </p:nvSpPr>
          <p:spPr>
            <a:xfrm>
              <a:off x="2162582" y="3581315"/>
              <a:ext cx="920297" cy="1387999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672635" y="3769167"/>
              <a:ext cx="521809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153669" y="3768090"/>
              <a:ext cx="361092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194185" y="4158047"/>
              <a:ext cx="868290" cy="591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2906017" y="2104152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指令字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440046" y="2420730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42118" y="2160188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16359" y="2916333"/>
            <a:ext cx="6457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33495" y="3953091"/>
            <a:ext cx="5556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08987" y="3980758"/>
            <a:ext cx="123888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23381" y="4165193"/>
            <a:ext cx="9855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039906" y="2750440"/>
            <a:ext cx="284480" cy="583565"/>
            <a:chOff x="4451072" y="4543951"/>
            <a:chExt cx="300038" cy="615478"/>
          </a:xfrm>
        </p:grpSpPr>
        <p:sp>
          <p:nvSpPr>
            <p:cNvPr id="31" name="流程图: 手动操作 30"/>
            <p:cNvSpPr/>
            <p:nvPr/>
          </p:nvSpPr>
          <p:spPr>
            <a:xfrm rot="16200000">
              <a:off x="4335027" y="4701403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2" name="矩形 31"/>
            <p:cNvSpPr/>
            <p:nvPr/>
          </p:nvSpPr>
          <p:spPr>
            <a:xfrm>
              <a:off x="4451072" y="4543951"/>
              <a:ext cx="300038" cy="615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流程图: 手动操作 32"/>
          <p:cNvSpPr/>
          <p:nvPr/>
        </p:nvSpPr>
        <p:spPr>
          <a:xfrm rot="16200000">
            <a:off x="6529761" y="2791858"/>
            <a:ext cx="505805" cy="214765"/>
          </a:xfrm>
          <a:prstGeom prst="flowChartManualOperation">
            <a:avLst/>
          </a:prstGeom>
          <a:solidFill>
            <a:srgbClr val="FFFF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34" name="矩形 33"/>
          <p:cNvSpPr/>
          <p:nvPr/>
        </p:nvSpPr>
        <p:spPr>
          <a:xfrm>
            <a:off x="6619270" y="2649441"/>
            <a:ext cx="284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流程图: 手动操作 34"/>
          <p:cNvSpPr/>
          <p:nvPr/>
        </p:nvSpPr>
        <p:spPr>
          <a:xfrm rot="16200000">
            <a:off x="10242573" y="2447643"/>
            <a:ext cx="505805" cy="214765"/>
          </a:xfrm>
          <a:prstGeom prst="flowChartManualOperation">
            <a:avLst/>
          </a:prstGeom>
          <a:solidFill>
            <a:srgbClr val="FFFF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36" name="矩形 35"/>
          <p:cNvSpPr/>
          <p:nvPr/>
        </p:nvSpPr>
        <p:spPr>
          <a:xfrm>
            <a:off x="10333665" y="2320839"/>
            <a:ext cx="284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6883051" y="2938739"/>
            <a:ext cx="438559" cy="334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844447" y="2687002"/>
            <a:ext cx="6076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834964" y="2156475"/>
            <a:ext cx="6191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任意多边形: 形状 323"/>
          <p:cNvSpPr/>
          <p:nvPr/>
        </p:nvSpPr>
        <p:spPr>
          <a:xfrm>
            <a:off x="7300331" y="2230160"/>
            <a:ext cx="443363" cy="860645"/>
          </a:xfrm>
          <a:custGeom>
            <a:avLst/>
            <a:gdLst>
              <a:gd name="connsiteX0" fmla="*/ 0 w 485775"/>
              <a:gd name="connsiteY0" fmla="*/ 0 h 942975"/>
              <a:gd name="connsiteX1" fmla="*/ 0 w 485775"/>
              <a:gd name="connsiteY1" fmla="*/ 404812 h 942975"/>
              <a:gd name="connsiteX2" fmla="*/ 238125 w 485775"/>
              <a:gd name="connsiteY2" fmla="*/ 466725 h 942975"/>
              <a:gd name="connsiteX3" fmla="*/ 9525 w 485775"/>
              <a:gd name="connsiteY3" fmla="*/ 528637 h 942975"/>
              <a:gd name="connsiteX4" fmla="*/ 9525 w 485775"/>
              <a:gd name="connsiteY4" fmla="*/ 942975 h 942975"/>
              <a:gd name="connsiteX5" fmla="*/ 485775 w 485775"/>
              <a:gd name="connsiteY5" fmla="*/ 814387 h 942975"/>
              <a:gd name="connsiteX6" fmla="*/ 485775 w 485775"/>
              <a:gd name="connsiteY6" fmla="*/ 119062 h 942975"/>
              <a:gd name="connsiteX7" fmla="*/ 0 w 485775"/>
              <a:gd name="connsiteY7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775" h="942975">
                <a:moveTo>
                  <a:pt x="0" y="0"/>
                </a:moveTo>
                <a:lnTo>
                  <a:pt x="0" y="404812"/>
                </a:lnTo>
                <a:lnTo>
                  <a:pt x="238125" y="466725"/>
                </a:lnTo>
                <a:lnTo>
                  <a:pt x="9525" y="528637"/>
                </a:lnTo>
                <a:lnTo>
                  <a:pt x="9525" y="942975"/>
                </a:lnTo>
                <a:lnTo>
                  <a:pt x="485775" y="814387"/>
                </a:lnTo>
                <a:lnTo>
                  <a:pt x="485775" y="119062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41" name="矩形 40"/>
          <p:cNvSpPr/>
          <p:nvPr/>
        </p:nvSpPr>
        <p:spPr>
          <a:xfrm rot="16200000">
            <a:off x="7356006" y="2522670"/>
            <a:ext cx="5721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ALU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729509" y="2396842"/>
            <a:ext cx="1165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712090" y="2963725"/>
            <a:ext cx="11049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7743694" y="2667705"/>
            <a:ext cx="1160567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9648463" y="2666933"/>
            <a:ext cx="739630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8842215" y="2092743"/>
            <a:ext cx="923705" cy="1361582"/>
            <a:chOff x="2106940" y="3477998"/>
            <a:chExt cx="1012067" cy="1491834"/>
          </a:xfrm>
        </p:grpSpPr>
        <p:sp>
          <p:nvSpPr>
            <p:cNvPr id="47" name="矩形 46"/>
            <p:cNvSpPr/>
            <p:nvPr/>
          </p:nvSpPr>
          <p:spPr>
            <a:xfrm>
              <a:off x="2162583" y="3477998"/>
              <a:ext cx="828902" cy="1491834"/>
            </a:xfrm>
            <a:prstGeom prst="rect">
              <a:avLst/>
            </a:prstGeom>
            <a:solidFill>
              <a:srgbClr val="79F5F9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317534" y="3480984"/>
              <a:ext cx="571206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597199" y="3861428"/>
              <a:ext cx="521808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146656" y="3834566"/>
              <a:ext cx="361091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128987" y="4068361"/>
              <a:ext cx="868289" cy="6393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endParaRPr lang="en-US" altLang="zh-CN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106940" y="4556521"/>
              <a:ext cx="583730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9591298" y="2396573"/>
            <a:ext cx="10521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629892" y="4235639"/>
            <a:ext cx="15449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WriteBackData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3483145" y="2374253"/>
            <a:ext cx="0" cy="1790388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任意多边形: 形状 256"/>
          <p:cNvSpPr/>
          <p:nvPr/>
        </p:nvSpPr>
        <p:spPr>
          <a:xfrm flipV="1">
            <a:off x="10602859" y="2391062"/>
            <a:ext cx="213448" cy="145964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57" name="直接连接符 56"/>
          <p:cNvCxnSpPr>
            <a:stCxn id="56" idx="0"/>
          </p:cNvCxnSpPr>
          <p:nvPr/>
        </p:nvCxnSpPr>
        <p:spPr>
          <a:xfrm>
            <a:off x="10816306" y="2537026"/>
            <a:ext cx="0" cy="2006447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3483145" y="3133597"/>
            <a:ext cx="57286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3817832" y="2869606"/>
            <a:ext cx="24923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3817832" y="2666934"/>
            <a:ext cx="0" cy="19675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3498240" y="4164641"/>
            <a:ext cx="10533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3817832" y="3349181"/>
            <a:ext cx="0" cy="1194292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841745" y="4543473"/>
            <a:ext cx="697456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9933362" y="1895445"/>
            <a:ext cx="0" cy="485934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9940313" y="2379660"/>
            <a:ext cx="44778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6114986" y="3244630"/>
            <a:ext cx="2763477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114986" y="2785946"/>
            <a:ext cx="0" cy="431607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6375101" y="3055702"/>
            <a:ext cx="0" cy="1005986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6393493" y="3056086"/>
            <a:ext cx="27051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757110" y="4089391"/>
            <a:ext cx="61799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等腰三角形 70"/>
          <p:cNvSpPr/>
          <p:nvPr/>
        </p:nvSpPr>
        <p:spPr>
          <a:xfrm>
            <a:off x="1560502" y="2468573"/>
            <a:ext cx="205961" cy="115779"/>
          </a:xfrm>
          <a:prstGeom prst="triangle">
            <a:avLst/>
          </a:prstGeom>
          <a:solidFill>
            <a:srgbClr val="59B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pSp>
        <p:nvGrpSpPr>
          <p:cNvPr id="72" name="组合 71"/>
          <p:cNvGrpSpPr/>
          <p:nvPr/>
        </p:nvGrpSpPr>
        <p:grpSpPr>
          <a:xfrm>
            <a:off x="4471878" y="1990040"/>
            <a:ext cx="1479958" cy="1953909"/>
            <a:chOff x="4716432" y="2134995"/>
            <a:chExt cx="1560893" cy="2060763"/>
          </a:xfrm>
        </p:grpSpPr>
        <p:sp>
          <p:nvSpPr>
            <p:cNvPr id="73" name="矩形 72"/>
            <p:cNvSpPr/>
            <p:nvPr/>
          </p:nvSpPr>
          <p:spPr>
            <a:xfrm>
              <a:off x="4737419" y="2172083"/>
              <a:ext cx="1417422" cy="1620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74" name="矩形 73"/>
            <p:cNvSpPr/>
            <p:nvPr/>
          </p:nvSpPr>
          <p:spPr>
            <a:xfrm>
              <a:off x="4721975" y="2393847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4723106" y="2714698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716432" y="3062662"/>
              <a:ext cx="51435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721975" y="3417325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242606" y="2134995"/>
              <a:ext cx="54984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027498" y="3171242"/>
              <a:ext cx="105013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600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寄存器组</a:t>
              </a:r>
              <a:endParaRPr lang="zh-CN" altLang="en-US" sz="16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822581" y="2404117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814440" y="2823572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5167274" y="3665475"/>
              <a:ext cx="608781" cy="530283"/>
              <a:chOff x="1853728" y="4285666"/>
              <a:chExt cx="608781" cy="530283"/>
            </a:xfrm>
            <a:solidFill>
              <a:srgbClr val="FFCCFF"/>
            </a:solidFill>
          </p:grpSpPr>
          <p:cxnSp>
            <p:nvCxnSpPr>
              <p:cNvPr id="83" name="直接连接符 82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矩形 83"/>
              <p:cNvSpPr/>
              <p:nvPr/>
            </p:nvSpPr>
            <p:spPr>
              <a:xfrm>
                <a:off x="1853728" y="4460324"/>
                <a:ext cx="608781" cy="3556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等腰三角形 84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9044594" y="3332494"/>
            <a:ext cx="577215" cy="502787"/>
            <a:chOff x="1853728" y="4285666"/>
            <a:chExt cx="608781" cy="530283"/>
          </a:xfrm>
          <a:solidFill>
            <a:srgbClr val="00B050"/>
          </a:solidFill>
        </p:grpSpPr>
        <p:cxnSp>
          <p:nvCxnSpPr>
            <p:cNvPr id="87" name="直接连接符 86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>
            <a:xfrm>
              <a:off x="1853728" y="4460324"/>
              <a:ext cx="608781" cy="3556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等腰三角形 88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solidFill>
              <a:srgbClr val="79F5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cxnSp>
        <p:nvCxnSpPr>
          <p:cNvPr id="90" name="直接连接符 89"/>
          <p:cNvCxnSpPr/>
          <p:nvPr/>
        </p:nvCxnSpPr>
        <p:spPr>
          <a:xfrm>
            <a:off x="2965829" y="2370801"/>
            <a:ext cx="51731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654448" y="1895444"/>
            <a:ext cx="125589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8654447" y="1895444"/>
            <a:ext cx="0" cy="771489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7531867" y="1794380"/>
            <a:ext cx="0" cy="479656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4692214" y="1461656"/>
            <a:ext cx="10775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RegWrite</a:t>
            </a:r>
            <a:endParaRPr lang="en-US" altLang="zh-CN" sz="1600" b="1" dirty="0" err="1">
              <a:solidFill>
                <a:srgbClr val="0066FF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6298504" y="1461656"/>
            <a:ext cx="797560" cy="1301962"/>
            <a:chOff x="6642953" y="1806131"/>
            <a:chExt cx="841177" cy="1373163"/>
          </a:xfrm>
        </p:grpSpPr>
        <p:cxnSp>
          <p:nvCxnSpPr>
            <p:cNvPr id="96" name="直接连接符 95"/>
            <p:cNvCxnSpPr/>
            <p:nvPr/>
          </p:nvCxnSpPr>
          <p:spPr>
            <a:xfrm>
              <a:off x="7148592" y="2157051"/>
              <a:ext cx="0" cy="1022243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7" name="矩形 96"/>
            <p:cNvSpPr/>
            <p:nvPr/>
          </p:nvSpPr>
          <p:spPr>
            <a:xfrm>
              <a:off x="6642953" y="1806131"/>
              <a:ext cx="841177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</a:t>
              </a:r>
              <a:endParaRPr lang="en-US" altLang="zh-CN" sz="1600" b="1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98" name="矩形 97"/>
          <p:cNvSpPr/>
          <p:nvPr/>
        </p:nvSpPr>
        <p:spPr>
          <a:xfrm>
            <a:off x="7169906" y="1461656"/>
            <a:ext cx="78613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AluOP</a:t>
            </a:r>
            <a:endParaRPr lang="en-US" altLang="zh-CN" sz="1600" b="1" dirty="0" err="1">
              <a:solidFill>
                <a:srgbClr val="0066FF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9790625" y="1461656"/>
            <a:ext cx="1261745" cy="906151"/>
            <a:chOff x="10326051" y="1806131"/>
            <a:chExt cx="1330747" cy="955706"/>
          </a:xfrm>
        </p:grpSpPr>
        <p:cxnSp>
          <p:nvCxnSpPr>
            <p:cNvPr id="100" name="直接连接符 99"/>
            <p:cNvCxnSpPr/>
            <p:nvPr/>
          </p:nvCxnSpPr>
          <p:spPr>
            <a:xfrm>
              <a:off x="11045226" y="2157051"/>
              <a:ext cx="0" cy="604786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1" name="矩形 100"/>
            <p:cNvSpPr/>
            <p:nvPr/>
          </p:nvSpPr>
          <p:spPr>
            <a:xfrm>
              <a:off x="10326051" y="1806131"/>
              <a:ext cx="1330747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MemToReg</a:t>
              </a:r>
              <a:endParaRPr lang="en-US" altLang="zh-CN" sz="1600" b="1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3727673" y="1461656"/>
            <a:ext cx="864870" cy="1329168"/>
            <a:chOff x="3931530" y="1806131"/>
            <a:chExt cx="912168" cy="1401857"/>
          </a:xfrm>
        </p:grpSpPr>
        <p:cxnSp>
          <p:nvCxnSpPr>
            <p:cNvPr id="103" name="直接连接符 102"/>
            <p:cNvCxnSpPr/>
            <p:nvPr/>
          </p:nvCxnSpPr>
          <p:spPr>
            <a:xfrm>
              <a:off x="4413014" y="2157051"/>
              <a:ext cx="0" cy="1050937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4" name="矩形 103"/>
            <p:cNvSpPr/>
            <p:nvPr/>
          </p:nvSpPr>
          <p:spPr>
            <a:xfrm>
              <a:off x="3931530" y="1806131"/>
              <a:ext cx="91216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RegDst</a:t>
              </a:r>
              <a:endParaRPr lang="en-US" altLang="zh-CN" sz="1600" b="1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6478270" y="5239385"/>
            <a:ext cx="5560695" cy="612035"/>
            <a:chOff x="1721420" y="5579393"/>
            <a:chExt cx="5754688" cy="798512"/>
          </a:xfrm>
        </p:grpSpPr>
        <p:sp>
          <p:nvSpPr>
            <p:cNvPr id="106" name="矩形 105"/>
            <p:cNvSpPr/>
            <p:nvPr/>
          </p:nvSpPr>
          <p:spPr>
            <a:xfrm>
              <a:off x="1721420" y="5949280"/>
              <a:ext cx="1036638" cy="428625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b="1" kern="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OP</a:t>
              </a:r>
              <a:endParaRPr lang="en-US" altLang="zh-CN" sz="2000" b="1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7" name="矩形 24"/>
            <p:cNvSpPr/>
            <p:nvPr/>
          </p:nvSpPr>
          <p:spPr>
            <a:xfrm>
              <a:off x="2815208" y="5949280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000" b="1" kern="0" baseline="-2500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s</a:t>
              </a:r>
              <a:r>
                <a:rPr lang="en-US" altLang="zh-CN" sz="2000" b="1" kern="0" baseline="-2500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 </a:t>
              </a:r>
              <a:endParaRPr lang="zh-CN" altLang="en-US" sz="2000" b="1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8" name="矩形 25"/>
            <p:cNvSpPr/>
            <p:nvPr/>
          </p:nvSpPr>
          <p:spPr>
            <a:xfrm>
              <a:off x="3729608" y="5949280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zh-CN" sz="2000" b="1" kern="0" dirty="0" err="1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Rt</a:t>
              </a:r>
              <a:r>
                <a:rPr lang="en-US" altLang="zh-CN" sz="2000" b="1" kern="0" dirty="0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 </a:t>
              </a:r>
              <a:endParaRPr lang="zh-CN" altLang="en-US" sz="2000" b="1" kern="0" dirty="0">
                <a:solidFill>
                  <a:schemeClr val="accent5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9" name="TextBox 10"/>
            <p:cNvSpPr txBox="1"/>
            <p:nvPr/>
          </p:nvSpPr>
          <p:spPr>
            <a:xfrm>
              <a:off x="1838895" y="5579393"/>
              <a:ext cx="890588" cy="52028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6bits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0" name="矩形 26"/>
            <p:cNvSpPr/>
            <p:nvPr/>
          </p:nvSpPr>
          <p:spPr>
            <a:xfrm>
              <a:off x="4644008" y="5949280"/>
              <a:ext cx="2832100" cy="428625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2000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立即数</a:t>
              </a:r>
              <a:endParaRPr lang="zh-CN" altLang="en-US" sz="20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TextBox 12"/>
            <p:cNvSpPr txBox="1"/>
            <p:nvPr/>
          </p:nvSpPr>
          <p:spPr>
            <a:xfrm>
              <a:off x="2802508" y="5579393"/>
              <a:ext cx="890588" cy="52028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2" name="TextBox 13"/>
            <p:cNvSpPr txBox="1"/>
            <p:nvPr/>
          </p:nvSpPr>
          <p:spPr>
            <a:xfrm>
              <a:off x="3666108" y="5579393"/>
              <a:ext cx="892175" cy="52028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3" name="TextBox 14"/>
            <p:cNvSpPr txBox="1"/>
            <p:nvPr/>
          </p:nvSpPr>
          <p:spPr>
            <a:xfrm>
              <a:off x="5537770" y="5579393"/>
              <a:ext cx="1074923" cy="5202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16bits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-2540" y="5256530"/>
            <a:ext cx="6360795" cy="594995"/>
            <a:chOff x="2129680" y="5291360"/>
            <a:chExt cx="5754688" cy="798513"/>
          </a:xfrm>
        </p:grpSpPr>
        <p:sp>
          <p:nvSpPr>
            <p:cNvPr id="115" name="矩形 7"/>
            <p:cNvSpPr/>
            <p:nvPr/>
          </p:nvSpPr>
          <p:spPr>
            <a:xfrm>
              <a:off x="2129680" y="5661248"/>
              <a:ext cx="1036638" cy="428625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000000</a:t>
              </a:r>
              <a:endParaRPr lang="en-US" altLang="zh-CN" sz="20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矩形 24"/>
            <p:cNvSpPr/>
            <p:nvPr/>
          </p:nvSpPr>
          <p:spPr>
            <a:xfrm>
              <a:off x="3223468" y="5661248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000" b="1" kern="0" baseline="-2500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s</a:t>
              </a:r>
              <a:endParaRPr lang="zh-CN" altLang="en-US" sz="2000" b="1" kern="0" baseline="-25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7" name="矩形 25"/>
            <p:cNvSpPr/>
            <p:nvPr/>
          </p:nvSpPr>
          <p:spPr>
            <a:xfrm>
              <a:off x="4137868" y="5661248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000" b="1" kern="0" baseline="-2500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t</a:t>
              </a:r>
              <a:endParaRPr lang="zh-CN" altLang="en-US" sz="2000" b="1" kern="0" baseline="-25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8" name="矩形 26"/>
            <p:cNvSpPr/>
            <p:nvPr/>
          </p:nvSpPr>
          <p:spPr>
            <a:xfrm>
              <a:off x="5968255" y="5661248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shamt</a:t>
              </a:r>
              <a:endParaRPr lang="en-US" altLang="zh-CN" sz="2000" b="1" kern="0" baseline="-2500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9" name="矩形 27"/>
            <p:cNvSpPr/>
            <p:nvPr/>
          </p:nvSpPr>
          <p:spPr>
            <a:xfrm>
              <a:off x="5052268" y="5661248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zh-CN" sz="2000" b="1" kern="0" dirty="0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Rd</a:t>
              </a:r>
              <a:endParaRPr lang="en-US" altLang="zh-CN" sz="2000" b="1" kern="0" dirty="0">
                <a:solidFill>
                  <a:schemeClr val="accent5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0" name="TextBox 25"/>
            <p:cNvSpPr txBox="1"/>
            <p:nvPr/>
          </p:nvSpPr>
          <p:spPr>
            <a:xfrm>
              <a:off x="2247155" y="5291360"/>
              <a:ext cx="890587" cy="5351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6bits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6882655" y="5661248"/>
              <a:ext cx="1001713" cy="428625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funct</a:t>
              </a:r>
              <a:endParaRPr lang="en-US" altLang="zh-CN" sz="2000" b="1" kern="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2" name="TextBox 27"/>
            <p:cNvSpPr txBox="1"/>
            <p:nvPr/>
          </p:nvSpPr>
          <p:spPr>
            <a:xfrm>
              <a:off x="3210766" y="5291360"/>
              <a:ext cx="890587" cy="5351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23" name="TextBox 28"/>
            <p:cNvSpPr txBox="1"/>
            <p:nvPr/>
          </p:nvSpPr>
          <p:spPr>
            <a:xfrm>
              <a:off x="4074368" y="5291360"/>
              <a:ext cx="892175" cy="5351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24" name="TextBox 29"/>
            <p:cNvSpPr txBox="1"/>
            <p:nvPr/>
          </p:nvSpPr>
          <p:spPr>
            <a:xfrm>
              <a:off x="5010992" y="5291360"/>
              <a:ext cx="890587" cy="5351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25" name="TextBox 30"/>
            <p:cNvSpPr txBox="1"/>
            <p:nvPr/>
          </p:nvSpPr>
          <p:spPr>
            <a:xfrm>
              <a:off x="5946030" y="5291360"/>
              <a:ext cx="892175" cy="5351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26" name="TextBox 31"/>
            <p:cNvSpPr txBox="1"/>
            <p:nvPr/>
          </p:nvSpPr>
          <p:spPr>
            <a:xfrm>
              <a:off x="6954093" y="5291360"/>
              <a:ext cx="892175" cy="5351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6bits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sp>
        <p:nvSpPr>
          <p:cNvPr id="127" name="矩形 126"/>
          <p:cNvSpPr/>
          <p:nvPr/>
        </p:nvSpPr>
        <p:spPr>
          <a:xfrm>
            <a:off x="2980708" y="6092003"/>
            <a:ext cx="643318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0" dirty="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凡是有多个输入来源的，增加</a:t>
            </a:r>
            <a:r>
              <a:rPr lang="en-US" altLang="zh-CN" sz="2400" b="1" kern="0" dirty="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MUX</a:t>
            </a:r>
            <a:r>
              <a:rPr lang="zh-CN" altLang="en-US" sz="2400" b="1" kern="0" dirty="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，引入</a:t>
            </a:r>
            <a:r>
              <a:rPr lang="zh-CN" altLang="en-US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控点</a:t>
            </a:r>
            <a:endParaRPr lang="zh-CN" altLang="en-US" sz="2400" b="1" kern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  <p:sp>
        <p:nvSpPr>
          <p:cNvPr id="128" name="椭圆 127"/>
          <p:cNvSpPr/>
          <p:nvPr/>
        </p:nvSpPr>
        <p:spPr bwMode="auto">
          <a:xfrm>
            <a:off x="3781497" y="2624339"/>
            <a:ext cx="708564" cy="708564"/>
          </a:xfrm>
          <a:prstGeom prst="ellipse">
            <a:avLst/>
          </a:prstGeom>
          <a:noFill/>
          <a:ln w="19050">
            <a:solidFill>
              <a:srgbClr val="FF66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6699" tIns="43349" rIns="86699" bIns="43349" numCol="1" rtlCol="0" anchor="t" anchorCtr="0" compatLnSpc="1"/>
          <a:lstStyle/>
          <a:p>
            <a:pPr algn="ctr"/>
            <a:endParaRPr lang="zh-CN" altLang="en-US" sz="1600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9" name="椭圆 128"/>
          <p:cNvSpPr/>
          <p:nvPr/>
        </p:nvSpPr>
        <p:spPr bwMode="auto">
          <a:xfrm>
            <a:off x="6358729" y="2538508"/>
            <a:ext cx="708564" cy="708564"/>
          </a:xfrm>
          <a:prstGeom prst="ellipse">
            <a:avLst/>
          </a:prstGeom>
          <a:noFill/>
          <a:ln w="19050">
            <a:solidFill>
              <a:srgbClr val="FF66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6699" tIns="43349" rIns="86699" bIns="43349" numCol="1" rtlCol="0" anchor="t" anchorCtr="0" compatLnSpc="1"/>
          <a:lstStyle/>
          <a:p>
            <a:pPr algn="ctr"/>
            <a:endParaRPr lang="zh-CN" altLang="en-US" sz="1600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0" name="椭圆 129"/>
          <p:cNvSpPr/>
          <p:nvPr/>
        </p:nvSpPr>
        <p:spPr bwMode="auto">
          <a:xfrm>
            <a:off x="10141194" y="2211765"/>
            <a:ext cx="708564" cy="708564"/>
          </a:xfrm>
          <a:prstGeom prst="ellipse">
            <a:avLst/>
          </a:prstGeom>
          <a:noFill/>
          <a:ln w="19050">
            <a:solidFill>
              <a:srgbClr val="FF66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6699" tIns="43349" rIns="86699" bIns="43349" numCol="1" rtlCol="0" anchor="t" anchorCtr="0" compatLnSpc="1"/>
          <a:lstStyle/>
          <a:p>
            <a:pPr algn="ctr"/>
            <a:endParaRPr lang="zh-CN" altLang="en-US" sz="1600" b="1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ldLvl="0" animBg="1"/>
      <p:bldP spid="129" grpId="0" bldLvl="0" animBg="1"/>
      <p:bldP spid="13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452120" y="188595"/>
            <a:ext cx="5068570" cy="647700"/>
          </a:xfrm>
        </p:spPr>
        <p:txBody>
          <a:bodyPr/>
          <a:lstStyle/>
          <a:p>
            <a:r>
              <a:rPr lang="en-US" altLang="zh-CN" smtClean="0"/>
              <a:t>32</a:t>
            </a:r>
            <a:r>
              <a:rPr lang="zh-CN" altLang="en-US" smtClean="0"/>
              <a:t>个</a:t>
            </a:r>
            <a:r>
              <a:rPr lang="en-US" altLang="zh-CN" smtClean="0"/>
              <a:t>64</a:t>
            </a:r>
            <a:r>
              <a:rPr smtClean="0"/>
              <a:t>位的</a:t>
            </a:r>
            <a:r>
              <a:rPr lang="en-US" altLang="zh-CN" smtClean="0"/>
              <a:t>MIPS</a:t>
            </a:r>
            <a:r>
              <a:rPr lang="zh-CN" altLang="en-US" smtClean="0"/>
              <a:t>寄存器</a:t>
            </a:r>
            <a:endParaRPr lang="zh-CN" altLang="en-US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32305" y="836295"/>
          <a:ext cx="8639810" cy="673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835"/>
                <a:gridCol w="2040890"/>
                <a:gridCol w="2473960"/>
                <a:gridCol w="2270125"/>
              </a:tblGrid>
              <a:tr h="673735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寄存器编号</a:t>
                      </a:r>
                      <a:endParaRPr lang="zh-CN" altLang="en-US" sz="2400" dirty="0" smtClean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MIPS</a:t>
                      </a:r>
                      <a:r>
                        <a:rPr lang="zh-CN" altLang="en-US" sz="2400" dirty="0" smtClean="0"/>
                        <a:t>助记符</a:t>
                      </a:r>
                      <a:endParaRPr lang="zh-CN" altLang="en-US" sz="2400" dirty="0" smtClean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释义</a:t>
                      </a:r>
                      <a:endParaRPr lang="zh-CN" altLang="en-US" sz="2400" dirty="0" smtClean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备注</a:t>
                      </a:r>
                      <a:endParaRPr lang="zh-CN" altLang="en-US" sz="2400" dirty="0" smtClean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31988" y="1433513"/>
          <a:ext cx="821817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860"/>
                <a:gridCol w="2054225"/>
                <a:gridCol w="1949450"/>
                <a:gridCol w="2159635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$zero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固定值为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硬件置位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31988" y="2192338"/>
          <a:ext cx="8218170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860"/>
                <a:gridCol w="2054225"/>
                <a:gridCol w="1949450"/>
                <a:gridCol w="2159635"/>
              </a:tblGrid>
              <a:tr h="369887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2~3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$v0~$v1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函数调用返回值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931988" y="2570163"/>
          <a:ext cx="821817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860"/>
                <a:gridCol w="2054225"/>
                <a:gridCol w="1949450"/>
                <a:gridCol w="2159635"/>
              </a:tblGrid>
              <a:tr h="82296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4~7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$a0~$a3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函数调用参数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个参数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931988" y="2949575"/>
          <a:ext cx="8218170" cy="407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860"/>
                <a:gridCol w="2054225"/>
                <a:gridCol w="1949450"/>
                <a:gridCol w="2159635"/>
              </a:tblGrid>
              <a:tr h="407035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8~15</a:t>
                      </a:r>
                      <a:endParaRPr lang="en-US" altLang="zh-CN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462" marB="4546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$t0~$t7</a:t>
                      </a:r>
                      <a:endParaRPr lang="en-US" altLang="zh-CN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462" marB="4546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暂存寄存器</a:t>
                      </a:r>
                      <a:endParaRPr lang="zh-CN" altLang="en-US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462" marB="4546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随便使用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462" marB="4546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931988" y="3324225"/>
          <a:ext cx="821817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860"/>
                <a:gridCol w="2054225"/>
                <a:gridCol w="1949450"/>
                <a:gridCol w="2159635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16~23</a:t>
                      </a:r>
                      <a:endParaRPr lang="en-US" altLang="zh-CN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$s0~$s7</a:t>
                      </a:r>
                      <a:endParaRPr lang="en-US" altLang="zh-CN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save</a:t>
                      </a: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寄存器</a:t>
                      </a:r>
                      <a:endParaRPr lang="zh-CN" altLang="en-US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</a:rPr>
                        <a:t>save/restore</a:t>
                      </a:r>
                      <a:endParaRPr lang="en-US" altLang="zh-CN" sz="24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932305" y="3703955"/>
          <a:ext cx="821817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860"/>
                <a:gridCol w="2054225"/>
                <a:gridCol w="1949450"/>
                <a:gridCol w="2159635"/>
              </a:tblGrid>
              <a:tr h="82296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24~25</a:t>
                      </a:r>
                      <a:endParaRPr lang="en-US" altLang="zh-CN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$t8~$t9</a:t>
                      </a:r>
                      <a:endParaRPr lang="en-US" altLang="zh-CN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暂存寄存器</a:t>
                      </a:r>
                      <a:endParaRPr lang="zh-CN" altLang="en-US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随便使用</a:t>
                      </a:r>
                      <a:endParaRPr lang="zh-CN" altLang="en-US" sz="2400" b="1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zh-CN" altLang="en-US" sz="24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931988" y="4464050"/>
          <a:ext cx="821817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860"/>
                <a:gridCol w="2054225"/>
                <a:gridCol w="1949450"/>
                <a:gridCol w="2159635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</a:rPr>
                        <a:t>gp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全局指针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931988" y="4845050"/>
          <a:ext cx="821817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860"/>
                <a:gridCol w="2054225"/>
                <a:gridCol w="1949450"/>
                <a:gridCol w="2159635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堆栈指针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931988" y="5226050"/>
          <a:ext cx="82181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860"/>
                <a:gridCol w="2054225"/>
                <a:gridCol w="1949450"/>
                <a:gridCol w="2159635"/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416" marB="45416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416" marB="45416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帧指针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416" marB="45416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416" marB="45416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932305" y="5599430"/>
          <a:ext cx="801243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790"/>
                <a:gridCol w="2003425"/>
                <a:gridCol w="1900555"/>
                <a:gridCol w="2105660"/>
              </a:tblGrid>
              <a:tr h="82296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altLang="zh-CN" sz="2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zh-CN" sz="2200" b="1" dirty="0" err="1" smtClean="0">
                          <a:solidFill>
                            <a:schemeClr val="tx1"/>
                          </a:solidFill>
                        </a:rPr>
                        <a:t>ra</a:t>
                      </a:r>
                      <a:endParaRPr lang="en-US" altLang="zh-CN" sz="2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函数返回地址</a:t>
                      </a:r>
                      <a:endParaRPr lang="zh-CN" altLang="en-US" sz="2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931988" y="1812925"/>
          <a:ext cx="82181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860"/>
                <a:gridCol w="2054225"/>
                <a:gridCol w="1949450"/>
                <a:gridCol w="2159635"/>
              </a:tblGrid>
              <a:tr h="4572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$at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汇编器保留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932305" y="4084320"/>
          <a:ext cx="8274685" cy="76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830"/>
                <a:gridCol w="2068830"/>
                <a:gridCol w="1962785"/>
                <a:gridCol w="2174240"/>
              </a:tblGrid>
              <a:tr h="76073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26~27</a:t>
                      </a:r>
                      <a:endParaRPr lang="en-US" altLang="zh-CN" sz="2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$k0~$k1</a:t>
                      </a:r>
                      <a:endParaRPr lang="en-US" altLang="zh-CN" sz="2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操作系统保留</a:t>
                      </a:r>
                      <a:endParaRPr lang="zh-CN" altLang="en-US" sz="2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192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dirty="0" smtClean="0">
                <a:solidFill>
                  <a:srgbClr val="0D7157"/>
                </a:solidFill>
              </a:rPr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958658" y="4464050"/>
          <a:ext cx="82184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622"/>
                <a:gridCol w="2054622"/>
                <a:gridCol w="1949772"/>
                <a:gridCol w="2159472"/>
              </a:tblGrid>
              <a:tr h="371475">
                <a:tc>
                  <a:txBody>
                    <a:bodyPr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</a:rPr>
                        <a:t>gp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全局指针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单周期</a:t>
            </a:r>
            <a:r>
              <a:rPr lang="en-US" altLang="zh-CN" dirty="0"/>
              <a:t>MIPS</a:t>
            </a:r>
            <a:r>
              <a:rPr lang="zh-CN" altLang="en-US" dirty="0"/>
              <a:t>数据</a:t>
            </a:r>
            <a:r>
              <a:rPr lang="zh-CN" altLang="en-US" dirty="0" smtClean="0"/>
              <a:t>通路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31362" y="1284502"/>
            <a:ext cx="10845726" cy="5037192"/>
            <a:chOff x="697004" y="1767866"/>
            <a:chExt cx="11438851" cy="5312664"/>
          </a:xfrm>
        </p:grpSpPr>
        <p:sp>
          <p:nvSpPr>
            <p:cNvPr id="5" name="流程图: 手动输入 146"/>
            <p:cNvSpPr/>
            <p:nvPr/>
          </p:nvSpPr>
          <p:spPr>
            <a:xfrm>
              <a:off x="5181935" y="5812705"/>
              <a:ext cx="1223105" cy="30849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429375" y="4408413"/>
              <a:ext cx="97509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4391673" y="5021016"/>
              <a:ext cx="69402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任意多边形: 形状 256"/>
            <p:cNvSpPr/>
            <p:nvPr/>
          </p:nvSpPr>
          <p:spPr>
            <a:xfrm flipV="1">
              <a:off x="4911567" y="4551034"/>
              <a:ext cx="187289" cy="104394"/>
            </a:xfrm>
            <a:custGeom>
              <a:avLst/>
              <a:gdLst>
                <a:gd name="connsiteX0" fmla="*/ 323850 w 323850"/>
                <a:gd name="connsiteY0" fmla="*/ 0 h 0"/>
                <a:gd name="connsiteX1" fmla="*/ 0 w 3238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>
                  <a:moveTo>
                    <a:pt x="323850" y="0"/>
                  </a:moveTo>
                  <a:lnTo>
                    <a:pt x="0" y="0"/>
                  </a:lnTo>
                </a:path>
              </a:pathLst>
            </a:cu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053450" y="4289705"/>
              <a:ext cx="105916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038682" y="4010421"/>
              <a:ext cx="105916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" name="组合 10"/>
            <p:cNvGrpSpPr/>
            <p:nvPr/>
          </p:nvGrpSpPr>
          <p:grpSpPr>
            <a:xfrm>
              <a:off x="5069674" y="2027665"/>
              <a:ext cx="6334881" cy="1950924"/>
              <a:chOff x="5039741" y="3208161"/>
              <a:chExt cx="597546" cy="457491"/>
            </a:xfrm>
          </p:grpSpPr>
          <p:cxnSp>
            <p:nvCxnSpPr>
              <p:cNvPr id="163" name="直接连接符 162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2" name="直接连接符 11"/>
            <p:cNvCxnSpPr/>
            <p:nvPr/>
          </p:nvCxnSpPr>
          <p:spPr>
            <a:xfrm>
              <a:off x="5073891" y="2472651"/>
              <a:ext cx="4131450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5083378" y="2695870"/>
              <a:ext cx="3227280" cy="1199217"/>
              <a:chOff x="5039741" y="3208161"/>
              <a:chExt cx="597546" cy="457491"/>
            </a:xfrm>
          </p:grpSpPr>
          <p:cxnSp>
            <p:nvCxnSpPr>
              <p:cNvPr id="161" name="直接连接符 160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4" name="组合 13"/>
            <p:cNvGrpSpPr/>
            <p:nvPr/>
          </p:nvGrpSpPr>
          <p:grpSpPr>
            <a:xfrm>
              <a:off x="5088159" y="3149858"/>
              <a:ext cx="744126" cy="474778"/>
              <a:chOff x="5039741" y="3208161"/>
              <a:chExt cx="597546" cy="457491"/>
            </a:xfrm>
          </p:grpSpPr>
          <p:cxnSp>
            <p:nvCxnSpPr>
              <p:cNvPr id="159" name="直接连接符 158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5" name="直接连接符 14"/>
            <p:cNvCxnSpPr/>
            <p:nvPr/>
          </p:nvCxnSpPr>
          <p:spPr>
            <a:xfrm>
              <a:off x="4778067" y="3306859"/>
              <a:ext cx="0" cy="1125265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任意多边形: 形状 191"/>
            <p:cNvSpPr/>
            <p:nvPr/>
          </p:nvSpPr>
          <p:spPr>
            <a:xfrm>
              <a:off x="5080685" y="2250400"/>
              <a:ext cx="5072714" cy="1475869"/>
            </a:xfrm>
            <a:custGeom>
              <a:avLst/>
              <a:gdLst>
                <a:gd name="connsiteX0" fmla="*/ 0 w 4762500"/>
                <a:gd name="connsiteY0" fmla="*/ 0 h 1600200"/>
                <a:gd name="connsiteX1" fmla="*/ 4762500 w 4762500"/>
                <a:gd name="connsiteY1" fmla="*/ 0 h 1600200"/>
                <a:gd name="connsiteX2" fmla="*/ 4762500 w 4762500"/>
                <a:gd name="connsiteY2" fmla="*/ 1600200 h 1600200"/>
                <a:gd name="connsiteX0-1" fmla="*/ 0 w 4762500"/>
                <a:gd name="connsiteY0-2" fmla="*/ 0 h 1593057"/>
                <a:gd name="connsiteX1-3" fmla="*/ 4762500 w 4762500"/>
                <a:gd name="connsiteY1-4" fmla="*/ 0 h 1593057"/>
                <a:gd name="connsiteX2-5" fmla="*/ 4762500 w 4762500"/>
                <a:gd name="connsiteY2-6" fmla="*/ 1593057 h 1593057"/>
                <a:gd name="connsiteX0-7" fmla="*/ 0 w 4762500"/>
                <a:gd name="connsiteY0-8" fmla="*/ 0 h 1600201"/>
                <a:gd name="connsiteX1-9" fmla="*/ 4762500 w 4762500"/>
                <a:gd name="connsiteY1-10" fmla="*/ 0 h 1600201"/>
                <a:gd name="connsiteX2-11" fmla="*/ 4762500 w 4762500"/>
                <a:gd name="connsiteY2-12" fmla="*/ 1600201 h 16002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762500" h="1600201">
                  <a:moveTo>
                    <a:pt x="0" y="0"/>
                  </a:moveTo>
                  <a:lnTo>
                    <a:pt x="4762500" y="0"/>
                  </a:lnTo>
                  <a:lnTo>
                    <a:pt x="4762500" y="1600201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17" name="矩形 16"/>
            <p:cNvSpPr/>
            <p:nvPr/>
          </p:nvSpPr>
          <p:spPr>
            <a:xfrm>
              <a:off x="5065360" y="1767866"/>
              <a:ext cx="120483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MemtoReg</a:t>
              </a:r>
              <a:endPara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65360" y="1988766"/>
              <a:ext cx="120082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MemWrite</a:t>
              </a:r>
              <a:endPara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65360" y="2209666"/>
              <a:ext cx="87131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  <a:endPara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065360" y="2430566"/>
              <a:ext cx="82376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AluOP</a:t>
              </a:r>
              <a:endParaRPr lang="en-US" altLang="zh-CN" sz="1600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065360" y="2662976"/>
              <a:ext cx="950342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ALUSrc</a:t>
              </a:r>
              <a:endParaRPr lang="en-US" altLang="zh-CN" sz="1600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754378" y="3260600"/>
              <a:ext cx="859929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RegDst</a:t>
              </a:r>
              <a:endParaRPr lang="en-US" altLang="zh-CN" sz="1600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065360" y="2883875"/>
              <a:ext cx="108160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RegWrite</a:t>
              </a:r>
              <a:endParaRPr lang="en-US" altLang="zh-CN" sz="1600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419520" y="2472651"/>
              <a:ext cx="78358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PCSrc</a:t>
              </a:r>
              <a:endPara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992610" y="3763083"/>
              <a:ext cx="252305" cy="453041"/>
            </a:xfrm>
            <a:prstGeom prst="rect">
              <a:avLst/>
            </a:prstGeom>
            <a:solidFill>
              <a:srgbClr val="59B2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2119506" y="4219534"/>
              <a:ext cx="0" cy="10085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1870381" y="4266907"/>
              <a:ext cx="60878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连接符 27"/>
            <p:cNvCxnSpPr>
              <a:endCxn id="25" idx="1"/>
            </p:cNvCxnSpPr>
            <p:nvPr/>
          </p:nvCxnSpPr>
          <p:spPr>
            <a:xfrm>
              <a:off x="1681860" y="3989131"/>
              <a:ext cx="310750" cy="47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250097" y="3993971"/>
              <a:ext cx="343074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1908246" y="3424994"/>
              <a:ext cx="458763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584594" y="3667322"/>
              <a:ext cx="1029485" cy="1445348"/>
              <a:chOff x="2153669" y="3581315"/>
              <a:chExt cx="1069479" cy="1387999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2162582" y="3581315"/>
                <a:ext cx="920297" cy="1387999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2672635" y="3769167"/>
                <a:ext cx="550513" cy="341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2153669" y="3768090"/>
                <a:ext cx="391462" cy="341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2200356" y="4158047"/>
                <a:ext cx="941319" cy="591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600" b="1" kern="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指令</a:t>
                </a:r>
                <a:endParaRPr lang="en-US" altLang="zh-CN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600" b="1" kern="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3435980" y="3621609"/>
              <a:ext cx="835819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指令字</a:t>
              </a: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069337" y="5786044"/>
              <a:ext cx="216340" cy="3556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2407598" y="5954587"/>
              <a:ext cx="37080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任意多边形: 形状 251"/>
            <p:cNvSpPr/>
            <p:nvPr/>
          </p:nvSpPr>
          <p:spPr>
            <a:xfrm>
              <a:off x="3104594" y="5704600"/>
              <a:ext cx="420272" cy="738401"/>
            </a:xfrm>
            <a:custGeom>
              <a:avLst/>
              <a:gdLst>
                <a:gd name="connsiteX0" fmla="*/ 0 w 234950"/>
                <a:gd name="connsiteY0" fmla="*/ 0 h 812800"/>
                <a:gd name="connsiteX1" fmla="*/ 234950 w 234950"/>
                <a:gd name="connsiteY1" fmla="*/ 0 h 812800"/>
                <a:gd name="connsiteX2" fmla="*/ 234950 w 234950"/>
                <a:gd name="connsiteY2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4950" h="812800">
                  <a:moveTo>
                    <a:pt x="0" y="0"/>
                  </a:moveTo>
                  <a:lnTo>
                    <a:pt x="234950" y="0"/>
                  </a:lnTo>
                  <a:lnTo>
                    <a:pt x="234950" y="812800"/>
                  </a:lnTo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6" name="矩形 35"/>
            <p:cNvSpPr/>
            <p:nvPr/>
          </p:nvSpPr>
          <p:spPr>
            <a:xfrm>
              <a:off x="3233226" y="5423935"/>
              <a:ext cx="70723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PC+4</a:t>
              </a:r>
              <a:endPara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977560" y="2915317"/>
              <a:ext cx="47885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5:0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993227" y="3991560"/>
              <a:ext cx="693167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20:16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015148" y="3734106"/>
              <a:ext cx="693167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25:21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966955" y="4484799"/>
              <a:ext cx="681112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15:11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399278" y="5744840"/>
              <a:ext cx="58601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260768" y="5840486"/>
              <a:ext cx="1306637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377380" y="5937733"/>
              <a:ext cx="1039416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SignImm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102472" y="3624635"/>
              <a:ext cx="1417422" cy="1620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45" name="矩形 44"/>
            <p:cNvSpPr/>
            <p:nvPr/>
          </p:nvSpPr>
          <p:spPr>
            <a:xfrm>
              <a:off x="5087028" y="3846399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088159" y="4167250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81485" y="4515214"/>
              <a:ext cx="51435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087028" y="4869877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607659" y="3587547"/>
              <a:ext cx="549846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392551" y="4623794"/>
              <a:ext cx="105013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600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寄存器堆</a:t>
              </a:r>
              <a:endParaRPr lang="zh-CN" altLang="en-US" sz="16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87634" y="3856669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79493" y="4276124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625897" y="4389532"/>
              <a:ext cx="319279" cy="704849"/>
              <a:chOff x="4451072" y="4543951"/>
              <a:chExt cx="319279" cy="704849"/>
            </a:xfrm>
          </p:grpSpPr>
          <p:sp>
            <p:nvSpPr>
              <p:cNvPr id="153" name="流程图: 手动操作 152"/>
              <p:cNvSpPr/>
              <p:nvPr/>
            </p:nvSpPr>
            <p:spPr>
              <a:xfrm rot="16200000">
                <a:off x="4335027" y="4701403"/>
                <a:ext cx="533466" cy="226510"/>
              </a:xfrm>
              <a:prstGeom prst="flowChartManualOperation">
                <a:avLst/>
              </a:prstGeom>
              <a:solidFill>
                <a:srgbClr val="FFFF0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4451072" y="4543951"/>
                <a:ext cx="319279" cy="704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流程图: 手动操作 53"/>
            <p:cNvSpPr/>
            <p:nvPr/>
          </p:nvSpPr>
          <p:spPr>
            <a:xfrm rot="16200000">
              <a:off x="1336980" y="3875036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9026" y="3715552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流程图: 手动操作 55"/>
            <p:cNvSpPr/>
            <p:nvPr/>
          </p:nvSpPr>
          <p:spPr>
            <a:xfrm rot="16200000">
              <a:off x="7251910" y="4433214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57" name="矩形 56"/>
            <p:cNvSpPr/>
            <p:nvPr/>
          </p:nvSpPr>
          <p:spPr>
            <a:xfrm>
              <a:off x="7346314" y="4283009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流程图: 手动操作 57"/>
            <p:cNvSpPr/>
            <p:nvPr/>
          </p:nvSpPr>
          <p:spPr>
            <a:xfrm rot="16200000">
              <a:off x="11167767" y="4070175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59" name="矩形 58"/>
            <p:cNvSpPr/>
            <p:nvPr/>
          </p:nvSpPr>
          <p:spPr>
            <a:xfrm>
              <a:off x="11263840" y="3936437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6507043" y="4010421"/>
              <a:ext cx="1557578" cy="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7855791" y="5879564"/>
              <a:ext cx="34774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组合 61"/>
            <p:cNvGrpSpPr/>
            <p:nvPr/>
          </p:nvGrpSpPr>
          <p:grpSpPr>
            <a:xfrm>
              <a:off x="7386084" y="5653031"/>
              <a:ext cx="609076" cy="552651"/>
              <a:chOff x="7239187" y="4876234"/>
              <a:chExt cx="632738" cy="574121"/>
            </a:xfrm>
          </p:grpSpPr>
          <p:sp>
            <p:nvSpPr>
              <p:cNvPr id="151" name="平行四边形 150"/>
              <p:cNvSpPr/>
              <p:nvPr/>
            </p:nvSpPr>
            <p:spPr>
              <a:xfrm rot="4500000">
                <a:off x="7216515" y="4946030"/>
                <a:ext cx="574121" cy="434528"/>
              </a:xfrm>
              <a:prstGeom prst="parallelogram">
                <a:avLst/>
              </a:prstGeom>
              <a:solidFill>
                <a:srgbClr val="ED7D3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7239187" y="4999635"/>
                <a:ext cx="632738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&lt;&lt;2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" name="矩形 62"/>
            <p:cNvSpPr/>
            <p:nvPr/>
          </p:nvSpPr>
          <p:spPr>
            <a:xfrm>
              <a:off x="8408569" y="6034851"/>
              <a:ext cx="31477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600045" y="5800998"/>
              <a:ext cx="115661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PCBranch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 flipV="1">
              <a:off x="7624520" y="4588128"/>
              <a:ext cx="462543" cy="352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7583805" y="4322624"/>
              <a:ext cx="64092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SrcB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7573803" y="3763083"/>
              <a:ext cx="652983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SrcA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466912" y="3750272"/>
              <a:ext cx="74071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任意多边形: 形状 323"/>
            <p:cNvSpPr/>
            <p:nvPr/>
          </p:nvSpPr>
          <p:spPr>
            <a:xfrm>
              <a:off x="8064621" y="3840798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70" name="矩形 69"/>
            <p:cNvSpPr/>
            <p:nvPr/>
          </p:nvSpPr>
          <p:spPr>
            <a:xfrm rot="16200000">
              <a:off x="8123340" y="4149304"/>
              <a:ext cx="60342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517269" y="4016596"/>
              <a:ext cx="122894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ALUResult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498897" y="4614480"/>
              <a:ext cx="116532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WriteData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8532230" y="4302272"/>
              <a:ext cx="122403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0541167" y="4301458"/>
              <a:ext cx="780078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组合 74"/>
            <p:cNvGrpSpPr/>
            <p:nvPr/>
          </p:nvGrpSpPr>
          <p:grpSpPr>
            <a:xfrm>
              <a:off x="9690826" y="3695866"/>
              <a:ext cx="1002680" cy="1436044"/>
              <a:chOff x="2106940" y="3477998"/>
              <a:chExt cx="1041633" cy="1491834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2162583" y="3477998"/>
                <a:ext cx="828902" cy="1491834"/>
              </a:xfrm>
              <a:prstGeom prst="rect">
                <a:avLst/>
              </a:prstGeom>
              <a:solidFill>
                <a:srgbClr val="79F5F9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/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2317534" y="3480984"/>
                <a:ext cx="571206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597199" y="3861428"/>
                <a:ext cx="551374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2150372" y="3834566"/>
                <a:ext cx="392697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2133661" y="4068361"/>
                <a:ext cx="944289" cy="6393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600" b="1" kern="0" dirty="0">
                    <a:latin typeface="微软雅黑" panose="020B0503020204020204" charset="-122"/>
                    <a:ea typeface="微软雅黑" panose="020B0503020204020204" charset="-122"/>
                  </a:rPr>
                  <a:t>数据</a:t>
                </a:r>
                <a:endParaRPr lang="en-US" altLang="zh-CN" sz="1600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600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106940" y="4556521"/>
                <a:ext cx="634822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10484405" y="4026377"/>
              <a:ext cx="1109737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ReadData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0506410" y="6662499"/>
              <a:ext cx="162944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WriteBackData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任意多边形: 形状 323"/>
            <p:cNvSpPr/>
            <p:nvPr/>
          </p:nvSpPr>
          <p:spPr>
            <a:xfrm>
              <a:off x="8163994" y="5696260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79" name="任意多边形: 形状 323"/>
            <p:cNvSpPr/>
            <p:nvPr/>
          </p:nvSpPr>
          <p:spPr>
            <a:xfrm>
              <a:off x="2768573" y="5274135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80" name="矩形 79"/>
            <p:cNvSpPr/>
            <p:nvPr/>
          </p:nvSpPr>
          <p:spPr>
            <a:xfrm>
              <a:off x="2950880" y="5513430"/>
              <a:ext cx="344239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8350117" y="5929356"/>
              <a:ext cx="344239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933293" y="6724905"/>
              <a:ext cx="1618059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BranchAddress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>
            <a:xfrm>
              <a:off x="4038682" y="2883186"/>
              <a:ext cx="0" cy="3163131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任意多边形: 形状 256"/>
            <p:cNvSpPr/>
            <p:nvPr/>
          </p:nvSpPr>
          <p:spPr>
            <a:xfrm flipV="1">
              <a:off x="11547755" y="4010500"/>
              <a:ext cx="225121" cy="153946"/>
            </a:xfrm>
            <a:custGeom>
              <a:avLst/>
              <a:gdLst>
                <a:gd name="connsiteX0" fmla="*/ 323850 w 323850"/>
                <a:gd name="connsiteY0" fmla="*/ 0 h 0"/>
                <a:gd name="connsiteX1" fmla="*/ 0 w 3238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>
                  <a:moveTo>
                    <a:pt x="323850" y="0"/>
                  </a:moveTo>
                  <a:lnTo>
                    <a:pt x="0" y="0"/>
                  </a:lnTo>
                </a:path>
              </a:pathLst>
            </a:cu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cxnSp>
          <p:nvCxnSpPr>
            <p:cNvPr id="85" name="直接连接符 84"/>
            <p:cNvCxnSpPr>
              <a:stCxn id="84" idx="0"/>
            </p:cNvCxnSpPr>
            <p:nvPr/>
          </p:nvCxnSpPr>
          <p:spPr>
            <a:xfrm>
              <a:off x="11772876" y="4164446"/>
              <a:ext cx="8580" cy="2795238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4053450" y="4762613"/>
              <a:ext cx="60419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4391673" y="4518933"/>
              <a:ext cx="25835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391673" y="4289705"/>
              <a:ext cx="0" cy="225509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4038682" y="2883186"/>
              <a:ext cx="530592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4046972" y="6046317"/>
              <a:ext cx="111098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4391673" y="5021016"/>
              <a:ext cx="0" cy="1938668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4391673" y="6959684"/>
              <a:ext cx="7379146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9492790" y="3487778"/>
              <a:ext cx="1348856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9492790" y="3487778"/>
              <a:ext cx="0" cy="787747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10841646" y="3487778"/>
              <a:ext cx="0" cy="501353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10848976" y="3998474"/>
              <a:ext cx="47226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6814452" y="4910747"/>
              <a:ext cx="2914605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6814452" y="4426978"/>
              <a:ext cx="0" cy="483769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7088792" y="4711487"/>
              <a:ext cx="0" cy="1237624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7108189" y="4711893"/>
              <a:ext cx="285305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6429375" y="5966951"/>
              <a:ext cx="975092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060306" y="3143260"/>
              <a:ext cx="522726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3" name="矩形 102"/>
            <p:cNvSpPr/>
            <p:nvPr/>
          </p:nvSpPr>
          <p:spPr>
            <a:xfrm>
              <a:off x="3984471" y="2661978"/>
              <a:ext cx="693167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31:26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等腰三角形 103"/>
            <p:cNvSpPr/>
            <p:nvPr/>
          </p:nvSpPr>
          <p:spPr>
            <a:xfrm>
              <a:off x="2010894" y="4092249"/>
              <a:ext cx="217225" cy="122111"/>
            </a:xfrm>
            <a:prstGeom prst="triangle">
              <a:avLst/>
            </a:prstGeom>
            <a:solidFill>
              <a:srgbClr val="59B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5532327" y="5118027"/>
              <a:ext cx="688286" cy="562088"/>
              <a:chOff x="1853728" y="4285666"/>
              <a:chExt cx="688286" cy="562088"/>
            </a:xfrm>
            <a:solidFill>
              <a:srgbClr val="FFCCFF"/>
            </a:solidFill>
          </p:grpSpPr>
          <p:cxnSp>
            <p:nvCxnSpPr>
              <p:cNvPr id="142" name="直接连接符 141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矩形 142"/>
              <p:cNvSpPr/>
              <p:nvPr/>
            </p:nvSpPr>
            <p:spPr>
              <a:xfrm>
                <a:off x="1853728" y="4460324"/>
                <a:ext cx="688286" cy="3874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等腰三角形 143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9904273" y="5003415"/>
              <a:ext cx="688286" cy="562088"/>
              <a:chOff x="1853728" y="4285666"/>
              <a:chExt cx="688286" cy="562088"/>
            </a:xfrm>
            <a:solidFill>
              <a:srgbClr val="00B050"/>
            </a:solidFill>
          </p:grpSpPr>
          <p:cxnSp>
            <p:nvCxnSpPr>
              <p:cNvPr id="139" name="直接连接符 138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矩形 139"/>
              <p:cNvSpPr/>
              <p:nvPr/>
            </p:nvSpPr>
            <p:spPr>
              <a:xfrm>
                <a:off x="1853728" y="4460324"/>
                <a:ext cx="688286" cy="3874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等腰三角形 140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rgbClr val="79F5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  <p:cxnSp>
          <p:nvCxnSpPr>
            <p:cNvPr id="107" name="直接连接符 106"/>
            <p:cNvCxnSpPr/>
            <p:nvPr/>
          </p:nvCxnSpPr>
          <p:spPr>
            <a:xfrm>
              <a:off x="3493075" y="4009114"/>
              <a:ext cx="54560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1269836" y="3840798"/>
              <a:ext cx="0" cy="2602203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1269836" y="6443001"/>
              <a:ext cx="6894158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8941392" y="6150115"/>
              <a:ext cx="0" cy="549253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985166" y="6699368"/>
              <a:ext cx="792812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981804" y="4128910"/>
              <a:ext cx="0" cy="2570458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981804" y="4128910"/>
              <a:ext cx="50069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1269836" y="3840798"/>
              <a:ext cx="21602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8631603" y="6150115"/>
              <a:ext cx="309789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2407598" y="4010421"/>
              <a:ext cx="0" cy="1464731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2407598" y="5475152"/>
              <a:ext cx="35786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8" name="组合 117"/>
            <p:cNvGrpSpPr/>
            <p:nvPr/>
          </p:nvGrpSpPr>
          <p:grpSpPr>
            <a:xfrm>
              <a:off x="5099722" y="2927507"/>
              <a:ext cx="2431294" cy="1389682"/>
              <a:chOff x="5039741" y="3208161"/>
              <a:chExt cx="597546" cy="457491"/>
            </a:xfrm>
          </p:grpSpPr>
          <p:cxnSp>
            <p:nvCxnSpPr>
              <p:cNvPr id="137" name="直接连接符 136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19" name="直接连接符 118"/>
            <p:cNvCxnSpPr/>
            <p:nvPr/>
          </p:nvCxnSpPr>
          <p:spPr>
            <a:xfrm>
              <a:off x="9005029" y="2577253"/>
              <a:ext cx="0" cy="144912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8546056" y="4038014"/>
              <a:ext cx="45897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9005029" y="2577253"/>
              <a:ext cx="2003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2" name="流程图: 延期 121"/>
            <p:cNvSpPr/>
            <p:nvPr/>
          </p:nvSpPr>
          <p:spPr>
            <a:xfrm>
              <a:off x="9220461" y="2408903"/>
              <a:ext cx="281920" cy="228390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cxnSp>
          <p:nvCxnSpPr>
            <p:cNvPr id="123" name="直接连接符 122"/>
            <p:cNvCxnSpPr/>
            <p:nvPr/>
          </p:nvCxnSpPr>
          <p:spPr>
            <a:xfrm>
              <a:off x="9502935" y="2523098"/>
              <a:ext cx="279279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9782214" y="1767866"/>
              <a:ext cx="0" cy="755232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1617606" y="1767866"/>
              <a:ext cx="8164608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1603713" y="1767866"/>
              <a:ext cx="0" cy="1985274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7" name="矩形 126"/>
            <p:cNvSpPr/>
            <p:nvPr/>
          </p:nvSpPr>
          <p:spPr>
            <a:xfrm>
              <a:off x="697004" y="3693304"/>
              <a:ext cx="70723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PC+4</a:t>
              </a:r>
              <a:endPara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4418820" y="1847647"/>
              <a:ext cx="658938" cy="1475074"/>
              <a:chOff x="4249767" y="1888664"/>
              <a:chExt cx="658938" cy="1475074"/>
            </a:xfrm>
          </p:grpSpPr>
          <p:sp>
            <p:nvSpPr>
              <p:cNvPr id="133" name="矩形: 圆角 196"/>
              <p:cNvSpPr/>
              <p:nvPr/>
            </p:nvSpPr>
            <p:spPr>
              <a:xfrm>
                <a:off x="4269135" y="1888664"/>
                <a:ext cx="635703" cy="1459212"/>
              </a:xfrm>
              <a:prstGeom prst="round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4389953" y="1996880"/>
                <a:ext cx="407194" cy="875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控</a:t>
                </a:r>
                <a:endParaRPr lang="en-US" altLang="zh-CN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制</a:t>
                </a:r>
                <a:endParaRPr lang="en-US" altLang="zh-CN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器</a:t>
                </a:r>
                <a:endPara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4249767" y="3005005"/>
                <a:ext cx="658938" cy="358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</a:t>
                </a:r>
                <a:endParaRPr lang="en-US" altLang="zh-CN" sz="16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4262416" y="2779899"/>
                <a:ext cx="481681" cy="3594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</a:t>
                </a:r>
                <a:endPara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9" name="矩形 128"/>
            <p:cNvSpPr/>
            <p:nvPr/>
          </p:nvSpPr>
          <p:spPr>
            <a:xfrm>
              <a:off x="4690925" y="3670407"/>
              <a:ext cx="37303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rs</a:t>
              </a:r>
              <a:endPara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4718642" y="3982725"/>
              <a:ext cx="36768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rt</a:t>
              </a:r>
              <a:endPara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300868" y="4673308"/>
              <a:ext cx="409203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rd</a:t>
              </a:r>
              <a:endPara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7554908" y="6170561"/>
              <a:ext cx="70723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PC+4</a:t>
              </a:r>
              <a:endPara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</a:t>
            </a:r>
            <a:r>
              <a:rPr lang="zh-CN" altLang="en-US" dirty="0"/>
              <a:t>型指令数据通路建立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4" name="流程图: 手动输入 146"/>
          <p:cNvSpPr/>
          <p:nvPr/>
        </p:nvSpPr>
        <p:spPr>
          <a:xfrm>
            <a:off x="4909932" y="5462454"/>
            <a:ext cx="1159685" cy="29249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9483 h 17483"/>
              <a:gd name="connsiteX1-3" fmla="*/ 10000 w 10000"/>
              <a:gd name="connsiteY1-4" fmla="*/ 0 h 17483"/>
              <a:gd name="connsiteX2-5" fmla="*/ 10000 w 10000"/>
              <a:gd name="connsiteY2-6" fmla="*/ 17483 h 17483"/>
              <a:gd name="connsiteX3-7" fmla="*/ 0 w 10000"/>
              <a:gd name="connsiteY3-8" fmla="*/ 17483 h 17483"/>
              <a:gd name="connsiteX4-9" fmla="*/ 0 w 10000"/>
              <a:gd name="connsiteY4-10" fmla="*/ 9483 h 17483"/>
              <a:gd name="connsiteX0-11" fmla="*/ 0 w 10000"/>
              <a:gd name="connsiteY0-12" fmla="*/ 5355 h 13355"/>
              <a:gd name="connsiteX1-13" fmla="*/ 10000 w 10000"/>
              <a:gd name="connsiteY1-14" fmla="*/ 0 h 13355"/>
              <a:gd name="connsiteX2-15" fmla="*/ 10000 w 10000"/>
              <a:gd name="connsiteY2-16" fmla="*/ 13355 h 13355"/>
              <a:gd name="connsiteX3-17" fmla="*/ 0 w 10000"/>
              <a:gd name="connsiteY3-18" fmla="*/ 13355 h 13355"/>
              <a:gd name="connsiteX4-19" fmla="*/ 0 w 10000"/>
              <a:gd name="connsiteY4-20" fmla="*/ 5355 h 133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3355">
                <a:moveTo>
                  <a:pt x="0" y="5355"/>
                </a:moveTo>
                <a:lnTo>
                  <a:pt x="10000" y="0"/>
                </a:lnTo>
                <a:lnTo>
                  <a:pt x="10000" y="13355"/>
                </a:lnTo>
                <a:lnTo>
                  <a:pt x="0" y="13355"/>
                </a:lnTo>
                <a:lnTo>
                  <a:pt x="0" y="5355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pSp>
        <p:nvGrpSpPr>
          <p:cNvPr id="5" name="组合 4"/>
          <p:cNvGrpSpPr/>
          <p:nvPr/>
        </p:nvGrpSpPr>
        <p:grpSpPr>
          <a:xfrm>
            <a:off x="4824328" y="2928661"/>
            <a:ext cx="705542" cy="450160"/>
            <a:chOff x="5039741" y="3208161"/>
            <a:chExt cx="597546" cy="457491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4824328" y="2928661"/>
            <a:ext cx="705542" cy="450160"/>
            <a:chOff x="5039741" y="3208161"/>
            <a:chExt cx="597546" cy="457491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4530315" y="3077522"/>
            <a:ext cx="0" cy="1066918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530315" y="3077522"/>
            <a:ext cx="0" cy="1066918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" name="组合 12"/>
          <p:cNvGrpSpPr/>
          <p:nvPr/>
        </p:nvGrpSpPr>
        <p:grpSpPr>
          <a:xfrm>
            <a:off x="4835292" y="2717840"/>
            <a:ext cx="2305227" cy="1317624"/>
            <a:chOff x="5039741" y="3208161"/>
            <a:chExt cx="597546" cy="45749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819795" y="2498214"/>
            <a:ext cx="3059940" cy="1137035"/>
            <a:chOff x="5039741" y="3208161"/>
            <a:chExt cx="597546" cy="45749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任意多边形: 形状 191"/>
          <p:cNvSpPr/>
          <p:nvPr/>
        </p:nvSpPr>
        <p:spPr>
          <a:xfrm>
            <a:off x="4817242" y="2075842"/>
            <a:ext cx="4809684" cy="1399342"/>
          </a:xfrm>
          <a:custGeom>
            <a:avLst/>
            <a:gdLst>
              <a:gd name="connsiteX0" fmla="*/ 0 w 4762500"/>
              <a:gd name="connsiteY0" fmla="*/ 0 h 1600200"/>
              <a:gd name="connsiteX1" fmla="*/ 4762500 w 4762500"/>
              <a:gd name="connsiteY1" fmla="*/ 0 h 1600200"/>
              <a:gd name="connsiteX2" fmla="*/ 4762500 w 4762500"/>
              <a:gd name="connsiteY2" fmla="*/ 1600200 h 1600200"/>
              <a:gd name="connsiteX0-1" fmla="*/ 0 w 4762500"/>
              <a:gd name="connsiteY0-2" fmla="*/ 0 h 1593057"/>
              <a:gd name="connsiteX1-3" fmla="*/ 4762500 w 4762500"/>
              <a:gd name="connsiteY1-4" fmla="*/ 0 h 1593057"/>
              <a:gd name="connsiteX2-5" fmla="*/ 4762500 w 4762500"/>
              <a:gd name="connsiteY2-6" fmla="*/ 1593057 h 1593057"/>
              <a:gd name="connsiteX0-7" fmla="*/ 0 w 4762500"/>
              <a:gd name="connsiteY0-8" fmla="*/ 0 h 1600201"/>
              <a:gd name="connsiteX1-9" fmla="*/ 4762500 w 4762500"/>
              <a:gd name="connsiteY1-10" fmla="*/ 0 h 1600201"/>
              <a:gd name="connsiteX2-11" fmla="*/ 4762500 w 4762500"/>
              <a:gd name="connsiteY2-12" fmla="*/ 1600201 h 16002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62500" h="1600201">
                <a:moveTo>
                  <a:pt x="0" y="0"/>
                </a:moveTo>
                <a:lnTo>
                  <a:pt x="4762500" y="0"/>
                </a:lnTo>
                <a:lnTo>
                  <a:pt x="4762500" y="1600201"/>
                </a:lnTo>
              </a:path>
            </a:pathLst>
          </a:cu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pSp>
        <p:nvGrpSpPr>
          <p:cNvPr id="20" name="组合 19"/>
          <p:cNvGrpSpPr/>
          <p:nvPr/>
        </p:nvGrpSpPr>
        <p:grpSpPr>
          <a:xfrm>
            <a:off x="4806802" y="1864656"/>
            <a:ext cx="6006406" cy="1849765"/>
            <a:chOff x="5039741" y="3208161"/>
            <a:chExt cx="597546" cy="457491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直接连接符 22"/>
          <p:cNvCxnSpPr/>
          <p:nvPr/>
        </p:nvCxnSpPr>
        <p:spPr>
          <a:xfrm>
            <a:off x="10812833" y="1864726"/>
            <a:ext cx="0" cy="1849765"/>
          </a:xfrm>
          <a:prstGeom prst="line">
            <a:avLst/>
          </a:prstGeom>
          <a:noFill/>
          <a:ln w="3175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879360" y="2498284"/>
            <a:ext cx="0" cy="1137035"/>
          </a:xfrm>
          <a:prstGeom prst="line">
            <a:avLst/>
          </a:prstGeom>
          <a:noFill/>
          <a:ln w="508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529496" y="2928731"/>
            <a:ext cx="0" cy="450160"/>
          </a:xfrm>
          <a:prstGeom prst="line">
            <a:avLst/>
          </a:prstGeom>
          <a:noFill/>
          <a:ln w="3175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140144" y="2717910"/>
            <a:ext cx="0" cy="1317624"/>
          </a:xfrm>
          <a:prstGeom prst="line">
            <a:avLst/>
          </a:prstGeom>
          <a:noFill/>
          <a:ln w="3175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096000" y="4121958"/>
            <a:ext cx="92453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163957" y="4702796"/>
            <a:ext cx="65804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任意多边形: 形状 256"/>
          <p:cNvSpPr/>
          <p:nvPr/>
        </p:nvSpPr>
        <p:spPr>
          <a:xfrm flipV="1">
            <a:off x="4656893" y="4257184"/>
            <a:ext cx="177578" cy="98981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31" name="直接连接符 30"/>
          <p:cNvCxnSpPr/>
          <p:nvPr/>
        </p:nvCxnSpPr>
        <p:spPr>
          <a:xfrm>
            <a:off x="3843271" y="4009405"/>
            <a:ext cx="100424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829269" y="3744602"/>
            <a:ext cx="100424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810800" y="2286569"/>
            <a:ext cx="3917227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4802711" y="1618329"/>
            <a:ext cx="11423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02712" y="1827774"/>
            <a:ext cx="11385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02712" y="2037220"/>
            <a:ext cx="8261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altLang="zh-CN" sz="1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02712" y="2246666"/>
            <a:ext cx="7810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02712" y="2467025"/>
            <a:ext cx="9010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ALUSrc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07855" y="3033661"/>
            <a:ext cx="8153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RegDst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802712" y="2676470"/>
            <a:ext cx="1025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31100" y="2286569"/>
            <a:ext cx="7429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PCSrc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89290" y="3510090"/>
            <a:ext cx="239223" cy="429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2009606" y="3942873"/>
            <a:ext cx="0" cy="95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773399" y="3987790"/>
            <a:ext cx="5772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6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连接符 44"/>
          <p:cNvCxnSpPr>
            <a:endCxn id="42" idx="1"/>
          </p:cNvCxnSpPr>
          <p:nvPr/>
        </p:nvCxnSpPr>
        <p:spPr>
          <a:xfrm>
            <a:off x="1594652" y="3724417"/>
            <a:ext cx="294637" cy="4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133425" y="3729005"/>
            <a:ext cx="32528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809300" y="3189531"/>
            <a:ext cx="4349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450577" y="3419294"/>
            <a:ext cx="949906" cy="1370404"/>
            <a:chOff x="2153669" y="3581315"/>
            <a:chExt cx="1040775" cy="1387999"/>
          </a:xfrm>
        </p:grpSpPr>
        <p:sp>
          <p:nvSpPr>
            <p:cNvPr id="49" name="矩形 48"/>
            <p:cNvSpPr/>
            <p:nvPr/>
          </p:nvSpPr>
          <p:spPr>
            <a:xfrm>
              <a:off x="2162582" y="3581315"/>
              <a:ext cx="920297" cy="13879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2672635" y="3769167"/>
              <a:ext cx="521809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153669" y="3768090"/>
              <a:ext cx="361092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194185" y="4158047"/>
              <a:ext cx="868290" cy="591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3280043" y="3370873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指令字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62038" y="5428156"/>
            <a:ext cx="205122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2282760" y="5587960"/>
            <a:ext cx="35157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任意多边形: 形状 251"/>
          <p:cNvSpPr/>
          <p:nvPr/>
        </p:nvSpPr>
        <p:spPr>
          <a:xfrm>
            <a:off x="2943615" y="5350935"/>
            <a:ext cx="398480" cy="700114"/>
          </a:xfrm>
          <a:custGeom>
            <a:avLst/>
            <a:gdLst>
              <a:gd name="connsiteX0" fmla="*/ 0 w 234950"/>
              <a:gd name="connsiteY0" fmla="*/ 0 h 812800"/>
              <a:gd name="connsiteX1" fmla="*/ 234950 w 234950"/>
              <a:gd name="connsiteY1" fmla="*/ 0 h 812800"/>
              <a:gd name="connsiteX2" fmla="*/ 234950 w 23495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812800">
                <a:moveTo>
                  <a:pt x="0" y="0"/>
                </a:moveTo>
                <a:lnTo>
                  <a:pt x="234950" y="0"/>
                </a:lnTo>
                <a:lnTo>
                  <a:pt x="234950" y="812800"/>
                </a:ln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57" name="矩形 56"/>
          <p:cNvSpPr/>
          <p:nvPr/>
        </p:nvSpPr>
        <p:spPr>
          <a:xfrm>
            <a:off x="3065578" y="5084824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80841" y="2668181"/>
            <a:ext cx="4540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845226" y="3706400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901570" y="3408956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987988" y="5479776"/>
            <a:ext cx="123888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046701" y="5571980"/>
            <a:ext cx="9855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837899" y="3378820"/>
            <a:ext cx="1343926" cy="153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64" name="矩形 63"/>
          <p:cNvSpPr/>
          <p:nvPr/>
        </p:nvSpPr>
        <p:spPr>
          <a:xfrm>
            <a:off x="4823256" y="3589086"/>
            <a:ext cx="5327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R1#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824328" y="3893300"/>
            <a:ext cx="5327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R2#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818000" y="4223222"/>
            <a:ext cx="487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W#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823256" y="4559495"/>
            <a:ext cx="5327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316892" y="3343656"/>
            <a:ext cx="5213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112938" y="4326171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16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寄存器堆</a:t>
            </a:r>
            <a:endParaRPr lang="zh-CN" altLang="en-US" sz="1600" b="1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866794" y="3598823"/>
            <a:ext cx="4311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859075" y="3996529"/>
            <a:ext cx="4311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4386030" y="4104056"/>
            <a:ext cx="284480" cy="583565"/>
            <a:chOff x="4451072" y="4543951"/>
            <a:chExt cx="300038" cy="615478"/>
          </a:xfrm>
        </p:grpSpPr>
        <p:sp>
          <p:nvSpPr>
            <p:cNvPr id="73" name="流程图: 手动操作 72"/>
            <p:cNvSpPr/>
            <p:nvPr/>
          </p:nvSpPr>
          <p:spPr>
            <a:xfrm rot="16200000">
              <a:off x="4335027" y="4701403"/>
              <a:ext cx="533466" cy="22651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74" name="矩形 73"/>
            <p:cNvSpPr/>
            <p:nvPr/>
          </p:nvSpPr>
          <p:spPr>
            <a:xfrm>
              <a:off x="4451072" y="4543951"/>
              <a:ext cx="300038" cy="615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流程图: 手动操作 74"/>
          <p:cNvSpPr/>
          <p:nvPr/>
        </p:nvSpPr>
        <p:spPr>
          <a:xfrm rot="16200000">
            <a:off x="1267655" y="3616237"/>
            <a:ext cx="505805" cy="214765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76" name="矩形 75"/>
          <p:cNvSpPr/>
          <p:nvPr/>
        </p:nvSpPr>
        <p:spPr>
          <a:xfrm>
            <a:off x="1354929" y="3465023"/>
            <a:ext cx="284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686765" y="3642852"/>
            <a:ext cx="284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6169641" y="3744603"/>
            <a:ext cx="147681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7448454" y="5516827"/>
            <a:ext cx="3297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7003106" y="5302041"/>
            <a:ext cx="515620" cy="523995"/>
            <a:chOff x="7239187" y="4876234"/>
            <a:chExt cx="564945" cy="574121"/>
          </a:xfrm>
        </p:grpSpPr>
        <p:sp>
          <p:nvSpPr>
            <p:cNvPr id="81" name="平行四边形 80"/>
            <p:cNvSpPr/>
            <p:nvPr/>
          </p:nvSpPr>
          <p:spPr>
            <a:xfrm rot="4500000">
              <a:off x="7216515" y="4946030"/>
              <a:ext cx="574121" cy="434528"/>
            </a:xfrm>
            <a:prstGeom prst="parallelogram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82" name="矩形 81"/>
            <p:cNvSpPr/>
            <p:nvPr/>
          </p:nvSpPr>
          <p:spPr>
            <a:xfrm>
              <a:off x="7239187" y="4999635"/>
              <a:ext cx="564945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&lt;&lt;2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7972569" y="5664062"/>
            <a:ext cx="2984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154117" y="5442335"/>
            <a:ext cx="109664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PCBranch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V="1">
            <a:off x="7199625" y="4262725"/>
            <a:ext cx="44173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132993" y="3915485"/>
            <a:ext cx="6076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87108" y="3409760"/>
            <a:ext cx="6191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027887" y="3497943"/>
            <a:ext cx="70231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075634" y="3750458"/>
            <a:ext cx="1165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058214" y="4317340"/>
            <a:ext cx="11049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8089818" y="4021320"/>
            <a:ext cx="116056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9994588" y="4020549"/>
            <a:ext cx="73963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/>
          <p:cNvGrpSpPr/>
          <p:nvPr/>
        </p:nvGrpSpPr>
        <p:grpSpPr>
          <a:xfrm>
            <a:off x="9188340" y="3446358"/>
            <a:ext cx="923705" cy="1361582"/>
            <a:chOff x="2106940" y="3477998"/>
            <a:chExt cx="1012067" cy="1491834"/>
          </a:xfrm>
        </p:grpSpPr>
        <p:sp>
          <p:nvSpPr>
            <p:cNvPr id="94" name="矩形 93"/>
            <p:cNvSpPr/>
            <p:nvPr/>
          </p:nvSpPr>
          <p:spPr>
            <a:xfrm>
              <a:off x="2162583" y="3477998"/>
              <a:ext cx="828902" cy="14918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/>
            </a:p>
          </p:txBody>
        </p:sp>
        <p:sp>
          <p:nvSpPr>
            <p:cNvPr id="95" name="矩形 94"/>
            <p:cNvSpPr/>
            <p:nvPr/>
          </p:nvSpPr>
          <p:spPr>
            <a:xfrm>
              <a:off x="2317534" y="3480984"/>
              <a:ext cx="571206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597199" y="3861428"/>
              <a:ext cx="521808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2146656" y="3834566"/>
              <a:ext cx="361091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128987" y="4068361"/>
              <a:ext cx="868289" cy="6393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endParaRPr lang="en-US" altLang="zh-CN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2106940" y="4556521"/>
              <a:ext cx="583730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0" name="矩形 99"/>
          <p:cNvSpPr/>
          <p:nvPr/>
        </p:nvSpPr>
        <p:spPr>
          <a:xfrm>
            <a:off x="9940770" y="3759732"/>
            <a:ext cx="10521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961634" y="6259165"/>
            <a:ext cx="15449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WriteBackData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797871" y="5169677"/>
            <a:ext cx="32639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+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917148" y="5564037"/>
            <a:ext cx="32639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+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884901" y="6318335"/>
            <a:ext cx="15341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BranchAddress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直接连接符 104"/>
          <p:cNvCxnSpPr/>
          <p:nvPr/>
        </p:nvCxnSpPr>
        <p:spPr>
          <a:xfrm>
            <a:off x="3829269" y="2675817"/>
            <a:ext cx="0" cy="2999117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任意多边形: 形状 256"/>
          <p:cNvSpPr/>
          <p:nvPr/>
        </p:nvSpPr>
        <p:spPr>
          <a:xfrm flipV="1">
            <a:off x="10954343" y="3724416"/>
            <a:ext cx="208088" cy="145964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107" name="直接连接符 106"/>
          <p:cNvCxnSpPr>
            <a:stCxn id="106" idx="0"/>
          </p:cNvCxnSpPr>
          <p:nvPr/>
        </p:nvCxnSpPr>
        <p:spPr>
          <a:xfrm>
            <a:off x="11162431" y="3890641"/>
            <a:ext cx="8135" cy="265030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3827881" y="4466730"/>
            <a:ext cx="57286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4163957" y="4009406"/>
            <a:ext cx="0" cy="243449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3829269" y="2675817"/>
            <a:ext cx="5030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837130" y="5674933"/>
            <a:ext cx="10533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4163957" y="4702796"/>
            <a:ext cx="0" cy="1838144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163956" y="6540941"/>
            <a:ext cx="699652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9000571" y="3249059"/>
            <a:ext cx="1278915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9000571" y="3249060"/>
            <a:ext cx="0" cy="74690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10279487" y="3249060"/>
            <a:ext cx="0" cy="475357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10286437" y="3733275"/>
            <a:ext cx="44778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6461111" y="4598245"/>
            <a:ext cx="2763477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6461110" y="4139560"/>
            <a:ext cx="0" cy="458685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721225" y="4409317"/>
            <a:ext cx="0" cy="117345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739617" y="4409702"/>
            <a:ext cx="27051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096000" y="5599683"/>
            <a:ext cx="92453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3849771" y="2922405"/>
            <a:ext cx="49562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4" name="矩形 123"/>
          <p:cNvSpPr/>
          <p:nvPr/>
        </p:nvSpPr>
        <p:spPr>
          <a:xfrm>
            <a:off x="3615944" y="2389879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等腰三角形 124"/>
          <p:cNvSpPr/>
          <p:nvPr/>
        </p:nvSpPr>
        <p:spPr>
          <a:xfrm>
            <a:off x="1906626" y="3822188"/>
            <a:ext cx="205961" cy="1157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pSp>
        <p:nvGrpSpPr>
          <p:cNvPr id="126" name="组合 125"/>
          <p:cNvGrpSpPr/>
          <p:nvPr/>
        </p:nvGrpSpPr>
        <p:grpSpPr>
          <a:xfrm>
            <a:off x="5245466" y="4794778"/>
            <a:ext cx="577215" cy="502787"/>
            <a:chOff x="1853728" y="4285666"/>
            <a:chExt cx="608781" cy="530283"/>
          </a:xfrm>
          <a:solidFill>
            <a:srgbClr val="FFCCFF"/>
          </a:solidFill>
        </p:grpSpPr>
        <p:cxnSp>
          <p:nvCxnSpPr>
            <p:cNvPr id="127" name="直接连接符 126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矩形 127"/>
            <p:cNvSpPr/>
            <p:nvPr/>
          </p:nvSpPr>
          <p:spPr>
            <a:xfrm>
              <a:off x="1853728" y="4460324"/>
              <a:ext cx="608781" cy="3556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等腰三角形 128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9390718" y="4686109"/>
            <a:ext cx="577215" cy="502787"/>
            <a:chOff x="1853728" y="4285666"/>
            <a:chExt cx="608781" cy="530283"/>
          </a:xfrm>
          <a:solidFill>
            <a:srgbClr val="00B050"/>
          </a:solidFill>
        </p:grpSpPr>
        <p:cxnSp>
          <p:nvCxnSpPr>
            <p:cNvPr id="131" name="直接连接符 130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/>
            <p:cNvSpPr/>
            <p:nvPr/>
          </p:nvSpPr>
          <p:spPr>
            <a:xfrm>
              <a:off x="1853728" y="4460324"/>
              <a:ext cx="608781" cy="3556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等腰三角形 132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cxnSp>
        <p:nvCxnSpPr>
          <p:cNvPr id="134" name="直接连接符 133"/>
          <p:cNvCxnSpPr/>
          <p:nvPr/>
        </p:nvCxnSpPr>
        <p:spPr>
          <a:xfrm>
            <a:off x="3311953" y="3743363"/>
            <a:ext cx="51731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1203993" y="3583775"/>
            <a:ext cx="0" cy="2467274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203993" y="6051049"/>
            <a:ext cx="653668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8477764" y="5773350"/>
            <a:ext cx="0" cy="520773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934083" y="6294123"/>
            <a:ext cx="751703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930896" y="3856948"/>
            <a:ext cx="0" cy="2437175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930896" y="3856948"/>
            <a:ext cx="47473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1203993" y="3583775"/>
            <a:ext cx="20482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8184039" y="5773349"/>
            <a:ext cx="293726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2282760" y="3744603"/>
            <a:ext cx="0" cy="1388782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2282760" y="5133384"/>
            <a:ext cx="33930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8538102" y="2385747"/>
            <a:ext cx="0" cy="1373984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8102928" y="3770765"/>
            <a:ext cx="435174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8538102" y="2385747"/>
            <a:ext cx="189925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8" name="流程图: 延期 147"/>
          <p:cNvSpPr/>
          <p:nvPr/>
        </p:nvSpPr>
        <p:spPr>
          <a:xfrm>
            <a:off x="8742363" y="2226126"/>
            <a:ext cx="267302" cy="216548"/>
          </a:xfrm>
          <a:prstGeom prst="flowChartDelay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149" name="直接连接符 148"/>
          <p:cNvCxnSpPr/>
          <p:nvPr/>
        </p:nvCxnSpPr>
        <p:spPr>
          <a:xfrm>
            <a:off x="9010191" y="2334400"/>
            <a:ext cx="264798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9274988" y="1618328"/>
            <a:ext cx="0" cy="716072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1533730" y="1618328"/>
            <a:ext cx="7741258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1520558" y="1618328"/>
            <a:ext cx="0" cy="1882334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3" name="矩形 152"/>
          <p:cNvSpPr/>
          <p:nvPr/>
        </p:nvSpPr>
        <p:spPr>
          <a:xfrm>
            <a:off x="660864" y="3443929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484763" y="3708183"/>
            <a:ext cx="3486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537003" y="3986204"/>
            <a:ext cx="38798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157" name="直接连接符 156"/>
          <p:cNvCxnSpPr/>
          <p:nvPr/>
        </p:nvCxnSpPr>
        <p:spPr>
          <a:xfrm>
            <a:off x="4163957" y="4702796"/>
            <a:ext cx="658040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8" name="任意多边形: 形状 256"/>
          <p:cNvSpPr/>
          <p:nvPr/>
        </p:nvSpPr>
        <p:spPr>
          <a:xfrm flipV="1">
            <a:off x="4646830" y="4257480"/>
            <a:ext cx="150942" cy="84135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159" name="直接连接符 158"/>
          <p:cNvCxnSpPr/>
          <p:nvPr/>
        </p:nvCxnSpPr>
        <p:spPr>
          <a:xfrm>
            <a:off x="3806556" y="3742612"/>
            <a:ext cx="1004244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0" name="组合 159"/>
          <p:cNvGrpSpPr/>
          <p:nvPr/>
        </p:nvGrpSpPr>
        <p:grpSpPr>
          <a:xfrm>
            <a:off x="4802712" y="1618328"/>
            <a:ext cx="6010121" cy="337185"/>
            <a:chOff x="5065360" y="1767866"/>
            <a:chExt cx="6338800" cy="355625"/>
          </a:xfrm>
        </p:grpSpPr>
        <p:cxnSp>
          <p:nvCxnSpPr>
            <p:cNvPr id="161" name="直接连接符 160"/>
            <p:cNvCxnSpPr/>
            <p:nvPr/>
          </p:nvCxnSpPr>
          <p:spPr>
            <a:xfrm>
              <a:off x="5069279" y="2027739"/>
              <a:ext cx="6334881" cy="0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2" name="矩形 161"/>
            <p:cNvSpPr/>
            <p:nvPr/>
          </p:nvSpPr>
          <p:spPr>
            <a:xfrm>
              <a:off x="5065360" y="1767866"/>
              <a:ext cx="120483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MemtoReg</a:t>
              </a:r>
              <a:endParaRPr lang="en-US" altLang="zh-CN" sz="1600" b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3" name="矩形 162"/>
          <p:cNvSpPr/>
          <p:nvPr/>
        </p:nvSpPr>
        <p:spPr>
          <a:xfrm>
            <a:off x="4802712" y="1827774"/>
            <a:ext cx="11385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802712" y="2037220"/>
            <a:ext cx="8261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altLang="zh-CN" sz="1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5" name="组合 164"/>
          <p:cNvGrpSpPr/>
          <p:nvPr/>
        </p:nvGrpSpPr>
        <p:grpSpPr>
          <a:xfrm>
            <a:off x="4802712" y="2246667"/>
            <a:ext cx="3076649" cy="337185"/>
            <a:chOff x="5065360" y="2430566"/>
            <a:chExt cx="3244903" cy="355625"/>
          </a:xfrm>
        </p:grpSpPr>
        <p:cxnSp>
          <p:nvCxnSpPr>
            <p:cNvPr id="166" name="直接连接符 165"/>
            <p:cNvCxnSpPr/>
            <p:nvPr/>
          </p:nvCxnSpPr>
          <p:spPr>
            <a:xfrm>
              <a:off x="5082983" y="2695944"/>
              <a:ext cx="3227280" cy="0"/>
            </a:xfrm>
            <a:prstGeom prst="line">
              <a:avLst/>
            </a:prstGeom>
            <a:noFill/>
            <a:ln w="50800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7" name="矩形 166"/>
            <p:cNvSpPr/>
            <p:nvPr/>
          </p:nvSpPr>
          <p:spPr>
            <a:xfrm>
              <a:off x="5065360" y="2430566"/>
              <a:ext cx="82376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AluOP</a:t>
              </a:r>
              <a:endParaRPr lang="en-US" altLang="zh-CN" sz="16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4802712" y="2467024"/>
            <a:ext cx="2337433" cy="337185"/>
            <a:chOff x="5065360" y="2662976"/>
            <a:chExt cx="2465261" cy="355625"/>
          </a:xfrm>
        </p:grpSpPr>
        <p:cxnSp>
          <p:nvCxnSpPr>
            <p:cNvPr id="169" name="直接连接符 168"/>
            <p:cNvCxnSpPr/>
            <p:nvPr/>
          </p:nvCxnSpPr>
          <p:spPr>
            <a:xfrm>
              <a:off x="5099327" y="2927581"/>
              <a:ext cx="2431294" cy="0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0" name="矩形 169"/>
            <p:cNvSpPr/>
            <p:nvPr/>
          </p:nvSpPr>
          <p:spPr>
            <a:xfrm>
              <a:off x="5065360" y="2662976"/>
              <a:ext cx="950342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ALUSrc</a:t>
              </a:r>
              <a:endParaRPr lang="en-US" altLang="zh-CN" sz="1600" b="1" baseline="-25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4507856" y="3033661"/>
            <a:ext cx="815340" cy="1110848"/>
            <a:chOff x="4754378" y="3260600"/>
            <a:chExt cx="859929" cy="1171598"/>
          </a:xfrm>
        </p:grpSpPr>
        <p:cxnSp>
          <p:nvCxnSpPr>
            <p:cNvPr id="172" name="直接连接符 171"/>
            <p:cNvCxnSpPr/>
            <p:nvPr/>
          </p:nvCxnSpPr>
          <p:spPr>
            <a:xfrm>
              <a:off x="4777672" y="3306933"/>
              <a:ext cx="0" cy="1125265"/>
            </a:xfrm>
            <a:prstGeom prst="line">
              <a:avLst/>
            </a:prstGeom>
            <a:noFill/>
            <a:ln w="31750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3" name="矩形 172"/>
            <p:cNvSpPr/>
            <p:nvPr/>
          </p:nvSpPr>
          <p:spPr>
            <a:xfrm>
              <a:off x="4754378" y="3260600"/>
              <a:ext cx="859929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RegDst</a:t>
              </a:r>
              <a:endParaRPr lang="en-US" altLang="zh-CN" sz="16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4802710" y="2676469"/>
            <a:ext cx="1025525" cy="337185"/>
            <a:chOff x="5065360" y="2883875"/>
            <a:chExt cx="1081609" cy="355625"/>
          </a:xfrm>
        </p:grpSpPr>
        <p:cxnSp>
          <p:nvCxnSpPr>
            <p:cNvPr id="175" name="直接连接符 174"/>
            <p:cNvCxnSpPr/>
            <p:nvPr/>
          </p:nvCxnSpPr>
          <p:spPr>
            <a:xfrm>
              <a:off x="5087764" y="3149932"/>
              <a:ext cx="744126" cy="0"/>
            </a:xfrm>
            <a:prstGeom prst="line">
              <a:avLst/>
            </a:prstGeom>
            <a:noFill/>
            <a:ln w="31750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6" name="矩形 175"/>
            <p:cNvSpPr/>
            <p:nvPr/>
          </p:nvSpPr>
          <p:spPr>
            <a:xfrm>
              <a:off x="5065360" y="2883875"/>
              <a:ext cx="1081609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RegWrite</a:t>
              </a:r>
              <a:endParaRPr lang="en-US" altLang="zh-CN" sz="16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7" name="矩形 176"/>
          <p:cNvSpPr/>
          <p:nvPr/>
        </p:nvSpPr>
        <p:spPr>
          <a:xfrm>
            <a:off x="8931100" y="2286569"/>
            <a:ext cx="7429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PCSrc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8" name="直接连接符 177"/>
          <p:cNvCxnSpPr/>
          <p:nvPr/>
        </p:nvCxnSpPr>
        <p:spPr>
          <a:xfrm flipV="1">
            <a:off x="2009606" y="3942873"/>
            <a:ext cx="0" cy="95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1773399" y="3987790"/>
            <a:ext cx="5772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6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0" name="直接连接符 179"/>
          <p:cNvCxnSpPr>
            <a:endCxn id="239" idx="1"/>
          </p:cNvCxnSpPr>
          <p:nvPr/>
        </p:nvCxnSpPr>
        <p:spPr>
          <a:xfrm>
            <a:off x="1594652" y="3724417"/>
            <a:ext cx="294637" cy="4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1809300" y="3189531"/>
            <a:ext cx="4349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962038" y="5428156"/>
            <a:ext cx="205122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4" name="直接连接符 183"/>
          <p:cNvCxnSpPr/>
          <p:nvPr/>
        </p:nvCxnSpPr>
        <p:spPr>
          <a:xfrm>
            <a:off x="2282760" y="5587960"/>
            <a:ext cx="351575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5" name="任意多边形: 形状 251"/>
          <p:cNvSpPr/>
          <p:nvPr/>
        </p:nvSpPr>
        <p:spPr>
          <a:xfrm>
            <a:off x="2943615" y="5350935"/>
            <a:ext cx="398480" cy="700114"/>
          </a:xfrm>
          <a:custGeom>
            <a:avLst/>
            <a:gdLst>
              <a:gd name="connsiteX0" fmla="*/ 0 w 234950"/>
              <a:gd name="connsiteY0" fmla="*/ 0 h 812800"/>
              <a:gd name="connsiteX1" fmla="*/ 234950 w 234950"/>
              <a:gd name="connsiteY1" fmla="*/ 0 h 812800"/>
              <a:gd name="connsiteX2" fmla="*/ 234950 w 23495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812800">
                <a:moveTo>
                  <a:pt x="0" y="0"/>
                </a:moveTo>
                <a:lnTo>
                  <a:pt x="234950" y="0"/>
                </a:lnTo>
                <a:lnTo>
                  <a:pt x="234950" y="812800"/>
                </a:lnTo>
              </a:path>
            </a:pathLst>
          </a:cu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186" name="矩形 185"/>
          <p:cNvSpPr/>
          <p:nvPr/>
        </p:nvSpPr>
        <p:spPr>
          <a:xfrm>
            <a:off x="3065578" y="5084824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3850510" y="4173301"/>
            <a:ext cx="6457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4150283" y="5395592"/>
            <a:ext cx="5556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4987988" y="5479776"/>
            <a:ext cx="123888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6046701" y="5571980"/>
            <a:ext cx="9855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连接符 193"/>
          <p:cNvCxnSpPr/>
          <p:nvPr/>
        </p:nvCxnSpPr>
        <p:spPr>
          <a:xfrm>
            <a:off x="6169641" y="3744603"/>
            <a:ext cx="1476815" cy="1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矩形 194"/>
          <p:cNvSpPr/>
          <p:nvPr/>
        </p:nvSpPr>
        <p:spPr>
          <a:xfrm>
            <a:off x="7972569" y="5664062"/>
            <a:ext cx="2984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8154117" y="5442335"/>
            <a:ext cx="109664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PCBranch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7" name="直接连接符 196"/>
          <p:cNvCxnSpPr>
            <a:stCxn id="326" idx="2"/>
          </p:cNvCxnSpPr>
          <p:nvPr/>
        </p:nvCxnSpPr>
        <p:spPr>
          <a:xfrm flipV="1">
            <a:off x="7237156" y="4252618"/>
            <a:ext cx="436624" cy="3344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矩形 198"/>
          <p:cNvSpPr/>
          <p:nvPr/>
        </p:nvSpPr>
        <p:spPr>
          <a:xfrm>
            <a:off x="8027887" y="3497943"/>
            <a:ext cx="70231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8075634" y="3750458"/>
            <a:ext cx="1165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8058214" y="4317340"/>
            <a:ext cx="11049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2" name="直接连接符 201"/>
          <p:cNvCxnSpPr/>
          <p:nvPr/>
        </p:nvCxnSpPr>
        <p:spPr>
          <a:xfrm>
            <a:off x="8089818" y="4021320"/>
            <a:ext cx="1160567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9994588" y="4020549"/>
            <a:ext cx="73963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组合 203"/>
          <p:cNvGrpSpPr/>
          <p:nvPr/>
        </p:nvGrpSpPr>
        <p:grpSpPr>
          <a:xfrm>
            <a:off x="9188340" y="3446358"/>
            <a:ext cx="923705" cy="1361582"/>
            <a:chOff x="2106940" y="3477998"/>
            <a:chExt cx="1012067" cy="1491834"/>
          </a:xfrm>
        </p:grpSpPr>
        <p:sp>
          <p:nvSpPr>
            <p:cNvPr id="205" name="矩形 204"/>
            <p:cNvSpPr/>
            <p:nvPr/>
          </p:nvSpPr>
          <p:spPr>
            <a:xfrm>
              <a:off x="2162583" y="3477998"/>
              <a:ext cx="828902" cy="1491834"/>
            </a:xfrm>
            <a:prstGeom prst="rect">
              <a:avLst/>
            </a:prstGeom>
            <a:solidFill>
              <a:srgbClr val="79F5F9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2317534" y="3480984"/>
              <a:ext cx="571206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矩形 206"/>
            <p:cNvSpPr/>
            <p:nvPr/>
          </p:nvSpPr>
          <p:spPr>
            <a:xfrm>
              <a:off x="2597199" y="3861428"/>
              <a:ext cx="521808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矩形 207"/>
            <p:cNvSpPr/>
            <p:nvPr/>
          </p:nvSpPr>
          <p:spPr>
            <a:xfrm>
              <a:off x="2146656" y="3834566"/>
              <a:ext cx="361091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矩形 208"/>
            <p:cNvSpPr/>
            <p:nvPr/>
          </p:nvSpPr>
          <p:spPr>
            <a:xfrm>
              <a:off x="2128987" y="4068361"/>
              <a:ext cx="868289" cy="6393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endParaRPr lang="en-US" altLang="zh-CN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0" name="矩形 209"/>
            <p:cNvSpPr/>
            <p:nvPr/>
          </p:nvSpPr>
          <p:spPr>
            <a:xfrm>
              <a:off x="2106940" y="4556521"/>
              <a:ext cx="583730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1" name="矩形 210"/>
          <p:cNvSpPr/>
          <p:nvPr/>
        </p:nvSpPr>
        <p:spPr>
          <a:xfrm>
            <a:off x="9940770" y="3759732"/>
            <a:ext cx="10521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9961634" y="6259165"/>
            <a:ext cx="15449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WriteBackData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2625016" y="4942791"/>
            <a:ext cx="499244" cy="860645"/>
            <a:chOff x="2768573" y="5274135"/>
            <a:chExt cx="526547" cy="907711"/>
          </a:xfrm>
        </p:grpSpPr>
        <p:sp>
          <p:nvSpPr>
            <p:cNvPr id="214" name="任意多边形: 形状 323"/>
            <p:cNvSpPr/>
            <p:nvPr/>
          </p:nvSpPr>
          <p:spPr>
            <a:xfrm>
              <a:off x="2768573" y="5274135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2950880" y="5513430"/>
              <a:ext cx="34424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7740670" y="5343028"/>
            <a:ext cx="502862" cy="860645"/>
            <a:chOff x="8163994" y="5696260"/>
            <a:chExt cx="530363" cy="907711"/>
          </a:xfrm>
        </p:grpSpPr>
        <p:sp>
          <p:nvSpPr>
            <p:cNvPr id="217" name="任意多边形: 形状 323"/>
            <p:cNvSpPr/>
            <p:nvPr/>
          </p:nvSpPr>
          <p:spPr>
            <a:xfrm>
              <a:off x="8163994" y="5696260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8350117" y="5929356"/>
              <a:ext cx="34424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219" name="矩形 218"/>
          <p:cNvSpPr/>
          <p:nvPr/>
        </p:nvSpPr>
        <p:spPr>
          <a:xfrm>
            <a:off x="884901" y="6318335"/>
            <a:ext cx="15341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BranchAddress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0" name="直接连接符 219"/>
          <p:cNvCxnSpPr/>
          <p:nvPr/>
        </p:nvCxnSpPr>
        <p:spPr>
          <a:xfrm>
            <a:off x="3829269" y="2675817"/>
            <a:ext cx="0" cy="2988245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任意多边形: 形状 256"/>
          <p:cNvSpPr/>
          <p:nvPr/>
        </p:nvSpPr>
        <p:spPr>
          <a:xfrm flipV="1">
            <a:off x="10977693" y="3706229"/>
            <a:ext cx="159587" cy="167064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222" name="直接连接符 221"/>
          <p:cNvCxnSpPr/>
          <p:nvPr/>
        </p:nvCxnSpPr>
        <p:spPr>
          <a:xfrm>
            <a:off x="11161838" y="3876432"/>
            <a:ext cx="0" cy="2654467"/>
          </a:xfrm>
          <a:prstGeom prst="line">
            <a:avLst/>
          </a:prstGeom>
          <a:ln w="76200" cap="sq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3827881" y="4478306"/>
            <a:ext cx="572863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4" name="直接连接符 223"/>
          <p:cNvCxnSpPr/>
          <p:nvPr/>
        </p:nvCxnSpPr>
        <p:spPr>
          <a:xfrm>
            <a:off x="4176690" y="4252854"/>
            <a:ext cx="23827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5" name="直接连接符 224"/>
          <p:cNvCxnSpPr/>
          <p:nvPr/>
        </p:nvCxnSpPr>
        <p:spPr>
          <a:xfrm>
            <a:off x="3829269" y="2675817"/>
            <a:ext cx="5030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6" name="直接连接符 225"/>
          <p:cNvCxnSpPr/>
          <p:nvPr/>
        </p:nvCxnSpPr>
        <p:spPr>
          <a:xfrm>
            <a:off x="4163957" y="4702796"/>
            <a:ext cx="0" cy="1828103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7" name="直接连接符 226"/>
          <p:cNvCxnSpPr/>
          <p:nvPr/>
        </p:nvCxnSpPr>
        <p:spPr>
          <a:xfrm>
            <a:off x="4163956" y="6540941"/>
            <a:ext cx="6996524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8" name="直接连接符 227"/>
          <p:cNvCxnSpPr/>
          <p:nvPr/>
        </p:nvCxnSpPr>
        <p:spPr>
          <a:xfrm>
            <a:off x="9000571" y="3249059"/>
            <a:ext cx="1278915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9000571" y="3249060"/>
            <a:ext cx="0" cy="746901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0" name="直接连接符 229"/>
          <p:cNvCxnSpPr/>
          <p:nvPr/>
        </p:nvCxnSpPr>
        <p:spPr>
          <a:xfrm>
            <a:off x="10279487" y="3249060"/>
            <a:ext cx="0" cy="475357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1" name="直接连接符 230"/>
          <p:cNvCxnSpPr/>
          <p:nvPr/>
        </p:nvCxnSpPr>
        <p:spPr>
          <a:xfrm>
            <a:off x="10279487" y="3733275"/>
            <a:ext cx="454731" cy="0"/>
          </a:xfrm>
          <a:prstGeom prst="line">
            <a:avLst/>
          </a:pr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2" name="直接连接符 231"/>
          <p:cNvCxnSpPr/>
          <p:nvPr/>
        </p:nvCxnSpPr>
        <p:spPr>
          <a:xfrm>
            <a:off x="6461111" y="4598245"/>
            <a:ext cx="2763477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3" name="直接连接符 232"/>
          <p:cNvCxnSpPr/>
          <p:nvPr/>
        </p:nvCxnSpPr>
        <p:spPr>
          <a:xfrm>
            <a:off x="6461110" y="4139561"/>
            <a:ext cx="0" cy="431607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4" name="直接连接符 233"/>
          <p:cNvCxnSpPr/>
          <p:nvPr/>
        </p:nvCxnSpPr>
        <p:spPr>
          <a:xfrm>
            <a:off x="6721225" y="4424364"/>
            <a:ext cx="0" cy="117345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5" name="直接连接符 234"/>
          <p:cNvCxnSpPr/>
          <p:nvPr/>
        </p:nvCxnSpPr>
        <p:spPr>
          <a:xfrm>
            <a:off x="6739617" y="4409702"/>
            <a:ext cx="27051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6" name="直接连接符 235"/>
          <p:cNvCxnSpPr/>
          <p:nvPr/>
        </p:nvCxnSpPr>
        <p:spPr>
          <a:xfrm>
            <a:off x="3849771" y="2922405"/>
            <a:ext cx="49562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38" name="组合 237"/>
          <p:cNvGrpSpPr/>
          <p:nvPr/>
        </p:nvGrpSpPr>
        <p:grpSpPr>
          <a:xfrm>
            <a:off x="1889290" y="3510090"/>
            <a:ext cx="239223" cy="429550"/>
            <a:chOff x="1992610" y="3763083"/>
            <a:chExt cx="252305" cy="453041"/>
          </a:xfrm>
        </p:grpSpPr>
        <p:sp>
          <p:nvSpPr>
            <p:cNvPr id="239" name="矩形 238"/>
            <p:cNvSpPr/>
            <p:nvPr/>
          </p:nvSpPr>
          <p:spPr>
            <a:xfrm>
              <a:off x="1992610" y="3763083"/>
              <a:ext cx="252305" cy="453041"/>
            </a:xfrm>
            <a:prstGeom prst="rect">
              <a:avLst/>
            </a:prstGeom>
            <a:solidFill>
              <a:srgbClr val="59B2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40" name="等腰三角形 239"/>
            <p:cNvSpPr/>
            <p:nvPr/>
          </p:nvSpPr>
          <p:spPr>
            <a:xfrm>
              <a:off x="2010894" y="4092249"/>
              <a:ext cx="217225" cy="122111"/>
            </a:xfrm>
            <a:prstGeom prst="triangle">
              <a:avLst/>
            </a:prstGeom>
            <a:solidFill>
              <a:srgbClr val="59B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grpSp>
        <p:nvGrpSpPr>
          <p:cNvPr id="241" name="组合 240"/>
          <p:cNvGrpSpPr/>
          <p:nvPr/>
        </p:nvGrpSpPr>
        <p:grpSpPr>
          <a:xfrm>
            <a:off x="9390718" y="4686109"/>
            <a:ext cx="577215" cy="502787"/>
            <a:chOff x="1853728" y="4285666"/>
            <a:chExt cx="608781" cy="530283"/>
          </a:xfrm>
          <a:solidFill>
            <a:srgbClr val="00B050"/>
          </a:solidFill>
        </p:grpSpPr>
        <p:cxnSp>
          <p:nvCxnSpPr>
            <p:cNvPr id="242" name="直接连接符 241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矩形 242"/>
            <p:cNvSpPr/>
            <p:nvPr/>
          </p:nvSpPr>
          <p:spPr>
            <a:xfrm>
              <a:off x="1853728" y="4460324"/>
              <a:ext cx="608781" cy="3556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等腰三角形 243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solidFill>
              <a:srgbClr val="79F5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cxnSp>
        <p:nvCxnSpPr>
          <p:cNvPr id="245" name="直接连接符 244"/>
          <p:cNvCxnSpPr/>
          <p:nvPr/>
        </p:nvCxnSpPr>
        <p:spPr>
          <a:xfrm>
            <a:off x="3311953" y="3743363"/>
            <a:ext cx="517316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6" name="直接连接符 245"/>
          <p:cNvCxnSpPr/>
          <p:nvPr/>
        </p:nvCxnSpPr>
        <p:spPr>
          <a:xfrm>
            <a:off x="1203993" y="3583775"/>
            <a:ext cx="0" cy="2467274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7" name="直接连接符 246"/>
          <p:cNvCxnSpPr>
            <a:endCxn id="185" idx="2"/>
          </p:cNvCxnSpPr>
          <p:nvPr/>
        </p:nvCxnSpPr>
        <p:spPr>
          <a:xfrm>
            <a:off x="1203992" y="6051049"/>
            <a:ext cx="2138103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8" name="直接连接符 247"/>
          <p:cNvCxnSpPr/>
          <p:nvPr/>
        </p:nvCxnSpPr>
        <p:spPr>
          <a:xfrm>
            <a:off x="1203993" y="3583775"/>
            <a:ext cx="204823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9" name="直接连接符 248"/>
          <p:cNvCxnSpPr/>
          <p:nvPr/>
        </p:nvCxnSpPr>
        <p:spPr>
          <a:xfrm>
            <a:off x="2282760" y="3744603"/>
            <a:ext cx="0" cy="1388782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0" name="直接连接符 249"/>
          <p:cNvCxnSpPr/>
          <p:nvPr/>
        </p:nvCxnSpPr>
        <p:spPr>
          <a:xfrm>
            <a:off x="2282760" y="5133384"/>
            <a:ext cx="339304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1" name="直接连接符 250"/>
          <p:cNvCxnSpPr/>
          <p:nvPr/>
        </p:nvCxnSpPr>
        <p:spPr>
          <a:xfrm>
            <a:off x="8538102" y="2385747"/>
            <a:ext cx="0" cy="1373984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2" name="直接连接符 251"/>
          <p:cNvCxnSpPr/>
          <p:nvPr/>
        </p:nvCxnSpPr>
        <p:spPr>
          <a:xfrm>
            <a:off x="8102928" y="3770765"/>
            <a:ext cx="435174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3" name="直接连接符 252"/>
          <p:cNvCxnSpPr/>
          <p:nvPr/>
        </p:nvCxnSpPr>
        <p:spPr>
          <a:xfrm>
            <a:off x="8538102" y="2385747"/>
            <a:ext cx="189925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4" name="流程图: 延期 253"/>
          <p:cNvSpPr/>
          <p:nvPr/>
        </p:nvSpPr>
        <p:spPr>
          <a:xfrm>
            <a:off x="8742363" y="2226126"/>
            <a:ext cx="267302" cy="216548"/>
          </a:xfrm>
          <a:prstGeom prst="flowChartDelay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255" name="直接连接符 254"/>
          <p:cNvCxnSpPr/>
          <p:nvPr/>
        </p:nvCxnSpPr>
        <p:spPr>
          <a:xfrm>
            <a:off x="9010191" y="2334400"/>
            <a:ext cx="264798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6" name="直接连接符 255"/>
          <p:cNvCxnSpPr/>
          <p:nvPr/>
        </p:nvCxnSpPr>
        <p:spPr>
          <a:xfrm>
            <a:off x="9274988" y="1618328"/>
            <a:ext cx="0" cy="716072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7" name="矩形 256"/>
          <p:cNvSpPr/>
          <p:nvPr/>
        </p:nvSpPr>
        <p:spPr>
          <a:xfrm>
            <a:off x="660864" y="3443929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矩形 257"/>
          <p:cNvSpPr/>
          <p:nvPr/>
        </p:nvSpPr>
        <p:spPr>
          <a:xfrm>
            <a:off x="4470548" y="3419680"/>
            <a:ext cx="3536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260" name="组合 259"/>
          <p:cNvGrpSpPr/>
          <p:nvPr/>
        </p:nvGrpSpPr>
        <p:grpSpPr>
          <a:xfrm>
            <a:off x="2450577" y="3419294"/>
            <a:ext cx="949906" cy="1370404"/>
            <a:chOff x="2153669" y="3581315"/>
            <a:chExt cx="1040775" cy="1387999"/>
          </a:xfrm>
        </p:grpSpPr>
        <p:sp>
          <p:nvSpPr>
            <p:cNvPr id="261" name="矩形 260"/>
            <p:cNvSpPr/>
            <p:nvPr/>
          </p:nvSpPr>
          <p:spPr>
            <a:xfrm>
              <a:off x="2162582" y="3581315"/>
              <a:ext cx="920297" cy="1387999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2672635" y="3769167"/>
              <a:ext cx="521809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>
              <a:off x="2153669" y="3768090"/>
              <a:ext cx="361092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>
              <a:off x="2194185" y="4158047"/>
              <a:ext cx="868290" cy="591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265" name="直接连接符 264"/>
          <p:cNvCxnSpPr/>
          <p:nvPr/>
        </p:nvCxnSpPr>
        <p:spPr>
          <a:xfrm>
            <a:off x="2133425" y="3729005"/>
            <a:ext cx="325285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/>
          <p:nvPr/>
        </p:nvCxnSpPr>
        <p:spPr>
          <a:xfrm>
            <a:off x="3825309" y="3744624"/>
            <a:ext cx="0" cy="722107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7" name="直接连接符 266"/>
          <p:cNvCxnSpPr/>
          <p:nvPr/>
        </p:nvCxnSpPr>
        <p:spPr>
          <a:xfrm>
            <a:off x="3843272" y="4009405"/>
            <a:ext cx="967529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68" name="组合 267"/>
          <p:cNvGrpSpPr/>
          <p:nvPr/>
        </p:nvGrpSpPr>
        <p:grpSpPr>
          <a:xfrm>
            <a:off x="4386030" y="4104056"/>
            <a:ext cx="284480" cy="583565"/>
            <a:chOff x="4625897" y="4389532"/>
            <a:chExt cx="300038" cy="615478"/>
          </a:xfrm>
        </p:grpSpPr>
        <p:sp>
          <p:nvSpPr>
            <p:cNvPr id="269" name="流程图: 手动操作 268"/>
            <p:cNvSpPr/>
            <p:nvPr/>
          </p:nvSpPr>
          <p:spPr>
            <a:xfrm rot="16200000">
              <a:off x="4509852" y="4546984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70" name="矩形 269"/>
            <p:cNvSpPr/>
            <p:nvPr/>
          </p:nvSpPr>
          <p:spPr>
            <a:xfrm>
              <a:off x="4625897" y="4389532"/>
              <a:ext cx="300038" cy="615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1" name="组合 270"/>
          <p:cNvGrpSpPr/>
          <p:nvPr/>
        </p:nvGrpSpPr>
        <p:grpSpPr>
          <a:xfrm>
            <a:off x="4818002" y="3343655"/>
            <a:ext cx="1479958" cy="1953909"/>
            <a:chOff x="5081485" y="3587547"/>
            <a:chExt cx="1560893" cy="2060763"/>
          </a:xfrm>
        </p:grpSpPr>
        <p:sp>
          <p:nvSpPr>
            <p:cNvPr id="272" name="矩形 271"/>
            <p:cNvSpPr/>
            <p:nvPr/>
          </p:nvSpPr>
          <p:spPr>
            <a:xfrm>
              <a:off x="5102472" y="3624635"/>
              <a:ext cx="1417422" cy="1620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5087028" y="3846399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>
              <a:off x="5088159" y="4167250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5081485" y="4515214"/>
              <a:ext cx="51435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5087028" y="4869877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>
              <a:off x="5607659" y="3587547"/>
              <a:ext cx="54984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>
              <a:off x="5392551" y="4623794"/>
              <a:ext cx="105013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600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寄存器堆</a:t>
              </a:r>
              <a:endParaRPr lang="zh-CN" altLang="en-US" sz="16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6187634" y="3856669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6179493" y="4276124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1" name="组合 280"/>
            <p:cNvGrpSpPr/>
            <p:nvPr/>
          </p:nvGrpSpPr>
          <p:grpSpPr>
            <a:xfrm>
              <a:off x="5532327" y="5118027"/>
              <a:ext cx="608781" cy="530283"/>
              <a:chOff x="1853728" y="4285666"/>
              <a:chExt cx="608781" cy="530283"/>
            </a:xfrm>
            <a:solidFill>
              <a:srgbClr val="FFCCFF"/>
            </a:solidFill>
          </p:grpSpPr>
          <p:cxnSp>
            <p:nvCxnSpPr>
              <p:cNvPr id="282" name="直接连接符 281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矩形 282"/>
              <p:cNvSpPr/>
              <p:nvPr/>
            </p:nvSpPr>
            <p:spPr>
              <a:xfrm>
                <a:off x="1853728" y="4460324"/>
                <a:ext cx="608781" cy="3556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4" name="等腰三角形 283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</p:grpSp>
      <p:grpSp>
        <p:nvGrpSpPr>
          <p:cNvPr id="285" name="组合 284"/>
          <p:cNvGrpSpPr/>
          <p:nvPr/>
        </p:nvGrpSpPr>
        <p:grpSpPr>
          <a:xfrm>
            <a:off x="2627796" y="4937705"/>
            <a:ext cx="505288" cy="860645"/>
            <a:chOff x="2762198" y="5272347"/>
            <a:chExt cx="532922" cy="907711"/>
          </a:xfrm>
          <a:solidFill>
            <a:srgbClr val="ED7D31"/>
          </a:solidFill>
        </p:grpSpPr>
        <p:sp>
          <p:nvSpPr>
            <p:cNvPr id="286" name="任意多边形: 形状 323"/>
            <p:cNvSpPr/>
            <p:nvPr/>
          </p:nvSpPr>
          <p:spPr>
            <a:xfrm>
              <a:off x="2762198" y="5272347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87" name="矩形 286"/>
            <p:cNvSpPr/>
            <p:nvPr/>
          </p:nvSpPr>
          <p:spPr>
            <a:xfrm>
              <a:off x="2950880" y="5513430"/>
              <a:ext cx="344240" cy="3556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288" name="组合 287"/>
          <p:cNvGrpSpPr/>
          <p:nvPr/>
        </p:nvGrpSpPr>
        <p:grpSpPr>
          <a:xfrm>
            <a:off x="1354928" y="3465023"/>
            <a:ext cx="284480" cy="583565"/>
            <a:chOff x="1429026" y="3715552"/>
            <a:chExt cx="300037" cy="615479"/>
          </a:xfrm>
        </p:grpSpPr>
        <p:sp>
          <p:nvSpPr>
            <p:cNvPr id="289" name="流程图: 手动操作 288"/>
            <p:cNvSpPr/>
            <p:nvPr/>
          </p:nvSpPr>
          <p:spPr>
            <a:xfrm rot="16200000">
              <a:off x="1336980" y="3875036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1429026" y="3715552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1" name="组合 290"/>
          <p:cNvGrpSpPr/>
          <p:nvPr/>
        </p:nvGrpSpPr>
        <p:grpSpPr>
          <a:xfrm>
            <a:off x="4189697" y="1693972"/>
            <a:ext cx="622935" cy="1395642"/>
            <a:chOff x="4249767" y="1888664"/>
            <a:chExt cx="657002" cy="1471966"/>
          </a:xfrm>
        </p:grpSpPr>
        <p:sp>
          <p:nvSpPr>
            <p:cNvPr id="292" name="矩形: 圆角 196"/>
            <p:cNvSpPr/>
            <p:nvPr/>
          </p:nvSpPr>
          <p:spPr>
            <a:xfrm>
              <a:off x="4269135" y="1888664"/>
              <a:ext cx="635703" cy="145921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>
              <a:off x="4389953" y="1996880"/>
              <a:ext cx="407194" cy="875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</a:t>
              </a:r>
              <a:endPara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制</a:t>
              </a:r>
              <a:endPara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器</a:t>
              </a: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4" name="矩形 293"/>
            <p:cNvSpPr/>
            <p:nvPr/>
          </p:nvSpPr>
          <p:spPr>
            <a:xfrm>
              <a:off x="4249767" y="3005005"/>
              <a:ext cx="657002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>
              <a:off x="4262342" y="2770315"/>
              <a:ext cx="47885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6" name="组合 295"/>
          <p:cNvGrpSpPr/>
          <p:nvPr/>
        </p:nvGrpSpPr>
        <p:grpSpPr>
          <a:xfrm>
            <a:off x="4189041" y="1693218"/>
            <a:ext cx="622935" cy="1395642"/>
            <a:chOff x="4249767" y="1888664"/>
            <a:chExt cx="657002" cy="1471966"/>
          </a:xfrm>
        </p:grpSpPr>
        <p:sp>
          <p:nvSpPr>
            <p:cNvPr id="297" name="矩形: 圆角 196"/>
            <p:cNvSpPr/>
            <p:nvPr/>
          </p:nvSpPr>
          <p:spPr>
            <a:xfrm>
              <a:off x="4269135" y="1888664"/>
              <a:ext cx="635703" cy="1459212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>
              <a:off x="4389953" y="1996880"/>
              <a:ext cx="407194" cy="875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制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器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>
              <a:off x="4249767" y="3005005"/>
              <a:ext cx="657002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>
              <a:off x="4262342" y="2770315"/>
              <a:ext cx="47885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1" name="组合 300"/>
          <p:cNvGrpSpPr/>
          <p:nvPr/>
        </p:nvGrpSpPr>
        <p:grpSpPr>
          <a:xfrm>
            <a:off x="4714875" y="715645"/>
            <a:ext cx="7385685" cy="631825"/>
            <a:chOff x="468313" y="1622425"/>
            <a:chExt cx="7121525" cy="798513"/>
          </a:xfrm>
        </p:grpSpPr>
        <p:sp>
          <p:nvSpPr>
            <p:cNvPr id="302" name="矩形 7"/>
            <p:cNvSpPr/>
            <p:nvPr/>
          </p:nvSpPr>
          <p:spPr>
            <a:xfrm>
              <a:off x="1835150" y="1992313"/>
              <a:ext cx="1036638" cy="428625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2000" b="1" kern="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OP</a:t>
              </a:r>
              <a:endParaRPr lang="en-US" altLang="zh-CN" sz="2000" b="1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3" name="矩形 24"/>
            <p:cNvSpPr/>
            <p:nvPr/>
          </p:nvSpPr>
          <p:spPr>
            <a:xfrm>
              <a:off x="2928938" y="1992313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2000" b="1" kern="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000" b="1" kern="0" baseline="-2500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S</a:t>
              </a:r>
              <a:endParaRPr lang="zh-CN" altLang="en-US" sz="2000" b="1" kern="0" baseline="-25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4" name="矩形 25"/>
            <p:cNvSpPr/>
            <p:nvPr/>
          </p:nvSpPr>
          <p:spPr>
            <a:xfrm>
              <a:off x="3843338" y="1992313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20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000" b="1" kern="0" baseline="-2500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t</a:t>
              </a:r>
              <a:endParaRPr lang="zh-CN" altLang="en-US" sz="2000" b="1" kern="0" baseline="-25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5" name="矩形 26"/>
            <p:cNvSpPr/>
            <p:nvPr/>
          </p:nvSpPr>
          <p:spPr>
            <a:xfrm>
              <a:off x="5673725" y="1992313"/>
              <a:ext cx="857250" cy="428625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20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shamt</a:t>
              </a:r>
              <a:endParaRPr lang="en-US" altLang="zh-CN" sz="2000" b="1" kern="0" baseline="-2500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6" name="矩形 27"/>
            <p:cNvSpPr/>
            <p:nvPr/>
          </p:nvSpPr>
          <p:spPr>
            <a:xfrm>
              <a:off x="4757738" y="1992313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2000" b="1" kern="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000" b="1" kern="0" baseline="-2500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d</a:t>
              </a:r>
              <a:endParaRPr lang="zh-CN" altLang="en-US" sz="2000" b="1" kern="0" baseline="-25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7" name="TextBox 17"/>
            <p:cNvSpPr txBox="1"/>
            <p:nvPr/>
          </p:nvSpPr>
          <p:spPr>
            <a:xfrm>
              <a:off x="1952625" y="1622425"/>
              <a:ext cx="890587" cy="5039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6bits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08" name="矩形 26"/>
            <p:cNvSpPr/>
            <p:nvPr/>
          </p:nvSpPr>
          <p:spPr>
            <a:xfrm>
              <a:off x="6588125" y="1992313"/>
              <a:ext cx="1001713" cy="428625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20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funct</a:t>
              </a:r>
              <a:endParaRPr lang="en-US" altLang="zh-CN" sz="2000" b="1" kern="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9" name="TextBox 22"/>
            <p:cNvSpPr txBox="1"/>
            <p:nvPr/>
          </p:nvSpPr>
          <p:spPr>
            <a:xfrm>
              <a:off x="2916239" y="1622425"/>
              <a:ext cx="890586" cy="5039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10" name="TextBox 23"/>
            <p:cNvSpPr txBox="1"/>
            <p:nvPr/>
          </p:nvSpPr>
          <p:spPr>
            <a:xfrm>
              <a:off x="3779838" y="1622425"/>
              <a:ext cx="892174" cy="5039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11" name="TextBox 24"/>
            <p:cNvSpPr txBox="1"/>
            <p:nvPr/>
          </p:nvSpPr>
          <p:spPr>
            <a:xfrm>
              <a:off x="4716463" y="1622425"/>
              <a:ext cx="890586" cy="5039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12" name="TextBox 25"/>
            <p:cNvSpPr txBox="1"/>
            <p:nvPr/>
          </p:nvSpPr>
          <p:spPr>
            <a:xfrm>
              <a:off x="5651501" y="1622425"/>
              <a:ext cx="892174" cy="5039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13" name="TextBox 26"/>
            <p:cNvSpPr txBox="1"/>
            <p:nvPr/>
          </p:nvSpPr>
          <p:spPr>
            <a:xfrm>
              <a:off x="6659563" y="1622425"/>
              <a:ext cx="892174" cy="5039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6bits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14" name="矩形 7"/>
            <p:cNvSpPr/>
            <p:nvPr/>
          </p:nvSpPr>
          <p:spPr>
            <a:xfrm>
              <a:off x="468313" y="1992313"/>
              <a:ext cx="1295400" cy="428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/>
              <a:r>
                <a:rPr lang="en-US" altLang="zh-CN" sz="2000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R </a:t>
              </a:r>
              <a:r>
                <a:rPr lang="zh-CN" altLang="en-US" sz="2000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型指令</a:t>
              </a:r>
              <a:endParaRPr lang="zh-CN" altLang="en-US" sz="20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15" name="矩形 314"/>
          <p:cNvSpPr/>
          <p:nvPr/>
        </p:nvSpPr>
        <p:spPr>
          <a:xfrm>
            <a:off x="4856430" y="4967762"/>
            <a:ext cx="398780" cy="344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1975"/>
              </a:lnSpc>
            </a:pPr>
            <a:r>
              <a:rPr lang="zh-CN" altLang="en-US" sz="1600" b="1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</a:rPr>
              <a:t>①</a:t>
            </a:r>
            <a:endParaRPr lang="zh-CN" altLang="en-US" sz="1600" b="1" dirty="0">
              <a:solidFill>
                <a:srgbClr val="FF6600"/>
              </a:solidFill>
              <a:latin typeface="微软雅黑" panose="020B0503020204020204" charset="-122"/>
              <a:ea typeface="微软雅黑" panose="020B0503020204020204" charset="-122"/>
              <a:cs typeface="Segoe UI Black" panose="020B0A02040204020203" pitchFamily="34" charset="0"/>
            </a:endParaRPr>
          </a:p>
        </p:txBody>
      </p:sp>
      <p:sp>
        <p:nvSpPr>
          <p:cNvPr id="316" name="矩形 315"/>
          <p:cNvSpPr/>
          <p:nvPr/>
        </p:nvSpPr>
        <p:spPr>
          <a:xfrm>
            <a:off x="1304903" y="4004892"/>
            <a:ext cx="398780" cy="344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1975"/>
              </a:lnSpc>
            </a:pPr>
            <a:r>
              <a:rPr lang="zh-CN" altLang="en-US" sz="1600" b="1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</a:rPr>
              <a:t>①</a:t>
            </a:r>
            <a:endParaRPr lang="zh-CN" altLang="en-US" sz="1600" b="1" dirty="0">
              <a:solidFill>
                <a:srgbClr val="FF6600"/>
              </a:solidFill>
              <a:latin typeface="微软雅黑" panose="020B0503020204020204" charset="-122"/>
              <a:ea typeface="微软雅黑" panose="020B0503020204020204" charset="-122"/>
              <a:cs typeface="Segoe UI Black" panose="020B0A02040204020203" pitchFamily="34" charset="0"/>
            </a:endParaRPr>
          </a:p>
        </p:txBody>
      </p:sp>
      <p:cxnSp>
        <p:nvCxnSpPr>
          <p:cNvPr id="317" name="直接连接符 316"/>
          <p:cNvCxnSpPr/>
          <p:nvPr/>
        </p:nvCxnSpPr>
        <p:spPr>
          <a:xfrm>
            <a:off x="6188854" y="4117018"/>
            <a:ext cx="821274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任意多边形: 形状 323"/>
          <p:cNvSpPr/>
          <p:nvPr/>
        </p:nvSpPr>
        <p:spPr>
          <a:xfrm>
            <a:off x="7646456" y="3575764"/>
            <a:ext cx="443363" cy="860645"/>
          </a:xfrm>
          <a:custGeom>
            <a:avLst/>
            <a:gdLst>
              <a:gd name="connsiteX0" fmla="*/ 0 w 485775"/>
              <a:gd name="connsiteY0" fmla="*/ 0 h 942975"/>
              <a:gd name="connsiteX1" fmla="*/ 0 w 485775"/>
              <a:gd name="connsiteY1" fmla="*/ 404812 h 942975"/>
              <a:gd name="connsiteX2" fmla="*/ 238125 w 485775"/>
              <a:gd name="connsiteY2" fmla="*/ 466725 h 942975"/>
              <a:gd name="connsiteX3" fmla="*/ 9525 w 485775"/>
              <a:gd name="connsiteY3" fmla="*/ 528637 h 942975"/>
              <a:gd name="connsiteX4" fmla="*/ 9525 w 485775"/>
              <a:gd name="connsiteY4" fmla="*/ 942975 h 942975"/>
              <a:gd name="connsiteX5" fmla="*/ 485775 w 485775"/>
              <a:gd name="connsiteY5" fmla="*/ 814387 h 942975"/>
              <a:gd name="connsiteX6" fmla="*/ 485775 w 485775"/>
              <a:gd name="connsiteY6" fmla="*/ 119062 h 942975"/>
              <a:gd name="connsiteX7" fmla="*/ 0 w 485775"/>
              <a:gd name="connsiteY7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775" h="942975">
                <a:moveTo>
                  <a:pt x="0" y="0"/>
                </a:moveTo>
                <a:lnTo>
                  <a:pt x="0" y="404812"/>
                </a:lnTo>
                <a:lnTo>
                  <a:pt x="238125" y="466725"/>
                </a:lnTo>
                <a:lnTo>
                  <a:pt x="9525" y="528637"/>
                </a:lnTo>
                <a:lnTo>
                  <a:pt x="9525" y="942975"/>
                </a:lnTo>
                <a:lnTo>
                  <a:pt x="485775" y="814387"/>
                </a:lnTo>
                <a:lnTo>
                  <a:pt x="485775" y="1190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319" name="矩形 318"/>
          <p:cNvSpPr/>
          <p:nvPr/>
        </p:nvSpPr>
        <p:spPr>
          <a:xfrm rot="16200000">
            <a:off x="7702130" y="3868274"/>
            <a:ext cx="5721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ALU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20" name="组合 319"/>
          <p:cNvGrpSpPr/>
          <p:nvPr/>
        </p:nvGrpSpPr>
        <p:grpSpPr>
          <a:xfrm>
            <a:off x="7646448" y="3575764"/>
            <a:ext cx="510334" cy="860645"/>
            <a:chOff x="8064621" y="3840798"/>
            <a:chExt cx="538243" cy="907711"/>
          </a:xfrm>
        </p:grpSpPr>
        <p:sp>
          <p:nvSpPr>
            <p:cNvPr id="321" name="任意多边形: 形状 323"/>
            <p:cNvSpPr/>
            <p:nvPr/>
          </p:nvSpPr>
          <p:spPr>
            <a:xfrm>
              <a:off x="8064621" y="3840798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22" name="矩形 321"/>
            <p:cNvSpPr/>
            <p:nvPr/>
          </p:nvSpPr>
          <p:spPr>
            <a:xfrm rot="16200000">
              <a:off x="8123340" y="4149304"/>
              <a:ext cx="603423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323" name="流程图: 手动操作 322"/>
          <p:cNvSpPr/>
          <p:nvPr/>
        </p:nvSpPr>
        <p:spPr>
          <a:xfrm rot="16200000">
            <a:off x="6875885" y="4145473"/>
            <a:ext cx="505805" cy="214765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324" name="矩形 323"/>
          <p:cNvSpPr/>
          <p:nvPr/>
        </p:nvSpPr>
        <p:spPr>
          <a:xfrm>
            <a:off x="6965394" y="4003056"/>
            <a:ext cx="284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6966962" y="3996377"/>
            <a:ext cx="284480" cy="583565"/>
            <a:chOff x="7486013" y="4285586"/>
            <a:chExt cx="300037" cy="615479"/>
          </a:xfrm>
        </p:grpSpPr>
        <p:sp>
          <p:nvSpPr>
            <p:cNvPr id="326" name="流程图: 手动操作 325"/>
            <p:cNvSpPr/>
            <p:nvPr/>
          </p:nvSpPr>
          <p:spPr>
            <a:xfrm rot="16200000">
              <a:off x="7390996" y="4446112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27" name="矩形 326"/>
            <p:cNvSpPr/>
            <p:nvPr/>
          </p:nvSpPr>
          <p:spPr>
            <a:xfrm>
              <a:off x="7486013" y="4285586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8" name="组合 327"/>
          <p:cNvGrpSpPr/>
          <p:nvPr/>
        </p:nvGrpSpPr>
        <p:grpSpPr>
          <a:xfrm>
            <a:off x="10677716" y="3606005"/>
            <a:ext cx="284480" cy="583565"/>
            <a:chOff x="11254296" y="3897575"/>
            <a:chExt cx="300037" cy="615479"/>
          </a:xfrm>
        </p:grpSpPr>
        <p:sp>
          <p:nvSpPr>
            <p:cNvPr id="329" name="流程图: 手动操作 328"/>
            <p:cNvSpPr/>
            <p:nvPr/>
          </p:nvSpPr>
          <p:spPr>
            <a:xfrm rot="16200000">
              <a:off x="11167767" y="4070175"/>
              <a:ext cx="533466" cy="22651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30" name="矩形 329"/>
            <p:cNvSpPr/>
            <p:nvPr/>
          </p:nvSpPr>
          <p:spPr>
            <a:xfrm>
              <a:off x="11254296" y="3897575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0681440" y="3623526"/>
            <a:ext cx="284480" cy="602282"/>
            <a:chOff x="11263840" y="3916697"/>
            <a:chExt cx="300038" cy="635219"/>
          </a:xfrm>
        </p:grpSpPr>
        <p:sp>
          <p:nvSpPr>
            <p:cNvPr id="332" name="流程图: 手动操作 331"/>
            <p:cNvSpPr/>
            <p:nvPr/>
          </p:nvSpPr>
          <p:spPr>
            <a:xfrm rot="16200000">
              <a:off x="11167767" y="4070175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11263840" y="3936437"/>
              <a:ext cx="300038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4" name="组合 333"/>
          <p:cNvGrpSpPr/>
          <p:nvPr/>
        </p:nvGrpSpPr>
        <p:grpSpPr>
          <a:xfrm>
            <a:off x="4815203" y="3342163"/>
            <a:ext cx="1367154" cy="1953909"/>
            <a:chOff x="5081485" y="3587547"/>
            <a:chExt cx="1441920" cy="2060763"/>
          </a:xfrm>
        </p:grpSpPr>
        <p:sp>
          <p:nvSpPr>
            <p:cNvPr id="335" name="矩形 334"/>
            <p:cNvSpPr/>
            <p:nvPr/>
          </p:nvSpPr>
          <p:spPr>
            <a:xfrm>
              <a:off x="5102472" y="3624635"/>
              <a:ext cx="1417422" cy="1620000"/>
            </a:xfrm>
            <a:prstGeom prst="rect">
              <a:avLst/>
            </a:prstGeom>
            <a:solidFill>
              <a:srgbClr val="FF99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5087028" y="3846399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矩形 336"/>
            <p:cNvSpPr/>
            <p:nvPr/>
          </p:nvSpPr>
          <p:spPr>
            <a:xfrm>
              <a:off x="5088159" y="4167250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矩形 337"/>
            <p:cNvSpPr/>
            <p:nvPr/>
          </p:nvSpPr>
          <p:spPr>
            <a:xfrm>
              <a:off x="5081485" y="4515214"/>
              <a:ext cx="51435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矩形 338"/>
            <p:cNvSpPr/>
            <p:nvPr/>
          </p:nvSpPr>
          <p:spPr>
            <a:xfrm>
              <a:off x="5087028" y="4869877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0" name="矩形 339"/>
            <p:cNvSpPr/>
            <p:nvPr/>
          </p:nvSpPr>
          <p:spPr>
            <a:xfrm>
              <a:off x="5607659" y="3587547"/>
              <a:ext cx="54984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矩形 340"/>
            <p:cNvSpPr/>
            <p:nvPr/>
          </p:nvSpPr>
          <p:spPr>
            <a:xfrm>
              <a:off x="5392551" y="4623794"/>
              <a:ext cx="105013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600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寄存器堆</a:t>
              </a:r>
              <a:endParaRPr lang="zh-CN" altLang="en-US" sz="16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2" name="矩形 341"/>
            <p:cNvSpPr/>
            <p:nvPr/>
          </p:nvSpPr>
          <p:spPr>
            <a:xfrm>
              <a:off x="6067082" y="3856669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矩形 342"/>
            <p:cNvSpPr/>
            <p:nvPr/>
          </p:nvSpPr>
          <p:spPr>
            <a:xfrm>
              <a:off x="6068661" y="4286072"/>
              <a:ext cx="454744" cy="34557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4" name="组合 343"/>
            <p:cNvGrpSpPr/>
            <p:nvPr/>
          </p:nvGrpSpPr>
          <p:grpSpPr>
            <a:xfrm>
              <a:off x="5532327" y="5118027"/>
              <a:ext cx="608781" cy="530283"/>
              <a:chOff x="1853728" y="4285666"/>
              <a:chExt cx="608781" cy="530283"/>
            </a:xfrm>
            <a:solidFill>
              <a:srgbClr val="FFCCFF"/>
            </a:solidFill>
          </p:grpSpPr>
          <p:cxnSp>
            <p:nvCxnSpPr>
              <p:cNvPr id="345" name="直接连接符 344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矩形 345"/>
              <p:cNvSpPr/>
              <p:nvPr/>
            </p:nvSpPr>
            <p:spPr>
              <a:xfrm>
                <a:off x="1853728" y="4460324"/>
                <a:ext cx="608781" cy="3556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7" name="等腰三角形 346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rgbClr val="FF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</p:grpSp>
      <p:sp>
        <p:nvSpPr>
          <p:cNvPr id="348" name="内容占位符 2"/>
          <p:cNvSpPr txBox="1"/>
          <p:nvPr/>
        </p:nvSpPr>
        <p:spPr bwMode="auto">
          <a:xfrm>
            <a:off x="1889468" y="1957860"/>
            <a:ext cx="1661831" cy="9867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6699" tIns="43349" rIns="86699" bIns="43349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275" b="1" kern="0" dirty="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移位指令</a:t>
            </a:r>
            <a:endParaRPr lang="en-US" altLang="zh-CN" sz="2275" b="1" kern="0" dirty="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275" b="1" kern="0" dirty="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如何实现</a:t>
            </a:r>
            <a:endParaRPr lang="en-US" sz="2275" b="1" kern="0" dirty="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0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1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500"/>
                            </p:stCondLst>
                            <p:childTnLst>
                              <p:par>
                                <p:cTn id="2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bldLvl="0" animBg="1"/>
      <p:bldP spid="185" grpId="0" bldLvl="0" animBg="1"/>
      <p:bldP spid="221" grpId="0" bldLvl="0" animBg="1"/>
      <p:bldP spid="315" grpId="0"/>
      <p:bldP spid="316" grpId="0"/>
      <p:bldP spid="34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LW</a:t>
            </a:r>
            <a:r>
              <a:rPr lang="zh-CN" altLang="en-US" dirty="0"/>
              <a:t>指令数据通路建立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176690" y="4238342"/>
            <a:ext cx="23827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组合 4"/>
          <p:cNvGrpSpPr/>
          <p:nvPr/>
        </p:nvGrpSpPr>
        <p:grpSpPr>
          <a:xfrm>
            <a:off x="4824328" y="2914149"/>
            <a:ext cx="705542" cy="450160"/>
            <a:chOff x="5039741" y="3208161"/>
            <a:chExt cx="597546" cy="457491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4824328" y="2914149"/>
            <a:ext cx="705542" cy="450160"/>
            <a:chOff x="5039741" y="3208161"/>
            <a:chExt cx="597546" cy="457491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4530315" y="3063010"/>
            <a:ext cx="0" cy="1066918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530315" y="3063010"/>
            <a:ext cx="0" cy="1066918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" name="组合 12"/>
          <p:cNvGrpSpPr/>
          <p:nvPr/>
        </p:nvGrpSpPr>
        <p:grpSpPr>
          <a:xfrm>
            <a:off x="4835292" y="2703328"/>
            <a:ext cx="2305227" cy="1317624"/>
            <a:chOff x="5039741" y="3208161"/>
            <a:chExt cx="597546" cy="45749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819795" y="2483702"/>
            <a:ext cx="3059940" cy="1137035"/>
            <a:chOff x="5039741" y="3208161"/>
            <a:chExt cx="597546" cy="45749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任意多边形: 形状 191"/>
          <p:cNvSpPr/>
          <p:nvPr/>
        </p:nvSpPr>
        <p:spPr>
          <a:xfrm>
            <a:off x="4817242" y="2061330"/>
            <a:ext cx="4809684" cy="1399342"/>
          </a:xfrm>
          <a:custGeom>
            <a:avLst/>
            <a:gdLst>
              <a:gd name="connsiteX0" fmla="*/ 0 w 4762500"/>
              <a:gd name="connsiteY0" fmla="*/ 0 h 1600200"/>
              <a:gd name="connsiteX1" fmla="*/ 4762500 w 4762500"/>
              <a:gd name="connsiteY1" fmla="*/ 0 h 1600200"/>
              <a:gd name="connsiteX2" fmla="*/ 4762500 w 4762500"/>
              <a:gd name="connsiteY2" fmla="*/ 1600200 h 1600200"/>
              <a:gd name="connsiteX0-1" fmla="*/ 0 w 4762500"/>
              <a:gd name="connsiteY0-2" fmla="*/ 0 h 1593057"/>
              <a:gd name="connsiteX1-3" fmla="*/ 4762500 w 4762500"/>
              <a:gd name="connsiteY1-4" fmla="*/ 0 h 1593057"/>
              <a:gd name="connsiteX2-5" fmla="*/ 4762500 w 4762500"/>
              <a:gd name="connsiteY2-6" fmla="*/ 1593057 h 1593057"/>
              <a:gd name="connsiteX0-7" fmla="*/ 0 w 4762500"/>
              <a:gd name="connsiteY0-8" fmla="*/ 0 h 1600201"/>
              <a:gd name="connsiteX1-9" fmla="*/ 4762500 w 4762500"/>
              <a:gd name="connsiteY1-10" fmla="*/ 0 h 1600201"/>
              <a:gd name="connsiteX2-11" fmla="*/ 4762500 w 4762500"/>
              <a:gd name="connsiteY2-12" fmla="*/ 1600201 h 16002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62500" h="1600201">
                <a:moveTo>
                  <a:pt x="0" y="0"/>
                </a:moveTo>
                <a:lnTo>
                  <a:pt x="4762500" y="0"/>
                </a:lnTo>
                <a:lnTo>
                  <a:pt x="4762500" y="1600201"/>
                </a:lnTo>
              </a:path>
            </a:pathLst>
          </a:cu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pSp>
        <p:nvGrpSpPr>
          <p:cNvPr id="20" name="组合 19"/>
          <p:cNvGrpSpPr/>
          <p:nvPr/>
        </p:nvGrpSpPr>
        <p:grpSpPr>
          <a:xfrm>
            <a:off x="4806802" y="1850144"/>
            <a:ext cx="6006406" cy="1849765"/>
            <a:chOff x="5039741" y="3208161"/>
            <a:chExt cx="597546" cy="457491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直接连接符 22"/>
          <p:cNvCxnSpPr/>
          <p:nvPr/>
        </p:nvCxnSpPr>
        <p:spPr>
          <a:xfrm>
            <a:off x="10812833" y="1850214"/>
            <a:ext cx="0" cy="1849765"/>
          </a:xfrm>
          <a:prstGeom prst="line">
            <a:avLst/>
          </a:prstGeom>
          <a:noFill/>
          <a:ln w="3175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879360" y="2483772"/>
            <a:ext cx="0" cy="1137035"/>
          </a:xfrm>
          <a:prstGeom prst="line">
            <a:avLst/>
          </a:prstGeom>
          <a:noFill/>
          <a:ln w="508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529496" y="2914219"/>
            <a:ext cx="0" cy="450160"/>
          </a:xfrm>
          <a:prstGeom prst="line">
            <a:avLst/>
          </a:prstGeom>
          <a:noFill/>
          <a:ln w="3175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140144" y="2703398"/>
            <a:ext cx="0" cy="1317624"/>
          </a:xfrm>
          <a:prstGeom prst="line">
            <a:avLst/>
          </a:prstGeom>
          <a:noFill/>
          <a:ln w="3175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096000" y="4107446"/>
            <a:ext cx="92453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163957" y="4688284"/>
            <a:ext cx="65804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任意多边形: 形状 256"/>
          <p:cNvSpPr/>
          <p:nvPr/>
        </p:nvSpPr>
        <p:spPr>
          <a:xfrm flipV="1">
            <a:off x="4656893" y="4242672"/>
            <a:ext cx="177578" cy="98981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31" name="直接连接符 30"/>
          <p:cNvCxnSpPr/>
          <p:nvPr/>
        </p:nvCxnSpPr>
        <p:spPr>
          <a:xfrm>
            <a:off x="3843271" y="3994893"/>
            <a:ext cx="100424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829269" y="3730090"/>
            <a:ext cx="100424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810800" y="2272057"/>
            <a:ext cx="3917227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4802711" y="1603817"/>
            <a:ext cx="11423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02712" y="1813262"/>
            <a:ext cx="11385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02712" y="2022708"/>
            <a:ext cx="8261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altLang="zh-CN" sz="1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02712" y="2232154"/>
            <a:ext cx="7810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02712" y="2452513"/>
            <a:ext cx="9010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ALUSrc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07855" y="3019149"/>
            <a:ext cx="8153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RegDst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802712" y="2661958"/>
            <a:ext cx="1025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31100" y="2272057"/>
            <a:ext cx="7429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PCSrc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89290" y="3495578"/>
            <a:ext cx="239223" cy="429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2009606" y="3928361"/>
            <a:ext cx="0" cy="95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773399" y="3973278"/>
            <a:ext cx="5772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6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连接符 44"/>
          <p:cNvCxnSpPr>
            <a:endCxn id="42" idx="1"/>
          </p:cNvCxnSpPr>
          <p:nvPr/>
        </p:nvCxnSpPr>
        <p:spPr>
          <a:xfrm>
            <a:off x="1594652" y="3709905"/>
            <a:ext cx="294637" cy="4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133425" y="3714493"/>
            <a:ext cx="32528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809300" y="3175019"/>
            <a:ext cx="4349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450577" y="3404782"/>
            <a:ext cx="949906" cy="1370404"/>
            <a:chOff x="2153669" y="3581315"/>
            <a:chExt cx="1040775" cy="1387999"/>
          </a:xfrm>
        </p:grpSpPr>
        <p:sp>
          <p:nvSpPr>
            <p:cNvPr id="49" name="矩形 48"/>
            <p:cNvSpPr/>
            <p:nvPr/>
          </p:nvSpPr>
          <p:spPr>
            <a:xfrm>
              <a:off x="2162582" y="3581315"/>
              <a:ext cx="920297" cy="13879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2672635" y="3769167"/>
              <a:ext cx="521809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153669" y="3768090"/>
              <a:ext cx="361092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194185" y="4158047"/>
              <a:ext cx="868290" cy="591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3280043" y="3390651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指令字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62038" y="5413644"/>
            <a:ext cx="205122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2282760" y="5573448"/>
            <a:ext cx="35157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任意多边形: 形状 251"/>
          <p:cNvSpPr/>
          <p:nvPr/>
        </p:nvSpPr>
        <p:spPr>
          <a:xfrm>
            <a:off x="2943615" y="5336423"/>
            <a:ext cx="398480" cy="700114"/>
          </a:xfrm>
          <a:custGeom>
            <a:avLst/>
            <a:gdLst>
              <a:gd name="connsiteX0" fmla="*/ 0 w 234950"/>
              <a:gd name="connsiteY0" fmla="*/ 0 h 812800"/>
              <a:gd name="connsiteX1" fmla="*/ 234950 w 234950"/>
              <a:gd name="connsiteY1" fmla="*/ 0 h 812800"/>
              <a:gd name="connsiteX2" fmla="*/ 234950 w 23495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812800">
                <a:moveTo>
                  <a:pt x="0" y="0"/>
                </a:moveTo>
                <a:lnTo>
                  <a:pt x="234950" y="0"/>
                </a:lnTo>
                <a:lnTo>
                  <a:pt x="234950" y="812800"/>
                </a:ln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57" name="矩形 56"/>
          <p:cNvSpPr/>
          <p:nvPr/>
        </p:nvSpPr>
        <p:spPr>
          <a:xfrm>
            <a:off x="3065578" y="5070312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71316" y="2644144"/>
            <a:ext cx="4540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805221" y="3693158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939670" y="3390634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987988" y="5465264"/>
            <a:ext cx="123888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046701" y="5557468"/>
            <a:ext cx="9855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837899" y="3364308"/>
            <a:ext cx="1343926" cy="153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64" name="矩形 63"/>
          <p:cNvSpPr/>
          <p:nvPr/>
        </p:nvSpPr>
        <p:spPr>
          <a:xfrm>
            <a:off x="4823256" y="3574574"/>
            <a:ext cx="5327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R1#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824328" y="3878788"/>
            <a:ext cx="5327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R2#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818000" y="4208710"/>
            <a:ext cx="487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W#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823256" y="4544983"/>
            <a:ext cx="5327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316892" y="3329144"/>
            <a:ext cx="5213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112938" y="4311659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16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寄存器堆</a:t>
            </a:r>
            <a:endParaRPr lang="zh-CN" altLang="en-US" sz="1600" b="1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866794" y="3584311"/>
            <a:ext cx="4311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859075" y="3982017"/>
            <a:ext cx="4311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4386030" y="4089544"/>
            <a:ext cx="284480" cy="583565"/>
            <a:chOff x="4451072" y="4543951"/>
            <a:chExt cx="300038" cy="615478"/>
          </a:xfrm>
        </p:grpSpPr>
        <p:sp>
          <p:nvSpPr>
            <p:cNvPr id="73" name="流程图: 手动操作 72"/>
            <p:cNvSpPr/>
            <p:nvPr/>
          </p:nvSpPr>
          <p:spPr>
            <a:xfrm rot="16200000">
              <a:off x="4335027" y="4701403"/>
              <a:ext cx="533466" cy="22651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74" name="矩形 73"/>
            <p:cNvSpPr/>
            <p:nvPr/>
          </p:nvSpPr>
          <p:spPr>
            <a:xfrm>
              <a:off x="4451072" y="4543951"/>
              <a:ext cx="300038" cy="615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流程图: 手动操作 74"/>
          <p:cNvSpPr/>
          <p:nvPr/>
        </p:nvSpPr>
        <p:spPr>
          <a:xfrm rot="16200000">
            <a:off x="1267655" y="3601725"/>
            <a:ext cx="505805" cy="214765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76" name="矩形 75"/>
          <p:cNvSpPr/>
          <p:nvPr/>
        </p:nvSpPr>
        <p:spPr>
          <a:xfrm>
            <a:off x="1354929" y="3450511"/>
            <a:ext cx="284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686765" y="3628340"/>
            <a:ext cx="284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6169641" y="3730091"/>
            <a:ext cx="147681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7448454" y="5502315"/>
            <a:ext cx="3297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7003106" y="5287529"/>
            <a:ext cx="515620" cy="523995"/>
            <a:chOff x="7239187" y="4876234"/>
            <a:chExt cx="564945" cy="574121"/>
          </a:xfrm>
        </p:grpSpPr>
        <p:sp>
          <p:nvSpPr>
            <p:cNvPr id="81" name="平行四边形 80"/>
            <p:cNvSpPr/>
            <p:nvPr/>
          </p:nvSpPr>
          <p:spPr>
            <a:xfrm rot="4500000">
              <a:off x="7216515" y="4946030"/>
              <a:ext cx="574121" cy="434528"/>
            </a:xfrm>
            <a:prstGeom prst="parallelogram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82" name="矩形 81"/>
            <p:cNvSpPr/>
            <p:nvPr/>
          </p:nvSpPr>
          <p:spPr>
            <a:xfrm>
              <a:off x="7239187" y="4999635"/>
              <a:ext cx="564945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&lt;&lt;2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7972569" y="5649550"/>
            <a:ext cx="2984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154117" y="5427823"/>
            <a:ext cx="109664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PCBranch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V="1">
            <a:off x="7199625" y="4248213"/>
            <a:ext cx="44173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184428" y="3937803"/>
            <a:ext cx="6076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181088" y="3495578"/>
            <a:ext cx="6191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027887" y="3483431"/>
            <a:ext cx="70231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075634" y="3735946"/>
            <a:ext cx="1165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058214" y="4302828"/>
            <a:ext cx="11049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8089818" y="4006808"/>
            <a:ext cx="116056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9994588" y="4006037"/>
            <a:ext cx="73963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/>
          <p:cNvGrpSpPr/>
          <p:nvPr/>
        </p:nvGrpSpPr>
        <p:grpSpPr>
          <a:xfrm>
            <a:off x="9188340" y="3431846"/>
            <a:ext cx="923705" cy="1361582"/>
            <a:chOff x="2106940" y="3477998"/>
            <a:chExt cx="1012067" cy="1491834"/>
          </a:xfrm>
        </p:grpSpPr>
        <p:sp>
          <p:nvSpPr>
            <p:cNvPr id="94" name="矩形 93"/>
            <p:cNvSpPr/>
            <p:nvPr/>
          </p:nvSpPr>
          <p:spPr>
            <a:xfrm>
              <a:off x="2162583" y="3477998"/>
              <a:ext cx="828902" cy="14918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/>
            </a:p>
          </p:txBody>
        </p:sp>
        <p:sp>
          <p:nvSpPr>
            <p:cNvPr id="95" name="矩形 94"/>
            <p:cNvSpPr/>
            <p:nvPr/>
          </p:nvSpPr>
          <p:spPr>
            <a:xfrm>
              <a:off x="2317534" y="3480984"/>
              <a:ext cx="571206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597199" y="3861428"/>
              <a:ext cx="521808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2146656" y="3834566"/>
              <a:ext cx="361091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128987" y="4068361"/>
              <a:ext cx="868289" cy="6393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endParaRPr lang="en-US" altLang="zh-CN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2106940" y="4556521"/>
              <a:ext cx="583730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0" name="矩形 99"/>
          <p:cNvSpPr/>
          <p:nvPr/>
        </p:nvSpPr>
        <p:spPr>
          <a:xfrm>
            <a:off x="9940770" y="3745220"/>
            <a:ext cx="10521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961634" y="6244653"/>
            <a:ext cx="15449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WriteBackData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797871" y="5155165"/>
            <a:ext cx="32639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+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917148" y="5549525"/>
            <a:ext cx="32639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+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884901" y="6303823"/>
            <a:ext cx="15341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BranchAddress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直接连接符 104"/>
          <p:cNvCxnSpPr/>
          <p:nvPr/>
        </p:nvCxnSpPr>
        <p:spPr>
          <a:xfrm>
            <a:off x="3829269" y="2661305"/>
            <a:ext cx="0" cy="2999117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任意多边形: 形状 256"/>
          <p:cNvSpPr/>
          <p:nvPr/>
        </p:nvSpPr>
        <p:spPr>
          <a:xfrm flipV="1">
            <a:off x="10954343" y="3709904"/>
            <a:ext cx="208088" cy="145964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107" name="直接连接符 106"/>
          <p:cNvCxnSpPr>
            <a:stCxn id="106" idx="0"/>
          </p:cNvCxnSpPr>
          <p:nvPr/>
        </p:nvCxnSpPr>
        <p:spPr>
          <a:xfrm>
            <a:off x="11162431" y="3876129"/>
            <a:ext cx="8135" cy="265030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3827881" y="4452218"/>
            <a:ext cx="57286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4163957" y="3994894"/>
            <a:ext cx="0" cy="243449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3829269" y="2661305"/>
            <a:ext cx="5030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837130" y="5660421"/>
            <a:ext cx="10533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4163957" y="4688284"/>
            <a:ext cx="0" cy="1838144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163956" y="6526429"/>
            <a:ext cx="699652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9000571" y="3234547"/>
            <a:ext cx="1278915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9000571" y="3234548"/>
            <a:ext cx="0" cy="74690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10279487" y="3234548"/>
            <a:ext cx="0" cy="475357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10286437" y="3718763"/>
            <a:ext cx="44778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6461111" y="4583733"/>
            <a:ext cx="2763477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6461110" y="4125048"/>
            <a:ext cx="0" cy="458685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721225" y="4394805"/>
            <a:ext cx="0" cy="117345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739617" y="4395190"/>
            <a:ext cx="27051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096000" y="5585171"/>
            <a:ext cx="92453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3849771" y="2907893"/>
            <a:ext cx="49562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4" name="矩形 123"/>
          <p:cNvSpPr/>
          <p:nvPr/>
        </p:nvSpPr>
        <p:spPr>
          <a:xfrm>
            <a:off x="3610229" y="2370922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等腰三角形 124"/>
          <p:cNvSpPr/>
          <p:nvPr/>
        </p:nvSpPr>
        <p:spPr>
          <a:xfrm>
            <a:off x="1906626" y="3807676"/>
            <a:ext cx="205961" cy="1157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pSp>
        <p:nvGrpSpPr>
          <p:cNvPr id="126" name="组合 125"/>
          <p:cNvGrpSpPr/>
          <p:nvPr/>
        </p:nvGrpSpPr>
        <p:grpSpPr>
          <a:xfrm>
            <a:off x="5245466" y="4780266"/>
            <a:ext cx="577215" cy="502787"/>
            <a:chOff x="1853728" y="4285666"/>
            <a:chExt cx="608781" cy="530283"/>
          </a:xfrm>
          <a:solidFill>
            <a:srgbClr val="FFCCFF"/>
          </a:solidFill>
        </p:grpSpPr>
        <p:cxnSp>
          <p:nvCxnSpPr>
            <p:cNvPr id="127" name="直接连接符 126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矩形 127"/>
            <p:cNvSpPr/>
            <p:nvPr/>
          </p:nvSpPr>
          <p:spPr>
            <a:xfrm>
              <a:off x="1853728" y="4460324"/>
              <a:ext cx="608781" cy="3556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等腰三角形 128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9390718" y="4671597"/>
            <a:ext cx="577215" cy="502787"/>
            <a:chOff x="1853728" y="4285666"/>
            <a:chExt cx="608781" cy="530283"/>
          </a:xfrm>
          <a:solidFill>
            <a:srgbClr val="00B050"/>
          </a:solidFill>
        </p:grpSpPr>
        <p:cxnSp>
          <p:nvCxnSpPr>
            <p:cNvPr id="131" name="直接连接符 130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/>
            <p:cNvSpPr/>
            <p:nvPr/>
          </p:nvSpPr>
          <p:spPr>
            <a:xfrm>
              <a:off x="1853728" y="4460324"/>
              <a:ext cx="608781" cy="3556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等腰三角形 132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cxnSp>
        <p:nvCxnSpPr>
          <p:cNvPr id="134" name="直接连接符 133"/>
          <p:cNvCxnSpPr/>
          <p:nvPr/>
        </p:nvCxnSpPr>
        <p:spPr>
          <a:xfrm>
            <a:off x="3311953" y="3728851"/>
            <a:ext cx="51731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1203993" y="3569263"/>
            <a:ext cx="0" cy="2467274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203993" y="6036537"/>
            <a:ext cx="653668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8477764" y="5758838"/>
            <a:ext cx="0" cy="520773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934083" y="6279611"/>
            <a:ext cx="751703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930896" y="3842436"/>
            <a:ext cx="0" cy="2437175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930896" y="3842436"/>
            <a:ext cx="47473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1203993" y="3569263"/>
            <a:ext cx="20482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8184039" y="5758837"/>
            <a:ext cx="293726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2282760" y="3730091"/>
            <a:ext cx="0" cy="1388782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2282760" y="5118872"/>
            <a:ext cx="33930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8538102" y="2371235"/>
            <a:ext cx="0" cy="1373984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8102928" y="3756253"/>
            <a:ext cx="435174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8538102" y="2371235"/>
            <a:ext cx="189925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8" name="流程图: 延期 147"/>
          <p:cNvSpPr/>
          <p:nvPr/>
        </p:nvSpPr>
        <p:spPr>
          <a:xfrm>
            <a:off x="8742363" y="2211614"/>
            <a:ext cx="267302" cy="216548"/>
          </a:xfrm>
          <a:prstGeom prst="flowChartDelay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149" name="直接连接符 148"/>
          <p:cNvCxnSpPr/>
          <p:nvPr/>
        </p:nvCxnSpPr>
        <p:spPr>
          <a:xfrm>
            <a:off x="9010191" y="2319888"/>
            <a:ext cx="264798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9274988" y="1603816"/>
            <a:ext cx="0" cy="716072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1533730" y="1603816"/>
            <a:ext cx="7741258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1520558" y="1603816"/>
            <a:ext cx="0" cy="1882334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3" name="矩形 152"/>
          <p:cNvSpPr/>
          <p:nvPr/>
        </p:nvSpPr>
        <p:spPr>
          <a:xfrm>
            <a:off x="660864" y="3429417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473968" y="3703831"/>
            <a:ext cx="3486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114093" y="4198387"/>
            <a:ext cx="38798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157" name="直接连接符 156"/>
          <p:cNvCxnSpPr/>
          <p:nvPr/>
        </p:nvCxnSpPr>
        <p:spPr>
          <a:xfrm>
            <a:off x="4163957" y="4688284"/>
            <a:ext cx="658040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8" name="任意多边形: 形状 256"/>
          <p:cNvSpPr/>
          <p:nvPr/>
        </p:nvSpPr>
        <p:spPr>
          <a:xfrm flipV="1">
            <a:off x="4646741" y="4266336"/>
            <a:ext cx="150942" cy="84135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159" name="直接连接符 158"/>
          <p:cNvCxnSpPr/>
          <p:nvPr/>
        </p:nvCxnSpPr>
        <p:spPr>
          <a:xfrm>
            <a:off x="3806556" y="3728100"/>
            <a:ext cx="1004244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0" name="组合 159"/>
          <p:cNvGrpSpPr/>
          <p:nvPr/>
        </p:nvGrpSpPr>
        <p:grpSpPr>
          <a:xfrm>
            <a:off x="4802712" y="1603816"/>
            <a:ext cx="6010121" cy="337185"/>
            <a:chOff x="5065360" y="1767866"/>
            <a:chExt cx="6338800" cy="355625"/>
          </a:xfrm>
        </p:grpSpPr>
        <p:cxnSp>
          <p:nvCxnSpPr>
            <p:cNvPr id="161" name="直接连接符 160"/>
            <p:cNvCxnSpPr/>
            <p:nvPr/>
          </p:nvCxnSpPr>
          <p:spPr>
            <a:xfrm>
              <a:off x="5069279" y="2027739"/>
              <a:ext cx="6334881" cy="0"/>
            </a:xfrm>
            <a:prstGeom prst="line">
              <a:avLst/>
            </a:prstGeom>
            <a:noFill/>
            <a:ln w="31750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2" name="矩形 161"/>
            <p:cNvSpPr/>
            <p:nvPr/>
          </p:nvSpPr>
          <p:spPr>
            <a:xfrm>
              <a:off x="5065360" y="1767866"/>
              <a:ext cx="120483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MemtoReg</a:t>
              </a:r>
              <a:endPara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3" name="矩形 162"/>
          <p:cNvSpPr/>
          <p:nvPr/>
        </p:nvSpPr>
        <p:spPr>
          <a:xfrm>
            <a:off x="4802712" y="1813262"/>
            <a:ext cx="11385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802712" y="2022708"/>
            <a:ext cx="8261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altLang="zh-CN" sz="1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5" name="组合 164"/>
          <p:cNvGrpSpPr/>
          <p:nvPr/>
        </p:nvGrpSpPr>
        <p:grpSpPr>
          <a:xfrm>
            <a:off x="4802712" y="2232155"/>
            <a:ext cx="3076649" cy="337185"/>
            <a:chOff x="5065360" y="2430566"/>
            <a:chExt cx="3244903" cy="355625"/>
          </a:xfrm>
        </p:grpSpPr>
        <p:cxnSp>
          <p:nvCxnSpPr>
            <p:cNvPr id="166" name="直接连接符 165"/>
            <p:cNvCxnSpPr/>
            <p:nvPr/>
          </p:nvCxnSpPr>
          <p:spPr>
            <a:xfrm>
              <a:off x="5082983" y="2695944"/>
              <a:ext cx="3227280" cy="0"/>
            </a:xfrm>
            <a:prstGeom prst="line">
              <a:avLst/>
            </a:prstGeom>
            <a:noFill/>
            <a:ln w="50800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7" name="矩形 166"/>
            <p:cNvSpPr/>
            <p:nvPr/>
          </p:nvSpPr>
          <p:spPr>
            <a:xfrm>
              <a:off x="5065360" y="2430566"/>
              <a:ext cx="82376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AluOP</a:t>
              </a:r>
              <a:endParaRPr lang="en-US" altLang="zh-CN" sz="16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4802712" y="2452512"/>
            <a:ext cx="2337433" cy="337185"/>
            <a:chOff x="5065360" y="2662976"/>
            <a:chExt cx="2465261" cy="355625"/>
          </a:xfrm>
        </p:grpSpPr>
        <p:cxnSp>
          <p:nvCxnSpPr>
            <p:cNvPr id="169" name="直接连接符 168"/>
            <p:cNvCxnSpPr/>
            <p:nvPr/>
          </p:nvCxnSpPr>
          <p:spPr>
            <a:xfrm>
              <a:off x="5099327" y="2927581"/>
              <a:ext cx="2431294" cy="0"/>
            </a:xfrm>
            <a:prstGeom prst="line">
              <a:avLst/>
            </a:prstGeom>
            <a:noFill/>
            <a:ln w="31750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0" name="矩形 169"/>
            <p:cNvSpPr/>
            <p:nvPr/>
          </p:nvSpPr>
          <p:spPr>
            <a:xfrm>
              <a:off x="5065360" y="2662976"/>
              <a:ext cx="950342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ALUSrc</a:t>
              </a:r>
              <a:endParaRPr lang="en-US" altLang="zh-CN" sz="16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4507856" y="3019149"/>
            <a:ext cx="815340" cy="1110848"/>
            <a:chOff x="4754378" y="3260600"/>
            <a:chExt cx="859929" cy="1171598"/>
          </a:xfrm>
        </p:grpSpPr>
        <p:cxnSp>
          <p:nvCxnSpPr>
            <p:cNvPr id="172" name="直接连接符 171"/>
            <p:cNvCxnSpPr/>
            <p:nvPr/>
          </p:nvCxnSpPr>
          <p:spPr>
            <a:xfrm>
              <a:off x="4777672" y="3306933"/>
              <a:ext cx="0" cy="1125265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3" name="矩形 172"/>
            <p:cNvSpPr/>
            <p:nvPr/>
          </p:nvSpPr>
          <p:spPr>
            <a:xfrm>
              <a:off x="4754378" y="3260600"/>
              <a:ext cx="859929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RegDst</a:t>
              </a:r>
              <a:endParaRPr lang="en-US" altLang="zh-CN" sz="1600" b="1" baseline="-25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4802710" y="2661957"/>
            <a:ext cx="1025525" cy="337185"/>
            <a:chOff x="5065360" y="2883875"/>
            <a:chExt cx="1081609" cy="355625"/>
          </a:xfrm>
        </p:grpSpPr>
        <p:cxnSp>
          <p:nvCxnSpPr>
            <p:cNvPr id="175" name="直接连接符 174"/>
            <p:cNvCxnSpPr/>
            <p:nvPr/>
          </p:nvCxnSpPr>
          <p:spPr>
            <a:xfrm>
              <a:off x="5087764" y="3149932"/>
              <a:ext cx="744126" cy="0"/>
            </a:xfrm>
            <a:prstGeom prst="line">
              <a:avLst/>
            </a:prstGeom>
            <a:noFill/>
            <a:ln w="31750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6" name="矩形 175"/>
            <p:cNvSpPr/>
            <p:nvPr/>
          </p:nvSpPr>
          <p:spPr>
            <a:xfrm>
              <a:off x="5065360" y="2883875"/>
              <a:ext cx="1081609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RegWrite</a:t>
              </a:r>
              <a:endParaRPr lang="en-US" altLang="zh-CN" sz="16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7" name="矩形 176"/>
          <p:cNvSpPr/>
          <p:nvPr/>
        </p:nvSpPr>
        <p:spPr>
          <a:xfrm>
            <a:off x="8931100" y="2272057"/>
            <a:ext cx="7429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PCSrc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8" name="直接连接符 177"/>
          <p:cNvCxnSpPr/>
          <p:nvPr/>
        </p:nvCxnSpPr>
        <p:spPr>
          <a:xfrm flipV="1">
            <a:off x="2009606" y="3928361"/>
            <a:ext cx="0" cy="95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1773399" y="3973278"/>
            <a:ext cx="5772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6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0" name="直接连接符 179"/>
          <p:cNvCxnSpPr>
            <a:endCxn id="230" idx="1"/>
          </p:cNvCxnSpPr>
          <p:nvPr/>
        </p:nvCxnSpPr>
        <p:spPr>
          <a:xfrm>
            <a:off x="1594652" y="3709905"/>
            <a:ext cx="294637" cy="4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1809300" y="3175019"/>
            <a:ext cx="4349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962038" y="5413644"/>
            <a:ext cx="205122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4" name="直接连接符 183"/>
          <p:cNvCxnSpPr/>
          <p:nvPr/>
        </p:nvCxnSpPr>
        <p:spPr>
          <a:xfrm>
            <a:off x="2282760" y="5573448"/>
            <a:ext cx="351575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5" name="任意多边形: 形状 251"/>
          <p:cNvSpPr/>
          <p:nvPr/>
        </p:nvSpPr>
        <p:spPr>
          <a:xfrm>
            <a:off x="2943615" y="5336423"/>
            <a:ext cx="398480" cy="700114"/>
          </a:xfrm>
          <a:custGeom>
            <a:avLst/>
            <a:gdLst>
              <a:gd name="connsiteX0" fmla="*/ 0 w 234950"/>
              <a:gd name="connsiteY0" fmla="*/ 0 h 812800"/>
              <a:gd name="connsiteX1" fmla="*/ 234950 w 234950"/>
              <a:gd name="connsiteY1" fmla="*/ 0 h 812800"/>
              <a:gd name="connsiteX2" fmla="*/ 234950 w 23495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812800">
                <a:moveTo>
                  <a:pt x="0" y="0"/>
                </a:moveTo>
                <a:lnTo>
                  <a:pt x="234950" y="0"/>
                </a:lnTo>
                <a:lnTo>
                  <a:pt x="234950" y="812800"/>
                </a:lnTo>
              </a:path>
            </a:pathLst>
          </a:cu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186" name="矩形 185"/>
          <p:cNvSpPr/>
          <p:nvPr/>
        </p:nvSpPr>
        <p:spPr>
          <a:xfrm>
            <a:off x="3065578" y="5070312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3791455" y="4370244"/>
            <a:ext cx="6457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4159808" y="5328375"/>
            <a:ext cx="5556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2" name="组合 191"/>
          <p:cNvGrpSpPr/>
          <p:nvPr/>
        </p:nvGrpSpPr>
        <p:grpSpPr>
          <a:xfrm>
            <a:off x="4909932" y="5447940"/>
            <a:ext cx="1315868" cy="373049"/>
            <a:chOff x="5178444" y="5822218"/>
            <a:chExt cx="1387829" cy="393450"/>
          </a:xfrm>
        </p:grpSpPr>
        <p:sp>
          <p:nvSpPr>
            <p:cNvPr id="193" name="流程图: 手动输入 146"/>
            <p:cNvSpPr/>
            <p:nvPr/>
          </p:nvSpPr>
          <p:spPr>
            <a:xfrm>
              <a:off x="5178444" y="5822218"/>
              <a:ext cx="1223105" cy="30849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5259637" y="5860043"/>
              <a:ext cx="1306636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5" name="矩形 194"/>
          <p:cNvSpPr/>
          <p:nvPr/>
        </p:nvSpPr>
        <p:spPr>
          <a:xfrm>
            <a:off x="6046701" y="5557468"/>
            <a:ext cx="9855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6" name="直接连接符 195"/>
          <p:cNvCxnSpPr/>
          <p:nvPr/>
        </p:nvCxnSpPr>
        <p:spPr>
          <a:xfrm>
            <a:off x="6169641" y="3730091"/>
            <a:ext cx="1476815" cy="1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7972569" y="5649550"/>
            <a:ext cx="2984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8154117" y="5427823"/>
            <a:ext cx="109664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PCBranch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9" name="直接连接符 198"/>
          <p:cNvCxnSpPr>
            <a:stCxn id="310" idx="2"/>
          </p:cNvCxnSpPr>
          <p:nvPr/>
        </p:nvCxnSpPr>
        <p:spPr>
          <a:xfrm flipV="1">
            <a:off x="7237156" y="4238106"/>
            <a:ext cx="436624" cy="3344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/>
          <p:cNvSpPr/>
          <p:nvPr/>
        </p:nvSpPr>
        <p:spPr>
          <a:xfrm>
            <a:off x="7181088" y="3495578"/>
            <a:ext cx="6191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8027887" y="3483431"/>
            <a:ext cx="70231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8075634" y="3735946"/>
            <a:ext cx="1165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8058214" y="4302828"/>
            <a:ext cx="11049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4" name="直接连接符 203"/>
          <p:cNvCxnSpPr/>
          <p:nvPr/>
        </p:nvCxnSpPr>
        <p:spPr>
          <a:xfrm>
            <a:off x="8089818" y="4006808"/>
            <a:ext cx="1160567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>
            <a:off x="9994588" y="4006037"/>
            <a:ext cx="73963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/>
          <p:cNvSpPr/>
          <p:nvPr/>
        </p:nvSpPr>
        <p:spPr>
          <a:xfrm>
            <a:off x="9940770" y="3745220"/>
            <a:ext cx="10521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9961634" y="6244653"/>
            <a:ext cx="15449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WriteBackData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2625016" y="4928279"/>
            <a:ext cx="499244" cy="860645"/>
            <a:chOff x="2768573" y="5274135"/>
            <a:chExt cx="526547" cy="907711"/>
          </a:xfrm>
        </p:grpSpPr>
        <p:sp>
          <p:nvSpPr>
            <p:cNvPr id="209" name="任意多边形: 形状 323"/>
            <p:cNvSpPr/>
            <p:nvPr/>
          </p:nvSpPr>
          <p:spPr>
            <a:xfrm>
              <a:off x="2768573" y="5274135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2950880" y="5513430"/>
              <a:ext cx="34424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7740670" y="5328516"/>
            <a:ext cx="502862" cy="860645"/>
            <a:chOff x="8163994" y="5696260"/>
            <a:chExt cx="530363" cy="907711"/>
          </a:xfrm>
        </p:grpSpPr>
        <p:sp>
          <p:nvSpPr>
            <p:cNvPr id="212" name="任意多边形: 形状 323"/>
            <p:cNvSpPr/>
            <p:nvPr/>
          </p:nvSpPr>
          <p:spPr>
            <a:xfrm>
              <a:off x="8163994" y="5696260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8350117" y="5929356"/>
              <a:ext cx="34424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884901" y="6303823"/>
            <a:ext cx="15341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BranchAddress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5" name="直接连接符 214"/>
          <p:cNvCxnSpPr/>
          <p:nvPr/>
        </p:nvCxnSpPr>
        <p:spPr>
          <a:xfrm>
            <a:off x="3829269" y="2661305"/>
            <a:ext cx="0" cy="2988245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任意多边形: 形状 256"/>
          <p:cNvSpPr/>
          <p:nvPr/>
        </p:nvSpPr>
        <p:spPr>
          <a:xfrm flipV="1">
            <a:off x="10977693" y="3691717"/>
            <a:ext cx="159587" cy="167064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217" name="直接连接符 216"/>
          <p:cNvCxnSpPr/>
          <p:nvPr/>
        </p:nvCxnSpPr>
        <p:spPr>
          <a:xfrm>
            <a:off x="11161838" y="3861920"/>
            <a:ext cx="0" cy="2654467"/>
          </a:xfrm>
          <a:prstGeom prst="line">
            <a:avLst/>
          </a:prstGeom>
          <a:ln w="76200" cap="sq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/>
          <p:nvPr/>
        </p:nvCxnSpPr>
        <p:spPr>
          <a:xfrm>
            <a:off x="4176690" y="4241733"/>
            <a:ext cx="209346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9" name="直接连接符 218"/>
          <p:cNvCxnSpPr/>
          <p:nvPr/>
        </p:nvCxnSpPr>
        <p:spPr>
          <a:xfrm>
            <a:off x="3829269" y="2661305"/>
            <a:ext cx="5030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0" name="直接连接符 219"/>
          <p:cNvCxnSpPr/>
          <p:nvPr/>
        </p:nvCxnSpPr>
        <p:spPr>
          <a:xfrm>
            <a:off x="4163957" y="4688284"/>
            <a:ext cx="0" cy="1828103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1" name="直接连接符 220"/>
          <p:cNvCxnSpPr/>
          <p:nvPr/>
        </p:nvCxnSpPr>
        <p:spPr>
          <a:xfrm>
            <a:off x="4163956" y="6526429"/>
            <a:ext cx="6996524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0032573" y="3994893"/>
            <a:ext cx="694055" cy="0"/>
          </a:xfrm>
          <a:prstGeom prst="line">
            <a:avLst/>
          </a:pr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6461111" y="4583733"/>
            <a:ext cx="2763477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4" name="直接连接符 223"/>
          <p:cNvCxnSpPr/>
          <p:nvPr/>
        </p:nvCxnSpPr>
        <p:spPr>
          <a:xfrm>
            <a:off x="6461110" y="4125049"/>
            <a:ext cx="0" cy="431607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5" name="直接连接符 224"/>
          <p:cNvCxnSpPr/>
          <p:nvPr/>
        </p:nvCxnSpPr>
        <p:spPr>
          <a:xfrm>
            <a:off x="6721225" y="4409852"/>
            <a:ext cx="0" cy="117345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6" name="直接连接符 225"/>
          <p:cNvCxnSpPr/>
          <p:nvPr/>
        </p:nvCxnSpPr>
        <p:spPr>
          <a:xfrm>
            <a:off x="6739617" y="4395190"/>
            <a:ext cx="27051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7" name="直接连接符 226"/>
          <p:cNvCxnSpPr/>
          <p:nvPr/>
        </p:nvCxnSpPr>
        <p:spPr>
          <a:xfrm>
            <a:off x="3849771" y="2907893"/>
            <a:ext cx="49562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9" name="组合 228"/>
          <p:cNvGrpSpPr/>
          <p:nvPr/>
        </p:nvGrpSpPr>
        <p:grpSpPr>
          <a:xfrm>
            <a:off x="1889290" y="3495578"/>
            <a:ext cx="239223" cy="429550"/>
            <a:chOff x="1992610" y="3763083"/>
            <a:chExt cx="252305" cy="453041"/>
          </a:xfrm>
        </p:grpSpPr>
        <p:sp>
          <p:nvSpPr>
            <p:cNvPr id="230" name="矩形 229"/>
            <p:cNvSpPr/>
            <p:nvPr/>
          </p:nvSpPr>
          <p:spPr>
            <a:xfrm>
              <a:off x="1992610" y="3763083"/>
              <a:ext cx="252305" cy="453041"/>
            </a:xfrm>
            <a:prstGeom prst="rect">
              <a:avLst/>
            </a:prstGeom>
            <a:solidFill>
              <a:srgbClr val="59B2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31" name="等腰三角形 230"/>
            <p:cNvSpPr/>
            <p:nvPr/>
          </p:nvSpPr>
          <p:spPr>
            <a:xfrm>
              <a:off x="2010894" y="4092249"/>
              <a:ext cx="217225" cy="122111"/>
            </a:xfrm>
            <a:prstGeom prst="triangle">
              <a:avLst/>
            </a:prstGeom>
            <a:solidFill>
              <a:srgbClr val="59B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9188343" y="3431846"/>
            <a:ext cx="923705" cy="1742537"/>
            <a:chOff x="9690826" y="3695866"/>
            <a:chExt cx="974220" cy="1837832"/>
          </a:xfrm>
        </p:grpSpPr>
        <p:grpSp>
          <p:nvGrpSpPr>
            <p:cNvPr id="233" name="组合 232"/>
            <p:cNvGrpSpPr/>
            <p:nvPr/>
          </p:nvGrpSpPr>
          <p:grpSpPr>
            <a:xfrm>
              <a:off x="9690826" y="3695866"/>
              <a:ext cx="974220" cy="1436044"/>
              <a:chOff x="2106940" y="3477998"/>
              <a:chExt cx="1012067" cy="1491834"/>
            </a:xfrm>
          </p:grpSpPr>
          <p:sp>
            <p:nvSpPr>
              <p:cNvPr id="238" name="矩形 237"/>
              <p:cNvSpPr/>
              <p:nvPr/>
            </p:nvSpPr>
            <p:spPr>
              <a:xfrm>
                <a:off x="2162583" y="3477998"/>
                <a:ext cx="828902" cy="149183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/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2317534" y="3480984"/>
                <a:ext cx="571206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2597199" y="3861428"/>
                <a:ext cx="521808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矩形 240"/>
              <p:cNvSpPr/>
              <p:nvPr/>
            </p:nvSpPr>
            <p:spPr>
              <a:xfrm>
                <a:off x="2146656" y="3834566"/>
                <a:ext cx="361091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矩形 241"/>
              <p:cNvSpPr/>
              <p:nvPr/>
            </p:nvSpPr>
            <p:spPr>
              <a:xfrm>
                <a:off x="2128987" y="4068361"/>
                <a:ext cx="868289" cy="6393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600" b="1" kern="0" dirty="0">
                    <a:latin typeface="微软雅黑" panose="020B0503020204020204" charset="-122"/>
                    <a:ea typeface="微软雅黑" panose="020B0503020204020204" charset="-122"/>
                  </a:rPr>
                  <a:t>数据</a:t>
                </a:r>
                <a:endParaRPr lang="en-US" altLang="zh-CN" sz="1600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600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" name="矩形 242"/>
              <p:cNvSpPr/>
              <p:nvPr/>
            </p:nvSpPr>
            <p:spPr>
              <a:xfrm>
                <a:off x="2106940" y="4556521"/>
                <a:ext cx="583730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4" name="组合 233"/>
            <p:cNvGrpSpPr/>
            <p:nvPr/>
          </p:nvGrpSpPr>
          <p:grpSpPr>
            <a:xfrm>
              <a:off x="9904273" y="5003415"/>
              <a:ext cx="608781" cy="530283"/>
              <a:chOff x="1853728" y="4285666"/>
              <a:chExt cx="608781" cy="530283"/>
            </a:xfrm>
            <a:solidFill>
              <a:srgbClr val="00B050"/>
            </a:solidFill>
          </p:grpSpPr>
          <p:cxnSp>
            <p:nvCxnSpPr>
              <p:cNvPr id="235" name="直接连接符 234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矩形 235"/>
              <p:cNvSpPr/>
              <p:nvPr/>
            </p:nvSpPr>
            <p:spPr>
              <a:xfrm>
                <a:off x="1853728" y="4460324"/>
                <a:ext cx="608781" cy="3556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等腰三角形 236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</p:grpSp>
      <p:cxnSp>
        <p:nvCxnSpPr>
          <p:cNvPr id="244" name="直接连接符 243"/>
          <p:cNvCxnSpPr/>
          <p:nvPr/>
        </p:nvCxnSpPr>
        <p:spPr>
          <a:xfrm>
            <a:off x="3311953" y="3728851"/>
            <a:ext cx="517316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5" name="直接连接符 244"/>
          <p:cNvCxnSpPr/>
          <p:nvPr/>
        </p:nvCxnSpPr>
        <p:spPr>
          <a:xfrm>
            <a:off x="1203993" y="3569263"/>
            <a:ext cx="0" cy="2467274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6" name="直接连接符 245"/>
          <p:cNvCxnSpPr>
            <a:endCxn id="185" idx="2"/>
          </p:cNvCxnSpPr>
          <p:nvPr/>
        </p:nvCxnSpPr>
        <p:spPr>
          <a:xfrm>
            <a:off x="1203992" y="6036537"/>
            <a:ext cx="2138103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7" name="直接连接符 246"/>
          <p:cNvCxnSpPr/>
          <p:nvPr/>
        </p:nvCxnSpPr>
        <p:spPr>
          <a:xfrm>
            <a:off x="1203993" y="3569263"/>
            <a:ext cx="204823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8" name="直接连接符 247"/>
          <p:cNvCxnSpPr/>
          <p:nvPr/>
        </p:nvCxnSpPr>
        <p:spPr>
          <a:xfrm>
            <a:off x="2282760" y="3730091"/>
            <a:ext cx="0" cy="1388782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9" name="直接连接符 248"/>
          <p:cNvCxnSpPr/>
          <p:nvPr/>
        </p:nvCxnSpPr>
        <p:spPr>
          <a:xfrm>
            <a:off x="2282760" y="5118872"/>
            <a:ext cx="339304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0" name="直接连接符 249"/>
          <p:cNvCxnSpPr/>
          <p:nvPr/>
        </p:nvCxnSpPr>
        <p:spPr>
          <a:xfrm>
            <a:off x="8538102" y="2371235"/>
            <a:ext cx="0" cy="1373984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1" name="直接连接符 250"/>
          <p:cNvCxnSpPr/>
          <p:nvPr/>
        </p:nvCxnSpPr>
        <p:spPr>
          <a:xfrm>
            <a:off x="8102928" y="3756253"/>
            <a:ext cx="435174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2" name="直接连接符 251"/>
          <p:cNvCxnSpPr/>
          <p:nvPr/>
        </p:nvCxnSpPr>
        <p:spPr>
          <a:xfrm>
            <a:off x="8538102" y="2371235"/>
            <a:ext cx="189925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3" name="流程图: 延期 252"/>
          <p:cNvSpPr/>
          <p:nvPr/>
        </p:nvSpPr>
        <p:spPr>
          <a:xfrm>
            <a:off x="8742363" y="2211614"/>
            <a:ext cx="267302" cy="216548"/>
          </a:xfrm>
          <a:prstGeom prst="flowChartDelay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254" name="直接连接符 253"/>
          <p:cNvCxnSpPr/>
          <p:nvPr/>
        </p:nvCxnSpPr>
        <p:spPr>
          <a:xfrm>
            <a:off x="9010191" y="2319888"/>
            <a:ext cx="264798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5" name="直接连接符 254"/>
          <p:cNvCxnSpPr/>
          <p:nvPr/>
        </p:nvCxnSpPr>
        <p:spPr>
          <a:xfrm>
            <a:off x="9274988" y="1603816"/>
            <a:ext cx="0" cy="716072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6" name="矩形 255"/>
          <p:cNvSpPr/>
          <p:nvPr/>
        </p:nvSpPr>
        <p:spPr>
          <a:xfrm>
            <a:off x="660864" y="3429417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矩形 256"/>
          <p:cNvSpPr/>
          <p:nvPr/>
        </p:nvSpPr>
        <p:spPr>
          <a:xfrm>
            <a:off x="4484518" y="3398818"/>
            <a:ext cx="3536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259" name="组合 258"/>
          <p:cNvGrpSpPr/>
          <p:nvPr/>
        </p:nvGrpSpPr>
        <p:grpSpPr>
          <a:xfrm>
            <a:off x="2450577" y="3404782"/>
            <a:ext cx="949906" cy="1370404"/>
            <a:chOff x="2153669" y="3581315"/>
            <a:chExt cx="1040775" cy="1387999"/>
          </a:xfrm>
        </p:grpSpPr>
        <p:sp>
          <p:nvSpPr>
            <p:cNvPr id="260" name="矩形 259"/>
            <p:cNvSpPr/>
            <p:nvPr/>
          </p:nvSpPr>
          <p:spPr>
            <a:xfrm>
              <a:off x="2162582" y="3581315"/>
              <a:ext cx="920297" cy="1387999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61" name="矩形 260"/>
            <p:cNvSpPr/>
            <p:nvPr/>
          </p:nvSpPr>
          <p:spPr>
            <a:xfrm>
              <a:off x="2672635" y="3769167"/>
              <a:ext cx="521809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矩形 261"/>
            <p:cNvSpPr/>
            <p:nvPr/>
          </p:nvSpPr>
          <p:spPr>
            <a:xfrm>
              <a:off x="2153669" y="3768090"/>
              <a:ext cx="361092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>
              <a:off x="2194185" y="4158047"/>
              <a:ext cx="868290" cy="591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264" name="直接连接符 263"/>
          <p:cNvCxnSpPr/>
          <p:nvPr/>
        </p:nvCxnSpPr>
        <p:spPr>
          <a:xfrm>
            <a:off x="2133425" y="3714493"/>
            <a:ext cx="325285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/>
          <p:nvPr/>
        </p:nvCxnSpPr>
        <p:spPr>
          <a:xfrm>
            <a:off x="3825309" y="3730111"/>
            <a:ext cx="0" cy="1919439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6" name="直接连接符 265"/>
          <p:cNvCxnSpPr/>
          <p:nvPr/>
        </p:nvCxnSpPr>
        <p:spPr>
          <a:xfrm>
            <a:off x="3843271" y="3994893"/>
            <a:ext cx="316649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67" name="组合 266"/>
          <p:cNvGrpSpPr/>
          <p:nvPr/>
        </p:nvGrpSpPr>
        <p:grpSpPr>
          <a:xfrm>
            <a:off x="4386030" y="4089544"/>
            <a:ext cx="284480" cy="583565"/>
            <a:chOff x="4625897" y="4389532"/>
            <a:chExt cx="300038" cy="615478"/>
          </a:xfrm>
        </p:grpSpPr>
        <p:sp>
          <p:nvSpPr>
            <p:cNvPr id="268" name="流程图: 手动操作 267"/>
            <p:cNvSpPr/>
            <p:nvPr/>
          </p:nvSpPr>
          <p:spPr>
            <a:xfrm rot="16200000">
              <a:off x="4509852" y="4546984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69" name="矩形 268"/>
            <p:cNvSpPr/>
            <p:nvPr/>
          </p:nvSpPr>
          <p:spPr>
            <a:xfrm>
              <a:off x="4625897" y="4389532"/>
              <a:ext cx="300038" cy="615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0" name="组合 269"/>
          <p:cNvGrpSpPr/>
          <p:nvPr/>
        </p:nvGrpSpPr>
        <p:grpSpPr>
          <a:xfrm>
            <a:off x="4818002" y="3329143"/>
            <a:ext cx="1479958" cy="1953909"/>
            <a:chOff x="5081485" y="3587547"/>
            <a:chExt cx="1560893" cy="2060763"/>
          </a:xfrm>
        </p:grpSpPr>
        <p:sp>
          <p:nvSpPr>
            <p:cNvPr id="271" name="矩形 270"/>
            <p:cNvSpPr/>
            <p:nvPr/>
          </p:nvSpPr>
          <p:spPr>
            <a:xfrm>
              <a:off x="5102472" y="3624635"/>
              <a:ext cx="1417422" cy="1620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5087028" y="3846399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矩形 272"/>
            <p:cNvSpPr/>
            <p:nvPr/>
          </p:nvSpPr>
          <p:spPr>
            <a:xfrm>
              <a:off x="5088159" y="4167250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>
              <a:off x="5081485" y="4515214"/>
              <a:ext cx="51435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5087028" y="4869877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5607659" y="3587547"/>
              <a:ext cx="54984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>
              <a:off x="5392551" y="4623794"/>
              <a:ext cx="105013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600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寄存器堆</a:t>
              </a:r>
              <a:endParaRPr lang="zh-CN" altLang="en-US" sz="16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>
              <a:off x="6187634" y="3856669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6179493" y="4276124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0" name="组合 279"/>
            <p:cNvGrpSpPr/>
            <p:nvPr/>
          </p:nvGrpSpPr>
          <p:grpSpPr>
            <a:xfrm>
              <a:off x="5532327" y="5118027"/>
              <a:ext cx="608781" cy="530283"/>
              <a:chOff x="1853728" y="4285666"/>
              <a:chExt cx="608781" cy="530283"/>
            </a:xfrm>
            <a:solidFill>
              <a:srgbClr val="FFCCFF"/>
            </a:solidFill>
          </p:grpSpPr>
          <p:cxnSp>
            <p:nvCxnSpPr>
              <p:cNvPr id="281" name="直接连接符 280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矩形 281"/>
              <p:cNvSpPr/>
              <p:nvPr/>
            </p:nvSpPr>
            <p:spPr>
              <a:xfrm>
                <a:off x="1853728" y="4460324"/>
                <a:ext cx="608781" cy="3556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3" name="等腰三角形 282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</p:grpSp>
      <p:grpSp>
        <p:nvGrpSpPr>
          <p:cNvPr id="284" name="组合 283"/>
          <p:cNvGrpSpPr/>
          <p:nvPr/>
        </p:nvGrpSpPr>
        <p:grpSpPr>
          <a:xfrm>
            <a:off x="2627796" y="4923193"/>
            <a:ext cx="505288" cy="860645"/>
            <a:chOff x="2762198" y="5272347"/>
            <a:chExt cx="532922" cy="907711"/>
          </a:xfrm>
          <a:solidFill>
            <a:srgbClr val="ED7D31"/>
          </a:solidFill>
        </p:grpSpPr>
        <p:sp>
          <p:nvSpPr>
            <p:cNvPr id="285" name="任意多边形: 形状 323"/>
            <p:cNvSpPr/>
            <p:nvPr/>
          </p:nvSpPr>
          <p:spPr>
            <a:xfrm>
              <a:off x="2762198" y="5272347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86" name="矩形 285"/>
            <p:cNvSpPr/>
            <p:nvPr/>
          </p:nvSpPr>
          <p:spPr>
            <a:xfrm>
              <a:off x="2950880" y="5513430"/>
              <a:ext cx="344240" cy="3556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287" name="组合 286"/>
          <p:cNvGrpSpPr/>
          <p:nvPr/>
        </p:nvGrpSpPr>
        <p:grpSpPr>
          <a:xfrm>
            <a:off x="1354928" y="3450511"/>
            <a:ext cx="284480" cy="583565"/>
            <a:chOff x="1429026" y="3715552"/>
            <a:chExt cx="300037" cy="615479"/>
          </a:xfrm>
        </p:grpSpPr>
        <p:sp>
          <p:nvSpPr>
            <p:cNvPr id="288" name="流程图: 手动操作 287"/>
            <p:cNvSpPr/>
            <p:nvPr/>
          </p:nvSpPr>
          <p:spPr>
            <a:xfrm rot="16200000">
              <a:off x="1336980" y="3875036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1429026" y="3715552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0" name="组合 289"/>
          <p:cNvGrpSpPr/>
          <p:nvPr/>
        </p:nvGrpSpPr>
        <p:grpSpPr>
          <a:xfrm>
            <a:off x="4189697" y="1679460"/>
            <a:ext cx="622935" cy="1395642"/>
            <a:chOff x="4249767" y="1888664"/>
            <a:chExt cx="657002" cy="1471966"/>
          </a:xfrm>
        </p:grpSpPr>
        <p:sp>
          <p:nvSpPr>
            <p:cNvPr id="291" name="矩形: 圆角 196"/>
            <p:cNvSpPr/>
            <p:nvPr/>
          </p:nvSpPr>
          <p:spPr>
            <a:xfrm>
              <a:off x="4269135" y="1888664"/>
              <a:ext cx="635703" cy="145921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4389953" y="1996880"/>
              <a:ext cx="407194" cy="875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</a:t>
              </a:r>
              <a:endPara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制</a:t>
              </a:r>
              <a:endPara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器</a:t>
              </a: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>
              <a:off x="4249767" y="3005005"/>
              <a:ext cx="657002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矩形 293"/>
            <p:cNvSpPr/>
            <p:nvPr/>
          </p:nvSpPr>
          <p:spPr>
            <a:xfrm>
              <a:off x="4262342" y="2770315"/>
              <a:ext cx="47885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4189041" y="1678706"/>
            <a:ext cx="622935" cy="1395642"/>
            <a:chOff x="4249767" y="1888664"/>
            <a:chExt cx="657002" cy="1471966"/>
          </a:xfrm>
        </p:grpSpPr>
        <p:sp>
          <p:nvSpPr>
            <p:cNvPr id="296" name="矩形: 圆角 196"/>
            <p:cNvSpPr/>
            <p:nvPr/>
          </p:nvSpPr>
          <p:spPr>
            <a:xfrm>
              <a:off x="4269135" y="1888664"/>
              <a:ext cx="635703" cy="1459212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97" name="矩形 296"/>
            <p:cNvSpPr/>
            <p:nvPr/>
          </p:nvSpPr>
          <p:spPr>
            <a:xfrm>
              <a:off x="4389953" y="1996880"/>
              <a:ext cx="407194" cy="875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制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器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>
              <a:off x="4249767" y="3005005"/>
              <a:ext cx="657002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>
              <a:off x="4262342" y="2770315"/>
              <a:ext cx="47885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0" name="矩形 299"/>
          <p:cNvSpPr/>
          <p:nvPr/>
        </p:nvSpPr>
        <p:spPr>
          <a:xfrm>
            <a:off x="4856430" y="4953250"/>
            <a:ext cx="398780" cy="344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1975"/>
              </a:lnSpc>
            </a:pPr>
            <a:r>
              <a:rPr lang="zh-CN" altLang="en-US" sz="1600" b="1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</a:rPr>
              <a:t>①</a:t>
            </a:r>
            <a:endParaRPr lang="zh-CN" altLang="en-US" sz="1600" b="1" dirty="0">
              <a:solidFill>
                <a:srgbClr val="FF6600"/>
              </a:solidFill>
              <a:latin typeface="微软雅黑" panose="020B0503020204020204" charset="-122"/>
              <a:ea typeface="微软雅黑" panose="020B0503020204020204" charset="-122"/>
              <a:cs typeface="Segoe UI Black" panose="020B0A02040204020203" pitchFamily="34" charset="0"/>
            </a:endParaRPr>
          </a:p>
        </p:txBody>
      </p:sp>
      <p:sp>
        <p:nvSpPr>
          <p:cNvPr id="301" name="矩形 300"/>
          <p:cNvSpPr/>
          <p:nvPr/>
        </p:nvSpPr>
        <p:spPr>
          <a:xfrm>
            <a:off x="1304903" y="3990380"/>
            <a:ext cx="398780" cy="344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1975"/>
              </a:lnSpc>
            </a:pPr>
            <a:r>
              <a:rPr lang="zh-CN" altLang="en-US" sz="1600" b="1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</a:rPr>
              <a:t>①</a:t>
            </a:r>
            <a:endParaRPr lang="zh-CN" altLang="en-US" sz="1600" b="1" dirty="0">
              <a:solidFill>
                <a:srgbClr val="FF6600"/>
              </a:solidFill>
              <a:latin typeface="微软雅黑" panose="020B0503020204020204" charset="-122"/>
              <a:ea typeface="微软雅黑" panose="020B0503020204020204" charset="-122"/>
              <a:cs typeface="Segoe UI Black" panose="020B0A02040204020203" pitchFamily="34" charset="0"/>
            </a:endParaRPr>
          </a:p>
        </p:txBody>
      </p:sp>
      <p:sp>
        <p:nvSpPr>
          <p:cNvPr id="302" name="任意多边形: 形状 323"/>
          <p:cNvSpPr/>
          <p:nvPr/>
        </p:nvSpPr>
        <p:spPr>
          <a:xfrm>
            <a:off x="7646456" y="3561252"/>
            <a:ext cx="443363" cy="860645"/>
          </a:xfrm>
          <a:custGeom>
            <a:avLst/>
            <a:gdLst>
              <a:gd name="connsiteX0" fmla="*/ 0 w 485775"/>
              <a:gd name="connsiteY0" fmla="*/ 0 h 942975"/>
              <a:gd name="connsiteX1" fmla="*/ 0 w 485775"/>
              <a:gd name="connsiteY1" fmla="*/ 404812 h 942975"/>
              <a:gd name="connsiteX2" fmla="*/ 238125 w 485775"/>
              <a:gd name="connsiteY2" fmla="*/ 466725 h 942975"/>
              <a:gd name="connsiteX3" fmla="*/ 9525 w 485775"/>
              <a:gd name="connsiteY3" fmla="*/ 528637 h 942975"/>
              <a:gd name="connsiteX4" fmla="*/ 9525 w 485775"/>
              <a:gd name="connsiteY4" fmla="*/ 942975 h 942975"/>
              <a:gd name="connsiteX5" fmla="*/ 485775 w 485775"/>
              <a:gd name="connsiteY5" fmla="*/ 814387 h 942975"/>
              <a:gd name="connsiteX6" fmla="*/ 485775 w 485775"/>
              <a:gd name="connsiteY6" fmla="*/ 119062 h 942975"/>
              <a:gd name="connsiteX7" fmla="*/ 0 w 485775"/>
              <a:gd name="connsiteY7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775" h="942975">
                <a:moveTo>
                  <a:pt x="0" y="0"/>
                </a:moveTo>
                <a:lnTo>
                  <a:pt x="0" y="404812"/>
                </a:lnTo>
                <a:lnTo>
                  <a:pt x="238125" y="466725"/>
                </a:lnTo>
                <a:lnTo>
                  <a:pt x="9525" y="528637"/>
                </a:lnTo>
                <a:lnTo>
                  <a:pt x="9525" y="942975"/>
                </a:lnTo>
                <a:lnTo>
                  <a:pt x="485775" y="814387"/>
                </a:lnTo>
                <a:lnTo>
                  <a:pt x="485775" y="1190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303" name="矩形 302"/>
          <p:cNvSpPr/>
          <p:nvPr/>
        </p:nvSpPr>
        <p:spPr>
          <a:xfrm rot="16200000">
            <a:off x="7702130" y="3853762"/>
            <a:ext cx="5721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ALU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04" name="组合 303"/>
          <p:cNvGrpSpPr/>
          <p:nvPr/>
        </p:nvGrpSpPr>
        <p:grpSpPr>
          <a:xfrm>
            <a:off x="7646448" y="3561252"/>
            <a:ext cx="510334" cy="860645"/>
            <a:chOff x="8064621" y="3840798"/>
            <a:chExt cx="538243" cy="907711"/>
          </a:xfrm>
        </p:grpSpPr>
        <p:sp>
          <p:nvSpPr>
            <p:cNvPr id="305" name="任意多边形: 形状 323"/>
            <p:cNvSpPr/>
            <p:nvPr/>
          </p:nvSpPr>
          <p:spPr>
            <a:xfrm>
              <a:off x="8064621" y="3840798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06" name="矩形 305"/>
            <p:cNvSpPr/>
            <p:nvPr/>
          </p:nvSpPr>
          <p:spPr>
            <a:xfrm rot="16200000">
              <a:off x="8123340" y="4149304"/>
              <a:ext cx="603423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307" name="流程图: 手动操作 306"/>
          <p:cNvSpPr/>
          <p:nvPr/>
        </p:nvSpPr>
        <p:spPr>
          <a:xfrm rot="16200000">
            <a:off x="6875885" y="4130961"/>
            <a:ext cx="505805" cy="214765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308" name="矩形 307"/>
          <p:cNvSpPr/>
          <p:nvPr/>
        </p:nvSpPr>
        <p:spPr>
          <a:xfrm>
            <a:off x="6965394" y="3988544"/>
            <a:ext cx="284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9" name="组合 308"/>
          <p:cNvGrpSpPr/>
          <p:nvPr/>
        </p:nvGrpSpPr>
        <p:grpSpPr>
          <a:xfrm>
            <a:off x="6966962" y="3981865"/>
            <a:ext cx="284480" cy="583565"/>
            <a:chOff x="7486013" y="4285586"/>
            <a:chExt cx="300037" cy="615479"/>
          </a:xfrm>
        </p:grpSpPr>
        <p:sp>
          <p:nvSpPr>
            <p:cNvPr id="310" name="流程图: 手动操作 309"/>
            <p:cNvSpPr/>
            <p:nvPr/>
          </p:nvSpPr>
          <p:spPr>
            <a:xfrm rot="16200000">
              <a:off x="7390996" y="4446112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7486013" y="4285586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2" name="组合 311"/>
          <p:cNvGrpSpPr/>
          <p:nvPr/>
        </p:nvGrpSpPr>
        <p:grpSpPr>
          <a:xfrm>
            <a:off x="10677716" y="3591493"/>
            <a:ext cx="284480" cy="583565"/>
            <a:chOff x="11254296" y="3897575"/>
            <a:chExt cx="300037" cy="615479"/>
          </a:xfrm>
        </p:grpSpPr>
        <p:sp>
          <p:nvSpPr>
            <p:cNvPr id="313" name="流程图: 手动操作 312"/>
            <p:cNvSpPr/>
            <p:nvPr/>
          </p:nvSpPr>
          <p:spPr>
            <a:xfrm rot="16200000">
              <a:off x="11167767" y="4070175"/>
              <a:ext cx="533466" cy="22651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14" name="矩形 313"/>
            <p:cNvSpPr/>
            <p:nvPr/>
          </p:nvSpPr>
          <p:spPr>
            <a:xfrm>
              <a:off x="11254296" y="3897575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5" name="组合 314"/>
          <p:cNvGrpSpPr/>
          <p:nvPr/>
        </p:nvGrpSpPr>
        <p:grpSpPr>
          <a:xfrm>
            <a:off x="10681440" y="3609014"/>
            <a:ext cx="284480" cy="602282"/>
            <a:chOff x="11263840" y="3916697"/>
            <a:chExt cx="300038" cy="635219"/>
          </a:xfrm>
        </p:grpSpPr>
        <p:sp>
          <p:nvSpPr>
            <p:cNvPr id="316" name="流程图: 手动操作 315"/>
            <p:cNvSpPr/>
            <p:nvPr/>
          </p:nvSpPr>
          <p:spPr>
            <a:xfrm rot="16200000">
              <a:off x="11167767" y="4070175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11263840" y="3936437"/>
              <a:ext cx="300038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8" name="组合 317"/>
          <p:cNvGrpSpPr/>
          <p:nvPr/>
        </p:nvGrpSpPr>
        <p:grpSpPr>
          <a:xfrm>
            <a:off x="4815203" y="3327651"/>
            <a:ext cx="1384707" cy="1953909"/>
            <a:chOff x="5081485" y="3587547"/>
            <a:chExt cx="1460433" cy="2060763"/>
          </a:xfrm>
        </p:grpSpPr>
        <p:sp>
          <p:nvSpPr>
            <p:cNvPr id="319" name="矩形 318"/>
            <p:cNvSpPr/>
            <p:nvPr/>
          </p:nvSpPr>
          <p:spPr>
            <a:xfrm>
              <a:off x="5102472" y="3624635"/>
              <a:ext cx="1417422" cy="1620000"/>
            </a:xfrm>
            <a:prstGeom prst="rect">
              <a:avLst/>
            </a:prstGeom>
            <a:solidFill>
              <a:srgbClr val="FF99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20" name="矩形 319"/>
            <p:cNvSpPr/>
            <p:nvPr/>
          </p:nvSpPr>
          <p:spPr>
            <a:xfrm>
              <a:off x="5087028" y="3846399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矩形 320"/>
            <p:cNvSpPr/>
            <p:nvPr/>
          </p:nvSpPr>
          <p:spPr>
            <a:xfrm>
              <a:off x="5088159" y="4167250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>
              <a:off x="5081485" y="4515214"/>
              <a:ext cx="51435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>
              <a:off x="5087028" y="4869877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4" name="矩形 323"/>
            <p:cNvSpPr/>
            <p:nvPr/>
          </p:nvSpPr>
          <p:spPr>
            <a:xfrm>
              <a:off x="5607659" y="3587547"/>
              <a:ext cx="54984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" name="矩形 324"/>
            <p:cNvSpPr/>
            <p:nvPr/>
          </p:nvSpPr>
          <p:spPr>
            <a:xfrm>
              <a:off x="5392551" y="4623794"/>
              <a:ext cx="105013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600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寄存器堆</a:t>
              </a:r>
              <a:endParaRPr lang="zh-CN" altLang="en-US" sz="16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6" name="矩形 325"/>
            <p:cNvSpPr/>
            <p:nvPr/>
          </p:nvSpPr>
          <p:spPr>
            <a:xfrm>
              <a:off x="6087174" y="3856669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" name="矩形 326"/>
            <p:cNvSpPr/>
            <p:nvPr/>
          </p:nvSpPr>
          <p:spPr>
            <a:xfrm>
              <a:off x="6079033" y="4276124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8" name="组合 327"/>
            <p:cNvGrpSpPr/>
            <p:nvPr/>
          </p:nvGrpSpPr>
          <p:grpSpPr>
            <a:xfrm>
              <a:off x="5532327" y="5118027"/>
              <a:ext cx="608781" cy="530283"/>
              <a:chOff x="1853728" y="4285666"/>
              <a:chExt cx="608781" cy="530283"/>
            </a:xfrm>
            <a:solidFill>
              <a:srgbClr val="FFCCFF"/>
            </a:solidFill>
          </p:grpSpPr>
          <p:cxnSp>
            <p:nvCxnSpPr>
              <p:cNvPr id="329" name="直接连接符 328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0" name="矩形 329"/>
              <p:cNvSpPr/>
              <p:nvPr/>
            </p:nvSpPr>
            <p:spPr>
              <a:xfrm>
                <a:off x="1853728" y="4460324"/>
                <a:ext cx="608781" cy="3556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1" name="等腰三角形 330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rgbClr val="FF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</p:grpSp>
      <p:cxnSp>
        <p:nvCxnSpPr>
          <p:cNvPr id="332" name="直接连接符 331"/>
          <p:cNvCxnSpPr/>
          <p:nvPr/>
        </p:nvCxnSpPr>
        <p:spPr>
          <a:xfrm>
            <a:off x="3825310" y="5660421"/>
            <a:ext cx="1053380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3" name="直接连接符 332"/>
          <p:cNvCxnSpPr/>
          <p:nvPr/>
        </p:nvCxnSpPr>
        <p:spPr>
          <a:xfrm>
            <a:off x="6114018" y="5608445"/>
            <a:ext cx="625599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4" name="直接连接符 333"/>
          <p:cNvCxnSpPr/>
          <p:nvPr/>
        </p:nvCxnSpPr>
        <p:spPr>
          <a:xfrm>
            <a:off x="6730871" y="4394805"/>
            <a:ext cx="0" cy="1199386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5" name="直接连接符 334"/>
          <p:cNvCxnSpPr/>
          <p:nvPr/>
        </p:nvCxnSpPr>
        <p:spPr>
          <a:xfrm>
            <a:off x="6734846" y="4394805"/>
            <a:ext cx="250210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6" name="直接连接符 335"/>
          <p:cNvCxnSpPr/>
          <p:nvPr/>
        </p:nvCxnSpPr>
        <p:spPr>
          <a:xfrm>
            <a:off x="4159920" y="4016851"/>
            <a:ext cx="0" cy="221255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37" name="组合 336"/>
          <p:cNvGrpSpPr/>
          <p:nvPr/>
        </p:nvGrpSpPr>
        <p:grpSpPr>
          <a:xfrm>
            <a:off x="4909932" y="5447941"/>
            <a:ext cx="1316812" cy="372588"/>
            <a:chOff x="5178444" y="5822218"/>
            <a:chExt cx="1388825" cy="392964"/>
          </a:xfrm>
        </p:grpSpPr>
        <p:sp>
          <p:nvSpPr>
            <p:cNvPr id="338" name="流程图: 手动输入 146"/>
            <p:cNvSpPr/>
            <p:nvPr/>
          </p:nvSpPr>
          <p:spPr>
            <a:xfrm>
              <a:off x="5178444" y="5822218"/>
              <a:ext cx="1223105" cy="30849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solidFill>
              <a:srgbClr val="FFC0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39" name="矩形 338"/>
            <p:cNvSpPr/>
            <p:nvPr/>
          </p:nvSpPr>
          <p:spPr>
            <a:xfrm>
              <a:off x="5260633" y="5859557"/>
              <a:ext cx="1306636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0" name="组合 339"/>
          <p:cNvGrpSpPr/>
          <p:nvPr/>
        </p:nvGrpSpPr>
        <p:grpSpPr>
          <a:xfrm>
            <a:off x="6005195" y="556895"/>
            <a:ext cx="6007735" cy="756920"/>
            <a:chOff x="1721420" y="5579393"/>
            <a:chExt cx="5754688" cy="798512"/>
          </a:xfrm>
        </p:grpSpPr>
        <p:sp>
          <p:nvSpPr>
            <p:cNvPr id="341" name="矩形 340"/>
            <p:cNvSpPr/>
            <p:nvPr/>
          </p:nvSpPr>
          <p:spPr>
            <a:xfrm>
              <a:off x="1721420" y="5949280"/>
              <a:ext cx="1036638" cy="428625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en-US" altLang="zh-CN" sz="2000" b="1" kern="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OP</a:t>
              </a:r>
              <a:endParaRPr lang="en-US" altLang="zh-CN" sz="2000" b="1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2" name="矩形 24"/>
            <p:cNvSpPr/>
            <p:nvPr/>
          </p:nvSpPr>
          <p:spPr>
            <a:xfrm>
              <a:off x="2815208" y="5949280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en-US" altLang="zh-CN" sz="20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000" b="1" kern="0" baseline="-2500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s</a:t>
              </a:r>
              <a:r>
                <a:rPr lang="en-US" altLang="zh-CN" sz="2000" b="1" kern="0" baseline="-2500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 </a:t>
              </a:r>
              <a:endParaRPr lang="zh-CN" altLang="en-US" sz="2000" b="1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3" name="矩形 25"/>
            <p:cNvSpPr/>
            <p:nvPr/>
          </p:nvSpPr>
          <p:spPr>
            <a:xfrm>
              <a:off x="3729608" y="5949280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en-US" altLang="zh-CN" sz="2000" b="1" kern="0" dirty="0" err="1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000" b="1" kern="0" baseline="-25000" dirty="0" err="1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t</a:t>
              </a:r>
              <a:r>
                <a:rPr lang="en-US" altLang="zh-CN" sz="2000" b="1" kern="0" dirty="0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 </a:t>
              </a:r>
              <a:endParaRPr lang="zh-CN" altLang="en-US" sz="2000" b="1" kern="0" baseline="-25000" dirty="0">
                <a:solidFill>
                  <a:schemeClr val="accent5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4" name="TextBox 10"/>
            <p:cNvSpPr txBox="1"/>
            <p:nvPr/>
          </p:nvSpPr>
          <p:spPr>
            <a:xfrm>
              <a:off x="1838895" y="5579393"/>
              <a:ext cx="890588" cy="4206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6bits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45" name="矩形 26"/>
            <p:cNvSpPr/>
            <p:nvPr/>
          </p:nvSpPr>
          <p:spPr>
            <a:xfrm>
              <a:off x="4644008" y="5949280"/>
              <a:ext cx="2832100" cy="428625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zh-CN" altLang="en-US" sz="2000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立即数</a:t>
              </a:r>
              <a:endParaRPr lang="zh-CN" altLang="en-US" sz="20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6" name="TextBox 12"/>
            <p:cNvSpPr txBox="1"/>
            <p:nvPr/>
          </p:nvSpPr>
          <p:spPr>
            <a:xfrm>
              <a:off x="2802508" y="5579393"/>
              <a:ext cx="890587" cy="4206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47" name="TextBox 13"/>
            <p:cNvSpPr txBox="1"/>
            <p:nvPr/>
          </p:nvSpPr>
          <p:spPr>
            <a:xfrm>
              <a:off x="3666108" y="5579393"/>
              <a:ext cx="892175" cy="4206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48" name="TextBox 14"/>
            <p:cNvSpPr txBox="1"/>
            <p:nvPr/>
          </p:nvSpPr>
          <p:spPr>
            <a:xfrm>
              <a:off x="5537770" y="5579393"/>
              <a:ext cx="892175" cy="4206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16bits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bldLvl="0" animBg="1"/>
      <p:bldP spid="216" grpId="0" bldLvl="0" animBg="1"/>
      <p:bldP spid="30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任意多边形: 形状 191"/>
          <p:cNvSpPr/>
          <p:nvPr/>
        </p:nvSpPr>
        <p:spPr>
          <a:xfrm>
            <a:off x="4829479" y="2052617"/>
            <a:ext cx="4809684" cy="1399342"/>
          </a:xfrm>
          <a:custGeom>
            <a:avLst/>
            <a:gdLst>
              <a:gd name="connsiteX0" fmla="*/ 0 w 4762500"/>
              <a:gd name="connsiteY0" fmla="*/ 0 h 1600200"/>
              <a:gd name="connsiteX1" fmla="*/ 4762500 w 4762500"/>
              <a:gd name="connsiteY1" fmla="*/ 0 h 1600200"/>
              <a:gd name="connsiteX2" fmla="*/ 4762500 w 4762500"/>
              <a:gd name="connsiteY2" fmla="*/ 1600200 h 1600200"/>
              <a:gd name="connsiteX0-1" fmla="*/ 0 w 4762500"/>
              <a:gd name="connsiteY0-2" fmla="*/ 0 h 1593057"/>
              <a:gd name="connsiteX1-3" fmla="*/ 4762500 w 4762500"/>
              <a:gd name="connsiteY1-4" fmla="*/ 0 h 1593057"/>
              <a:gd name="connsiteX2-5" fmla="*/ 4762500 w 4762500"/>
              <a:gd name="connsiteY2-6" fmla="*/ 1593057 h 1593057"/>
              <a:gd name="connsiteX0-7" fmla="*/ 0 w 4762500"/>
              <a:gd name="connsiteY0-8" fmla="*/ 0 h 1600201"/>
              <a:gd name="connsiteX1-9" fmla="*/ 4762500 w 4762500"/>
              <a:gd name="connsiteY1-10" fmla="*/ 0 h 1600201"/>
              <a:gd name="connsiteX2-11" fmla="*/ 4762500 w 4762500"/>
              <a:gd name="connsiteY2-12" fmla="*/ 1600201 h 16002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62500" h="1600201">
                <a:moveTo>
                  <a:pt x="0" y="0"/>
                </a:moveTo>
                <a:lnTo>
                  <a:pt x="4762500" y="0"/>
                </a:lnTo>
                <a:lnTo>
                  <a:pt x="4762500" y="1600201"/>
                </a:lnTo>
              </a:path>
            </a:pathLst>
          </a:cu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</a:t>
            </a:r>
            <a:r>
              <a:rPr lang="zh-CN" altLang="en-US" dirty="0"/>
              <a:t>指令数据通路建立过程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176690" y="4230228"/>
            <a:ext cx="23827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组合 4"/>
          <p:cNvGrpSpPr/>
          <p:nvPr/>
        </p:nvGrpSpPr>
        <p:grpSpPr>
          <a:xfrm>
            <a:off x="4824328" y="2906035"/>
            <a:ext cx="705542" cy="450160"/>
            <a:chOff x="5039741" y="3208161"/>
            <a:chExt cx="597546" cy="457491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4824328" y="2906035"/>
            <a:ext cx="705542" cy="450160"/>
            <a:chOff x="5039741" y="3208161"/>
            <a:chExt cx="597546" cy="457491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4530315" y="3054896"/>
            <a:ext cx="0" cy="1066918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530315" y="3054896"/>
            <a:ext cx="0" cy="1066918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" name="组合 12"/>
          <p:cNvGrpSpPr/>
          <p:nvPr/>
        </p:nvGrpSpPr>
        <p:grpSpPr>
          <a:xfrm>
            <a:off x="4835292" y="2695214"/>
            <a:ext cx="2305227" cy="1317624"/>
            <a:chOff x="5039741" y="3208161"/>
            <a:chExt cx="597546" cy="45749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819795" y="2475588"/>
            <a:ext cx="3059940" cy="1137035"/>
            <a:chOff x="5039741" y="3208161"/>
            <a:chExt cx="597546" cy="45749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任意多边形: 形状 191"/>
          <p:cNvSpPr/>
          <p:nvPr/>
        </p:nvSpPr>
        <p:spPr>
          <a:xfrm>
            <a:off x="4817242" y="2053216"/>
            <a:ext cx="4809684" cy="1399342"/>
          </a:xfrm>
          <a:custGeom>
            <a:avLst/>
            <a:gdLst>
              <a:gd name="connsiteX0" fmla="*/ 0 w 4762500"/>
              <a:gd name="connsiteY0" fmla="*/ 0 h 1600200"/>
              <a:gd name="connsiteX1" fmla="*/ 4762500 w 4762500"/>
              <a:gd name="connsiteY1" fmla="*/ 0 h 1600200"/>
              <a:gd name="connsiteX2" fmla="*/ 4762500 w 4762500"/>
              <a:gd name="connsiteY2" fmla="*/ 1600200 h 1600200"/>
              <a:gd name="connsiteX0-1" fmla="*/ 0 w 4762500"/>
              <a:gd name="connsiteY0-2" fmla="*/ 0 h 1593057"/>
              <a:gd name="connsiteX1-3" fmla="*/ 4762500 w 4762500"/>
              <a:gd name="connsiteY1-4" fmla="*/ 0 h 1593057"/>
              <a:gd name="connsiteX2-5" fmla="*/ 4762500 w 4762500"/>
              <a:gd name="connsiteY2-6" fmla="*/ 1593057 h 1593057"/>
              <a:gd name="connsiteX0-7" fmla="*/ 0 w 4762500"/>
              <a:gd name="connsiteY0-8" fmla="*/ 0 h 1600201"/>
              <a:gd name="connsiteX1-9" fmla="*/ 4762500 w 4762500"/>
              <a:gd name="connsiteY1-10" fmla="*/ 0 h 1600201"/>
              <a:gd name="connsiteX2-11" fmla="*/ 4762500 w 4762500"/>
              <a:gd name="connsiteY2-12" fmla="*/ 1600201 h 16002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62500" h="1600201">
                <a:moveTo>
                  <a:pt x="0" y="0"/>
                </a:moveTo>
                <a:lnTo>
                  <a:pt x="4762500" y="0"/>
                </a:lnTo>
                <a:lnTo>
                  <a:pt x="4762500" y="1600201"/>
                </a:ln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rgbClr val="FF0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806802" y="1842030"/>
            <a:ext cx="6006406" cy="1849765"/>
            <a:chOff x="5039741" y="3208161"/>
            <a:chExt cx="597546" cy="457491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直接连接符 22"/>
          <p:cNvCxnSpPr/>
          <p:nvPr/>
        </p:nvCxnSpPr>
        <p:spPr>
          <a:xfrm>
            <a:off x="10812833" y="1842100"/>
            <a:ext cx="0" cy="1849765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879360" y="2475658"/>
            <a:ext cx="0" cy="1137035"/>
          </a:xfrm>
          <a:prstGeom prst="line">
            <a:avLst/>
          </a:prstGeom>
          <a:noFill/>
          <a:ln w="508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140144" y="2695284"/>
            <a:ext cx="0" cy="1317624"/>
          </a:xfrm>
          <a:prstGeom prst="line">
            <a:avLst/>
          </a:prstGeom>
          <a:noFill/>
          <a:ln w="3175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096000" y="4099332"/>
            <a:ext cx="92453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163957" y="4680170"/>
            <a:ext cx="65804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任意多边形: 形状 256"/>
          <p:cNvSpPr/>
          <p:nvPr/>
        </p:nvSpPr>
        <p:spPr>
          <a:xfrm flipV="1">
            <a:off x="4656893" y="4234558"/>
            <a:ext cx="177578" cy="98981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30" name="直接连接符 29"/>
          <p:cNvCxnSpPr/>
          <p:nvPr/>
        </p:nvCxnSpPr>
        <p:spPr>
          <a:xfrm>
            <a:off x="3843271" y="3986779"/>
            <a:ext cx="100424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829269" y="3721976"/>
            <a:ext cx="100424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810800" y="2263943"/>
            <a:ext cx="3917227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矩形 32"/>
          <p:cNvSpPr/>
          <p:nvPr/>
        </p:nvSpPr>
        <p:spPr>
          <a:xfrm>
            <a:off x="4802711" y="1595703"/>
            <a:ext cx="11423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02712" y="1805148"/>
            <a:ext cx="11385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02712" y="2014594"/>
            <a:ext cx="8261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altLang="zh-CN" sz="1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02712" y="2224040"/>
            <a:ext cx="7810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02712" y="2444399"/>
            <a:ext cx="9010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ALUSrc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07855" y="3011035"/>
            <a:ext cx="8153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RegDst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02712" y="2653844"/>
            <a:ext cx="1025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931100" y="2263943"/>
            <a:ext cx="7429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PCSrc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89290" y="3487464"/>
            <a:ext cx="239223" cy="429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2009606" y="3920247"/>
            <a:ext cx="0" cy="95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773399" y="3965164"/>
            <a:ext cx="5772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6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连接符 43"/>
          <p:cNvCxnSpPr>
            <a:endCxn id="41" idx="1"/>
          </p:cNvCxnSpPr>
          <p:nvPr/>
        </p:nvCxnSpPr>
        <p:spPr>
          <a:xfrm>
            <a:off x="1594652" y="3701791"/>
            <a:ext cx="294637" cy="4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133425" y="3706379"/>
            <a:ext cx="32528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809300" y="3166905"/>
            <a:ext cx="4349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450577" y="3396668"/>
            <a:ext cx="949906" cy="1370404"/>
            <a:chOff x="2153669" y="3581315"/>
            <a:chExt cx="1040775" cy="1387999"/>
          </a:xfrm>
        </p:grpSpPr>
        <p:sp>
          <p:nvSpPr>
            <p:cNvPr id="48" name="矩形 47"/>
            <p:cNvSpPr/>
            <p:nvPr/>
          </p:nvSpPr>
          <p:spPr>
            <a:xfrm>
              <a:off x="2162582" y="3581315"/>
              <a:ext cx="920297" cy="13879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49" name="矩形 48"/>
            <p:cNvSpPr/>
            <p:nvPr/>
          </p:nvSpPr>
          <p:spPr>
            <a:xfrm>
              <a:off x="2672635" y="3769167"/>
              <a:ext cx="521809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153669" y="3768090"/>
              <a:ext cx="361092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194185" y="4158047"/>
              <a:ext cx="868290" cy="591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3280043" y="3275222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指令字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62038" y="5405530"/>
            <a:ext cx="205122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2282760" y="5565334"/>
            <a:ext cx="35157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任意多边形: 形状 251"/>
          <p:cNvSpPr/>
          <p:nvPr/>
        </p:nvSpPr>
        <p:spPr>
          <a:xfrm>
            <a:off x="2943615" y="5328309"/>
            <a:ext cx="398480" cy="700114"/>
          </a:xfrm>
          <a:custGeom>
            <a:avLst/>
            <a:gdLst>
              <a:gd name="connsiteX0" fmla="*/ 0 w 234950"/>
              <a:gd name="connsiteY0" fmla="*/ 0 h 812800"/>
              <a:gd name="connsiteX1" fmla="*/ 234950 w 234950"/>
              <a:gd name="connsiteY1" fmla="*/ 0 h 812800"/>
              <a:gd name="connsiteX2" fmla="*/ 234950 w 23495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812800">
                <a:moveTo>
                  <a:pt x="0" y="0"/>
                </a:moveTo>
                <a:lnTo>
                  <a:pt x="234950" y="0"/>
                </a:lnTo>
                <a:lnTo>
                  <a:pt x="234950" y="812800"/>
                </a:ln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56" name="矩形 55"/>
          <p:cNvSpPr/>
          <p:nvPr/>
        </p:nvSpPr>
        <p:spPr>
          <a:xfrm>
            <a:off x="3065578" y="5062198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90366" y="2636030"/>
            <a:ext cx="4540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64581" y="3699649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787905" y="3390775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987988" y="5457150"/>
            <a:ext cx="123888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028771" y="5585214"/>
            <a:ext cx="9855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837899" y="3356194"/>
            <a:ext cx="1343926" cy="153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63" name="矩形 62"/>
          <p:cNvSpPr/>
          <p:nvPr/>
        </p:nvSpPr>
        <p:spPr>
          <a:xfrm>
            <a:off x="4823256" y="3566460"/>
            <a:ext cx="5327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R1#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824328" y="3870674"/>
            <a:ext cx="5327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R2#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818000" y="4200596"/>
            <a:ext cx="487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W#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823256" y="4536869"/>
            <a:ext cx="5327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316892" y="3321030"/>
            <a:ext cx="5213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112938" y="4303545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16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寄存器堆</a:t>
            </a:r>
            <a:endParaRPr lang="zh-CN" altLang="en-US" sz="1600" b="1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866794" y="3576197"/>
            <a:ext cx="4311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859075" y="3973903"/>
            <a:ext cx="4311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4386030" y="4081430"/>
            <a:ext cx="284480" cy="583565"/>
            <a:chOff x="4451072" y="4543951"/>
            <a:chExt cx="300038" cy="615478"/>
          </a:xfrm>
        </p:grpSpPr>
        <p:sp>
          <p:nvSpPr>
            <p:cNvPr id="72" name="流程图: 手动操作 71"/>
            <p:cNvSpPr/>
            <p:nvPr/>
          </p:nvSpPr>
          <p:spPr>
            <a:xfrm rot="16200000">
              <a:off x="4335027" y="4701403"/>
              <a:ext cx="533466" cy="22651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73" name="矩形 72"/>
            <p:cNvSpPr/>
            <p:nvPr/>
          </p:nvSpPr>
          <p:spPr>
            <a:xfrm>
              <a:off x="4451072" y="4543951"/>
              <a:ext cx="300038" cy="615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流程图: 手动操作 73"/>
          <p:cNvSpPr/>
          <p:nvPr/>
        </p:nvSpPr>
        <p:spPr>
          <a:xfrm rot="16200000">
            <a:off x="1267655" y="3593611"/>
            <a:ext cx="505805" cy="214765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75" name="矩形 74"/>
          <p:cNvSpPr/>
          <p:nvPr/>
        </p:nvSpPr>
        <p:spPr>
          <a:xfrm>
            <a:off x="1354929" y="3442397"/>
            <a:ext cx="284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686765" y="3620226"/>
            <a:ext cx="284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6169641" y="3721977"/>
            <a:ext cx="147681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7448454" y="5494201"/>
            <a:ext cx="3297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7003106" y="5279415"/>
            <a:ext cx="515620" cy="523995"/>
            <a:chOff x="7239187" y="4876234"/>
            <a:chExt cx="564945" cy="574121"/>
          </a:xfrm>
        </p:grpSpPr>
        <p:sp>
          <p:nvSpPr>
            <p:cNvPr id="80" name="平行四边形 79"/>
            <p:cNvSpPr/>
            <p:nvPr/>
          </p:nvSpPr>
          <p:spPr>
            <a:xfrm rot="4500000">
              <a:off x="7216515" y="4946030"/>
              <a:ext cx="574121" cy="434528"/>
            </a:xfrm>
            <a:prstGeom prst="parallelogram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81" name="矩形 80"/>
            <p:cNvSpPr/>
            <p:nvPr/>
          </p:nvSpPr>
          <p:spPr>
            <a:xfrm>
              <a:off x="7239187" y="4999635"/>
              <a:ext cx="564945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&lt;&lt;2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2" name="矩形 81"/>
          <p:cNvSpPr/>
          <p:nvPr/>
        </p:nvSpPr>
        <p:spPr>
          <a:xfrm>
            <a:off x="7972569" y="5641436"/>
            <a:ext cx="2984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154117" y="5419709"/>
            <a:ext cx="109664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PCBranch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接连接符 83"/>
          <p:cNvCxnSpPr/>
          <p:nvPr/>
        </p:nvCxnSpPr>
        <p:spPr>
          <a:xfrm flipV="1">
            <a:off x="7199625" y="4240099"/>
            <a:ext cx="44173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184428" y="3929689"/>
            <a:ext cx="6076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181088" y="3487464"/>
            <a:ext cx="6191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027887" y="3475317"/>
            <a:ext cx="70231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075634" y="3727832"/>
            <a:ext cx="1165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058214" y="4294714"/>
            <a:ext cx="11049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8089818" y="3998694"/>
            <a:ext cx="116056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9994588" y="3997923"/>
            <a:ext cx="73963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/>
          <p:cNvGrpSpPr/>
          <p:nvPr/>
        </p:nvGrpSpPr>
        <p:grpSpPr>
          <a:xfrm>
            <a:off x="9188340" y="3423732"/>
            <a:ext cx="923705" cy="1361582"/>
            <a:chOff x="2106940" y="3477998"/>
            <a:chExt cx="1012067" cy="1491834"/>
          </a:xfrm>
        </p:grpSpPr>
        <p:sp>
          <p:nvSpPr>
            <p:cNvPr id="93" name="矩形 92"/>
            <p:cNvSpPr/>
            <p:nvPr/>
          </p:nvSpPr>
          <p:spPr>
            <a:xfrm>
              <a:off x="2162583" y="3477998"/>
              <a:ext cx="828902" cy="14918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/>
            </a:p>
          </p:txBody>
        </p:sp>
        <p:sp>
          <p:nvSpPr>
            <p:cNvPr id="94" name="矩形 93"/>
            <p:cNvSpPr/>
            <p:nvPr/>
          </p:nvSpPr>
          <p:spPr>
            <a:xfrm>
              <a:off x="2317534" y="3480984"/>
              <a:ext cx="571206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597199" y="3861428"/>
              <a:ext cx="521808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146656" y="3834566"/>
              <a:ext cx="361091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2128987" y="4068361"/>
              <a:ext cx="868289" cy="6393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endParaRPr lang="en-US" altLang="zh-CN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106940" y="4556521"/>
              <a:ext cx="583730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9" name="矩形 98"/>
          <p:cNvSpPr/>
          <p:nvPr/>
        </p:nvSpPr>
        <p:spPr>
          <a:xfrm>
            <a:off x="9940770" y="3737106"/>
            <a:ext cx="10521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961634" y="6236539"/>
            <a:ext cx="15449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WriteBackData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797871" y="5147051"/>
            <a:ext cx="32639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+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917148" y="5541411"/>
            <a:ext cx="32639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+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84901" y="6295709"/>
            <a:ext cx="15341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BranchAddress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3829269" y="2653191"/>
            <a:ext cx="0" cy="2999117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任意多边形: 形状 256"/>
          <p:cNvSpPr/>
          <p:nvPr/>
        </p:nvSpPr>
        <p:spPr>
          <a:xfrm flipV="1">
            <a:off x="10954343" y="3701790"/>
            <a:ext cx="208088" cy="145964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106" name="直接连接符 105"/>
          <p:cNvCxnSpPr>
            <a:stCxn id="105" idx="0"/>
          </p:cNvCxnSpPr>
          <p:nvPr/>
        </p:nvCxnSpPr>
        <p:spPr>
          <a:xfrm>
            <a:off x="11162431" y="3868015"/>
            <a:ext cx="8135" cy="265030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3827881" y="4444104"/>
            <a:ext cx="57286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4163957" y="3986780"/>
            <a:ext cx="0" cy="243449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3829269" y="2653191"/>
            <a:ext cx="5030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3837130" y="5652307"/>
            <a:ext cx="10533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4163957" y="4680170"/>
            <a:ext cx="0" cy="1838144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4163956" y="6518315"/>
            <a:ext cx="699652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9000571" y="3226433"/>
            <a:ext cx="1278915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9000571" y="3226434"/>
            <a:ext cx="0" cy="74690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10279487" y="3226434"/>
            <a:ext cx="0" cy="475357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10286437" y="3710649"/>
            <a:ext cx="44778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6461111" y="4575619"/>
            <a:ext cx="2763477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6461110" y="4116934"/>
            <a:ext cx="0" cy="458685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6721225" y="4386691"/>
            <a:ext cx="0" cy="117345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739617" y="4387076"/>
            <a:ext cx="27051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096000" y="5577057"/>
            <a:ext cx="92453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3849771" y="2899779"/>
            <a:ext cx="49562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3" name="矩形 122"/>
          <p:cNvSpPr/>
          <p:nvPr/>
        </p:nvSpPr>
        <p:spPr>
          <a:xfrm>
            <a:off x="3614674" y="2352013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等腰三角形 123"/>
          <p:cNvSpPr/>
          <p:nvPr/>
        </p:nvSpPr>
        <p:spPr>
          <a:xfrm>
            <a:off x="1906626" y="3799562"/>
            <a:ext cx="205961" cy="1157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pSp>
        <p:nvGrpSpPr>
          <p:cNvPr id="125" name="组合 124"/>
          <p:cNvGrpSpPr/>
          <p:nvPr/>
        </p:nvGrpSpPr>
        <p:grpSpPr>
          <a:xfrm>
            <a:off x="5245466" y="4772152"/>
            <a:ext cx="577215" cy="502787"/>
            <a:chOff x="1853728" y="4285666"/>
            <a:chExt cx="608781" cy="530283"/>
          </a:xfrm>
          <a:solidFill>
            <a:srgbClr val="FFCCFF"/>
          </a:solidFill>
        </p:grpSpPr>
        <p:cxnSp>
          <p:nvCxnSpPr>
            <p:cNvPr id="126" name="直接连接符 125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矩形 126"/>
            <p:cNvSpPr/>
            <p:nvPr/>
          </p:nvSpPr>
          <p:spPr>
            <a:xfrm>
              <a:off x="1853728" y="4460324"/>
              <a:ext cx="608781" cy="3556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等腰三角形 127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9390718" y="4663483"/>
            <a:ext cx="577215" cy="502787"/>
            <a:chOff x="1853728" y="4285666"/>
            <a:chExt cx="608781" cy="530283"/>
          </a:xfrm>
          <a:solidFill>
            <a:srgbClr val="00B050"/>
          </a:solidFill>
        </p:grpSpPr>
        <p:cxnSp>
          <p:nvCxnSpPr>
            <p:cNvPr id="130" name="直接连接符 129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矩形 130"/>
            <p:cNvSpPr/>
            <p:nvPr/>
          </p:nvSpPr>
          <p:spPr>
            <a:xfrm>
              <a:off x="1853728" y="4460324"/>
              <a:ext cx="608781" cy="3556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等腰三角形 131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cxnSp>
        <p:nvCxnSpPr>
          <p:cNvPr id="133" name="直接连接符 132"/>
          <p:cNvCxnSpPr/>
          <p:nvPr/>
        </p:nvCxnSpPr>
        <p:spPr>
          <a:xfrm>
            <a:off x="3311953" y="3720737"/>
            <a:ext cx="51731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1203993" y="3561149"/>
            <a:ext cx="0" cy="2467274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1203993" y="6028423"/>
            <a:ext cx="653668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8477764" y="5750724"/>
            <a:ext cx="0" cy="520773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934083" y="6271497"/>
            <a:ext cx="751703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930896" y="3834322"/>
            <a:ext cx="0" cy="2437175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930896" y="3834322"/>
            <a:ext cx="47473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1203993" y="3561149"/>
            <a:ext cx="20482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8184039" y="5750723"/>
            <a:ext cx="293726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2282760" y="3721977"/>
            <a:ext cx="0" cy="1388782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2282760" y="5110758"/>
            <a:ext cx="33930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8538102" y="2363121"/>
            <a:ext cx="0" cy="1373984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8102928" y="3748139"/>
            <a:ext cx="435174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8538102" y="2363121"/>
            <a:ext cx="189925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7" name="流程图: 延期 146"/>
          <p:cNvSpPr/>
          <p:nvPr/>
        </p:nvSpPr>
        <p:spPr>
          <a:xfrm>
            <a:off x="8742363" y="2203500"/>
            <a:ext cx="267302" cy="216548"/>
          </a:xfrm>
          <a:prstGeom prst="flowChartDelay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148" name="直接连接符 147"/>
          <p:cNvCxnSpPr/>
          <p:nvPr/>
        </p:nvCxnSpPr>
        <p:spPr>
          <a:xfrm>
            <a:off x="9010191" y="2311774"/>
            <a:ext cx="264798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9274988" y="1595702"/>
            <a:ext cx="0" cy="716072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1533730" y="1595702"/>
            <a:ext cx="7741258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1520558" y="1595702"/>
            <a:ext cx="0" cy="1882334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2" name="矩形 151"/>
          <p:cNvSpPr/>
          <p:nvPr/>
        </p:nvSpPr>
        <p:spPr>
          <a:xfrm>
            <a:off x="660864" y="3421303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4484518" y="3382449"/>
            <a:ext cx="3536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4521593" y="3686192"/>
            <a:ext cx="3486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085518" y="4161698"/>
            <a:ext cx="38798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156" name="直接连接符 155"/>
          <p:cNvCxnSpPr/>
          <p:nvPr/>
        </p:nvCxnSpPr>
        <p:spPr>
          <a:xfrm>
            <a:off x="3806556" y="3719986"/>
            <a:ext cx="1004244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7" name="组合 156"/>
          <p:cNvGrpSpPr/>
          <p:nvPr/>
        </p:nvGrpSpPr>
        <p:grpSpPr>
          <a:xfrm>
            <a:off x="4802712" y="1595702"/>
            <a:ext cx="6010121" cy="337185"/>
            <a:chOff x="5065360" y="1767866"/>
            <a:chExt cx="6338800" cy="355625"/>
          </a:xfrm>
        </p:grpSpPr>
        <p:cxnSp>
          <p:nvCxnSpPr>
            <p:cNvPr id="158" name="直接连接符 157"/>
            <p:cNvCxnSpPr/>
            <p:nvPr/>
          </p:nvCxnSpPr>
          <p:spPr>
            <a:xfrm>
              <a:off x="5069279" y="2027739"/>
              <a:ext cx="6334881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9" name="矩形 158"/>
            <p:cNvSpPr/>
            <p:nvPr/>
          </p:nvSpPr>
          <p:spPr>
            <a:xfrm>
              <a:off x="5065360" y="1767866"/>
              <a:ext cx="1204838" cy="355625"/>
            </a:xfrm>
            <a:prstGeom prst="rect">
              <a:avLst/>
            </a:prstGeom>
            <a:noFill/>
            <a:ln w="19050" cap="sq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MemtoReg</a:t>
              </a:r>
              <a:endPara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0" name="矩形 159"/>
          <p:cNvSpPr/>
          <p:nvPr/>
        </p:nvSpPr>
        <p:spPr>
          <a:xfrm>
            <a:off x="4802712" y="1805148"/>
            <a:ext cx="11385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endParaRPr lang="en-US" altLang="zh-CN" sz="1600" b="1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4802712" y="2014594"/>
            <a:ext cx="8261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altLang="zh-CN" sz="1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4802712" y="2224041"/>
            <a:ext cx="3076649" cy="337185"/>
            <a:chOff x="5065360" y="2430566"/>
            <a:chExt cx="3244903" cy="355625"/>
          </a:xfrm>
        </p:grpSpPr>
        <p:cxnSp>
          <p:nvCxnSpPr>
            <p:cNvPr id="163" name="直接连接符 162"/>
            <p:cNvCxnSpPr/>
            <p:nvPr/>
          </p:nvCxnSpPr>
          <p:spPr>
            <a:xfrm>
              <a:off x="5082983" y="2695944"/>
              <a:ext cx="3227280" cy="0"/>
            </a:xfrm>
            <a:prstGeom prst="line">
              <a:avLst/>
            </a:prstGeom>
            <a:noFill/>
            <a:ln w="50800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4" name="矩形 163"/>
            <p:cNvSpPr/>
            <p:nvPr/>
          </p:nvSpPr>
          <p:spPr>
            <a:xfrm>
              <a:off x="5065360" y="2430566"/>
              <a:ext cx="82376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AluOP</a:t>
              </a:r>
              <a:endParaRPr lang="en-US" altLang="zh-CN" sz="16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4802712" y="2444398"/>
            <a:ext cx="2337433" cy="337185"/>
            <a:chOff x="5065360" y="2662976"/>
            <a:chExt cx="2465261" cy="355625"/>
          </a:xfrm>
        </p:grpSpPr>
        <p:cxnSp>
          <p:nvCxnSpPr>
            <p:cNvPr id="166" name="直接连接符 165"/>
            <p:cNvCxnSpPr/>
            <p:nvPr/>
          </p:nvCxnSpPr>
          <p:spPr>
            <a:xfrm>
              <a:off x="5099327" y="2927581"/>
              <a:ext cx="2431294" cy="0"/>
            </a:xfrm>
            <a:prstGeom prst="line">
              <a:avLst/>
            </a:prstGeom>
            <a:noFill/>
            <a:ln w="31750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7" name="矩形 166"/>
            <p:cNvSpPr/>
            <p:nvPr/>
          </p:nvSpPr>
          <p:spPr>
            <a:xfrm>
              <a:off x="5065360" y="2662976"/>
              <a:ext cx="950342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ALUSrc</a:t>
              </a:r>
              <a:endParaRPr lang="en-US" altLang="zh-CN" sz="16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4507856" y="3011035"/>
            <a:ext cx="815340" cy="1110848"/>
            <a:chOff x="4754378" y="3260600"/>
            <a:chExt cx="859929" cy="1171598"/>
          </a:xfrm>
        </p:grpSpPr>
        <p:cxnSp>
          <p:nvCxnSpPr>
            <p:cNvPr id="169" name="直接连接符 168"/>
            <p:cNvCxnSpPr/>
            <p:nvPr/>
          </p:nvCxnSpPr>
          <p:spPr>
            <a:xfrm>
              <a:off x="4777672" y="3306933"/>
              <a:ext cx="0" cy="1125265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0" name="矩形 169"/>
            <p:cNvSpPr/>
            <p:nvPr/>
          </p:nvSpPr>
          <p:spPr>
            <a:xfrm>
              <a:off x="4754378" y="3260600"/>
              <a:ext cx="859929" cy="355625"/>
            </a:xfrm>
            <a:prstGeom prst="rect">
              <a:avLst/>
            </a:prstGeom>
            <a:noFill/>
            <a:ln w="19050" cap="sq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RegDst</a:t>
              </a:r>
              <a:endParaRPr lang="en-US" altLang="zh-CN" sz="1600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1" name="矩形 170"/>
          <p:cNvSpPr/>
          <p:nvPr/>
        </p:nvSpPr>
        <p:spPr>
          <a:xfrm>
            <a:off x="8931100" y="2263943"/>
            <a:ext cx="7429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PCSrc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直接连接符 171"/>
          <p:cNvCxnSpPr/>
          <p:nvPr/>
        </p:nvCxnSpPr>
        <p:spPr>
          <a:xfrm flipV="1">
            <a:off x="2009606" y="3920247"/>
            <a:ext cx="0" cy="95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1773399" y="3965164"/>
            <a:ext cx="5772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6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直接连接符 173"/>
          <p:cNvCxnSpPr>
            <a:endCxn id="218" idx="1"/>
          </p:cNvCxnSpPr>
          <p:nvPr/>
        </p:nvCxnSpPr>
        <p:spPr>
          <a:xfrm>
            <a:off x="1594652" y="3701791"/>
            <a:ext cx="294637" cy="4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1809300" y="3166905"/>
            <a:ext cx="4349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1962038" y="5405530"/>
            <a:ext cx="205122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8" name="直接连接符 177"/>
          <p:cNvCxnSpPr/>
          <p:nvPr/>
        </p:nvCxnSpPr>
        <p:spPr>
          <a:xfrm>
            <a:off x="2282760" y="5565334"/>
            <a:ext cx="351575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9" name="任意多边形: 形状 251"/>
          <p:cNvSpPr/>
          <p:nvPr/>
        </p:nvSpPr>
        <p:spPr>
          <a:xfrm>
            <a:off x="2943615" y="5328309"/>
            <a:ext cx="398480" cy="700114"/>
          </a:xfrm>
          <a:custGeom>
            <a:avLst/>
            <a:gdLst>
              <a:gd name="connsiteX0" fmla="*/ 0 w 234950"/>
              <a:gd name="connsiteY0" fmla="*/ 0 h 812800"/>
              <a:gd name="connsiteX1" fmla="*/ 234950 w 234950"/>
              <a:gd name="connsiteY1" fmla="*/ 0 h 812800"/>
              <a:gd name="connsiteX2" fmla="*/ 234950 w 23495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812800">
                <a:moveTo>
                  <a:pt x="0" y="0"/>
                </a:moveTo>
                <a:lnTo>
                  <a:pt x="234950" y="0"/>
                </a:lnTo>
                <a:lnTo>
                  <a:pt x="234950" y="812800"/>
                </a:lnTo>
              </a:path>
            </a:pathLst>
          </a:cu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180" name="矩形 179"/>
          <p:cNvSpPr/>
          <p:nvPr/>
        </p:nvSpPr>
        <p:spPr>
          <a:xfrm>
            <a:off x="3065578" y="5062198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3799075" y="4371655"/>
            <a:ext cx="6457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4176318" y="5372966"/>
            <a:ext cx="5556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6" name="组合 185"/>
          <p:cNvGrpSpPr/>
          <p:nvPr/>
        </p:nvGrpSpPr>
        <p:grpSpPr>
          <a:xfrm>
            <a:off x="4909932" y="5439826"/>
            <a:ext cx="1315868" cy="373049"/>
            <a:chOff x="5178444" y="5822218"/>
            <a:chExt cx="1387829" cy="393450"/>
          </a:xfrm>
        </p:grpSpPr>
        <p:sp>
          <p:nvSpPr>
            <p:cNvPr id="187" name="流程图: 手动输入 146"/>
            <p:cNvSpPr/>
            <p:nvPr/>
          </p:nvSpPr>
          <p:spPr>
            <a:xfrm>
              <a:off x="5178444" y="5822218"/>
              <a:ext cx="1223105" cy="30849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5259637" y="5860043"/>
              <a:ext cx="1306636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0" name="直接连接符 189"/>
          <p:cNvCxnSpPr/>
          <p:nvPr/>
        </p:nvCxnSpPr>
        <p:spPr>
          <a:xfrm>
            <a:off x="6169641" y="3721977"/>
            <a:ext cx="1476815" cy="1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/>
          <p:cNvSpPr/>
          <p:nvPr/>
        </p:nvSpPr>
        <p:spPr>
          <a:xfrm>
            <a:off x="7972569" y="5641436"/>
            <a:ext cx="2984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8154117" y="5419709"/>
            <a:ext cx="109664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PCBranch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3" name="直接连接符 192"/>
          <p:cNvCxnSpPr>
            <a:stCxn id="298" idx="2"/>
          </p:cNvCxnSpPr>
          <p:nvPr/>
        </p:nvCxnSpPr>
        <p:spPr>
          <a:xfrm flipV="1">
            <a:off x="7237156" y="4229357"/>
            <a:ext cx="436624" cy="3344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7181088" y="3487464"/>
            <a:ext cx="6191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8027887" y="3475317"/>
            <a:ext cx="70231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8075634" y="3727832"/>
            <a:ext cx="1165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8058214" y="4294714"/>
            <a:ext cx="11049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8" name="直接连接符 197"/>
          <p:cNvCxnSpPr/>
          <p:nvPr/>
        </p:nvCxnSpPr>
        <p:spPr>
          <a:xfrm>
            <a:off x="8089818" y="3998694"/>
            <a:ext cx="1160567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>
            <a:off x="9994588" y="3997923"/>
            <a:ext cx="73963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/>
          <p:cNvSpPr/>
          <p:nvPr/>
        </p:nvSpPr>
        <p:spPr>
          <a:xfrm>
            <a:off x="9940770" y="3737106"/>
            <a:ext cx="10521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9961634" y="6236539"/>
            <a:ext cx="15449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WriteBackData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2" name="组合 201"/>
          <p:cNvGrpSpPr/>
          <p:nvPr/>
        </p:nvGrpSpPr>
        <p:grpSpPr>
          <a:xfrm>
            <a:off x="2625016" y="4920165"/>
            <a:ext cx="499244" cy="860645"/>
            <a:chOff x="2768573" y="5274135"/>
            <a:chExt cx="526547" cy="907711"/>
          </a:xfrm>
        </p:grpSpPr>
        <p:sp>
          <p:nvSpPr>
            <p:cNvPr id="203" name="任意多边形: 形状 323"/>
            <p:cNvSpPr/>
            <p:nvPr/>
          </p:nvSpPr>
          <p:spPr>
            <a:xfrm>
              <a:off x="2768573" y="5274135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2950880" y="5513430"/>
              <a:ext cx="34424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7740670" y="5320402"/>
            <a:ext cx="502862" cy="860645"/>
            <a:chOff x="8163994" y="5696260"/>
            <a:chExt cx="530363" cy="907711"/>
          </a:xfrm>
        </p:grpSpPr>
        <p:sp>
          <p:nvSpPr>
            <p:cNvPr id="206" name="任意多边形: 形状 323"/>
            <p:cNvSpPr/>
            <p:nvPr/>
          </p:nvSpPr>
          <p:spPr>
            <a:xfrm>
              <a:off x="8163994" y="5696260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8350117" y="5929356"/>
              <a:ext cx="34424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208" name="矩形 207"/>
          <p:cNvSpPr/>
          <p:nvPr/>
        </p:nvSpPr>
        <p:spPr>
          <a:xfrm>
            <a:off x="884901" y="6295709"/>
            <a:ext cx="15341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BranchAddress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9" name="直接连接符 208"/>
          <p:cNvCxnSpPr/>
          <p:nvPr/>
        </p:nvCxnSpPr>
        <p:spPr>
          <a:xfrm>
            <a:off x="3829269" y="2653191"/>
            <a:ext cx="0" cy="2988245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3829269" y="2653191"/>
            <a:ext cx="5030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1" name="直接连接符 210"/>
          <p:cNvCxnSpPr/>
          <p:nvPr/>
        </p:nvCxnSpPr>
        <p:spPr>
          <a:xfrm>
            <a:off x="6461111" y="4575619"/>
            <a:ext cx="2763477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2" name="直接连接符 211"/>
          <p:cNvCxnSpPr/>
          <p:nvPr/>
        </p:nvCxnSpPr>
        <p:spPr>
          <a:xfrm>
            <a:off x="6461110" y="4116935"/>
            <a:ext cx="0" cy="431607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3" name="直接连接符 212"/>
          <p:cNvCxnSpPr/>
          <p:nvPr/>
        </p:nvCxnSpPr>
        <p:spPr>
          <a:xfrm>
            <a:off x="6721225" y="4401738"/>
            <a:ext cx="0" cy="117345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4" name="直接连接符 213"/>
          <p:cNvCxnSpPr/>
          <p:nvPr/>
        </p:nvCxnSpPr>
        <p:spPr>
          <a:xfrm>
            <a:off x="6739617" y="4387076"/>
            <a:ext cx="27051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5" name="直接连接符 214"/>
          <p:cNvCxnSpPr/>
          <p:nvPr/>
        </p:nvCxnSpPr>
        <p:spPr>
          <a:xfrm>
            <a:off x="3849771" y="2899779"/>
            <a:ext cx="49562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7" name="组合 216"/>
          <p:cNvGrpSpPr/>
          <p:nvPr/>
        </p:nvGrpSpPr>
        <p:grpSpPr>
          <a:xfrm>
            <a:off x="1889290" y="3487464"/>
            <a:ext cx="239223" cy="429550"/>
            <a:chOff x="1992610" y="3763083"/>
            <a:chExt cx="252305" cy="453041"/>
          </a:xfrm>
        </p:grpSpPr>
        <p:sp>
          <p:nvSpPr>
            <p:cNvPr id="218" name="矩形 217"/>
            <p:cNvSpPr/>
            <p:nvPr/>
          </p:nvSpPr>
          <p:spPr>
            <a:xfrm>
              <a:off x="1992610" y="3763083"/>
              <a:ext cx="252305" cy="453041"/>
            </a:xfrm>
            <a:prstGeom prst="rect">
              <a:avLst/>
            </a:prstGeom>
            <a:solidFill>
              <a:srgbClr val="59B2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19" name="等腰三角形 218"/>
            <p:cNvSpPr/>
            <p:nvPr/>
          </p:nvSpPr>
          <p:spPr>
            <a:xfrm>
              <a:off x="2010894" y="4092249"/>
              <a:ext cx="217225" cy="122111"/>
            </a:xfrm>
            <a:prstGeom prst="triangle">
              <a:avLst/>
            </a:prstGeom>
            <a:solidFill>
              <a:srgbClr val="59B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9188343" y="3423732"/>
            <a:ext cx="923705" cy="1742537"/>
            <a:chOff x="9690826" y="3695866"/>
            <a:chExt cx="974220" cy="1837832"/>
          </a:xfrm>
        </p:grpSpPr>
        <p:grpSp>
          <p:nvGrpSpPr>
            <p:cNvPr id="221" name="组合 220"/>
            <p:cNvGrpSpPr/>
            <p:nvPr/>
          </p:nvGrpSpPr>
          <p:grpSpPr>
            <a:xfrm>
              <a:off x="9690826" y="3695866"/>
              <a:ext cx="974220" cy="1436044"/>
              <a:chOff x="2106940" y="3477998"/>
              <a:chExt cx="1012067" cy="1491834"/>
            </a:xfrm>
          </p:grpSpPr>
          <p:sp>
            <p:nvSpPr>
              <p:cNvPr id="226" name="矩形 225"/>
              <p:cNvSpPr/>
              <p:nvPr/>
            </p:nvSpPr>
            <p:spPr>
              <a:xfrm>
                <a:off x="2162583" y="3477998"/>
                <a:ext cx="828902" cy="149183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/>
              </a:p>
            </p:txBody>
          </p:sp>
          <p:sp>
            <p:nvSpPr>
              <p:cNvPr id="227" name="矩形 226"/>
              <p:cNvSpPr/>
              <p:nvPr/>
            </p:nvSpPr>
            <p:spPr>
              <a:xfrm>
                <a:off x="2317534" y="3480984"/>
                <a:ext cx="571206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矩形 227"/>
              <p:cNvSpPr/>
              <p:nvPr/>
            </p:nvSpPr>
            <p:spPr>
              <a:xfrm>
                <a:off x="2597199" y="3861428"/>
                <a:ext cx="521808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" name="矩形 228"/>
              <p:cNvSpPr/>
              <p:nvPr/>
            </p:nvSpPr>
            <p:spPr>
              <a:xfrm>
                <a:off x="2146656" y="3834566"/>
                <a:ext cx="361091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矩形 229"/>
              <p:cNvSpPr/>
              <p:nvPr/>
            </p:nvSpPr>
            <p:spPr>
              <a:xfrm>
                <a:off x="2128987" y="4068361"/>
                <a:ext cx="868289" cy="6393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600" b="1" kern="0" dirty="0">
                    <a:latin typeface="微软雅黑" panose="020B0503020204020204" charset="-122"/>
                    <a:ea typeface="微软雅黑" panose="020B0503020204020204" charset="-122"/>
                  </a:rPr>
                  <a:t>数据</a:t>
                </a:r>
                <a:endParaRPr lang="en-US" altLang="zh-CN" sz="1600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600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1" name="矩形 230"/>
              <p:cNvSpPr/>
              <p:nvPr/>
            </p:nvSpPr>
            <p:spPr>
              <a:xfrm>
                <a:off x="2106940" y="4556521"/>
                <a:ext cx="583730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9904273" y="5003415"/>
              <a:ext cx="608781" cy="530283"/>
              <a:chOff x="1853728" y="4285666"/>
              <a:chExt cx="608781" cy="530283"/>
            </a:xfrm>
            <a:solidFill>
              <a:srgbClr val="00B050"/>
            </a:solidFill>
          </p:grpSpPr>
          <p:cxnSp>
            <p:nvCxnSpPr>
              <p:cNvPr id="223" name="直接连接符 222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矩形 223"/>
              <p:cNvSpPr/>
              <p:nvPr/>
            </p:nvSpPr>
            <p:spPr>
              <a:xfrm>
                <a:off x="1853728" y="4460324"/>
                <a:ext cx="608781" cy="3556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等腰三角形 224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</p:grpSp>
      <p:cxnSp>
        <p:nvCxnSpPr>
          <p:cNvPr id="232" name="直接连接符 231"/>
          <p:cNvCxnSpPr/>
          <p:nvPr/>
        </p:nvCxnSpPr>
        <p:spPr>
          <a:xfrm>
            <a:off x="3311953" y="3720737"/>
            <a:ext cx="517316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3" name="直接连接符 232"/>
          <p:cNvCxnSpPr/>
          <p:nvPr/>
        </p:nvCxnSpPr>
        <p:spPr>
          <a:xfrm>
            <a:off x="1203993" y="3561149"/>
            <a:ext cx="0" cy="2467274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4" name="直接连接符 233"/>
          <p:cNvCxnSpPr>
            <a:endCxn id="179" idx="2"/>
          </p:cNvCxnSpPr>
          <p:nvPr/>
        </p:nvCxnSpPr>
        <p:spPr>
          <a:xfrm>
            <a:off x="1203992" y="6028423"/>
            <a:ext cx="2138103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5" name="直接连接符 234"/>
          <p:cNvCxnSpPr/>
          <p:nvPr/>
        </p:nvCxnSpPr>
        <p:spPr>
          <a:xfrm>
            <a:off x="1203993" y="3561149"/>
            <a:ext cx="204823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6" name="直接连接符 235"/>
          <p:cNvCxnSpPr/>
          <p:nvPr/>
        </p:nvCxnSpPr>
        <p:spPr>
          <a:xfrm>
            <a:off x="2282760" y="3721977"/>
            <a:ext cx="0" cy="1388782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7" name="直接连接符 236"/>
          <p:cNvCxnSpPr/>
          <p:nvPr/>
        </p:nvCxnSpPr>
        <p:spPr>
          <a:xfrm>
            <a:off x="2282760" y="5110758"/>
            <a:ext cx="339304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8" name="直接连接符 237"/>
          <p:cNvCxnSpPr/>
          <p:nvPr/>
        </p:nvCxnSpPr>
        <p:spPr>
          <a:xfrm>
            <a:off x="8538102" y="2363121"/>
            <a:ext cx="0" cy="1373984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9" name="直接连接符 238"/>
          <p:cNvCxnSpPr/>
          <p:nvPr/>
        </p:nvCxnSpPr>
        <p:spPr>
          <a:xfrm>
            <a:off x="8102928" y="3748139"/>
            <a:ext cx="435174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0" name="直接连接符 239"/>
          <p:cNvCxnSpPr/>
          <p:nvPr/>
        </p:nvCxnSpPr>
        <p:spPr>
          <a:xfrm>
            <a:off x="8538102" y="2363121"/>
            <a:ext cx="189925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1" name="流程图: 延期 240"/>
          <p:cNvSpPr/>
          <p:nvPr/>
        </p:nvSpPr>
        <p:spPr>
          <a:xfrm>
            <a:off x="8742363" y="2203500"/>
            <a:ext cx="267302" cy="216548"/>
          </a:xfrm>
          <a:prstGeom prst="flowChartDelay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242" name="直接连接符 241"/>
          <p:cNvCxnSpPr/>
          <p:nvPr/>
        </p:nvCxnSpPr>
        <p:spPr>
          <a:xfrm>
            <a:off x="9010191" y="2311774"/>
            <a:ext cx="264798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3" name="直接连接符 242"/>
          <p:cNvCxnSpPr/>
          <p:nvPr/>
        </p:nvCxnSpPr>
        <p:spPr>
          <a:xfrm>
            <a:off x="9274988" y="1595702"/>
            <a:ext cx="0" cy="716072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4" name="矩形 243"/>
          <p:cNvSpPr/>
          <p:nvPr/>
        </p:nvSpPr>
        <p:spPr>
          <a:xfrm>
            <a:off x="660864" y="3421303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7" name="组合 246"/>
          <p:cNvGrpSpPr/>
          <p:nvPr/>
        </p:nvGrpSpPr>
        <p:grpSpPr>
          <a:xfrm>
            <a:off x="2450577" y="3396668"/>
            <a:ext cx="949906" cy="1370404"/>
            <a:chOff x="2153669" y="3581315"/>
            <a:chExt cx="1040775" cy="1387999"/>
          </a:xfrm>
        </p:grpSpPr>
        <p:sp>
          <p:nvSpPr>
            <p:cNvPr id="248" name="矩形 247"/>
            <p:cNvSpPr/>
            <p:nvPr/>
          </p:nvSpPr>
          <p:spPr>
            <a:xfrm>
              <a:off x="2162582" y="3581315"/>
              <a:ext cx="920297" cy="1387999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49" name="矩形 248"/>
            <p:cNvSpPr/>
            <p:nvPr/>
          </p:nvSpPr>
          <p:spPr>
            <a:xfrm>
              <a:off x="2672635" y="3769167"/>
              <a:ext cx="521809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>
              <a:off x="2153669" y="3768090"/>
              <a:ext cx="361092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>
              <a:off x="2194185" y="4158047"/>
              <a:ext cx="868290" cy="591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252" name="直接连接符 251"/>
          <p:cNvCxnSpPr/>
          <p:nvPr/>
        </p:nvCxnSpPr>
        <p:spPr>
          <a:xfrm>
            <a:off x="2133425" y="3706379"/>
            <a:ext cx="325285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/>
          <p:nvPr/>
        </p:nvCxnSpPr>
        <p:spPr>
          <a:xfrm>
            <a:off x="3825309" y="3721997"/>
            <a:ext cx="0" cy="1919439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4" name="直接连接符 253"/>
          <p:cNvCxnSpPr/>
          <p:nvPr/>
        </p:nvCxnSpPr>
        <p:spPr>
          <a:xfrm>
            <a:off x="3870636" y="3990055"/>
            <a:ext cx="936918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5" name="组合 254"/>
          <p:cNvGrpSpPr/>
          <p:nvPr/>
        </p:nvGrpSpPr>
        <p:grpSpPr>
          <a:xfrm>
            <a:off x="4386030" y="4081430"/>
            <a:ext cx="284480" cy="583565"/>
            <a:chOff x="4625897" y="4389532"/>
            <a:chExt cx="300038" cy="615478"/>
          </a:xfrm>
        </p:grpSpPr>
        <p:sp>
          <p:nvSpPr>
            <p:cNvPr id="256" name="流程图: 手动操作 255"/>
            <p:cNvSpPr/>
            <p:nvPr/>
          </p:nvSpPr>
          <p:spPr>
            <a:xfrm rot="16200000">
              <a:off x="4509852" y="4546984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57" name="矩形 256"/>
            <p:cNvSpPr/>
            <p:nvPr/>
          </p:nvSpPr>
          <p:spPr>
            <a:xfrm>
              <a:off x="4625897" y="4389532"/>
              <a:ext cx="300038" cy="615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8" name="组合 257"/>
          <p:cNvGrpSpPr/>
          <p:nvPr/>
        </p:nvGrpSpPr>
        <p:grpSpPr>
          <a:xfrm>
            <a:off x="4818002" y="3321029"/>
            <a:ext cx="1479958" cy="1953909"/>
            <a:chOff x="5081485" y="3587547"/>
            <a:chExt cx="1560893" cy="2060763"/>
          </a:xfrm>
        </p:grpSpPr>
        <p:sp>
          <p:nvSpPr>
            <p:cNvPr id="259" name="矩形 258"/>
            <p:cNvSpPr/>
            <p:nvPr/>
          </p:nvSpPr>
          <p:spPr>
            <a:xfrm>
              <a:off x="5102472" y="3624635"/>
              <a:ext cx="1417422" cy="1620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5087028" y="3846399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矩形 260"/>
            <p:cNvSpPr/>
            <p:nvPr/>
          </p:nvSpPr>
          <p:spPr>
            <a:xfrm>
              <a:off x="5088159" y="4167250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矩形 261"/>
            <p:cNvSpPr/>
            <p:nvPr/>
          </p:nvSpPr>
          <p:spPr>
            <a:xfrm>
              <a:off x="5081485" y="4515214"/>
              <a:ext cx="51435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>
              <a:off x="5087028" y="4869877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>
              <a:off x="5607659" y="3587547"/>
              <a:ext cx="54984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矩形 264"/>
            <p:cNvSpPr/>
            <p:nvPr/>
          </p:nvSpPr>
          <p:spPr>
            <a:xfrm>
              <a:off x="5392551" y="4623794"/>
              <a:ext cx="105013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600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寄存器堆</a:t>
              </a:r>
              <a:endParaRPr lang="zh-CN" altLang="en-US" sz="16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>
              <a:off x="6187634" y="3856669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6179493" y="4276124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8" name="组合 267"/>
            <p:cNvGrpSpPr/>
            <p:nvPr/>
          </p:nvGrpSpPr>
          <p:grpSpPr>
            <a:xfrm>
              <a:off x="5532327" y="5118027"/>
              <a:ext cx="608781" cy="530283"/>
              <a:chOff x="1853728" y="4285666"/>
              <a:chExt cx="608781" cy="530283"/>
            </a:xfrm>
            <a:solidFill>
              <a:srgbClr val="FFCCFF"/>
            </a:solidFill>
          </p:grpSpPr>
          <p:cxnSp>
            <p:nvCxnSpPr>
              <p:cNvPr id="269" name="直接连接符 268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矩形 269"/>
              <p:cNvSpPr/>
              <p:nvPr/>
            </p:nvSpPr>
            <p:spPr>
              <a:xfrm>
                <a:off x="1853728" y="4460324"/>
                <a:ext cx="608781" cy="3556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等腰三角形 270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</p:grpSp>
      <p:grpSp>
        <p:nvGrpSpPr>
          <p:cNvPr id="272" name="组合 271"/>
          <p:cNvGrpSpPr/>
          <p:nvPr/>
        </p:nvGrpSpPr>
        <p:grpSpPr>
          <a:xfrm>
            <a:off x="2627796" y="4915079"/>
            <a:ext cx="505288" cy="860645"/>
            <a:chOff x="2762198" y="5272347"/>
            <a:chExt cx="532922" cy="907711"/>
          </a:xfrm>
          <a:solidFill>
            <a:srgbClr val="ED7D31"/>
          </a:solidFill>
        </p:grpSpPr>
        <p:sp>
          <p:nvSpPr>
            <p:cNvPr id="273" name="任意多边形: 形状 323"/>
            <p:cNvSpPr/>
            <p:nvPr/>
          </p:nvSpPr>
          <p:spPr>
            <a:xfrm>
              <a:off x="2762198" y="5272347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2950880" y="5513430"/>
              <a:ext cx="344240" cy="3556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1354928" y="3442397"/>
            <a:ext cx="284480" cy="583565"/>
            <a:chOff x="1429026" y="3715552"/>
            <a:chExt cx="300037" cy="615479"/>
          </a:xfrm>
        </p:grpSpPr>
        <p:sp>
          <p:nvSpPr>
            <p:cNvPr id="276" name="流程图: 手动操作 275"/>
            <p:cNvSpPr/>
            <p:nvPr/>
          </p:nvSpPr>
          <p:spPr>
            <a:xfrm rot="16200000">
              <a:off x="1336980" y="3875036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77" name="矩形 276"/>
            <p:cNvSpPr/>
            <p:nvPr/>
          </p:nvSpPr>
          <p:spPr>
            <a:xfrm>
              <a:off x="1429026" y="3715552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8" name="组合 277"/>
          <p:cNvGrpSpPr/>
          <p:nvPr/>
        </p:nvGrpSpPr>
        <p:grpSpPr>
          <a:xfrm>
            <a:off x="4189697" y="1671346"/>
            <a:ext cx="622935" cy="1395642"/>
            <a:chOff x="4249767" y="1888664"/>
            <a:chExt cx="657002" cy="1471966"/>
          </a:xfrm>
        </p:grpSpPr>
        <p:sp>
          <p:nvSpPr>
            <p:cNvPr id="279" name="矩形: 圆角 196"/>
            <p:cNvSpPr/>
            <p:nvPr/>
          </p:nvSpPr>
          <p:spPr>
            <a:xfrm>
              <a:off x="4269135" y="1888664"/>
              <a:ext cx="635703" cy="145921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4389953" y="1996880"/>
              <a:ext cx="407194" cy="875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</a:t>
              </a:r>
              <a:endPara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制</a:t>
              </a:r>
              <a:endPara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器</a:t>
              </a: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1" name="矩形 280"/>
            <p:cNvSpPr/>
            <p:nvPr/>
          </p:nvSpPr>
          <p:spPr>
            <a:xfrm>
              <a:off x="4249767" y="3005005"/>
              <a:ext cx="657002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>
              <a:off x="4262342" y="2770315"/>
              <a:ext cx="47885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3" name="组合 282"/>
          <p:cNvGrpSpPr/>
          <p:nvPr/>
        </p:nvGrpSpPr>
        <p:grpSpPr>
          <a:xfrm>
            <a:off x="4189041" y="1670592"/>
            <a:ext cx="622935" cy="1395642"/>
            <a:chOff x="4249767" y="1888664"/>
            <a:chExt cx="657002" cy="1471966"/>
          </a:xfrm>
        </p:grpSpPr>
        <p:sp>
          <p:nvSpPr>
            <p:cNvPr id="284" name="矩形: 圆角 196"/>
            <p:cNvSpPr/>
            <p:nvPr/>
          </p:nvSpPr>
          <p:spPr>
            <a:xfrm>
              <a:off x="4269135" y="1888664"/>
              <a:ext cx="635703" cy="1459212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85" name="矩形 284"/>
            <p:cNvSpPr/>
            <p:nvPr/>
          </p:nvSpPr>
          <p:spPr>
            <a:xfrm>
              <a:off x="4389953" y="1996880"/>
              <a:ext cx="407194" cy="875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制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器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>
              <a:off x="4249767" y="3005005"/>
              <a:ext cx="657002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>
              <a:off x="4262342" y="2770315"/>
              <a:ext cx="47885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8" name="矩形 287"/>
          <p:cNvSpPr/>
          <p:nvPr/>
        </p:nvSpPr>
        <p:spPr>
          <a:xfrm>
            <a:off x="8852236" y="4841179"/>
            <a:ext cx="398780" cy="344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1975"/>
              </a:lnSpc>
            </a:pPr>
            <a:r>
              <a:rPr lang="zh-CN" altLang="en-US" sz="1600" b="1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</a:rPr>
              <a:t>①</a:t>
            </a:r>
            <a:endParaRPr lang="zh-CN" altLang="en-US" sz="1600" b="1" dirty="0">
              <a:solidFill>
                <a:srgbClr val="FF6600"/>
              </a:solidFill>
              <a:latin typeface="微软雅黑" panose="020B0503020204020204" charset="-122"/>
              <a:ea typeface="微软雅黑" panose="020B0503020204020204" charset="-122"/>
              <a:cs typeface="Segoe UI Black" panose="020B0A02040204020203" pitchFamily="34" charset="0"/>
            </a:endParaRPr>
          </a:p>
        </p:txBody>
      </p:sp>
      <p:sp>
        <p:nvSpPr>
          <p:cNvPr id="289" name="矩形 288"/>
          <p:cNvSpPr/>
          <p:nvPr/>
        </p:nvSpPr>
        <p:spPr>
          <a:xfrm>
            <a:off x="1304903" y="3982266"/>
            <a:ext cx="398780" cy="344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1975"/>
              </a:lnSpc>
            </a:pPr>
            <a:r>
              <a:rPr lang="zh-CN" altLang="en-US" sz="1600" b="1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</a:rPr>
              <a:t>①</a:t>
            </a:r>
            <a:endParaRPr lang="zh-CN" altLang="en-US" sz="1600" b="1" dirty="0">
              <a:solidFill>
                <a:srgbClr val="FF6600"/>
              </a:solidFill>
              <a:latin typeface="微软雅黑" panose="020B0503020204020204" charset="-122"/>
              <a:ea typeface="微软雅黑" panose="020B0503020204020204" charset="-122"/>
              <a:cs typeface="Segoe UI Black" panose="020B0A02040204020203" pitchFamily="34" charset="0"/>
            </a:endParaRPr>
          </a:p>
        </p:txBody>
      </p:sp>
      <p:sp>
        <p:nvSpPr>
          <p:cNvPr id="290" name="任意多边形: 形状 323"/>
          <p:cNvSpPr/>
          <p:nvPr/>
        </p:nvSpPr>
        <p:spPr>
          <a:xfrm>
            <a:off x="7646456" y="3553138"/>
            <a:ext cx="443363" cy="860645"/>
          </a:xfrm>
          <a:custGeom>
            <a:avLst/>
            <a:gdLst>
              <a:gd name="connsiteX0" fmla="*/ 0 w 485775"/>
              <a:gd name="connsiteY0" fmla="*/ 0 h 942975"/>
              <a:gd name="connsiteX1" fmla="*/ 0 w 485775"/>
              <a:gd name="connsiteY1" fmla="*/ 404812 h 942975"/>
              <a:gd name="connsiteX2" fmla="*/ 238125 w 485775"/>
              <a:gd name="connsiteY2" fmla="*/ 466725 h 942975"/>
              <a:gd name="connsiteX3" fmla="*/ 9525 w 485775"/>
              <a:gd name="connsiteY3" fmla="*/ 528637 h 942975"/>
              <a:gd name="connsiteX4" fmla="*/ 9525 w 485775"/>
              <a:gd name="connsiteY4" fmla="*/ 942975 h 942975"/>
              <a:gd name="connsiteX5" fmla="*/ 485775 w 485775"/>
              <a:gd name="connsiteY5" fmla="*/ 814387 h 942975"/>
              <a:gd name="connsiteX6" fmla="*/ 485775 w 485775"/>
              <a:gd name="connsiteY6" fmla="*/ 119062 h 942975"/>
              <a:gd name="connsiteX7" fmla="*/ 0 w 485775"/>
              <a:gd name="connsiteY7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775" h="942975">
                <a:moveTo>
                  <a:pt x="0" y="0"/>
                </a:moveTo>
                <a:lnTo>
                  <a:pt x="0" y="404812"/>
                </a:lnTo>
                <a:lnTo>
                  <a:pt x="238125" y="466725"/>
                </a:lnTo>
                <a:lnTo>
                  <a:pt x="9525" y="528637"/>
                </a:lnTo>
                <a:lnTo>
                  <a:pt x="9525" y="942975"/>
                </a:lnTo>
                <a:lnTo>
                  <a:pt x="485775" y="814387"/>
                </a:lnTo>
                <a:lnTo>
                  <a:pt x="485775" y="1190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291" name="矩形 290"/>
          <p:cNvSpPr/>
          <p:nvPr/>
        </p:nvSpPr>
        <p:spPr>
          <a:xfrm rot="16200000">
            <a:off x="7702130" y="3845648"/>
            <a:ext cx="5721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ALU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292" name="组合 291"/>
          <p:cNvGrpSpPr/>
          <p:nvPr/>
        </p:nvGrpSpPr>
        <p:grpSpPr>
          <a:xfrm>
            <a:off x="7646448" y="3553138"/>
            <a:ext cx="510334" cy="860645"/>
            <a:chOff x="8064621" y="3840798"/>
            <a:chExt cx="538243" cy="907711"/>
          </a:xfrm>
        </p:grpSpPr>
        <p:sp>
          <p:nvSpPr>
            <p:cNvPr id="293" name="任意多边形: 形状 323"/>
            <p:cNvSpPr/>
            <p:nvPr/>
          </p:nvSpPr>
          <p:spPr>
            <a:xfrm>
              <a:off x="8064621" y="3840798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94" name="矩形 293"/>
            <p:cNvSpPr/>
            <p:nvPr/>
          </p:nvSpPr>
          <p:spPr>
            <a:xfrm rot="16200000">
              <a:off x="8123340" y="4149304"/>
              <a:ext cx="603423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295" name="流程图: 手动操作 294"/>
          <p:cNvSpPr/>
          <p:nvPr/>
        </p:nvSpPr>
        <p:spPr>
          <a:xfrm rot="16200000">
            <a:off x="6875885" y="4122847"/>
            <a:ext cx="505805" cy="214765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296" name="矩形 295"/>
          <p:cNvSpPr/>
          <p:nvPr/>
        </p:nvSpPr>
        <p:spPr>
          <a:xfrm>
            <a:off x="6965394" y="3980430"/>
            <a:ext cx="284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7" name="组合 296"/>
          <p:cNvGrpSpPr/>
          <p:nvPr/>
        </p:nvGrpSpPr>
        <p:grpSpPr>
          <a:xfrm>
            <a:off x="6966962" y="3973751"/>
            <a:ext cx="284480" cy="583565"/>
            <a:chOff x="7486013" y="4285586"/>
            <a:chExt cx="300037" cy="615479"/>
          </a:xfrm>
        </p:grpSpPr>
        <p:sp>
          <p:nvSpPr>
            <p:cNvPr id="298" name="流程图: 手动操作 297"/>
            <p:cNvSpPr/>
            <p:nvPr/>
          </p:nvSpPr>
          <p:spPr>
            <a:xfrm rot="16200000">
              <a:off x="7390996" y="4446112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7486013" y="4285586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0" name="组合 299"/>
          <p:cNvGrpSpPr/>
          <p:nvPr/>
        </p:nvGrpSpPr>
        <p:grpSpPr>
          <a:xfrm>
            <a:off x="10677716" y="3583379"/>
            <a:ext cx="284480" cy="583565"/>
            <a:chOff x="11254296" y="3897575"/>
            <a:chExt cx="300037" cy="615479"/>
          </a:xfrm>
        </p:grpSpPr>
        <p:sp>
          <p:nvSpPr>
            <p:cNvPr id="301" name="流程图: 手动操作 300"/>
            <p:cNvSpPr/>
            <p:nvPr/>
          </p:nvSpPr>
          <p:spPr>
            <a:xfrm rot="16200000">
              <a:off x="11167767" y="4070175"/>
              <a:ext cx="533466" cy="22651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11254296" y="3897575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3" name="组合 302"/>
          <p:cNvGrpSpPr/>
          <p:nvPr/>
        </p:nvGrpSpPr>
        <p:grpSpPr>
          <a:xfrm>
            <a:off x="10681440" y="3600900"/>
            <a:ext cx="284480" cy="602282"/>
            <a:chOff x="11263840" y="3916697"/>
            <a:chExt cx="300038" cy="635219"/>
          </a:xfrm>
        </p:grpSpPr>
        <p:sp>
          <p:nvSpPr>
            <p:cNvPr id="304" name="流程图: 手动操作 303"/>
            <p:cNvSpPr/>
            <p:nvPr/>
          </p:nvSpPr>
          <p:spPr>
            <a:xfrm rot="16200000">
              <a:off x="11167767" y="4070175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11263840" y="3936437"/>
              <a:ext cx="300038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0" name="直接连接符 319"/>
          <p:cNvCxnSpPr/>
          <p:nvPr/>
        </p:nvCxnSpPr>
        <p:spPr>
          <a:xfrm>
            <a:off x="3825310" y="5652307"/>
            <a:ext cx="1053380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1" name="直接连接符 320"/>
          <p:cNvCxnSpPr/>
          <p:nvPr/>
        </p:nvCxnSpPr>
        <p:spPr>
          <a:xfrm>
            <a:off x="6114018" y="5600331"/>
            <a:ext cx="625599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2" name="直接连接符 321"/>
          <p:cNvCxnSpPr/>
          <p:nvPr/>
        </p:nvCxnSpPr>
        <p:spPr>
          <a:xfrm>
            <a:off x="6730871" y="4386691"/>
            <a:ext cx="0" cy="1199386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3" name="直接连接符 322"/>
          <p:cNvCxnSpPr/>
          <p:nvPr/>
        </p:nvCxnSpPr>
        <p:spPr>
          <a:xfrm>
            <a:off x="6734846" y="4386691"/>
            <a:ext cx="250210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4" name="组合 323"/>
          <p:cNvGrpSpPr/>
          <p:nvPr/>
        </p:nvGrpSpPr>
        <p:grpSpPr>
          <a:xfrm>
            <a:off x="4909932" y="5439827"/>
            <a:ext cx="1316812" cy="372588"/>
            <a:chOff x="5178444" y="5822218"/>
            <a:chExt cx="1388825" cy="392964"/>
          </a:xfrm>
        </p:grpSpPr>
        <p:sp>
          <p:nvSpPr>
            <p:cNvPr id="325" name="流程图: 手动输入 146"/>
            <p:cNvSpPr/>
            <p:nvPr/>
          </p:nvSpPr>
          <p:spPr>
            <a:xfrm>
              <a:off x="5178444" y="5822218"/>
              <a:ext cx="1223105" cy="30849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solidFill>
              <a:srgbClr val="FFC0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26" name="矩形 325"/>
            <p:cNvSpPr/>
            <p:nvPr/>
          </p:nvSpPr>
          <p:spPr>
            <a:xfrm>
              <a:off x="5260633" y="5859557"/>
              <a:ext cx="1306636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7" name="直接连接符 326"/>
          <p:cNvCxnSpPr/>
          <p:nvPr/>
        </p:nvCxnSpPr>
        <p:spPr>
          <a:xfrm flipV="1">
            <a:off x="6419850" y="4573083"/>
            <a:ext cx="2804805" cy="15996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>
            <a:off x="6458311" y="4111072"/>
            <a:ext cx="0" cy="445255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9" name="直接连接符 328"/>
          <p:cNvCxnSpPr/>
          <p:nvPr/>
        </p:nvCxnSpPr>
        <p:spPr>
          <a:xfrm flipV="1">
            <a:off x="6194955" y="4110367"/>
            <a:ext cx="267383" cy="1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0" name="组合 329"/>
          <p:cNvGrpSpPr/>
          <p:nvPr/>
        </p:nvGrpSpPr>
        <p:grpSpPr>
          <a:xfrm>
            <a:off x="6005195" y="662940"/>
            <a:ext cx="6168390" cy="756920"/>
            <a:chOff x="1721420" y="5579393"/>
            <a:chExt cx="5754688" cy="798512"/>
          </a:xfrm>
        </p:grpSpPr>
        <p:sp>
          <p:nvSpPr>
            <p:cNvPr id="331" name="矩形 330"/>
            <p:cNvSpPr/>
            <p:nvPr/>
          </p:nvSpPr>
          <p:spPr>
            <a:xfrm>
              <a:off x="1721420" y="5949280"/>
              <a:ext cx="1036638" cy="42862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en-US" altLang="zh-CN" sz="2000" b="1" kern="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OP</a:t>
              </a:r>
              <a:endParaRPr lang="en-US" altLang="zh-CN" sz="2000" b="1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32" name="矩形 24"/>
            <p:cNvSpPr/>
            <p:nvPr/>
          </p:nvSpPr>
          <p:spPr>
            <a:xfrm>
              <a:off x="2815208" y="5949280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en-US" altLang="zh-CN" sz="20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000" b="1" kern="0" baseline="-2500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s</a:t>
              </a:r>
              <a:r>
                <a:rPr lang="en-US" altLang="zh-CN" sz="2000" b="1" kern="0" baseline="-2500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 </a:t>
              </a:r>
              <a:endParaRPr lang="zh-CN" altLang="en-US" sz="2000" b="1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33" name="矩形 25"/>
            <p:cNvSpPr/>
            <p:nvPr/>
          </p:nvSpPr>
          <p:spPr>
            <a:xfrm>
              <a:off x="3729608" y="5949280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en-US" altLang="zh-CN" sz="2000" b="1" kern="0" dirty="0" err="1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000" b="1" kern="0" baseline="-25000" dirty="0" err="1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t</a:t>
              </a:r>
              <a:r>
                <a:rPr lang="en-US" altLang="zh-CN" sz="2000" b="1" kern="0" dirty="0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 </a:t>
              </a:r>
              <a:endParaRPr lang="zh-CN" altLang="en-US" sz="2000" b="1" kern="0" baseline="-25000" dirty="0">
                <a:solidFill>
                  <a:schemeClr val="accent5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34" name="TextBox 10"/>
            <p:cNvSpPr txBox="1"/>
            <p:nvPr/>
          </p:nvSpPr>
          <p:spPr>
            <a:xfrm>
              <a:off x="1838895" y="5579393"/>
              <a:ext cx="890588" cy="4206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6bits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35" name="矩形 26"/>
            <p:cNvSpPr/>
            <p:nvPr/>
          </p:nvSpPr>
          <p:spPr>
            <a:xfrm>
              <a:off x="4644008" y="5949280"/>
              <a:ext cx="2832100" cy="428625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zh-CN" altLang="en-US" sz="2000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立即数</a:t>
              </a:r>
              <a:endParaRPr lang="zh-CN" altLang="en-US" sz="20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6" name="TextBox 12"/>
            <p:cNvSpPr txBox="1"/>
            <p:nvPr/>
          </p:nvSpPr>
          <p:spPr>
            <a:xfrm>
              <a:off x="2802508" y="5579393"/>
              <a:ext cx="890587" cy="4206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37" name="TextBox 13"/>
            <p:cNvSpPr txBox="1"/>
            <p:nvPr/>
          </p:nvSpPr>
          <p:spPr>
            <a:xfrm>
              <a:off x="3666108" y="5579393"/>
              <a:ext cx="892175" cy="4206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38" name="TextBox 14"/>
            <p:cNvSpPr txBox="1"/>
            <p:nvPr/>
          </p:nvSpPr>
          <p:spPr>
            <a:xfrm>
              <a:off x="5537770" y="5579393"/>
              <a:ext cx="892175" cy="4206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16bits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60" grpId="0"/>
      <p:bldP spid="28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2" name="直接连接符 311"/>
          <p:cNvCxnSpPr/>
          <p:nvPr/>
        </p:nvCxnSpPr>
        <p:spPr>
          <a:xfrm>
            <a:off x="4825137" y="2344628"/>
            <a:ext cx="3917226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9" name="直接连接符 308"/>
          <p:cNvCxnSpPr/>
          <p:nvPr/>
        </p:nvCxnSpPr>
        <p:spPr>
          <a:xfrm>
            <a:off x="1544975" y="1676387"/>
            <a:ext cx="7741258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0" name="直接连接符 309"/>
          <p:cNvCxnSpPr/>
          <p:nvPr/>
        </p:nvCxnSpPr>
        <p:spPr>
          <a:xfrm>
            <a:off x="1531803" y="1676387"/>
            <a:ext cx="0" cy="1882334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1" name="直接连接符 310"/>
          <p:cNvCxnSpPr/>
          <p:nvPr/>
        </p:nvCxnSpPr>
        <p:spPr>
          <a:xfrm>
            <a:off x="9286233" y="1676387"/>
            <a:ext cx="0" cy="716072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Beq</a:t>
            </a:r>
            <a:r>
              <a:rPr lang="zh-CN" altLang="en-US" dirty="0" smtClean="0"/>
              <a:t>指令数据通路建立过程</a:t>
            </a:r>
            <a:endParaRPr lang="zh-CN" altLang="en-US" dirty="0"/>
          </a:p>
        </p:txBody>
      </p:sp>
      <p:sp>
        <p:nvSpPr>
          <p:cNvPr id="4" name="流程图: 手动输入 146"/>
          <p:cNvSpPr/>
          <p:nvPr/>
        </p:nvSpPr>
        <p:spPr>
          <a:xfrm>
            <a:off x="4909932" y="5520513"/>
            <a:ext cx="1159685" cy="29249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9483 h 17483"/>
              <a:gd name="connsiteX1-3" fmla="*/ 10000 w 10000"/>
              <a:gd name="connsiteY1-4" fmla="*/ 0 h 17483"/>
              <a:gd name="connsiteX2-5" fmla="*/ 10000 w 10000"/>
              <a:gd name="connsiteY2-6" fmla="*/ 17483 h 17483"/>
              <a:gd name="connsiteX3-7" fmla="*/ 0 w 10000"/>
              <a:gd name="connsiteY3-8" fmla="*/ 17483 h 17483"/>
              <a:gd name="connsiteX4-9" fmla="*/ 0 w 10000"/>
              <a:gd name="connsiteY4-10" fmla="*/ 9483 h 17483"/>
              <a:gd name="connsiteX0-11" fmla="*/ 0 w 10000"/>
              <a:gd name="connsiteY0-12" fmla="*/ 5355 h 13355"/>
              <a:gd name="connsiteX1-13" fmla="*/ 10000 w 10000"/>
              <a:gd name="connsiteY1-14" fmla="*/ 0 h 13355"/>
              <a:gd name="connsiteX2-15" fmla="*/ 10000 w 10000"/>
              <a:gd name="connsiteY2-16" fmla="*/ 13355 h 13355"/>
              <a:gd name="connsiteX3-17" fmla="*/ 0 w 10000"/>
              <a:gd name="connsiteY3-18" fmla="*/ 13355 h 13355"/>
              <a:gd name="connsiteX4-19" fmla="*/ 0 w 10000"/>
              <a:gd name="connsiteY4-20" fmla="*/ 5355 h 133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3355">
                <a:moveTo>
                  <a:pt x="0" y="5355"/>
                </a:moveTo>
                <a:lnTo>
                  <a:pt x="10000" y="0"/>
                </a:lnTo>
                <a:lnTo>
                  <a:pt x="10000" y="13355"/>
                </a:lnTo>
                <a:lnTo>
                  <a:pt x="0" y="13355"/>
                </a:lnTo>
                <a:lnTo>
                  <a:pt x="0" y="5355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pSp>
        <p:nvGrpSpPr>
          <p:cNvPr id="5" name="组合 4"/>
          <p:cNvGrpSpPr/>
          <p:nvPr/>
        </p:nvGrpSpPr>
        <p:grpSpPr>
          <a:xfrm>
            <a:off x="4824328" y="2986720"/>
            <a:ext cx="705542" cy="450160"/>
            <a:chOff x="5039741" y="3208161"/>
            <a:chExt cx="597546" cy="457491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4824328" y="2986720"/>
            <a:ext cx="705542" cy="450160"/>
            <a:chOff x="5039741" y="3208161"/>
            <a:chExt cx="597546" cy="457491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4530315" y="3135581"/>
            <a:ext cx="0" cy="1066918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530315" y="3135581"/>
            <a:ext cx="0" cy="1066918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" name="组合 12"/>
          <p:cNvGrpSpPr/>
          <p:nvPr/>
        </p:nvGrpSpPr>
        <p:grpSpPr>
          <a:xfrm>
            <a:off x="4835292" y="2775899"/>
            <a:ext cx="2305227" cy="1317624"/>
            <a:chOff x="5039741" y="3208161"/>
            <a:chExt cx="597546" cy="45749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819795" y="2556273"/>
            <a:ext cx="3059940" cy="1137035"/>
            <a:chOff x="5039741" y="3208161"/>
            <a:chExt cx="597546" cy="45749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任意多边形: 形状 191"/>
          <p:cNvSpPr/>
          <p:nvPr/>
        </p:nvSpPr>
        <p:spPr>
          <a:xfrm>
            <a:off x="4817242" y="2133901"/>
            <a:ext cx="4809684" cy="1399342"/>
          </a:xfrm>
          <a:custGeom>
            <a:avLst/>
            <a:gdLst>
              <a:gd name="connsiteX0" fmla="*/ 0 w 4762500"/>
              <a:gd name="connsiteY0" fmla="*/ 0 h 1600200"/>
              <a:gd name="connsiteX1" fmla="*/ 4762500 w 4762500"/>
              <a:gd name="connsiteY1" fmla="*/ 0 h 1600200"/>
              <a:gd name="connsiteX2" fmla="*/ 4762500 w 4762500"/>
              <a:gd name="connsiteY2" fmla="*/ 1600200 h 1600200"/>
              <a:gd name="connsiteX0-1" fmla="*/ 0 w 4762500"/>
              <a:gd name="connsiteY0-2" fmla="*/ 0 h 1593057"/>
              <a:gd name="connsiteX1-3" fmla="*/ 4762500 w 4762500"/>
              <a:gd name="connsiteY1-4" fmla="*/ 0 h 1593057"/>
              <a:gd name="connsiteX2-5" fmla="*/ 4762500 w 4762500"/>
              <a:gd name="connsiteY2-6" fmla="*/ 1593057 h 1593057"/>
              <a:gd name="connsiteX0-7" fmla="*/ 0 w 4762500"/>
              <a:gd name="connsiteY0-8" fmla="*/ 0 h 1600201"/>
              <a:gd name="connsiteX1-9" fmla="*/ 4762500 w 4762500"/>
              <a:gd name="connsiteY1-10" fmla="*/ 0 h 1600201"/>
              <a:gd name="connsiteX2-11" fmla="*/ 4762500 w 4762500"/>
              <a:gd name="connsiteY2-12" fmla="*/ 1600201 h 16002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62500" h="1600201">
                <a:moveTo>
                  <a:pt x="0" y="0"/>
                </a:moveTo>
                <a:lnTo>
                  <a:pt x="4762500" y="0"/>
                </a:lnTo>
                <a:lnTo>
                  <a:pt x="4762500" y="1600201"/>
                </a:lnTo>
              </a:path>
            </a:pathLst>
          </a:cu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pSp>
        <p:nvGrpSpPr>
          <p:cNvPr id="20" name="组合 19"/>
          <p:cNvGrpSpPr/>
          <p:nvPr/>
        </p:nvGrpSpPr>
        <p:grpSpPr>
          <a:xfrm>
            <a:off x="4806802" y="1922715"/>
            <a:ext cx="6006406" cy="1849765"/>
            <a:chOff x="5039741" y="3208161"/>
            <a:chExt cx="597546" cy="457491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直接连接符 22"/>
          <p:cNvCxnSpPr/>
          <p:nvPr/>
        </p:nvCxnSpPr>
        <p:spPr>
          <a:xfrm>
            <a:off x="7879360" y="2556343"/>
            <a:ext cx="0" cy="1137035"/>
          </a:xfrm>
          <a:prstGeom prst="line">
            <a:avLst/>
          </a:prstGeom>
          <a:noFill/>
          <a:ln w="508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40144" y="2775969"/>
            <a:ext cx="0" cy="1317624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096000" y="4180017"/>
            <a:ext cx="92453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163957" y="4760855"/>
            <a:ext cx="65804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任意多边形: 形状 256"/>
          <p:cNvSpPr/>
          <p:nvPr/>
        </p:nvSpPr>
        <p:spPr>
          <a:xfrm flipV="1">
            <a:off x="4656893" y="4315243"/>
            <a:ext cx="177578" cy="98981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29" name="直接连接符 28"/>
          <p:cNvCxnSpPr/>
          <p:nvPr/>
        </p:nvCxnSpPr>
        <p:spPr>
          <a:xfrm>
            <a:off x="3843271" y="4067464"/>
            <a:ext cx="100424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829269" y="3802661"/>
            <a:ext cx="100424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矩形 30"/>
          <p:cNvSpPr/>
          <p:nvPr/>
        </p:nvSpPr>
        <p:spPr>
          <a:xfrm>
            <a:off x="4802711" y="1676388"/>
            <a:ext cx="11423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802712" y="1885833"/>
            <a:ext cx="11385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02712" y="2095279"/>
            <a:ext cx="8261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altLang="zh-CN" sz="1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02712" y="2304725"/>
            <a:ext cx="7810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02712" y="2525084"/>
            <a:ext cx="9010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ALUSrc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507855" y="3091720"/>
            <a:ext cx="8153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RegDst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02712" y="2734529"/>
            <a:ext cx="1025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931100" y="2344628"/>
            <a:ext cx="7429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PCSrc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89290" y="3568149"/>
            <a:ext cx="239223" cy="429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2009606" y="4000932"/>
            <a:ext cx="0" cy="95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773399" y="4045849"/>
            <a:ext cx="5772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6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/>
          <p:cNvCxnSpPr>
            <a:endCxn id="39" idx="1"/>
          </p:cNvCxnSpPr>
          <p:nvPr/>
        </p:nvCxnSpPr>
        <p:spPr>
          <a:xfrm>
            <a:off x="1594652" y="3782476"/>
            <a:ext cx="294637" cy="4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133425" y="3787064"/>
            <a:ext cx="32528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809300" y="3247590"/>
            <a:ext cx="4349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450577" y="3477353"/>
            <a:ext cx="949906" cy="1370404"/>
            <a:chOff x="2153669" y="3581315"/>
            <a:chExt cx="1040775" cy="1387999"/>
          </a:xfrm>
        </p:grpSpPr>
        <p:sp>
          <p:nvSpPr>
            <p:cNvPr id="46" name="矩形 45"/>
            <p:cNvSpPr/>
            <p:nvPr/>
          </p:nvSpPr>
          <p:spPr>
            <a:xfrm>
              <a:off x="2162582" y="3581315"/>
              <a:ext cx="920297" cy="13879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47" name="矩形 46"/>
            <p:cNvSpPr/>
            <p:nvPr/>
          </p:nvSpPr>
          <p:spPr>
            <a:xfrm>
              <a:off x="2672635" y="3769167"/>
              <a:ext cx="521809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153669" y="3768090"/>
              <a:ext cx="361092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194185" y="4158047"/>
              <a:ext cx="868290" cy="591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3257818" y="3386387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指令字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962038" y="5486215"/>
            <a:ext cx="205122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282760" y="5646019"/>
            <a:ext cx="35157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任意多边形: 形状 251"/>
          <p:cNvSpPr/>
          <p:nvPr/>
        </p:nvSpPr>
        <p:spPr>
          <a:xfrm>
            <a:off x="2943615" y="5408994"/>
            <a:ext cx="398480" cy="700114"/>
          </a:xfrm>
          <a:custGeom>
            <a:avLst/>
            <a:gdLst>
              <a:gd name="connsiteX0" fmla="*/ 0 w 234950"/>
              <a:gd name="connsiteY0" fmla="*/ 0 h 812800"/>
              <a:gd name="connsiteX1" fmla="*/ 234950 w 234950"/>
              <a:gd name="connsiteY1" fmla="*/ 0 h 812800"/>
              <a:gd name="connsiteX2" fmla="*/ 234950 w 23495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812800">
                <a:moveTo>
                  <a:pt x="0" y="0"/>
                </a:moveTo>
                <a:lnTo>
                  <a:pt x="234950" y="0"/>
                </a:lnTo>
                <a:lnTo>
                  <a:pt x="234950" y="812800"/>
                </a:ln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54" name="矩形 53"/>
          <p:cNvSpPr/>
          <p:nvPr/>
        </p:nvSpPr>
        <p:spPr>
          <a:xfrm>
            <a:off x="3065578" y="5142883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771316" y="2764340"/>
            <a:ext cx="4540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786171" y="3775254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826005" y="3483525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987988" y="5537835"/>
            <a:ext cx="123888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046701" y="5630039"/>
            <a:ext cx="9855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837899" y="3436879"/>
            <a:ext cx="1343926" cy="153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61" name="矩形 60"/>
          <p:cNvSpPr/>
          <p:nvPr/>
        </p:nvSpPr>
        <p:spPr>
          <a:xfrm>
            <a:off x="4823256" y="3647145"/>
            <a:ext cx="5327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R1#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824328" y="3951359"/>
            <a:ext cx="5327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R2#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818000" y="4281281"/>
            <a:ext cx="487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W#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823256" y="4617554"/>
            <a:ext cx="5327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316892" y="3401715"/>
            <a:ext cx="5213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112938" y="4384230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16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寄存器堆</a:t>
            </a:r>
            <a:endParaRPr lang="zh-CN" altLang="en-US" sz="1600" b="1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66794" y="3656882"/>
            <a:ext cx="4311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859075" y="4054588"/>
            <a:ext cx="4311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4386030" y="4162115"/>
            <a:ext cx="284480" cy="583565"/>
            <a:chOff x="4451072" y="4543951"/>
            <a:chExt cx="300038" cy="615478"/>
          </a:xfrm>
        </p:grpSpPr>
        <p:sp>
          <p:nvSpPr>
            <p:cNvPr id="70" name="流程图: 手动操作 69"/>
            <p:cNvSpPr/>
            <p:nvPr/>
          </p:nvSpPr>
          <p:spPr>
            <a:xfrm rot="16200000">
              <a:off x="4335027" y="4701403"/>
              <a:ext cx="533466" cy="22651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71" name="矩形 70"/>
            <p:cNvSpPr/>
            <p:nvPr/>
          </p:nvSpPr>
          <p:spPr>
            <a:xfrm>
              <a:off x="4451072" y="4543951"/>
              <a:ext cx="300038" cy="615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流程图: 手动操作 71"/>
          <p:cNvSpPr/>
          <p:nvPr/>
        </p:nvSpPr>
        <p:spPr>
          <a:xfrm rot="16200000">
            <a:off x="1267655" y="3674296"/>
            <a:ext cx="505805" cy="214765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73" name="矩形 72"/>
          <p:cNvSpPr/>
          <p:nvPr/>
        </p:nvSpPr>
        <p:spPr>
          <a:xfrm>
            <a:off x="1354929" y="3523082"/>
            <a:ext cx="284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0686765" y="3700911"/>
            <a:ext cx="284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6169641" y="3802662"/>
            <a:ext cx="147681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7448454" y="5574886"/>
            <a:ext cx="3297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7003106" y="5360100"/>
            <a:ext cx="515620" cy="523995"/>
            <a:chOff x="7239187" y="4876234"/>
            <a:chExt cx="564945" cy="574121"/>
          </a:xfrm>
        </p:grpSpPr>
        <p:sp>
          <p:nvSpPr>
            <p:cNvPr id="78" name="平行四边形 77"/>
            <p:cNvSpPr/>
            <p:nvPr/>
          </p:nvSpPr>
          <p:spPr>
            <a:xfrm rot="4500000">
              <a:off x="7216515" y="4946030"/>
              <a:ext cx="574121" cy="434528"/>
            </a:xfrm>
            <a:prstGeom prst="parallelogram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79" name="矩形 78"/>
            <p:cNvSpPr/>
            <p:nvPr/>
          </p:nvSpPr>
          <p:spPr>
            <a:xfrm>
              <a:off x="7239187" y="4999635"/>
              <a:ext cx="564945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&lt;&lt;2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矩形 79"/>
          <p:cNvSpPr/>
          <p:nvPr/>
        </p:nvSpPr>
        <p:spPr>
          <a:xfrm>
            <a:off x="7972569" y="5722121"/>
            <a:ext cx="2984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154117" y="5500394"/>
            <a:ext cx="109664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PCBranch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直接连接符 81"/>
          <p:cNvCxnSpPr/>
          <p:nvPr/>
        </p:nvCxnSpPr>
        <p:spPr>
          <a:xfrm flipV="1">
            <a:off x="7199625" y="4320784"/>
            <a:ext cx="44173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7127278" y="3991324"/>
            <a:ext cx="6076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047738" y="3472899"/>
            <a:ext cx="6191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027887" y="3556002"/>
            <a:ext cx="70231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075634" y="3808517"/>
            <a:ext cx="1165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058214" y="4375399"/>
            <a:ext cx="11049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8089818" y="4079379"/>
            <a:ext cx="116056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9994588" y="4078608"/>
            <a:ext cx="73963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9188340" y="3504417"/>
            <a:ext cx="923705" cy="1361582"/>
            <a:chOff x="2106940" y="3477998"/>
            <a:chExt cx="1012067" cy="1491834"/>
          </a:xfrm>
        </p:grpSpPr>
        <p:sp>
          <p:nvSpPr>
            <p:cNvPr id="91" name="矩形 90"/>
            <p:cNvSpPr/>
            <p:nvPr/>
          </p:nvSpPr>
          <p:spPr>
            <a:xfrm>
              <a:off x="2162583" y="3477998"/>
              <a:ext cx="828902" cy="14918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/>
            </a:p>
          </p:txBody>
        </p:sp>
        <p:sp>
          <p:nvSpPr>
            <p:cNvPr id="92" name="矩形 91"/>
            <p:cNvSpPr/>
            <p:nvPr/>
          </p:nvSpPr>
          <p:spPr>
            <a:xfrm>
              <a:off x="2317534" y="3480984"/>
              <a:ext cx="571206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2597199" y="3861428"/>
              <a:ext cx="521808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2146656" y="3834566"/>
              <a:ext cx="361091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128987" y="4068361"/>
              <a:ext cx="868289" cy="6393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endParaRPr lang="en-US" altLang="zh-CN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106940" y="4556521"/>
              <a:ext cx="583730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7" name="矩形 96"/>
          <p:cNvSpPr/>
          <p:nvPr/>
        </p:nvSpPr>
        <p:spPr>
          <a:xfrm>
            <a:off x="9940770" y="3817791"/>
            <a:ext cx="10521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9961634" y="6317224"/>
            <a:ext cx="15449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WriteBackData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97871" y="5227736"/>
            <a:ext cx="32639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+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917148" y="5622096"/>
            <a:ext cx="32639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+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884901" y="6376394"/>
            <a:ext cx="15341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BranchAddress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3829269" y="2733876"/>
            <a:ext cx="0" cy="2999117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任意多边形: 形状 256"/>
          <p:cNvSpPr/>
          <p:nvPr/>
        </p:nvSpPr>
        <p:spPr>
          <a:xfrm flipV="1">
            <a:off x="10954343" y="3782475"/>
            <a:ext cx="208088" cy="145964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104" name="直接连接符 103"/>
          <p:cNvCxnSpPr>
            <a:stCxn id="103" idx="0"/>
          </p:cNvCxnSpPr>
          <p:nvPr/>
        </p:nvCxnSpPr>
        <p:spPr>
          <a:xfrm>
            <a:off x="11162431" y="3948700"/>
            <a:ext cx="8135" cy="265030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3827881" y="4524789"/>
            <a:ext cx="57286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4163957" y="4067465"/>
            <a:ext cx="0" cy="243449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3829269" y="2733876"/>
            <a:ext cx="5030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3837130" y="5732992"/>
            <a:ext cx="10533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4163957" y="4760855"/>
            <a:ext cx="0" cy="1838144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4163956" y="6599000"/>
            <a:ext cx="699652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9000571" y="3307118"/>
            <a:ext cx="1278915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9000571" y="3307119"/>
            <a:ext cx="0" cy="74690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10279487" y="3307119"/>
            <a:ext cx="0" cy="475357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10286437" y="3791334"/>
            <a:ext cx="44778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6461111" y="4656304"/>
            <a:ext cx="2763477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6461110" y="4197619"/>
            <a:ext cx="0" cy="458685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6721225" y="4467376"/>
            <a:ext cx="0" cy="117345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6739617" y="4467761"/>
            <a:ext cx="27051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6096000" y="5657742"/>
            <a:ext cx="92453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849771" y="2980464"/>
            <a:ext cx="49562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" name="矩形 120"/>
          <p:cNvSpPr/>
          <p:nvPr/>
        </p:nvSpPr>
        <p:spPr>
          <a:xfrm>
            <a:off x="3777869" y="2524138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等腰三角形 121"/>
          <p:cNvSpPr/>
          <p:nvPr/>
        </p:nvSpPr>
        <p:spPr>
          <a:xfrm>
            <a:off x="1906626" y="3880247"/>
            <a:ext cx="205961" cy="1157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pSp>
        <p:nvGrpSpPr>
          <p:cNvPr id="123" name="组合 122"/>
          <p:cNvGrpSpPr/>
          <p:nvPr/>
        </p:nvGrpSpPr>
        <p:grpSpPr>
          <a:xfrm>
            <a:off x="5245466" y="4852837"/>
            <a:ext cx="577215" cy="502787"/>
            <a:chOff x="1853728" y="4285666"/>
            <a:chExt cx="608781" cy="530283"/>
          </a:xfrm>
          <a:solidFill>
            <a:srgbClr val="FFCCFF"/>
          </a:solidFill>
        </p:grpSpPr>
        <p:cxnSp>
          <p:nvCxnSpPr>
            <p:cNvPr id="124" name="直接连接符 123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矩形 124"/>
            <p:cNvSpPr/>
            <p:nvPr/>
          </p:nvSpPr>
          <p:spPr>
            <a:xfrm>
              <a:off x="1853728" y="4460324"/>
              <a:ext cx="608781" cy="3556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等腰三角形 125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9390718" y="4744168"/>
            <a:ext cx="577215" cy="502787"/>
            <a:chOff x="1853728" y="4285666"/>
            <a:chExt cx="608781" cy="530283"/>
          </a:xfrm>
          <a:solidFill>
            <a:srgbClr val="00B050"/>
          </a:solidFill>
        </p:grpSpPr>
        <p:cxnSp>
          <p:nvCxnSpPr>
            <p:cNvPr id="128" name="直接连接符 127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矩形 128"/>
            <p:cNvSpPr/>
            <p:nvPr/>
          </p:nvSpPr>
          <p:spPr>
            <a:xfrm>
              <a:off x="1853728" y="4460324"/>
              <a:ext cx="608781" cy="3556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等腰三角形 129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cxnSp>
        <p:nvCxnSpPr>
          <p:cNvPr id="131" name="直接连接符 130"/>
          <p:cNvCxnSpPr/>
          <p:nvPr/>
        </p:nvCxnSpPr>
        <p:spPr>
          <a:xfrm>
            <a:off x="3311953" y="3801422"/>
            <a:ext cx="51731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1203993" y="3641834"/>
            <a:ext cx="0" cy="2467274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1203993" y="6109108"/>
            <a:ext cx="653668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8477764" y="5831409"/>
            <a:ext cx="0" cy="520773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934083" y="6352182"/>
            <a:ext cx="751703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930896" y="3915007"/>
            <a:ext cx="0" cy="2437175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930896" y="3915007"/>
            <a:ext cx="47473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1203993" y="3641834"/>
            <a:ext cx="20482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8184039" y="5831408"/>
            <a:ext cx="293726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2282760" y="3802662"/>
            <a:ext cx="0" cy="1388782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2282760" y="5191443"/>
            <a:ext cx="33930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8538102" y="2443806"/>
            <a:ext cx="0" cy="1373984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8102928" y="3828824"/>
            <a:ext cx="435174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8538102" y="2443806"/>
            <a:ext cx="189925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5" name="流程图: 延期 144"/>
          <p:cNvSpPr/>
          <p:nvPr/>
        </p:nvSpPr>
        <p:spPr>
          <a:xfrm>
            <a:off x="8742363" y="2284185"/>
            <a:ext cx="267302" cy="216548"/>
          </a:xfrm>
          <a:prstGeom prst="flowChartDelay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146" name="直接连接符 145"/>
          <p:cNvCxnSpPr/>
          <p:nvPr/>
        </p:nvCxnSpPr>
        <p:spPr>
          <a:xfrm>
            <a:off x="9010191" y="2392459"/>
            <a:ext cx="264798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9274988" y="1676387"/>
            <a:ext cx="0" cy="716072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1533730" y="1676387"/>
            <a:ext cx="7741258" cy="0"/>
          </a:xfrm>
          <a:prstGeom prst="line">
            <a:avLst/>
          </a:prstGeom>
          <a:noFill/>
          <a:ln w="3175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1520558" y="1676387"/>
            <a:ext cx="0" cy="1882334"/>
          </a:xfrm>
          <a:prstGeom prst="line">
            <a:avLst/>
          </a:prstGeom>
          <a:noFill/>
          <a:ln w="3175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0" name="矩形 149"/>
          <p:cNvSpPr/>
          <p:nvPr/>
        </p:nvSpPr>
        <p:spPr>
          <a:xfrm>
            <a:off x="660864" y="3501988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4470793" y="3735762"/>
            <a:ext cx="3486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4114093" y="4270958"/>
            <a:ext cx="38798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154" name="直接连接符 153"/>
          <p:cNvCxnSpPr/>
          <p:nvPr/>
        </p:nvCxnSpPr>
        <p:spPr>
          <a:xfrm>
            <a:off x="3806556" y="3800671"/>
            <a:ext cx="1004244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5" name="矩形 154"/>
          <p:cNvSpPr/>
          <p:nvPr/>
        </p:nvSpPr>
        <p:spPr>
          <a:xfrm>
            <a:off x="4802712" y="1885833"/>
            <a:ext cx="11385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4802712" y="2304726"/>
            <a:ext cx="3076649" cy="337185"/>
            <a:chOff x="5065360" y="2430566"/>
            <a:chExt cx="3244903" cy="355625"/>
          </a:xfrm>
        </p:grpSpPr>
        <p:cxnSp>
          <p:nvCxnSpPr>
            <p:cNvPr id="160" name="直接连接符 159"/>
            <p:cNvCxnSpPr/>
            <p:nvPr/>
          </p:nvCxnSpPr>
          <p:spPr>
            <a:xfrm>
              <a:off x="5082983" y="2695944"/>
              <a:ext cx="3227280" cy="0"/>
            </a:xfrm>
            <a:prstGeom prst="line">
              <a:avLst/>
            </a:prstGeom>
            <a:noFill/>
            <a:ln w="50800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1" name="矩形 160"/>
            <p:cNvSpPr/>
            <p:nvPr/>
          </p:nvSpPr>
          <p:spPr>
            <a:xfrm>
              <a:off x="5065360" y="2430566"/>
              <a:ext cx="82376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AluOP</a:t>
              </a:r>
              <a:endParaRPr lang="en-US" altLang="zh-CN" sz="16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4802712" y="2525083"/>
            <a:ext cx="2337433" cy="337185"/>
            <a:chOff x="5065360" y="2662976"/>
            <a:chExt cx="2465261" cy="355625"/>
          </a:xfrm>
        </p:grpSpPr>
        <p:cxnSp>
          <p:nvCxnSpPr>
            <p:cNvPr id="163" name="直接连接符 162"/>
            <p:cNvCxnSpPr/>
            <p:nvPr/>
          </p:nvCxnSpPr>
          <p:spPr>
            <a:xfrm>
              <a:off x="5099327" y="2927581"/>
              <a:ext cx="2431294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4" name="矩形 163"/>
            <p:cNvSpPr/>
            <p:nvPr/>
          </p:nvSpPr>
          <p:spPr>
            <a:xfrm>
              <a:off x="5065360" y="2662976"/>
              <a:ext cx="950342" cy="355625"/>
            </a:xfrm>
            <a:prstGeom prst="rect">
              <a:avLst/>
            </a:prstGeom>
            <a:noFill/>
            <a:ln w="19050" cap="sq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1600" b="1" dirty="0" err="1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ALUSrc</a:t>
              </a:r>
              <a:endParaRPr lang="en-US" altLang="zh-CN" sz="1600" b="1" baseline="-25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5" name="矩形 164"/>
          <p:cNvSpPr/>
          <p:nvPr/>
        </p:nvSpPr>
        <p:spPr>
          <a:xfrm>
            <a:off x="8931100" y="2344628"/>
            <a:ext cx="7429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PCSrc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6" name="直接连接符 165"/>
          <p:cNvCxnSpPr/>
          <p:nvPr/>
        </p:nvCxnSpPr>
        <p:spPr>
          <a:xfrm flipV="1">
            <a:off x="2009606" y="4000932"/>
            <a:ext cx="0" cy="95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1773399" y="4045849"/>
            <a:ext cx="5772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6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8" name="直接连接符 167"/>
          <p:cNvCxnSpPr>
            <a:endCxn id="216" idx="1"/>
          </p:cNvCxnSpPr>
          <p:nvPr/>
        </p:nvCxnSpPr>
        <p:spPr>
          <a:xfrm>
            <a:off x="1594652" y="3782476"/>
            <a:ext cx="294637" cy="4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1809300" y="3247590"/>
            <a:ext cx="4349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1962038" y="5486215"/>
            <a:ext cx="205122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3065578" y="5142883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771316" y="2764340"/>
            <a:ext cx="4540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3791455" y="4466945"/>
            <a:ext cx="6457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4209973" y="5414916"/>
            <a:ext cx="5556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4987988" y="5537835"/>
            <a:ext cx="123888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6046701" y="5630039"/>
            <a:ext cx="9855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0" name="直接连接符 179"/>
          <p:cNvCxnSpPr/>
          <p:nvPr/>
        </p:nvCxnSpPr>
        <p:spPr>
          <a:xfrm>
            <a:off x="6169641" y="3802662"/>
            <a:ext cx="1476815" cy="1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7972569" y="5722121"/>
            <a:ext cx="2984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8154117" y="5500394"/>
            <a:ext cx="109664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PCBranch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3" name="直接连接符 182"/>
          <p:cNvCxnSpPr>
            <a:stCxn id="278" idx="2"/>
          </p:cNvCxnSpPr>
          <p:nvPr/>
        </p:nvCxnSpPr>
        <p:spPr>
          <a:xfrm flipV="1">
            <a:off x="7237156" y="4310042"/>
            <a:ext cx="436624" cy="3344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8027887" y="3556002"/>
            <a:ext cx="70231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8075634" y="3808517"/>
            <a:ext cx="1165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8058214" y="4375399"/>
            <a:ext cx="11049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8" name="直接连接符 187"/>
          <p:cNvCxnSpPr/>
          <p:nvPr/>
        </p:nvCxnSpPr>
        <p:spPr>
          <a:xfrm>
            <a:off x="8089818" y="4079379"/>
            <a:ext cx="1160567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9994588" y="4078608"/>
            <a:ext cx="73963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组合 189"/>
          <p:cNvGrpSpPr/>
          <p:nvPr/>
        </p:nvGrpSpPr>
        <p:grpSpPr>
          <a:xfrm>
            <a:off x="9188340" y="3504417"/>
            <a:ext cx="923705" cy="1361582"/>
            <a:chOff x="2106940" y="3477998"/>
            <a:chExt cx="1012067" cy="1491834"/>
          </a:xfrm>
        </p:grpSpPr>
        <p:sp>
          <p:nvSpPr>
            <p:cNvPr id="191" name="矩形 190"/>
            <p:cNvSpPr/>
            <p:nvPr/>
          </p:nvSpPr>
          <p:spPr>
            <a:xfrm>
              <a:off x="2162583" y="3477998"/>
              <a:ext cx="828902" cy="14918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2317534" y="3480984"/>
              <a:ext cx="571206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2597199" y="3861428"/>
              <a:ext cx="521808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2146656" y="3834566"/>
              <a:ext cx="361091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2128987" y="4068361"/>
              <a:ext cx="868289" cy="6393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endParaRPr lang="en-US" altLang="zh-CN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6" name="矩形 195"/>
            <p:cNvSpPr/>
            <p:nvPr/>
          </p:nvSpPr>
          <p:spPr>
            <a:xfrm>
              <a:off x="2106940" y="4556521"/>
              <a:ext cx="583730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7" name="矩形 196"/>
          <p:cNvSpPr/>
          <p:nvPr/>
        </p:nvSpPr>
        <p:spPr>
          <a:xfrm>
            <a:off x="9940770" y="3817791"/>
            <a:ext cx="10521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9961634" y="6317224"/>
            <a:ext cx="15449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WriteBackData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9" name="组合 198"/>
          <p:cNvGrpSpPr/>
          <p:nvPr/>
        </p:nvGrpSpPr>
        <p:grpSpPr>
          <a:xfrm>
            <a:off x="2625016" y="5000850"/>
            <a:ext cx="499244" cy="860645"/>
            <a:chOff x="2768573" y="5274135"/>
            <a:chExt cx="526547" cy="907711"/>
          </a:xfrm>
        </p:grpSpPr>
        <p:sp>
          <p:nvSpPr>
            <p:cNvPr id="200" name="任意多边形: 形状 323"/>
            <p:cNvSpPr/>
            <p:nvPr/>
          </p:nvSpPr>
          <p:spPr>
            <a:xfrm>
              <a:off x="2768573" y="5274135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2950880" y="5513430"/>
              <a:ext cx="34424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7740670" y="5401087"/>
            <a:ext cx="502862" cy="860645"/>
            <a:chOff x="8163994" y="5696260"/>
            <a:chExt cx="530363" cy="907711"/>
          </a:xfrm>
        </p:grpSpPr>
        <p:sp>
          <p:nvSpPr>
            <p:cNvPr id="203" name="任意多边形: 形状 323"/>
            <p:cNvSpPr/>
            <p:nvPr/>
          </p:nvSpPr>
          <p:spPr>
            <a:xfrm>
              <a:off x="8163994" y="5696260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8350117" y="5929356"/>
              <a:ext cx="34424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205" name="矩形 204"/>
          <p:cNvSpPr/>
          <p:nvPr/>
        </p:nvSpPr>
        <p:spPr>
          <a:xfrm>
            <a:off x="884901" y="6376394"/>
            <a:ext cx="15341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BranchAddress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6" name="直接连接符 205"/>
          <p:cNvCxnSpPr/>
          <p:nvPr/>
        </p:nvCxnSpPr>
        <p:spPr>
          <a:xfrm>
            <a:off x="3829269" y="2733876"/>
            <a:ext cx="0" cy="2988245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4176690" y="4310913"/>
            <a:ext cx="23827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8" name="直接连接符 207"/>
          <p:cNvCxnSpPr/>
          <p:nvPr/>
        </p:nvCxnSpPr>
        <p:spPr>
          <a:xfrm>
            <a:off x="3829269" y="2733876"/>
            <a:ext cx="5030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9" name="直接连接符 208"/>
          <p:cNvCxnSpPr/>
          <p:nvPr/>
        </p:nvCxnSpPr>
        <p:spPr>
          <a:xfrm>
            <a:off x="6461111" y="4656304"/>
            <a:ext cx="2763477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6461110" y="4197620"/>
            <a:ext cx="0" cy="431607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1" name="直接连接符 210"/>
          <p:cNvCxnSpPr/>
          <p:nvPr/>
        </p:nvCxnSpPr>
        <p:spPr>
          <a:xfrm>
            <a:off x="6721225" y="4482423"/>
            <a:ext cx="0" cy="117345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2" name="直接连接符 211"/>
          <p:cNvCxnSpPr/>
          <p:nvPr/>
        </p:nvCxnSpPr>
        <p:spPr>
          <a:xfrm>
            <a:off x="6739617" y="4467761"/>
            <a:ext cx="27051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3" name="直接连接符 212"/>
          <p:cNvCxnSpPr/>
          <p:nvPr/>
        </p:nvCxnSpPr>
        <p:spPr>
          <a:xfrm>
            <a:off x="3849771" y="2980464"/>
            <a:ext cx="49562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4" name="矩形 213"/>
          <p:cNvSpPr/>
          <p:nvPr/>
        </p:nvSpPr>
        <p:spPr>
          <a:xfrm>
            <a:off x="3777869" y="2524138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5" name="组合 214"/>
          <p:cNvGrpSpPr/>
          <p:nvPr/>
        </p:nvGrpSpPr>
        <p:grpSpPr>
          <a:xfrm>
            <a:off x="1889290" y="3568149"/>
            <a:ext cx="239223" cy="429550"/>
            <a:chOff x="1992610" y="3763083"/>
            <a:chExt cx="252305" cy="453041"/>
          </a:xfrm>
        </p:grpSpPr>
        <p:sp>
          <p:nvSpPr>
            <p:cNvPr id="216" name="矩形 215"/>
            <p:cNvSpPr/>
            <p:nvPr/>
          </p:nvSpPr>
          <p:spPr>
            <a:xfrm>
              <a:off x="1992610" y="3763083"/>
              <a:ext cx="252305" cy="453041"/>
            </a:xfrm>
            <a:prstGeom prst="rect">
              <a:avLst/>
            </a:prstGeom>
            <a:solidFill>
              <a:srgbClr val="59B2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17" name="等腰三角形 216"/>
            <p:cNvSpPr/>
            <p:nvPr/>
          </p:nvSpPr>
          <p:spPr>
            <a:xfrm>
              <a:off x="2010894" y="4092249"/>
              <a:ext cx="217225" cy="122111"/>
            </a:xfrm>
            <a:prstGeom prst="triangle">
              <a:avLst/>
            </a:prstGeom>
            <a:solidFill>
              <a:srgbClr val="59B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9390718" y="4744168"/>
            <a:ext cx="577215" cy="502787"/>
            <a:chOff x="1853728" y="4285666"/>
            <a:chExt cx="608781" cy="530283"/>
          </a:xfrm>
          <a:solidFill>
            <a:srgbClr val="00B050"/>
          </a:solidFill>
        </p:grpSpPr>
        <p:cxnSp>
          <p:nvCxnSpPr>
            <p:cNvPr id="219" name="直接连接符 218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矩形 219"/>
            <p:cNvSpPr/>
            <p:nvPr/>
          </p:nvSpPr>
          <p:spPr>
            <a:xfrm>
              <a:off x="1853728" y="4460324"/>
              <a:ext cx="608781" cy="3556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等腰三角形 220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cxnSp>
        <p:nvCxnSpPr>
          <p:cNvPr id="222" name="直接连接符 221"/>
          <p:cNvCxnSpPr/>
          <p:nvPr/>
        </p:nvCxnSpPr>
        <p:spPr>
          <a:xfrm>
            <a:off x="3311953" y="3801422"/>
            <a:ext cx="517316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组合 24"/>
          <p:cNvGrpSpPr/>
          <p:nvPr/>
        </p:nvGrpSpPr>
        <p:grpSpPr>
          <a:xfrm>
            <a:off x="4802712" y="2095279"/>
            <a:ext cx="4472277" cy="1733545"/>
            <a:chOff x="4802712" y="2095279"/>
            <a:chExt cx="4472277" cy="1733545"/>
          </a:xfrm>
        </p:grpSpPr>
        <p:cxnSp>
          <p:nvCxnSpPr>
            <p:cNvPr id="225" name="直接连接符 224"/>
            <p:cNvCxnSpPr/>
            <p:nvPr/>
          </p:nvCxnSpPr>
          <p:spPr>
            <a:xfrm>
              <a:off x="8538102" y="2443806"/>
              <a:ext cx="189925" cy="0"/>
            </a:xfrm>
            <a:prstGeom prst="line">
              <a:avLst/>
            </a:prstGeom>
            <a:noFill/>
            <a:ln w="31750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4802712" y="2095279"/>
              <a:ext cx="4472277" cy="1733545"/>
              <a:chOff x="4802712" y="2095279"/>
              <a:chExt cx="4472277" cy="1733545"/>
            </a:xfrm>
          </p:grpSpPr>
          <p:grpSp>
            <p:nvGrpSpPr>
              <p:cNvPr id="156" name="组合 155"/>
              <p:cNvGrpSpPr/>
              <p:nvPr/>
            </p:nvGrpSpPr>
            <p:grpSpPr>
              <a:xfrm>
                <a:off x="4802712" y="2095279"/>
                <a:ext cx="3925315" cy="384217"/>
                <a:chOff x="5065360" y="2209666"/>
                <a:chExt cx="4139981" cy="405229"/>
              </a:xfrm>
            </p:grpSpPr>
            <p:cxnSp>
              <p:nvCxnSpPr>
                <p:cNvPr id="157" name="直接连接符 156"/>
                <p:cNvCxnSpPr/>
                <p:nvPr/>
              </p:nvCxnSpPr>
              <p:spPr>
                <a:xfrm>
                  <a:off x="5073891" y="2472651"/>
                  <a:ext cx="4131450" cy="0"/>
                </a:xfrm>
                <a:prstGeom prst="line">
                  <a:avLst/>
                </a:prstGeom>
                <a:noFill/>
                <a:ln w="31750" cap="sq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58" name="矩形 157"/>
                <p:cNvSpPr/>
                <p:nvPr/>
              </p:nvSpPr>
              <p:spPr>
                <a:xfrm>
                  <a:off x="5065360" y="2209666"/>
                  <a:ext cx="871314" cy="4052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Branch</a:t>
                  </a:r>
                  <a:endPara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23" name="直接连接符 222"/>
              <p:cNvCxnSpPr/>
              <p:nvPr/>
            </p:nvCxnSpPr>
            <p:spPr>
              <a:xfrm>
                <a:off x="8538102" y="2443806"/>
                <a:ext cx="0" cy="1373984"/>
              </a:xfrm>
              <a:prstGeom prst="line">
                <a:avLst/>
              </a:prstGeom>
              <a:noFill/>
              <a:ln w="31750" cap="sq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4" name="直接连接符 223"/>
              <p:cNvCxnSpPr/>
              <p:nvPr/>
            </p:nvCxnSpPr>
            <p:spPr>
              <a:xfrm>
                <a:off x="8102928" y="3828824"/>
                <a:ext cx="435174" cy="0"/>
              </a:xfrm>
              <a:prstGeom prst="line">
                <a:avLst/>
              </a:prstGeom>
              <a:noFill/>
              <a:ln w="31750" cap="sq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26" name="流程图: 延期 225"/>
              <p:cNvSpPr/>
              <p:nvPr/>
            </p:nvSpPr>
            <p:spPr>
              <a:xfrm>
                <a:off x="8742363" y="2284185"/>
                <a:ext cx="267302" cy="216548"/>
              </a:xfrm>
              <a:prstGeom prst="flowChartDelay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cxnSp>
            <p:nvCxnSpPr>
              <p:cNvPr id="227" name="直接连接符 226"/>
              <p:cNvCxnSpPr/>
              <p:nvPr/>
            </p:nvCxnSpPr>
            <p:spPr>
              <a:xfrm>
                <a:off x="9010191" y="2392459"/>
                <a:ext cx="264798" cy="0"/>
              </a:xfrm>
              <a:prstGeom prst="line">
                <a:avLst/>
              </a:prstGeom>
              <a:noFill/>
              <a:ln w="31750" cap="sq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228" name="直接连接符 227"/>
          <p:cNvCxnSpPr/>
          <p:nvPr/>
        </p:nvCxnSpPr>
        <p:spPr>
          <a:xfrm>
            <a:off x="9274988" y="1676387"/>
            <a:ext cx="0" cy="716072"/>
          </a:xfrm>
          <a:prstGeom prst="line">
            <a:avLst/>
          </a:prstGeom>
          <a:noFill/>
          <a:ln w="3175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9" name="矩形 228"/>
          <p:cNvSpPr/>
          <p:nvPr/>
        </p:nvSpPr>
        <p:spPr>
          <a:xfrm>
            <a:off x="660864" y="3501988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4434840" y="3431540"/>
            <a:ext cx="353695" cy="34480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2450577" y="3477353"/>
            <a:ext cx="949906" cy="1370404"/>
            <a:chOff x="2153669" y="3581315"/>
            <a:chExt cx="1040775" cy="1387999"/>
          </a:xfrm>
        </p:grpSpPr>
        <p:sp>
          <p:nvSpPr>
            <p:cNvPr id="233" name="矩形 232"/>
            <p:cNvSpPr/>
            <p:nvPr/>
          </p:nvSpPr>
          <p:spPr>
            <a:xfrm>
              <a:off x="2162582" y="3581315"/>
              <a:ext cx="920297" cy="1387999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2672635" y="3769167"/>
              <a:ext cx="521809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矩形 234"/>
            <p:cNvSpPr/>
            <p:nvPr/>
          </p:nvSpPr>
          <p:spPr>
            <a:xfrm>
              <a:off x="2153669" y="3768090"/>
              <a:ext cx="361092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矩形 235"/>
            <p:cNvSpPr/>
            <p:nvPr/>
          </p:nvSpPr>
          <p:spPr>
            <a:xfrm>
              <a:off x="2194185" y="4158047"/>
              <a:ext cx="868290" cy="591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237" name="直接连接符 236"/>
          <p:cNvCxnSpPr/>
          <p:nvPr/>
        </p:nvCxnSpPr>
        <p:spPr>
          <a:xfrm>
            <a:off x="2133425" y="3787064"/>
            <a:ext cx="325285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>
            <a:off x="3825309" y="3802682"/>
            <a:ext cx="0" cy="1919439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9" name="直接连接符 238"/>
          <p:cNvCxnSpPr/>
          <p:nvPr/>
        </p:nvCxnSpPr>
        <p:spPr>
          <a:xfrm>
            <a:off x="3843272" y="4067464"/>
            <a:ext cx="967529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4" name="组合 253"/>
          <p:cNvGrpSpPr/>
          <p:nvPr/>
        </p:nvGrpSpPr>
        <p:grpSpPr>
          <a:xfrm>
            <a:off x="1354928" y="3523082"/>
            <a:ext cx="284480" cy="583565"/>
            <a:chOff x="1429026" y="3715552"/>
            <a:chExt cx="300037" cy="615479"/>
          </a:xfrm>
        </p:grpSpPr>
        <p:sp>
          <p:nvSpPr>
            <p:cNvPr id="255" name="流程图: 手动操作 254"/>
            <p:cNvSpPr/>
            <p:nvPr/>
          </p:nvSpPr>
          <p:spPr>
            <a:xfrm rot="16200000">
              <a:off x="1336980" y="3875036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56" name="矩形 255"/>
            <p:cNvSpPr/>
            <p:nvPr/>
          </p:nvSpPr>
          <p:spPr>
            <a:xfrm>
              <a:off x="1429026" y="3715552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" name="组合 256"/>
          <p:cNvGrpSpPr/>
          <p:nvPr/>
        </p:nvGrpSpPr>
        <p:grpSpPr>
          <a:xfrm>
            <a:off x="4189697" y="1752031"/>
            <a:ext cx="622935" cy="1395642"/>
            <a:chOff x="4249767" y="1888664"/>
            <a:chExt cx="657002" cy="1471966"/>
          </a:xfrm>
        </p:grpSpPr>
        <p:sp>
          <p:nvSpPr>
            <p:cNvPr id="258" name="矩形: 圆角 196"/>
            <p:cNvSpPr/>
            <p:nvPr/>
          </p:nvSpPr>
          <p:spPr>
            <a:xfrm>
              <a:off x="4269135" y="1888664"/>
              <a:ext cx="635703" cy="145921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>
              <a:off x="4389953" y="1996880"/>
              <a:ext cx="407194" cy="875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</a:t>
              </a:r>
              <a:endPara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制</a:t>
              </a:r>
              <a:endPara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器</a:t>
              </a: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>
              <a:off x="4249767" y="3005005"/>
              <a:ext cx="657002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矩形 260"/>
            <p:cNvSpPr/>
            <p:nvPr/>
          </p:nvSpPr>
          <p:spPr>
            <a:xfrm>
              <a:off x="4262342" y="2770315"/>
              <a:ext cx="47885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2" name="组合 261"/>
          <p:cNvGrpSpPr/>
          <p:nvPr/>
        </p:nvGrpSpPr>
        <p:grpSpPr>
          <a:xfrm>
            <a:off x="4189041" y="1751277"/>
            <a:ext cx="622935" cy="1395642"/>
            <a:chOff x="4249767" y="1888664"/>
            <a:chExt cx="657002" cy="1471966"/>
          </a:xfrm>
        </p:grpSpPr>
        <p:sp>
          <p:nvSpPr>
            <p:cNvPr id="263" name="矩形: 圆角 196"/>
            <p:cNvSpPr/>
            <p:nvPr/>
          </p:nvSpPr>
          <p:spPr>
            <a:xfrm>
              <a:off x="4269135" y="1888664"/>
              <a:ext cx="635703" cy="1459212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>
              <a:off x="4389953" y="1996880"/>
              <a:ext cx="407194" cy="875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制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器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5" name="矩形 264"/>
            <p:cNvSpPr/>
            <p:nvPr/>
          </p:nvSpPr>
          <p:spPr>
            <a:xfrm>
              <a:off x="4249767" y="3005005"/>
              <a:ext cx="657002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>
              <a:off x="4262342" y="2770315"/>
              <a:ext cx="47885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8" name="矩形 267"/>
          <p:cNvSpPr/>
          <p:nvPr/>
        </p:nvSpPr>
        <p:spPr>
          <a:xfrm>
            <a:off x="1304903" y="4062951"/>
            <a:ext cx="398780" cy="344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1975"/>
              </a:lnSpc>
            </a:pPr>
            <a:r>
              <a:rPr lang="zh-CN" altLang="en-US" sz="1600" b="1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</a:rPr>
              <a:t>①</a:t>
            </a:r>
            <a:endParaRPr lang="zh-CN" altLang="en-US" sz="1600" b="1" dirty="0">
              <a:solidFill>
                <a:srgbClr val="FF6600"/>
              </a:solidFill>
              <a:latin typeface="微软雅黑" panose="020B0503020204020204" charset="-122"/>
              <a:ea typeface="微软雅黑" panose="020B0503020204020204" charset="-122"/>
              <a:cs typeface="Segoe UI Black" panose="020B0A02040204020203" pitchFamily="34" charset="0"/>
            </a:endParaRPr>
          </a:p>
        </p:txBody>
      </p:sp>
      <p:cxnSp>
        <p:nvCxnSpPr>
          <p:cNvPr id="269" name="直接连接符 268"/>
          <p:cNvCxnSpPr/>
          <p:nvPr/>
        </p:nvCxnSpPr>
        <p:spPr>
          <a:xfrm>
            <a:off x="6188854" y="4175077"/>
            <a:ext cx="821274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任意多边形: 形状 323"/>
          <p:cNvSpPr/>
          <p:nvPr/>
        </p:nvSpPr>
        <p:spPr>
          <a:xfrm>
            <a:off x="7646456" y="3633823"/>
            <a:ext cx="443363" cy="860645"/>
          </a:xfrm>
          <a:custGeom>
            <a:avLst/>
            <a:gdLst>
              <a:gd name="connsiteX0" fmla="*/ 0 w 485775"/>
              <a:gd name="connsiteY0" fmla="*/ 0 h 942975"/>
              <a:gd name="connsiteX1" fmla="*/ 0 w 485775"/>
              <a:gd name="connsiteY1" fmla="*/ 404812 h 942975"/>
              <a:gd name="connsiteX2" fmla="*/ 238125 w 485775"/>
              <a:gd name="connsiteY2" fmla="*/ 466725 h 942975"/>
              <a:gd name="connsiteX3" fmla="*/ 9525 w 485775"/>
              <a:gd name="connsiteY3" fmla="*/ 528637 h 942975"/>
              <a:gd name="connsiteX4" fmla="*/ 9525 w 485775"/>
              <a:gd name="connsiteY4" fmla="*/ 942975 h 942975"/>
              <a:gd name="connsiteX5" fmla="*/ 485775 w 485775"/>
              <a:gd name="connsiteY5" fmla="*/ 814387 h 942975"/>
              <a:gd name="connsiteX6" fmla="*/ 485775 w 485775"/>
              <a:gd name="connsiteY6" fmla="*/ 119062 h 942975"/>
              <a:gd name="connsiteX7" fmla="*/ 0 w 485775"/>
              <a:gd name="connsiteY7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775" h="942975">
                <a:moveTo>
                  <a:pt x="0" y="0"/>
                </a:moveTo>
                <a:lnTo>
                  <a:pt x="0" y="404812"/>
                </a:lnTo>
                <a:lnTo>
                  <a:pt x="238125" y="466725"/>
                </a:lnTo>
                <a:lnTo>
                  <a:pt x="9525" y="528637"/>
                </a:lnTo>
                <a:lnTo>
                  <a:pt x="9525" y="942975"/>
                </a:lnTo>
                <a:lnTo>
                  <a:pt x="485775" y="814387"/>
                </a:lnTo>
                <a:lnTo>
                  <a:pt x="485775" y="1190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271" name="矩形 270"/>
          <p:cNvSpPr/>
          <p:nvPr/>
        </p:nvSpPr>
        <p:spPr>
          <a:xfrm rot="16200000">
            <a:off x="7702130" y="3926333"/>
            <a:ext cx="5721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ALU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272" name="组合 271"/>
          <p:cNvGrpSpPr/>
          <p:nvPr/>
        </p:nvGrpSpPr>
        <p:grpSpPr>
          <a:xfrm>
            <a:off x="7646448" y="3633823"/>
            <a:ext cx="510334" cy="860645"/>
            <a:chOff x="8064621" y="3840798"/>
            <a:chExt cx="538243" cy="907711"/>
          </a:xfrm>
        </p:grpSpPr>
        <p:sp>
          <p:nvSpPr>
            <p:cNvPr id="273" name="任意多边形: 形状 323"/>
            <p:cNvSpPr/>
            <p:nvPr/>
          </p:nvSpPr>
          <p:spPr>
            <a:xfrm>
              <a:off x="8064621" y="3840798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74" name="矩形 273"/>
            <p:cNvSpPr/>
            <p:nvPr/>
          </p:nvSpPr>
          <p:spPr>
            <a:xfrm rot="16200000">
              <a:off x="8123340" y="4149304"/>
              <a:ext cx="603423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275" name="流程图: 手动操作 274"/>
          <p:cNvSpPr/>
          <p:nvPr/>
        </p:nvSpPr>
        <p:spPr>
          <a:xfrm rot="16200000">
            <a:off x="6875885" y="4203532"/>
            <a:ext cx="505805" cy="214765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276" name="矩形 275"/>
          <p:cNvSpPr/>
          <p:nvPr/>
        </p:nvSpPr>
        <p:spPr>
          <a:xfrm>
            <a:off x="6965394" y="4061115"/>
            <a:ext cx="284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6966962" y="4054436"/>
            <a:ext cx="284480" cy="583565"/>
            <a:chOff x="7486013" y="4285586"/>
            <a:chExt cx="300037" cy="615479"/>
          </a:xfrm>
        </p:grpSpPr>
        <p:sp>
          <p:nvSpPr>
            <p:cNvPr id="278" name="流程图: 手动操作 277"/>
            <p:cNvSpPr/>
            <p:nvPr/>
          </p:nvSpPr>
          <p:spPr>
            <a:xfrm rot="16200000">
              <a:off x="7390996" y="4446112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7486013" y="4285586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10677716" y="3664064"/>
            <a:ext cx="284480" cy="583565"/>
            <a:chOff x="11254296" y="3897575"/>
            <a:chExt cx="300037" cy="615479"/>
          </a:xfrm>
        </p:grpSpPr>
        <p:sp>
          <p:nvSpPr>
            <p:cNvPr id="281" name="流程图: 手动操作 280"/>
            <p:cNvSpPr/>
            <p:nvPr/>
          </p:nvSpPr>
          <p:spPr>
            <a:xfrm rot="16200000">
              <a:off x="11167767" y="4070175"/>
              <a:ext cx="533466" cy="22651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11254296" y="3897575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83" name="直接连接符 282"/>
          <p:cNvCxnSpPr/>
          <p:nvPr/>
        </p:nvCxnSpPr>
        <p:spPr>
          <a:xfrm>
            <a:off x="3825310" y="5732992"/>
            <a:ext cx="1053380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4" name="直接连接符 283"/>
          <p:cNvCxnSpPr/>
          <p:nvPr/>
        </p:nvCxnSpPr>
        <p:spPr>
          <a:xfrm>
            <a:off x="6114018" y="5655874"/>
            <a:ext cx="896110" cy="0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5" name="组合 284"/>
          <p:cNvGrpSpPr/>
          <p:nvPr/>
        </p:nvGrpSpPr>
        <p:grpSpPr>
          <a:xfrm>
            <a:off x="4909932" y="5520512"/>
            <a:ext cx="1316812" cy="372588"/>
            <a:chOff x="5178444" y="5822218"/>
            <a:chExt cx="1388825" cy="392964"/>
          </a:xfrm>
        </p:grpSpPr>
        <p:sp>
          <p:nvSpPr>
            <p:cNvPr id="286" name="流程图: 手动输入 146"/>
            <p:cNvSpPr/>
            <p:nvPr/>
          </p:nvSpPr>
          <p:spPr>
            <a:xfrm>
              <a:off x="5178444" y="5822218"/>
              <a:ext cx="1223105" cy="30849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solidFill>
              <a:srgbClr val="FFC0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87" name="矩形 286"/>
            <p:cNvSpPr/>
            <p:nvPr/>
          </p:nvSpPr>
          <p:spPr>
            <a:xfrm>
              <a:off x="5260633" y="5859557"/>
              <a:ext cx="1306636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88" name="直接连接符 287"/>
          <p:cNvCxnSpPr/>
          <p:nvPr/>
        </p:nvCxnSpPr>
        <p:spPr>
          <a:xfrm>
            <a:off x="7469093" y="5588230"/>
            <a:ext cx="271583" cy="0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9" name="直接连接符 288"/>
          <p:cNvCxnSpPr/>
          <p:nvPr/>
        </p:nvCxnSpPr>
        <p:spPr>
          <a:xfrm>
            <a:off x="8220378" y="5818739"/>
            <a:ext cx="257386" cy="0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0" name="直接连接符 289"/>
          <p:cNvCxnSpPr/>
          <p:nvPr/>
        </p:nvCxnSpPr>
        <p:spPr>
          <a:xfrm>
            <a:off x="8477764" y="5824473"/>
            <a:ext cx="0" cy="508071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1" name="直接连接符 290"/>
          <p:cNvCxnSpPr/>
          <p:nvPr/>
        </p:nvCxnSpPr>
        <p:spPr>
          <a:xfrm>
            <a:off x="942954" y="6345085"/>
            <a:ext cx="7535198" cy="0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2" name="直接连接符 291"/>
          <p:cNvCxnSpPr/>
          <p:nvPr/>
        </p:nvCxnSpPr>
        <p:spPr>
          <a:xfrm>
            <a:off x="942953" y="3922310"/>
            <a:ext cx="0" cy="2417192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3" name="直接连接符 292"/>
          <p:cNvCxnSpPr/>
          <p:nvPr/>
        </p:nvCxnSpPr>
        <p:spPr>
          <a:xfrm>
            <a:off x="956998" y="3922310"/>
            <a:ext cx="426832" cy="0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4" name="组合 293"/>
          <p:cNvGrpSpPr/>
          <p:nvPr/>
        </p:nvGrpSpPr>
        <p:grpSpPr>
          <a:xfrm>
            <a:off x="7736564" y="5407043"/>
            <a:ext cx="502862" cy="860645"/>
            <a:chOff x="8163994" y="5696260"/>
            <a:chExt cx="530363" cy="907711"/>
          </a:xfrm>
        </p:grpSpPr>
        <p:sp>
          <p:nvSpPr>
            <p:cNvPr id="295" name="任意多边形: 形状 323"/>
            <p:cNvSpPr/>
            <p:nvPr/>
          </p:nvSpPr>
          <p:spPr>
            <a:xfrm>
              <a:off x="8163994" y="5696260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8350117" y="5929356"/>
              <a:ext cx="34424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297" name="组合 296"/>
          <p:cNvGrpSpPr/>
          <p:nvPr/>
        </p:nvGrpSpPr>
        <p:grpSpPr>
          <a:xfrm>
            <a:off x="7004876" y="5358987"/>
            <a:ext cx="515620" cy="523995"/>
            <a:chOff x="7239187" y="4876234"/>
            <a:chExt cx="564945" cy="574121"/>
          </a:xfrm>
        </p:grpSpPr>
        <p:sp>
          <p:nvSpPr>
            <p:cNvPr id="298" name="平行四边形 297"/>
            <p:cNvSpPr/>
            <p:nvPr/>
          </p:nvSpPr>
          <p:spPr>
            <a:xfrm rot="4500000">
              <a:off x="7216515" y="4946030"/>
              <a:ext cx="574121" cy="434528"/>
            </a:xfrm>
            <a:prstGeom prst="parallelogram">
              <a:avLst/>
            </a:pr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7239187" y="4999635"/>
              <a:ext cx="564945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&lt;&lt;2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0" name="组合 299"/>
          <p:cNvGrpSpPr/>
          <p:nvPr/>
        </p:nvGrpSpPr>
        <p:grpSpPr>
          <a:xfrm>
            <a:off x="6005195" y="692150"/>
            <a:ext cx="6066155" cy="756920"/>
            <a:chOff x="1721420" y="5579393"/>
            <a:chExt cx="5754688" cy="798512"/>
          </a:xfrm>
        </p:grpSpPr>
        <p:sp>
          <p:nvSpPr>
            <p:cNvPr id="301" name="矩形 300"/>
            <p:cNvSpPr/>
            <p:nvPr/>
          </p:nvSpPr>
          <p:spPr>
            <a:xfrm>
              <a:off x="1721420" y="5949280"/>
              <a:ext cx="1036638" cy="42862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en-US" altLang="zh-CN" sz="2000" b="1" kern="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OP</a:t>
              </a:r>
              <a:endParaRPr lang="en-US" altLang="zh-CN" sz="2000" b="1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2" name="矩形 24"/>
            <p:cNvSpPr/>
            <p:nvPr/>
          </p:nvSpPr>
          <p:spPr>
            <a:xfrm>
              <a:off x="2815208" y="5949280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en-US" altLang="zh-CN" sz="20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000" b="1" kern="0" baseline="-2500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s</a:t>
              </a:r>
              <a:r>
                <a:rPr lang="en-US" altLang="zh-CN" sz="2000" b="1" kern="0" baseline="-2500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 </a:t>
              </a:r>
              <a:endParaRPr lang="zh-CN" altLang="en-US" sz="2000" b="1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3" name="矩形 25"/>
            <p:cNvSpPr/>
            <p:nvPr/>
          </p:nvSpPr>
          <p:spPr>
            <a:xfrm>
              <a:off x="3729608" y="5949280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en-US" altLang="zh-CN" sz="2000" b="1" kern="0" dirty="0" err="1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000" b="1" kern="0" baseline="-25000" dirty="0" err="1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t</a:t>
              </a:r>
              <a:r>
                <a:rPr lang="en-US" altLang="zh-CN" sz="2000" b="1" kern="0" dirty="0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 </a:t>
              </a:r>
              <a:endParaRPr lang="zh-CN" altLang="en-US" sz="2000" b="1" kern="0" baseline="-25000" dirty="0">
                <a:solidFill>
                  <a:schemeClr val="accent5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4" name="TextBox 10"/>
            <p:cNvSpPr txBox="1"/>
            <p:nvPr/>
          </p:nvSpPr>
          <p:spPr>
            <a:xfrm>
              <a:off x="1838895" y="5579393"/>
              <a:ext cx="890588" cy="4206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6bits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05" name="矩形 26"/>
            <p:cNvSpPr/>
            <p:nvPr/>
          </p:nvSpPr>
          <p:spPr>
            <a:xfrm>
              <a:off x="4644008" y="5949280"/>
              <a:ext cx="2832100" cy="428625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zh-CN" altLang="en-US" sz="2000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立即数</a:t>
              </a:r>
              <a:endParaRPr lang="zh-CN" altLang="en-US" sz="20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6" name="TextBox 12"/>
            <p:cNvSpPr txBox="1"/>
            <p:nvPr/>
          </p:nvSpPr>
          <p:spPr>
            <a:xfrm>
              <a:off x="2802508" y="5579393"/>
              <a:ext cx="890587" cy="4206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07" name="TextBox 13"/>
            <p:cNvSpPr txBox="1"/>
            <p:nvPr/>
          </p:nvSpPr>
          <p:spPr>
            <a:xfrm>
              <a:off x="3666108" y="5579393"/>
              <a:ext cx="892175" cy="4206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08" name="TextBox 14"/>
            <p:cNvSpPr txBox="1"/>
            <p:nvPr/>
          </p:nvSpPr>
          <p:spPr>
            <a:xfrm>
              <a:off x="5537770" y="5579393"/>
              <a:ext cx="892175" cy="4206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16bits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0" name="组合 239"/>
          <p:cNvGrpSpPr/>
          <p:nvPr/>
        </p:nvGrpSpPr>
        <p:grpSpPr>
          <a:xfrm>
            <a:off x="4818002" y="3401714"/>
            <a:ext cx="1403757" cy="1953909"/>
            <a:chOff x="5081485" y="3587547"/>
            <a:chExt cx="1480525" cy="2060763"/>
          </a:xfrm>
        </p:grpSpPr>
        <p:sp>
          <p:nvSpPr>
            <p:cNvPr id="241" name="矩形 240"/>
            <p:cNvSpPr/>
            <p:nvPr/>
          </p:nvSpPr>
          <p:spPr>
            <a:xfrm>
              <a:off x="5102472" y="3624635"/>
              <a:ext cx="1417422" cy="1620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5087028" y="3846399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5088159" y="4167250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5081485" y="4515214"/>
              <a:ext cx="51435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5087028" y="4869877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5607659" y="3587547"/>
              <a:ext cx="54984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>
              <a:off x="5392551" y="4623794"/>
              <a:ext cx="105013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600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寄存器堆</a:t>
              </a:r>
              <a:endParaRPr lang="zh-CN" altLang="en-US" sz="16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>
              <a:off x="6107266" y="3856669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>
              <a:off x="6079033" y="4276124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0" name="组合 249"/>
            <p:cNvGrpSpPr/>
            <p:nvPr/>
          </p:nvGrpSpPr>
          <p:grpSpPr>
            <a:xfrm>
              <a:off x="5532327" y="5118027"/>
              <a:ext cx="608781" cy="530283"/>
              <a:chOff x="1853728" y="4285666"/>
              <a:chExt cx="608781" cy="530283"/>
            </a:xfrm>
            <a:solidFill>
              <a:srgbClr val="FFCCFF"/>
            </a:solidFill>
          </p:grpSpPr>
          <p:cxnSp>
            <p:nvCxnSpPr>
              <p:cNvPr id="251" name="直接连接符 250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矩形 251"/>
              <p:cNvSpPr/>
              <p:nvPr/>
            </p:nvSpPr>
            <p:spPr>
              <a:xfrm>
                <a:off x="1853728" y="4460324"/>
                <a:ext cx="608781" cy="3556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" name="等腰三角形 252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其他指令数据通路建立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702334" y="1284508"/>
            <a:ext cx="10845726" cy="5037192"/>
            <a:chOff x="697004" y="1767866"/>
            <a:chExt cx="11438851" cy="531266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6429375" y="4408413"/>
              <a:ext cx="97509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391673" y="5021016"/>
              <a:ext cx="69402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任意多边形: 形状 256"/>
            <p:cNvSpPr/>
            <p:nvPr/>
          </p:nvSpPr>
          <p:spPr>
            <a:xfrm flipV="1">
              <a:off x="4911567" y="4551034"/>
              <a:ext cx="187289" cy="104394"/>
            </a:xfrm>
            <a:custGeom>
              <a:avLst/>
              <a:gdLst>
                <a:gd name="connsiteX0" fmla="*/ 323850 w 323850"/>
                <a:gd name="connsiteY0" fmla="*/ 0 h 0"/>
                <a:gd name="connsiteX1" fmla="*/ 0 w 3238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>
                  <a:moveTo>
                    <a:pt x="323850" y="0"/>
                  </a:moveTo>
                  <a:lnTo>
                    <a:pt x="0" y="0"/>
                  </a:lnTo>
                </a:path>
              </a:pathLst>
            </a:cu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4053450" y="4289705"/>
              <a:ext cx="105916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038682" y="4010421"/>
              <a:ext cx="105916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5069674" y="2027665"/>
              <a:ext cx="6334881" cy="1950924"/>
              <a:chOff x="5039741" y="3208161"/>
              <a:chExt cx="597546" cy="457491"/>
            </a:xfrm>
          </p:grpSpPr>
          <p:cxnSp>
            <p:nvCxnSpPr>
              <p:cNvPr id="167" name="直接连接符 166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" name="直接连接符 15"/>
            <p:cNvCxnSpPr/>
            <p:nvPr/>
          </p:nvCxnSpPr>
          <p:spPr>
            <a:xfrm>
              <a:off x="5073891" y="2472651"/>
              <a:ext cx="4131450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5083378" y="2695870"/>
              <a:ext cx="3227280" cy="1199217"/>
              <a:chOff x="5039741" y="3208161"/>
              <a:chExt cx="597546" cy="457491"/>
            </a:xfrm>
          </p:grpSpPr>
          <p:cxnSp>
            <p:nvCxnSpPr>
              <p:cNvPr id="165" name="直接连接符 164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5088159" y="3149858"/>
              <a:ext cx="744126" cy="474778"/>
              <a:chOff x="5039741" y="3208161"/>
              <a:chExt cx="597546" cy="457491"/>
            </a:xfrm>
          </p:grpSpPr>
          <p:cxnSp>
            <p:nvCxnSpPr>
              <p:cNvPr id="163" name="直接连接符 162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" name="直接连接符 18"/>
            <p:cNvCxnSpPr/>
            <p:nvPr/>
          </p:nvCxnSpPr>
          <p:spPr>
            <a:xfrm>
              <a:off x="4778067" y="3306859"/>
              <a:ext cx="0" cy="1125265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任意多边形: 形状 191"/>
            <p:cNvSpPr/>
            <p:nvPr/>
          </p:nvSpPr>
          <p:spPr>
            <a:xfrm>
              <a:off x="5080685" y="2250400"/>
              <a:ext cx="5072714" cy="1475869"/>
            </a:xfrm>
            <a:custGeom>
              <a:avLst/>
              <a:gdLst>
                <a:gd name="connsiteX0" fmla="*/ 0 w 4762500"/>
                <a:gd name="connsiteY0" fmla="*/ 0 h 1600200"/>
                <a:gd name="connsiteX1" fmla="*/ 4762500 w 4762500"/>
                <a:gd name="connsiteY1" fmla="*/ 0 h 1600200"/>
                <a:gd name="connsiteX2" fmla="*/ 4762500 w 4762500"/>
                <a:gd name="connsiteY2" fmla="*/ 1600200 h 1600200"/>
                <a:gd name="connsiteX0-1" fmla="*/ 0 w 4762500"/>
                <a:gd name="connsiteY0-2" fmla="*/ 0 h 1593057"/>
                <a:gd name="connsiteX1-3" fmla="*/ 4762500 w 4762500"/>
                <a:gd name="connsiteY1-4" fmla="*/ 0 h 1593057"/>
                <a:gd name="connsiteX2-5" fmla="*/ 4762500 w 4762500"/>
                <a:gd name="connsiteY2-6" fmla="*/ 1593057 h 1593057"/>
                <a:gd name="connsiteX0-7" fmla="*/ 0 w 4762500"/>
                <a:gd name="connsiteY0-8" fmla="*/ 0 h 1600201"/>
                <a:gd name="connsiteX1-9" fmla="*/ 4762500 w 4762500"/>
                <a:gd name="connsiteY1-10" fmla="*/ 0 h 1600201"/>
                <a:gd name="connsiteX2-11" fmla="*/ 4762500 w 4762500"/>
                <a:gd name="connsiteY2-12" fmla="*/ 1600201 h 16002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762500" h="1600201">
                  <a:moveTo>
                    <a:pt x="0" y="0"/>
                  </a:moveTo>
                  <a:lnTo>
                    <a:pt x="4762500" y="0"/>
                  </a:lnTo>
                  <a:lnTo>
                    <a:pt x="4762500" y="1600201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1" name="矩形 20"/>
            <p:cNvSpPr/>
            <p:nvPr/>
          </p:nvSpPr>
          <p:spPr>
            <a:xfrm>
              <a:off x="5065360" y="1767866"/>
              <a:ext cx="120483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MemtoReg</a:t>
              </a:r>
              <a:endPara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065360" y="1988766"/>
              <a:ext cx="120082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MemWrite</a:t>
              </a:r>
              <a:endPara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065360" y="2209666"/>
              <a:ext cx="87131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  <a:endPara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065360" y="2430566"/>
              <a:ext cx="82376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AluOP</a:t>
              </a:r>
              <a:endParaRPr lang="en-US" altLang="zh-CN" sz="1600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065360" y="2662976"/>
              <a:ext cx="950342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ALUSrc</a:t>
              </a:r>
              <a:endParaRPr lang="en-US" altLang="zh-CN" sz="1600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754378" y="3260600"/>
              <a:ext cx="859929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RegDst</a:t>
              </a:r>
              <a:endParaRPr lang="en-US" altLang="zh-CN" sz="1600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065360" y="2883875"/>
              <a:ext cx="108160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RegWrite</a:t>
              </a:r>
              <a:endParaRPr lang="en-US" altLang="zh-CN" sz="1600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419520" y="2472651"/>
              <a:ext cx="78358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PCSrc</a:t>
              </a:r>
              <a:endPara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992610" y="3763083"/>
              <a:ext cx="252305" cy="453041"/>
            </a:xfrm>
            <a:prstGeom prst="rect">
              <a:avLst/>
            </a:prstGeom>
            <a:solidFill>
              <a:srgbClr val="59B2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cxnSp>
          <p:nvCxnSpPr>
            <p:cNvPr id="30" name="直接连接符 29"/>
            <p:cNvCxnSpPr/>
            <p:nvPr/>
          </p:nvCxnSpPr>
          <p:spPr>
            <a:xfrm flipV="1">
              <a:off x="2119506" y="4219534"/>
              <a:ext cx="0" cy="10085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1870381" y="4266907"/>
              <a:ext cx="60878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连接符 31"/>
            <p:cNvCxnSpPr>
              <a:endCxn id="29" idx="1"/>
            </p:cNvCxnSpPr>
            <p:nvPr/>
          </p:nvCxnSpPr>
          <p:spPr>
            <a:xfrm>
              <a:off x="1681860" y="3989131"/>
              <a:ext cx="310750" cy="47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250097" y="3993971"/>
              <a:ext cx="343074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1908246" y="3424994"/>
              <a:ext cx="458763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584594" y="3667322"/>
              <a:ext cx="1029485" cy="1445348"/>
              <a:chOff x="2153669" y="3581315"/>
              <a:chExt cx="1069479" cy="1387999"/>
            </a:xfrm>
          </p:grpSpPr>
          <p:sp>
            <p:nvSpPr>
              <p:cNvPr id="159" name="矩形 158"/>
              <p:cNvSpPr/>
              <p:nvPr/>
            </p:nvSpPr>
            <p:spPr>
              <a:xfrm>
                <a:off x="2162582" y="3581315"/>
                <a:ext cx="920297" cy="1387999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2672635" y="3769167"/>
                <a:ext cx="550513" cy="341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2153669" y="3768090"/>
                <a:ext cx="391462" cy="341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200356" y="4158047"/>
                <a:ext cx="941319" cy="591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600" b="1" kern="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指令</a:t>
                </a:r>
                <a:endParaRPr lang="en-US" altLang="zh-CN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600" b="1" kern="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3435980" y="3621609"/>
              <a:ext cx="835819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指令字</a:t>
              </a: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069337" y="5786044"/>
              <a:ext cx="216340" cy="3556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2407598" y="5954587"/>
              <a:ext cx="37080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任意多边形: 形状 251"/>
            <p:cNvSpPr/>
            <p:nvPr/>
          </p:nvSpPr>
          <p:spPr>
            <a:xfrm>
              <a:off x="3104594" y="5704600"/>
              <a:ext cx="420272" cy="738401"/>
            </a:xfrm>
            <a:custGeom>
              <a:avLst/>
              <a:gdLst>
                <a:gd name="connsiteX0" fmla="*/ 0 w 234950"/>
                <a:gd name="connsiteY0" fmla="*/ 0 h 812800"/>
                <a:gd name="connsiteX1" fmla="*/ 234950 w 234950"/>
                <a:gd name="connsiteY1" fmla="*/ 0 h 812800"/>
                <a:gd name="connsiteX2" fmla="*/ 234950 w 234950"/>
                <a:gd name="connsiteY2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4950" h="812800">
                  <a:moveTo>
                    <a:pt x="0" y="0"/>
                  </a:moveTo>
                  <a:lnTo>
                    <a:pt x="234950" y="0"/>
                  </a:lnTo>
                  <a:lnTo>
                    <a:pt x="234950" y="812800"/>
                  </a:lnTo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40" name="矩形 39"/>
            <p:cNvSpPr/>
            <p:nvPr/>
          </p:nvSpPr>
          <p:spPr>
            <a:xfrm>
              <a:off x="3233226" y="5423935"/>
              <a:ext cx="70723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PC+4</a:t>
              </a:r>
              <a:endPara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977560" y="2865087"/>
              <a:ext cx="47885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5:0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993227" y="4041790"/>
              <a:ext cx="693167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20:16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017827" y="3721382"/>
              <a:ext cx="693167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25:21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993074" y="4677681"/>
              <a:ext cx="681112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15:11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431422" y="5704656"/>
              <a:ext cx="58601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60768" y="5840486"/>
              <a:ext cx="1306637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377380" y="5937733"/>
              <a:ext cx="1039416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SignImm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102472" y="3624635"/>
              <a:ext cx="1417422" cy="1620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49" name="矩形 48"/>
            <p:cNvSpPr/>
            <p:nvPr/>
          </p:nvSpPr>
          <p:spPr>
            <a:xfrm>
              <a:off x="5087028" y="3846399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088159" y="4167250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081485" y="4515214"/>
              <a:ext cx="51435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087028" y="4869877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607659" y="3587547"/>
              <a:ext cx="549846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392551" y="4623794"/>
              <a:ext cx="105013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600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寄存器堆</a:t>
              </a:r>
              <a:endParaRPr lang="zh-CN" altLang="en-US" sz="16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47450" y="3845953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064970" y="4236610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4625897" y="4389532"/>
              <a:ext cx="319279" cy="704849"/>
              <a:chOff x="4451072" y="4543951"/>
              <a:chExt cx="319279" cy="704849"/>
            </a:xfrm>
          </p:grpSpPr>
          <p:sp>
            <p:nvSpPr>
              <p:cNvPr id="157" name="流程图: 手动操作 156"/>
              <p:cNvSpPr/>
              <p:nvPr/>
            </p:nvSpPr>
            <p:spPr>
              <a:xfrm rot="16200000">
                <a:off x="4335027" y="4701403"/>
                <a:ext cx="533466" cy="226510"/>
              </a:xfrm>
              <a:prstGeom prst="flowChartManualOperation">
                <a:avLst/>
              </a:prstGeom>
              <a:solidFill>
                <a:srgbClr val="FFFF0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4451072" y="4543951"/>
                <a:ext cx="319279" cy="704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8" name="流程图: 手动操作 57"/>
            <p:cNvSpPr/>
            <p:nvPr/>
          </p:nvSpPr>
          <p:spPr>
            <a:xfrm rot="16200000">
              <a:off x="1336980" y="3875036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59" name="矩形 58"/>
            <p:cNvSpPr/>
            <p:nvPr/>
          </p:nvSpPr>
          <p:spPr>
            <a:xfrm>
              <a:off x="1429026" y="3715552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流程图: 手动操作 59"/>
            <p:cNvSpPr/>
            <p:nvPr/>
          </p:nvSpPr>
          <p:spPr>
            <a:xfrm rot="16200000">
              <a:off x="7251910" y="4433214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61" name="矩形 60"/>
            <p:cNvSpPr/>
            <p:nvPr/>
          </p:nvSpPr>
          <p:spPr>
            <a:xfrm>
              <a:off x="7346314" y="4283009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流程图: 手动操作 61"/>
            <p:cNvSpPr/>
            <p:nvPr/>
          </p:nvSpPr>
          <p:spPr>
            <a:xfrm rot="16200000">
              <a:off x="11167767" y="4070175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63" name="矩形 62"/>
            <p:cNvSpPr/>
            <p:nvPr/>
          </p:nvSpPr>
          <p:spPr>
            <a:xfrm>
              <a:off x="11263840" y="3936437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6507043" y="4010421"/>
              <a:ext cx="1557578" cy="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7855791" y="5879564"/>
              <a:ext cx="34774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组合 65"/>
            <p:cNvGrpSpPr/>
            <p:nvPr/>
          </p:nvGrpSpPr>
          <p:grpSpPr>
            <a:xfrm>
              <a:off x="7386084" y="5653031"/>
              <a:ext cx="609076" cy="552651"/>
              <a:chOff x="7239187" y="4876234"/>
              <a:chExt cx="632738" cy="574121"/>
            </a:xfrm>
          </p:grpSpPr>
          <p:sp>
            <p:nvSpPr>
              <p:cNvPr id="155" name="平行四边形 154"/>
              <p:cNvSpPr/>
              <p:nvPr/>
            </p:nvSpPr>
            <p:spPr>
              <a:xfrm rot="4500000">
                <a:off x="7216515" y="4946030"/>
                <a:ext cx="574121" cy="434528"/>
              </a:xfrm>
              <a:prstGeom prst="parallelogram">
                <a:avLst/>
              </a:prstGeom>
              <a:noFill/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7239187" y="4999635"/>
                <a:ext cx="632738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&lt;&lt;2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矩形 66"/>
            <p:cNvSpPr/>
            <p:nvPr/>
          </p:nvSpPr>
          <p:spPr>
            <a:xfrm>
              <a:off x="8408569" y="6034851"/>
              <a:ext cx="31477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600045" y="5800998"/>
              <a:ext cx="115661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PCBranch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 flipV="1">
              <a:off x="7624520" y="4588128"/>
              <a:ext cx="462543" cy="352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7583805" y="4322624"/>
              <a:ext cx="64092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SrcB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573803" y="3763083"/>
              <a:ext cx="652983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SrcA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466912" y="3750272"/>
              <a:ext cx="74071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任意多边形: 形状 323"/>
            <p:cNvSpPr/>
            <p:nvPr/>
          </p:nvSpPr>
          <p:spPr>
            <a:xfrm>
              <a:off x="8064621" y="3840798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74" name="矩形 73"/>
            <p:cNvSpPr/>
            <p:nvPr/>
          </p:nvSpPr>
          <p:spPr>
            <a:xfrm rot="16200000">
              <a:off x="8123340" y="4149304"/>
              <a:ext cx="60342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8517269" y="4016596"/>
              <a:ext cx="122894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ALUResult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498897" y="4614480"/>
              <a:ext cx="116532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WriteData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8532230" y="4302272"/>
              <a:ext cx="122403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10541167" y="4301458"/>
              <a:ext cx="780078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/>
            <p:cNvGrpSpPr/>
            <p:nvPr/>
          </p:nvGrpSpPr>
          <p:grpSpPr>
            <a:xfrm>
              <a:off x="9690826" y="3695866"/>
              <a:ext cx="1002680" cy="1436044"/>
              <a:chOff x="2106940" y="3477998"/>
              <a:chExt cx="1041633" cy="1491834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2162583" y="3477998"/>
                <a:ext cx="828902" cy="1491834"/>
              </a:xfrm>
              <a:prstGeom prst="rect">
                <a:avLst/>
              </a:prstGeom>
              <a:solidFill>
                <a:srgbClr val="79F5F9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/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317534" y="3480984"/>
                <a:ext cx="571206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2597199" y="3861428"/>
                <a:ext cx="551374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2150372" y="3834566"/>
                <a:ext cx="392697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2133661" y="4068361"/>
                <a:ext cx="944289" cy="6393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600" b="1" kern="0" dirty="0">
                    <a:latin typeface="微软雅黑" panose="020B0503020204020204" charset="-122"/>
                    <a:ea typeface="微软雅黑" panose="020B0503020204020204" charset="-122"/>
                  </a:rPr>
                  <a:t>数据</a:t>
                </a:r>
                <a:endParaRPr lang="en-US" altLang="zh-CN" sz="1600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600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2106940" y="4556521"/>
                <a:ext cx="634822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" name="矩形 79"/>
            <p:cNvSpPr/>
            <p:nvPr/>
          </p:nvSpPr>
          <p:spPr>
            <a:xfrm>
              <a:off x="10484405" y="4026377"/>
              <a:ext cx="1109737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ReadData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10506410" y="6662499"/>
              <a:ext cx="162944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WriteBackData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任意多边形: 形状 323"/>
            <p:cNvSpPr/>
            <p:nvPr/>
          </p:nvSpPr>
          <p:spPr>
            <a:xfrm>
              <a:off x="8163994" y="5696260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83" name="任意多边形: 形状 323"/>
            <p:cNvSpPr/>
            <p:nvPr/>
          </p:nvSpPr>
          <p:spPr>
            <a:xfrm>
              <a:off x="2768573" y="5274135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84" name="矩形 83"/>
            <p:cNvSpPr/>
            <p:nvPr/>
          </p:nvSpPr>
          <p:spPr>
            <a:xfrm>
              <a:off x="2950880" y="5513430"/>
              <a:ext cx="344239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8350117" y="5929356"/>
              <a:ext cx="344239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6" name="流程图: 手动输入 146"/>
            <p:cNvSpPr/>
            <p:nvPr/>
          </p:nvSpPr>
          <p:spPr>
            <a:xfrm>
              <a:off x="5181935" y="5812705"/>
              <a:ext cx="1223105" cy="30849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87" name="矩形 86"/>
            <p:cNvSpPr/>
            <p:nvPr/>
          </p:nvSpPr>
          <p:spPr>
            <a:xfrm>
              <a:off x="933293" y="6724905"/>
              <a:ext cx="1618059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BranchAddress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4038682" y="2883186"/>
              <a:ext cx="0" cy="3163131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任意多边形: 形状 256"/>
            <p:cNvSpPr/>
            <p:nvPr/>
          </p:nvSpPr>
          <p:spPr>
            <a:xfrm flipV="1">
              <a:off x="11547755" y="4010500"/>
              <a:ext cx="225121" cy="153946"/>
            </a:xfrm>
            <a:custGeom>
              <a:avLst/>
              <a:gdLst>
                <a:gd name="connsiteX0" fmla="*/ 323850 w 323850"/>
                <a:gd name="connsiteY0" fmla="*/ 0 h 0"/>
                <a:gd name="connsiteX1" fmla="*/ 0 w 3238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>
                  <a:moveTo>
                    <a:pt x="323850" y="0"/>
                  </a:moveTo>
                  <a:lnTo>
                    <a:pt x="0" y="0"/>
                  </a:lnTo>
                </a:path>
              </a:pathLst>
            </a:cu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cxnSp>
          <p:nvCxnSpPr>
            <p:cNvPr id="90" name="直接连接符 89"/>
            <p:cNvCxnSpPr>
              <a:stCxn id="89" idx="0"/>
            </p:cNvCxnSpPr>
            <p:nvPr/>
          </p:nvCxnSpPr>
          <p:spPr>
            <a:xfrm>
              <a:off x="11772876" y="4164446"/>
              <a:ext cx="8580" cy="2795238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4053450" y="4762613"/>
              <a:ext cx="60419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4391673" y="4518933"/>
              <a:ext cx="25835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4391673" y="4289705"/>
              <a:ext cx="0" cy="225509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4038682" y="2883186"/>
              <a:ext cx="530592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4046972" y="6046317"/>
              <a:ext cx="111098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4391673" y="5021016"/>
              <a:ext cx="0" cy="1938668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4391673" y="6959684"/>
              <a:ext cx="7379146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9492790" y="3487778"/>
              <a:ext cx="1348856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9492790" y="3487778"/>
              <a:ext cx="0" cy="787747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0841646" y="3487778"/>
              <a:ext cx="0" cy="501353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10848976" y="3998474"/>
              <a:ext cx="47226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6814452" y="4910747"/>
              <a:ext cx="2914605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6814452" y="4426978"/>
              <a:ext cx="0" cy="483769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7088792" y="4711487"/>
              <a:ext cx="0" cy="1237624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7108189" y="4711893"/>
              <a:ext cx="285305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6429375" y="5966951"/>
              <a:ext cx="975092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4060306" y="3143260"/>
              <a:ext cx="522726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8" name="矩形 107"/>
            <p:cNvSpPr/>
            <p:nvPr/>
          </p:nvSpPr>
          <p:spPr>
            <a:xfrm>
              <a:off x="3833781" y="2591656"/>
              <a:ext cx="693167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31:26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等腰三角形 108"/>
            <p:cNvSpPr/>
            <p:nvPr/>
          </p:nvSpPr>
          <p:spPr>
            <a:xfrm>
              <a:off x="2010894" y="4092249"/>
              <a:ext cx="217225" cy="122111"/>
            </a:xfrm>
            <a:prstGeom prst="triangle">
              <a:avLst/>
            </a:prstGeom>
            <a:solidFill>
              <a:srgbClr val="59B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5532327" y="5118027"/>
              <a:ext cx="688286" cy="562088"/>
              <a:chOff x="1853728" y="4285666"/>
              <a:chExt cx="688286" cy="562088"/>
            </a:xfrm>
            <a:solidFill>
              <a:srgbClr val="FFCCFF"/>
            </a:solidFill>
          </p:grpSpPr>
          <p:cxnSp>
            <p:nvCxnSpPr>
              <p:cNvPr id="146" name="直接连接符 145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矩形 146"/>
              <p:cNvSpPr/>
              <p:nvPr/>
            </p:nvSpPr>
            <p:spPr>
              <a:xfrm>
                <a:off x="1853728" y="4460324"/>
                <a:ext cx="688286" cy="3874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等腰三角形 147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9904273" y="5003415"/>
              <a:ext cx="688286" cy="562088"/>
              <a:chOff x="1853728" y="4285666"/>
              <a:chExt cx="688286" cy="562088"/>
            </a:xfrm>
            <a:solidFill>
              <a:srgbClr val="00B050"/>
            </a:solidFill>
          </p:grpSpPr>
          <p:cxnSp>
            <p:nvCxnSpPr>
              <p:cNvPr id="143" name="直接连接符 142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矩形 143"/>
              <p:cNvSpPr/>
              <p:nvPr/>
            </p:nvSpPr>
            <p:spPr>
              <a:xfrm>
                <a:off x="1853728" y="4460324"/>
                <a:ext cx="688286" cy="3874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等腰三角形 144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rgbClr val="79F5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  <p:cxnSp>
          <p:nvCxnSpPr>
            <p:cNvPr id="112" name="直接连接符 111"/>
            <p:cNvCxnSpPr/>
            <p:nvPr/>
          </p:nvCxnSpPr>
          <p:spPr>
            <a:xfrm>
              <a:off x="3493075" y="4009114"/>
              <a:ext cx="54560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1269836" y="3840798"/>
              <a:ext cx="0" cy="2602203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1269836" y="6443001"/>
              <a:ext cx="6894158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8941392" y="6150115"/>
              <a:ext cx="0" cy="549253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985166" y="6699368"/>
              <a:ext cx="792812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981804" y="4128910"/>
              <a:ext cx="0" cy="2570458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981804" y="4128910"/>
              <a:ext cx="50069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1269836" y="3840798"/>
              <a:ext cx="21602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8631603" y="6150115"/>
              <a:ext cx="309789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2407598" y="4010421"/>
              <a:ext cx="0" cy="1464731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2407598" y="5475152"/>
              <a:ext cx="35786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3" name="组合 122"/>
            <p:cNvGrpSpPr/>
            <p:nvPr/>
          </p:nvGrpSpPr>
          <p:grpSpPr>
            <a:xfrm>
              <a:off x="5099722" y="2927507"/>
              <a:ext cx="2431294" cy="1389682"/>
              <a:chOff x="5039741" y="3208161"/>
              <a:chExt cx="597546" cy="457491"/>
            </a:xfrm>
          </p:grpSpPr>
          <p:cxnSp>
            <p:nvCxnSpPr>
              <p:cNvPr id="141" name="直接连接符 140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24" name="直接连接符 123"/>
            <p:cNvCxnSpPr/>
            <p:nvPr/>
          </p:nvCxnSpPr>
          <p:spPr>
            <a:xfrm>
              <a:off x="9005029" y="2577253"/>
              <a:ext cx="0" cy="144912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8546056" y="4038014"/>
              <a:ext cx="45897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9005029" y="2577253"/>
              <a:ext cx="2003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7" name="流程图: 延期 126"/>
            <p:cNvSpPr/>
            <p:nvPr/>
          </p:nvSpPr>
          <p:spPr>
            <a:xfrm>
              <a:off x="9220461" y="2408903"/>
              <a:ext cx="281920" cy="228390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cxnSp>
          <p:nvCxnSpPr>
            <p:cNvPr id="128" name="直接连接符 127"/>
            <p:cNvCxnSpPr/>
            <p:nvPr/>
          </p:nvCxnSpPr>
          <p:spPr>
            <a:xfrm>
              <a:off x="9502935" y="2523098"/>
              <a:ext cx="279279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9782214" y="1767866"/>
              <a:ext cx="0" cy="755232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1617606" y="1767866"/>
              <a:ext cx="8164608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1603713" y="1767866"/>
              <a:ext cx="0" cy="1985274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2" name="矩形 131"/>
            <p:cNvSpPr/>
            <p:nvPr/>
          </p:nvSpPr>
          <p:spPr>
            <a:xfrm>
              <a:off x="697004" y="3693304"/>
              <a:ext cx="70723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PC+4</a:t>
              </a:r>
              <a:endPara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3" name="组合 132"/>
            <p:cNvGrpSpPr/>
            <p:nvPr/>
          </p:nvGrpSpPr>
          <p:grpSpPr>
            <a:xfrm>
              <a:off x="4418820" y="1847647"/>
              <a:ext cx="658938" cy="1475074"/>
              <a:chOff x="4249767" y="1888664"/>
              <a:chExt cx="658938" cy="1475074"/>
            </a:xfrm>
          </p:grpSpPr>
          <p:sp>
            <p:nvSpPr>
              <p:cNvPr id="137" name="矩形: 圆角 196"/>
              <p:cNvSpPr/>
              <p:nvPr/>
            </p:nvSpPr>
            <p:spPr>
              <a:xfrm>
                <a:off x="4269135" y="1888664"/>
                <a:ext cx="635703" cy="1459212"/>
              </a:xfrm>
              <a:prstGeom prst="round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4389953" y="1996880"/>
                <a:ext cx="407194" cy="875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控</a:t>
                </a:r>
                <a:endParaRPr lang="en-US" altLang="zh-CN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制</a:t>
                </a:r>
                <a:endParaRPr lang="en-US" altLang="zh-CN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器</a:t>
                </a:r>
                <a:endPara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4249767" y="3005005"/>
                <a:ext cx="658938" cy="358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</a:t>
                </a:r>
                <a:endParaRPr lang="en-US" altLang="zh-CN" sz="16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4262416" y="2779899"/>
                <a:ext cx="481681" cy="3594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</a:t>
                </a:r>
                <a:endPara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4" name="矩形 133"/>
            <p:cNvSpPr/>
            <p:nvPr/>
          </p:nvSpPr>
          <p:spPr>
            <a:xfrm>
              <a:off x="4711017" y="3700545"/>
              <a:ext cx="37303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rs</a:t>
              </a:r>
              <a:endPara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4758826" y="3982725"/>
              <a:ext cx="36768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rt</a:t>
              </a:r>
              <a:endPara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331006" y="4502526"/>
              <a:ext cx="409203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rd</a:t>
              </a:r>
              <a:endPara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单周期</a:t>
            </a:r>
            <a:r>
              <a:rPr lang="en-US" altLang="zh-CN" dirty="0"/>
              <a:t>MIPS</a:t>
            </a:r>
            <a:r>
              <a:rPr lang="zh-CN" altLang="en-US" dirty="0"/>
              <a:t>控制器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680" y="1290955"/>
            <a:ext cx="6911975" cy="5288915"/>
          </a:xfrm>
        </p:spPr>
        <p:txBody>
          <a:bodyPr/>
          <a:lstStyle/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</a:pPr>
            <a:r>
              <a:rPr lang="zh-CN" altLang="en-US" sz="227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单周期控制器无时序逻辑，纯组合逻辑电路</a:t>
            </a:r>
            <a:endParaRPr lang="en-US" altLang="zh-CN" sz="2275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</a:pPr>
            <a:r>
              <a:rPr lang="zh-CN" altLang="en-US" sz="227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输入信号</a:t>
            </a:r>
            <a:endParaRPr lang="en-US" altLang="zh-CN" sz="2275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932180" lvl="1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Font typeface="Wingdings" panose="05000000000000000000" pitchFamily="2" charset="2"/>
              <a:buChar char="n"/>
            </a:pPr>
            <a:r>
              <a:rPr lang="zh-CN" altLang="en-US" sz="227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指令字</a:t>
            </a:r>
            <a:r>
              <a:rPr lang="en-US" altLang="zh-CN" sz="227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Opcode</a:t>
            </a:r>
            <a:r>
              <a:rPr lang="zh-CN" altLang="en-US" sz="227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，</a:t>
            </a:r>
            <a:r>
              <a:rPr lang="en-US" altLang="zh-CN" sz="2275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Func</a:t>
            </a:r>
            <a:r>
              <a:rPr lang="zh-CN" altLang="en-US" sz="227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字段（</a:t>
            </a:r>
            <a:r>
              <a:rPr lang="en-US" altLang="zh-CN" sz="227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12</a:t>
            </a:r>
            <a:r>
              <a:rPr lang="zh-CN" altLang="en-US" sz="227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位）</a:t>
            </a:r>
            <a:endParaRPr lang="en-US" altLang="zh-CN" sz="2275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</a:pPr>
            <a:r>
              <a:rPr lang="zh-CN" altLang="en-US" sz="227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输出信号</a:t>
            </a:r>
            <a:endParaRPr lang="en-US" altLang="zh-CN" sz="2275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932180" lvl="1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Font typeface="Wingdings" panose="05000000000000000000" pitchFamily="2" charset="2"/>
              <a:buChar char="n"/>
            </a:pPr>
            <a:r>
              <a:rPr lang="zh-CN" altLang="en-US" sz="227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多路选择器选择信号</a:t>
            </a:r>
            <a:endParaRPr lang="en-US" altLang="zh-CN" sz="2275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932180" lvl="1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Font typeface="Wingdings" panose="05000000000000000000" pitchFamily="2" charset="2"/>
              <a:buChar char="n"/>
            </a:pPr>
            <a:r>
              <a:rPr lang="zh-CN" altLang="en-US" sz="227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内存访问控制信号</a:t>
            </a:r>
            <a:endParaRPr lang="en-US" altLang="zh-CN" sz="2275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932180" lvl="1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Font typeface="Wingdings" panose="05000000000000000000" pitchFamily="2" charset="2"/>
              <a:buChar char="n"/>
            </a:pPr>
            <a:r>
              <a:rPr lang="zh-CN" altLang="en-US" sz="227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寄存器写使能</a:t>
            </a:r>
            <a:r>
              <a:rPr lang="zh-CN" altLang="en-US" sz="2275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信号</a:t>
            </a:r>
            <a:endParaRPr lang="en-US" altLang="zh-CN" sz="2275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932180" lvl="1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Font typeface="Wingdings" panose="05000000000000000000" pitchFamily="2" charset="2"/>
              <a:buChar char="n"/>
            </a:pPr>
            <a:r>
              <a:rPr lang="zh-CN" altLang="en-US" sz="2275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运算器控制信号，指令译码信号</a:t>
            </a:r>
            <a:endParaRPr lang="zh-CN" altLang="en-US" sz="2275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93211" y="2746258"/>
            <a:ext cx="4326419" cy="3261742"/>
            <a:chOff x="1055883" y="2147652"/>
            <a:chExt cx="4563020" cy="3440119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1062958" y="2147652"/>
              <a:ext cx="4555945" cy="3440119"/>
            </a:xfrm>
            <a:prstGeom prst="roundRect">
              <a:avLst/>
            </a:prstGeom>
            <a:solidFill>
              <a:srgbClr val="FFFF99"/>
            </a:solidFill>
            <a:ln w="57150">
              <a:solidFill>
                <a:srgbClr val="FF6600"/>
              </a:solidFill>
              <a:round/>
              <a:tailEnd type="triangle" w="med" len="med"/>
            </a:ln>
          </p:spPr>
          <p:txBody>
            <a:bodyPr vert="horz" wrap="square" lIns="86699" tIns="43349" rIns="86699" bIns="43349" numCol="1" rtlCol="0" anchor="t" anchorCtr="0" compatLnSpc="1"/>
            <a:lstStyle/>
            <a:p>
              <a:pPr algn="ctr"/>
              <a:endParaRPr lang="zh-CN" altLang="en-US" sz="379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055883" y="2392189"/>
              <a:ext cx="4238028" cy="3013030"/>
              <a:chOff x="3561231" y="1767866"/>
              <a:chExt cx="2568088" cy="1825784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5087698" y="2027665"/>
                <a:ext cx="1041621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5072002" y="2247928"/>
                <a:ext cx="1057317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5072002" y="2475882"/>
                <a:ext cx="1057317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5072002" y="2703836"/>
                <a:ext cx="1057317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5072002" y="2931790"/>
                <a:ext cx="1057317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5072002" y="3159744"/>
                <a:ext cx="1057317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4778067" y="3306859"/>
                <a:ext cx="0" cy="250008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5065360" y="1767866"/>
                <a:ext cx="1028252" cy="282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75" dirty="0" err="1">
                    <a:solidFill>
                      <a:srgbClr val="00B0F0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MemtoReg</a:t>
                </a:r>
                <a:endParaRPr lang="zh-CN" altLang="en-US" sz="2275" dirty="0">
                  <a:solidFill>
                    <a:srgbClr val="00B0F0"/>
                  </a:solidFill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065360" y="1988766"/>
                <a:ext cx="986331" cy="282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75" dirty="0" err="1">
                    <a:solidFill>
                      <a:srgbClr val="00B0F0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MemWrite</a:t>
                </a:r>
                <a:endParaRPr lang="zh-CN" altLang="en-US" sz="2275" dirty="0">
                  <a:solidFill>
                    <a:srgbClr val="00B0F0"/>
                  </a:solidFill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065360" y="2209666"/>
                <a:ext cx="681486" cy="282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75" dirty="0">
                    <a:solidFill>
                      <a:srgbClr val="00B0F0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Branch</a:t>
                </a:r>
                <a:endParaRPr lang="zh-CN" altLang="en-US" sz="2275" dirty="0">
                  <a:solidFill>
                    <a:srgbClr val="00B0F0"/>
                  </a:solidFill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065360" y="2430566"/>
                <a:ext cx="633335" cy="282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75" dirty="0" err="1">
                    <a:solidFill>
                      <a:srgbClr val="00B0F0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AluOP</a:t>
                </a:r>
                <a:endParaRPr lang="zh-CN" altLang="en-US" sz="2275" baseline="-25000" dirty="0">
                  <a:solidFill>
                    <a:srgbClr val="00B0F0"/>
                  </a:solidFill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065360" y="2662976"/>
                <a:ext cx="698943" cy="282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75" dirty="0" err="1">
                    <a:solidFill>
                      <a:srgbClr val="00B0F0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ALUSrc</a:t>
                </a:r>
                <a:endParaRPr lang="zh-CN" altLang="en-US" sz="2275" baseline="-25000" dirty="0">
                  <a:solidFill>
                    <a:srgbClr val="00B0F0"/>
                  </a:solidFill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808008" y="3310893"/>
                <a:ext cx="704967" cy="282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75" dirty="0" err="1">
                    <a:solidFill>
                      <a:srgbClr val="00B0F0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RegDst</a:t>
                </a:r>
                <a:endParaRPr lang="zh-CN" altLang="en-US" sz="2275" baseline="-25000" dirty="0">
                  <a:solidFill>
                    <a:srgbClr val="00B0F0"/>
                  </a:solidFill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065360" y="2883875"/>
                <a:ext cx="874580" cy="282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75" dirty="0" err="1">
                    <a:solidFill>
                      <a:srgbClr val="00B0F0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RegWrite</a:t>
                </a:r>
                <a:endParaRPr lang="zh-CN" altLang="en-US" sz="2275" baseline="-25000" dirty="0">
                  <a:solidFill>
                    <a:srgbClr val="00B0F0"/>
                  </a:solidFill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977560" y="2915317"/>
                <a:ext cx="300378" cy="226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dirty="0"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5:0</a:t>
                </a:r>
                <a:endParaRPr lang="zh-CN" altLang="en-US" sz="1705" dirty="0"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>
                <a:off x="4038682" y="2883186"/>
                <a:ext cx="530592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4060306" y="3143260"/>
                <a:ext cx="522726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3984471" y="2661978"/>
                <a:ext cx="452001" cy="226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dirty="0"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31:26</a:t>
                </a:r>
                <a:endParaRPr lang="zh-CN" altLang="en-US" sz="1705" dirty="0"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grpSp>
            <p:nvGrpSpPr>
              <p:cNvPr id="25" name="组合 24"/>
              <p:cNvGrpSpPr/>
              <p:nvPr/>
            </p:nvGrpSpPr>
            <p:grpSpPr>
              <a:xfrm>
                <a:off x="3561231" y="1847647"/>
                <a:ext cx="1512660" cy="1459212"/>
                <a:chOff x="3392178" y="1888664"/>
                <a:chExt cx="1512660" cy="1459212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3392178" y="3005535"/>
                  <a:ext cx="506299" cy="2827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275" dirty="0" err="1">
                      <a:latin typeface="Segoe UI" panose="020B0502040204020203" charset="0"/>
                      <a:ea typeface="Segoe UI Black" panose="020B0A02040204020203" pitchFamily="34" charset="0"/>
                      <a:cs typeface="Segoe UI" panose="020B0502040204020203" charset="0"/>
                    </a:rPr>
                    <a:t>Func</a:t>
                  </a:r>
                  <a:endParaRPr lang="zh-CN" altLang="en-US" sz="2275" dirty="0">
                    <a:latin typeface="Segoe UI" panose="020B0502040204020203" charset="0"/>
                    <a:cs typeface="Segoe UI" panose="020B0502040204020203" charset="0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3467343" y="2712111"/>
                  <a:ext cx="367994" cy="2827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275" dirty="0">
                      <a:latin typeface="Segoe UI" panose="020B0502040204020203" charset="0"/>
                      <a:ea typeface="Segoe UI Black" panose="020B0A02040204020203" pitchFamily="34" charset="0"/>
                      <a:cs typeface="Segoe UI" panose="020B0502040204020203" charset="0"/>
                    </a:rPr>
                    <a:t>Op</a:t>
                  </a:r>
                  <a:endParaRPr lang="zh-CN" altLang="en-US" sz="2275" dirty="0">
                    <a:latin typeface="Segoe UI" panose="020B0502040204020203" charset="0"/>
                    <a:cs typeface="Segoe UI" panose="020B0502040204020203" charset="0"/>
                  </a:endParaRPr>
                </a:p>
              </p:txBody>
            </p:sp>
            <p:sp>
              <p:nvSpPr>
                <p:cNvPr id="28" name="矩形: 圆角 196"/>
                <p:cNvSpPr/>
                <p:nvPr/>
              </p:nvSpPr>
              <p:spPr>
                <a:xfrm>
                  <a:off x="4269135" y="1888664"/>
                  <a:ext cx="635703" cy="1459212"/>
                </a:xfrm>
                <a:prstGeom prst="round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035">
                    <a:solidFill>
                      <a:schemeClr val="bg1"/>
                    </a:solidFill>
                    <a:latin typeface="Segoe UI" panose="020B0502040204020203" charset="0"/>
                    <a:cs typeface="Segoe UI" panose="020B0502040204020203" charset="0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4425026" y="2177045"/>
                  <a:ext cx="335211" cy="8423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655" dirty="0">
                      <a:solidFill>
                        <a:schemeClr val="bg1"/>
                      </a:solidFill>
                      <a:latin typeface="Segoe UI" panose="020B0502040204020203" charset="0"/>
                      <a:ea typeface="微软雅黑" panose="020B0503020204020204" charset="-122"/>
                      <a:cs typeface="Segoe UI" panose="020B0502040204020203" charset="0"/>
                    </a:rPr>
                    <a:t>控</a:t>
                  </a:r>
                  <a:endParaRPr lang="en-US" altLang="zh-CN" sz="2655" dirty="0">
                    <a:solidFill>
                      <a:schemeClr val="bg1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endParaRPr>
                </a:p>
                <a:p>
                  <a:r>
                    <a:rPr lang="zh-CN" altLang="en-US" sz="2655" dirty="0">
                      <a:solidFill>
                        <a:schemeClr val="bg1"/>
                      </a:solidFill>
                      <a:latin typeface="Segoe UI" panose="020B0502040204020203" charset="0"/>
                      <a:ea typeface="微软雅黑" panose="020B0503020204020204" charset="-122"/>
                      <a:cs typeface="Segoe UI" panose="020B0502040204020203" charset="0"/>
                    </a:rPr>
                    <a:t>制</a:t>
                  </a:r>
                  <a:endParaRPr lang="en-US" altLang="zh-CN" sz="2655" dirty="0">
                    <a:solidFill>
                      <a:schemeClr val="bg1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endParaRPr>
                </a:p>
                <a:p>
                  <a:r>
                    <a:rPr lang="zh-CN" altLang="en-US" sz="2655" dirty="0">
                      <a:solidFill>
                        <a:schemeClr val="bg1"/>
                      </a:solidFill>
                      <a:latin typeface="Segoe UI" panose="020B0502040204020203" charset="0"/>
                      <a:ea typeface="微软雅黑" panose="020B0503020204020204" charset="-122"/>
                      <a:cs typeface="Segoe UI" panose="020B0502040204020203" charset="0"/>
                    </a:rPr>
                    <a:t>器</a:t>
                  </a:r>
                  <a:endParaRPr lang="zh-CN" altLang="en-US" sz="2655" dirty="0">
                    <a:solidFill>
                      <a:schemeClr val="bg1"/>
                    </a:solidFill>
                    <a:latin typeface="Segoe UI" panose="020B0502040204020203" charset="0"/>
                    <a:ea typeface="微软雅黑" panose="020B0503020204020204" charset="-122"/>
                    <a:cs typeface="Segoe UI" panose="020B0502040204020203" charset="0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单周期数据通路小结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96035"/>
            <a:ext cx="11301730" cy="5041265"/>
          </a:xfrm>
        </p:spPr>
        <p:txBody>
          <a:bodyPr/>
          <a:lstStyle/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早期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的小指令集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计算机实现技术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单周期处理器的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CPI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为多少？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  <a:spcBef>
                <a:spcPct val="15000"/>
              </a:spcBef>
            </a:pP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CPI=1</a:t>
            </a:r>
            <a:r>
              <a:rPr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CPI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越小，则性能越好！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单周期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处理器的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性能？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  <a:spcBef>
                <a:spcPct val="15000"/>
              </a:spcBef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计算机的性能除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CPI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外，还取决于时钟周期的宽度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  <a:spcBef>
                <a:spcPct val="15000"/>
              </a:spcBef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单周期处理器的时钟宽度为最复杂指令的执行时间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  <a:spcBef>
                <a:spcPct val="15000"/>
              </a:spcBef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很多指令可以在更短的时间内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  <a:spcBef>
                <a:spcPct val="15000"/>
              </a:spcBef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现代计算机采用多周期方式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单周期</a:t>
            </a:r>
            <a:r>
              <a:rPr lang="en-US" altLang="zh-CN" dirty="0"/>
              <a:t>MIPS</a:t>
            </a:r>
            <a:r>
              <a:rPr lang="zh-CN" altLang="en-US" dirty="0"/>
              <a:t>关键路径 </a:t>
            </a:r>
            <a:r>
              <a:rPr lang="en-US" altLang="zh-CN" dirty="0"/>
              <a:t>LW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9651829" y="2141643"/>
            <a:ext cx="0" cy="486278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659662" y="2776574"/>
            <a:ext cx="294637" cy="4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241700" y="3305011"/>
            <a:ext cx="23827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193796" y="2141643"/>
            <a:ext cx="0" cy="999845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581803" y="2141643"/>
            <a:ext cx="0" cy="45016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593920" y="2169239"/>
            <a:ext cx="0" cy="1066918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161010" y="3174115"/>
            <a:ext cx="92453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228967" y="3754953"/>
            <a:ext cx="65804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任意多边形: 形状 256"/>
          <p:cNvSpPr/>
          <p:nvPr/>
        </p:nvSpPr>
        <p:spPr>
          <a:xfrm flipV="1">
            <a:off x="4721903" y="3309340"/>
            <a:ext cx="177578" cy="98981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13" name="直接连接符 12"/>
          <p:cNvCxnSpPr/>
          <p:nvPr/>
        </p:nvCxnSpPr>
        <p:spPr>
          <a:xfrm>
            <a:off x="3908281" y="3061562"/>
            <a:ext cx="100424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894279" y="2796759"/>
            <a:ext cx="100424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矩形 16"/>
          <p:cNvSpPr/>
          <p:nvPr/>
        </p:nvSpPr>
        <p:spPr>
          <a:xfrm>
            <a:off x="1838408" y="3039947"/>
            <a:ext cx="51054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325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/>
          <p:cNvCxnSpPr>
            <a:endCxn id="15" idx="1"/>
          </p:cNvCxnSpPr>
          <p:nvPr/>
        </p:nvCxnSpPr>
        <p:spPr>
          <a:xfrm>
            <a:off x="1659662" y="2776574"/>
            <a:ext cx="294637" cy="4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198435" y="2781162"/>
            <a:ext cx="32528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322828" y="2532884"/>
            <a:ext cx="617220" cy="266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4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指令字</a:t>
            </a:r>
            <a:endParaRPr lang="zh-CN" altLang="en-US" sz="114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27048" y="4480313"/>
            <a:ext cx="205122" cy="295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347769" y="4640117"/>
            <a:ext cx="35157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: 形状 251"/>
          <p:cNvSpPr/>
          <p:nvPr/>
        </p:nvSpPr>
        <p:spPr>
          <a:xfrm>
            <a:off x="3008625" y="4403092"/>
            <a:ext cx="398480" cy="700114"/>
          </a:xfrm>
          <a:custGeom>
            <a:avLst/>
            <a:gdLst>
              <a:gd name="connsiteX0" fmla="*/ 0 w 234950"/>
              <a:gd name="connsiteY0" fmla="*/ 0 h 812800"/>
              <a:gd name="connsiteX1" fmla="*/ 234950 w 234950"/>
              <a:gd name="connsiteY1" fmla="*/ 0 h 812800"/>
              <a:gd name="connsiteX2" fmla="*/ 234950 w 23495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812800">
                <a:moveTo>
                  <a:pt x="0" y="0"/>
                </a:moveTo>
                <a:lnTo>
                  <a:pt x="234950" y="0"/>
                </a:lnTo>
                <a:lnTo>
                  <a:pt x="234950" y="812800"/>
                </a:ln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5" name="矩形 24"/>
          <p:cNvSpPr/>
          <p:nvPr/>
        </p:nvSpPr>
        <p:spPr>
          <a:xfrm>
            <a:off x="3130588" y="4136980"/>
            <a:ext cx="58864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325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51180" y="2826502"/>
            <a:ext cx="49403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852915" y="2572873"/>
            <a:ext cx="49403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52998" y="4531932"/>
            <a:ext cx="106108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Extend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11711" y="4624137"/>
            <a:ext cx="85026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451040" y="3156212"/>
            <a:ext cx="267335" cy="509573"/>
            <a:chOff x="4451072" y="4543951"/>
            <a:chExt cx="281956" cy="537440"/>
          </a:xfrm>
        </p:grpSpPr>
        <p:sp>
          <p:nvSpPr>
            <p:cNvPr id="31" name="流程图: 手动操作 30"/>
            <p:cNvSpPr/>
            <p:nvPr/>
          </p:nvSpPr>
          <p:spPr>
            <a:xfrm rot="16200000">
              <a:off x="4335027" y="4701403"/>
              <a:ext cx="533466" cy="22651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2" name="矩形 31"/>
            <p:cNvSpPr/>
            <p:nvPr/>
          </p:nvSpPr>
          <p:spPr>
            <a:xfrm>
              <a:off x="4451072" y="4543951"/>
              <a:ext cx="281956" cy="5277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流程图: 手动操作 32"/>
          <p:cNvSpPr/>
          <p:nvPr/>
        </p:nvSpPr>
        <p:spPr>
          <a:xfrm rot="16200000">
            <a:off x="1332665" y="2668394"/>
            <a:ext cx="505805" cy="214765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34" name="矩形 33"/>
          <p:cNvSpPr/>
          <p:nvPr/>
        </p:nvSpPr>
        <p:spPr>
          <a:xfrm>
            <a:off x="10751775" y="2695009"/>
            <a:ext cx="267335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6234650" y="2796760"/>
            <a:ext cx="147681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513464" y="4568984"/>
            <a:ext cx="3297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068115" y="4354197"/>
            <a:ext cx="460375" cy="523995"/>
            <a:chOff x="7239187" y="4876234"/>
            <a:chExt cx="504415" cy="574121"/>
          </a:xfrm>
        </p:grpSpPr>
        <p:sp>
          <p:nvSpPr>
            <p:cNvPr id="38" name="平行四边形 37"/>
            <p:cNvSpPr/>
            <p:nvPr/>
          </p:nvSpPr>
          <p:spPr>
            <a:xfrm rot="4500000">
              <a:off x="7216515" y="4946030"/>
              <a:ext cx="574121" cy="434528"/>
            </a:xfrm>
            <a:prstGeom prst="parallelogram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9" name="矩形 38"/>
            <p:cNvSpPr/>
            <p:nvPr/>
          </p:nvSpPr>
          <p:spPr>
            <a:xfrm>
              <a:off x="7239187" y="4999635"/>
              <a:ext cx="504415" cy="32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&lt;&lt;2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8037579" y="4716219"/>
            <a:ext cx="27940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19127" y="4494492"/>
            <a:ext cx="94234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PCBranch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7264635" y="3314882"/>
            <a:ext cx="44173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249438" y="3004471"/>
            <a:ext cx="53594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246098" y="2562247"/>
            <a:ext cx="54546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140643" y="2802615"/>
            <a:ext cx="99949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23224" y="3369497"/>
            <a:ext cx="94932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WriteData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154828" y="3073477"/>
            <a:ext cx="116056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0059598" y="3072705"/>
            <a:ext cx="73963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0005780" y="2811888"/>
            <a:ext cx="90551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ReadData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026643" y="5311322"/>
            <a:ext cx="131508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WriteBackData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862881" y="4221834"/>
            <a:ext cx="353695" cy="383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9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+</a:t>
            </a:r>
            <a:endParaRPr lang="en-US" altLang="zh-CN" sz="189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982158" y="4616194"/>
            <a:ext cx="353695" cy="383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9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+</a:t>
            </a:r>
            <a:endParaRPr lang="en-US" altLang="zh-CN" sz="189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49910" y="5370492"/>
            <a:ext cx="130619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BranchAddress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任意多边形: 形状 256"/>
          <p:cNvSpPr/>
          <p:nvPr/>
        </p:nvSpPr>
        <p:spPr>
          <a:xfrm flipV="1">
            <a:off x="11019353" y="2776573"/>
            <a:ext cx="208088" cy="145964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62" name="直接连接符 61"/>
          <p:cNvCxnSpPr>
            <a:stCxn id="61" idx="0"/>
          </p:cNvCxnSpPr>
          <p:nvPr/>
        </p:nvCxnSpPr>
        <p:spPr>
          <a:xfrm>
            <a:off x="11227440" y="2942798"/>
            <a:ext cx="8135" cy="265030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892891" y="3518887"/>
            <a:ext cx="57286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4228966" y="3061562"/>
            <a:ext cx="0" cy="243449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02139" y="4727090"/>
            <a:ext cx="10533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4228966" y="3754953"/>
            <a:ext cx="0" cy="1838144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4228966" y="5593097"/>
            <a:ext cx="699652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9072763" y="2300781"/>
            <a:ext cx="127087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9065581" y="2301217"/>
            <a:ext cx="0" cy="74690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0344496" y="2301217"/>
            <a:ext cx="0" cy="475357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10351447" y="2785432"/>
            <a:ext cx="44778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526120" y="3650402"/>
            <a:ext cx="2763477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526120" y="3191717"/>
            <a:ext cx="0" cy="458685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786235" y="3461474"/>
            <a:ext cx="0" cy="117345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804627" y="3461859"/>
            <a:ext cx="27051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161010" y="4651840"/>
            <a:ext cx="92453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8" name="组合 77"/>
          <p:cNvGrpSpPr/>
          <p:nvPr/>
        </p:nvGrpSpPr>
        <p:grpSpPr>
          <a:xfrm>
            <a:off x="9455728" y="3738266"/>
            <a:ext cx="510540" cy="461511"/>
            <a:chOff x="1853728" y="4285666"/>
            <a:chExt cx="538460" cy="486750"/>
          </a:xfrm>
          <a:solidFill>
            <a:srgbClr val="00B050"/>
          </a:solidFill>
        </p:grpSpPr>
        <p:cxnSp>
          <p:nvCxnSpPr>
            <p:cNvPr id="79" name="直接连接符 78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1853728" y="4460324"/>
              <a:ext cx="538460" cy="3120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325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325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等腰三角形 80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solidFill>
              <a:srgbClr val="79F5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cxnSp>
        <p:nvCxnSpPr>
          <p:cNvPr id="82" name="直接连接符 81"/>
          <p:cNvCxnSpPr/>
          <p:nvPr/>
        </p:nvCxnSpPr>
        <p:spPr>
          <a:xfrm>
            <a:off x="3376963" y="2795520"/>
            <a:ext cx="51731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1269002" y="2635932"/>
            <a:ext cx="0" cy="2467274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1269003" y="5103205"/>
            <a:ext cx="653668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8542774" y="4825507"/>
            <a:ext cx="0" cy="520773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999093" y="5346279"/>
            <a:ext cx="751703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995905" y="2909104"/>
            <a:ext cx="0" cy="2437175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995905" y="2909104"/>
            <a:ext cx="47473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1269002" y="2635931"/>
            <a:ext cx="20482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8249049" y="4825506"/>
            <a:ext cx="293726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2347769" y="2796760"/>
            <a:ext cx="0" cy="1388782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2347770" y="4185541"/>
            <a:ext cx="33930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1585567" y="2141643"/>
            <a:ext cx="0" cy="411176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725873" y="2496086"/>
            <a:ext cx="58864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325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179323" y="2502951"/>
            <a:ext cx="32512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325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186553" y="2770500"/>
            <a:ext cx="32067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325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179103" y="3265056"/>
            <a:ext cx="35369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325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8" name="任意多边形: 形状 256"/>
          <p:cNvSpPr/>
          <p:nvPr/>
        </p:nvSpPr>
        <p:spPr>
          <a:xfrm flipV="1">
            <a:off x="4711751" y="3333005"/>
            <a:ext cx="150942" cy="84135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63500" cap="sq">
            <a:solidFill>
              <a:srgbClr val="59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100" name="矩形 99"/>
          <p:cNvSpPr/>
          <p:nvPr/>
        </p:nvSpPr>
        <p:spPr>
          <a:xfrm>
            <a:off x="1838408" y="3039947"/>
            <a:ext cx="51054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325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322828" y="2532884"/>
            <a:ext cx="617220" cy="266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4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指令字</a:t>
            </a:r>
            <a:endParaRPr lang="zh-CN" altLang="en-US" sz="114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027048" y="4480313"/>
            <a:ext cx="205122" cy="295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130588" y="4136980"/>
            <a:ext cx="58864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325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851180" y="2826502"/>
            <a:ext cx="49403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852915" y="2572873"/>
            <a:ext cx="49403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836145" y="3317533"/>
            <a:ext cx="49403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836198" y="4494103"/>
            <a:ext cx="427355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111711" y="4624137"/>
            <a:ext cx="85026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037579" y="4716219"/>
            <a:ext cx="27940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219127" y="4494492"/>
            <a:ext cx="94234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PCBranch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接连接符 114"/>
          <p:cNvCxnSpPr/>
          <p:nvPr/>
        </p:nvCxnSpPr>
        <p:spPr>
          <a:xfrm flipV="1">
            <a:off x="7302166" y="3304775"/>
            <a:ext cx="436624" cy="3344"/>
          </a:xfrm>
          <a:prstGeom prst="line">
            <a:avLst/>
          </a:prstGeom>
          <a:ln w="63500">
            <a:solidFill>
              <a:srgbClr val="59B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7246098" y="2562247"/>
            <a:ext cx="54546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8140643" y="2802615"/>
            <a:ext cx="99949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8123224" y="3369497"/>
            <a:ext cx="94932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WriteData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10059598" y="3072705"/>
            <a:ext cx="73963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10005780" y="2811888"/>
            <a:ext cx="90551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ReadData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0026643" y="5311322"/>
            <a:ext cx="131508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WriteBackData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2690026" y="3994948"/>
            <a:ext cx="526549" cy="860645"/>
            <a:chOff x="2768573" y="5274135"/>
            <a:chExt cx="555345" cy="907711"/>
          </a:xfrm>
        </p:grpSpPr>
        <p:sp>
          <p:nvSpPr>
            <p:cNvPr id="123" name="任意多边形: 形状 323"/>
            <p:cNvSpPr/>
            <p:nvPr/>
          </p:nvSpPr>
          <p:spPr>
            <a:xfrm>
              <a:off x="2768573" y="5274135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2950880" y="5513430"/>
              <a:ext cx="373038" cy="404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9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89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7805680" y="4395185"/>
            <a:ext cx="530167" cy="860645"/>
            <a:chOff x="8163994" y="5696260"/>
            <a:chExt cx="559161" cy="907711"/>
          </a:xfrm>
        </p:grpSpPr>
        <p:sp>
          <p:nvSpPr>
            <p:cNvPr id="126" name="任意多边形: 形状 323"/>
            <p:cNvSpPr/>
            <p:nvPr/>
          </p:nvSpPr>
          <p:spPr>
            <a:xfrm>
              <a:off x="8163994" y="5696260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8350117" y="5929356"/>
              <a:ext cx="373038" cy="404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9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89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128" name="矩形 127"/>
          <p:cNvSpPr/>
          <p:nvPr/>
        </p:nvSpPr>
        <p:spPr>
          <a:xfrm>
            <a:off x="949910" y="5370492"/>
            <a:ext cx="130619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BranchAddress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直接连接符 128"/>
          <p:cNvCxnSpPr/>
          <p:nvPr/>
        </p:nvCxnSpPr>
        <p:spPr>
          <a:xfrm>
            <a:off x="4241700" y="3308402"/>
            <a:ext cx="209346" cy="0"/>
          </a:xfrm>
          <a:prstGeom prst="line">
            <a:avLst/>
          </a:prstGeom>
          <a:noFill/>
          <a:ln w="63500" cap="sq">
            <a:solidFill>
              <a:srgbClr val="59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6526120" y="3650402"/>
            <a:ext cx="2763477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6526120" y="3191718"/>
            <a:ext cx="0" cy="431607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6786235" y="3476521"/>
            <a:ext cx="0" cy="117345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6804627" y="3461859"/>
            <a:ext cx="27051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4" name="矩形 133"/>
          <p:cNvSpPr/>
          <p:nvPr/>
        </p:nvSpPr>
        <p:spPr>
          <a:xfrm>
            <a:off x="725873" y="2496086"/>
            <a:ext cx="58864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325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179323" y="2502951"/>
            <a:ext cx="32512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325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186553" y="2770500"/>
            <a:ext cx="32067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325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137" name="直接连接符 136"/>
          <p:cNvCxnSpPr/>
          <p:nvPr/>
        </p:nvCxnSpPr>
        <p:spPr>
          <a:xfrm>
            <a:off x="3890319" y="2796780"/>
            <a:ext cx="0" cy="1919439"/>
          </a:xfrm>
          <a:prstGeom prst="line">
            <a:avLst/>
          </a:prstGeom>
          <a:noFill/>
          <a:ln w="63500" cap="sq">
            <a:solidFill>
              <a:srgbClr val="59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3908281" y="3061562"/>
            <a:ext cx="316649" cy="0"/>
          </a:xfrm>
          <a:prstGeom prst="line">
            <a:avLst/>
          </a:prstGeom>
          <a:noFill/>
          <a:ln w="63500" cap="sq">
            <a:solidFill>
              <a:srgbClr val="59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9" name="任意多边形: 形状 323"/>
          <p:cNvSpPr/>
          <p:nvPr/>
        </p:nvSpPr>
        <p:spPr>
          <a:xfrm>
            <a:off x="7711466" y="2627921"/>
            <a:ext cx="443363" cy="860645"/>
          </a:xfrm>
          <a:custGeom>
            <a:avLst/>
            <a:gdLst>
              <a:gd name="connsiteX0" fmla="*/ 0 w 485775"/>
              <a:gd name="connsiteY0" fmla="*/ 0 h 942975"/>
              <a:gd name="connsiteX1" fmla="*/ 0 w 485775"/>
              <a:gd name="connsiteY1" fmla="*/ 404812 h 942975"/>
              <a:gd name="connsiteX2" fmla="*/ 238125 w 485775"/>
              <a:gd name="connsiteY2" fmla="*/ 466725 h 942975"/>
              <a:gd name="connsiteX3" fmla="*/ 9525 w 485775"/>
              <a:gd name="connsiteY3" fmla="*/ 528637 h 942975"/>
              <a:gd name="connsiteX4" fmla="*/ 9525 w 485775"/>
              <a:gd name="connsiteY4" fmla="*/ 942975 h 942975"/>
              <a:gd name="connsiteX5" fmla="*/ 485775 w 485775"/>
              <a:gd name="connsiteY5" fmla="*/ 814387 h 942975"/>
              <a:gd name="connsiteX6" fmla="*/ 485775 w 485775"/>
              <a:gd name="connsiteY6" fmla="*/ 119062 h 942975"/>
              <a:gd name="connsiteX7" fmla="*/ 0 w 485775"/>
              <a:gd name="connsiteY7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775" h="942975">
                <a:moveTo>
                  <a:pt x="0" y="0"/>
                </a:moveTo>
                <a:lnTo>
                  <a:pt x="0" y="404812"/>
                </a:lnTo>
                <a:lnTo>
                  <a:pt x="238125" y="466725"/>
                </a:lnTo>
                <a:lnTo>
                  <a:pt x="9525" y="528637"/>
                </a:lnTo>
                <a:lnTo>
                  <a:pt x="9525" y="942975"/>
                </a:lnTo>
                <a:lnTo>
                  <a:pt x="485775" y="814387"/>
                </a:lnTo>
                <a:lnTo>
                  <a:pt x="485775" y="119062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140" name="矩形 139"/>
          <p:cNvSpPr/>
          <p:nvPr/>
        </p:nvSpPr>
        <p:spPr>
          <a:xfrm rot="16200000">
            <a:off x="7767140" y="2920431"/>
            <a:ext cx="50609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ALU</a:t>
            </a:r>
            <a:endParaRPr lang="en-US" altLang="zh-CN" sz="132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1" name="流程图: 手动操作 140"/>
          <p:cNvSpPr/>
          <p:nvPr/>
        </p:nvSpPr>
        <p:spPr>
          <a:xfrm rot="16200000">
            <a:off x="6940895" y="3197630"/>
            <a:ext cx="505805" cy="214765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142" name="矩形 141"/>
          <p:cNvSpPr/>
          <p:nvPr/>
        </p:nvSpPr>
        <p:spPr>
          <a:xfrm>
            <a:off x="7030404" y="3055213"/>
            <a:ext cx="267335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10742725" y="2658162"/>
            <a:ext cx="278243" cy="523935"/>
            <a:chOff x="11254296" y="3897575"/>
            <a:chExt cx="293459" cy="552588"/>
          </a:xfrm>
        </p:grpSpPr>
        <p:sp>
          <p:nvSpPr>
            <p:cNvPr id="144" name="流程图: 手动操作 143"/>
            <p:cNvSpPr/>
            <p:nvPr/>
          </p:nvSpPr>
          <p:spPr>
            <a:xfrm rot="16200000">
              <a:off x="11167767" y="4070175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11254296" y="3897575"/>
              <a:ext cx="281954" cy="527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6" name="直接连接符 145"/>
          <p:cNvCxnSpPr/>
          <p:nvPr/>
        </p:nvCxnSpPr>
        <p:spPr>
          <a:xfrm>
            <a:off x="4486538" y="3304774"/>
            <a:ext cx="224712" cy="99483"/>
          </a:xfrm>
          <a:prstGeom prst="line">
            <a:avLst/>
          </a:prstGeom>
          <a:noFill/>
          <a:ln w="63500" cap="sq">
            <a:solidFill>
              <a:srgbClr val="59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直接连接符 146"/>
          <p:cNvCxnSpPr/>
          <p:nvPr/>
        </p:nvCxnSpPr>
        <p:spPr>
          <a:xfrm flipV="1">
            <a:off x="7085541" y="3314874"/>
            <a:ext cx="260648" cy="120979"/>
          </a:xfrm>
          <a:prstGeom prst="line">
            <a:avLst/>
          </a:prstGeom>
          <a:noFill/>
          <a:ln w="63500" cap="sq">
            <a:solidFill>
              <a:srgbClr val="59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8" name="组合 147"/>
          <p:cNvGrpSpPr/>
          <p:nvPr/>
        </p:nvGrpSpPr>
        <p:grpSpPr>
          <a:xfrm>
            <a:off x="2198435" y="2655859"/>
            <a:ext cx="9028413" cy="2937239"/>
            <a:chOff x="2250097" y="3861815"/>
            <a:chExt cx="9522154" cy="3097869"/>
          </a:xfrm>
        </p:grpSpPr>
        <p:cxnSp>
          <p:nvCxnSpPr>
            <p:cNvPr id="149" name="直接连接符 148"/>
            <p:cNvCxnSpPr/>
            <p:nvPr/>
          </p:nvCxnSpPr>
          <p:spPr>
            <a:xfrm>
              <a:off x="4391673" y="5021016"/>
              <a:ext cx="694027" cy="0"/>
            </a:xfrm>
            <a:prstGeom prst="line">
              <a:avLst/>
            </a:prstGeom>
            <a:noFill/>
            <a:ln w="63500" cap="sq">
              <a:solidFill>
                <a:srgbClr val="59B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4014727" y="4008322"/>
              <a:ext cx="1059164" cy="0"/>
            </a:xfrm>
            <a:prstGeom prst="line">
              <a:avLst/>
            </a:prstGeom>
            <a:noFill/>
            <a:ln w="63500" cap="sq">
              <a:solidFill>
                <a:srgbClr val="59B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6507043" y="4010421"/>
              <a:ext cx="1557578" cy="1"/>
            </a:xfrm>
            <a:prstGeom prst="line">
              <a:avLst/>
            </a:prstGeom>
            <a:ln w="63500">
              <a:solidFill>
                <a:srgbClr val="59B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8532230" y="4302272"/>
              <a:ext cx="1224035" cy="0"/>
            </a:xfrm>
            <a:prstGeom prst="line">
              <a:avLst/>
            </a:prstGeom>
            <a:ln w="63500">
              <a:solidFill>
                <a:srgbClr val="59B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任意多边形: 形状 256"/>
            <p:cNvSpPr/>
            <p:nvPr/>
          </p:nvSpPr>
          <p:spPr>
            <a:xfrm flipV="1">
              <a:off x="11586101" y="3977542"/>
              <a:ext cx="168314" cy="176200"/>
            </a:xfrm>
            <a:custGeom>
              <a:avLst/>
              <a:gdLst>
                <a:gd name="connsiteX0" fmla="*/ 323850 w 323850"/>
                <a:gd name="connsiteY0" fmla="*/ 0 h 0"/>
                <a:gd name="connsiteX1" fmla="*/ 0 w 3238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>
                  <a:moveTo>
                    <a:pt x="323850" y="0"/>
                  </a:moveTo>
                  <a:lnTo>
                    <a:pt x="0" y="0"/>
                  </a:lnTo>
                </a:path>
              </a:pathLst>
            </a:custGeom>
            <a:noFill/>
            <a:ln w="63500" cap="sq">
              <a:solidFill>
                <a:srgbClr val="59B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cxnSp>
          <p:nvCxnSpPr>
            <p:cNvPr id="154" name="直接连接符 153"/>
            <p:cNvCxnSpPr/>
            <p:nvPr/>
          </p:nvCxnSpPr>
          <p:spPr>
            <a:xfrm>
              <a:off x="11772251" y="4149460"/>
              <a:ext cx="0" cy="2799633"/>
            </a:xfrm>
            <a:prstGeom prst="line">
              <a:avLst/>
            </a:prstGeom>
            <a:ln w="63500" cap="sq">
              <a:solidFill>
                <a:srgbClr val="59B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4391673" y="5021016"/>
              <a:ext cx="0" cy="1928077"/>
            </a:xfrm>
            <a:prstGeom prst="line">
              <a:avLst/>
            </a:prstGeom>
            <a:noFill/>
            <a:ln w="63500" cap="sq">
              <a:solidFill>
                <a:srgbClr val="59B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4391673" y="6959684"/>
              <a:ext cx="7379146" cy="0"/>
            </a:xfrm>
            <a:prstGeom prst="line">
              <a:avLst/>
            </a:prstGeom>
            <a:noFill/>
            <a:ln w="63500" cap="sq">
              <a:solidFill>
                <a:srgbClr val="59B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10581229" y="4289705"/>
              <a:ext cx="732011" cy="0"/>
            </a:xfrm>
            <a:prstGeom prst="line">
              <a:avLst/>
            </a:prstGeom>
            <a:noFill/>
            <a:ln w="63500" cap="sq">
              <a:solidFill>
                <a:srgbClr val="59B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3493075" y="4009114"/>
              <a:ext cx="545607" cy="0"/>
            </a:xfrm>
            <a:prstGeom prst="line">
              <a:avLst/>
            </a:prstGeom>
            <a:noFill/>
            <a:ln w="63500" cap="sq">
              <a:solidFill>
                <a:srgbClr val="59B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9" name="组合 158"/>
            <p:cNvGrpSpPr/>
            <p:nvPr/>
          </p:nvGrpSpPr>
          <p:grpSpPr>
            <a:xfrm>
              <a:off x="2584594" y="3861815"/>
              <a:ext cx="949615" cy="933812"/>
              <a:chOff x="2153669" y="3768090"/>
              <a:chExt cx="986506" cy="896760"/>
            </a:xfrm>
          </p:grpSpPr>
          <p:sp>
            <p:nvSpPr>
              <p:cNvPr id="163" name="矩形 162"/>
              <p:cNvSpPr/>
              <p:nvPr/>
            </p:nvSpPr>
            <p:spPr>
              <a:xfrm>
                <a:off x="2672635" y="3769167"/>
                <a:ext cx="467540" cy="29970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2153669" y="3768090"/>
                <a:ext cx="335751" cy="29970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2251060" y="4158046"/>
                <a:ext cx="759636" cy="50680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325" b="1" kern="0" dirty="0">
                    <a:latin typeface="微软雅黑" panose="020B0503020204020204" charset="-122"/>
                    <a:ea typeface="微软雅黑" panose="020B0503020204020204" charset="-122"/>
                  </a:rPr>
                  <a:t>指令</a:t>
                </a:r>
                <a:endParaRPr lang="en-US" altLang="zh-CN" sz="132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325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32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160" name="直接连接符 159"/>
            <p:cNvCxnSpPr/>
            <p:nvPr/>
          </p:nvCxnSpPr>
          <p:spPr>
            <a:xfrm>
              <a:off x="2250097" y="3993971"/>
              <a:ext cx="343074" cy="0"/>
            </a:xfrm>
            <a:prstGeom prst="line">
              <a:avLst/>
            </a:prstGeom>
            <a:ln w="63500">
              <a:solidFill>
                <a:srgbClr val="59B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矩形 160"/>
            <p:cNvSpPr/>
            <p:nvPr/>
          </p:nvSpPr>
          <p:spPr>
            <a:xfrm rot="16200000">
              <a:off x="8123340" y="4140856"/>
              <a:ext cx="533772" cy="31209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162" name="直接连接符 161"/>
            <p:cNvCxnSpPr/>
            <p:nvPr/>
          </p:nvCxnSpPr>
          <p:spPr>
            <a:xfrm flipV="1">
              <a:off x="11313240" y="4162872"/>
              <a:ext cx="264796" cy="120138"/>
            </a:xfrm>
            <a:prstGeom prst="line">
              <a:avLst/>
            </a:prstGeom>
            <a:noFill/>
            <a:ln w="63500" cap="sq">
              <a:solidFill>
                <a:srgbClr val="59B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66" name="直接连接符 165"/>
          <p:cNvCxnSpPr/>
          <p:nvPr/>
        </p:nvCxnSpPr>
        <p:spPr>
          <a:xfrm>
            <a:off x="3890320" y="4727090"/>
            <a:ext cx="1053380" cy="0"/>
          </a:xfrm>
          <a:prstGeom prst="line">
            <a:avLst/>
          </a:prstGeom>
          <a:noFill/>
          <a:ln w="63500" cap="sq">
            <a:solidFill>
              <a:srgbClr val="59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6160636" y="4660859"/>
            <a:ext cx="625599" cy="0"/>
          </a:xfrm>
          <a:prstGeom prst="line">
            <a:avLst/>
          </a:prstGeom>
          <a:noFill/>
          <a:ln w="63500" cap="sq">
            <a:solidFill>
              <a:srgbClr val="59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6795880" y="3461474"/>
            <a:ext cx="0" cy="1199386"/>
          </a:xfrm>
          <a:prstGeom prst="line">
            <a:avLst/>
          </a:prstGeom>
          <a:noFill/>
          <a:ln w="63500" cap="sq">
            <a:solidFill>
              <a:srgbClr val="59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6799856" y="3461474"/>
            <a:ext cx="250210" cy="0"/>
          </a:xfrm>
          <a:prstGeom prst="line">
            <a:avLst/>
          </a:prstGeom>
          <a:noFill/>
          <a:ln w="63500" cap="sq">
            <a:solidFill>
              <a:srgbClr val="59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4224930" y="3083520"/>
            <a:ext cx="0" cy="221255"/>
          </a:xfrm>
          <a:prstGeom prst="line">
            <a:avLst/>
          </a:prstGeom>
          <a:noFill/>
          <a:ln w="63500" cap="sq">
            <a:solidFill>
              <a:srgbClr val="59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1" name="矩形 170"/>
          <p:cNvSpPr/>
          <p:nvPr/>
        </p:nvSpPr>
        <p:spPr>
          <a:xfrm>
            <a:off x="1419938" y="2517180"/>
            <a:ext cx="267335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直接连接符 171"/>
          <p:cNvCxnSpPr/>
          <p:nvPr/>
        </p:nvCxnSpPr>
        <p:spPr>
          <a:xfrm flipV="1">
            <a:off x="10788202" y="2935997"/>
            <a:ext cx="251066" cy="113909"/>
          </a:xfrm>
          <a:prstGeom prst="line">
            <a:avLst/>
          </a:prstGeom>
          <a:noFill/>
          <a:ln w="63500" cap="sq">
            <a:solidFill>
              <a:srgbClr val="59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3" name="直接连接符 172"/>
          <p:cNvCxnSpPr/>
          <p:nvPr/>
        </p:nvCxnSpPr>
        <p:spPr>
          <a:xfrm>
            <a:off x="4228585" y="3749932"/>
            <a:ext cx="658040" cy="0"/>
          </a:xfrm>
          <a:prstGeom prst="line">
            <a:avLst/>
          </a:prstGeom>
          <a:noFill/>
          <a:ln w="635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6241712" y="2794678"/>
            <a:ext cx="1476815" cy="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>
            <a:off x="8154828" y="3068708"/>
            <a:ext cx="116056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>
            <a:off x="4228584" y="3749932"/>
            <a:ext cx="0" cy="1828103"/>
          </a:xfrm>
          <a:prstGeom prst="line">
            <a:avLst/>
          </a:prstGeom>
          <a:noFill/>
          <a:ln w="635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7" name="直接连接符 176"/>
          <p:cNvCxnSpPr/>
          <p:nvPr/>
        </p:nvCxnSpPr>
        <p:spPr>
          <a:xfrm>
            <a:off x="4228584" y="5588076"/>
            <a:ext cx="6996524" cy="0"/>
          </a:xfrm>
          <a:prstGeom prst="line">
            <a:avLst/>
          </a:prstGeom>
          <a:noFill/>
          <a:ln w="635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10097582" y="3055213"/>
            <a:ext cx="694055" cy="0"/>
          </a:xfrm>
          <a:prstGeom prst="line">
            <a:avLst/>
          </a:prstGeom>
          <a:noFill/>
          <a:ln w="635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3363286" y="2795055"/>
            <a:ext cx="1519613" cy="0"/>
          </a:xfrm>
          <a:prstGeom prst="line">
            <a:avLst/>
          </a:prstGeom>
          <a:noFill/>
          <a:ln w="635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2198053" y="2776141"/>
            <a:ext cx="32528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flipV="1">
            <a:off x="10813726" y="2924699"/>
            <a:ext cx="251066" cy="113909"/>
          </a:xfrm>
          <a:prstGeom prst="line">
            <a:avLst/>
          </a:prstGeom>
          <a:noFill/>
          <a:ln w="635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2" name="组合 181"/>
          <p:cNvGrpSpPr/>
          <p:nvPr/>
        </p:nvGrpSpPr>
        <p:grpSpPr>
          <a:xfrm>
            <a:off x="11042822" y="2755829"/>
            <a:ext cx="183644" cy="2822205"/>
            <a:chOff x="11574941" y="3966951"/>
            <a:chExt cx="193687" cy="2976544"/>
          </a:xfrm>
        </p:grpSpPr>
        <p:cxnSp>
          <p:nvCxnSpPr>
            <p:cNvPr id="183" name="直接连接符 182"/>
            <p:cNvCxnSpPr/>
            <p:nvPr/>
          </p:nvCxnSpPr>
          <p:spPr>
            <a:xfrm>
              <a:off x="11768628" y="4143862"/>
              <a:ext cx="0" cy="2799633"/>
            </a:xfrm>
            <a:prstGeom prst="line">
              <a:avLst/>
            </a:prstGeom>
            <a:ln w="6350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任意多边形: 形状 256"/>
            <p:cNvSpPr/>
            <p:nvPr/>
          </p:nvSpPr>
          <p:spPr>
            <a:xfrm flipV="1">
              <a:off x="11574941" y="3966951"/>
              <a:ext cx="168314" cy="176200"/>
            </a:xfrm>
            <a:custGeom>
              <a:avLst/>
              <a:gdLst>
                <a:gd name="connsiteX0" fmla="*/ 323850 w 323850"/>
                <a:gd name="connsiteY0" fmla="*/ 0 h 0"/>
                <a:gd name="connsiteX1" fmla="*/ 0 w 3238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>
                  <a:moveTo>
                    <a:pt x="323850" y="0"/>
                  </a:moveTo>
                  <a:lnTo>
                    <a:pt x="0" y="0"/>
                  </a:lnTo>
                </a:path>
              </a:pathLst>
            </a:custGeom>
            <a:noFill/>
            <a:ln w="63500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sp>
        <p:nvSpPr>
          <p:cNvPr id="185" name="文本框 184"/>
          <p:cNvSpPr txBox="1"/>
          <p:nvPr/>
        </p:nvSpPr>
        <p:spPr>
          <a:xfrm>
            <a:off x="1488245" y="1604261"/>
            <a:ext cx="1059815" cy="441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75" b="1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</a:t>
            </a:r>
            <a:r>
              <a:rPr lang="en-US" altLang="zh-CN" sz="2275" b="1" baseline="-25000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clk_to_q</a:t>
            </a:r>
            <a:endParaRPr lang="zh-CN" altLang="en-US" sz="2275" b="1" baseline="-25000" dirty="0">
              <a:solidFill>
                <a:srgbClr val="FF0000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4798789" y="1566785"/>
            <a:ext cx="1394460" cy="441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75" b="1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</a:t>
            </a:r>
            <a:r>
              <a:rPr lang="en-US" altLang="zh-CN" sz="2275" b="1" baseline="-25000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regfile_read</a:t>
            </a:r>
            <a:endParaRPr lang="zh-CN" altLang="en-US" sz="2275" b="1" baseline="-25000" dirty="0">
              <a:solidFill>
                <a:srgbClr val="FF0000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477465" y="1604261"/>
            <a:ext cx="798195" cy="441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75" b="1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</a:t>
            </a:r>
            <a:r>
              <a:rPr lang="en-US" altLang="zh-CN" sz="2275" b="1" baseline="-25000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</a:t>
            </a:r>
            <a:endParaRPr lang="zh-CN" altLang="en-US" sz="2275" b="1" baseline="-25000" dirty="0">
              <a:solidFill>
                <a:srgbClr val="FF0000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7529723" y="1594175"/>
            <a:ext cx="620395" cy="441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75" b="1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</a:t>
            </a:r>
            <a:r>
              <a:rPr lang="en-US" altLang="zh-CN" sz="2275" b="1" baseline="-25000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alu</a:t>
            </a:r>
            <a:endParaRPr lang="zh-CN" altLang="en-US" sz="2275" b="1" baseline="-25000" dirty="0">
              <a:solidFill>
                <a:srgbClr val="FF0000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9164979" y="1579066"/>
            <a:ext cx="798195" cy="441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75" b="1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</a:t>
            </a:r>
            <a:r>
              <a:rPr lang="en-US" altLang="zh-CN" sz="2275" b="1" baseline="-25000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</a:t>
            </a:r>
            <a:endParaRPr lang="zh-CN" altLang="en-US" sz="2275" b="1" baseline="-25000" dirty="0">
              <a:solidFill>
                <a:srgbClr val="FF0000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10563994" y="1604261"/>
            <a:ext cx="741680" cy="441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75" b="1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</a:t>
            </a:r>
            <a:r>
              <a:rPr lang="en-US" altLang="zh-CN" sz="2275" b="1" baseline="-25000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mux</a:t>
            </a:r>
            <a:endParaRPr lang="zh-CN" altLang="en-US" sz="2275" b="1" baseline="-25000" dirty="0">
              <a:solidFill>
                <a:srgbClr val="FF0000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4220669" y="3808138"/>
            <a:ext cx="840105" cy="441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75" b="1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</a:t>
            </a:r>
            <a:r>
              <a:rPr lang="en-US" altLang="zh-CN" sz="2275" b="1" baseline="-25000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setup</a:t>
            </a:r>
            <a:endParaRPr lang="zh-CN" altLang="en-US" sz="2275" b="1" baseline="-25000" dirty="0">
              <a:solidFill>
                <a:srgbClr val="FF0000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192" name="直接连接符 191"/>
          <p:cNvCxnSpPr/>
          <p:nvPr/>
        </p:nvCxnSpPr>
        <p:spPr>
          <a:xfrm>
            <a:off x="7886688" y="2141643"/>
            <a:ext cx="0" cy="521494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10913585" y="2141643"/>
            <a:ext cx="0" cy="567412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94" name="组合 193"/>
          <p:cNvGrpSpPr/>
          <p:nvPr/>
        </p:nvGrpSpPr>
        <p:grpSpPr>
          <a:xfrm>
            <a:off x="4883012" y="2395812"/>
            <a:ext cx="1438048" cy="1912634"/>
            <a:chOff x="5081485" y="3587547"/>
            <a:chExt cx="1516691" cy="2017231"/>
          </a:xfrm>
        </p:grpSpPr>
        <p:sp>
          <p:nvSpPr>
            <p:cNvPr id="195" name="矩形 194"/>
            <p:cNvSpPr/>
            <p:nvPr/>
          </p:nvSpPr>
          <p:spPr>
            <a:xfrm>
              <a:off x="5102472" y="3624635"/>
              <a:ext cx="1417422" cy="1620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5087028" y="3846399"/>
              <a:ext cx="499616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矩形 196"/>
            <p:cNvSpPr/>
            <p:nvPr/>
          </p:nvSpPr>
          <p:spPr>
            <a:xfrm>
              <a:off x="5088159" y="4167250"/>
              <a:ext cx="499616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5081485" y="4515214"/>
              <a:ext cx="46010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5087028" y="4869877"/>
              <a:ext cx="499616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5607659" y="3587547"/>
              <a:ext cx="48957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5464882" y="4623794"/>
              <a:ext cx="90547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325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寄存器堆</a:t>
              </a:r>
              <a:endParaRPr lang="zh-CN" altLang="en-US" sz="1325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6187634" y="3856669"/>
              <a:ext cx="41054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矩形 202"/>
            <p:cNvSpPr/>
            <p:nvPr/>
          </p:nvSpPr>
          <p:spPr>
            <a:xfrm>
              <a:off x="6179493" y="4276124"/>
              <a:ext cx="41054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4" name="组合 203"/>
            <p:cNvGrpSpPr/>
            <p:nvPr/>
          </p:nvGrpSpPr>
          <p:grpSpPr>
            <a:xfrm>
              <a:off x="5532327" y="5118027"/>
              <a:ext cx="538460" cy="486751"/>
              <a:chOff x="1853728" y="4285666"/>
              <a:chExt cx="538460" cy="486751"/>
            </a:xfrm>
            <a:solidFill>
              <a:srgbClr val="FFCCFF"/>
            </a:solidFill>
          </p:grpSpPr>
          <p:cxnSp>
            <p:nvCxnSpPr>
              <p:cNvPr id="205" name="直接连接符 204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矩形 205"/>
              <p:cNvSpPr/>
              <p:nvPr/>
            </p:nvSpPr>
            <p:spPr>
              <a:xfrm>
                <a:off x="1853728" y="4460324"/>
                <a:ext cx="538460" cy="31209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325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等腰三角形 206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grpSp>
        <p:nvGrpSpPr>
          <p:cNvPr id="208" name="组合 207"/>
          <p:cNvGrpSpPr/>
          <p:nvPr/>
        </p:nvGrpSpPr>
        <p:grpSpPr>
          <a:xfrm>
            <a:off x="2515586" y="2471451"/>
            <a:ext cx="900376" cy="1370404"/>
            <a:chOff x="2153669" y="3581315"/>
            <a:chExt cx="986507" cy="1387999"/>
          </a:xfrm>
        </p:grpSpPr>
        <p:sp>
          <p:nvSpPr>
            <p:cNvPr id="209" name="矩形 208"/>
            <p:cNvSpPr/>
            <p:nvPr/>
          </p:nvSpPr>
          <p:spPr>
            <a:xfrm>
              <a:off x="2162582" y="3581315"/>
              <a:ext cx="920297" cy="1387999"/>
            </a:xfrm>
            <a:prstGeom prst="rect">
              <a:avLst/>
            </a:prstGeom>
            <a:solidFill>
              <a:srgbClr val="79F5F9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2672635" y="3769167"/>
              <a:ext cx="467541" cy="2997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153669" y="3768090"/>
              <a:ext cx="333958" cy="2997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矩形 211"/>
            <p:cNvSpPr/>
            <p:nvPr/>
          </p:nvSpPr>
          <p:spPr>
            <a:xfrm>
              <a:off x="2250540" y="4158047"/>
              <a:ext cx="755579" cy="5068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325" b="1" kern="0" dirty="0"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1325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325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325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13" name="TextBox 24"/>
          <p:cNvSpPr txBox="1"/>
          <p:nvPr/>
        </p:nvSpPr>
        <p:spPr>
          <a:xfrm>
            <a:off x="2614336" y="5894404"/>
            <a:ext cx="6974619" cy="7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Clr>
                <a:srgbClr val="FFC000"/>
              </a:buClr>
            </a:pPr>
            <a:r>
              <a:rPr lang="zh-CN" altLang="en-US" sz="265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性能取决于最慢的指令，时钟周期过长</a:t>
            </a:r>
            <a:endParaRPr lang="en-US" altLang="zh-CN" sz="265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  <a:sym typeface="Arial" panose="020B0604020202020204" pitchFamily="34" charset="0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4974942" y="4514609"/>
            <a:ext cx="1159685" cy="331773"/>
            <a:chOff x="5178444" y="5822218"/>
            <a:chExt cx="1223105" cy="349917"/>
          </a:xfrm>
        </p:grpSpPr>
        <p:sp>
          <p:nvSpPr>
            <p:cNvPr id="110" name="流程图: 手动输入 146"/>
            <p:cNvSpPr/>
            <p:nvPr/>
          </p:nvSpPr>
          <p:spPr>
            <a:xfrm>
              <a:off x="5178444" y="5822218"/>
              <a:ext cx="1223105" cy="30849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solidFill>
              <a:srgbClr val="FFC0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5259637" y="5860043"/>
              <a:ext cx="1119113" cy="3120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253349" y="2498515"/>
            <a:ext cx="874175" cy="1361582"/>
            <a:chOff x="2106940" y="3477998"/>
            <a:chExt cx="957799" cy="1491834"/>
          </a:xfrm>
        </p:grpSpPr>
        <p:sp>
          <p:nvSpPr>
            <p:cNvPr id="50" name="矩形 49"/>
            <p:cNvSpPr/>
            <p:nvPr/>
          </p:nvSpPr>
          <p:spPr>
            <a:xfrm>
              <a:off x="2162583" y="3477998"/>
              <a:ext cx="828902" cy="1491834"/>
            </a:xfrm>
            <a:prstGeom prst="rect">
              <a:avLst/>
            </a:prstGeom>
            <a:solidFill>
              <a:srgbClr val="79F5F9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2317534" y="3480984"/>
              <a:ext cx="508589" cy="32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597199" y="3861428"/>
              <a:ext cx="467540" cy="32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146656" y="3834566"/>
              <a:ext cx="333957" cy="32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185342" y="4068361"/>
              <a:ext cx="755579" cy="5482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325" b="1" kern="0" dirty="0"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endParaRPr lang="en-US" altLang="zh-CN" sz="1325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325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325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106940" y="4556521"/>
              <a:ext cx="519025" cy="32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954299" y="2562247"/>
            <a:ext cx="239223" cy="429550"/>
          </a:xfrm>
          <a:prstGeom prst="rect">
            <a:avLst/>
          </a:prstGeom>
          <a:solidFill>
            <a:srgbClr val="59B2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2074615" y="2995030"/>
            <a:ext cx="0" cy="95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874310" y="2241688"/>
            <a:ext cx="422275" cy="324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1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51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77" name="等腰三角形 76"/>
          <p:cNvSpPr/>
          <p:nvPr/>
        </p:nvSpPr>
        <p:spPr>
          <a:xfrm>
            <a:off x="1971636" y="2874345"/>
            <a:ext cx="205961" cy="115779"/>
          </a:xfrm>
          <a:prstGeom prst="triangle">
            <a:avLst/>
          </a:prstGeom>
          <a:solidFill>
            <a:srgbClr val="59B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99" name="直接连接符 98"/>
          <p:cNvCxnSpPr/>
          <p:nvPr/>
        </p:nvCxnSpPr>
        <p:spPr>
          <a:xfrm flipV="1">
            <a:off x="2074615" y="2995030"/>
            <a:ext cx="0" cy="95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1874310" y="2241688"/>
            <a:ext cx="422275" cy="324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1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51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2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多周期</a:t>
            </a:r>
            <a:r>
              <a:rPr lang="en-US" altLang="zh-CN" dirty="0"/>
              <a:t>MIPS</a:t>
            </a:r>
            <a:r>
              <a:rPr lang="zh-CN" altLang="en-US" dirty="0"/>
              <a:t>数据通路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4" name="TextBox 24"/>
          <p:cNvSpPr txBox="1"/>
          <p:nvPr/>
        </p:nvSpPr>
        <p:spPr>
          <a:xfrm>
            <a:off x="1513948" y="1128122"/>
            <a:ext cx="10057902" cy="1960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275" b="1" dirty="0"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  <a:sym typeface="Arial" panose="020B0604020202020204" pitchFamily="34" charset="0"/>
              </a:rPr>
              <a:t>不再区分指令存储器和数据存储器，分时使用部分功能部件</a:t>
            </a:r>
            <a:endParaRPr lang="zh-CN" altLang="en-US" sz="2275" b="1" dirty="0">
              <a:latin typeface="微软雅黑" panose="020B0503020204020204" charset="-122"/>
              <a:ea typeface="微软雅黑" panose="020B0503020204020204" charset="-122"/>
              <a:cs typeface="Segoe UI Black" panose="020B0A02040204020203" pitchFamily="34" charset="0"/>
              <a:sym typeface="Arial" panose="020B0604020202020204" pitchFamily="34" charset="0"/>
            </a:endParaRPr>
          </a:p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275" b="1" dirty="0"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  <a:sym typeface="Arial" panose="020B0604020202020204" pitchFamily="34" charset="0"/>
              </a:rPr>
              <a:t>主要功能单元输出端增加寄存器锁存数据</a:t>
            </a:r>
            <a:endParaRPr lang="en-US" altLang="zh-CN" sz="2275" b="1" dirty="0">
              <a:latin typeface="微软雅黑" panose="020B0503020204020204" charset="-122"/>
              <a:ea typeface="微软雅黑" panose="020B0503020204020204" charset="-122"/>
              <a:cs typeface="Segoe UI Black" panose="020B0A02040204020203" pitchFamily="34" charset="0"/>
              <a:sym typeface="Arial" panose="020B0604020202020204" pitchFamily="34" charset="0"/>
            </a:endParaRPr>
          </a:p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275" b="1" dirty="0"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  <a:sym typeface="Arial" panose="020B0604020202020204" pitchFamily="34" charset="0"/>
              </a:rPr>
              <a:t>传输通路延迟变小，时钟周期变短</a:t>
            </a:r>
            <a:endParaRPr lang="zh-CN" altLang="en-US" sz="2275" b="1" dirty="0">
              <a:latin typeface="微软雅黑" panose="020B0503020204020204" charset="-122"/>
              <a:ea typeface="微软雅黑" panose="020B0503020204020204" charset="-122"/>
              <a:cs typeface="Segoe UI Black" panose="020B0A02040204020203" pitchFamily="34" charset="0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35712" y="3222289"/>
            <a:ext cx="7548437" cy="2996993"/>
            <a:chOff x="2374973" y="3735087"/>
            <a:chExt cx="7961242" cy="3160891"/>
          </a:xfrm>
        </p:grpSpPr>
        <p:grpSp>
          <p:nvGrpSpPr>
            <p:cNvPr id="6" name="组合 5"/>
            <p:cNvGrpSpPr/>
            <p:nvPr/>
          </p:nvGrpSpPr>
          <p:grpSpPr>
            <a:xfrm>
              <a:off x="2374973" y="3735087"/>
              <a:ext cx="7961242" cy="3160891"/>
              <a:chOff x="1920091" y="3780785"/>
              <a:chExt cx="8336213" cy="3309767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9272179" y="5413823"/>
                <a:ext cx="736697" cy="48469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233910" y="4825273"/>
                <a:ext cx="1292117" cy="1701880"/>
              </a:xfrm>
              <a:prstGeom prst="rect">
                <a:avLst/>
              </a:prstGeom>
              <a:solidFill>
                <a:srgbClr val="FFCCFF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2" name="任意多边形: 形状 4"/>
              <p:cNvSpPr/>
              <p:nvPr/>
            </p:nvSpPr>
            <p:spPr>
              <a:xfrm>
                <a:off x="1920091" y="3780785"/>
                <a:ext cx="7174384" cy="1876026"/>
              </a:xfrm>
              <a:custGeom>
                <a:avLst/>
                <a:gdLst>
                  <a:gd name="connsiteX0" fmla="*/ 7054850 w 7054850"/>
                  <a:gd name="connsiteY0" fmla="*/ 1841500 h 1841500"/>
                  <a:gd name="connsiteX1" fmla="*/ 7054850 w 7054850"/>
                  <a:gd name="connsiteY1" fmla="*/ 0 h 1841500"/>
                  <a:gd name="connsiteX2" fmla="*/ 0 w 7054850"/>
                  <a:gd name="connsiteY2" fmla="*/ 0 h 1841500"/>
                  <a:gd name="connsiteX3" fmla="*/ 0 w 7054850"/>
                  <a:gd name="connsiteY3" fmla="*/ 1301750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54850" h="1841500">
                    <a:moveTo>
                      <a:pt x="7054850" y="1841500"/>
                    </a:moveTo>
                    <a:lnTo>
                      <a:pt x="7054850" y="0"/>
                    </a:lnTo>
                    <a:lnTo>
                      <a:pt x="0" y="0"/>
                    </a:lnTo>
                    <a:lnTo>
                      <a:pt x="0" y="1301750"/>
                    </a:lnTo>
                  </a:path>
                </a:pathLst>
              </a:cu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cxnSp>
            <p:nvCxnSpPr>
              <p:cNvPr id="13" name="直接箭头连接符 12"/>
              <p:cNvCxnSpPr/>
              <p:nvPr/>
            </p:nvCxnSpPr>
            <p:spPr>
              <a:xfrm>
                <a:off x="1920091" y="5081658"/>
                <a:ext cx="27144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2191535" y="4479286"/>
                <a:ext cx="381000" cy="1187451"/>
              </a:xfrm>
              <a:prstGeom prst="rect">
                <a:avLst/>
              </a:prstGeom>
              <a:solidFill>
                <a:srgbClr val="59B2FF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137065" y="4896958"/>
                <a:ext cx="521745" cy="391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</a:t>
                </a:r>
                <a:endParaRPr lang="en-US" altLang="zh-CN" sz="170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>
                <a:off x="2696852" y="3976366"/>
                <a:ext cx="0" cy="1096645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2572535" y="5085141"/>
                <a:ext cx="373711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 17"/>
              <p:cNvSpPr/>
              <p:nvPr/>
            </p:nvSpPr>
            <p:spPr>
              <a:xfrm>
                <a:off x="2953929" y="4825273"/>
                <a:ext cx="1519333" cy="1701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881203" y="4632653"/>
                <a:ext cx="760821" cy="444387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881203" y="6033456"/>
                <a:ext cx="735919" cy="493697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907454" y="4888345"/>
                <a:ext cx="1036478" cy="391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Address</a:t>
                </a:r>
                <a:endParaRPr lang="en-US" altLang="zh-CN" sz="170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076002" y="5461814"/>
                <a:ext cx="921469" cy="448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705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存储器</a:t>
                </a:r>
                <a:endParaRPr lang="zh-CN" altLang="en-US" sz="1705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921076" y="6092467"/>
                <a:ext cx="504915" cy="391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705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endParaRPr lang="zh-CN" altLang="en-US" sz="1705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任意多边形: 形状 21"/>
              <p:cNvSpPr/>
              <p:nvPr/>
            </p:nvSpPr>
            <p:spPr>
              <a:xfrm>
                <a:off x="2809277" y="4199008"/>
                <a:ext cx="5383498" cy="882650"/>
              </a:xfrm>
              <a:custGeom>
                <a:avLst/>
                <a:gdLst>
                  <a:gd name="connsiteX0" fmla="*/ 0 w 5416550"/>
                  <a:gd name="connsiteY0" fmla="*/ 882650 h 882650"/>
                  <a:gd name="connsiteX1" fmla="*/ 0 w 5416550"/>
                  <a:gd name="connsiteY1" fmla="*/ 0 h 882650"/>
                  <a:gd name="connsiteX2" fmla="*/ 5416550 w 5416550"/>
                  <a:gd name="connsiteY2" fmla="*/ 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16550" h="882650">
                    <a:moveTo>
                      <a:pt x="0" y="882650"/>
                    </a:moveTo>
                    <a:lnTo>
                      <a:pt x="0" y="0"/>
                    </a:lnTo>
                    <a:lnTo>
                      <a:pt x="5416550" y="0"/>
                    </a:lnTo>
                  </a:path>
                </a:pathLst>
              </a:cu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8192775" y="4191256"/>
                <a:ext cx="0" cy="99288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连接符: 肘形 37"/>
              <p:cNvCxnSpPr>
                <a:stCxn id="18" idx="3"/>
                <a:endCxn id="19" idx="1"/>
              </p:cNvCxnSpPr>
              <p:nvPr/>
            </p:nvCxnSpPr>
            <p:spPr>
              <a:xfrm flipV="1">
                <a:off x="4473262" y="4854846"/>
                <a:ext cx="407941" cy="82137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连接符: 肘形 41"/>
              <p:cNvCxnSpPr>
                <a:stCxn id="18" idx="3"/>
                <a:endCxn id="20" idx="1"/>
              </p:cNvCxnSpPr>
              <p:nvPr/>
            </p:nvCxnSpPr>
            <p:spPr>
              <a:xfrm>
                <a:off x="4473262" y="5676216"/>
                <a:ext cx="407941" cy="60408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20" idx="3"/>
              </p:cNvCxnSpPr>
              <p:nvPr/>
            </p:nvCxnSpPr>
            <p:spPr>
              <a:xfrm>
                <a:off x="5617122" y="6280304"/>
                <a:ext cx="613264" cy="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5967101" y="5019291"/>
                <a:ext cx="266808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>
                <a:off x="5967101" y="5440041"/>
                <a:ext cx="266808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>
              <a:xfrm>
                <a:off x="5967101" y="5860128"/>
                <a:ext cx="266808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6168886" y="6101994"/>
                <a:ext cx="615014" cy="391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endParaRPr lang="en-US" altLang="zh-CN" sz="170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181428" y="4874987"/>
                <a:ext cx="615014" cy="391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R1#</a:t>
                </a:r>
                <a:endParaRPr lang="en-US" altLang="zh-CN" sz="170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182896" y="5246281"/>
                <a:ext cx="615014" cy="391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R2#</a:t>
                </a:r>
                <a:endParaRPr lang="en-US" altLang="zh-CN" sz="170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178920" y="5672783"/>
                <a:ext cx="561718" cy="391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W#</a:t>
                </a:r>
                <a:endParaRPr lang="en-US" altLang="zh-CN" sz="170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V="1">
                <a:off x="8174039" y="6151701"/>
                <a:ext cx="0" cy="602888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>
                <a:off x="7500112" y="5195956"/>
                <a:ext cx="307057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7807169" y="4987286"/>
                <a:ext cx="238281" cy="39370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7794469" y="5940248"/>
                <a:ext cx="238281" cy="39370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7737424" y="4983365"/>
                <a:ext cx="375180" cy="391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170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7747760" y="5929509"/>
                <a:ext cx="361856" cy="391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sz="170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>
                <a:off x="8045450" y="5195955"/>
                <a:ext cx="394976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>
                <a:off x="8045450" y="6137098"/>
                <a:ext cx="394976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任意多边形: 形状 76"/>
              <p:cNvSpPr/>
              <p:nvPr/>
            </p:nvSpPr>
            <p:spPr>
              <a:xfrm>
                <a:off x="8440426" y="4917436"/>
                <a:ext cx="568325" cy="1498600"/>
              </a:xfrm>
              <a:custGeom>
                <a:avLst/>
                <a:gdLst>
                  <a:gd name="connsiteX0" fmla="*/ 3175 w 568325"/>
                  <a:gd name="connsiteY0" fmla="*/ 0 h 1498600"/>
                  <a:gd name="connsiteX1" fmla="*/ 568325 w 568325"/>
                  <a:gd name="connsiteY1" fmla="*/ 476250 h 1498600"/>
                  <a:gd name="connsiteX2" fmla="*/ 568325 w 568325"/>
                  <a:gd name="connsiteY2" fmla="*/ 1025525 h 1498600"/>
                  <a:gd name="connsiteX3" fmla="*/ 0 w 568325"/>
                  <a:gd name="connsiteY3" fmla="*/ 1498600 h 1498600"/>
                  <a:gd name="connsiteX4" fmla="*/ 0 w 568325"/>
                  <a:gd name="connsiteY4" fmla="*/ 930275 h 1498600"/>
                  <a:gd name="connsiteX5" fmla="*/ 161925 w 568325"/>
                  <a:gd name="connsiteY5" fmla="*/ 739775 h 1498600"/>
                  <a:gd name="connsiteX6" fmla="*/ 9525 w 568325"/>
                  <a:gd name="connsiteY6" fmla="*/ 555625 h 1498600"/>
                  <a:gd name="connsiteX7" fmla="*/ 3175 w 568325"/>
                  <a:gd name="connsiteY7" fmla="*/ 0 h 149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8325" h="1498600">
                    <a:moveTo>
                      <a:pt x="3175" y="0"/>
                    </a:moveTo>
                    <a:lnTo>
                      <a:pt x="568325" y="476250"/>
                    </a:lnTo>
                    <a:lnTo>
                      <a:pt x="568325" y="1025525"/>
                    </a:lnTo>
                    <a:lnTo>
                      <a:pt x="0" y="1498600"/>
                    </a:lnTo>
                    <a:lnTo>
                      <a:pt x="0" y="930275"/>
                    </a:lnTo>
                    <a:lnTo>
                      <a:pt x="161925" y="739775"/>
                    </a:lnTo>
                    <a:lnTo>
                      <a:pt x="9525" y="555625"/>
                    </a:lnTo>
                    <a:cubicBezTo>
                      <a:pt x="7408" y="370417"/>
                      <a:pt x="5292" y="185208"/>
                      <a:pt x="3175" y="0"/>
                    </a:cubicBezTo>
                    <a:close/>
                  </a:path>
                </a:pathLst>
              </a:custGeom>
              <a:solidFill>
                <a:srgbClr val="FF66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8486648" y="5481863"/>
                <a:ext cx="652883" cy="358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51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ALU</a:t>
                </a:r>
                <a:endParaRPr lang="en-US" altLang="zh-CN" sz="151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9267064" y="5498066"/>
                <a:ext cx="796643" cy="326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ALU</a:t>
                </a:r>
                <a:r>
                  <a:rPr lang="en-US" altLang="zh-CN" sz="1325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  <a:endParaRPr lang="zh-CN" altLang="en-US" sz="1325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7" name="直接箭头连接符 46"/>
              <p:cNvCxnSpPr/>
              <p:nvPr/>
            </p:nvCxnSpPr>
            <p:spPr>
              <a:xfrm>
                <a:off x="9008751" y="5651140"/>
                <a:ext cx="257175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endCxn id="56" idx="2"/>
              </p:cNvCxnSpPr>
              <p:nvPr/>
            </p:nvCxnSpPr>
            <p:spPr>
              <a:xfrm>
                <a:off x="10016019" y="5657674"/>
                <a:ext cx="236761" cy="3059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任意多边形: 形状 88"/>
              <p:cNvSpPr/>
              <p:nvPr/>
            </p:nvSpPr>
            <p:spPr>
              <a:xfrm>
                <a:off x="2743259" y="6144724"/>
                <a:ext cx="5522088" cy="767209"/>
              </a:xfrm>
              <a:custGeom>
                <a:avLst/>
                <a:gdLst>
                  <a:gd name="connsiteX0" fmla="*/ 5486400 w 5486400"/>
                  <a:gd name="connsiteY0" fmla="*/ 0 h 742950"/>
                  <a:gd name="connsiteX1" fmla="*/ 5486400 w 5486400"/>
                  <a:gd name="connsiteY1" fmla="*/ 742950 h 742950"/>
                  <a:gd name="connsiteX2" fmla="*/ 0 w 5486400"/>
                  <a:gd name="connsiteY2" fmla="*/ 742950 h 742950"/>
                  <a:gd name="connsiteX3" fmla="*/ 0 w 5486400"/>
                  <a:gd name="connsiteY3" fmla="*/ 12065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86400" h="742950">
                    <a:moveTo>
                      <a:pt x="5486400" y="0"/>
                    </a:moveTo>
                    <a:lnTo>
                      <a:pt x="5486400" y="742950"/>
                    </a:lnTo>
                    <a:lnTo>
                      <a:pt x="0" y="742950"/>
                    </a:lnTo>
                    <a:lnTo>
                      <a:pt x="0" y="120650"/>
                    </a:lnTo>
                  </a:path>
                </a:pathLst>
              </a:custGeom>
              <a:noFill/>
              <a:ln w="19050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cxnSp>
            <p:nvCxnSpPr>
              <p:cNvPr id="50" name="直接箭头连接符 49"/>
              <p:cNvCxnSpPr/>
              <p:nvPr/>
            </p:nvCxnSpPr>
            <p:spPr>
              <a:xfrm flipV="1">
                <a:off x="2743259" y="6268874"/>
                <a:ext cx="209453" cy="8"/>
              </a:xfrm>
              <a:prstGeom prst="straightConnector1">
                <a:avLst/>
              </a:prstGeom>
              <a:ln w="19050" cap="sq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 50"/>
              <p:cNvSpPr/>
              <p:nvPr/>
            </p:nvSpPr>
            <p:spPr>
              <a:xfrm>
                <a:off x="5035262" y="4677836"/>
                <a:ext cx="438995" cy="358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1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</a:t>
                </a:r>
                <a:endParaRPr lang="en-US" altLang="zh-CN" sz="151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4981515" y="6086262"/>
                <a:ext cx="548393" cy="391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</a:t>
                </a:r>
                <a:endParaRPr lang="en-US" altLang="zh-CN" sz="170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7111512" y="4999470"/>
                <a:ext cx="495097" cy="391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R1</a:t>
                </a:r>
                <a:endParaRPr lang="en-US" altLang="zh-CN" sz="170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111512" y="5925284"/>
                <a:ext cx="495097" cy="391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R2</a:t>
                </a:r>
                <a:endParaRPr lang="en-US" altLang="zh-CN" sz="170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5" name="直接连接符 54"/>
              <p:cNvCxnSpPr>
                <a:endCxn id="56" idx="0"/>
              </p:cNvCxnSpPr>
              <p:nvPr/>
            </p:nvCxnSpPr>
            <p:spPr>
              <a:xfrm>
                <a:off x="5842705" y="6277133"/>
                <a:ext cx="0" cy="813419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head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6" name="任意多边形 55"/>
              <p:cNvSpPr/>
              <p:nvPr/>
            </p:nvSpPr>
            <p:spPr>
              <a:xfrm>
                <a:off x="5842705" y="5660733"/>
                <a:ext cx="4410075" cy="1429819"/>
              </a:xfrm>
              <a:custGeom>
                <a:avLst/>
                <a:gdLst>
                  <a:gd name="connsiteX0" fmla="*/ 0 w 4410075"/>
                  <a:gd name="connsiteY0" fmla="*/ 1647825 h 1647825"/>
                  <a:gd name="connsiteX1" fmla="*/ 4410075 w 4410075"/>
                  <a:gd name="connsiteY1" fmla="*/ 1647825 h 1647825"/>
                  <a:gd name="connsiteX2" fmla="*/ 4410075 w 4410075"/>
                  <a:gd name="connsiteY2" fmla="*/ 0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10075" h="1647825">
                    <a:moveTo>
                      <a:pt x="0" y="1647825"/>
                    </a:moveTo>
                    <a:lnTo>
                      <a:pt x="4410075" y="1647825"/>
                    </a:lnTo>
                    <a:lnTo>
                      <a:pt x="4410075" y="0"/>
                    </a:lnTo>
                  </a:path>
                </a:pathLst>
              </a:cu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>
                <a:off x="2684959" y="3976365"/>
                <a:ext cx="7571345" cy="1705075"/>
              </a:xfrm>
              <a:custGeom>
                <a:avLst/>
                <a:gdLst>
                  <a:gd name="connsiteX0" fmla="*/ 0 w 7579360"/>
                  <a:gd name="connsiteY0" fmla="*/ 0 h 1706880"/>
                  <a:gd name="connsiteX1" fmla="*/ 7579360 w 7579360"/>
                  <a:gd name="connsiteY1" fmla="*/ 0 h 1706880"/>
                  <a:gd name="connsiteX2" fmla="*/ 7579360 w 7579360"/>
                  <a:gd name="connsiteY2" fmla="*/ 1706880 h 1706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9360" h="1706880">
                    <a:moveTo>
                      <a:pt x="0" y="0"/>
                    </a:moveTo>
                    <a:lnTo>
                      <a:pt x="7579360" y="0"/>
                    </a:lnTo>
                    <a:lnTo>
                      <a:pt x="7579360" y="1706880"/>
                    </a:lnTo>
                  </a:path>
                </a:pathLst>
              </a:cu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58854" y="5494162"/>
                <a:ext cx="591171" cy="391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705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  <a:endParaRPr lang="zh-CN" altLang="en-US" sz="1705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418819" y="5461759"/>
                <a:ext cx="1021050" cy="448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705" b="1" dirty="0" err="1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RegFile</a:t>
                </a:r>
                <a:endParaRPr lang="en-US" altLang="zh-CN" sz="1705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cxnSp>
            <p:nvCxnSpPr>
              <p:cNvPr id="60" name="直接箭头连接符 59"/>
              <p:cNvCxnSpPr/>
              <p:nvPr/>
            </p:nvCxnSpPr>
            <p:spPr>
              <a:xfrm>
                <a:off x="7500111" y="6132494"/>
                <a:ext cx="307057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连接符 6"/>
            <p:cNvCxnSpPr/>
            <p:nvPr/>
          </p:nvCxnSpPr>
          <p:spPr>
            <a:xfrm flipH="1">
              <a:off x="6236515" y="6568653"/>
              <a:ext cx="21110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236514" y="4786012"/>
              <a:ext cx="0" cy="17936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5929491" y="4786012"/>
              <a:ext cx="3070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MIPS</a:t>
            </a:r>
            <a:r>
              <a:rPr lang="zh-CN" altLang="en-US" smtClean="0"/>
              <a:t>指令格式</a:t>
            </a:r>
            <a:endParaRPr lang="zh-CN" altLang="en-US" smtClean="0"/>
          </a:p>
        </p:txBody>
      </p:sp>
      <p:sp>
        <p:nvSpPr>
          <p:cNvPr id="13" name="矩形 7"/>
          <p:cNvSpPr/>
          <p:nvPr/>
        </p:nvSpPr>
        <p:spPr>
          <a:xfrm>
            <a:off x="3185795" y="1992630"/>
            <a:ext cx="1210310" cy="38544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 smtClea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000000</a:t>
            </a:r>
            <a:endParaRPr lang="en-US" altLang="zh-CN" sz="2400" b="1" i="0" kern="0" dirty="0" smtClea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矩形 24"/>
          <p:cNvSpPr/>
          <p:nvPr/>
        </p:nvSpPr>
        <p:spPr>
          <a:xfrm>
            <a:off x="4452938" y="1992313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 err="1" smtClea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R</a:t>
            </a:r>
            <a:r>
              <a:rPr lang="en-US" altLang="zh-CN" sz="2400" b="1" i="0" kern="0" baseline="-25000" dirty="0" err="1" smtClea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s</a:t>
            </a:r>
            <a:endParaRPr lang="zh-CN" altLang="en-US" sz="2400" b="1" i="0" kern="0" baseline="-2500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矩形 25"/>
          <p:cNvSpPr/>
          <p:nvPr/>
        </p:nvSpPr>
        <p:spPr>
          <a:xfrm>
            <a:off x="5367338" y="1992313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R</a:t>
            </a:r>
            <a:r>
              <a:rPr lang="en-US" altLang="zh-CN" sz="2400" b="1" i="0" kern="0" baseline="-2500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t</a:t>
            </a:r>
            <a:endParaRPr lang="zh-CN" altLang="en-US" sz="2400" b="1" i="0" kern="0" baseline="-2500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" name="矩形 26"/>
          <p:cNvSpPr/>
          <p:nvPr/>
        </p:nvSpPr>
        <p:spPr>
          <a:xfrm>
            <a:off x="7197725" y="1992630"/>
            <a:ext cx="1276985" cy="428625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shamt</a:t>
            </a:r>
            <a:endParaRPr lang="en-US" altLang="zh-CN" sz="2400" b="1" i="0" kern="0" baseline="-25000" dirty="0" err="1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矩形 27"/>
          <p:cNvSpPr/>
          <p:nvPr/>
        </p:nvSpPr>
        <p:spPr>
          <a:xfrm>
            <a:off x="6281738" y="1992313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R</a:t>
            </a:r>
            <a:r>
              <a:rPr lang="en-US" altLang="zh-CN" sz="2400" b="1" i="0" kern="0" baseline="-25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d</a:t>
            </a:r>
            <a:endParaRPr lang="zh-CN" altLang="en-US" sz="2400" b="1" i="0" kern="0" baseline="-2500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6625" y="1552575"/>
            <a:ext cx="110871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6bits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22" name="矩形 26"/>
          <p:cNvSpPr/>
          <p:nvPr/>
        </p:nvSpPr>
        <p:spPr>
          <a:xfrm>
            <a:off x="8531225" y="1992313"/>
            <a:ext cx="1001713" cy="42862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funct</a:t>
            </a:r>
            <a:endParaRPr lang="en-US" altLang="zh-CN" sz="2400" b="1" i="0" kern="0" dirty="0" err="1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40555" y="1552575"/>
            <a:ext cx="101981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5bits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4155" y="1552575"/>
            <a:ext cx="97853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5bits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40780" y="1552575"/>
            <a:ext cx="103251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5bits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75500" y="1552575"/>
            <a:ext cx="112458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5bits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02980" y="1552575"/>
            <a:ext cx="113855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6bits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28" name="矩形 7"/>
          <p:cNvSpPr/>
          <p:nvPr/>
        </p:nvSpPr>
        <p:spPr>
          <a:xfrm>
            <a:off x="3359150" y="3495675"/>
            <a:ext cx="1036638" cy="42862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OP</a:t>
            </a:r>
            <a:endParaRPr lang="en-US" altLang="zh-CN" sz="2400" b="1" i="0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9" name="矩形 24"/>
          <p:cNvSpPr/>
          <p:nvPr/>
        </p:nvSpPr>
        <p:spPr>
          <a:xfrm>
            <a:off x="4452938" y="3495675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 err="1" smtClea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R</a:t>
            </a:r>
            <a:r>
              <a:rPr lang="en-US" altLang="zh-CN" sz="2400" b="1" i="0" kern="0" baseline="-25000" dirty="0" err="1" smtClea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s</a:t>
            </a:r>
            <a:endParaRPr lang="zh-CN" altLang="en-US" sz="2400" b="1" i="0" kern="0" baseline="-2500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0" name="矩形 25"/>
          <p:cNvSpPr/>
          <p:nvPr/>
        </p:nvSpPr>
        <p:spPr>
          <a:xfrm>
            <a:off x="5367338" y="3495675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R</a:t>
            </a:r>
            <a:r>
              <a:rPr lang="en-US" altLang="zh-CN" sz="2400" b="1" i="0" kern="0" baseline="-2500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t</a:t>
            </a:r>
            <a:endParaRPr lang="zh-CN" altLang="en-US" sz="2400" b="1" i="0" kern="0" baseline="-2500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85160" y="3042285"/>
            <a:ext cx="118237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6bits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34" name="矩形 26"/>
          <p:cNvSpPr/>
          <p:nvPr/>
        </p:nvSpPr>
        <p:spPr>
          <a:xfrm>
            <a:off x="6282055" y="3495675"/>
            <a:ext cx="3250565" cy="428625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i="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立即数</a:t>
            </a:r>
            <a:endParaRPr lang="zh-CN" altLang="en-US" sz="2400" b="1" i="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68165" y="3042285"/>
            <a:ext cx="96266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5bits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04155" y="3042285"/>
            <a:ext cx="106616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5bits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75500" y="3042285"/>
            <a:ext cx="112522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16bits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40" name="矩形 7"/>
          <p:cNvSpPr/>
          <p:nvPr/>
        </p:nvSpPr>
        <p:spPr>
          <a:xfrm>
            <a:off x="3359150" y="5016500"/>
            <a:ext cx="1036638" cy="42862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OP</a:t>
            </a:r>
            <a:endParaRPr lang="en-US" altLang="zh-CN" sz="2400" b="1" i="0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87395" y="4577080"/>
            <a:ext cx="108013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6bits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44" name="矩形 26"/>
          <p:cNvSpPr/>
          <p:nvPr/>
        </p:nvSpPr>
        <p:spPr>
          <a:xfrm>
            <a:off x="4452938" y="5016500"/>
            <a:ext cx="4660900" cy="428625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i="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立即数</a:t>
            </a:r>
            <a:endParaRPr lang="zh-CN" altLang="en-US" sz="2400" b="1" i="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40780" y="4577080"/>
            <a:ext cx="131127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26bits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50" name="矩形 7"/>
          <p:cNvSpPr/>
          <p:nvPr/>
        </p:nvSpPr>
        <p:spPr>
          <a:xfrm>
            <a:off x="726440" y="1992630"/>
            <a:ext cx="2240280" cy="4286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0000"/>
                </a:solidFill>
              </a:rPr>
              <a:t>R </a:t>
            </a:r>
            <a:r>
              <a:rPr lang="zh-CN" altLang="en-US" sz="2400" b="1" i="0" kern="0" dirty="0">
                <a:solidFill>
                  <a:srgbClr val="000000"/>
                </a:solidFill>
              </a:rPr>
              <a:t>型指令</a:t>
            </a:r>
            <a:endParaRPr lang="zh-CN" altLang="en-US" sz="2400" b="1" i="0" kern="0" dirty="0">
              <a:solidFill>
                <a:srgbClr val="000000"/>
              </a:solidFill>
            </a:endParaRPr>
          </a:p>
        </p:txBody>
      </p:sp>
      <p:sp>
        <p:nvSpPr>
          <p:cNvPr id="51" name="矩形 7"/>
          <p:cNvSpPr/>
          <p:nvPr/>
        </p:nvSpPr>
        <p:spPr>
          <a:xfrm>
            <a:off x="874395" y="3495675"/>
            <a:ext cx="2413635" cy="4286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0000"/>
                </a:solidFill>
              </a:rPr>
              <a:t>I </a:t>
            </a:r>
            <a:r>
              <a:rPr lang="zh-CN" altLang="en-US" sz="2400" b="1" i="0" kern="0" dirty="0">
                <a:solidFill>
                  <a:srgbClr val="000000"/>
                </a:solidFill>
              </a:rPr>
              <a:t>型指令</a:t>
            </a:r>
            <a:endParaRPr lang="zh-CN" altLang="en-US" sz="2400" b="1" i="0" kern="0" dirty="0">
              <a:solidFill>
                <a:srgbClr val="000000"/>
              </a:solidFill>
            </a:endParaRPr>
          </a:p>
        </p:txBody>
      </p:sp>
      <p:sp>
        <p:nvSpPr>
          <p:cNvPr id="52" name="矩形 7"/>
          <p:cNvSpPr/>
          <p:nvPr/>
        </p:nvSpPr>
        <p:spPr>
          <a:xfrm>
            <a:off x="874395" y="5016500"/>
            <a:ext cx="2413635" cy="4286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0000"/>
                </a:solidFill>
              </a:rPr>
              <a:t>J </a:t>
            </a:r>
            <a:r>
              <a:rPr lang="zh-CN" altLang="en-US" sz="2400" b="1" i="0" kern="0" dirty="0">
                <a:solidFill>
                  <a:srgbClr val="000000"/>
                </a:solidFill>
              </a:rPr>
              <a:t>型指令</a:t>
            </a:r>
            <a:endParaRPr lang="zh-CN" altLang="en-US" sz="2400" b="1" i="0" kern="0" dirty="0">
              <a:solidFill>
                <a:srgbClr val="000000"/>
              </a:solidFill>
            </a:endParaRPr>
          </a:p>
        </p:txBody>
      </p:sp>
      <p:sp>
        <p:nvSpPr>
          <p:cNvPr id="3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192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dirty="0" smtClean="0">
                <a:solidFill>
                  <a:srgbClr val="0D7157"/>
                </a:solidFill>
              </a:rPr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/>
          <p:cNvGrpSpPr/>
          <p:nvPr/>
        </p:nvGrpSpPr>
        <p:grpSpPr>
          <a:xfrm>
            <a:off x="1366472" y="1156939"/>
            <a:ext cx="9363346" cy="2489137"/>
            <a:chOff x="1461941" y="1362069"/>
            <a:chExt cx="9875404" cy="2625262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1461941" y="1362069"/>
              <a:ext cx="9864214" cy="0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1461941" y="1362069"/>
              <a:ext cx="0" cy="2625262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11337345" y="1362069"/>
              <a:ext cx="0" cy="658219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11149608" y="2020288"/>
              <a:ext cx="176547" cy="0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多周期</a:t>
            </a:r>
            <a:r>
              <a:rPr lang="en-US" altLang="zh-CN" dirty="0"/>
              <a:t>MIPS CPU</a:t>
            </a:r>
            <a:r>
              <a:rPr lang="zh-CN" altLang="en-US" dirty="0"/>
              <a:t>数据</a:t>
            </a:r>
            <a:r>
              <a:rPr lang="zh-CN" altLang="en-US" dirty="0" smtClean="0"/>
              <a:t>通路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3878296" y="994614"/>
            <a:ext cx="2133678" cy="2133678"/>
          </a:xfrm>
          <a:prstGeom prst="ellipse">
            <a:avLst/>
          </a:prstGeom>
          <a:solidFill>
            <a:srgbClr val="FF6600">
              <a:alpha val="15000"/>
            </a:srgbClr>
          </a:solidFill>
          <a:ln w="19050">
            <a:solidFill>
              <a:srgbClr val="FF6600"/>
            </a:solidFill>
            <a:prstDash val="dash"/>
            <a:round/>
            <a:tailEnd type="triangle" w="med" len="med"/>
          </a:ln>
        </p:spPr>
        <p:txBody>
          <a:bodyPr vert="horz" wrap="square" lIns="86699" tIns="43349" rIns="86699" bIns="43349" numCol="1" rtlCol="0" anchor="t" anchorCtr="0" compatLnSpc="1"/>
          <a:lstStyle/>
          <a:p>
            <a:pPr algn="ctr"/>
            <a:endParaRPr lang="zh-CN" altLang="en-US" sz="3790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7519653" y="2582774"/>
            <a:ext cx="3172369" cy="3172369"/>
          </a:xfrm>
          <a:prstGeom prst="ellipse">
            <a:avLst/>
          </a:prstGeom>
          <a:solidFill>
            <a:srgbClr val="FF0000">
              <a:alpha val="16000"/>
            </a:srgbClr>
          </a:solidFill>
          <a:ln w="19050">
            <a:solidFill>
              <a:srgbClr val="FF6600"/>
            </a:solidFill>
            <a:prstDash val="dash"/>
            <a:round/>
            <a:tailEnd type="triangle" w="med" len="med"/>
          </a:ln>
        </p:spPr>
        <p:txBody>
          <a:bodyPr vert="horz" wrap="square" lIns="86699" tIns="43349" rIns="86699" bIns="43349" numCol="1" rtlCol="0" anchor="t" anchorCtr="0" compatLnSpc="1"/>
          <a:lstStyle/>
          <a:p>
            <a:pPr algn="ctr"/>
            <a:endParaRPr lang="zh-CN" altLang="en-US" sz="3790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4298621" y="2565297"/>
            <a:ext cx="3172369" cy="3172369"/>
          </a:xfrm>
          <a:prstGeom prst="ellipse">
            <a:avLst/>
          </a:prstGeom>
          <a:solidFill>
            <a:schemeClr val="accent3">
              <a:lumMod val="60000"/>
              <a:lumOff val="40000"/>
              <a:alpha val="36000"/>
            </a:schemeClr>
          </a:solidFill>
          <a:ln w="19050">
            <a:solidFill>
              <a:srgbClr val="FF6600"/>
            </a:solidFill>
            <a:prstDash val="dash"/>
            <a:round/>
            <a:tailEnd type="triangle" w="med" len="med"/>
          </a:ln>
        </p:spPr>
        <p:txBody>
          <a:bodyPr vert="horz" wrap="square" lIns="86699" tIns="43349" rIns="86699" bIns="43349" numCol="1" rtlCol="0" anchor="t" anchorCtr="0" compatLnSpc="1"/>
          <a:lstStyle/>
          <a:p>
            <a:pPr algn="ctr"/>
            <a:endParaRPr lang="zh-CN" altLang="en-US" sz="3790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014070" y="2622569"/>
            <a:ext cx="3172369" cy="3172369"/>
          </a:xfrm>
          <a:prstGeom prst="ellipse">
            <a:avLst/>
          </a:prstGeom>
          <a:solidFill>
            <a:srgbClr val="FFFF00">
              <a:alpha val="36000"/>
            </a:srgbClr>
          </a:solidFill>
          <a:ln w="19050">
            <a:solidFill>
              <a:srgbClr val="FF6600"/>
            </a:solidFill>
            <a:prstDash val="dash"/>
            <a:round/>
            <a:tailEnd type="triangle" w="med" len="med"/>
          </a:ln>
        </p:spPr>
        <p:txBody>
          <a:bodyPr vert="horz" wrap="square" lIns="86699" tIns="43349" rIns="86699" bIns="43349" numCol="1" rtlCol="0" anchor="t" anchorCtr="0" compatLnSpc="1"/>
          <a:lstStyle/>
          <a:p>
            <a:pPr algn="ctr"/>
            <a:endParaRPr lang="zh-CN" altLang="en-US" sz="3790" b="1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226090" y="2202957"/>
            <a:ext cx="3987102" cy="1464868"/>
            <a:chOff x="5526640" y="1825630"/>
            <a:chExt cx="5210856" cy="1142068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737496" y="1825630"/>
              <a:ext cx="0" cy="1142068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6581773" y="3985172"/>
            <a:ext cx="29191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581773" y="3762306"/>
            <a:ext cx="291910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207709" y="4790789"/>
            <a:ext cx="16279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323273" y="3541098"/>
            <a:ext cx="1258500" cy="1473205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grpSp>
        <p:nvGrpSpPr>
          <p:cNvPr id="15" name="组合 14"/>
          <p:cNvGrpSpPr/>
          <p:nvPr/>
        </p:nvGrpSpPr>
        <p:grpSpPr>
          <a:xfrm>
            <a:off x="8989186" y="3528056"/>
            <a:ext cx="420145" cy="877029"/>
            <a:chOff x="9501522" y="3862856"/>
            <a:chExt cx="443122" cy="924992"/>
          </a:xfrm>
        </p:grpSpPr>
        <p:sp>
          <p:nvSpPr>
            <p:cNvPr id="16" name="任意多边形: 形状 259"/>
            <p:cNvSpPr/>
            <p:nvPr/>
          </p:nvSpPr>
          <p:spPr>
            <a:xfrm>
              <a:off x="9501522" y="3862856"/>
              <a:ext cx="443122" cy="924992"/>
            </a:xfrm>
            <a:custGeom>
              <a:avLst/>
              <a:gdLst>
                <a:gd name="connsiteX0" fmla="*/ 0 w 567834"/>
                <a:gd name="connsiteY0" fmla="*/ 0 h 877078"/>
                <a:gd name="connsiteX1" fmla="*/ 567834 w 567834"/>
                <a:gd name="connsiteY1" fmla="*/ 293248 h 877078"/>
                <a:gd name="connsiteX2" fmla="*/ 567834 w 567834"/>
                <a:gd name="connsiteY2" fmla="*/ 639814 h 877078"/>
                <a:gd name="connsiteX3" fmla="*/ 5332 w 567834"/>
                <a:gd name="connsiteY3" fmla="*/ 877078 h 877078"/>
                <a:gd name="connsiteX4" fmla="*/ 5332 w 567834"/>
                <a:gd name="connsiteY4" fmla="*/ 525180 h 877078"/>
                <a:gd name="connsiteX5" fmla="*/ 66647 w 567834"/>
                <a:gd name="connsiteY5" fmla="*/ 445204 h 877078"/>
                <a:gd name="connsiteX6" fmla="*/ 0 w 567834"/>
                <a:gd name="connsiteY6" fmla="*/ 338568 h 877078"/>
                <a:gd name="connsiteX7" fmla="*/ 0 w 567834"/>
                <a:gd name="connsiteY7" fmla="*/ 0 h 87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834" h="877078">
                  <a:moveTo>
                    <a:pt x="0" y="0"/>
                  </a:moveTo>
                  <a:lnTo>
                    <a:pt x="567834" y="293248"/>
                  </a:lnTo>
                  <a:lnTo>
                    <a:pt x="567834" y="639814"/>
                  </a:lnTo>
                  <a:lnTo>
                    <a:pt x="5332" y="877078"/>
                  </a:lnTo>
                  <a:lnTo>
                    <a:pt x="5332" y="525180"/>
                  </a:lnTo>
                  <a:lnTo>
                    <a:pt x="66647" y="445204"/>
                  </a:lnTo>
                  <a:lnTo>
                    <a:pt x="0" y="338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9410367" y="4144538"/>
              <a:ext cx="55185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248067" y="3655476"/>
            <a:ext cx="236207" cy="4343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19" name="矩形 18"/>
          <p:cNvSpPr/>
          <p:nvPr/>
        </p:nvSpPr>
        <p:spPr>
          <a:xfrm>
            <a:off x="1189259" y="3616829"/>
            <a:ext cx="37719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53530" y="1159197"/>
            <a:ext cx="45466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1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66788" y="2399684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21261" y="2607785"/>
            <a:ext cx="3689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任意多边形: 形状 47"/>
          <p:cNvSpPr/>
          <p:nvPr/>
        </p:nvSpPr>
        <p:spPr>
          <a:xfrm>
            <a:off x="5214059" y="2836371"/>
            <a:ext cx="730210" cy="714336"/>
          </a:xfrm>
          <a:custGeom>
            <a:avLst/>
            <a:gdLst>
              <a:gd name="connsiteX0" fmla="*/ 0 w 730250"/>
              <a:gd name="connsiteY0" fmla="*/ 0 h 730250"/>
              <a:gd name="connsiteX1" fmla="*/ 730250 w 730250"/>
              <a:gd name="connsiteY1" fmla="*/ 0 h 730250"/>
              <a:gd name="connsiteX2" fmla="*/ 730250 w 730250"/>
              <a:gd name="connsiteY2" fmla="*/ 730250 h 730250"/>
              <a:gd name="connsiteX0-1" fmla="*/ 0 w 730250"/>
              <a:gd name="connsiteY0-2" fmla="*/ 0 h 714375"/>
              <a:gd name="connsiteX1-3" fmla="*/ 730250 w 730250"/>
              <a:gd name="connsiteY1-4" fmla="*/ 0 h 714375"/>
              <a:gd name="connsiteX2-5" fmla="*/ 730250 w 730250"/>
              <a:gd name="connsiteY2-6" fmla="*/ 714375 h 714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30250" h="714375">
                <a:moveTo>
                  <a:pt x="0" y="0"/>
                </a:moveTo>
                <a:lnTo>
                  <a:pt x="730250" y="0"/>
                </a:lnTo>
                <a:lnTo>
                  <a:pt x="730250" y="714375"/>
                </a:lnTo>
              </a:path>
            </a:pathLst>
          </a:custGeom>
          <a:noFill/>
          <a:ln w="190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4" name="任意多边形: 形状 49"/>
          <p:cNvSpPr/>
          <p:nvPr/>
        </p:nvSpPr>
        <p:spPr>
          <a:xfrm flipH="1">
            <a:off x="4634989" y="3052260"/>
            <a:ext cx="45717" cy="1144460"/>
          </a:xfrm>
          <a:custGeom>
            <a:avLst/>
            <a:gdLst>
              <a:gd name="connsiteX0" fmla="*/ 0 w 0"/>
              <a:gd name="connsiteY0" fmla="*/ 0 h 1187450"/>
              <a:gd name="connsiteX1" fmla="*/ 0 w 0"/>
              <a:gd name="connsiteY1" fmla="*/ 1187450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87450">
                <a:moveTo>
                  <a:pt x="0" y="0"/>
                </a:moveTo>
                <a:lnTo>
                  <a:pt x="0" y="1187450"/>
                </a:lnTo>
              </a:path>
            </a:pathLst>
          </a:custGeom>
          <a:noFill/>
          <a:ln w="190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5" name="任意多边形: 形状 50"/>
          <p:cNvSpPr/>
          <p:nvPr/>
        </p:nvSpPr>
        <p:spPr>
          <a:xfrm>
            <a:off x="5104301" y="3042700"/>
            <a:ext cx="0" cy="1581064"/>
          </a:xfrm>
          <a:custGeom>
            <a:avLst/>
            <a:gdLst>
              <a:gd name="connsiteX0" fmla="*/ 0 w 0"/>
              <a:gd name="connsiteY0" fmla="*/ 0 h 1581150"/>
              <a:gd name="connsiteX1" fmla="*/ 0 w 0"/>
              <a:gd name="connsiteY1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81150">
                <a:moveTo>
                  <a:pt x="0" y="0"/>
                </a:moveTo>
                <a:lnTo>
                  <a:pt x="0" y="1581150"/>
                </a:lnTo>
              </a:path>
            </a:pathLst>
          </a:custGeom>
          <a:noFill/>
          <a:ln w="190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10101846" y="1838445"/>
            <a:ext cx="202696" cy="0"/>
          </a:xfrm>
          <a:prstGeom prst="line">
            <a:avLst/>
          </a:prstGeom>
          <a:noFill/>
          <a:ln w="190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9713229" y="1893209"/>
            <a:ext cx="1439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491659" y="3878182"/>
            <a:ext cx="40153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087491" y="3990255"/>
            <a:ext cx="30986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手动操作 29"/>
          <p:cNvSpPr/>
          <p:nvPr/>
        </p:nvSpPr>
        <p:spPr>
          <a:xfrm rot="16200000">
            <a:off x="1750679" y="3875829"/>
            <a:ext cx="466170" cy="197936"/>
          </a:xfrm>
          <a:prstGeom prst="flowChartManualOperation">
            <a:avLst/>
          </a:prstGeom>
          <a:solidFill>
            <a:srgbClr val="FFFF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31" name="矩形 30"/>
          <p:cNvSpPr/>
          <p:nvPr/>
        </p:nvSpPr>
        <p:spPr>
          <a:xfrm>
            <a:off x="1848402" y="3709537"/>
            <a:ext cx="2717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092060" y="3981494"/>
            <a:ext cx="30529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929886" y="4077470"/>
            <a:ext cx="5880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4626" y="3655477"/>
            <a:ext cx="205903" cy="408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644626" y="4702786"/>
            <a:ext cx="205903" cy="408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36" name="矩形 35"/>
          <p:cNvSpPr/>
          <p:nvPr/>
        </p:nvSpPr>
        <p:spPr>
          <a:xfrm>
            <a:off x="3808425" y="3620093"/>
            <a:ext cx="55816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809449" y="4656026"/>
            <a:ext cx="5480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32593" y="5548884"/>
            <a:ext cx="43878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184362" y="4314001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230272" y="3763271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31311" y="3545401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4274311" y="3763420"/>
            <a:ext cx="103880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274311" y="3969232"/>
            <a:ext cx="103880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34" idx="1"/>
          </p:cNvCxnSpPr>
          <p:nvPr/>
        </p:nvCxnSpPr>
        <p:spPr>
          <a:xfrm>
            <a:off x="3243110" y="3859852"/>
            <a:ext cx="4015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262398" y="2823846"/>
            <a:ext cx="33918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852613" y="3876417"/>
            <a:ext cx="41813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847785" y="4907159"/>
            <a:ext cx="116681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手动输入 146"/>
          <p:cNvSpPr/>
          <p:nvPr/>
        </p:nvSpPr>
        <p:spPr>
          <a:xfrm>
            <a:off x="5370502" y="5551106"/>
            <a:ext cx="1149783" cy="34337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9483 h 17483"/>
              <a:gd name="connsiteX1-3" fmla="*/ 10000 w 10000"/>
              <a:gd name="connsiteY1-4" fmla="*/ 0 h 17483"/>
              <a:gd name="connsiteX2-5" fmla="*/ 10000 w 10000"/>
              <a:gd name="connsiteY2-6" fmla="*/ 17483 h 17483"/>
              <a:gd name="connsiteX3-7" fmla="*/ 0 w 10000"/>
              <a:gd name="connsiteY3-8" fmla="*/ 17483 h 17483"/>
              <a:gd name="connsiteX4-9" fmla="*/ 0 w 10000"/>
              <a:gd name="connsiteY4-10" fmla="*/ 9483 h 17483"/>
              <a:gd name="connsiteX0-11" fmla="*/ 0 w 10000"/>
              <a:gd name="connsiteY0-12" fmla="*/ 5355 h 13355"/>
              <a:gd name="connsiteX1-13" fmla="*/ 10000 w 10000"/>
              <a:gd name="connsiteY1-14" fmla="*/ 0 h 13355"/>
              <a:gd name="connsiteX2-15" fmla="*/ 10000 w 10000"/>
              <a:gd name="connsiteY2-16" fmla="*/ 13355 h 13355"/>
              <a:gd name="connsiteX3-17" fmla="*/ 0 w 10000"/>
              <a:gd name="connsiteY3-18" fmla="*/ 13355 h 13355"/>
              <a:gd name="connsiteX4-19" fmla="*/ 0 w 10000"/>
              <a:gd name="connsiteY4-20" fmla="*/ 5355 h 133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3355">
                <a:moveTo>
                  <a:pt x="0" y="5355"/>
                </a:moveTo>
                <a:lnTo>
                  <a:pt x="10000" y="0"/>
                </a:lnTo>
                <a:lnTo>
                  <a:pt x="10000" y="13355"/>
                </a:lnTo>
                <a:lnTo>
                  <a:pt x="0" y="13355"/>
                </a:lnTo>
                <a:lnTo>
                  <a:pt x="0" y="5355"/>
                </a:lnTo>
                <a:close/>
              </a:path>
            </a:pathLst>
          </a:custGeom>
          <a:solidFill>
            <a:srgbClr val="ED7D3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49" name="矩形 48"/>
          <p:cNvSpPr/>
          <p:nvPr/>
        </p:nvSpPr>
        <p:spPr>
          <a:xfrm>
            <a:off x="5484704" y="5605936"/>
            <a:ext cx="110744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15706" y="3598450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R1#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315706" y="3804243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R2#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315706" y="4215699"/>
            <a:ext cx="4495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W#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315708" y="4642845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694485" y="3507945"/>
            <a:ext cx="4794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238647" y="3592031"/>
            <a:ext cx="4000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235273" y="3831625"/>
            <a:ext cx="4000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80727" y="4245253"/>
            <a:ext cx="8636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Register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ctr"/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File</a:t>
            </a:r>
            <a:endParaRPr lang="zh-CN" altLang="en-US" sz="1400" b="1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847475" y="3548025"/>
            <a:ext cx="205903" cy="6358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59" name="矩形 58"/>
          <p:cNvSpPr/>
          <p:nvPr/>
        </p:nvSpPr>
        <p:spPr>
          <a:xfrm>
            <a:off x="6987449" y="3513434"/>
            <a:ext cx="3079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998432" y="3946882"/>
            <a:ext cx="2971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520286" y="5482302"/>
            <a:ext cx="8845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7053377" y="3770551"/>
            <a:ext cx="76840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7053377" y="3981178"/>
            <a:ext cx="108420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7920740" y="4184878"/>
            <a:ext cx="2173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655879" y="4025037"/>
            <a:ext cx="2717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8552648" y="4290136"/>
            <a:ext cx="43653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平行四边形 66"/>
          <p:cNvSpPr/>
          <p:nvPr/>
        </p:nvSpPr>
        <p:spPr>
          <a:xfrm rot="4500000">
            <a:off x="7698892" y="4983025"/>
            <a:ext cx="472862" cy="389383"/>
          </a:xfrm>
          <a:prstGeom prst="parallelogram">
            <a:avLst/>
          </a:prstGeom>
          <a:solidFill>
            <a:srgbClr val="ED7D3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68" name="矩形 67"/>
          <p:cNvSpPr/>
          <p:nvPr/>
        </p:nvSpPr>
        <p:spPr>
          <a:xfrm>
            <a:off x="7701108" y="5020619"/>
            <a:ext cx="4749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&lt;&lt;2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任意多边形: 形状 192"/>
          <p:cNvSpPr/>
          <p:nvPr/>
        </p:nvSpPr>
        <p:spPr>
          <a:xfrm flipV="1">
            <a:off x="8019716" y="3589782"/>
            <a:ext cx="969470" cy="47828"/>
          </a:xfrm>
          <a:custGeom>
            <a:avLst/>
            <a:gdLst>
              <a:gd name="connsiteX0" fmla="*/ 0 w 901700"/>
              <a:gd name="connsiteY0" fmla="*/ 0 h 107950"/>
              <a:gd name="connsiteX1" fmla="*/ 831850 w 901700"/>
              <a:gd name="connsiteY1" fmla="*/ 0 h 107950"/>
              <a:gd name="connsiteX2" fmla="*/ 831850 w 901700"/>
              <a:gd name="connsiteY2" fmla="*/ 107950 h 107950"/>
              <a:gd name="connsiteX3" fmla="*/ 901700 w 901700"/>
              <a:gd name="connsiteY3" fmla="*/ 107950 h 107950"/>
              <a:gd name="connsiteX0-1" fmla="*/ 0 w 914400"/>
              <a:gd name="connsiteY0-2" fmla="*/ 0 h 107950"/>
              <a:gd name="connsiteX1-3" fmla="*/ 831850 w 914400"/>
              <a:gd name="connsiteY1-4" fmla="*/ 0 h 107950"/>
              <a:gd name="connsiteX2-5" fmla="*/ 831850 w 914400"/>
              <a:gd name="connsiteY2-6" fmla="*/ 107950 h 107950"/>
              <a:gd name="connsiteX3-7" fmla="*/ 914400 w 914400"/>
              <a:gd name="connsiteY3-8" fmla="*/ 104775 h 107950"/>
              <a:gd name="connsiteX0-9" fmla="*/ 0 w 839397"/>
              <a:gd name="connsiteY0-10" fmla="*/ 0 h 107950"/>
              <a:gd name="connsiteX1-11" fmla="*/ 831850 w 839397"/>
              <a:gd name="connsiteY1-12" fmla="*/ 0 h 107950"/>
              <a:gd name="connsiteX2-13" fmla="*/ 831850 w 839397"/>
              <a:gd name="connsiteY2-14" fmla="*/ 107950 h 107950"/>
              <a:gd name="connsiteX3-15" fmla="*/ 838200 w 839397"/>
              <a:gd name="connsiteY3-16" fmla="*/ 97155 h 107950"/>
              <a:gd name="connsiteX0-17" fmla="*/ 0 w 839397"/>
              <a:gd name="connsiteY0-18" fmla="*/ 0 h 107950"/>
              <a:gd name="connsiteX1-19" fmla="*/ 831850 w 839397"/>
              <a:gd name="connsiteY1-20" fmla="*/ 0 h 107950"/>
              <a:gd name="connsiteX2-21" fmla="*/ 831850 w 839397"/>
              <a:gd name="connsiteY2-22" fmla="*/ 107950 h 107950"/>
              <a:gd name="connsiteX3-23" fmla="*/ 838200 w 839397"/>
              <a:gd name="connsiteY3-24" fmla="*/ 20955 h 107950"/>
              <a:gd name="connsiteX0-25" fmla="*/ 0 w 831850"/>
              <a:gd name="connsiteY0-26" fmla="*/ 0 h 107950"/>
              <a:gd name="connsiteX1-27" fmla="*/ 831850 w 831850"/>
              <a:gd name="connsiteY1-28" fmla="*/ 0 h 107950"/>
              <a:gd name="connsiteX2-29" fmla="*/ 831850 w 831850"/>
              <a:gd name="connsiteY2-30" fmla="*/ 107950 h 107950"/>
              <a:gd name="connsiteX0-31" fmla="*/ 0 w 831850"/>
              <a:gd name="connsiteY0-32" fmla="*/ 0 h 69850"/>
              <a:gd name="connsiteX1-33" fmla="*/ 831850 w 831850"/>
              <a:gd name="connsiteY1-34" fmla="*/ 0 h 69850"/>
              <a:gd name="connsiteX2-35" fmla="*/ 831850 w 831850"/>
              <a:gd name="connsiteY2-36" fmla="*/ 69850 h 69850"/>
              <a:gd name="connsiteX0-37" fmla="*/ 0 w 831850"/>
              <a:gd name="connsiteY0-38" fmla="*/ 0 h 0"/>
              <a:gd name="connsiteX1-39" fmla="*/ 831850 w 831850"/>
              <a:gd name="connsiteY1-40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31850">
                <a:moveTo>
                  <a:pt x="0" y="0"/>
                </a:moveTo>
                <a:lnTo>
                  <a:pt x="831850" y="0"/>
                </a:ln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70" name="矩形 69"/>
          <p:cNvSpPr/>
          <p:nvPr/>
        </p:nvSpPr>
        <p:spPr>
          <a:xfrm>
            <a:off x="8506985" y="3372107"/>
            <a:ext cx="563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532363" y="4271250"/>
            <a:ext cx="5543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171428" y="3464794"/>
            <a:ext cx="6381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415566" y="4012689"/>
            <a:ext cx="834390" cy="27559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9409331" y="4003309"/>
            <a:ext cx="89570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0412097" y="4013063"/>
            <a:ext cx="64927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0194085" y="3809574"/>
            <a:ext cx="205903" cy="40971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 Black" panose="020B0A04020102020204" pitchFamily="34" charset="0"/>
              </a:rPr>
              <a:t>C</a:t>
            </a:r>
            <a:endParaRPr lang="en-US" altLang="zh-CN" sz="11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364574" y="3768345"/>
            <a:ext cx="789609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Aluout</a:t>
            </a:r>
            <a:endParaRPr lang="en-US" altLang="zh-CN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4452184" y="4313298"/>
            <a:ext cx="139609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4274310" y="4524925"/>
            <a:ext cx="323831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4788502" y="4390225"/>
            <a:ext cx="52461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3570012" y="3615396"/>
            <a:ext cx="37719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4554180" y="1477546"/>
            <a:ext cx="653529" cy="1568364"/>
            <a:chOff x="4823977" y="1700209"/>
            <a:chExt cx="689269" cy="1654134"/>
          </a:xfrm>
        </p:grpSpPr>
        <p:sp>
          <p:nvSpPr>
            <p:cNvPr id="83" name="矩形: 圆角 25"/>
            <p:cNvSpPr/>
            <p:nvPr/>
          </p:nvSpPr>
          <p:spPr>
            <a:xfrm>
              <a:off x="4870344" y="1700209"/>
              <a:ext cx="642902" cy="1654134"/>
            </a:xfrm>
            <a:prstGeom prst="roundRect">
              <a:avLst/>
            </a:prstGeom>
            <a:solidFill>
              <a:srgbClr val="59B2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84" name="矩形 83"/>
            <p:cNvSpPr/>
            <p:nvPr/>
          </p:nvSpPr>
          <p:spPr>
            <a:xfrm>
              <a:off x="4960120" y="1975984"/>
              <a:ext cx="438671" cy="829122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 制 器</a:t>
              </a:r>
              <a:endParaRPr lang="zh-CN" altLang="en-US" sz="151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823977" y="2948213"/>
              <a:ext cx="59940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823977" y="2738737"/>
              <a:ext cx="44335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Group 1"/>
          <p:cNvGrpSpPr/>
          <p:nvPr/>
        </p:nvGrpSpPr>
        <p:grpSpPr>
          <a:xfrm>
            <a:off x="10276431" y="1684777"/>
            <a:ext cx="259246" cy="192503"/>
            <a:chOff x="3990332" y="3048832"/>
            <a:chExt cx="1009448" cy="723602"/>
          </a:xfrm>
        </p:grpSpPr>
        <p:sp>
          <p:nvSpPr>
            <p:cNvPr id="88" name="Stored Data 71"/>
            <p:cNvSpPr/>
            <p:nvPr/>
          </p:nvSpPr>
          <p:spPr>
            <a:xfrm rot="10800000">
              <a:off x="3997590" y="3048854"/>
              <a:ext cx="1002190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5183 w 10000"/>
                <a:gd name="connsiteY0-366" fmla="*/ 44 h 10000"/>
                <a:gd name="connsiteX1-367" fmla="*/ 10000 w 10000"/>
                <a:gd name="connsiteY1-368" fmla="*/ 0 h 10000"/>
                <a:gd name="connsiteX2-369" fmla="*/ 8935 w 10000"/>
                <a:gd name="connsiteY2-370" fmla="*/ 4956 h 10000"/>
                <a:gd name="connsiteX3-371" fmla="*/ 9999 w 10000"/>
                <a:gd name="connsiteY3-372" fmla="*/ 10000 h 10000"/>
                <a:gd name="connsiteX4-373" fmla="*/ 5183 w 10000"/>
                <a:gd name="connsiteY4-374" fmla="*/ 9912 h 10000"/>
                <a:gd name="connsiteX5-375" fmla="*/ 0 w 10000"/>
                <a:gd name="connsiteY5-376" fmla="*/ 5043 h 10000"/>
                <a:gd name="connsiteX6-377" fmla="*/ 5183 w 10000"/>
                <a:gd name="connsiteY6-378" fmla="*/ 44 h 10000"/>
                <a:gd name="connsiteX0-379" fmla="*/ 5183 w 10000"/>
                <a:gd name="connsiteY0-380" fmla="*/ 44 h 10000"/>
                <a:gd name="connsiteX1-381" fmla="*/ 10000 w 10000"/>
                <a:gd name="connsiteY1-382" fmla="*/ 0 h 10000"/>
                <a:gd name="connsiteX2-383" fmla="*/ 8935 w 10000"/>
                <a:gd name="connsiteY2-384" fmla="*/ 4956 h 10000"/>
                <a:gd name="connsiteX3-385" fmla="*/ 9999 w 10000"/>
                <a:gd name="connsiteY3-386" fmla="*/ 10000 h 10000"/>
                <a:gd name="connsiteX4-387" fmla="*/ 5183 w 10000"/>
                <a:gd name="connsiteY4-388" fmla="*/ 9912 h 10000"/>
                <a:gd name="connsiteX5-389" fmla="*/ 0 w 10000"/>
                <a:gd name="connsiteY5-390" fmla="*/ 5043 h 10000"/>
                <a:gd name="connsiteX6-391" fmla="*/ 5183 w 10000"/>
                <a:gd name="connsiteY6-392" fmla="*/ 44 h 10000"/>
                <a:gd name="connsiteX0-393" fmla="*/ 8935 w 10000"/>
                <a:gd name="connsiteY0-394" fmla="*/ 4956 h 10000"/>
                <a:gd name="connsiteX1-395" fmla="*/ 9999 w 10000"/>
                <a:gd name="connsiteY1-396" fmla="*/ 10000 h 10000"/>
                <a:gd name="connsiteX2-397" fmla="*/ 5183 w 10000"/>
                <a:gd name="connsiteY2-398" fmla="*/ 9912 h 10000"/>
                <a:gd name="connsiteX3-399" fmla="*/ 0 w 10000"/>
                <a:gd name="connsiteY3-400" fmla="*/ 5043 h 10000"/>
                <a:gd name="connsiteX4-401" fmla="*/ 5183 w 10000"/>
                <a:gd name="connsiteY4-402" fmla="*/ 44 h 10000"/>
                <a:gd name="connsiteX5-403" fmla="*/ 10000 w 10000"/>
                <a:gd name="connsiteY5-404" fmla="*/ 0 h 10000"/>
                <a:gd name="connsiteX6-405" fmla="*/ 9841 w 10000"/>
                <a:gd name="connsiteY6-406" fmla="*/ 6220 h 10000"/>
                <a:gd name="connsiteX0-407" fmla="*/ 8935 w 10000"/>
                <a:gd name="connsiteY0-408" fmla="*/ 4956 h 10000"/>
                <a:gd name="connsiteX1-409" fmla="*/ 9999 w 10000"/>
                <a:gd name="connsiteY1-410" fmla="*/ 10000 h 10000"/>
                <a:gd name="connsiteX2-411" fmla="*/ 5183 w 10000"/>
                <a:gd name="connsiteY2-412" fmla="*/ 9912 h 10000"/>
                <a:gd name="connsiteX3-413" fmla="*/ 0 w 10000"/>
                <a:gd name="connsiteY3-414" fmla="*/ 5043 h 10000"/>
                <a:gd name="connsiteX4-415" fmla="*/ 5183 w 10000"/>
                <a:gd name="connsiteY4-416" fmla="*/ 44 h 10000"/>
                <a:gd name="connsiteX5-417" fmla="*/ 10000 w 10000"/>
                <a:gd name="connsiteY5-418" fmla="*/ 0 h 10000"/>
                <a:gd name="connsiteX0-419" fmla="*/ 9999 w 10000"/>
                <a:gd name="connsiteY0-420" fmla="*/ 10000 h 10000"/>
                <a:gd name="connsiteX1-421" fmla="*/ 5183 w 10000"/>
                <a:gd name="connsiteY1-422" fmla="*/ 9912 h 10000"/>
                <a:gd name="connsiteX2-423" fmla="*/ 0 w 10000"/>
                <a:gd name="connsiteY2-424" fmla="*/ 5043 h 10000"/>
                <a:gd name="connsiteX3-425" fmla="*/ 5183 w 10000"/>
                <a:gd name="connsiteY3-426" fmla="*/ 44 h 10000"/>
                <a:gd name="connsiteX4-427" fmla="*/ 10000 w 10000"/>
                <a:gd name="connsiteY4-428" fmla="*/ 0 h 10000"/>
                <a:gd name="connsiteX0-429" fmla="*/ 8536 w 8537"/>
                <a:gd name="connsiteY0-430" fmla="*/ 10000 h 10000"/>
                <a:gd name="connsiteX1-431" fmla="*/ 3720 w 8537"/>
                <a:gd name="connsiteY1-432" fmla="*/ 9912 h 10000"/>
                <a:gd name="connsiteX2-433" fmla="*/ 0 w 8537"/>
                <a:gd name="connsiteY2-434" fmla="*/ 4793 h 10000"/>
                <a:gd name="connsiteX3-435" fmla="*/ 3720 w 8537"/>
                <a:gd name="connsiteY3-436" fmla="*/ 44 h 10000"/>
                <a:gd name="connsiteX4-437" fmla="*/ 8537 w 8537"/>
                <a:gd name="connsiteY4-438" fmla="*/ 0 h 10000"/>
                <a:gd name="connsiteX0-439" fmla="*/ 10342 w 10343"/>
                <a:gd name="connsiteY0-440" fmla="*/ 10000 h 10000"/>
                <a:gd name="connsiteX1-441" fmla="*/ 4701 w 10343"/>
                <a:gd name="connsiteY1-442" fmla="*/ 9912 h 10000"/>
                <a:gd name="connsiteX2-443" fmla="*/ 0 w 10343"/>
                <a:gd name="connsiteY2-444" fmla="*/ 4543 h 10000"/>
                <a:gd name="connsiteX3-445" fmla="*/ 4701 w 10343"/>
                <a:gd name="connsiteY3-446" fmla="*/ 44 h 10000"/>
                <a:gd name="connsiteX4-447" fmla="*/ 10343 w 10343"/>
                <a:gd name="connsiteY4-448" fmla="*/ 0 h 10000"/>
                <a:gd name="connsiteX0-449" fmla="*/ 9771 w 9772"/>
                <a:gd name="connsiteY0-450" fmla="*/ 10000 h 10000"/>
                <a:gd name="connsiteX1-451" fmla="*/ 4130 w 9772"/>
                <a:gd name="connsiteY1-452" fmla="*/ 9912 h 10000"/>
                <a:gd name="connsiteX2-453" fmla="*/ 0 w 9772"/>
                <a:gd name="connsiteY2-454" fmla="*/ 4917 h 10000"/>
                <a:gd name="connsiteX3-455" fmla="*/ 4130 w 9772"/>
                <a:gd name="connsiteY3-456" fmla="*/ 44 h 10000"/>
                <a:gd name="connsiteX4-457" fmla="*/ 9772 w 9772"/>
                <a:gd name="connsiteY4-458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72" h="10000">
                  <a:moveTo>
                    <a:pt x="9771" y="10000"/>
                  </a:moveTo>
                  <a:lnTo>
                    <a:pt x="4130" y="9912"/>
                  </a:lnTo>
                  <a:cubicBezTo>
                    <a:pt x="1643" y="9824"/>
                    <a:pt x="0" y="6562"/>
                    <a:pt x="0" y="4917"/>
                  </a:cubicBezTo>
                  <a:cubicBezTo>
                    <a:pt x="0" y="3272"/>
                    <a:pt x="1531" y="220"/>
                    <a:pt x="4130" y="44"/>
                  </a:cubicBezTo>
                  <a:lnTo>
                    <a:pt x="9772" y="0"/>
                  </a:lnTo>
                </a:path>
              </a:pathLst>
            </a:cu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 b="1"/>
            </a:p>
          </p:txBody>
        </p:sp>
        <p:sp>
          <p:nvSpPr>
            <p:cNvPr id="89" name="Stored Data 71"/>
            <p:cNvSpPr/>
            <p:nvPr/>
          </p:nvSpPr>
          <p:spPr>
            <a:xfrm rot="10800000">
              <a:off x="3990332" y="3048832"/>
              <a:ext cx="167778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603 w 5420"/>
                <a:gd name="connsiteY0-366" fmla="*/ 44 h 10000"/>
                <a:gd name="connsiteX1-367" fmla="*/ 5420 w 5420"/>
                <a:gd name="connsiteY1-368" fmla="*/ 0 h 10000"/>
                <a:gd name="connsiteX2-369" fmla="*/ 4355 w 5420"/>
                <a:gd name="connsiteY2-370" fmla="*/ 4956 h 10000"/>
                <a:gd name="connsiteX3-371" fmla="*/ 5419 w 5420"/>
                <a:gd name="connsiteY3-372" fmla="*/ 10000 h 10000"/>
                <a:gd name="connsiteX4-373" fmla="*/ 603 w 5420"/>
                <a:gd name="connsiteY4-374" fmla="*/ 9912 h 10000"/>
                <a:gd name="connsiteX5-375" fmla="*/ 603 w 5420"/>
                <a:gd name="connsiteY5-376" fmla="*/ 44 h 10000"/>
                <a:gd name="connsiteX0-377" fmla="*/ 1112 w 9999"/>
                <a:gd name="connsiteY0-378" fmla="*/ 9912 h 11176"/>
                <a:gd name="connsiteX1-379" fmla="*/ 1112 w 9999"/>
                <a:gd name="connsiteY1-380" fmla="*/ 44 h 11176"/>
                <a:gd name="connsiteX2-381" fmla="*/ 9999 w 9999"/>
                <a:gd name="connsiteY2-382" fmla="*/ 0 h 11176"/>
                <a:gd name="connsiteX3-383" fmla="*/ 8034 w 9999"/>
                <a:gd name="connsiteY3-384" fmla="*/ 4956 h 11176"/>
                <a:gd name="connsiteX4-385" fmla="*/ 9997 w 9999"/>
                <a:gd name="connsiteY4-386" fmla="*/ 10000 h 11176"/>
                <a:gd name="connsiteX5-387" fmla="*/ 2783 w 9999"/>
                <a:gd name="connsiteY5-388" fmla="*/ 11176 h 11176"/>
                <a:gd name="connsiteX0-389" fmla="*/ 1112 w 10000"/>
                <a:gd name="connsiteY0-390" fmla="*/ 8869 h 8948"/>
                <a:gd name="connsiteX1-391" fmla="*/ 1112 w 10000"/>
                <a:gd name="connsiteY1-392" fmla="*/ 39 h 8948"/>
                <a:gd name="connsiteX2-393" fmla="*/ 10000 w 10000"/>
                <a:gd name="connsiteY2-394" fmla="*/ 0 h 8948"/>
                <a:gd name="connsiteX3-395" fmla="*/ 8035 w 10000"/>
                <a:gd name="connsiteY3-396" fmla="*/ 4435 h 8948"/>
                <a:gd name="connsiteX4-397" fmla="*/ 9998 w 10000"/>
                <a:gd name="connsiteY4-398" fmla="*/ 8948 h 8948"/>
                <a:gd name="connsiteX0-399" fmla="*/ 0 w 8888"/>
                <a:gd name="connsiteY0-400" fmla="*/ 44 h 10000"/>
                <a:gd name="connsiteX1-401" fmla="*/ 8888 w 8888"/>
                <a:gd name="connsiteY1-402" fmla="*/ 0 h 10000"/>
                <a:gd name="connsiteX2-403" fmla="*/ 6923 w 8888"/>
                <a:gd name="connsiteY2-404" fmla="*/ 4956 h 10000"/>
                <a:gd name="connsiteX3-405" fmla="*/ 8886 w 8888"/>
                <a:gd name="connsiteY3-406" fmla="*/ 10000 h 10000"/>
                <a:gd name="connsiteX0-407" fmla="*/ 2211 w 2211"/>
                <a:gd name="connsiteY0-408" fmla="*/ 0 h 10000"/>
                <a:gd name="connsiteX1-409" fmla="*/ 0 w 2211"/>
                <a:gd name="connsiteY1-410" fmla="*/ 4956 h 10000"/>
                <a:gd name="connsiteX2-411" fmla="*/ 2209 w 2211"/>
                <a:gd name="connsiteY2-4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 b="1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973450" y="4547199"/>
            <a:ext cx="271780" cy="521970"/>
            <a:chOff x="4311617" y="4168879"/>
            <a:chExt cx="271795" cy="521999"/>
          </a:xfrm>
        </p:grpSpPr>
        <p:sp>
          <p:nvSpPr>
            <p:cNvPr id="91" name="流程图: 手动操作 90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92" name="矩形 91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3" name="矩形 92"/>
          <p:cNvSpPr/>
          <p:nvPr/>
        </p:nvSpPr>
        <p:spPr>
          <a:xfrm>
            <a:off x="4722684" y="3538834"/>
            <a:ext cx="30035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722684" y="3756264"/>
            <a:ext cx="29337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288644" y="4492604"/>
            <a:ext cx="32512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3530092" y="3936461"/>
            <a:ext cx="454660" cy="446955"/>
            <a:chOff x="3743887" y="4293594"/>
            <a:chExt cx="479524" cy="471398"/>
          </a:xfrm>
        </p:grpSpPr>
        <p:grpSp>
          <p:nvGrpSpPr>
            <p:cNvPr id="97" name="组合 96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</p:grpSpPr>
          <p:cxnSp>
            <p:nvCxnSpPr>
              <p:cNvPr id="99" name="直接连接符 98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矩形 99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" name="等腰三角形 97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530092" y="4985082"/>
            <a:ext cx="454660" cy="446955"/>
            <a:chOff x="3743887" y="4293594"/>
            <a:chExt cx="479524" cy="471398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</p:grpSpPr>
          <p:cxnSp>
            <p:nvCxnSpPr>
              <p:cNvPr id="104" name="直接连接符 103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矩形 104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3" name="等腰三角形 102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1147820" y="3964118"/>
            <a:ext cx="454660" cy="446955"/>
            <a:chOff x="3743887" y="4293594"/>
            <a:chExt cx="479524" cy="471398"/>
          </a:xfrm>
          <a:solidFill>
            <a:srgbClr val="59B2FF"/>
          </a:solidFill>
        </p:grpSpPr>
        <p:grpSp>
          <p:nvGrpSpPr>
            <p:cNvPr id="107" name="组合 106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  <a:grpFill/>
          </p:grpSpPr>
          <p:cxnSp>
            <p:nvCxnSpPr>
              <p:cNvPr id="109" name="直接连接符 108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矩形 109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8" name="等腰三角形 107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rgbClr val="BDD7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727166" y="4058193"/>
            <a:ext cx="454660" cy="446955"/>
            <a:chOff x="3743887" y="4293594"/>
            <a:chExt cx="479524" cy="471398"/>
          </a:xfrm>
        </p:grpSpPr>
        <p:grpSp>
          <p:nvGrpSpPr>
            <p:cNvPr id="112" name="组合 111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</p:grpSpPr>
          <p:cxnSp>
            <p:nvCxnSpPr>
              <p:cNvPr id="114" name="直接连接符 113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矩形 114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3" name="等腰三角形 112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10077236" y="4093109"/>
            <a:ext cx="454660" cy="446955"/>
            <a:chOff x="3743887" y="4293594"/>
            <a:chExt cx="479524" cy="471398"/>
          </a:xfrm>
        </p:grpSpPr>
        <p:grpSp>
          <p:nvGrpSpPr>
            <p:cNvPr id="117" name="组合 116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</p:grpSpPr>
          <p:cxnSp>
            <p:nvCxnSpPr>
              <p:cNvPr id="119" name="直接连接符 118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矩形 119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" name="等腰三角形 117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5712221" y="4889837"/>
            <a:ext cx="454660" cy="446954"/>
            <a:chOff x="3743887" y="4293594"/>
            <a:chExt cx="479524" cy="471397"/>
          </a:xfrm>
          <a:solidFill>
            <a:srgbClr val="FFCCFF"/>
          </a:solidFill>
        </p:grpSpPr>
        <p:grpSp>
          <p:nvGrpSpPr>
            <p:cNvPr id="122" name="组合 121"/>
            <p:cNvGrpSpPr/>
            <p:nvPr/>
          </p:nvGrpSpPr>
          <p:grpSpPr>
            <a:xfrm>
              <a:off x="3743887" y="4411013"/>
              <a:ext cx="479524" cy="353978"/>
              <a:chOff x="2146087" y="4834986"/>
              <a:chExt cx="454685" cy="335641"/>
            </a:xfrm>
            <a:grpFill/>
          </p:grpSpPr>
          <p:cxnSp>
            <p:nvCxnSpPr>
              <p:cNvPr id="124" name="直接连接符 123"/>
              <p:cNvCxnSpPr/>
              <p:nvPr/>
            </p:nvCxnSpPr>
            <p:spPr>
              <a:xfrm flipV="1">
                <a:off x="2364748" y="4834986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矩形 124"/>
              <p:cNvSpPr/>
              <p:nvPr/>
            </p:nvSpPr>
            <p:spPr>
              <a:xfrm>
                <a:off x="2146087" y="4910263"/>
                <a:ext cx="454685" cy="2603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" name="等腰三角形 122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sp>
        <p:nvSpPr>
          <p:cNvPr id="126" name="矩形 125"/>
          <p:cNvSpPr/>
          <p:nvPr/>
        </p:nvSpPr>
        <p:spPr>
          <a:xfrm>
            <a:off x="3436127" y="3410812"/>
            <a:ext cx="35560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435788" y="4422763"/>
            <a:ext cx="4298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3625535" y="1324222"/>
            <a:ext cx="7773989" cy="2065270"/>
            <a:chOff x="3844547" y="1538500"/>
            <a:chExt cx="8199129" cy="2178215"/>
          </a:xfrm>
        </p:grpSpPr>
        <p:sp>
          <p:nvSpPr>
            <p:cNvPr id="129" name="矩形 128"/>
            <p:cNvSpPr/>
            <p:nvPr/>
          </p:nvSpPr>
          <p:spPr>
            <a:xfrm>
              <a:off x="4376674" y="1927903"/>
              <a:ext cx="55922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IorD</a:t>
              </a:r>
              <a:endParaRPr lang="en-US" altLang="zh-CN" sz="1325" b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4132343" y="2431768"/>
              <a:ext cx="826443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IRWrite</a:t>
              </a:r>
              <a:endParaRPr lang="en-US" altLang="zh-CN" sz="1325" b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3844547" y="2167772"/>
              <a:ext cx="1030709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325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MemWrite</a:t>
              </a:r>
              <a:endParaRPr lang="en-US" altLang="zh-CN" sz="1325" b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2" name="直接连接符 131"/>
            <p:cNvCxnSpPr/>
            <p:nvPr/>
          </p:nvCxnSpPr>
          <p:spPr>
            <a:xfrm flipV="1">
              <a:off x="5185197" y="1589710"/>
              <a:ext cx="0" cy="1104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矩形 132"/>
            <p:cNvSpPr/>
            <p:nvPr/>
          </p:nvSpPr>
          <p:spPr>
            <a:xfrm>
              <a:off x="5467373" y="1538500"/>
              <a:ext cx="806351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PCWrite</a:t>
              </a:r>
              <a:endParaRPr lang="en-US" altLang="zh-CN" sz="1200" b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5467373" y="1759117"/>
              <a:ext cx="701873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  <a:endParaRPr lang="en-US" altLang="zh-CN" sz="12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5467373" y="1979734"/>
              <a:ext cx="636240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PCSrc</a:t>
              </a:r>
              <a:endParaRPr lang="en-US" altLang="zh-CN" sz="1200" b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5467373" y="2200351"/>
              <a:ext cx="657002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AluOp</a:t>
              </a:r>
              <a:endParaRPr lang="en-US" altLang="zh-CN" sz="1200" b="1" baseline="-25000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5467373" y="2420968"/>
              <a:ext cx="867966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ALUSrcB</a:t>
              </a:r>
              <a:endParaRPr lang="en-US" altLang="zh-CN" sz="1200" b="1" baseline="-25000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5467373" y="2641585"/>
              <a:ext cx="876672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ALUSrcA</a:t>
              </a:r>
              <a:endParaRPr lang="en-US" altLang="zh-CN" sz="1200" b="1" baseline="-25000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5467373" y="2862201"/>
              <a:ext cx="859929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RegWrite</a:t>
              </a:r>
              <a:endParaRPr lang="en-US" altLang="zh-CN" sz="1200" b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11396050" y="1752004"/>
              <a:ext cx="647626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PCEn</a:t>
              </a:r>
              <a:endParaRPr lang="en-US" altLang="zh-CN" sz="1325" b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4561939" y="3396602"/>
              <a:ext cx="747415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RegDst</a:t>
              </a:r>
              <a:endParaRPr lang="en-US" altLang="zh-CN" sz="1325" b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5324550" y="3404622"/>
              <a:ext cx="1034058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MemtoReg</a:t>
              </a:r>
              <a:endParaRPr lang="en-US" altLang="zh-CN" sz="1325" b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等腰三角形 142"/>
            <p:cNvSpPr/>
            <p:nvPr/>
          </p:nvSpPr>
          <p:spPr>
            <a:xfrm flipV="1">
              <a:off x="5086865" y="1700209"/>
              <a:ext cx="201735" cy="136299"/>
            </a:xfrm>
            <a:prstGeom prst="triangle">
              <a:avLst/>
            </a:prstGeom>
            <a:solidFill>
              <a:srgbClr val="59B2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sp>
        <p:nvSpPr>
          <p:cNvPr id="144" name="矩形 143"/>
          <p:cNvSpPr/>
          <p:nvPr/>
        </p:nvSpPr>
        <p:spPr>
          <a:xfrm>
            <a:off x="936212" y="3356695"/>
            <a:ext cx="4349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145" name="组合 144"/>
          <p:cNvGrpSpPr/>
          <p:nvPr/>
        </p:nvGrpSpPr>
        <p:grpSpPr>
          <a:xfrm>
            <a:off x="8108125" y="3825210"/>
            <a:ext cx="444523" cy="993977"/>
            <a:chOff x="4336181" y="4140652"/>
            <a:chExt cx="214542" cy="587002"/>
          </a:xfrm>
        </p:grpSpPr>
        <p:sp>
          <p:nvSpPr>
            <p:cNvPr id="146" name="流程图: 手动操作 145"/>
            <p:cNvSpPr/>
            <p:nvPr/>
          </p:nvSpPr>
          <p:spPr>
            <a:xfrm rot="16200000">
              <a:off x="4158248" y="4335179"/>
              <a:ext cx="587002" cy="197947"/>
            </a:xfrm>
            <a:prstGeom prst="flowChartManualOperation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336181" y="4155434"/>
              <a:ext cx="174076" cy="562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8" name="直接连接符 147"/>
          <p:cNvCxnSpPr/>
          <p:nvPr/>
        </p:nvCxnSpPr>
        <p:spPr>
          <a:xfrm>
            <a:off x="7919390" y="4587044"/>
            <a:ext cx="218192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V="1">
            <a:off x="7920643" y="4587044"/>
            <a:ext cx="0" cy="38949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5220408" y="1566155"/>
            <a:ext cx="5075479" cy="141417"/>
            <a:chOff x="5526640" y="1825630"/>
            <a:chExt cx="5353044" cy="149151"/>
          </a:xfrm>
        </p:grpSpPr>
        <p:cxnSp>
          <p:nvCxnSpPr>
            <p:cNvPr id="156" name="直接连接符 155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10737496" y="1836508"/>
              <a:ext cx="0" cy="138273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10737496" y="1974781"/>
              <a:ext cx="142188" cy="0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9" name="直接连接符 158"/>
          <p:cNvCxnSpPr/>
          <p:nvPr/>
        </p:nvCxnSpPr>
        <p:spPr>
          <a:xfrm>
            <a:off x="5220409" y="1781028"/>
            <a:ext cx="4629371" cy="0"/>
          </a:xfrm>
          <a:prstGeom prst="line">
            <a:avLst/>
          </a:prstGeom>
          <a:noFill/>
          <a:ln w="19050" cap="sq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0" name="组合 159"/>
          <p:cNvGrpSpPr/>
          <p:nvPr/>
        </p:nvGrpSpPr>
        <p:grpSpPr>
          <a:xfrm>
            <a:off x="5220408" y="1993378"/>
            <a:ext cx="5933775" cy="1720651"/>
            <a:chOff x="5526640" y="1825630"/>
            <a:chExt cx="5210856" cy="1341486"/>
          </a:xfrm>
        </p:grpSpPr>
        <p:cxnSp>
          <p:nvCxnSpPr>
            <p:cNvPr id="161" name="直接连接符 160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3" name="组合 162"/>
          <p:cNvGrpSpPr/>
          <p:nvPr/>
        </p:nvGrpSpPr>
        <p:grpSpPr>
          <a:xfrm>
            <a:off x="5219673" y="2412570"/>
            <a:ext cx="3134510" cy="1498461"/>
            <a:chOff x="5526640" y="1825630"/>
            <a:chExt cx="5210856" cy="1168258"/>
          </a:xfrm>
        </p:grpSpPr>
        <p:cxnSp>
          <p:nvCxnSpPr>
            <p:cNvPr id="164" name="直接连接符 163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10737496" y="1841694"/>
              <a:ext cx="0" cy="1152194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6" name="组合 165"/>
          <p:cNvGrpSpPr/>
          <p:nvPr/>
        </p:nvGrpSpPr>
        <p:grpSpPr>
          <a:xfrm>
            <a:off x="5226757" y="2623439"/>
            <a:ext cx="2697653" cy="855990"/>
            <a:chOff x="5526640" y="1825630"/>
            <a:chExt cx="5220570" cy="667363"/>
          </a:xfrm>
        </p:grpSpPr>
        <p:cxnSp>
          <p:nvCxnSpPr>
            <p:cNvPr id="167" name="直接连接符 166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10747210" y="1825630"/>
              <a:ext cx="0" cy="667363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9" name="组合 168"/>
          <p:cNvGrpSpPr/>
          <p:nvPr/>
        </p:nvGrpSpPr>
        <p:grpSpPr>
          <a:xfrm flipH="1">
            <a:off x="1996148" y="1947370"/>
            <a:ext cx="2588014" cy="1827074"/>
            <a:chOff x="5526640" y="1825630"/>
            <a:chExt cx="5210856" cy="1341486"/>
          </a:xfrm>
        </p:grpSpPr>
        <p:cxnSp>
          <p:nvCxnSpPr>
            <p:cNvPr id="170" name="直接连接符 169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2" name="组合 171"/>
          <p:cNvGrpSpPr/>
          <p:nvPr/>
        </p:nvGrpSpPr>
        <p:grpSpPr>
          <a:xfrm flipH="1">
            <a:off x="2833075" y="2191476"/>
            <a:ext cx="1750117" cy="1361631"/>
            <a:chOff x="5526640" y="1825630"/>
            <a:chExt cx="5210856" cy="1341486"/>
          </a:xfrm>
        </p:grpSpPr>
        <p:cxnSp>
          <p:nvCxnSpPr>
            <p:cNvPr id="173" name="直接连接符 172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5" name="组合 174"/>
          <p:cNvGrpSpPr/>
          <p:nvPr/>
        </p:nvGrpSpPr>
        <p:grpSpPr>
          <a:xfrm flipH="1">
            <a:off x="3766957" y="2436450"/>
            <a:ext cx="816234" cy="1218551"/>
            <a:chOff x="5526640" y="1825630"/>
            <a:chExt cx="5210856" cy="1341486"/>
          </a:xfrm>
        </p:grpSpPr>
        <p:cxnSp>
          <p:nvCxnSpPr>
            <p:cNvPr id="176" name="直接连接符 175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8" name="组合 177"/>
          <p:cNvGrpSpPr/>
          <p:nvPr/>
        </p:nvGrpSpPr>
        <p:grpSpPr>
          <a:xfrm>
            <a:off x="1692426" y="3125431"/>
            <a:ext cx="6112648" cy="746763"/>
            <a:chOff x="1805721" y="3620584"/>
            <a:chExt cx="6446933" cy="787602"/>
          </a:xfrm>
        </p:grpSpPr>
        <p:cxnSp>
          <p:nvCxnSpPr>
            <p:cNvPr id="179" name="直接连接符 178"/>
            <p:cNvCxnSpPr/>
            <p:nvPr/>
          </p:nvCxnSpPr>
          <p:spPr>
            <a:xfrm>
              <a:off x="1808036" y="3620584"/>
              <a:ext cx="0" cy="787602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flipH="1">
              <a:off x="1805721" y="3620584"/>
              <a:ext cx="606314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7881633" y="3620584"/>
              <a:ext cx="0" cy="43601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flipH="1">
              <a:off x="7881633" y="4056594"/>
              <a:ext cx="37102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3" name="组合 182"/>
          <p:cNvGrpSpPr/>
          <p:nvPr/>
        </p:nvGrpSpPr>
        <p:grpSpPr>
          <a:xfrm>
            <a:off x="1692426" y="4020070"/>
            <a:ext cx="9026782" cy="2047497"/>
            <a:chOff x="1805721" y="4564148"/>
            <a:chExt cx="9520434" cy="2159469"/>
          </a:xfrm>
        </p:grpSpPr>
        <p:grpSp>
          <p:nvGrpSpPr>
            <p:cNvPr id="184" name="组合 183"/>
            <p:cNvGrpSpPr/>
            <p:nvPr/>
          </p:nvGrpSpPr>
          <p:grpSpPr>
            <a:xfrm>
              <a:off x="1805721" y="4564148"/>
              <a:ext cx="9520434" cy="2159469"/>
              <a:chOff x="1744472" y="2316829"/>
              <a:chExt cx="9509257" cy="2156934"/>
            </a:xfrm>
          </p:grpSpPr>
          <p:cxnSp>
            <p:nvCxnSpPr>
              <p:cNvPr id="186" name="直接连接符 185"/>
              <p:cNvCxnSpPr/>
              <p:nvPr/>
            </p:nvCxnSpPr>
            <p:spPr>
              <a:xfrm>
                <a:off x="1744472" y="2382316"/>
                <a:ext cx="0" cy="208892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7" name="直接连接符 186"/>
              <p:cNvCxnSpPr/>
              <p:nvPr/>
            </p:nvCxnSpPr>
            <p:spPr>
              <a:xfrm flipH="1">
                <a:off x="1744472" y="447376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直接连接符 187"/>
              <p:cNvCxnSpPr/>
              <p:nvPr/>
            </p:nvCxnSpPr>
            <p:spPr>
              <a:xfrm>
                <a:off x="11253729" y="2316829"/>
                <a:ext cx="0" cy="215194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85" name="直接连接符 184"/>
            <p:cNvCxnSpPr/>
            <p:nvPr/>
          </p:nvCxnSpPr>
          <p:spPr>
            <a:xfrm>
              <a:off x="1805721" y="4629712"/>
              <a:ext cx="191496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组合 188"/>
          <p:cNvGrpSpPr/>
          <p:nvPr/>
        </p:nvGrpSpPr>
        <p:grpSpPr>
          <a:xfrm>
            <a:off x="1014270" y="3885045"/>
            <a:ext cx="10411306" cy="2368641"/>
            <a:chOff x="1805720" y="4629712"/>
            <a:chExt cx="9520436" cy="2093905"/>
          </a:xfrm>
        </p:grpSpPr>
        <p:grpSp>
          <p:nvGrpSpPr>
            <p:cNvPr id="190" name="组合 189"/>
            <p:cNvGrpSpPr/>
            <p:nvPr/>
          </p:nvGrpSpPr>
          <p:grpSpPr>
            <a:xfrm>
              <a:off x="1805720" y="4629712"/>
              <a:ext cx="9520435" cy="2093905"/>
              <a:chOff x="1744471" y="2382316"/>
              <a:chExt cx="9509258" cy="2091447"/>
            </a:xfrm>
          </p:grpSpPr>
          <p:cxnSp>
            <p:nvCxnSpPr>
              <p:cNvPr id="193" name="直接连接符 192"/>
              <p:cNvCxnSpPr/>
              <p:nvPr/>
            </p:nvCxnSpPr>
            <p:spPr>
              <a:xfrm>
                <a:off x="1744471" y="2382316"/>
                <a:ext cx="0" cy="2088922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>
              <a:xfrm flipH="1">
                <a:off x="1744472" y="447376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直接连接符 194"/>
              <p:cNvCxnSpPr/>
              <p:nvPr/>
            </p:nvCxnSpPr>
            <p:spPr>
              <a:xfrm>
                <a:off x="11253729" y="2419000"/>
                <a:ext cx="0" cy="204977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1" name="直接连接符 190"/>
            <p:cNvCxnSpPr/>
            <p:nvPr/>
          </p:nvCxnSpPr>
          <p:spPr>
            <a:xfrm>
              <a:off x="1805721" y="4629712"/>
              <a:ext cx="191496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11187438" y="4662757"/>
              <a:ext cx="138718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组合 195"/>
          <p:cNvGrpSpPr/>
          <p:nvPr/>
        </p:nvGrpSpPr>
        <p:grpSpPr>
          <a:xfrm>
            <a:off x="2172705" y="3981178"/>
            <a:ext cx="5106595" cy="1461540"/>
            <a:chOff x="1805721" y="4522265"/>
            <a:chExt cx="9520434" cy="2226972"/>
          </a:xfrm>
        </p:grpSpPr>
        <p:grpSp>
          <p:nvGrpSpPr>
            <p:cNvPr id="197" name="组合 196"/>
            <p:cNvGrpSpPr/>
            <p:nvPr/>
          </p:nvGrpSpPr>
          <p:grpSpPr>
            <a:xfrm>
              <a:off x="1805721" y="4522265"/>
              <a:ext cx="9520434" cy="2226972"/>
              <a:chOff x="1744472" y="2274995"/>
              <a:chExt cx="9509257" cy="2224358"/>
            </a:xfrm>
          </p:grpSpPr>
          <p:cxnSp>
            <p:nvCxnSpPr>
              <p:cNvPr id="199" name="直接连接符 198"/>
              <p:cNvCxnSpPr/>
              <p:nvPr/>
            </p:nvCxnSpPr>
            <p:spPr>
              <a:xfrm>
                <a:off x="1744472" y="3175426"/>
                <a:ext cx="0" cy="129581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 flipH="1">
                <a:off x="1744472" y="449935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1" name="直接连接符 200"/>
              <p:cNvCxnSpPr/>
              <p:nvPr/>
            </p:nvCxnSpPr>
            <p:spPr>
              <a:xfrm>
                <a:off x="11253729" y="2274995"/>
                <a:ext cx="0" cy="2193775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8" name="直接连接符 197"/>
            <p:cNvCxnSpPr/>
            <p:nvPr/>
          </p:nvCxnSpPr>
          <p:spPr>
            <a:xfrm>
              <a:off x="1805721" y="5423754"/>
              <a:ext cx="43260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组合 201"/>
          <p:cNvGrpSpPr/>
          <p:nvPr/>
        </p:nvGrpSpPr>
        <p:grpSpPr>
          <a:xfrm>
            <a:off x="3413932" y="3883866"/>
            <a:ext cx="220871" cy="1005969"/>
            <a:chOff x="1744472" y="3175426"/>
            <a:chExt cx="1545101" cy="1323927"/>
          </a:xfrm>
        </p:grpSpPr>
        <p:cxnSp>
          <p:nvCxnSpPr>
            <p:cNvPr id="203" name="直接连接符 202"/>
            <p:cNvCxnSpPr/>
            <p:nvPr/>
          </p:nvCxnSpPr>
          <p:spPr>
            <a:xfrm>
              <a:off x="1744472" y="3175426"/>
              <a:ext cx="0" cy="1295811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 flipH="1">
              <a:off x="1744472" y="4499353"/>
              <a:ext cx="154510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5" name="组合 204"/>
          <p:cNvGrpSpPr/>
          <p:nvPr/>
        </p:nvGrpSpPr>
        <p:grpSpPr>
          <a:xfrm>
            <a:off x="4828156" y="4702785"/>
            <a:ext cx="166555" cy="1360040"/>
            <a:chOff x="1239056" y="2825057"/>
            <a:chExt cx="1165136" cy="1789912"/>
          </a:xfrm>
        </p:grpSpPr>
        <p:cxnSp>
          <p:nvCxnSpPr>
            <p:cNvPr id="206" name="直接连接符 205"/>
            <p:cNvCxnSpPr/>
            <p:nvPr/>
          </p:nvCxnSpPr>
          <p:spPr>
            <a:xfrm>
              <a:off x="1239056" y="2825057"/>
              <a:ext cx="0" cy="1789912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 flipH="1">
              <a:off x="1394481" y="2825658"/>
              <a:ext cx="100971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8" name="组合 207"/>
          <p:cNvGrpSpPr/>
          <p:nvPr/>
        </p:nvGrpSpPr>
        <p:grpSpPr>
          <a:xfrm>
            <a:off x="7583734" y="4374175"/>
            <a:ext cx="537165" cy="1387274"/>
            <a:chOff x="1239056" y="2754720"/>
            <a:chExt cx="2279270" cy="1885824"/>
          </a:xfrm>
        </p:grpSpPr>
        <p:cxnSp>
          <p:nvCxnSpPr>
            <p:cNvPr id="209" name="直接连接符 208"/>
            <p:cNvCxnSpPr/>
            <p:nvPr/>
          </p:nvCxnSpPr>
          <p:spPr>
            <a:xfrm>
              <a:off x="1239056" y="2770734"/>
              <a:ext cx="0" cy="186981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flipH="1">
              <a:off x="1239056" y="2754720"/>
              <a:ext cx="227927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1" name="组合 210"/>
          <p:cNvGrpSpPr/>
          <p:nvPr/>
        </p:nvGrpSpPr>
        <p:grpSpPr>
          <a:xfrm>
            <a:off x="9857183" y="3598450"/>
            <a:ext cx="1203172" cy="391805"/>
            <a:chOff x="571433" y="3331468"/>
            <a:chExt cx="5105236" cy="1364800"/>
          </a:xfrm>
        </p:grpSpPr>
        <p:cxnSp>
          <p:nvCxnSpPr>
            <p:cNvPr id="212" name="直接连接符 211"/>
            <p:cNvCxnSpPr/>
            <p:nvPr/>
          </p:nvCxnSpPr>
          <p:spPr>
            <a:xfrm flipH="1">
              <a:off x="4935700" y="4041201"/>
              <a:ext cx="74096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573332" y="3356998"/>
              <a:ext cx="0" cy="133927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 flipH="1">
              <a:off x="571433" y="3331468"/>
              <a:ext cx="436426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4935700" y="3331468"/>
              <a:ext cx="0" cy="682337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6" name="组合 215"/>
          <p:cNvGrpSpPr/>
          <p:nvPr/>
        </p:nvGrpSpPr>
        <p:grpSpPr>
          <a:xfrm>
            <a:off x="11009112" y="3666253"/>
            <a:ext cx="271780" cy="521970"/>
            <a:chOff x="4311617" y="4168879"/>
            <a:chExt cx="271795" cy="522000"/>
          </a:xfrm>
        </p:grpSpPr>
        <p:sp>
          <p:nvSpPr>
            <p:cNvPr id="217" name="流程图: 手动操作 216"/>
            <p:cNvSpPr/>
            <p:nvPr/>
          </p:nvSpPr>
          <p:spPr>
            <a:xfrm rot="16200000">
              <a:off x="4229749" y="4326091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4311617" y="4168879"/>
              <a:ext cx="271795" cy="522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7780626" y="3392811"/>
            <a:ext cx="271780" cy="521970"/>
            <a:chOff x="4311617" y="4168879"/>
            <a:chExt cx="271795" cy="521999"/>
          </a:xfrm>
        </p:grpSpPr>
        <p:sp>
          <p:nvSpPr>
            <p:cNvPr id="220" name="流程图: 手动操作 219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22" name="直接连接符 221"/>
          <p:cNvCxnSpPr/>
          <p:nvPr/>
        </p:nvCxnSpPr>
        <p:spPr>
          <a:xfrm>
            <a:off x="4450826" y="3990100"/>
            <a:ext cx="0" cy="317419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3" name="组合 222"/>
          <p:cNvGrpSpPr/>
          <p:nvPr/>
        </p:nvGrpSpPr>
        <p:grpSpPr>
          <a:xfrm>
            <a:off x="4553665" y="4128629"/>
            <a:ext cx="271780" cy="521970"/>
            <a:chOff x="4311617" y="4168879"/>
            <a:chExt cx="271795" cy="521999"/>
          </a:xfrm>
        </p:grpSpPr>
        <p:sp>
          <p:nvSpPr>
            <p:cNvPr id="224" name="流程图: 手动操作 223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6533163" y="5381177"/>
            <a:ext cx="1411329" cy="404007"/>
            <a:chOff x="1394482" y="2325715"/>
            <a:chExt cx="1159010" cy="531703"/>
          </a:xfrm>
        </p:grpSpPr>
        <p:cxnSp>
          <p:nvCxnSpPr>
            <p:cNvPr id="227" name="直接连接符 226"/>
            <p:cNvCxnSpPr/>
            <p:nvPr/>
          </p:nvCxnSpPr>
          <p:spPr>
            <a:xfrm>
              <a:off x="2553492" y="2325715"/>
              <a:ext cx="0" cy="531703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flipH="1">
              <a:off x="1394482" y="2857418"/>
              <a:ext cx="115901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9" name="组合 228"/>
          <p:cNvGrpSpPr/>
          <p:nvPr/>
        </p:nvGrpSpPr>
        <p:grpSpPr>
          <a:xfrm>
            <a:off x="9433336" y="1893209"/>
            <a:ext cx="286797" cy="1977742"/>
            <a:chOff x="1394482" y="2325714"/>
            <a:chExt cx="1159010" cy="531704"/>
          </a:xfrm>
        </p:grpSpPr>
        <p:cxnSp>
          <p:nvCxnSpPr>
            <p:cNvPr id="230" name="直接连接符 229"/>
            <p:cNvCxnSpPr/>
            <p:nvPr/>
          </p:nvCxnSpPr>
          <p:spPr>
            <a:xfrm>
              <a:off x="2553492" y="2325714"/>
              <a:ext cx="0" cy="526135"/>
            </a:xfrm>
            <a:prstGeom prst="line">
              <a:avLst/>
            </a:prstGeom>
            <a:noFill/>
            <a:ln w="2222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 flipH="1">
              <a:off x="1394482" y="2857418"/>
              <a:ext cx="1159010" cy="0"/>
            </a:xfrm>
            <a:prstGeom prst="line">
              <a:avLst/>
            </a:prstGeom>
            <a:noFill/>
            <a:ln w="2222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32" name="流程图: 延期 231"/>
          <p:cNvSpPr/>
          <p:nvPr/>
        </p:nvSpPr>
        <p:spPr>
          <a:xfrm>
            <a:off x="9851035" y="1737881"/>
            <a:ext cx="250811" cy="203189"/>
          </a:xfrm>
          <a:prstGeom prst="flowChartDelay">
            <a:avLst/>
          </a:prstGeom>
          <a:noFill/>
          <a:ln w="190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grpSp>
        <p:nvGrpSpPr>
          <p:cNvPr id="233" name="组合 232"/>
          <p:cNvGrpSpPr/>
          <p:nvPr/>
        </p:nvGrpSpPr>
        <p:grpSpPr>
          <a:xfrm>
            <a:off x="4262398" y="2620175"/>
            <a:ext cx="1106045" cy="3188000"/>
            <a:chOff x="1239056" y="2754720"/>
            <a:chExt cx="7791499" cy="1918806"/>
          </a:xfrm>
        </p:grpSpPr>
        <p:cxnSp>
          <p:nvCxnSpPr>
            <p:cNvPr id="234" name="直接连接符 233"/>
            <p:cNvCxnSpPr/>
            <p:nvPr/>
          </p:nvCxnSpPr>
          <p:spPr>
            <a:xfrm>
              <a:off x="1239056" y="2770734"/>
              <a:ext cx="0" cy="1900954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flipH="1">
              <a:off x="1239056" y="2754720"/>
              <a:ext cx="227927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 flipH="1">
              <a:off x="1239056" y="4673526"/>
              <a:ext cx="779149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7" name="组合 236"/>
          <p:cNvGrpSpPr/>
          <p:nvPr/>
        </p:nvGrpSpPr>
        <p:grpSpPr>
          <a:xfrm>
            <a:off x="2372179" y="3512175"/>
            <a:ext cx="923771" cy="1615853"/>
            <a:chOff x="2522647" y="4028476"/>
            <a:chExt cx="974290" cy="1704220"/>
          </a:xfrm>
        </p:grpSpPr>
        <p:sp>
          <p:nvSpPr>
            <p:cNvPr id="238" name="矩形 237"/>
            <p:cNvSpPr/>
            <p:nvPr/>
          </p:nvSpPr>
          <p:spPr>
            <a:xfrm>
              <a:off x="2556996" y="4058983"/>
              <a:ext cx="874185" cy="13285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39" name="矩形 238"/>
            <p:cNvSpPr/>
            <p:nvPr/>
          </p:nvSpPr>
          <p:spPr>
            <a:xfrm>
              <a:off x="2751430" y="4028476"/>
              <a:ext cx="505644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3033486" y="4239007"/>
              <a:ext cx="463451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>
              <a:off x="2540198" y="4326068"/>
              <a:ext cx="328166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2553908" y="4650629"/>
              <a:ext cx="906141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Memory</a:t>
              </a:r>
              <a:endPara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2522647" y="5002406"/>
              <a:ext cx="515690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4" name="组合 243"/>
            <p:cNvGrpSpPr/>
            <p:nvPr/>
          </p:nvGrpSpPr>
          <p:grpSpPr>
            <a:xfrm>
              <a:off x="2770074" y="5245311"/>
              <a:ext cx="479524" cy="487385"/>
              <a:chOff x="3743887" y="4293594"/>
              <a:chExt cx="479524" cy="450735"/>
            </a:xfrm>
            <a:solidFill>
              <a:srgbClr val="92D050"/>
            </a:solidFill>
          </p:grpSpPr>
          <p:grpSp>
            <p:nvGrpSpPr>
              <p:cNvPr id="245" name="组合 244"/>
              <p:cNvGrpSpPr/>
              <p:nvPr/>
            </p:nvGrpSpPr>
            <p:grpSpPr>
              <a:xfrm>
                <a:off x="3743887" y="4420795"/>
                <a:ext cx="479524" cy="323534"/>
                <a:chOff x="2146087" y="4844273"/>
                <a:chExt cx="454685" cy="306775"/>
              </a:xfrm>
              <a:grpFill/>
            </p:grpSpPr>
            <p:cxnSp>
              <p:nvCxnSpPr>
                <p:cNvPr id="247" name="直接连接符 246"/>
                <p:cNvCxnSpPr/>
                <p:nvPr/>
              </p:nvCxnSpPr>
              <p:spPr>
                <a:xfrm flipV="1">
                  <a:off x="2364748" y="4844273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8" name="矩形 247"/>
                <p:cNvSpPr/>
                <p:nvPr/>
              </p:nvSpPr>
              <p:spPr>
                <a:xfrm>
                  <a:off x="2146087" y="4910263"/>
                  <a:ext cx="454685" cy="24078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6" name="等腰三角形 245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任意多边形: 形状 47"/>
          <p:cNvSpPr/>
          <p:nvPr/>
        </p:nvSpPr>
        <p:spPr>
          <a:xfrm>
            <a:off x="5233724" y="3114950"/>
            <a:ext cx="730210" cy="714336"/>
          </a:xfrm>
          <a:custGeom>
            <a:avLst/>
            <a:gdLst>
              <a:gd name="connsiteX0" fmla="*/ 0 w 730250"/>
              <a:gd name="connsiteY0" fmla="*/ 0 h 730250"/>
              <a:gd name="connsiteX1" fmla="*/ 730250 w 730250"/>
              <a:gd name="connsiteY1" fmla="*/ 0 h 730250"/>
              <a:gd name="connsiteX2" fmla="*/ 730250 w 730250"/>
              <a:gd name="connsiteY2" fmla="*/ 730250 h 730250"/>
              <a:gd name="connsiteX0-1" fmla="*/ 0 w 730250"/>
              <a:gd name="connsiteY0-2" fmla="*/ 0 h 714375"/>
              <a:gd name="connsiteX1-3" fmla="*/ 730250 w 730250"/>
              <a:gd name="connsiteY1-4" fmla="*/ 0 h 714375"/>
              <a:gd name="connsiteX2-5" fmla="*/ 730250 w 730250"/>
              <a:gd name="connsiteY2-6" fmla="*/ 714375 h 714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30250" h="714375">
                <a:moveTo>
                  <a:pt x="0" y="0"/>
                </a:moveTo>
                <a:lnTo>
                  <a:pt x="730250" y="0"/>
                </a:lnTo>
                <a:lnTo>
                  <a:pt x="730250" y="714375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grpSp>
        <p:nvGrpSpPr>
          <p:cNvPr id="394" name="组合 393"/>
          <p:cNvGrpSpPr/>
          <p:nvPr/>
        </p:nvGrpSpPr>
        <p:grpSpPr>
          <a:xfrm flipH="1">
            <a:off x="2852740" y="2470055"/>
            <a:ext cx="1750117" cy="1361631"/>
            <a:chOff x="5526640" y="1825630"/>
            <a:chExt cx="5210856" cy="1341486"/>
          </a:xfrm>
        </p:grpSpPr>
        <p:cxnSp>
          <p:nvCxnSpPr>
            <p:cNvPr id="395" name="直接连接符 394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6" name="直接连接符 395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5245755" y="2481536"/>
            <a:ext cx="3987102" cy="1464868"/>
            <a:chOff x="5526640" y="1825630"/>
            <a:chExt cx="5210856" cy="1142068"/>
          </a:xfrm>
        </p:grpSpPr>
        <p:cxnSp>
          <p:nvCxnSpPr>
            <p:cNvPr id="247" name="直接连接符 246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10737496" y="1825630"/>
              <a:ext cx="0" cy="1142068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6601438" y="4263751"/>
            <a:ext cx="29191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601438" y="4040885"/>
            <a:ext cx="291910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227375" y="5069368"/>
            <a:ext cx="16279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342939" y="3819677"/>
            <a:ext cx="1258500" cy="1473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grpSp>
        <p:nvGrpSpPr>
          <p:cNvPr id="14" name="组合 13"/>
          <p:cNvGrpSpPr/>
          <p:nvPr/>
        </p:nvGrpSpPr>
        <p:grpSpPr>
          <a:xfrm>
            <a:off x="9008851" y="3806635"/>
            <a:ext cx="420145" cy="877029"/>
            <a:chOff x="9501522" y="3862856"/>
            <a:chExt cx="443122" cy="924992"/>
          </a:xfrm>
        </p:grpSpPr>
        <p:sp>
          <p:nvSpPr>
            <p:cNvPr id="245" name="任意多边形: 形状 259"/>
            <p:cNvSpPr/>
            <p:nvPr/>
          </p:nvSpPr>
          <p:spPr>
            <a:xfrm>
              <a:off x="9501522" y="3862856"/>
              <a:ext cx="443122" cy="924992"/>
            </a:xfrm>
            <a:custGeom>
              <a:avLst/>
              <a:gdLst>
                <a:gd name="connsiteX0" fmla="*/ 0 w 567834"/>
                <a:gd name="connsiteY0" fmla="*/ 0 h 877078"/>
                <a:gd name="connsiteX1" fmla="*/ 567834 w 567834"/>
                <a:gd name="connsiteY1" fmla="*/ 293248 h 877078"/>
                <a:gd name="connsiteX2" fmla="*/ 567834 w 567834"/>
                <a:gd name="connsiteY2" fmla="*/ 639814 h 877078"/>
                <a:gd name="connsiteX3" fmla="*/ 5332 w 567834"/>
                <a:gd name="connsiteY3" fmla="*/ 877078 h 877078"/>
                <a:gd name="connsiteX4" fmla="*/ 5332 w 567834"/>
                <a:gd name="connsiteY4" fmla="*/ 525180 h 877078"/>
                <a:gd name="connsiteX5" fmla="*/ 66647 w 567834"/>
                <a:gd name="connsiteY5" fmla="*/ 445204 h 877078"/>
                <a:gd name="connsiteX6" fmla="*/ 0 w 567834"/>
                <a:gd name="connsiteY6" fmla="*/ 338568 h 877078"/>
                <a:gd name="connsiteX7" fmla="*/ 0 w 567834"/>
                <a:gd name="connsiteY7" fmla="*/ 0 h 87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834" h="877078">
                  <a:moveTo>
                    <a:pt x="0" y="0"/>
                  </a:moveTo>
                  <a:lnTo>
                    <a:pt x="567834" y="293248"/>
                  </a:lnTo>
                  <a:lnTo>
                    <a:pt x="567834" y="639814"/>
                  </a:lnTo>
                  <a:lnTo>
                    <a:pt x="5332" y="877078"/>
                  </a:lnTo>
                  <a:lnTo>
                    <a:pt x="5332" y="525180"/>
                  </a:lnTo>
                  <a:lnTo>
                    <a:pt x="66647" y="445204"/>
                  </a:lnTo>
                  <a:lnTo>
                    <a:pt x="0" y="338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46" name="矩形 245"/>
            <p:cNvSpPr/>
            <p:nvPr/>
          </p:nvSpPr>
          <p:spPr>
            <a:xfrm rot="16200000">
              <a:off x="9410368" y="4144537"/>
              <a:ext cx="55185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424412" y="3819677"/>
            <a:ext cx="828857" cy="12596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18" name="矩形 17"/>
          <p:cNvSpPr/>
          <p:nvPr/>
        </p:nvSpPr>
        <p:spPr>
          <a:xfrm>
            <a:off x="4673195" y="1437776"/>
            <a:ext cx="45466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1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86453" y="2678262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40927" y="2886363"/>
            <a:ext cx="3689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任意多边形: 形状 47"/>
          <p:cNvSpPr/>
          <p:nvPr/>
        </p:nvSpPr>
        <p:spPr>
          <a:xfrm>
            <a:off x="5233724" y="3114949"/>
            <a:ext cx="730210" cy="714336"/>
          </a:xfrm>
          <a:custGeom>
            <a:avLst/>
            <a:gdLst>
              <a:gd name="connsiteX0" fmla="*/ 0 w 730250"/>
              <a:gd name="connsiteY0" fmla="*/ 0 h 730250"/>
              <a:gd name="connsiteX1" fmla="*/ 730250 w 730250"/>
              <a:gd name="connsiteY1" fmla="*/ 0 h 730250"/>
              <a:gd name="connsiteX2" fmla="*/ 730250 w 730250"/>
              <a:gd name="connsiteY2" fmla="*/ 730250 h 730250"/>
              <a:gd name="connsiteX0-1" fmla="*/ 0 w 730250"/>
              <a:gd name="connsiteY0-2" fmla="*/ 0 h 714375"/>
              <a:gd name="connsiteX1-3" fmla="*/ 730250 w 730250"/>
              <a:gd name="connsiteY1-4" fmla="*/ 0 h 714375"/>
              <a:gd name="connsiteX2-5" fmla="*/ 730250 w 730250"/>
              <a:gd name="connsiteY2-6" fmla="*/ 714375 h 714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30250" h="714375">
                <a:moveTo>
                  <a:pt x="0" y="0"/>
                </a:moveTo>
                <a:lnTo>
                  <a:pt x="730250" y="0"/>
                </a:lnTo>
                <a:lnTo>
                  <a:pt x="730250" y="714375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2" name="任意多边形: 形状 49"/>
          <p:cNvSpPr/>
          <p:nvPr/>
        </p:nvSpPr>
        <p:spPr>
          <a:xfrm flipH="1">
            <a:off x="4654654" y="3330839"/>
            <a:ext cx="45717" cy="1144460"/>
          </a:xfrm>
          <a:custGeom>
            <a:avLst/>
            <a:gdLst>
              <a:gd name="connsiteX0" fmla="*/ 0 w 0"/>
              <a:gd name="connsiteY0" fmla="*/ 0 h 1187450"/>
              <a:gd name="connsiteX1" fmla="*/ 0 w 0"/>
              <a:gd name="connsiteY1" fmla="*/ 1187450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87450">
                <a:moveTo>
                  <a:pt x="0" y="0"/>
                </a:moveTo>
                <a:lnTo>
                  <a:pt x="0" y="118745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3" name="任意多边形: 形状 50"/>
          <p:cNvSpPr/>
          <p:nvPr/>
        </p:nvSpPr>
        <p:spPr>
          <a:xfrm>
            <a:off x="5123967" y="3321280"/>
            <a:ext cx="0" cy="1581064"/>
          </a:xfrm>
          <a:custGeom>
            <a:avLst/>
            <a:gdLst>
              <a:gd name="connsiteX0" fmla="*/ 0 w 0"/>
              <a:gd name="connsiteY0" fmla="*/ 0 h 1581150"/>
              <a:gd name="connsiteX1" fmla="*/ 0 w 0"/>
              <a:gd name="connsiteY1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81150">
                <a:moveTo>
                  <a:pt x="0" y="0"/>
                </a:moveTo>
                <a:lnTo>
                  <a:pt x="0" y="158115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0121511" y="2117024"/>
            <a:ext cx="202696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511324" y="4156760"/>
            <a:ext cx="40153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107155" y="4268834"/>
            <a:ext cx="30986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手动操作 27"/>
          <p:cNvSpPr/>
          <p:nvPr/>
        </p:nvSpPr>
        <p:spPr>
          <a:xfrm rot="16200000">
            <a:off x="1770345" y="4154408"/>
            <a:ext cx="466170" cy="197936"/>
          </a:xfrm>
          <a:prstGeom prst="flowChartManualOperation">
            <a:avLst/>
          </a:prstGeom>
          <a:solidFill>
            <a:srgbClr val="FFFF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9" name="矩形 28"/>
          <p:cNvSpPr/>
          <p:nvPr/>
        </p:nvSpPr>
        <p:spPr>
          <a:xfrm>
            <a:off x="1868068" y="3988116"/>
            <a:ext cx="2717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111726" y="4260073"/>
            <a:ext cx="30529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949551" y="4356049"/>
            <a:ext cx="5880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664292" y="3934055"/>
            <a:ext cx="205903" cy="4087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608764" y="3790752"/>
            <a:ext cx="4794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876195" y="3990368"/>
            <a:ext cx="43942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408485" y="4072914"/>
            <a:ext cx="3111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421484" y="4380646"/>
            <a:ext cx="85915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Memory</a:t>
            </a:r>
            <a:endParaRPr lang="en-US" altLang="zh-CN" sz="132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91844" y="4714182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664292" y="4981365"/>
            <a:ext cx="205903" cy="4087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39" name="矩形 38"/>
          <p:cNvSpPr/>
          <p:nvPr/>
        </p:nvSpPr>
        <p:spPr>
          <a:xfrm>
            <a:off x="3828090" y="3898672"/>
            <a:ext cx="55816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29114" y="4934605"/>
            <a:ext cx="5480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52258" y="5827463"/>
            <a:ext cx="43878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04027" y="4592579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249937" y="4041849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250976" y="3823979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293976" y="4041999"/>
            <a:ext cx="103880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293976" y="4247811"/>
            <a:ext cx="103880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2" idx="1"/>
          </p:cNvCxnSpPr>
          <p:nvPr/>
        </p:nvCxnSpPr>
        <p:spPr>
          <a:xfrm>
            <a:off x="3262775" y="4138431"/>
            <a:ext cx="4015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297426" y="3102425"/>
            <a:ext cx="3238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872278" y="4154996"/>
            <a:ext cx="42169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867450" y="5185738"/>
            <a:ext cx="116681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504369" y="5884516"/>
            <a:ext cx="110744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335371" y="3877029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R1#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335371" y="4082822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R2#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335371" y="4494278"/>
            <a:ext cx="4495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W#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335372" y="4921424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714151" y="3786524"/>
            <a:ext cx="4794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258312" y="3870610"/>
            <a:ext cx="4000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254939" y="4110204"/>
            <a:ext cx="4000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00392" y="4523832"/>
            <a:ext cx="8636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Register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ctr"/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File</a:t>
            </a:r>
            <a:endParaRPr lang="zh-CN" altLang="en-US" sz="1400" b="1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867140" y="3826604"/>
            <a:ext cx="205903" cy="6358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61" name="矩形 60"/>
          <p:cNvSpPr/>
          <p:nvPr/>
        </p:nvSpPr>
        <p:spPr>
          <a:xfrm>
            <a:off x="7007114" y="3792013"/>
            <a:ext cx="3079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018097" y="4225461"/>
            <a:ext cx="2971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539951" y="5760881"/>
            <a:ext cx="8845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7073043" y="4049130"/>
            <a:ext cx="76840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7073043" y="4259757"/>
            <a:ext cx="108420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7940406" y="4463457"/>
            <a:ext cx="2173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675544" y="4303616"/>
            <a:ext cx="2717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8572313" y="4568716"/>
            <a:ext cx="43653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平行四边形 68"/>
          <p:cNvSpPr/>
          <p:nvPr/>
        </p:nvSpPr>
        <p:spPr>
          <a:xfrm rot="4500000">
            <a:off x="7718557" y="5261604"/>
            <a:ext cx="472862" cy="389383"/>
          </a:xfrm>
          <a:prstGeom prst="parallelogram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70" name="矩形 69"/>
          <p:cNvSpPr/>
          <p:nvPr/>
        </p:nvSpPr>
        <p:spPr>
          <a:xfrm>
            <a:off x="7720774" y="5299198"/>
            <a:ext cx="4749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&lt;&lt;2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任意多边形: 形状 192"/>
          <p:cNvSpPr/>
          <p:nvPr/>
        </p:nvSpPr>
        <p:spPr>
          <a:xfrm flipV="1">
            <a:off x="8039382" y="3868361"/>
            <a:ext cx="969470" cy="47828"/>
          </a:xfrm>
          <a:custGeom>
            <a:avLst/>
            <a:gdLst>
              <a:gd name="connsiteX0" fmla="*/ 0 w 901700"/>
              <a:gd name="connsiteY0" fmla="*/ 0 h 107950"/>
              <a:gd name="connsiteX1" fmla="*/ 831850 w 901700"/>
              <a:gd name="connsiteY1" fmla="*/ 0 h 107950"/>
              <a:gd name="connsiteX2" fmla="*/ 831850 w 901700"/>
              <a:gd name="connsiteY2" fmla="*/ 107950 h 107950"/>
              <a:gd name="connsiteX3" fmla="*/ 901700 w 901700"/>
              <a:gd name="connsiteY3" fmla="*/ 107950 h 107950"/>
              <a:gd name="connsiteX0-1" fmla="*/ 0 w 914400"/>
              <a:gd name="connsiteY0-2" fmla="*/ 0 h 107950"/>
              <a:gd name="connsiteX1-3" fmla="*/ 831850 w 914400"/>
              <a:gd name="connsiteY1-4" fmla="*/ 0 h 107950"/>
              <a:gd name="connsiteX2-5" fmla="*/ 831850 w 914400"/>
              <a:gd name="connsiteY2-6" fmla="*/ 107950 h 107950"/>
              <a:gd name="connsiteX3-7" fmla="*/ 914400 w 914400"/>
              <a:gd name="connsiteY3-8" fmla="*/ 104775 h 107950"/>
              <a:gd name="connsiteX0-9" fmla="*/ 0 w 839397"/>
              <a:gd name="connsiteY0-10" fmla="*/ 0 h 107950"/>
              <a:gd name="connsiteX1-11" fmla="*/ 831850 w 839397"/>
              <a:gd name="connsiteY1-12" fmla="*/ 0 h 107950"/>
              <a:gd name="connsiteX2-13" fmla="*/ 831850 w 839397"/>
              <a:gd name="connsiteY2-14" fmla="*/ 107950 h 107950"/>
              <a:gd name="connsiteX3-15" fmla="*/ 838200 w 839397"/>
              <a:gd name="connsiteY3-16" fmla="*/ 97155 h 107950"/>
              <a:gd name="connsiteX0-17" fmla="*/ 0 w 839397"/>
              <a:gd name="connsiteY0-18" fmla="*/ 0 h 107950"/>
              <a:gd name="connsiteX1-19" fmla="*/ 831850 w 839397"/>
              <a:gd name="connsiteY1-20" fmla="*/ 0 h 107950"/>
              <a:gd name="connsiteX2-21" fmla="*/ 831850 w 839397"/>
              <a:gd name="connsiteY2-22" fmla="*/ 107950 h 107950"/>
              <a:gd name="connsiteX3-23" fmla="*/ 838200 w 839397"/>
              <a:gd name="connsiteY3-24" fmla="*/ 20955 h 107950"/>
              <a:gd name="connsiteX0-25" fmla="*/ 0 w 831850"/>
              <a:gd name="connsiteY0-26" fmla="*/ 0 h 107950"/>
              <a:gd name="connsiteX1-27" fmla="*/ 831850 w 831850"/>
              <a:gd name="connsiteY1-28" fmla="*/ 0 h 107950"/>
              <a:gd name="connsiteX2-29" fmla="*/ 831850 w 831850"/>
              <a:gd name="connsiteY2-30" fmla="*/ 107950 h 107950"/>
              <a:gd name="connsiteX0-31" fmla="*/ 0 w 831850"/>
              <a:gd name="connsiteY0-32" fmla="*/ 0 h 69850"/>
              <a:gd name="connsiteX1-33" fmla="*/ 831850 w 831850"/>
              <a:gd name="connsiteY1-34" fmla="*/ 0 h 69850"/>
              <a:gd name="connsiteX2-35" fmla="*/ 831850 w 831850"/>
              <a:gd name="connsiteY2-36" fmla="*/ 69850 h 69850"/>
              <a:gd name="connsiteX0-37" fmla="*/ 0 w 831850"/>
              <a:gd name="connsiteY0-38" fmla="*/ 0 h 0"/>
              <a:gd name="connsiteX1-39" fmla="*/ 831850 w 831850"/>
              <a:gd name="connsiteY1-40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31850">
                <a:moveTo>
                  <a:pt x="0" y="0"/>
                </a:moveTo>
                <a:lnTo>
                  <a:pt x="831850" y="0"/>
                </a:ln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72" name="矩形 71"/>
          <p:cNvSpPr/>
          <p:nvPr/>
        </p:nvSpPr>
        <p:spPr>
          <a:xfrm>
            <a:off x="8526650" y="3650686"/>
            <a:ext cx="563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52029" y="4549829"/>
            <a:ext cx="5543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191094" y="3743373"/>
            <a:ext cx="6381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9435230" y="4291267"/>
            <a:ext cx="834390" cy="27559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9428996" y="4281888"/>
            <a:ext cx="89570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10431762" y="4291642"/>
            <a:ext cx="64927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10384239" y="4046924"/>
            <a:ext cx="789609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Aluout</a:t>
            </a:r>
            <a:endParaRPr lang="en-US" altLang="zh-CN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4471849" y="4591877"/>
            <a:ext cx="139609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4293976" y="4803504"/>
            <a:ext cx="323831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4808167" y="4668804"/>
            <a:ext cx="52461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3589677" y="3893974"/>
            <a:ext cx="37719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4573845" y="1756125"/>
            <a:ext cx="653529" cy="1568364"/>
            <a:chOff x="4823977" y="1700209"/>
            <a:chExt cx="689269" cy="1654134"/>
          </a:xfrm>
        </p:grpSpPr>
        <p:sp>
          <p:nvSpPr>
            <p:cNvPr id="241" name="矩形: 圆角 25"/>
            <p:cNvSpPr/>
            <p:nvPr/>
          </p:nvSpPr>
          <p:spPr>
            <a:xfrm>
              <a:off x="4870344" y="1700209"/>
              <a:ext cx="642902" cy="1654134"/>
            </a:xfrm>
            <a:prstGeom prst="roundRect">
              <a:avLst/>
            </a:prstGeom>
            <a:solidFill>
              <a:srgbClr val="59B2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4960120" y="1975984"/>
              <a:ext cx="438671" cy="829122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 制 器</a:t>
              </a:r>
              <a:endParaRPr lang="zh-CN" altLang="en-US" sz="151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4823977" y="2948213"/>
              <a:ext cx="59940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4823977" y="2738737"/>
              <a:ext cx="44335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Group 1"/>
          <p:cNvGrpSpPr/>
          <p:nvPr/>
        </p:nvGrpSpPr>
        <p:grpSpPr>
          <a:xfrm>
            <a:off x="10296097" y="1963356"/>
            <a:ext cx="259246" cy="192503"/>
            <a:chOff x="3990332" y="3048832"/>
            <a:chExt cx="1009448" cy="723602"/>
          </a:xfrm>
        </p:grpSpPr>
        <p:sp>
          <p:nvSpPr>
            <p:cNvPr id="239" name="Stored Data 71"/>
            <p:cNvSpPr/>
            <p:nvPr/>
          </p:nvSpPr>
          <p:spPr>
            <a:xfrm rot="10800000">
              <a:off x="3997590" y="3048854"/>
              <a:ext cx="1002190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5183 w 10000"/>
                <a:gd name="connsiteY0-366" fmla="*/ 44 h 10000"/>
                <a:gd name="connsiteX1-367" fmla="*/ 10000 w 10000"/>
                <a:gd name="connsiteY1-368" fmla="*/ 0 h 10000"/>
                <a:gd name="connsiteX2-369" fmla="*/ 8935 w 10000"/>
                <a:gd name="connsiteY2-370" fmla="*/ 4956 h 10000"/>
                <a:gd name="connsiteX3-371" fmla="*/ 9999 w 10000"/>
                <a:gd name="connsiteY3-372" fmla="*/ 10000 h 10000"/>
                <a:gd name="connsiteX4-373" fmla="*/ 5183 w 10000"/>
                <a:gd name="connsiteY4-374" fmla="*/ 9912 h 10000"/>
                <a:gd name="connsiteX5-375" fmla="*/ 0 w 10000"/>
                <a:gd name="connsiteY5-376" fmla="*/ 5043 h 10000"/>
                <a:gd name="connsiteX6-377" fmla="*/ 5183 w 10000"/>
                <a:gd name="connsiteY6-378" fmla="*/ 44 h 10000"/>
                <a:gd name="connsiteX0-379" fmla="*/ 5183 w 10000"/>
                <a:gd name="connsiteY0-380" fmla="*/ 44 h 10000"/>
                <a:gd name="connsiteX1-381" fmla="*/ 10000 w 10000"/>
                <a:gd name="connsiteY1-382" fmla="*/ 0 h 10000"/>
                <a:gd name="connsiteX2-383" fmla="*/ 8935 w 10000"/>
                <a:gd name="connsiteY2-384" fmla="*/ 4956 h 10000"/>
                <a:gd name="connsiteX3-385" fmla="*/ 9999 w 10000"/>
                <a:gd name="connsiteY3-386" fmla="*/ 10000 h 10000"/>
                <a:gd name="connsiteX4-387" fmla="*/ 5183 w 10000"/>
                <a:gd name="connsiteY4-388" fmla="*/ 9912 h 10000"/>
                <a:gd name="connsiteX5-389" fmla="*/ 0 w 10000"/>
                <a:gd name="connsiteY5-390" fmla="*/ 5043 h 10000"/>
                <a:gd name="connsiteX6-391" fmla="*/ 5183 w 10000"/>
                <a:gd name="connsiteY6-392" fmla="*/ 44 h 10000"/>
                <a:gd name="connsiteX0-393" fmla="*/ 8935 w 10000"/>
                <a:gd name="connsiteY0-394" fmla="*/ 4956 h 10000"/>
                <a:gd name="connsiteX1-395" fmla="*/ 9999 w 10000"/>
                <a:gd name="connsiteY1-396" fmla="*/ 10000 h 10000"/>
                <a:gd name="connsiteX2-397" fmla="*/ 5183 w 10000"/>
                <a:gd name="connsiteY2-398" fmla="*/ 9912 h 10000"/>
                <a:gd name="connsiteX3-399" fmla="*/ 0 w 10000"/>
                <a:gd name="connsiteY3-400" fmla="*/ 5043 h 10000"/>
                <a:gd name="connsiteX4-401" fmla="*/ 5183 w 10000"/>
                <a:gd name="connsiteY4-402" fmla="*/ 44 h 10000"/>
                <a:gd name="connsiteX5-403" fmla="*/ 10000 w 10000"/>
                <a:gd name="connsiteY5-404" fmla="*/ 0 h 10000"/>
                <a:gd name="connsiteX6-405" fmla="*/ 9841 w 10000"/>
                <a:gd name="connsiteY6-406" fmla="*/ 6220 h 10000"/>
                <a:gd name="connsiteX0-407" fmla="*/ 8935 w 10000"/>
                <a:gd name="connsiteY0-408" fmla="*/ 4956 h 10000"/>
                <a:gd name="connsiteX1-409" fmla="*/ 9999 w 10000"/>
                <a:gd name="connsiteY1-410" fmla="*/ 10000 h 10000"/>
                <a:gd name="connsiteX2-411" fmla="*/ 5183 w 10000"/>
                <a:gd name="connsiteY2-412" fmla="*/ 9912 h 10000"/>
                <a:gd name="connsiteX3-413" fmla="*/ 0 w 10000"/>
                <a:gd name="connsiteY3-414" fmla="*/ 5043 h 10000"/>
                <a:gd name="connsiteX4-415" fmla="*/ 5183 w 10000"/>
                <a:gd name="connsiteY4-416" fmla="*/ 44 h 10000"/>
                <a:gd name="connsiteX5-417" fmla="*/ 10000 w 10000"/>
                <a:gd name="connsiteY5-418" fmla="*/ 0 h 10000"/>
                <a:gd name="connsiteX0-419" fmla="*/ 9999 w 10000"/>
                <a:gd name="connsiteY0-420" fmla="*/ 10000 h 10000"/>
                <a:gd name="connsiteX1-421" fmla="*/ 5183 w 10000"/>
                <a:gd name="connsiteY1-422" fmla="*/ 9912 h 10000"/>
                <a:gd name="connsiteX2-423" fmla="*/ 0 w 10000"/>
                <a:gd name="connsiteY2-424" fmla="*/ 5043 h 10000"/>
                <a:gd name="connsiteX3-425" fmla="*/ 5183 w 10000"/>
                <a:gd name="connsiteY3-426" fmla="*/ 44 h 10000"/>
                <a:gd name="connsiteX4-427" fmla="*/ 10000 w 10000"/>
                <a:gd name="connsiteY4-428" fmla="*/ 0 h 10000"/>
                <a:gd name="connsiteX0-429" fmla="*/ 8536 w 8537"/>
                <a:gd name="connsiteY0-430" fmla="*/ 10000 h 10000"/>
                <a:gd name="connsiteX1-431" fmla="*/ 3720 w 8537"/>
                <a:gd name="connsiteY1-432" fmla="*/ 9912 h 10000"/>
                <a:gd name="connsiteX2-433" fmla="*/ 0 w 8537"/>
                <a:gd name="connsiteY2-434" fmla="*/ 4793 h 10000"/>
                <a:gd name="connsiteX3-435" fmla="*/ 3720 w 8537"/>
                <a:gd name="connsiteY3-436" fmla="*/ 44 h 10000"/>
                <a:gd name="connsiteX4-437" fmla="*/ 8537 w 8537"/>
                <a:gd name="connsiteY4-438" fmla="*/ 0 h 10000"/>
                <a:gd name="connsiteX0-439" fmla="*/ 10342 w 10343"/>
                <a:gd name="connsiteY0-440" fmla="*/ 10000 h 10000"/>
                <a:gd name="connsiteX1-441" fmla="*/ 4701 w 10343"/>
                <a:gd name="connsiteY1-442" fmla="*/ 9912 h 10000"/>
                <a:gd name="connsiteX2-443" fmla="*/ 0 w 10343"/>
                <a:gd name="connsiteY2-444" fmla="*/ 4543 h 10000"/>
                <a:gd name="connsiteX3-445" fmla="*/ 4701 w 10343"/>
                <a:gd name="connsiteY3-446" fmla="*/ 44 h 10000"/>
                <a:gd name="connsiteX4-447" fmla="*/ 10343 w 10343"/>
                <a:gd name="connsiteY4-448" fmla="*/ 0 h 10000"/>
                <a:gd name="connsiteX0-449" fmla="*/ 9771 w 9772"/>
                <a:gd name="connsiteY0-450" fmla="*/ 10000 h 10000"/>
                <a:gd name="connsiteX1-451" fmla="*/ 4130 w 9772"/>
                <a:gd name="connsiteY1-452" fmla="*/ 9912 h 10000"/>
                <a:gd name="connsiteX2-453" fmla="*/ 0 w 9772"/>
                <a:gd name="connsiteY2-454" fmla="*/ 4917 h 10000"/>
                <a:gd name="connsiteX3-455" fmla="*/ 4130 w 9772"/>
                <a:gd name="connsiteY3-456" fmla="*/ 44 h 10000"/>
                <a:gd name="connsiteX4-457" fmla="*/ 9772 w 9772"/>
                <a:gd name="connsiteY4-458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72" h="10000">
                  <a:moveTo>
                    <a:pt x="9771" y="10000"/>
                  </a:moveTo>
                  <a:lnTo>
                    <a:pt x="4130" y="9912"/>
                  </a:lnTo>
                  <a:cubicBezTo>
                    <a:pt x="1643" y="9824"/>
                    <a:pt x="0" y="6562"/>
                    <a:pt x="0" y="4917"/>
                  </a:cubicBezTo>
                  <a:cubicBezTo>
                    <a:pt x="0" y="3272"/>
                    <a:pt x="1531" y="220"/>
                    <a:pt x="4130" y="44"/>
                  </a:cubicBezTo>
                  <a:lnTo>
                    <a:pt x="9772" y="0"/>
                  </a:ln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/>
            </a:p>
          </p:txBody>
        </p:sp>
        <p:sp>
          <p:nvSpPr>
            <p:cNvPr id="240" name="Stored Data 71"/>
            <p:cNvSpPr/>
            <p:nvPr/>
          </p:nvSpPr>
          <p:spPr>
            <a:xfrm rot="10800000">
              <a:off x="3990332" y="3048832"/>
              <a:ext cx="167778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603 w 5420"/>
                <a:gd name="connsiteY0-366" fmla="*/ 44 h 10000"/>
                <a:gd name="connsiteX1-367" fmla="*/ 5420 w 5420"/>
                <a:gd name="connsiteY1-368" fmla="*/ 0 h 10000"/>
                <a:gd name="connsiteX2-369" fmla="*/ 4355 w 5420"/>
                <a:gd name="connsiteY2-370" fmla="*/ 4956 h 10000"/>
                <a:gd name="connsiteX3-371" fmla="*/ 5419 w 5420"/>
                <a:gd name="connsiteY3-372" fmla="*/ 10000 h 10000"/>
                <a:gd name="connsiteX4-373" fmla="*/ 603 w 5420"/>
                <a:gd name="connsiteY4-374" fmla="*/ 9912 h 10000"/>
                <a:gd name="connsiteX5-375" fmla="*/ 603 w 5420"/>
                <a:gd name="connsiteY5-376" fmla="*/ 44 h 10000"/>
                <a:gd name="connsiteX0-377" fmla="*/ 1112 w 9999"/>
                <a:gd name="connsiteY0-378" fmla="*/ 9912 h 11176"/>
                <a:gd name="connsiteX1-379" fmla="*/ 1112 w 9999"/>
                <a:gd name="connsiteY1-380" fmla="*/ 44 h 11176"/>
                <a:gd name="connsiteX2-381" fmla="*/ 9999 w 9999"/>
                <a:gd name="connsiteY2-382" fmla="*/ 0 h 11176"/>
                <a:gd name="connsiteX3-383" fmla="*/ 8034 w 9999"/>
                <a:gd name="connsiteY3-384" fmla="*/ 4956 h 11176"/>
                <a:gd name="connsiteX4-385" fmla="*/ 9997 w 9999"/>
                <a:gd name="connsiteY4-386" fmla="*/ 10000 h 11176"/>
                <a:gd name="connsiteX5-387" fmla="*/ 2783 w 9999"/>
                <a:gd name="connsiteY5-388" fmla="*/ 11176 h 11176"/>
                <a:gd name="connsiteX0-389" fmla="*/ 1112 w 10000"/>
                <a:gd name="connsiteY0-390" fmla="*/ 8869 h 8948"/>
                <a:gd name="connsiteX1-391" fmla="*/ 1112 w 10000"/>
                <a:gd name="connsiteY1-392" fmla="*/ 39 h 8948"/>
                <a:gd name="connsiteX2-393" fmla="*/ 10000 w 10000"/>
                <a:gd name="connsiteY2-394" fmla="*/ 0 h 8948"/>
                <a:gd name="connsiteX3-395" fmla="*/ 8035 w 10000"/>
                <a:gd name="connsiteY3-396" fmla="*/ 4435 h 8948"/>
                <a:gd name="connsiteX4-397" fmla="*/ 9998 w 10000"/>
                <a:gd name="connsiteY4-398" fmla="*/ 8948 h 8948"/>
                <a:gd name="connsiteX0-399" fmla="*/ 0 w 8888"/>
                <a:gd name="connsiteY0-400" fmla="*/ 44 h 10000"/>
                <a:gd name="connsiteX1-401" fmla="*/ 8888 w 8888"/>
                <a:gd name="connsiteY1-402" fmla="*/ 0 h 10000"/>
                <a:gd name="connsiteX2-403" fmla="*/ 6923 w 8888"/>
                <a:gd name="connsiteY2-404" fmla="*/ 4956 h 10000"/>
                <a:gd name="connsiteX3-405" fmla="*/ 8886 w 8888"/>
                <a:gd name="connsiteY3-406" fmla="*/ 10000 h 10000"/>
                <a:gd name="connsiteX0-407" fmla="*/ 2211 w 2211"/>
                <a:gd name="connsiteY0-408" fmla="*/ 0 h 10000"/>
                <a:gd name="connsiteX1-409" fmla="*/ 0 w 2211"/>
                <a:gd name="connsiteY1-410" fmla="*/ 4956 h 10000"/>
                <a:gd name="connsiteX2-411" fmla="*/ 2209 w 2211"/>
                <a:gd name="connsiteY2-4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4993113" y="4825775"/>
            <a:ext cx="271780" cy="521970"/>
            <a:chOff x="4311617" y="4168879"/>
            <a:chExt cx="271795" cy="522000"/>
          </a:xfrm>
        </p:grpSpPr>
        <p:sp>
          <p:nvSpPr>
            <p:cNvPr id="237" name="流程图: 手动操作 236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4311617" y="4168879"/>
              <a:ext cx="271795" cy="522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矩形 85"/>
          <p:cNvSpPr/>
          <p:nvPr/>
        </p:nvSpPr>
        <p:spPr>
          <a:xfrm>
            <a:off x="4742349" y="3817412"/>
            <a:ext cx="30035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742349" y="4034843"/>
            <a:ext cx="29337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308310" y="4771182"/>
            <a:ext cx="32512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3549760" y="4215038"/>
            <a:ext cx="454660" cy="446955"/>
            <a:chOff x="3743887" y="4293594"/>
            <a:chExt cx="479524" cy="471398"/>
          </a:xfrm>
        </p:grpSpPr>
        <p:grpSp>
          <p:nvGrpSpPr>
            <p:cNvPr id="233" name="组合 232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</p:grpSpPr>
          <p:cxnSp>
            <p:nvCxnSpPr>
              <p:cNvPr id="235" name="直接连接符 234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矩形 235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4" name="等腰三角形 233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3549760" y="5263659"/>
            <a:ext cx="454660" cy="446955"/>
            <a:chOff x="3743887" y="4293594"/>
            <a:chExt cx="479524" cy="471398"/>
          </a:xfrm>
          <a:solidFill>
            <a:schemeClr val="bg1"/>
          </a:solidFill>
        </p:grpSpPr>
        <p:grpSp>
          <p:nvGrpSpPr>
            <p:cNvPr id="229" name="组合 228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  <a:grpFill/>
          </p:grpSpPr>
          <p:cxnSp>
            <p:nvCxnSpPr>
              <p:cNvPr id="231" name="直接连接符 230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矩形 231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0" name="等腰三角形 229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2626441" y="4944492"/>
            <a:ext cx="454660" cy="462113"/>
            <a:chOff x="3743887" y="4293594"/>
            <a:chExt cx="479524" cy="450735"/>
          </a:xfrm>
          <a:solidFill>
            <a:srgbClr val="92D050"/>
          </a:solidFill>
        </p:grpSpPr>
        <p:grpSp>
          <p:nvGrpSpPr>
            <p:cNvPr id="221" name="组合 220"/>
            <p:cNvGrpSpPr/>
            <p:nvPr/>
          </p:nvGrpSpPr>
          <p:grpSpPr>
            <a:xfrm>
              <a:off x="3743887" y="4420795"/>
              <a:ext cx="479524" cy="323534"/>
              <a:chOff x="2146087" y="4844273"/>
              <a:chExt cx="454685" cy="306775"/>
            </a:xfrm>
            <a:grpFill/>
          </p:grpSpPr>
          <p:cxnSp>
            <p:nvCxnSpPr>
              <p:cNvPr id="223" name="直接连接符 222"/>
              <p:cNvCxnSpPr/>
              <p:nvPr/>
            </p:nvCxnSpPr>
            <p:spPr>
              <a:xfrm flipV="1">
                <a:off x="2364748" y="4844273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矩形 223"/>
              <p:cNvSpPr/>
              <p:nvPr/>
            </p:nvSpPr>
            <p:spPr>
              <a:xfrm>
                <a:off x="2146087" y="4910263"/>
                <a:ext cx="454685" cy="24078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2" name="等腰三角形 221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6746834" y="4336770"/>
            <a:ext cx="454660" cy="446955"/>
            <a:chOff x="3743887" y="4293594"/>
            <a:chExt cx="479524" cy="471398"/>
          </a:xfrm>
        </p:grpSpPr>
        <p:grpSp>
          <p:nvGrpSpPr>
            <p:cNvPr id="217" name="组合 216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</p:grpSpPr>
          <p:cxnSp>
            <p:nvCxnSpPr>
              <p:cNvPr id="219" name="直接连接符 218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矩形 219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8" name="等腰三角形 217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10096903" y="4371686"/>
            <a:ext cx="454660" cy="446955"/>
            <a:chOff x="3743887" y="4293594"/>
            <a:chExt cx="479524" cy="471398"/>
          </a:xfrm>
        </p:grpSpPr>
        <p:grpSp>
          <p:nvGrpSpPr>
            <p:cNvPr id="213" name="组合 212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</p:grpSpPr>
          <p:cxnSp>
            <p:nvCxnSpPr>
              <p:cNvPr id="215" name="直接连接符 214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矩形 215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4" name="等腰三角形 213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731889" y="5168414"/>
            <a:ext cx="454660" cy="446955"/>
            <a:chOff x="3743887" y="4293594"/>
            <a:chExt cx="479524" cy="471398"/>
          </a:xfrm>
          <a:solidFill>
            <a:srgbClr val="FFCCFF"/>
          </a:solidFill>
        </p:grpSpPr>
        <p:grpSp>
          <p:nvGrpSpPr>
            <p:cNvPr id="209" name="组合 208"/>
            <p:cNvGrpSpPr/>
            <p:nvPr/>
          </p:nvGrpSpPr>
          <p:grpSpPr>
            <a:xfrm>
              <a:off x="3743887" y="4411014"/>
              <a:ext cx="479524" cy="353978"/>
              <a:chOff x="2146087" y="4834986"/>
              <a:chExt cx="454685" cy="335641"/>
            </a:xfrm>
            <a:grpFill/>
          </p:grpSpPr>
          <p:cxnSp>
            <p:nvCxnSpPr>
              <p:cNvPr id="211" name="直接连接符 210"/>
              <p:cNvCxnSpPr/>
              <p:nvPr/>
            </p:nvCxnSpPr>
            <p:spPr>
              <a:xfrm flipV="1">
                <a:off x="2364748" y="4834986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矩形 211"/>
              <p:cNvSpPr/>
              <p:nvPr/>
            </p:nvSpPr>
            <p:spPr>
              <a:xfrm>
                <a:off x="2146087" y="4910263"/>
                <a:ext cx="454685" cy="2603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0" name="等腰三角形 209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sp>
        <p:nvSpPr>
          <p:cNvPr id="96" name="矩形 95"/>
          <p:cNvSpPr/>
          <p:nvPr/>
        </p:nvSpPr>
        <p:spPr>
          <a:xfrm>
            <a:off x="3455793" y="3689391"/>
            <a:ext cx="35560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455453" y="4701342"/>
            <a:ext cx="4298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3541721" y="1602801"/>
            <a:ext cx="7868077" cy="2065270"/>
            <a:chOff x="3735408" y="1538500"/>
            <a:chExt cx="8298362" cy="2178215"/>
          </a:xfrm>
        </p:grpSpPr>
        <p:sp>
          <p:nvSpPr>
            <p:cNvPr id="194" name="矩形 193"/>
            <p:cNvSpPr/>
            <p:nvPr/>
          </p:nvSpPr>
          <p:spPr>
            <a:xfrm>
              <a:off x="4300038" y="1894972"/>
              <a:ext cx="560561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IorD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4012122" y="2425098"/>
              <a:ext cx="876105" cy="312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IRWrite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96" name="矩形 195"/>
            <p:cNvSpPr/>
            <p:nvPr/>
          </p:nvSpPr>
          <p:spPr>
            <a:xfrm>
              <a:off x="3735408" y="2167772"/>
              <a:ext cx="1139848" cy="312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325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MemWrite</a:t>
              </a:r>
              <a:endParaRPr lang="zh-CN" altLang="en-US" sz="1325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197" name="直接连接符 196"/>
            <p:cNvCxnSpPr/>
            <p:nvPr/>
          </p:nvCxnSpPr>
          <p:spPr>
            <a:xfrm flipV="1">
              <a:off x="5185197" y="1589710"/>
              <a:ext cx="0" cy="1104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矩形 197"/>
            <p:cNvSpPr/>
            <p:nvPr/>
          </p:nvSpPr>
          <p:spPr>
            <a:xfrm>
              <a:off x="5467374" y="1538500"/>
              <a:ext cx="854125" cy="2921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PCWrite</a:t>
              </a:r>
              <a:endParaRPr lang="zh-CN" altLang="en-US" sz="1200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5467374" y="1759117"/>
              <a:ext cx="750994" cy="2921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Branch</a:t>
              </a:r>
              <a:endParaRPr lang="zh-CN" altLang="en-US" sz="1200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5467374" y="1979734"/>
              <a:ext cx="647864" cy="2921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PCSrc</a:t>
              </a:r>
              <a:endParaRPr lang="zh-CN" altLang="en-US" sz="1200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5467374" y="2200351"/>
              <a:ext cx="696893" cy="2921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AluOp</a:t>
              </a:r>
              <a:endParaRPr lang="zh-CN" altLang="en-US" sz="1200" baseline="-25000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5467374" y="2420968"/>
              <a:ext cx="881176" cy="2921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ALUSrcB</a:t>
              </a:r>
              <a:endParaRPr lang="zh-CN" altLang="en-US" sz="1200" baseline="-25000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203" name="矩形 202"/>
            <p:cNvSpPr/>
            <p:nvPr/>
          </p:nvSpPr>
          <p:spPr>
            <a:xfrm>
              <a:off x="5467374" y="2641585"/>
              <a:ext cx="891320" cy="2921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ALUSrcA</a:t>
              </a:r>
              <a:endParaRPr lang="zh-CN" altLang="en-US" sz="1200" baseline="-25000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>
              <a:off x="5467374" y="2862201"/>
              <a:ext cx="900782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RegWrite</a:t>
              </a:r>
              <a:endPara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205" name="矩形 204"/>
            <p:cNvSpPr/>
            <p:nvPr/>
          </p:nvSpPr>
          <p:spPr>
            <a:xfrm>
              <a:off x="11396050" y="1752004"/>
              <a:ext cx="637720" cy="312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PCEn</a:t>
              </a:r>
              <a:endParaRPr lang="zh-CN" altLang="en-US" sz="1325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206" name="矩形 205"/>
            <p:cNvSpPr/>
            <p:nvPr/>
          </p:nvSpPr>
          <p:spPr>
            <a:xfrm>
              <a:off x="4561939" y="3396602"/>
              <a:ext cx="790947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RegDst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207" name="矩形 206"/>
            <p:cNvSpPr/>
            <p:nvPr/>
          </p:nvSpPr>
          <p:spPr>
            <a:xfrm>
              <a:off x="5324550" y="3404622"/>
              <a:ext cx="1119783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MemtoReg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208" name="等腰三角形 207"/>
            <p:cNvSpPr/>
            <p:nvPr/>
          </p:nvSpPr>
          <p:spPr>
            <a:xfrm flipV="1">
              <a:off x="5086865" y="1700209"/>
              <a:ext cx="201735" cy="136299"/>
            </a:xfrm>
            <a:prstGeom prst="triangle">
              <a:avLst/>
            </a:prstGeom>
            <a:solidFill>
              <a:srgbClr val="59B2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99" name="矩形 98"/>
          <p:cNvSpPr/>
          <p:nvPr/>
        </p:nvSpPr>
        <p:spPr>
          <a:xfrm>
            <a:off x="955877" y="3635274"/>
            <a:ext cx="4349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8127790" y="4103789"/>
            <a:ext cx="444523" cy="993977"/>
            <a:chOff x="4336181" y="4140652"/>
            <a:chExt cx="214542" cy="587002"/>
          </a:xfrm>
        </p:grpSpPr>
        <p:sp>
          <p:nvSpPr>
            <p:cNvPr id="192" name="流程图: 手动操作 191"/>
            <p:cNvSpPr/>
            <p:nvPr/>
          </p:nvSpPr>
          <p:spPr>
            <a:xfrm rot="16200000">
              <a:off x="4158248" y="4335179"/>
              <a:ext cx="587002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4336181" y="4155434"/>
              <a:ext cx="174076" cy="562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1" name="直接连接符 100"/>
          <p:cNvCxnSpPr/>
          <p:nvPr/>
        </p:nvCxnSpPr>
        <p:spPr>
          <a:xfrm>
            <a:off x="7939055" y="4865623"/>
            <a:ext cx="218192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V="1">
            <a:off x="7940309" y="4865623"/>
            <a:ext cx="0" cy="38949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组合 102"/>
          <p:cNvGrpSpPr/>
          <p:nvPr/>
        </p:nvGrpSpPr>
        <p:grpSpPr>
          <a:xfrm>
            <a:off x="1386137" y="1435518"/>
            <a:ext cx="9363346" cy="2489137"/>
            <a:chOff x="1461941" y="1362069"/>
            <a:chExt cx="9875404" cy="2625262"/>
          </a:xfrm>
        </p:grpSpPr>
        <p:cxnSp>
          <p:nvCxnSpPr>
            <p:cNvPr id="188" name="直接连接符 187"/>
            <p:cNvCxnSpPr/>
            <p:nvPr/>
          </p:nvCxnSpPr>
          <p:spPr>
            <a:xfrm>
              <a:off x="1461941" y="1362069"/>
              <a:ext cx="9864214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1461941" y="1362069"/>
              <a:ext cx="0" cy="2625262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11337345" y="1362069"/>
              <a:ext cx="0" cy="658219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11149608" y="2020288"/>
              <a:ext cx="176547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4" name="组合 103"/>
          <p:cNvGrpSpPr/>
          <p:nvPr/>
        </p:nvGrpSpPr>
        <p:grpSpPr>
          <a:xfrm>
            <a:off x="5240074" y="1844733"/>
            <a:ext cx="5075479" cy="141417"/>
            <a:chOff x="5526640" y="1825630"/>
            <a:chExt cx="5353044" cy="149151"/>
          </a:xfrm>
        </p:grpSpPr>
        <p:cxnSp>
          <p:nvCxnSpPr>
            <p:cNvPr id="185" name="直接连接符 184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10737496" y="1836508"/>
              <a:ext cx="0" cy="138273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10737496" y="1974781"/>
              <a:ext cx="142188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5" name="直接连接符 104"/>
          <p:cNvCxnSpPr/>
          <p:nvPr/>
        </p:nvCxnSpPr>
        <p:spPr>
          <a:xfrm>
            <a:off x="5240074" y="2059607"/>
            <a:ext cx="4629371" cy="0"/>
          </a:xfrm>
          <a:prstGeom prst="line">
            <a:avLst/>
          </a:prstGeom>
          <a:noFill/>
          <a:ln w="19050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6" name="组合 105"/>
          <p:cNvGrpSpPr/>
          <p:nvPr/>
        </p:nvGrpSpPr>
        <p:grpSpPr>
          <a:xfrm>
            <a:off x="5240074" y="2271956"/>
            <a:ext cx="5933775" cy="1720651"/>
            <a:chOff x="5526640" y="1825630"/>
            <a:chExt cx="5210856" cy="1341486"/>
          </a:xfrm>
        </p:grpSpPr>
        <p:cxnSp>
          <p:nvCxnSpPr>
            <p:cNvPr id="183" name="直接连接符 182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5239339" y="2691149"/>
            <a:ext cx="3134510" cy="1498461"/>
            <a:chOff x="5526640" y="1825630"/>
            <a:chExt cx="5210856" cy="1168258"/>
          </a:xfrm>
        </p:grpSpPr>
        <p:cxnSp>
          <p:nvCxnSpPr>
            <p:cNvPr id="181" name="直接连接符 180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10737496" y="1841694"/>
              <a:ext cx="0" cy="1152194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8" name="组合 107"/>
          <p:cNvGrpSpPr/>
          <p:nvPr/>
        </p:nvGrpSpPr>
        <p:grpSpPr>
          <a:xfrm>
            <a:off x="5246422" y="2902018"/>
            <a:ext cx="2697653" cy="855990"/>
            <a:chOff x="5526640" y="1825630"/>
            <a:chExt cx="5220570" cy="667363"/>
          </a:xfrm>
        </p:grpSpPr>
        <p:cxnSp>
          <p:nvCxnSpPr>
            <p:cNvPr id="179" name="直接连接符 178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10747210" y="1825630"/>
              <a:ext cx="0" cy="667363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9" name="组合 108"/>
          <p:cNvGrpSpPr/>
          <p:nvPr/>
        </p:nvGrpSpPr>
        <p:grpSpPr>
          <a:xfrm flipH="1">
            <a:off x="2015814" y="2225949"/>
            <a:ext cx="2588014" cy="1827074"/>
            <a:chOff x="5526640" y="1825630"/>
            <a:chExt cx="5210856" cy="1341486"/>
          </a:xfrm>
        </p:grpSpPr>
        <p:cxnSp>
          <p:nvCxnSpPr>
            <p:cNvPr id="177" name="直接连接符 176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0" name="组合 109"/>
          <p:cNvGrpSpPr/>
          <p:nvPr/>
        </p:nvGrpSpPr>
        <p:grpSpPr>
          <a:xfrm flipH="1">
            <a:off x="2852740" y="2470055"/>
            <a:ext cx="1750117" cy="1361631"/>
            <a:chOff x="5526640" y="1825630"/>
            <a:chExt cx="5210856" cy="1341486"/>
          </a:xfrm>
        </p:grpSpPr>
        <p:cxnSp>
          <p:nvCxnSpPr>
            <p:cNvPr id="175" name="直接连接符 174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1" name="组合 110"/>
          <p:cNvGrpSpPr/>
          <p:nvPr/>
        </p:nvGrpSpPr>
        <p:grpSpPr>
          <a:xfrm flipH="1">
            <a:off x="3786623" y="2715029"/>
            <a:ext cx="816234" cy="1218551"/>
            <a:chOff x="5526640" y="1825630"/>
            <a:chExt cx="5210856" cy="1341486"/>
          </a:xfrm>
        </p:grpSpPr>
        <p:cxnSp>
          <p:nvCxnSpPr>
            <p:cNvPr id="173" name="直接连接符 172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1712092" y="3404010"/>
            <a:ext cx="6112648" cy="746763"/>
            <a:chOff x="1805721" y="3620584"/>
            <a:chExt cx="6446933" cy="787602"/>
          </a:xfrm>
        </p:grpSpPr>
        <p:cxnSp>
          <p:nvCxnSpPr>
            <p:cNvPr id="169" name="直接连接符 168"/>
            <p:cNvCxnSpPr/>
            <p:nvPr/>
          </p:nvCxnSpPr>
          <p:spPr>
            <a:xfrm>
              <a:off x="1808036" y="3620584"/>
              <a:ext cx="0" cy="787602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H="1">
              <a:off x="1805721" y="3620584"/>
              <a:ext cx="606314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7881633" y="3620584"/>
              <a:ext cx="0" cy="43601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flipH="1">
              <a:off x="7881633" y="4056594"/>
              <a:ext cx="37102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3" name="组合 112"/>
          <p:cNvGrpSpPr/>
          <p:nvPr/>
        </p:nvGrpSpPr>
        <p:grpSpPr>
          <a:xfrm>
            <a:off x="1712092" y="4298649"/>
            <a:ext cx="9026782" cy="2047497"/>
            <a:chOff x="1805721" y="4564148"/>
            <a:chExt cx="9520434" cy="2159469"/>
          </a:xfrm>
        </p:grpSpPr>
        <p:grpSp>
          <p:nvGrpSpPr>
            <p:cNvPr id="164" name="组合 163"/>
            <p:cNvGrpSpPr/>
            <p:nvPr/>
          </p:nvGrpSpPr>
          <p:grpSpPr>
            <a:xfrm>
              <a:off x="1805721" y="4564148"/>
              <a:ext cx="9520434" cy="2159469"/>
              <a:chOff x="1744472" y="2316829"/>
              <a:chExt cx="9509257" cy="2156934"/>
            </a:xfrm>
          </p:grpSpPr>
          <p:cxnSp>
            <p:nvCxnSpPr>
              <p:cNvPr id="166" name="直接连接符 165"/>
              <p:cNvCxnSpPr/>
              <p:nvPr/>
            </p:nvCxnSpPr>
            <p:spPr>
              <a:xfrm>
                <a:off x="1744472" y="2382316"/>
                <a:ext cx="0" cy="208892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 flipH="1">
                <a:off x="1744472" y="447376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11253729" y="2316829"/>
                <a:ext cx="0" cy="215194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5" name="直接连接符 164"/>
            <p:cNvCxnSpPr/>
            <p:nvPr/>
          </p:nvCxnSpPr>
          <p:spPr>
            <a:xfrm>
              <a:off x="1805721" y="4629712"/>
              <a:ext cx="191496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113"/>
          <p:cNvGrpSpPr/>
          <p:nvPr/>
        </p:nvGrpSpPr>
        <p:grpSpPr>
          <a:xfrm>
            <a:off x="1033935" y="4163624"/>
            <a:ext cx="10411306" cy="2368641"/>
            <a:chOff x="1805720" y="4629712"/>
            <a:chExt cx="9520436" cy="2093905"/>
          </a:xfrm>
        </p:grpSpPr>
        <p:grpSp>
          <p:nvGrpSpPr>
            <p:cNvPr id="158" name="组合 157"/>
            <p:cNvGrpSpPr/>
            <p:nvPr/>
          </p:nvGrpSpPr>
          <p:grpSpPr>
            <a:xfrm>
              <a:off x="1805720" y="4629712"/>
              <a:ext cx="9520435" cy="2093905"/>
              <a:chOff x="1744471" y="2382316"/>
              <a:chExt cx="9509258" cy="2091447"/>
            </a:xfrm>
          </p:grpSpPr>
          <p:cxnSp>
            <p:nvCxnSpPr>
              <p:cNvPr id="161" name="直接连接符 160"/>
              <p:cNvCxnSpPr/>
              <p:nvPr/>
            </p:nvCxnSpPr>
            <p:spPr>
              <a:xfrm>
                <a:off x="1744471" y="2382316"/>
                <a:ext cx="0" cy="2088922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 flipH="1">
                <a:off x="1744472" y="447376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>
                <a:off x="11253729" y="2419000"/>
                <a:ext cx="0" cy="204977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59" name="直接连接符 158"/>
            <p:cNvCxnSpPr/>
            <p:nvPr/>
          </p:nvCxnSpPr>
          <p:spPr>
            <a:xfrm>
              <a:off x="1805721" y="4629712"/>
              <a:ext cx="191496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1187438" y="4662757"/>
              <a:ext cx="138718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2192370" y="4259758"/>
            <a:ext cx="5106595" cy="1461540"/>
            <a:chOff x="1805721" y="4522265"/>
            <a:chExt cx="9520434" cy="2226972"/>
          </a:xfrm>
        </p:grpSpPr>
        <p:grpSp>
          <p:nvGrpSpPr>
            <p:cNvPr id="153" name="组合 152"/>
            <p:cNvGrpSpPr/>
            <p:nvPr/>
          </p:nvGrpSpPr>
          <p:grpSpPr>
            <a:xfrm>
              <a:off x="1805721" y="4522265"/>
              <a:ext cx="9520434" cy="2226972"/>
              <a:chOff x="1744472" y="2274995"/>
              <a:chExt cx="9509257" cy="2224358"/>
            </a:xfrm>
          </p:grpSpPr>
          <p:cxnSp>
            <p:nvCxnSpPr>
              <p:cNvPr id="155" name="直接连接符 154"/>
              <p:cNvCxnSpPr/>
              <p:nvPr/>
            </p:nvCxnSpPr>
            <p:spPr>
              <a:xfrm>
                <a:off x="1744472" y="3175426"/>
                <a:ext cx="0" cy="129581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 flipH="1">
                <a:off x="1744472" y="449935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>
                <a:off x="11253729" y="2274995"/>
                <a:ext cx="0" cy="2193775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54" name="直接连接符 153"/>
            <p:cNvCxnSpPr/>
            <p:nvPr/>
          </p:nvCxnSpPr>
          <p:spPr>
            <a:xfrm>
              <a:off x="1805721" y="5423754"/>
              <a:ext cx="43260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3433598" y="4162444"/>
            <a:ext cx="220871" cy="1005969"/>
            <a:chOff x="1744472" y="3175426"/>
            <a:chExt cx="1545101" cy="1323927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1744472" y="3175426"/>
              <a:ext cx="0" cy="1295811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flipH="1">
              <a:off x="1744472" y="4499353"/>
              <a:ext cx="154510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7" name="组合 116"/>
          <p:cNvGrpSpPr/>
          <p:nvPr/>
        </p:nvGrpSpPr>
        <p:grpSpPr>
          <a:xfrm>
            <a:off x="4847821" y="4981364"/>
            <a:ext cx="166555" cy="1360040"/>
            <a:chOff x="1239056" y="2825057"/>
            <a:chExt cx="1165136" cy="1789912"/>
          </a:xfrm>
        </p:grpSpPr>
        <p:cxnSp>
          <p:nvCxnSpPr>
            <p:cNvPr id="149" name="直接连接符 148"/>
            <p:cNvCxnSpPr/>
            <p:nvPr/>
          </p:nvCxnSpPr>
          <p:spPr>
            <a:xfrm>
              <a:off x="1239056" y="2825057"/>
              <a:ext cx="0" cy="1789912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 flipH="1">
              <a:off x="1394481" y="2825658"/>
              <a:ext cx="100971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8" name="组合 117"/>
          <p:cNvGrpSpPr/>
          <p:nvPr/>
        </p:nvGrpSpPr>
        <p:grpSpPr>
          <a:xfrm>
            <a:off x="7603399" y="4652754"/>
            <a:ext cx="537165" cy="1387275"/>
            <a:chOff x="1239056" y="2754720"/>
            <a:chExt cx="2279270" cy="1885824"/>
          </a:xfrm>
        </p:grpSpPr>
        <p:cxnSp>
          <p:nvCxnSpPr>
            <p:cNvPr id="147" name="直接连接符 146"/>
            <p:cNvCxnSpPr/>
            <p:nvPr/>
          </p:nvCxnSpPr>
          <p:spPr>
            <a:xfrm>
              <a:off x="1239056" y="2770734"/>
              <a:ext cx="0" cy="186981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flipH="1">
              <a:off x="1239056" y="2754720"/>
              <a:ext cx="227927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9" name="组合 118"/>
          <p:cNvGrpSpPr/>
          <p:nvPr/>
        </p:nvGrpSpPr>
        <p:grpSpPr>
          <a:xfrm>
            <a:off x="9876848" y="3877029"/>
            <a:ext cx="1203172" cy="391805"/>
            <a:chOff x="571433" y="3331468"/>
            <a:chExt cx="5105236" cy="1364800"/>
          </a:xfrm>
        </p:grpSpPr>
        <p:cxnSp>
          <p:nvCxnSpPr>
            <p:cNvPr id="143" name="直接连接符 142"/>
            <p:cNvCxnSpPr/>
            <p:nvPr/>
          </p:nvCxnSpPr>
          <p:spPr>
            <a:xfrm flipH="1">
              <a:off x="4935700" y="4041201"/>
              <a:ext cx="74096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573332" y="3356998"/>
              <a:ext cx="0" cy="133927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flipH="1">
              <a:off x="571433" y="3331468"/>
              <a:ext cx="436426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4935700" y="3331468"/>
              <a:ext cx="0" cy="682337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0" name="组合 119"/>
          <p:cNvGrpSpPr/>
          <p:nvPr/>
        </p:nvGrpSpPr>
        <p:grpSpPr>
          <a:xfrm>
            <a:off x="11028775" y="3944832"/>
            <a:ext cx="271780" cy="521970"/>
            <a:chOff x="4311617" y="4168879"/>
            <a:chExt cx="271795" cy="522000"/>
          </a:xfrm>
        </p:grpSpPr>
        <p:sp>
          <p:nvSpPr>
            <p:cNvPr id="141" name="流程图: 手动操作 140"/>
            <p:cNvSpPr/>
            <p:nvPr/>
          </p:nvSpPr>
          <p:spPr>
            <a:xfrm rot="16200000">
              <a:off x="4229749" y="4326091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4311617" y="4168879"/>
              <a:ext cx="271795" cy="522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7800289" y="3671387"/>
            <a:ext cx="271780" cy="521970"/>
            <a:chOff x="4311617" y="4168879"/>
            <a:chExt cx="271795" cy="522000"/>
          </a:xfrm>
        </p:grpSpPr>
        <p:sp>
          <p:nvSpPr>
            <p:cNvPr id="139" name="流程图: 手动操作 138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4311617" y="4168879"/>
              <a:ext cx="271795" cy="522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2" name="直接连接符 121"/>
          <p:cNvCxnSpPr/>
          <p:nvPr/>
        </p:nvCxnSpPr>
        <p:spPr>
          <a:xfrm>
            <a:off x="4470492" y="4268679"/>
            <a:ext cx="0" cy="317419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4573328" y="4407205"/>
            <a:ext cx="271780" cy="521970"/>
            <a:chOff x="4311617" y="4168879"/>
            <a:chExt cx="271795" cy="522000"/>
          </a:xfrm>
        </p:grpSpPr>
        <p:sp>
          <p:nvSpPr>
            <p:cNvPr id="137" name="流程图: 手动操作 136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4311617" y="4168879"/>
              <a:ext cx="271795" cy="522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6552828" y="5659756"/>
            <a:ext cx="1411329" cy="404007"/>
            <a:chOff x="1394482" y="2325715"/>
            <a:chExt cx="1159010" cy="531703"/>
          </a:xfrm>
        </p:grpSpPr>
        <p:cxnSp>
          <p:nvCxnSpPr>
            <p:cNvPr id="135" name="直接连接符 134"/>
            <p:cNvCxnSpPr/>
            <p:nvPr/>
          </p:nvCxnSpPr>
          <p:spPr>
            <a:xfrm>
              <a:off x="2553492" y="2325715"/>
              <a:ext cx="0" cy="531703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flipH="1">
              <a:off x="1394482" y="2857418"/>
              <a:ext cx="115901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6" name="流程图: 延期 125"/>
          <p:cNvSpPr/>
          <p:nvPr/>
        </p:nvSpPr>
        <p:spPr>
          <a:xfrm>
            <a:off x="9870701" y="2016460"/>
            <a:ext cx="250811" cy="203189"/>
          </a:xfrm>
          <a:prstGeom prst="flowChartDelay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grpSp>
        <p:nvGrpSpPr>
          <p:cNvPr id="127" name="组合 126"/>
          <p:cNvGrpSpPr/>
          <p:nvPr/>
        </p:nvGrpSpPr>
        <p:grpSpPr>
          <a:xfrm>
            <a:off x="4282063" y="2898753"/>
            <a:ext cx="1106045" cy="3188000"/>
            <a:chOff x="1239056" y="2754720"/>
            <a:chExt cx="7791499" cy="1918806"/>
          </a:xfrm>
        </p:grpSpPr>
        <p:cxnSp>
          <p:nvCxnSpPr>
            <p:cNvPr id="130" name="直接连接符 129"/>
            <p:cNvCxnSpPr/>
            <p:nvPr/>
          </p:nvCxnSpPr>
          <p:spPr>
            <a:xfrm>
              <a:off x="1239056" y="2770734"/>
              <a:ext cx="0" cy="1900954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flipH="1">
              <a:off x="1239056" y="2754720"/>
              <a:ext cx="227927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H="1">
              <a:off x="1239056" y="4673526"/>
              <a:ext cx="779149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8" name="矩形 127"/>
          <p:cNvSpPr/>
          <p:nvPr/>
        </p:nvSpPr>
        <p:spPr>
          <a:xfrm>
            <a:off x="10213750" y="4088153"/>
            <a:ext cx="205903" cy="409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 Black" panose="020B0A04020102020204" pitchFamily="34" charset="0"/>
              </a:rPr>
              <a:t>C</a:t>
            </a:r>
            <a:endParaRPr lang="en-US" altLang="zh-CN" sz="11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流程图: 手动输入 146"/>
          <p:cNvSpPr/>
          <p:nvPr/>
        </p:nvSpPr>
        <p:spPr>
          <a:xfrm>
            <a:off x="5390168" y="5829685"/>
            <a:ext cx="1149783" cy="34337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9483 h 17483"/>
              <a:gd name="connsiteX1-3" fmla="*/ 10000 w 10000"/>
              <a:gd name="connsiteY1-4" fmla="*/ 0 h 17483"/>
              <a:gd name="connsiteX2-5" fmla="*/ 10000 w 10000"/>
              <a:gd name="connsiteY2-6" fmla="*/ 17483 h 17483"/>
              <a:gd name="connsiteX3-7" fmla="*/ 0 w 10000"/>
              <a:gd name="connsiteY3-8" fmla="*/ 17483 h 17483"/>
              <a:gd name="connsiteX4-9" fmla="*/ 0 w 10000"/>
              <a:gd name="connsiteY4-10" fmla="*/ 9483 h 17483"/>
              <a:gd name="connsiteX0-11" fmla="*/ 0 w 10000"/>
              <a:gd name="connsiteY0-12" fmla="*/ 5355 h 13355"/>
              <a:gd name="connsiteX1-13" fmla="*/ 10000 w 10000"/>
              <a:gd name="connsiteY1-14" fmla="*/ 0 h 13355"/>
              <a:gd name="connsiteX2-15" fmla="*/ 10000 w 10000"/>
              <a:gd name="connsiteY2-16" fmla="*/ 13355 h 13355"/>
              <a:gd name="connsiteX3-17" fmla="*/ 0 w 10000"/>
              <a:gd name="connsiteY3-18" fmla="*/ 13355 h 13355"/>
              <a:gd name="connsiteX4-19" fmla="*/ 0 w 10000"/>
              <a:gd name="connsiteY4-20" fmla="*/ 5355 h 133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3355">
                <a:moveTo>
                  <a:pt x="0" y="5355"/>
                </a:moveTo>
                <a:lnTo>
                  <a:pt x="10000" y="0"/>
                </a:lnTo>
                <a:lnTo>
                  <a:pt x="10000" y="13355"/>
                </a:lnTo>
                <a:lnTo>
                  <a:pt x="0" y="13355"/>
                </a:lnTo>
                <a:lnTo>
                  <a:pt x="0" y="5355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259" name="直接连接符 258"/>
          <p:cNvCxnSpPr/>
          <p:nvPr/>
        </p:nvCxnSpPr>
        <p:spPr>
          <a:xfrm flipV="1">
            <a:off x="1511324" y="4156761"/>
            <a:ext cx="401535" cy="1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多周期</a:t>
            </a:r>
            <a:r>
              <a:rPr lang="en-US" altLang="zh-CN" dirty="0"/>
              <a:t>MIPS</a:t>
            </a:r>
            <a:r>
              <a:rPr lang="zh-CN" altLang="en-US" dirty="0"/>
              <a:t>取指令阶段</a:t>
            </a:r>
            <a:r>
              <a:rPr lang="en-US" altLang="zh-CN" dirty="0" smtClean="0"/>
              <a:t>T1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433597" y="4162445"/>
            <a:ext cx="220871" cy="1005969"/>
            <a:chOff x="1744472" y="3175426"/>
            <a:chExt cx="1545101" cy="1323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744472" y="3175426"/>
              <a:ext cx="0" cy="1295811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1744472" y="4499353"/>
              <a:ext cx="154510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49" name="直接连接符 248"/>
          <p:cNvCxnSpPr/>
          <p:nvPr/>
        </p:nvCxnSpPr>
        <p:spPr>
          <a:xfrm>
            <a:off x="5227374" y="5069368"/>
            <a:ext cx="16279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/>
          <p:cNvSpPr/>
          <p:nvPr/>
        </p:nvSpPr>
        <p:spPr>
          <a:xfrm>
            <a:off x="5342938" y="3819677"/>
            <a:ext cx="1258500" cy="1473205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51" name="矩形 250"/>
          <p:cNvSpPr/>
          <p:nvPr/>
        </p:nvSpPr>
        <p:spPr>
          <a:xfrm>
            <a:off x="4673195" y="1437776"/>
            <a:ext cx="45466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1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4186453" y="2678263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4240926" y="2886364"/>
            <a:ext cx="3689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任意多边形: 形状 49"/>
          <p:cNvSpPr/>
          <p:nvPr/>
        </p:nvSpPr>
        <p:spPr>
          <a:xfrm flipH="1">
            <a:off x="4654654" y="3330839"/>
            <a:ext cx="45717" cy="1144460"/>
          </a:xfrm>
          <a:custGeom>
            <a:avLst/>
            <a:gdLst>
              <a:gd name="connsiteX0" fmla="*/ 0 w 0"/>
              <a:gd name="connsiteY0" fmla="*/ 0 h 1187450"/>
              <a:gd name="connsiteX1" fmla="*/ 0 w 0"/>
              <a:gd name="connsiteY1" fmla="*/ 1187450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87450">
                <a:moveTo>
                  <a:pt x="0" y="0"/>
                </a:moveTo>
                <a:lnTo>
                  <a:pt x="0" y="118745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56" name="任意多边形: 形状 50"/>
          <p:cNvSpPr/>
          <p:nvPr/>
        </p:nvSpPr>
        <p:spPr>
          <a:xfrm>
            <a:off x="5123966" y="3321279"/>
            <a:ext cx="0" cy="1581064"/>
          </a:xfrm>
          <a:custGeom>
            <a:avLst/>
            <a:gdLst>
              <a:gd name="connsiteX0" fmla="*/ 0 w 0"/>
              <a:gd name="connsiteY0" fmla="*/ 0 h 1581150"/>
              <a:gd name="connsiteX1" fmla="*/ 0 w 0"/>
              <a:gd name="connsiteY1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81150">
                <a:moveTo>
                  <a:pt x="0" y="0"/>
                </a:moveTo>
                <a:lnTo>
                  <a:pt x="0" y="158115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257" name="直接连接符 256"/>
          <p:cNvCxnSpPr/>
          <p:nvPr/>
        </p:nvCxnSpPr>
        <p:spPr>
          <a:xfrm flipH="1">
            <a:off x="10121511" y="2117024"/>
            <a:ext cx="202696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8" name="直接连接符 257"/>
          <p:cNvCxnSpPr/>
          <p:nvPr/>
        </p:nvCxnSpPr>
        <p:spPr>
          <a:xfrm flipH="1">
            <a:off x="9739799" y="2179701"/>
            <a:ext cx="129906" cy="0"/>
          </a:xfrm>
          <a:prstGeom prst="line">
            <a:avLst/>
          </a:prstGeom>
          <a:noFill/>
          <a:ln w="19050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0" name="直接连接符 259"/>
          <p:cNvCxnSpPr/>
          <p:nvPr/>
        </p:nvCxnSpPr>
        <p:spPr>
          <a:xfrm>
            <a:off x="2107156" y="4268834"/>
            <a:ext cx="30986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/>
          <p:nvPr/>
        </p:nvCxnSpPr>
        <p:spPr>
          <a:xfrm>
            <a:off x="2100839" y="4260073"/>
            <a:ext cx="305294" cy="0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2" name="矩形 261"/>
          <p:cNvSpPr/>
          <p:nvPr/>
        </p:nvSpPr>
        <p:spPr>
          <a:xfrm>
            <a:off x="1949551" y="4356049"/>
            <a:ext cx="5880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3828090" y="3898672"/>
            <a:ext cx="55816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3829114" y="4934605"/>
            <a:ext cx="5480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矩形 271"/>
          <p:cNvSpPr/>
          <p:nvPr/>
        </p:nvSpPr>
        <p:spPr>
          <a:xfrm>
            <a:off x="4252258" y="5827463"/>
            <a:ext cx="43878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4204027" y="4592580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4249937" y="4041850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4250976" y="3823980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6" name="直接连接符 275"/>
          <p:cNvCxnSpPr/>
          <p:nvPr/>
        </p:nvCxnSpPr>
        <p:spPr>
          <a:xfrm>
            <a:off x="4293976" y="4041999"/>
            <a:ext cx="103880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/>
          <p:nvPr/>
        </p:nvCxnSpPr>
        <p:spPr>
          <a:xfrm>
            <a:off x="4293976" y="4247811"/>
            <a:ext cx="103880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/>
          <p:nvPr/>
        </p:nvCxnSpPr>
        <p:spPr>
          <a:xfrm>
            <a:off x="3285380" y="4150970"/>
            <a:ext cx="340145" cy="0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9" name="直接连接符 278"/>
          <p:cNvCxnSpPr/>
          <p:nvPr/>
        </p:nvCxnSpPr>
        <p:spPr>
          <a:xfrm>
            <a:off x="4297426" y="3102425"/>
            <a:ext cx="3238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/>
          <p:nvPr/>
        </p:nvCxnSpPr>
        <p:spPr>
          <a:xfrm>
            <a:off x="3872278" y="4154996"/>
            <a:ext cx="42169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/>
          <p:nvPr/>
        </p:nvCxnSpPr>
        <p:spPr>
          <a:xfrm>
            <a:off x="3867450" y="5185738"/>
            <a:ext cx="116681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矩形 281"/>
          <p:cNvSpPr/>
          <p:nvPr/>
        </p:nvSpPr>
        <p:spPr>
          <a:xfrm>
            <a:off x="5504369" y="5884515"/>
            <a:ext cx="110744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5335371" y="3877029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R1#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5335371" y="4082822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R2#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5335371" y="4494278"/>
            <a:ext cx="4495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W#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矩形 285"/>
          <p:cNvSpPr/>
          <p:nvPr/>
        </p:nvSpPr>
        <p:spPr>
          <a:xfrm>
            <a:off x="5335373" y="4921424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矩形 286"/>
          <p:cNvSpPr/>
          <p:nvPr/>
        </p:nvSpPr>
        <p:spPr>
          <a:xfrm>
            <a:off x="5714150" y="3786524"/>
            <a:ext cx="4794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矩形 287"/>
          <p:cNvSpPr/>
          <p:nvPr/>
        </p:nvSpPr>
        <p:spPr>
          <a:xfrm>
            <a:off x="6258312" y="3870610"/>
            <a:ext cx="4000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矩形 288"/>
          <p:cNvSpPr/>
          <p:nvPr/>
        </p:nvSpPr>
        <p:spPr>
          <a:xfrm>
            <a:off x="6254938" y="4110204"/>
            <a:ext cx="4000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矩形 289"/>
          <p:cNvSpPr/>
          <p:nvPr/>
        </p:nvSpPr>
        <p:spPr>
          <a:xfrm>
            <a:off x="5700392" y="4523832"/>
            <a:ext cx="8636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Register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ctr"/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File</a:t>
            </a:r>
            <a:endParaRPr lang="zh-CN" altLang="en-US" sz="1400" b="1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91" name="矩形 290"/>
          <p:cNvSpPr/>
          <p:nvPr/>
        </p:nvSpPr>
        <p:spPr>
          <a:xfrm>
            <a:off x="7007114" y="3792013"/>
            <a:ext cx="3079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92" name="矩形 291"/>
          <p:cNvSpPr/>
          <p:nvPr/>
        </p:nvSpPr>
        <p:spPr>
          <a:xfrm>
            <a:off x="7018097" y="4225461"/>
            <a:ext cx="2971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6539951" y="5760881"/>
            <a:ext cx="8845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4" name="直接连接符 293"/>
          <p:cNvCxnSpPr/>
          <p:nvPr/>
        </p:nvCxnSpPr>
        <p:spPr>
          <a:xfrm>
            <a:off x="7073042" y="4049130"/>
            <a:ext cx="76840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/>
          <p:nvPr/>
        </p:nvCxnSpPr>
        <p:spPr>
          <a:xfrm>
            <a:off x="7073042" y="4259757"/>
            <a:ext cx="108420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/>
          <p:nvPr/>
        </p:nvCxnSpPr>
        <p:spPr>
          <a:xfrm>
            <a:off x="7940405" y="4463457"/>
            <a:ext cx="217317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/>
          <p:cNvSpPr/>
          <p:nvPr/>
        </p:nvSpPr>
        <p:spPr>
          <a:xfrm>
            <a:off x="7675544" y="4303616"/>
            <a:ext cx="2717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8" name="直接连接符 297"/>
          <p:cNvCxnSpPr/>
          <p:nvPr/>
        </p:nvCxnSpPr>
        <p:spPr>
          <a:xfrm>
            <a:off x="8572313" y="4568715"/>
            <a:ext cx="436538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矩形 298"/>
          <p:cNvSpPr/>
          <p:nvPr/>
        </p:nvSpPr>
        <p:spPr>
          <a:xfrm>
            <a:off x="7720773" y="5299198"/>
            <a:ext cx="4749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&lt;&lt;2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任意多边形: 形状 192"/>
          <p:cNvSpPr/>
          <p:nvPr/>
        </p:nvSpPr>
        <p:spPr>
          <a:xfrm flipV="1">
            <a:off x="8039381" y="3868361"/>
            <a:ext cx="969470" cy="47828"/>
          </a:xfrm>
          <a:custGeom>
            <a:avLst/>
            <a:gdLst>
              <a:gd name="connsiteX0" fmla="*/ 0 w 901700"/>
              <a:gd name="connsiteY0" fmla="*/ 0 h 107950"/>
              <a:gd name="connsiteX1" fmla="*/ 831850 w 901700"/>
              <a:gd name="connsiteY1" fmla="*/ 0 h 107950"/>
              <a:gd name="connsiteX2" fmla="*/ 831850 w 901700"/>
              <a:gd name="connsiteY2" fmla="*/ 107950 h 107950"/>
              <a:gd name="connsiteX3" fmla="*/ 901700 w 901700"/>
              <a:gd name="connsiteY3" fmla="*/ 107950 h 107950"/>
              <a:gd name="connsiteX0-1" fmla="*/ 0 w 914400"/>
              <a:gd name="connsiteY0-2" fmla="*/ 0 h 107950"/>
              <a:gd name="connsiteX1-3" fmla="*/ 831850 w 914400"/>
              <a:gd name="connsiteY1-4" fmla="*/ 0 h 107950"/>
              <a:gd name="connsiteX2-5" fmla="*/ 831850 w 914400"/>
              <a:gd name="connsiteY2-6" fmla="*/ 107950 h 107950"/>
              <a:gd name="connsiteX3-7" fmla="*/ 914400 w 914400"/>
              <a:gd name="connsiteY3-8" fmla="*/ 104775 h 107950"/>
              <a:gd name="connsiteX0-9" fmla="*/ 0 w 839397"/>
              <a:gd name="connsiteY0-10" fmla="*/ 0 h 107950"/>
              <a:gd name="connsiteX1-11" fmla="*/ 831850 w 839397"/>
              <a:gd name="connsiteY1-12" fmla="*/ 0 h 107950"/>
              <a:gd name="connsiteX2-13" fmla="*/ 831850 w 839397"/>
              <a:gd name="connsiteY2-14" fmla="*/ 107950 h 107950"/>
              <a:gd name="connsiteX3-15" fmla="*/ 838200 w 839397"/>
              <a:gd name="connsiteY3-16" fmla="*/ 97155 h 107950"/>
              <a:gd name="connsiteX0-17" fmla="*/ 0 w 839397"/>
              <a:gd name="connsiteY0-18" fmla="*/ 0 h 107950"/>
              <a:gd name="connsiteX1-19" fmla="*/ 831850 w 839397"/>
              <a:gd name="connsiteY1-20" fmla="*/ 0 h 107950"/>
              <a:gd name="connsiteX2-21" fmla="*/ 831850 w 839397"/>
              <a:gd name="connsiteY2-22" fmla="*/ 107950 h 107950"/>
              <a:gd name="connsiteX3-23" fmla="*/ 838200 w 839397"/>
              <a:gd name="connsiteY3-24" fmla="*/ 20955 h 107950"/>
              <a:gd name="connsiteX0-25" fmla="*/ 0 w 831850"/>
              <a:gd name="connsiteY0-26" fmla="*/ 0 h 107950"/>
              <a:gd name="connsiteX1-27" fmla="*/ 831850 w 831850"/>
              <a:gd name="connsiteY1-28" fmla="*/ 0 h 107950"/>
              <a:gd name="connsiteX2-29" fmla="*/ 831850 w 831850"/>
              <a:gd name="connsiteY2-30" fmla="*/ 107950 h 107950"/>
              <a:gd name="connsiteX0-31" fmla="*/ 0 w 831850"/>
              <a:gd name="connsiteY0-32" fmla="*/ 0 h 69850"/>
              <a:gd name="connsiteX1-33" fmla="*/ 831850 w 831850"/>
              <a:gd name="connsiteY1-34" fmla="*/ 0 h 69850"/>
              <a:gd name="connsiteX2-35" fmla="*/ 831850 w 831850"/>
              <a:gd name="connsiteY2-36" fmla="*/ 69850 h 69850"/>
              <a:gd name="connsiteX0-37" fmla="*/ 0 w 831850"/>
              <a:gd name="connsiteY0-38" fmla="*/ 0 h 0"/>
              <a:gd name="connsiteX1-39" fmla="*/ 831850 w 831850"/>
              <a:gd name="connsiteY1-40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31850">
                <a:moveTo>
                  <a:pt x="0" y="0"/>
                </a:moveTo>
                <a:lnTo>
                  <a:pt x="831850" y="0"/>
                </a:lnTo>
              </a:path>
            </a:pathLst>
          </a:custGeom>
          <a:noFill/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301" name="矩形 300"/>
          <p:cNvSpPr/>
          <p:nvPr/>
        </p:nvSpPr>
        <p:spPr>
          <a:xfrm>
            <a:off x="8526650" y="3650686"/>
            <a:ext cx="563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矩形 301"/>
          <p:cNvSpPr/>
          <p:nvPr/>
        </p:nvSpPr>
        <p:spPr>
          <a:xfrm>
            <a:off x="8552028" y="4549829"/>
            <a:ext cx="5543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9191093" y="3743373"/>
            <a:ext cx="6381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矩形 303"/>
          <p:cNvSpPr/>
          <p:nvPr/>
        </p:nvSpPr>
        <p:spPr>
          <a:xfrm>
            <a:off x="9435231" y="4291268"/>
            <a:ext cx="834390" cy="27559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5" name="直接连接符 304"/>
          <p:cNvCxnSpPr/>
          <p:nvPr/>
        </p:nvCxnSpPr>
        <p:spPr>
          <a:xfrm>
            <a:off x="9428996" y="4281888"/>
            <a:ext cx="784754" cy="0"/>
          </a:xfrm>
          <a:prstGeom prst="line">
            <a:avLst/>
          </a:prstGeom>
          <a:noFill/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6" name="直接连接符 305"/>
          <p:cNvCxnSpPr/>
          <p:nvPr/>
        </p:nvCxnSpPr>
        <p:spPr>
          <a:xfrm>
            <a:off x="10431762" y="4291642"/>
            <a:ext cx="64927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矩形 306"/>
          <p:cNvSpPr/>
          <p:nvPr/>
        </p:nvSpPr>
        <p:spPr>
          <a:xfrm>
            <a:off x="10384239" y="4046924"/>
            <a:ext cx="789609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Aluout</a:t>
            </a:r>
            <a:endParaRPr lang="en-US" altLang="zh-CN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8" name="直接连接符 307"/>
          <p:cNvCxnSpPr/>
          <p:nvPr/>
        </p:nvCxnSpPr>
        <p:spPr>
          <a:xfrm>
            <a:off x="4471849" y="4591877"/>
            <a:ext cx="139609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/>
          <p:nvPr/>
        </p:nvCxnSpPr>
        <p:spPr>
          <a:xfrm>
            <a:off x="4293975" y="4803504"/>
            <a:ext cx="323831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/>
          <p:nvPr/>
        </p:nvCxnSpPr>
        <p:spPr>
          <a:xfrm>
            <a:off x="4808167" y="4668804"/>
            <a:ext cx="52461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矩形 310"/>
          <p:cNvSpPr/>
          <p:nvPr/>
        </p:nvSpPr>
        <p:spPr>
          <a:xfrm>
            <a:off x="3589677" y="3893975"/>
            <a:ext cx="37719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2" name="组合 311"/>
          <p:cNvGrpSpPr/>
          <p:nvPr/>
        </p:nvGrpSpPr>
        <p:grpSpPr>
          <a:xfrm>
            <a:off x="4573845" y="1756125"/>
            <a:ext cx="653529" cy="1568364"/>
            <a:chOff x="4823977" y="1700209"/>
            <a:chExt cx="689269" cy="1654134"/>
          </a:xfrm>
        </p:grpSpPr>
        <p:sp>
          <p:nvSpPr>
            <p:cNvPr id="313" name="矩形: 圆角 25"/>
            <p:cNvSpPr/>
            <p:nvPr/>
          </p:nvSpPr>
          <p:spPr>
            <a:xfrm>
              <a:off x="4870344" y="1700209"/>
              <a:ext cx="642902" cy="1654134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14" name="矩形 313"/>
            <p:cNvSpPr/>
            <p:nvPr/>
          </p:nvSpPr>
          <p:spPr>
            <a:xfrm>
              <a:off x="4960120" y="1975984"/>
              <a:ext cx="438671" cy="829122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 制 器</a:t>
              </a:r>
              <a:endParaRPr lang="zh-CN" altLang="en-US" sz="151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>
              <a:off x="4823977" y="2948213"/>
              <a:ext cx="59940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矩形 315"/>
            <p:cNvSpPr/>
            <p:nvPr/>
          </p:nvSpPr>
          <p:spPr>
            <a:xfrm>
              <a:off x="4823977" y="2738737"/>
              <a:ext cx="44335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86137" y="1435518"/>
            <a:ext cx="9363346" cy="2489137"/>
            <a:chOff x="1386137" y="1435518"/>
            <a:chExt cx="9363346" cy="2489137"/>
          </a:xfrm>
        </p:grpSpPr>
        <p:grpSp>
          <p:nvGrpSpPr>
            <p:cNvPr id="368" name="组合 367"/>
            <p:cNvGrpSpPr/>
            <p:nvPr/>
          </p:nvGrpSpPr>
          <p:grpSpPr>
            <a:xfrm>
              <a:off x="1386137" y="1435518"/>
              <a:ext cx="9363346" cy="2489137"/>
              <a:chOff x="1461941" y="1362069"/>
              <a:chExt cx="9875404" cy="2625262"/>
            </a:xfrm>
          </p:grpSpPr>
          <p:cxnSp>
            <p:nvCxnSpPr>
              <p:cNvPr id="369" name="直接连接符 368"/>
              <p:cNvCxnSpPr/>
              <p:nvPr/>
            </p:nvCxnSpPr>
            <p:spPr>
              <a:xfrm>
                <a:off x="1461941" y="1362069"/>
                <a:ext cx="9864214" cy="0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0" name="直接连接符 369"/>
              <p:cNvCxnSpPr/>
              <p:nvPr/>
            </p:nvCxnSpPr>
            <p:spPr>
              <a:xfrm>
                <a:off x="1461941" y="1362069"/>
                <a:ext cx="0" cy="2625262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1" name="直接连接符 370"/>
              <p:cNvCxnSpPr/>
              <p:nvPr/>
            </p:nvCxnSpPr>
            <p:spPr>
              <a:xfrm>
                <a:off x="11337345" y="1362069"/>
                <a:ext cx="0" cy="658219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2" name="直接连接符 371"/>
              <p:cNvCxnSpPr/>
              <p:nvPr/>
            </p:nvCxnSpPr>
            <p:spPr>
              <a:xfrm>
                <a:off x="11149608" y="2020288"/>
                <a:ext cx="176547" cy="0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17" name="Group 1"/>
            <p:cNvGrpSpPr/>
            <p:nvPr/>
          </p:nvGrpSpPr>
          <p:grpSpPr>
            <a:xfrm>
              <a:off x="10296096" y="1963356"/>
              <a:ext cx="259246" cy="192503"/>
              <a:chOff x="3990332" y="3048832"/>
              <a:chExt cx="1009448" cy="723602"/>
            </a:xfrm>
          </p:grpSpPr>
          <p:sp>
            <p:nvSpPr>
              <p:cNvPr id="318" name="Stored Data 71"/>
              <p:cNvSpPr/>
              <p:nvPr/>
            </p:nvSpPr>
            <p:spPr>
              <a:xfrm rot="10800000">
                <a:off x="3997590" y="3048854"/>
                <a:ext cx="1002190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-1" fmla="*/ 4932 w 13265"/>
                  <a:gd name="connsiteY0-2" fmla="*/ 0 h 10000"/>
                  <a:gd name="connsiteX1-3" fmla="*/ 13265 w 13265"/>
                  <a:gd name="connsiteY1-4" fmla="*/ 0 h 10000"/>
                  <a:gd name="connsiteX2-5" fmla="*/ 11598 w 13265"/>
                  <a:gd name="connsiteY2-6" fmla="*/ 5000 h 10000"/>
                  <a:gd name="connsiteX3-7" fmla="*/ 13265 w 13265"/>
                  <a:gd name="connsiteY3-8" fmla="*/ 10000 h 10000"/>
                  <a:gd name="connsiteX4-9" fmla="*/ 4932 w 13265"/>
                  <a:gd name="connsiteY4-10" fmla="*/ 10000 h 10000"/>
                  <a:gd name="connsiteX5-11" fmla="*/ 0 w 13265"/>
                  <a:gd name="connsiteY5-12" fmla="*/ 5084 h 10000"/>
                  <a:gd name="connsiteX6-13" fmla="*/ 4932 w 13265"/>
                  <a:gd name="connsiteY6-14" fmla="*/ 0 h 10000"/>
                  <a:gd name="connsiteX0-15" fmla="*/ 5226 w 13559"/>
                  <a:gd name="connsiteY0-16" fmla="*/ 0 h 10000"/>
                  <a:gd name="connsiteX1-17" fmla="*/ 13559 w 13559"/>
                  <a:gd name="connsiteY1-18" fmla="*/ 0 h 10000"/>
                  <a:gd name="connsiteX2-19" fmla="*/ 11892 w 13559"/>
                  <a:gd name="connsiteY2-20" fmla="*/ 5000 h 10000"/>
                  <a:gd name="connsiteX3-21" fmla="*/ 13559 w 13559"/>
                  <a:gd name="connsiteY3-22" fmla="*/ 10000 h 10000"/>
                  <a:gd name="connsiteX4-23" fmla="*/ 5226 w 13559"/>
                  <a:gd name="connsiteY4-24" fmla="*/ 10000 h 10000"/>
                  <a:gd name="connsiteX5-25" fmla="*/ 294 w 13559"/>
                  <a:gd name="connsiteY5-26" fmla="*/ 5084 h 10000"/>
                  <a:gd name="connsiteX6-27" fmla="*/ 5226 w 13559"/>
                  <a:gd name="connsiteY6-28" fmla="*/ 0 h 10000"/>
                  <a:gd name="connsiteX0-29" fmla="*/ 4933 w 13266"/>
                  <a:gd name="connsiteY0-30" fmla="*/ 0 h 10000"/>
                  <a:gd name="connsiteX1-31" fmla="*/ 13266 w 13266"/>
                  <a:gd name="connsiteY1-32" fmla="*/ 0 h 10000"/>
                  <a:gd name="connsiteX2-33" fmla="*/ 11599 w 13266"/>
                  <a:gd name="connsiteY2-34" fmla="*/ 5000 h 10000"/>
                  <a:gd name="connsiteX3-35" fmla="*/ 13266 w 13266"/>
                  <a:gd name="connsiteY3-36" fmla="*/ 10000 h 10000"/>
                  <a:gd name="connsiteX4-37" fmla="*/ 4933 w 13266"/>
                  <a:gd name="connsiteY4-38" fmla="*/ 10000 h 10000"/>
                  <a:gd name="connsiteX5-39" fmla="*/ 1 w 13266"/>
                  <a:gd name="connsiteY5-40" fmla="*/ 5084 h 10000"/>
                  <a:gd name="connsiteX6-41" fmla="*/ 4933 w 13266"/>
                  <a:gd name="connsiteY6-42" fmla="*/ 0 h 10000"/>
                  <a:gd name="connsiteX0-43" fmla="*/ 4933 w 13266"/>
                  <a:gd name="connsiteY0-44" fmla="*/ 0 h 10000"/>
                  <a:gd name="connsiteX1-45" fmla="*/ 13266 w 13266"/>
                  <a:gd name="connsiteY1-46" fmla="*/ 0 h 10000"/>
                  <a:gd name="connsiteX2-47" fmla="*/ 11599 w 13266"/>
                  <a:gd name="connsiteY2-48" fmla="*/ 5000 h 10000"/>
                  <a:gd name="connsiteX3-49" fmla="*/ 13266 w 13266"/>
                  <a:gd name="connsiteY3-50" fmla="*/ 10000 h 10000"/>
                  <a:gd name="connsiteX4-51" fmla="*/ 4933 w 13266"/>
                  <a:gd name="connsiteY4-52" fmla="*/ 10000 h 10000"/>
                  <a:gd name="connsiteX5-53" fmla="*/ 1 w 13266"/>
                  <a:gd name="connsiteY5-54" fmla="*/ 5084 h 10000"/>
                  <a:gd name="connsiteX6-55" fmla="*/ 4933 w 13266"/>
                  <a:gd name="connsiteY6-56" fmla="*/ 0 h 10000"/>
                  <a:gd name="connsiteX0-57" fmla="*/ 4966 w 13299"/>
                  <a:gd name="connsiteY0-58" fmla="*/ 0 h 10000"/>
                  <a:gd name="connsiteX1-59" fmla="*/ 13299 w 13299"/>
                  <a:gd name="connsiteY1-60" fmla="*/ 0 h 10000"/>
                  <a:gd name="connsiteX2-61" fmla="*/ 11632 w 13299"/>
                  <a:gd name="connsiteY2-62" fmla="*/ 5000 h 10000"/>
                  <a:gd name="connsiteX3-63" fmla="*/ 13299 w 13299"/>
                  <a:gd name="connsiteY3-64" fmla="*/ 10000 h 10000"/>
                  <a:gd name="connsiteX4-65" fmla="*/ 7782 w 13299"/>
                  <a:gd name="connsiteY4-66" fmla="*/ 10000 h 10000"/>
                  <a:gd name="connsiteX5-67" fmla="*/ 34 w 13299"/>
                  <a:gd name="connsiteY5-68" fmla="*/ 5084 h 10000"/>
                  <a:gd name="connsiteX6-69" fmla="*/ 4966 w 13299"/>
                  <a:gd name="connsiteY6-70" fmla="*/ 0 h 10000"/>
                  <a:gd name="connsiteX0-71" fmla="*/ 4947 w 13280"/>
                  <a:gd name="connsiteY0-72" fmla="*/ 0 h 10000"/>
                  <a:gd name="connsiteX1-73" fmla="*/ 13280 w 13280"/>
                  <a:gd name="connsiteY1-74" fmla="*/ 0 h 10000"/>
                  <a:gd name="connsiteX2-75" fmla="*/ 11613 w 13280"/>
                  <a:gd name="connsiteY2-76" fmla="*/ 5000 h 10000"/>
                  <a:gd name="connsiteX3-77" fmla="*/ 13280 w 13280"/>
                  <a:gd name="connsiteY3-78" fmla="*/ 10000 h 10000"/>
                  <a:gd name="connsiteX4-79" fmla="*/ 6702 w 13280"/>
                  <a:gd name="connsiteY4-80" fmla="*/ 9832 h 10000"/>
                  <a:gd name="connsiteX5-81" fmla="*/ 15 w 13280"/>
                  <a:gd name="connsiteY5-82" fmla="*/ 5084 h 10000"/>
                  <a:gd name="connsiteX6-83" fmla="*/ 4947 w 13280"/>
                  <a:gd name="connsiteY6-84" fmla="*/ 0 h 10000"/>
                  <a:gd name="connsiteX0-85" fmla="*/ 4933 w 13266"/>
                  <a:gd name="connsiteY0-86" fmla="*/ 0 h 10000"/>
                  <a:gd name="connsiteX1-87" fmla="*/ 13266 w 13266"/>
                  <a:gd name="connsiteY1-88" fmla="*/ 0 h 10000"/>
                  <a:gd name="connsiteX2-89" fmla="*/ 11599 w 13266"/>
                  <a:gd name="connsiteY2-90" fmla="*/ 5000 h 10000"/>
                  <a:gd name="connsiteX3-91" fmla="*/ 13266 w 13266"/>
                  <a:gd name="connsiteY3-92" fmla="*/ 10000 h 10000"/>
                  <a:gd name="connsiteX4-93" fmla="*/ 6688 w 13266"/>
                  <a:gd name="connsiteY4-94" fmla="*/ 9832 h 10000"/>
                  <a:gd name="connsiteX5-95" fmla="*/ 1 w 13266"/>
                  <a:gd name="connsiteY5-96" fmla="*/ 5084 h 10000"/>
                  <a:gd name="connsiteX6-97" fmla="*/ 4933 w 13266"/>
                  <a:gd name="connsiteY6-98" fmla="*/ 0 h 10000"/>
                  <a:gd name="connsiteX0-99" fmla="*/ 5711 w 13268"/>
                  <a:gd name="connsiteY0-100" fmla="*/ 126 h 10000"/>
                  <a:gd name="connsiteX1-101" fmla="*/ 13268 w 13268"/>
                  <a:gd name="connsiteY1-102" fmla="*/ 0 h 10000"/>
                  <a:gd name="connsiteX2-103" fmla="*/ 11601 w 13268"/>
                  <a:gd name="connsiteY2-104" fmla="*/ 5000 h 10000"/>
                  <a:gd name="connsiteX3-105" fmla="*/ 13268 w 13268"/>
                  <a:gd name="connsiteY3-106" fmla="*/ 10000 h 10000"/>
                  <a:gd name="connsiteX4-107" fmla="*/ 6690 w 13268"/>
                  <a:gd name="connsiteY4-108" fmla="*/ 9832 h 10000"/>
                  <a:gd name="connsiteX5-109" fmla="*/ 3 w 13268"/>
                  <a:gd name="connsiteY5-110" fmla="*/ 5084 h 10000"/>
                  <a:gd name="connsiteX6-111" fmla="*/ 5711 w 13268"/>
                  <a:gd name="connsiteY6-112" fmla="*/ 126 h 10000"/>
                  <a:gd name="connsiteX0-113" fmla="*/ 5709 w 13266"/>
                  <a:gd name="connsiteY0-114" fmla="*/ 126 h 10000"/>
                  <a:gd name="connsiteX1-115" fmla="*/ 13266 w 13266"/>
                  <a:gd name="connsiteY1-116" fmla="*/ 0 h 10000"/>
                  <a:gd name="connsiteX2-117" fmla="*/ 11599 w 13266"/>
                  <a:gd name="connsiteY2-118" fmla="*/ 5000 h 10000"/>
                  <a:gd name="connsiteX3-119" fmla="*/ 13266 w 13266"/>
                  <a:gd name="connsiteY3-120" fmla="*/ 10000 h 10000"/>
                  <a:gd name="connsiteX4-121" fmla="*/ 6688 w 13266"/>
                  <a:gd name="connsiteY4-122" fmla="*/ 9832 h 10000"/>
                  <a:gd name="connsiteX5-123" fmla="*/ 1 w 13266"/>
                  <a:gd name="connsiteY5-124" fmla="*/ 5084 h 10000"/>
                  <a:gd name="connsiteX6-125" fmla="*/ 5709 w 13266"/>
                  <a:gd name="connsiteY6-126" fmla="*/ 126 h 10000"/>
                  <a:gd name="connsiteX0-127" fmla="*/ 5709 w 13266"/>
                  <a:gd name="connsiteY0-128" fmla="*/ 126 h 10000"/>
                  <a:gd name="connsiteX1-129" fmla="*/ 13266 w 13266"/>
                  <a:gd name="connsiteY1-130" fmla="*/ 0 h 10000"/>
                  <a:gd name="connsiteX2-131" fmla="*/ 11599 w 13266"/>
                  <a:gd name="connsiteY2-132" fmla="*/ 5000 h 10000"/>
                  <a:gd name="connsiteX3-133" fmla="*/ 13266 w 13266"/>
                  <a:gd name="connsiteY3-134" fmla="*/ 10000 h 10000"/>
                  <a:gd name="connsiteX4-135" fmla="*/ 6688 w 13266"/>
                  <a:gd name="connsiteY4-136" fmla="*/ 9832 h 10000"/>
                  <a:gd name="connsiteX5-137" fmla="*/ 1 w 13266"/>
                  <a:gd name="connsiteY5-138" fmla="*/ 5084 h 10000"/>
                  <a:gd name="connsiteX6-139" fmla="*/ 5709 w 13266"/>
                  <a:gd name="connsiteY6-140" fmla="*/ 126 h 10000"/>
                  <a:gd name="connsiteX0-141" fmla="*/ 6688 w 13265"/>
                  <a:gd name="connsiteY0-142" fmla="*/ 42 h 10000"/>
                  <a:gd name="connsiteX1-143" fmla="*/ 13265 w 13265"/>
                  <a:gd name="connsiteY1-144" fmla="*/ 0 h 10000"/>
                  <a:gd name="connsiteX2-145" fmla="*/ 11598 w 13265"/>
                  <a:gd name="connsiteY2-146" fmla="*/ 5000 h 10000"/>
                  <a:gd name="connsiteX3-147" fmla="*/ 13265 w 13265"/>
                  <a:gd name="connsiteY3-148" fmla="*/ 10000 h 10000"/>
                  <a:gd name="connsiteX4-149" fmla="*/ 6687 w 13265"/>
                  <a:gd name="connsiteY4-150" fmla="*/ 9832 h 10000"/>
                  <a:gd name="connsiteX5-151" fmla="*/ 0 w 13265"/>
                  <a:gd name="connsiteY5-152" fmla="*/ 5084 h 10000"/>
                  <a:gd name="connsiteX6-153" fmla="*/ 6688 w 13265"/>
                  <a:gd name="connsiteY6-154" fmla="*/ 42 h 10000"/>
                  <a:gd name="connsiteX0-155" fmla="*/ 6688 w 13265"/>
                  <a:gd name="connsiteY0-156" fmla="*/ 42 h 9832"/>
                  <a:gd name="connsiteX1-157" fmla="*/ 13265 w 13265"/>
                  <a:gd name="connsiteY1-158" fmla="*/ 0 h 9832"/>
                  <a:gd name="connsiteX2-159" fmla="*/ 11598 w 13265"/>
                  <a:gd name="connsiteY2-160" fmla="*/ 5000 h 9832"/>
                  <a:gd name="connsiteX3-161" fmla="*/ 11387 w 13265"/>
                  <a:gd name="connsiteY3-162" fmla="*/ 9790 h 9832"/>
                  <a:gd name="connsiteX4-163" fmla="*/ 6687 w 13265"/>
                  <a:gd name="connsiteY4-164" fmla="*/ 9832 h 9832"/>
                  <a:gd name="connsiteX5-165" fmla="*/ 0 w 13265"/>
                  <a:gd name="connsiteY5-166" fmla="*/ 5084 h 9832"/>
                  <a:gd name="connsiteX6-167" fmla="*/ 6688 w 13265"/>
                  <a:gd name="connsiteY6-168" fmla="*/ 42 h 9832"/>
                  <a:gd name="connsiteX0-169" fmla="*/ 5042 w 10000"/>
                  <a:gd name="connsiteY0-170" fmla="*/ 43 h 10000"/>
                  <a:gd name="connsiteX1-171" fmla="*/ 10000 w 10000"/>
                  <a:gd name="connsiteY1-172" fmla="*/ 0 h 10000"/>
                  <a:gd name="connsiteX2-173" fmla="*/ 8743 w 10000"/>
                  <a:gd name="connsiteY2-174" fmla="*/ 5085 h 10000"/>
                  <a:gd name="connsiteX3-175" fmla="*/ 9692 w 10000"/>
                  <a:gd name="connsiteY3-176" fmla="*/ 10000 h 10000"/>
                  <a:gd name="connsiteX4-177" fmla="*/ 5041 w 10000"/>
                  <a:gd name="connsiteY4-178" fmla="*/ 10000 h 10000"/>
                  <a:gd name="connsiteX5-179" fmla="*/ 0 w 10000"/>
                  <a:gd name="connsiteY5-180" fmla="*/ 5171 h 10000"/>
                  <a:gd name="connsiteX6-181" fmla="*/ 5042 w 10000"/>
                  <a:gd name="connsiteY6-182" fmla="*/ 43 h 10000"/>
                  <a:gd name="connsiteX0-183" fmla="*/ 5042 w 10000"/>
                  <a:gd name="connsiteY0-184" fmla="*/ 43 h 10000"/>
                  <a:gd name="connsiteX1-185" fmla="*/ 10000 w 10000"/>
                  <a:gd name="connsiteY1-186" fmla="*/ 0 h 10000"/>
                  <a:gd name="connsiteX2-187" fmla="*/ 8743 w 10000"/>
                  <a:gd name="connsiteY2-188" fmla="*/ 5085 h 10000"/>
                  <a:gd name="connsiteX3-189" fmla="*/ 9784 w 10000"/>
                  <a:gd name="connsiteY3-190" fmla="*/ 10000 h 10000"/>
                  <a:gd name="connsiteX4-191" fmla="*/ 5041 w 10000"/>
                  <a:gd name="connsiteY4-192" fmla="*/ 10000 h 10000"/>
                  <a:gd name="connsiteX5-193" fmla="*/ 0 w 10000"/>
                  <a:gd name="connsiteY5-194" fmla="*/ 5171 h 10000"/>
                  <a:gd name="connsiteX6-195" fmla="*/ 5042 w 10000"/>
                  <a:gd name="connsiteY6-196" fmla="*/ 43 h 10000"/>
                  <a:gd name="connsiteX0-197" fmla="*/ 5042 w 9784"/>
                  <a:gd name="connsiteY0-198" fmla="*/ 0 h 9957"/>
                  <a:gd name="connsiteX1-199" fmla="*/ 9415 w 9784"/>
                  <a:gd name="connsiteY1-200" fmla="*/ 171 h 9957"/>
                  <a:gd name="connsiteX2-201" fmla="*/ 8743 w 9784"/>
                  <a:gd name="connsiteY2-202" fmla="*/ 5042 h 9957"/>
                  <a:gd name="connsiteX3-203" fmla="*/ 9784 w 9784"/>
                  <a:gd name="connsiteY3-204" fmla="*/ 9957 h 9957"/>
                  <a:gd name="connsiteX4-205" fmla="*/ 5041 w 9784"/>
                  <a:gd name="connsiteY4-206" fmla="*/ 9957 h 9957"/>
                  <a:gd name="connsiteX5-207" fmla="*/ 0 w 9784"/>
                  <a:gd name="connsiteY5-208" fmla="*/ 5128 h 9957"/>
                  <a:gd name="connsiteX6-209" fmla="*/ 5042 w 9784"/>
                  <a:gd name="connsiteY6-210" fmla="*/ 0 h 9957"/>
                  <a:gd name="connsiteX0-211" fmla="*/ 5153 w 10000"/>
                  <a:gd name="connsiteY0-212" fmla="*/ 0 h 10000"/>
                  <a:gd name="connsiteX1-213" fmla="*/ 9875 w 10000"/>
                  <a:gd name="connsiteY1-214" fmla="*/ 172 h 10000"/>
                  <a:gd name="connsiteX2-215" fmla="*/ 8936 w 10000"/>
                  <a:gd name="connsiteY2-216" fmla="*/ 5064 h 10000"/>
                  <a:gd name="connsiteX3-217" fmla="*/ 10000 w 10000"/>
                  <a:gd name="connsiteY3-218" fmla="*/ 10000 h 10000"/>
                  <a:gd name="connsiteX4-219" fmla="*/ 5152 w 10000"/>
                  <a:gd name="connsiteY4-220" fmla="*/ 10000 h 10000"/>
                  <a:gd name="connsiteX5-221" fmla="*/ 0 w 10000"/>
                  <a:gd name="connsiteY5-222" fmla="*/ 5150 h 10000"/>
                  <a:gd name="connsiteX6-223" fmla="*/ 5153 w 10000"/>
                  <a:gd name="connsiteY6-224" fmla="*/ 0 h 10000"/>
                  <a:gd name="connsiteX0-225" fmla="*/ 5153 w 10001"/>
                  <a:gd name="connsiteY0-226" fmla="*/ 0 h 10000"/>
                  <a:gd name="connsiteX1-227" fmla="*/ 10001 w 10001"/>
                  <a:gd name="connsiteY1-228" fmla="*/ 215 h 10000"/>
                  <a:gd name="connsiteX2-229" fmla="*/ 8936 w 10001"/>
                  <a:gd name="connsiteY2-230" fmla="*/ 5064 h 10000"/>
                  <a:gd name="connsiteX3-231" fmla="*/ 10000 w 10001"/>
                  <a:gd name="connsiteY3-232" fmla="*/ 10000 h 10000"/>
                  <a:gd name="connsiteX4-233" fmla="*/ 5152 w 10001"/>
                  <a:gd name="connsiteY4-234" fmla="*/ 10000 h 10000"/>
                  <a:gd name="connsiteX5-235" fmla="*/ 0 w 10001"/>
                  <a:gd name="connsiteY5-236" fmla="*/ 5150 h 10000"/>
                  <a:gd name="connsiteX6-237" fmla="*/ 5153 w 10001"/>
                  <a:gd name="connsiteY6-238" fmla="*/ 0 h 10000"/>
                  <a:gd name="connsiteX0-239" fmla="*/ 5184 w 10001"/>
                  <a:gd name="connsiteY0-240" fmla="*/ 43 h 9785"/>
                  <a:gd name="connsiteX1-241" fmla="*/ 10001 w 10001"/>
                  <a:gd name="connsiteY1-242" fmla="*/ 0 h 9785"/>
                  <a:gd name="connsiteX2-243" fmla="*/ 8936 w 10001"/>
                  <a:gd name="connsiteY2-244" fmla="*/ 4849 h 9785"/>
                  <a:gd name="connsiteX3-245" fmla="*/ 10000 w 10001"/>
                  <a:gd name="connsiteY3-246" fmla="*/ 9785 h 9785"/>
                  <a:gd name="connsiteX4-247" fmla="*/ 5152 w 10001"/>
                  <a:gd name="connsiteY4-248" fmla="*/ 9785 h 9785"/>
                  <a:gd name="connsiteX5-249" fmla="*/ 0 w 10001"/>
                  <a:gd name="connsiteY5-250" fmla="*/ 4935 h 9785"/>
                  <a:gd name="connsiteX6-251" fmla="*/ 5184 w 10001"/>
                  <a:gd name="connsiteY6-252" fmla="*/ 43 h 9785"/>
                  <a:gd name="connsiteX0-253" fmla="*/ 5183 w 10000"/>
                  <a:gd name="connsiteY0-254" fmla="*/ 44 h 10000"/>
                  <a:gd name="connsiteX1-255" fmla="*/ 10000 w 10000"/>
                  <a:gd name="connsiteY1-256" fmla="*/ 0 h 10000"/>
                  <a:gd name="connsiteX2-257" fmla="*/ 8935 w 10000"/>
                  <a:gd name="connsiteY2-258" fmla="*/ 4956 h 10000"/>
                  <a:gd name="connsiteX3-259" fmla="*/ 9999 w 10000"/>
                  <a:gd name="connsiteY3-260" fmla="*/ 10000 h 10000"/>
                  <a:gd name="connsiteX4-261" fmla="*/ 5151 w 10000"/>
                  <a:gd name="connsiteY4-262" fmla="*/ 10000 h 10000"/>
                  <a:gd name="connsiteX5-263" fmla="*/ 0 w 10000"/>
                  <a:gd name="connsiteY5-264" fmla="*/ 5043 h 10000"/>
                  <a:gd name="connsiteX6-265" fmla="*/ 5183 w 10000"/>
                  <a:gd name="connsiteY6-266" fmla="*/ 44 h 10000"/>
                  <a:gd name="connsiteX0-267" fmla="*/ 5183 w 10000"/>
                  <a:gd name="connsiteY0-268" fmla="*/ 44 h 10000"/>
                  <a:gd name="connsiteX1-269" fmla="*/ 10000 w 10000"/>
                  <a:gd name="connsiteY1-270" fmla="*/ 0 h 10000"/>
                  <a:gd name="connsiteX2-271" fmla="*/ 8935 w 10000"/>
                  <a:gd name="connsiteY2-272" fmla="*/ 4956 h 10000"/>
                  <a:gd name="connsiteX3-273" fmla="*/ 9999 w 10000"/>
                  <a:gd name="connsiteY3-274" fmla="*/ 10000 h 10000"/>
                  <a:gd name="connsiteX4-275" fmla="*/ 5151 w 10000"/>
                  <a:gd name="connsiteY4-276" fmla="*/ 10000 h 10000"/>
                  <a:gd name="connsiteX5-277" fmla="*/ 0 w 10000"/>
                  <a:gd name="connsiteY5-278" fmla="*/ 5043 h 10000"/>
                  <a:gd name="connsiteX6-279" fmla="*/ 5183 w 10000"/>
                  <a:gd name="connsiteY6-280" fmla="*/ 44 h 10000"/>
                  <a:gd name="connsiteX0-281" fmla="*/ 5183 w 10000"/>
                  <a:gd name="connsiteY0-282" fmla="*/ 44 h 10000"/>
                  <a:gd name="connsiteX1-283" fmla="*/ 10000 w 10000"/>
                  <a:gd name="connsiteY1-284" fmla="*/ 0 h 10000"/>
                  <a:gd name="connsiteX2-285" fmla="*/ 8935 w 10000"/>
                  <a:gd name="connsiteY2-286" fmla="*/ 4956 h 10000"/>
                  <a:gd name="connsiteX3-287" fmla="*/ 9999 w 10000"/>
                  <a:gd name="connsiteY3-288" fmla="*/ 10000 h 10000"/>
                  <a:gd name="connsiteX4-289" fmla="*/ 5151 w 10000"/>
                  <a:gd name="connsiteY4-290" fmla="*/ 10000 h 10000"/>
                  <a:gd name="connsiteX5-291" fmla="*/ 0 w 10000"/>
                  <a:gd name="connsiteY5-292" fmla="*/ 5043 h 10000"/>
                  <a:gd name="connsiteX6-293" fmla="*/ 5183 w 10000"/>
                  <a:gd name="connsiteY6-294" fmla="*/ 44 h 10000"/>
                  <a:gd name="connsiteX0-295" fmla="*/ 5183 w 10000"/>
                  <a:gd name="connsiteY0-296" fmla="*/ 44 h 10000"/>
                  <a:gd name="connsiteX1-297" fmla="*/ 10000 w 10000"/>
                  <a:gd name="connsiteY1-298" fmla="*/ 0 h 10000"/>
                  <a:gd name="connsiteX2-299" fmla="*/ 8935 w 10000"/>
                  <a:gd name="connsiteY2-300" fmla="*/ 4956 h 10000"/>
                  <a:gd name="connsiteX3-301" fmla="*/ 9999 w 10000"/>
                  <a:gd name="connsiteY3-302" fmla="*/ 10000 h 10000"/>
                  <a:gd name="connsiteX4-303" fmla="*/ 5151 w 10000"/>
                  <a:gd name="connsiteY4-304" fmla="*/ 10000 h 10000"/>
                  <a:gd name="connsiteX5-305" fmla="*/ 0 w 10000"/>
                  <a:gd name="connsiteY5-306" fmla="*/ 5043 h 10000"/>
                  <a:gd name="connsiteX6-307" fmla="*/ 5183 w 10000"/>
                  <a:gd name="connsiteY6-308" fmla="*/ 44 h 10000"/>
                  <a:gd name="connsiteX0-309" fmla="*/ 5183 w 10000"/>
                  <a:gd name="connsiteY0-310" fmla="*/ 44 h 10000"/>
                  <a:gd name="connsiteX1-311" fmla="*/ 10000 w 10000"/>
                  <a:gd name="connsiteY1-312" fmla="*/ 0 h 10000"/>
                  <a:gd name="connsiteX2-313" fmla="*/ 8935 w 10000"/>
                  <a:gd name="connsiteY2-314" fmla="*/ 4956 h 10000"/>
                  <a:gd name="connsiteX3-315" fmla="*/ 9999 w 10000"/>
                  <a:gd name="connsiteY3-316" fmla="*/ 10000 h 10000"/>
                  <a:gd name="connsiteX4-317" fmla="*/ 5151 w 10000"/>
                  <a:gd name="connsiteY4-318" fmla="*/ 10000 h 10000"/>
                  <a:gd name="connsiteX5-319" fmla="*/ 0 w 10000"/>
                  <a:gd name="connsiteY5-320" fmla="*/ 5043 h 10000"/>
                  <a:gd name="connsiteX6-321" fmla="*/ 5183 w 10000"/>
                  <a:gd name="connsiteY6-322" fmla="*/ 44 h 10000"/>
                  <a:gd name="connsiteX0-323" fmla="*/ 5183 w 10000"/>
                  <a:gd name="connsiteY0-324" fmla="*/ 44 h 10000"/>
                  <a:gd name="connsiteX1-325" fmla="*/ 10000 w 10000"/>
                  <a:gd name="connsiteY1-326" fmla="*/ 0 h 10000"/>
                  <a:gd name="connsiteX2-327" fmla="*/ 8935 w 10000"/>
                  <a:gd name="connsiteY2-328" fmla="*/ 4956 h 10000"/>
                  <a:gd name="connsiteX3-329" fmla="*/ 9999 w 10000"/>
                  <a:gd name="connsiteY3-330" fmla="*/ 10000 h 10000"/>
                  <a:gd name="connsiteX4-331" fmla="*/ 5340 w 10000"/>
                  <a:gd name="connsiteY4-332" fmla="*/ 9956 h 10000"/>
                  <a:gd name="connsiteX5-333" fmla="*/ 0 w 10000"/>
                  <a:gd name="connsiteY5-334" fmla="*/ 5043 h 10000"/>
                  <a:gd name="connsiteX6-335" fmla="*/ 5183 w 10000"/>
                  <a:gd name="connsiteY6-336" fmla="*/ 44 h 10000"/>
                  <a:gd name="connsiteX0-337" fmla="*/ 5183 w 10000"/>
                  <a:gd name="connsiteY0-338" fmla="*/ 44 h 10000"/>
                  <a:gd name="connsiteX1-339" fmla="*/ 10000 w 10000"/>
                  <a:gd name="connsiteY1-340" fmla="*/ 0 h 10000"/>
                  <a:gd name="connsiteX2-341" fmla="*/ 8935 w 10000"/>
                  <a:gd name="connsiteY2-342" fmla="*/ 4956 h 10000"/>
                  <a:gd name="connsiteX3-343" fmla="*/ 9999 w 10000"/>
                  <a:gd name="connsiteY3-344" fmla="*/ 10000 h 10000"/>
                  <a:gd name="connsiteX4-345" fmla="*/ 5340 w 10000"/>
                  <a:gd name="connsiteY4-346" fmla="*/ 9956 h 10000"/>
                  <a:gd name="connsiteX5-347" fmla="*/ 0 w 10000"/>
                  <a:gd name="connsiteY5-348" fmla="*/ 5043 h 10000"/>
                  <a:gd name="connsiteX6-349" fmla="*/ 5183 w 10000"/>
                  <a:gd name="connsiteY6-350" fmla="*/ 44 h 10000"/>
                  <a:gd name="connsiteX0-351" fmla="*/ 5183 w 10000"/>
                  <a:gd name="connsiteY0-352" fmla="*/ 44 h 10000"/>
                  <a:gd name="connsiteX1-353" fmla="*/ 10000 w 10000"/>
                  <a:gd name="connsiteY1-354" fmla="*/ 0 h 10000"/>
                  <a:gd name="connsiteX2-355" fmla="*/ 8935 w 10000"/>
                  <a:gd name="connsiteY2-356" fmla="*/ 4956 h 10000"/>
                  <a:gd name="connsiteX3-357" fmla="*/ 9999 w 10000"/>
                  <a:gd name="connsiteY3-358" fmla="*/ 10000 h 10000"/>
                  <a:gd name="connsiteX4-359" fmla="*/ 5183 w 10000"/>
                  <a:gd name="connsiteY4-360" fmla="*/ 9912 h 10000"/>
                  <a:gd name="connsiteX5-361" fmla="*/ 0 w 10000"/>
                  <a:gd name="connsiteY5-362" fmla="*/ 5043 h 10000"/>
                  <a:gd name="connsiteX6-363" fmla="*/ 5183 w 10000"/>
                  <a:gd name="connsiteY6-364" fmla="*/ 44 h 10000"/>
                  <a:gd name="connsiteX0-365" fmla="*/ 5183 w 10000"/>
                  <a:gd name="connsiteY0-366" fmla="*/ 44 h 10000"/>
                  <a:gd name="connsiteX1-367" fmla="*/ 10000 w 10000"/>
                  <a:gd name="connsiteY1-368" fmla="*/ 0 h 10000"/>
                  <a:gd name="connsiteX2-369" fmla="*/ 8935 w 10000"/>
                  <a:gd name="connsiteY2-370" fmla="*/ 4956 h 10000"/>
                  <a:gd name="connsiteX3-371" fmla="*/ 9999 w 10000"/>
                  <a:gd name="connsiteY3-372" fmla="*/ 10000 h 10000"/>
                  <a:gd name="connsiteX4-373" fmla="*/ 5183 w 10000"/>
                  <a:gd name="connsiteY4-374" fmla="*/ 9912 h 10000"/>
                  <a:gd name="connsiteX5-375" fmla="*/ 0 w 10000"/>
                  <a:gd name="connsiteY5-376" fmla="*/ 5043 h 10000"/>
                  <a:gd name="connsiteX6-377" fmla="*/ 5183 w 10000"/>
                  <a:gd name="connsiteY6-378" fmla="*/ 44 h 10000"/>
                  <a:gd name="connsiteX0-379" fmla="*/ 5183 w 10000"/>
                  <a:gd name="connsiteY0-380" fmla="*/ 44 h 10000"/>
                  <a:gd name="connsiteX1-381" fmla="*/ 10000 w 10000"/>
                  <a:gd name="connsiteY1-382" fmla="*/ 0 h 10000"/>
                  <a:gd name="connsiteX2-383" fmla="*/ 8935 w 10000"/>
                  <a:gd name="connsiteY2-384" fmla="*/ 4956 h 10000"/>
                  <a:gd name="connsiteX3-385" fmla="*/ 9999 w 10000"/>
                  <a:gd name="connsiteY3-386" fmla="*/ 10000 h 10000"/>
                  <a:gd name="connsiteX4-387" fmla="*/ 5183 w 10000"/>
                  <a:gd name="connsiteY4-388" fmla="*/ 9912 h 10000"/>
                  <a:gd name="connsiteX5-389" fmla="*/ 0 w 10000"/>
                  <a:gd name="connsiteY5-390" fmla="*/ 5043 h 10000"/>
                  <a:gd name="connsiteX6-391" fmla="*/ 5183 w 10000"/>
                  <a:gd name="connsiteY6-392" fmla="*/ 44 h 10000"/>
                  <a:gd name="connsiteX0-393" fmla="*/ 8935 w 10000"/>
                  <a:gd name="connsiteY0-394" fmla="*/ 4956 h 10000"/>
                  <a:gd name="connsiteX1-395" fmla="*/ 9999 w 10000"/>
                  <a:gd name="connsiteY1-396" fmla="*/ 10000 h 10000"/>
                  <a:gd name="connsiteX2-397" fmla="*/ 5183 w 10000"/>
                  <a:gd name="connsiteY2-398" fmla="*/ 9912 h 10000"/>
                  <a:gd name="connsiteX3-399" fmla="*/ 0 w 10000"/>
                  <a:gd name="connsiteY3-400" fmla="*/ 5043 h 10000"/>
                  <a:gd name="connsiteX4-401" fmla="*/ 5183 w 10000"/>
                  <a:gd name="connsiteY4-402" fmla="*/ 44 h 10000"/>
                  <a:gd name="connsiteX5-403" fmla="*/ 10000 w 10000"/>
                  <a:gd name="connsiteY5-404" fmla="*/ 0 h 10000"/>
                  <a:gd name="connsiteX6-405" fmla="*/ 9841 w 10000"/>
                  <a:gd name="connsiteY6-406" fmla="*/ 6220 h 10000"/>
                  <a:gd name="connsiteX0-407" fmla="*/ 8935 w 10000"/>
                  <a:gd name="connsiteY0-408" fmla="*/ 4956 h 10000"/>
                  <a:gd name="connsiteX1-409" fmla="*/ 9999 w 10000"/>
                  <a:gd name="connsiteY1-410" fmla="*/ 10000 h 10000"/>
                  <a:gd name="connsiteX2-411" fmla="*/ 5183 w 10000"/>
                  <a:gd name="connsiteY2-412" fmla="*/ 9912 h 10000"/>
                  <a:gd name="connsiteX3-413" fmla="*/ 0 w 10000"/>
                  <a:gd name="connsiteY3-414" fmla="*/ 5043 h 10000"/>
                  <a:gd name="connsiteX4-415" fmla="*/ 5183 w 10000"/>
                  <a:gd name="connsiteY4-416" fmla="*/ 44 h 10000"/>
                  <a:gd name="connsiteX5-417" fmla="*/ 10000 w 10000"/>
                  <a:gd name="connsiteY5-418" fmla="*/ 0 h 10000"/>
                  <a:gd name="connsiteX0-419" fmla="*/ 9999 w 10000"/>
                  <a:gd name="connsiteY0-420" fmla="*/ 10000 h 10000"/>
                  <a:gd name="connsiteX1-421" fmla="*/ 5183 w 10000"/>
                  <a:gd name="connsiteY1-422" fmla="*/ 9912 h 10000"/>
                  <a:gd name="connsiteX2-423" fmla="*/ 0 w 10000"/>
                  <a:gd name="connsiteY2-424" fmla="*/ 5043 h 10000"/>
                  <a:gd name="connsiteX3-425" fmla="*/ 5183 w 10000"/>
                  <a:gd name="connsiteY3-426" fmla="*/ 44 h 10000"/>
                  <a:gd name="connsiteX4-427" fmla="*/ 10000 w 10000"/>
                  <a:gd name="connsiteY4-428" fmla="*/ 0 h 10000"/>
                  <a:gd name="connsiteX0-429" fmla="*/ 8536 w 8537"/>
                  <a:gd name="connsiteY0-430" fmla="*/ 10000 h 10000"/>
                  <a:gd name="connsiteX1-431" fmla="*/ 3720 w 8537"/>
                  <a:gd name="connsiteY1-432" fmla="*/ 9912 h 10000"/>
                  <a:gd name="connsiteX2-433" fmla="*/ 0 w 8537"/>
                  <a:gd name="connsiteY2-434" fmla="*/ 4793 h 10000"/>
                  <a:gd name="connsiteX3-435" fmla="*/ 3720 w 8537"/>
                  <a:gd name="connsiteY3-436" fmla="*/ 44 h 10000"/>
                  <a:gd name="connsiteX4-437" fmla="*/ 8537 w 8537"/>
                  <a:gd name="connsiteY4-438" fmla="*/ 0 h 10000"/>
                  <a:gd name="connsiteX0-439" fmla="*/ 10342 w 10343"/>
                  <a:gd name="connsiteY0-440" fmla="*/ 10000 h 10000"/>
                  <a:gd name="connsiteX1-441" fmla="*/ 4701 w 10343"/>
                  <a:gd name="connsiteY1-442" fmla="*/ 9912 h 10000"/>
                  <a:gd name="connsiteX2-443" fmla="*/ 0 w 10343"/>
                  <a:gd name="connsiteY2-444" fmla="*/ 4543 h 10000"/>
                  <a:gd name="connsiteX3-445" fmla="*/ 4701 w 10343"/>
                  <a:gd name="connsiteY3-446" fmla="*/ 44 h 10000"/>
                  <a:gd name="connsiteX4-447" fmla="*/ 10343 w 10343"/>
                  <a:gd name="connsiteY4-448" fmla="*/ 0 h 10000"/>
                  <a:gd name="connsiteX0-449" fmla="*/ 9771 w 9772"/>
                  <a:gd name="connsiteY0-450" fmla="*/ 10000 h 10000"/>
                  <a:gd name="connsiteX1-451" fmla="*/ 4130 w 9772"/>
                  <a:gd name="connsiteY1-452" fmla="*/ 9912 h 10000"/>
                  <a:gd name="connsiteX2-453" fmla="*/ 0 w 9772"/>
                  <a:gd name="connsiteY2-454" fmla="*/ 4917 h 10000"/>
                  <a:gd name="connsiteX3-455" fmla="*/ 4130 w 9772"/>
                  <a:gd name="connsiteY3-456" fmla="*/ 44 h 10000"/>
                  <a:gd name="connsiteX4-457" fmla="*/ 9772 w 9772"/>
                  <a:gd name="connsiteY4-458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772" h="10000">
                    <a:moveTo>
                      <a:pt x="9771" y="10000"/>
                    </a:moveTo>
                    <a:lnTo>
                      <a:pt x="4130" y="9912"/>
                    </a:lnTo>
                    <a:cubicBezTo>
                      <a:pt x="1643" y="9824"/>
                      <a:pt x="0" y="6562"/>
                      <a:pt x="0" y="4917"/>
                    </a:cubicBezTo>
                    <a:cubicBezTo>
                      <a:pt x="0" y="3272"/>
                      <a:pt x="1531" y="220"/>
                      <a:pt x="4130" y="44"/>
                    </a:cubicBezTo>
                    <a:lnTo>
                      <a:pt x="9772" y="0"/>
                    </a:lnTo>
                  </a:path>
                </a:pathLst>
              </a:cu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05"/>
              </a:p>
            </p:txBody>
          </p:sp>
          <p:sp>
            <p:nvSpPr>
              <p:cNvPr id="319" name="Stored Data 71"/>
              <p:cNvSpPr/>
              <p:nvPr/>
            </p:nvSpPr>
            <p:spPr>
              <a:xfrm rot="10800000">
                <a:off x="3990332" y="3048832"/>
                <a:ext cx="167778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-1" fmla="*/ 4932 w 13265"/>
                  <a:gd name="connsiteY0-2" fmla="*/ 0 h 10000"/>
                  <a:gd name="connsiteX1-3" fmla="*/ 13265 w 13265"/>
                  <a:gd name="connsiteY1-4" fmla="*/ 0 h 10000"/>
                  <a:gd name="connsiteX2-5" fmla="*/ 11598 w 13265"/>
                  <a:gd name="connsiteY2-6" fmla="*/ 5000 h 10000"/>
                  <a:gd name="connsiteX3-7" fmla="*/ 13265 w 13265"/>
                  <a:gd name="connsiteY3-8" fmla="*/ 10000 h 10000"/>
                  <a:gd name="connsiteX4-9" fmla="*/ 4932 w 13265"/>
                  <a:gd name="connsiteY4-10" fmla="*/ 10000 h 10000"/>
                  <a:gd name="connsiteX5-11" fmla="*/ 0 w 13265"/>
                  <a:gd name="connsiteY5-12" fmla="*/ 5084 h 10000"/>
                  <a:gd name="connsiteX6-13" fmla="*/ 4932 w 13265"/>
                  <a:gd name="connsiteY6-14" fmla="*/ 0 h 10000"/>
                  <a:gd name="connsiteX0-15" fmla="*/ 5226 w 13559"/>
                  <a:gd name="connsiteY0-16" fmla="*/ 0 h 10000"/>
                  <a:gd name="connsiteX1-17" fmla="*/ 13559 w 13559"/>
                  <a:gd name="connsiteY1-18" fmla="*/ 0 h 10000"/>
                  <a:gd name="connsiteX2-19" fmla="*/ 11892 w 13559"/>
                  <a:gd name="connsiteY2-20" fmla="*/ 5000 h 10000"/>
                  <a:gd name="connsiteX3-21" fmla="*/ 13559 w 13559"/>
                  <a:gd name="connsiteY3-22" fmla="*/ 10000 h 10000"/>
                  <a:gd name="connsiteX4-23" fmla="*/ 5226 w 13559"/>
                  <a:gd name="connsiteY4-24" fmla="*/ 10000 h 10000"/>
                  <a:gd name="connsiteX5-25" fmla="*/ 294 w 13559"/>
                  <a:gd name="connsiteY5-26" fmla="*/ 5084 h 10000"/>
                  <a:gd name="connsiteX6-27" fmla="*/ 5226 w 13559"/>
                  <a:gd name="connsiteY6-28" fmla="*/ 0 h 10000"/>
                  <a:gd name="connsiteX0-29" fmla="*/ 4933 w 13266"/>
                  <a:gd name="connsiteY0-30" fmla="*/ 0 h 10000"/>
                  <a:gd name="connsiteX1-31" fmla="*/ 13266 w 13266"/>
                  <a:gd name="connsiteY1-32" fmla="*/ 0 h 10000"/>
                  <a:gd name="connsiteX2-33" fmla="*/ 11599 w 13266"/>
                  <a:gd name="connsiteY2-34" fmla="*/ 5000 h 10000"/>
                  <a:gd name="connsiteX3-35" fmla="*/ 13266 w 13266"/>
                  <a:gd name="connsiteY3-36" fmla="*/ 10000 h 10000"/>
                  <a:gd name="connsiteX4-37" fmla="*/ 4933 w 13266"/>
                  <a:gd name="connsiteY4-38" fmla="*/ 10000 h 10000"/>
                  <a:gd name="connsiteX5-39" fmla="*/ 1 w 13266"/>
                  <a:gd name="connsiteY5-40" fmla="*/ 5084 h 10000"/>
                  <a:gd name="connsiteX6-41" fmla="*/ 4933 w 13266"/>
                  <a:gd name="connsiteY6-42" fmla="*/ 0 h 10000"/>
                  <a:gd name="connsiteX0-43" fmla="*/ 4933 w 13266"/>
                  <a:gd name="connsiteY0-44" fmla="*/ 0 h 10000"/>
                  <a:gd name="connsiteX1-45" fmla="*/ 13266 w 13266"/>
                  <a:gd name="connsiteY1-46" fmla="*/ 0 h 10000"/>
                  <a:gd name="connsiteX2-47" fmla="*/ 11599 w 13266"/>
                  <a:gd name="connsiteY2-48" fmla="*/ 5000 h 10000"/>
                  <a:gd name="connsiteX3-49" fmla="*/ 13266 w 13266"/>
                  <a:gd name="connsiteY3-50" fmla="*/ 10000 h 10000"/>
                  <a:gd name="connsiteX4-51" fmla="*/ 4933 w 13266"/>
                  <a:gd name="connsiteY4-52" fmla="*/ 10000 h 10000"/>
                  <a:gd name="connsiteX5-53" fmla="*/ 1 w 13266"/>
                  <a:gd name="connsiteY5-54" fmla="*/ 5084 h 10000"/>
                  <a:gd name="connsiteX6-55" fmla="*/ 4933 w 13266"/>
                  <a:gd name="connsiteY6-56" fmla="*/ 0 h 10000"/>
                  <a:gd name="connsiteX0-57" fmla="*/ 4966 w 13299"/>
                  <a:gd name="connsiteY0-58" fmla="*/ 0 h 10000"/>
                  <a:gd name="connsiteX1-59" fmla="*/ 13299 w 13299"/>
                  <a:gd name="connsiteY1-60" fmla="*/ 0 h 10000"/>
                  <a:gd name="connsiteX2-61" fmla="*/ 11632 w 13299"/>
                  <a:gd name="connsiteY2-62" fmla="*/ 5000 h 10000"/>
                  <a:gd name="connsiteX3-63" fmla="*/ 13299 w 13299"/>
                  <a:gd name="connsiteY3-64" fmla="*/ 10000 h 10000"/>
                  <a:gd name="connsiteX4-65" fmla="*/ 7782 w 13299"/>
                  <a:gd name="connsiteY4-66" fmla="*/ 10000 h 10000"/>
                  <a:gd name="connsiteX5-67" fmla="*/ 34 w 13299"/>
                  <a:gd name="connsiteY5-68" fmla="*/ 5084 h 10000"/>
                  <a:gd name="connsiteX6-69" fmla="*/ 4966 w 13299"/>
                  <a:gd name="connsiteY6-70" fmla="*/ 0 h 10000"/>
                  <a:gd name="connsiteX0-71" fmla="*/ 4947 w 13280"/>
                  <a:gd name="connsiteY0-72" fmla="*/ 0 h 10000"/>
                  <a:gd name="connsiteX1-73" fmla="*/ 13280 w 13280"/>
                  <a:gd name="connsiteY1-74" fmla="*/ 0 h 10000"/>
                  <a:gd name="connsiteX2-75" fmla="*/ 11613 w 13280"/>
                  <a:gd name="connsiteY2-76" fmla="*/ 5000 h 10000"/>
                  <a:gd name="connsiteX3-77" fmla="*/ 13280 w 13280"/>
                  <a:gd name="connsiteY3-78" fmla="*/ 10000 h 10000"/>
                  <a:gd name="connsiteX4-79" fmla="*/ 6702 w 13280"/>
                  <a:gd name="connsiteY4-80" fmla="*/ 9832 h 10000"/>
                  <a:gd name="connsiteX5-81" fmla="*/ 15 w 13280"/>
                  <a:gd name="connsiteY5-82" fmla="*/ 5084 h 10000"/>
                  <a:gd name="connsiteX6-83" fmla="*/ 4947 w 13280"/>
                  <a:gd name="connsiteY6-84" fmla="*/ 0 h 10000"/>
                  <a:gd name="connsiteX0-85" fmla="*/ 4933 w 13266"/>
                  <a:gd name="connsiteY0-86" fmla="*/ 0 h 10000"/>
                  <a:gd name="connsiteX1-87" fmla="*/ 13266 w 13266"/>
                  <a:gd name="connsiteY1-88" fmla="*/ 0 h 10000"/>
                  <a:gd name="connsiteX2-89" fmla="*/ 11599 w 13266"/>
                  <a:gd name="connsiteY2-90" fmla="*/ 5000 h 10000"/>
                  <a:gd name="connsiteX3-91" fmla="*/ 13266 w 13266"/>
                  <a:gd name="connsiteY3-92" fmla="*/ 10000 h 10000"/>
                  <a:gd name="connsiteX4-93" fmla="*/ 6688 w 13266"/>
                  <a:gd name="connsiteY4-94" fmla="*/ 9832 h 10000"/>
                  <a:gd name="connsiteX5-95" fmla="*/ 1 w 13266"/>
                  <a:gd name="connsiteY5-96" fmla="*/ 5084 h 10000"/>
                  <a:gd name="connsiteX6-97" fmla="*/ 4933 w 13266"/>
                  <a:gd name="connsiteY6-98" fmla="*/ 0 h 10000"/>
                  <a:gd name="connsiteX0-99" fmla="*/ 5711 w 13268"/>
                  <a:gd name="connsiteY0-100" fmla="*/ 126 h 10000"/>
                  <a:gd name="connsiteX1-101" fmla="*/ 13268 w 13268"/>
                  <a:gd name="connsiteY1-102" fmla="*/ 0 h 10000"/>
                  <a:gd name="connsiteX2-103" fmla="*/ 11601 w 13268"/>
                  <a:gd name="connsiteY2-104" fmla="*/ 5000 h 10000"/>
                  <a:gd name="connsiteX3-105" fmla="*/ 13268 w 13268"/>
                  <a:gd name="connsiteY3-106" fmla="*/ 10000 h 10000"/>
                  <a:gd name="connsiteX4-107" fmla="*/ 6690 w 13268"/>
                  <a:gd name="connsiteY4-108" fmla="*/ 9832 h 10000"/>
                  <a:gd name="connsiteX5-109" fmla="*/ 3 w 13268"/>
                  <a:gd name="connsiteY5-110" fmla="*/ 5084 h 10000"/>
                  <a:gd name="connsiteX6-111" fmla="*/ 5711 w 13268"/>
                  <a:gd name="connsiteY6-112" fmla="*/ 126 h 10000"/>
                  <a:gd name="connsiteX0-113" fmla="*/ 5709 w 13266"/>
                  <a:gd name="connsiteY0-114" fmla="*/ 126 h 10000"/>
                  <a:gd name="connsiteX1-115" fmla="*/ 13266 w 13266"/>
                  <a:gd name="connsiteY1-116" fmla="*/ 0 h 10000"/>
                  <a:gd name="connsiteX2-117" fmla="*/ 11599 w 13266"/>
                  <a:gd name="connsiteY2-118" fmla="*/ 5000 h 10000"/>
                  <a:gd name="connsiteX3-119" fmla="*/ 13266 w 13266"/>
                  <a:gd name="connsiteY3-120" fmla="*/ 10000 h 10000"/>
                  <a:gd name="connsiteX4-121" fmla="*/ 6688 w 13266"/>
                  <a:gd name="connsiteY4-122" fmla="*/ 9832 h 10000"/>
                  <a:gd name="connsiteX5-123" fmla="*/ 1 w 13266"/>
                  <a:gd name="connsiteY5-124" fmla="*/ 5084 h 10000"/>
                  <a:gd name="connsiteX6-125" fmla="*/ 5709 w 13266"/>
                  <a:gd name="connsiteY6-126" fmla="*/ 126 h 10000"/>
                  <a:gd name="connsiteX0-127" fmla="*/ 5709 w 13266"/>
                  <a:gd name="connsiteY0-128" fmla="*/ 126 h 10000"/>
                  <a:gd name="connsiteX1-129" fmla="*/ 13266 w 13266"/>
                  <a:gd name="connsiteY1-130" fmla="*/ 0 h 10000"/>
                  <a:gd name="connsiteX2-131" fmla="*/ 11599 w 13266"/>
                  <a:gd name="connsiteY2-132" fmla="*/ 5000 h 10000"/>
                  <a:gd name="connsiteX3-133" fmla="*/ 13266 w 13266"/>
                  <a:gd name="connsiteY3-134" fmla="*/ 10000 h 10000"/>
                  <a:gd name="connsiteX4-135" fmla="*/ 6688 w 13266"/>
                  <a:gd name="connsiteY4-136" fmla="*/ 9832 h 10000"/>
                  <a:gd name="connsiteX5-137" fmla="*/ 1 w 13266"/>
                  <a:gd name="connsiteY5-138" fmla="*/ 5084 h 10000"/>
                  <a:gd name="connsiteX6-139" fmla="*/ 5709 w 13266"/>
                  <a:gd name="connsiteY6-140" fmla="*/ 126 h 10000"/>
                  <a:gd name="connsiteX0-141" fmla="*/ 6688 w 13265"/>
                  <a:gd name="connsiteY0-142" fmla="*/ 42 h 10000"/>
                  <a:gd name="connsiteX1-143" fmla="*/ 13265 w 13265"/>
                  <a:gd name="connsiteY1-144" fmla="*/ 0 h 10000"/>
                  <a:gd name="connsiteX2-145" fmla="*/ 11598 w 13265"/>
                  <a:gd name="connsiteY2-146" fmla="*/ 5000 h 10000"/>
                  <a:gd name="connsiteX3-147" fmla="*/ 13265 w 13265"/>
                  <a:gd name="connsiteY3-148" fmla="*/ 10000 h 10000"/>
                  <a:gd name="connsiteX4-149" fmla="*/ 6687 w 13265"/>
                  <a:gd name="connsiteY4-150" fmla="*/ 9832 h 10000"/>
                  <a:gd name="connsiteX5-151" fmla="*/ 0 w 13265"/>
                  <a:gd name="connsiteY5-152" fmla="*/ 5084 h 10000"/>
                  <a:gd name="connsiteX6-153" fmla="*/ 6688 w 13265"/>
                  <a:gd name="connsiteY6-154" fmla="*/ 42 h 10000"/>
                  <a:gd name="connsiteX0-155" fmla="*/ 6688 w 13265"/>
                  <a:gd name="connsiteY0-156" fmla="*/ 42 h 9832"/>
                  <a:gd name="connsiteX1-157" fmla="*/ 13265 w 13265"/>
                  <a:gd name="connsiteY1-158" fmla="*/ 0 h 9832"/>
                  <a:gd name="connsiteX2-159" fmla="*/ 11598 w 13265"/>
                  <a:gd name="connsiteY2-160" fmla="*/ 5000 h 9832"/>
                  <a:gd name="connsiteX3-161" fmla="*/ 11387 w 13265"/>
                  <a:gd name="connsiteY3-162" fmla="*/ 9790 h 9832"/>
                  <a:gd name="connsiteX4-163" fmla="*/ 6687 w 13265"/>
                  <a:gd name="connsiteY4-164" fmla="*/ 9832 h 9832"/>
                  <a:gd name="connsiteX5-165" fmla="*/ 0 w 13265"/>
                  <a:gd name="connsiteY5-166" fmla="*/ 5084 h 9832"/>
                  <a:gd name="connsiteX6-167" fmla="*/ 6688 w 13265"/>
                  <a:gd name="connsiteY6-168" fmla="*/ 42 h 9832"/>
                  <a:gd name="connsiteX0-169" fmla="*/ 5042 w 10000"/>
                  <a:gd name="connsiteY0-170" fmla="*/ 43 h 10000"/>
                  <a:gd name="connsiteX1-171" fmla="*/ 10000 w 10000"/>
                  <a:gd name="connsiteY1-172" fmla="*/ 0 h 10000"/>
                  <a:gd name="connsiteX2-173" fmla="*/ 8743 w 10000"/>
                  <a:gd name="connsiteY2-174" fmla="*/ 5085 h 10000"/>
                  <a:gd name="connsiteX3-175" fmla="*/ 9692 w 10000"/>
                  <a:gd name="connsiteY3-176" fmla="*/ 10000 h 10000"/>
                  <a:gd name="connsiteX4-177" fmla="*/ 5041 w 10000"/>
                  <a:gd name="connsiteY4-178" fmla="*/ 10000 h 10000"/>
                  <a:gd name="connsiteX5-179" fmla="*/ 0 w 10000"/>
                  <a:gd name="connsiteY5-180" fmla="*/ 5171 h 10000"/>
                  <a:gd name="connsiteX6-181" fmla="*/ 5042 w 10000"/>
                  <a:gd name="connsiteY6-182" fmla="*/ 43 h 10000"/>
                  <a:gd name="connsiteX0-183" fmla="*/ 5042 w 10000"/>
                  <a:gd name="connsiteY0-184" fmla="*/ 43 h 10000"/>
                  <a:gd name="connsiteX1-185" fmla="*/ 10000 w 10000"/>
                  <a:gd name="connsiteY1-186" fmla="*/ 0 h 10000"/>
                  <a:gd name="connsiteX2-187" fmla="*/ 8743 w 10000"/>
                  <a:gd name="connsiteY2-188" fmla="*/ 5085 h 10000"/>
                  <a:gd name="connsiteX3-189" fmla="*/ 9784 w 10000"/>
                  <a:gd name="connsiteY3-190" fmla="*/ 10000 h 10000"/>
                  <a:gd name="connsiteX4-191" fmla="*/ 5041 w 10000"/>
                  <a:gd name="connsiteY4-192" fmla="*/ 10000 h 10000"/>
                  <a:gd name="connsiteX5-193" fmla="*/ 0 w 10000"/>
                  <a:gd name="connsiteY5-194" fmla="*/ 5171 h 10000"/>
                  <a:gd name="connsiteX6-195" fmla="*/ 5042 w 10000"/>
                  <a:gd name="connsiteY6-196" fmla="*/ 43 h 10000"/>
                  <a:gd name="connsiteX0-197" fmla="*/ 5042 w 9784"/>
                  <a:gd name="connsiteY0-198" fmla="*/ 0 h 9957"/>
                  <a:gd name="connsiteX1-199" fmla="*/ 9415 w 9784"/>
                  <a:gd name="connsiteY1-200" fmla="*/ 171 h 9957"/>
                  <a:gd name="connsiteX2-201" fmla="*/ 8743 w 9784"/>
                  <a:gd name="connsiteY2-202" fmla="*/ 5042 h 9957"/>
                  <a:gd name="connsiteX3-203" fmla="*/ 9784 w 9784"/>
                  <a:gd name="connsiteY3-204" fmla="*/ 9957 h 9957"/>
                  <a:gd name="connsiteX4-205" fmla="*/ 5041 w 9784"/>
                  <a:gd name="connsiteY4-206" fmla="*/ 9957 h 9957"/>
                  <a:gd name="connsiteX5-207" fmla="*/ 0 w 9784"/>
                  <a:gd name="connsiteY5-208" fmla="*/ 5128 h 9957"/>
                  <a:gd name="connsiteX6-209" fmla="*/ 5042 w 9784"/>
                  <a:gd name="connsiteY6-210" fmla="*/ 0 h 9957"/>
                  <a:gd name="connsiteX0-211" fmla="*/ 5153 w 10000"/>
                  <a:gd name="connsiteY0-212" fmla="*/ 0 h 10000"/>
                  <a:gd name="connsiteX1-213" fmla="*/ 9875 w 10000"/>
                  <a:gd name="connsiteY1-214" fmla="*/ 172 h 10000"/>
                  <a:gd name="connsiteX2-215" fmla="*/ 8936 w 10000"/>
                  <a:gd name="connsiteY2-216" fmla="*/ 5064 h 10000"/>
                  <a:gd name="connsiteX3-217" fmla="*/ 10000 w 10000"/>
                  <a:gd name="connsiteY3-218" fmla="*/ 10000 h 10000"/>
                  <a:gd name="connsiteX4-219" fmla="*/ 5152 w 10000"/>
                  <a:gd name="connsiteY4-220" fmla="*/ 10000 h 10000"/>
                  <a:gd name="connsiteX5-221" fmla="*/ 0 w 10000"/>
                  <a:gd name="connsiteY5-222" fmla="*/ 5150 h 10000"/>
                  <a:gd name="connsiteX6-223" fmla="*/ 5153 w 10000"/>
                  <a:gd name="connsiteY6-224" fmla="*/ 0 h 10000"/>
                  <a:gd name="connsiteX0-225" fmla="*/ 5153 w 10001"/>
                  <a:gd name="connsiteY0-226" fmla="*/ 0 h 10000"/>
                  <a:gd name="connsiteX1-227" fmla="*/ 10001 w 10001"/>
                  <a:gd name="connsiteY1-228" fmla="*/ 215 h 10000"/>
                  <a:gd name="connsiteX2-229" fmla="*/ 8936 w 10001"/>
                  <a:gd name="connsiteY2-230" fmla="*/ 5064 h 10000"/>
                  <a:gd name="connsiteX3-231" fmla="*/ 10000 w 10001"/>
                  <a:gd name="connsiteY3-232" fmla="*/ 10000 h 10000"/>
                  <a:gd name="connsiteX4-233" fmla="*/ 5152 w 10001"/>
                  <a:gd name="connsiteY4-234" fmla="*/ 10000 h 10000"/>
                  <a:gd name="connsiteX5-235" fmla="*/ 0 w 10001"/>
                  <a:gd name="connsiteY5-236" fmla="*/ 5150 h 10000"/>
                  <a:gd name="connsiteX6-237" fmla="*/ 5153 w 10001"/>
                  <a:gd name="connsiteY6-238" fmla="*/ 0 h 10000"/>
                  <a:gd name="connsiteX0-239" fmla="*/ 5184 w 10001"/>
                  <a:gd name="connsiteY0-240" fmla="*/ 43 h 9785"/>
                  <a:gd name="connsiteX1-241" fmla="*/ 10001 w 10001"/>
                  <a:gd name="connsiteY1-242" fmla="*/ 0 h 9785"/>
                  <a:gd name="connsiteX2-243" fmla="*/ 8936 w 10001"/>
                  <a:gd name="connsiteY2-244" fmla="*/ 4849 h 9785"/>
                  <a:gd name="connsiteX3-245" fmla="*/ 10000 w 10001"/>
                  <a:gd name="connsiteY3-246" fmla="*/ 9785 h 9785"/>
                  <a:gd name="connsiteX4-247" fmla="*/ 5152 w 10001"/>
                  <a:gd name="connsiteY4-248" fmla="*/ 9785 h 9785"/>
                  <a:gd name="connsiteX5-249" fmla="*/ 0 w 10001"/>
                  <a:gd name="connsiteY5-250" fmla="*/ 4935 h 9785"/>
                  <a:gd name="connsiteX6-251" fmla="*/ 5184 w 10001"/>
                  <a:gd name="connsiteY6-252" fmla="*/ 43 h 9785"/>
                  <a:gd name="connsiteX0-253" fmla="*/ 5183 w 10000"/>
                  <a:gd name="connsiteY0-254" fmla="*/ 44 h 10000"/>
                  <a:gd name="connsiteX1-255" fmla="*/ 10000 w 10000"/>
                  <a:gd name="connsiteY1-256" fmla="*/ 0 h 10000"/>
                  <a:gd name="connsiteX2-257" fmla="*/ 8935 w 10000"/>
                  <a:gd name="connsiteY2-258" fmla="*/ 4956 h 10000"/>
                  <a:gd name="connsiteX3-259" fmla="*/ 9999 w 10000"/>
                  <a:gd name="connsiteY3-260" fmla="*/ 10000 h 10000"/>
                  <a:gd name="connsiteX4-261" fmla="*/ 5151 w 10000"/>
                  <a:gd name="connsiteY4-262" fmla="*/ 10000 h 10000"/>
                  <a:gd name="connsiteX5-263" fmla="*/ 0 w 10000"/>
                  <a:gd name="connsiteY5-264" fmla="*/ 5043 h 10000"/>
                  <a:gd name="connsiteX6-265" fmla="*/ 5183 w 10000"/>
                  <a:gd name="connsiteY6-266" fmla="*/ 44 h 10000"/>
                  <a:gd name="connsiteX0-267" fmla="*/ 5183 w 10000"/>
                  <a:gd name="connsiteY0-268" fmla="*/ 44 h 10000"/>
                  <a:gd name="connsiteX1-269" fmla="*/ 10000 w 10000"/>
                  <a:gd name="connsiteY1-270" fmla="*/ 0 h 10000"/>
                  <a:gd name="connsiteX2-271" fmla="*/ 8935 w 10000"/>
                  <a:gd name="connsiteY2-272" fmla="*/ 4956 h 10000"/>
                  <a:gd name="connsiteX3-273" fmla="*/ 9999 w 10000"/>
                  <a:gd name="connsiteY3-274" fmla="*/ 10000 h 10000"/>
                  <a:gd name="connsiteX4-275" fmla="*/ 5151 w 10000"/>
                  <a:gd name="connsiteY4-276" fmla="*/ 10000 h 10000"/>
                  <a:gd name="connsiteX5-277" fmla="*/ 0 w 10000"/>
                  <a:gd name="connsiteY5-278" fmla="*/ 5043 h 10000"/>
                  <a:gd name="connsiteX6-279" fmla="*/ 5183 w 10000"/>
                  <a:gd name="connsiteY6-280" fmla="*/ 44 h 10000"/>
                  <a:gd name="connsiteX0-281" fmla="*/ 5183 w 10000"/>
                  <a:gd name="connsiteY0-282" fmla="*/ 44 h 10000"/>
                  <a:gd name="connsiteX1-283" fmla="*/ 10000 w 10000"/>
                  <a:gd name="connsiteY1-284" fmla="*/ 0 h 10000"/>
                  <a:gd name="connsiteX2-285" fmla="*/ 8935 w 10000"/>
                  <a:gd name="connsiteY2-286" fmla="*/ 4956 h 10000"/>
                  <a:gd name="connsiteX3-287" fmla="*/ 9999 w 10000"/>
                  <a:gd name="connsiteY3-288" fmla="*/ 10000 h 10000"/>
                  <a:gd name="connsiteX4-289" fmla="*/ 5151 w 10000"/>
                  <a:gd name="connsiteY4-290" fmla="*/ 10000 h 10000"/>
                  <a:gd name="connsiteX5-291" fmla="*/ 0 w 10000"/>
                  <a:gd name="connsiteY5-292" fmla="*/ 5043 h 10000"/>
                  <a:gd name="connsiteX6-293" fmla="*/ 5183 w 10000"/>
                  <a:gd name="connsiteY6-294" fmla="*/ 44 h 10000"/>
                  <a:gd name="connsiteX0-295" fmla="*/ 5183 w 10000"/>
                  <a:gd name="connsiteY0-296" fmla="*/ 44 h 10000"/>
                  <a:gd name="connsiteX1-297" fmla="*/ 10000 w 10000"/>
                  <a:gd name="connsiteY1-298" fmla="*/ 0 h 10000"/>
                  <a:gd name="connsiteX2-299" fmla="*/ 8935 w 10000"/>
                  <a:gd name="connsiteY2-300" fmla="*/ 4956 h 10000"/>
                  <a:gd name="connsiteX3-301" fmla="*/ 9999 w 10000"/>
                  <a:gd name="connsiteY3-302" fmla="*/ 10000 h 10000"/>
                  <a:gd name="connsiteX4-303" fmla="*/ 5151 w 10000"/>
                  <a:gd name="connsiteY4-304" fmla="*/ 10000 h 10000"/>
                  <a:gd name="connsiteX5-305" fmla="*/ 0 w 10000"/>
                  <a:gd name="connsiteY5-306" fmla="*/ 5043 h 10000"/>
                  <a:gd name="connsiteX6-307" fmla="*/ 5183 w 10000"/>
                  <a:gd name="connsiteY6-308" fmla="*/ 44 h 10000"/>
                  <a:gd name="connsiteX0-309" fmla="*/ 5183 w 10000"/>
                  <a:gd name="connsiteY0-310" fmla="*/ 44 h 10000"/>
                  <a:gd name="connsiteX1-311" fmla="*/ 10000 w 10000"/>
                  <a:gd name="connsiteY1-312" fmla="*/ 0 h 10000"/>
                  <a:gd name="connsiteX2-313" fmla="*/ 8935 w 10000"/>
                  <a:gd name="connsiteY2-314" fmla="*/ 4956 h 10000"/>
                  <a:gd name="connsiteX3-315" fmla="*/ 9999 w 10000"/>
                  <a:gd name="connsiteY3-316" fmla="*/ 10000 h 10000"/>
                  <a:gd name="connsiteX4-317" fmla="*/ 5151 w 10000"/>
                  <a:gd name="connsiteY4-318" fmla="*/ 10000 h 10000"/>
                  <a:gd name="connsiteX5-319" fmla="*/ 0 w 10000"/>
                  <a:gd name="connsiteY5-320" fmla="*/ 5043 h 10000"/>
                  <a:gd name="connsiteX6-321" fmla="*/ 5183 w 10000"/>
                  <a:gd name="connsiteY6-322" fmla="*/ 44 h 10000"/>
                  <a:gd name="connsiteX0-323" fmla="*/ 5183 w 10000"/>
                  <a:gd name="connsiteY0-324" fmla="*/ 44 h 10000"/>
                  <a:gd name="connsiteX1-325" fmla="*/ 10000 w 10000"/>
                  <a:gd name="connsiteY1-326" fmla="*/ 0 h 10000"/>
                  <a:gd name="connsiteX2-327" fmla="*/ 8935 w 10000"/>
                  <a:gd name="connsiteY2-328" fmla="*/ 4956 h 10000"/>
                  <a:gd name="connsiteX3-329" fmla="*/ 9999 w 10000"/>
                  <a:gd name="connsiteY3-330" fmla="*/ 10000 h 10000"/>
                  <a:gd name="connsiteX4-331" fmla="*/ 5340 w 10000"/>
                  <a:gd name="connsiteY4-332" fmla="*/ 9956 h 10000"/>
                  <a:gd name="connsiteX5-333" fmla="*/ 0 w 10000"/>
                  <a:gd name="connsiteY5-334" fmla="*/ 5043 h 10000"/>
                  <a:gd name="connsiteX6-335" fmla="*/ 5183 w 10000"/>
                  <a:gd name="connsiteY6-336" fmla="*/ 44 h 10000"/>
                  <a:gd name="connsiteX0-337" fmla="*/ 5183 w 10000"/>
                  <a:gd name="connsiteY0-338" fmla="*/ 44 h 10000"/>
                  <a:gd name="connsiteX1-339" fmla="*/ 10000 w 10000"/>
                  <a:gd name="connsiteY1-340" fmla="*/ 0 h 10000"/>
                  <a:gd name="connsiteX2-341" fmla="*/ 8935 w 10000"/>
                  <a:gd name="connsiteY2-342" fmla="*/ 4956 h 10000"/>
                  <a:gd name="connsiteX3-343" fmla="*/ 9999 w 10000"/>
                  <a:gd name="connsiteY3-344" fmla="*/ 10000 h 10000"/>
                  <a:gd name="connsiteX4-345" fmla="*/ 5340 w 10000"/>
                  <a:gd name="connsiteY4-346" fmla="*/ 9956 h 10000"/>
                  <a:gd name="connsiteX5-347" fmla="*/ 0 w 10000"/>
                  <a:gd name="connsiteY5-348" fmla="*/ 5043 h 10000"/>
                  <a:gd name="connsiteX6-349" fmla="*/ 5183 w 10000"/>
                  <a:gd name="connsiteY6-350" fmla="*/ 44 h 10000"/>
                  <a:gd name="connsiteX0-351" fmla="*/ 5183 w 10000"/>
                  <a:gd name="connsiteY0-352" fmla="*/ 44 h 10000"/>
                  <a:gd name="connsiteX1-353" fmla="*/ 10000 w 10000"/>
                  <a:gd name="connsiteY1-354" fmla="*/ 0 h 10000"/>
                  <a:gd name="connsiteX2-355" fmla="*/ 8935 w 10000"/>
                  <a:gd name="connsiteY2-356" fmla="*/ 4956 h 10000"/>
                  <a:gd name="connsiteX3-357" fmla="*/ 9999 w 10000"/>
                  <a:gd name="connsiteY3-358" fmla="*/ 10000 h 10000"/>
                  <a:gd name="connsiteX4-359" fmla="*/ 5183 w 10000"/>
                  <a:gd name="connsiteY4-360" fmla="*/ 9912 h 10000"/>
                  <a:gd name="connsiteX5-361" fmla="*/ 0 w 10000"/>
                  <a:gd name="connsiteY5-362" fmla="*/ 5043 h 10000"/>
                  <a:gd name="connsiteX6-363" fmla="*/ 5183 w 10000"/>
                  <a:gd name="connsiteY6-364" fmla="*/ 44 h 10000"/>
                  <a:gd name="connsiteX0-365" fmla="*/ 603 w 5420"/>
                  <a:gd name="connsiteY0-366" fmla="*/ 44 h 10000"/>
                  <a:gd name="connsiteX1-367" fmla="*/ 5420 w 5420"/>
                  <a:gd name="connsiteY1-368" fmla="*/ 0 h 10000"/>
                  <a:gd name="connsiteX2-369" fmla="*/ 4355 w 5420"/>
                  <a:gd name="connsiteY2-370" fmla="*/ 4956 h 10000"/>
                  <a:gd name="connsiteX3-371" fmla="*/ 5419 w 5420"/>
                  <a:gd name="connsiteY3-372" fmla="*/ 10000 h 10000"/>
                  <a:gd name="connsiteX4-373" fmla="*/ 603 w 5420"/>
                  <a:gd name="connsiteY4-374" fmla="*/ 9912 h 10000"/>
                  <a:gd name="connsiteX5-375" fmla="*/ 603 w 5420"/>
                  <a:gd name="connsiteY5-376" fmla="*/ 44 h 10000"/>
                  <a:gd name="connsiteX0-377" fmla="*/ 1112 w 9999"/>
                  <a:gd name="connsiteY0-378" fmla="*/ 9912 h 11176"/>
                  <a:gd name="connsiteX1-379" fmla="*/ 1112 w 9999"/>
                  <a:gd name="connsiteY1-380" fmla="*/ 44 h 11176"/>
                  <a:gd name="connsiteX2-381" fmla="*/ 9999 w 9999"/>
                  <a:gd name="connsiteY2-382" fmla="*/ 0 h 11176"/>
                  <a:gd name="connsiteX3-383" fmla="*/ 8034 w 9999"/>
                  <a:gd name="connsiteY3-384" fmla="*/ 4956 h 11176"/>
                  <a:gd name="connsiteX4-385" fmla="*/ 9997 w 9999"/>
                  <a:gd name="connsiteY4-386" fmla="*/ 10000 h 11176"/>
                  <a:gd name="connsiteX5-387" fmla="*/ 2783 w 9999"/>
                  <a:gd name="connsiteY5-388" fmla="*/ 11176 h 11176"/>
                  <a:gd name="connsiteX0-389" fmla="*/ 1112 w 10000"/>
                  <a:gd name="connsiteY0-390" fmla="*/ 8869 h 8948"/>
                  <a:gd name="connsiteX1-391" fmla="*/ 1112 w 10000"/>
                  <a:gd name="connsiteY1-392" fmla="*/ 39 h 8948"/>
                  <a:gd name="connsiteX2-393" fmla="*/ 10000 w 10000"/>
                  <a:gd name="connsiteY2-394" fmla="*/ 0 h 8948"/>
                  <a:gd name="connsiteX3-395" fmla="*/ 8035 w 10000"/>
                  <a:gd name="connsiteY3-396" fmla="*/ 4435 h 8948"/>
                  <a:gd name="connsiteX4-397" fmla="*/ 9998 w 10000"/>
                  <a:gd name="connsiteY4-398" fmla="*/ 8948 h 8948"/>
                  <a:gd name="connsiteX0-399" fmla="*/ 0 w 8888"/>
                  <a:gd name="connsiteY0-400" fmla="*/ 44 h 10000"/>
                  <a:gd name="connsiteX1-401" fmla="*/ 8888 w 8888"/>
                  <a:gd name="connsiteY1-402" fmla="*/ 0 h 10000"/>
                  <a:gd name="connsiteX2-403" fmla="*/ 6923 w 8888"/>
                  <a:gd name="connsiteY2-404" fmla="*/ 4956 h 10000"/>
                  <a:gd name="connsiteX3-405" fmla="*/ 8886 w 8888"/>
                  <a:gd name="connsiteY3-406" fmla="*/ 10000 h 10000"/>
                  <a:gd name="connsiteX0-407" fmla="*/ 2211 w 2211"/>
                  <a:gd name="connsiteY0-408" fmla="*/ 0 h 10000"/>
                  <a:gd name="connsiteX1-409" fmla="*/ 0 w 2211"/>
                  <a:gd name="connsiteY1-410" fmla="*/ 4956 h 10000"/>
                  <a:gd name="connsiteX2-411" fmla="*/ 2209 w 2211"/>
                  <a:gd name="connsiteY2-412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05"/>
              </a:p>
            </p:txBody>
          </p:sp>
        </p:grpSp>
      </p:grpSp>
      <p:grpSp>
        <p:nvGrpSpPr>
          <p:cNvPr id="320" name="组合 319"/>
          <p:cNvGrpSpPr/>
          <p:nvPr/>
        </p:nvGrpSpPr>
        <p:grpSpPr>
          <a:xfrm>
            <a:off x="4993115" y="4825778"/>
            <a:ext cx="271780" cy="521970"/>
            <a:chOff x="4311617" y="4168879"/>
            <a:chExt cx="271795" cy="521999"/>
          </a:xfrm>
        </p:grpSpPr>
        <p:sp>
          <p:nvSpPr>
            <p:cNvPr id="321" name="流程图: 手动操作 320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22" name="矩形 321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3" name="矩形 322"/>
          <p:cNvSpPr/>
          <p:nvPr/>
        </p:nvSpPr>
        <p:spPr>
          <a:xfrm>
            <a:off x="4742349" y="3817413"/>
            <a:ext cx="30035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24" name="矩形 323"/>
          <p:cNvSpPr/>
          <p:nvPr/>
        </p:nvSpPr>
        <p:spPr>
          <a:xfrm>
            <a:off x="4742349" y="4034843"/>
            <a:ext cx="29337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25" name="矩形 324"/>
          <p:cNvSpPr/>
          <p:nvPr/>
        </p:nvSpPr>
        <p:spPr>
          <a:xfrm>
            <a:off x="4308309" y="4771183"/>
            <a:ext cx="32512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26" name="组合 325"/>
          <p:cNvGrpSpPr/>
          <p:nvPr/>
        </p:nvGrpSpPr>
        <p:grpSpPr>
          <a:xfrm>
            <a:off x="3549758" y="5402852"/>
            <a:ext cx="454660" cy="307763"/>
            <a:chOff x="2146087" y="4862847"/>
            <a:chExt cx="454685" cy="307779"/>
          </a:xfrm>
        </p:grpSpPr>
        <p:cxnSp>
          <p:nvCxnSpPr>
            <p:cNvPr id="327" name="直接连接符 326"/>
            <p:cNvCxnSpPr/>
            <p:nvPr/>
          </p:nvCxnSpPr>
          <p:spPr>
            <a:xfrm flipV="1">
              <a:off x="2364748" y="4862847"/>
              <a:ext cx="0" cy="10477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矩形 327"/>
            <p:cNvSpPr/>
            <p:nvPr/>
          </p:nvSpPr>
          <p:spPr>
            <a:xfrm>
              <a:off x="2146087" y="4910263"/>
              <a:ext cx="454685" cy="2603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391844" y="3790753"/>
            <a:ext cx="923771" cy="1615858"/>
            <a:chOff x="2391844" y="3790753"/>
            <a:chExt cx="923771" cy="1615858"/>
          </a:xfrm>
        </p:grpSpPr>
        <p:grpSp>
          <p:nvGrpSpPr>
            <p:cNvPr id="263" name="组合 262"/>
            <p:cNvGrpSpPr/>
            <p:nvPr/>
          </p:nvGrpSpPr>
          <p:grpSpPr>
            <a:xfrm>
              <a:off x="2391844" y="3790753"/>
              <a:ext cx="923771" cy="1288601"/>
              <a:chOff x="2522647" y="4028476"/>
              <a:chExt cx="974290" cy="1359071"/>
            </a:xfrm>
          </p:grpSpPr>
          <p:sp>
            <p:nvSpPr>
              <p:cNvPr id="264" name="矩形 263"/>
              <p:cNvSpPr/>
              <p:nvPr/>
            </p:nvSpPr>
            <p:spPr>
              <a:xfrm>
                <a:off x="2556996" y="4058983"/>
                <a:ext cx="874185" cy="1328564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265" name="矩形 264"/>
              <p:cNvSpPr/>
              <p:nvPr/>
            </p:nvSpPr>
            <p:spPr>
              <a:xfrm>
                <a:off x="2751430" y="4028476"/>
                <a:ext cx="505644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" name="矩形 265"/>
              <p:cNvSpPr/>
              <p:nvPr/>
            </p:nvSpPr>
            <p:spPr>
              <a:xfrm>
                <a:off x="3033486" y="4239008"/>
                <a:ext cx="463451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矩形 266"/>
              <p:cNvSpPr/>
              <p:nvPr/>
            </p:nvSpPr>
            <p:spPr>
              <a:xfrm>
                <a:off x="2540198" y="4326068"/>
                <a:ext cx="328166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矩形 267"/>
              <p:cNvSpPr/>
              <p:nvPr/>
            </p:nvSpPr>
            <p:spPr>
              <a:xfrm>
                <a:off x="2553908" y="4650629"/>
                <a:ext cx="906141" cy="312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Memory</a:t>
                </a:r>
                <a:endParaRPr lang="en-US" altLang="zh-CN" sz="132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269" name="矩形 268"/>
              <p:cNvSpPr/>
              <p:nvPr/>
            </p:nvSpPr>
            <p:spPr>
              <a:xfrm>
                <a:off x="2522647" y="5002406"/>
                <a:ext cx="515690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9" name="组合 328"/>
            <p:cNvGrpSpPr/>
            <p:nvPr/>
          </p:nvGrpSpPr>
          <p:grpSpPr>
            <a:xfrm>
              <a:off x="2626438" y="4944497"/>
              <a:ext cx="454660" cy="462114"/>
              <a:chOff x="3743887" y="4293594"/>
              <a:chExt cx="479524" cy="450735"/>
            </a:xfrm>
            <a:solidFill>
              <a:srgbClr val="92D050"/>
            </a:solidFill>
          </p:grpSpPr>
          <p:grpSp>
            <p:nvGrpSpPr>
              <p:cNvPr id="330" name="组合 329"/>
              <p:cNvGrpSpPr/>
              <p:nvPr/>
            </p:nvGrpSpPr>
            <p:grpSpPr>
              <a:xfrm>
                <a:off x="3743887" y="4420795"/>
                <a:ext cx="479524" cy="323534"/>
                <a:chOff x="2146087" y="4844273"/>
                <a:chExt cx="454685" cy="306775"/>
              </a:xfrm>
              <a:grpFill/>
            </p:grpSpPr>
            <p:cxnSp>
              <p:nvCxnSpPr>
                <p:cNvPr id="332" name="直接连接符 331"/>
                <p:cNvCxnSpPr/>
                <p:nvPr/>
              </p:nvCxnSpPr>
              <p:spPr>
                <a:xfrm flipV="1">
                  <a:off x="2364748" y="4844273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3" name="矩形 332"/>
                <p:cNvSpPr/>
                <p:nvPr/>
              </p:nvSpPr>
              <p:spPr>
                <a:xfrm>
                  <a:off x="2146087" y="4910263"/>
                  <a:ext cx="454685" cy="24078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1" name="等腰三角形 330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grpSp>
        <p:nvGrpSpPr>
          <p:cNvPr id="334" name="组合 333"/>
          <p:cNvGrpSpPr/>
          <p:nvPr/>
        </p:nvGrpSpPr>
        <p:grpSpPr>
          <a:xfrm>
            <a:off x="6746832" y="4475964"/>
            <a:ext cx="454660" cy="307763"/>
            <a:chOff x="2146087" y="4862847"/>
            <a:chExt cx="454685" cy="307779"/>
          </a:xfrm>
        </p:grpSpPr>
        <p:cxnSp>
          <p:nvCxnSpPr>
            <p:cNvPr id="335" name="直接连接符 334"/>
            <p:cNvCxnSpPr/>
            <p:nvPr/>
          </p:nvCxnSpPr>
          <p:spPr>
            <a:xfrm flipV="1">
              <a:off x="2364748" y="4862847"/>
              <a:ext cx="0" cy="10477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矩形 335"/>
            <p:cNvSpPr/>
            <p:nvPr/>
          </p:nvSpPr>
          <p:spPr>
            <a:xfrm>
              <a:off x="2146087" y="4910263"/>
              <a:ext cx="454685" cy="2603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7" name="组合 336"/>
          <p:cNvGrpSpPr/>
          <p:nvPr/>
        </p:nvGrpSpPr>
        <p:grpSpPr>
          <a:xfrm>
            <a:off x="10096902" y="4510879"/>
            <a:ext cx="454660" cy="307763"/>
            <a:chOff x="2146087" y="4862847"/>
            <a:chExt cx="454685" cy="307779"/>
          </a:xfrm>
        </p:grpSpPr>
        <p:cxnSp>
          <p:nvCxnSpPr>
            <p:cNvPr id="338" name="直接连接符 337"/>
            <p:cNvCxnSpPr/>
            <p:nvPr/>
          </p:nvCxnSpPr>
          <p:spPr>
            <a:xfrm flipV="1">
              <a:off x="2364748" y="4862847"/>
              <a:ext cx="0" cy="10477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矩形 338"/>
            <p:cNvSpPr/>
            <p:nvPr/>
          </p:nvSpPr>
          <p:spPr>
            <a:xfrm>
              <a:off x="2146087" y="4910263"/>
              <a:ext cx="454685" cy="2603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0" name="组合 339"/>
          <p:cNvGrpSpPr/>
          <p:nvPr/>
        </p:nvGrpSpPr>
        <p:grpSpPr>
          <a:xfrm>
            <a:off x="5731886" y="5166829"/>
            <a:ext cx="454660" cy="448537"/>
            <a:chOff x="3743887" y="4291924"/>
            <a:chExt cx="479524" cy="473067"/>
          </a:xfrm>
          <a:solidFill>
            <a:srgbClr val="FFCCFF"/>
          </a:solidFill>
        </p:grpSpPr>
        <p:grpSp>
          <p:nvGrpSpPr>
            <p:cNvPr id="341" name="组合 340"/>
            <p:cNvGrpSpPr/>
            <p:nvPr/>
          </p:nvGrpSpPr>
          <p:grpSpPr>
            <a:xfrm>
              <a:off x="3743887" y="4411013"/>
              <a:ext cx="479524" cy="353978"/>
              <a:chOff x="2146087" y="4834986"/>
              <a:chExt cx="454685" cy="335641"/>
            </a:xfrm>
            <a:grpFill/>
          </p:grpSpPr>
          <p:cxnSp>
            <p:nvCxnSpPr>
              <p:cNvPr id="343" name="直接连接符 342"/>
              <p:cNvCxnSpPr/>
              <p:nvPr/>
            </p:nvCxnSpPr>
            <p:spPr>
              <a:xfrm flipV="1">
                <a:off x="2364748" y="4834986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矩形 343"/>
              <p:cNvSpPr/>
              <p:nvPr/>
            </p:nvSpPr>
            <p:spPr>
              <a:xfrm>
                <a:off x="2146087" y="4910263"/>
                <a:ext cx="454685" cy="2603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2" name="等腰三角形 341"/>
            <p:cNvSpPr/>
            <p:nvPr/>
          </p:nvSpPr>
          <p:spPr>
            <a:xfrm>
              <a:off x="3865804" y="4291924"/>
              <a:ext cx="201735" cy="12605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sp>
        <p:nvSpPr>
          <p:cNvPr id="345" name="矩形 344"/>
          <p:cNvSpPr/>
          <p:nvPr/>
        </p:nvSpPr>
        <p:spPr>
          <a:xfrm>
            <a:off x="3455792" y="3689391"/>
            <a:ext cx="35560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46" name="矩形 345"/>
          <p:cNvSpPr/>
          <p:nvPr/>
        </p:nvSpPr>
        <p:spPr>
          <a:xfrm>
            <a:off x="3455453" y="4701342"/>
            <a:ext cx="4298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3589321" y="2199444"/>
            <a:ext cx="103314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MemWrite</a:t>
            </a:r>
            <a:endParaRPr lang="en-US" altLang="zh-CN" sz="1325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348" name="直接连接符 347"/>
          <p:cNvCxnSpPr/>
          <p:nvPr/>
        </p:nvCxnSpPr>
        <p:spPr>
          <a:xfrm flipV="1">
            <a:off x="4916335" y="1651356"/>
            <a:ext cx="0" cy="1047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矩形 348"/>
          <p:cNvSpPr/>
          <p:nvPr/>
        </p:nvSpPr>
        <p:spPr>
          <a:xfrm>
            <a:off x="5183879" y="1811979"/>
            <a:ext cx="68008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Branch</a:t>
            </a:r>
            <a:endParaRPr lang="en-US" altLang="zh-CN" sz="1200" b="1" dirty="0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50" name="矩形 349"/>
          <p:cNvSpPr/>
          <p:nvPr/>
        </p:nvSpPr>
        <p:spPr>
          <a:xfrm>
            <a:off x="5183880" y="2021156"/>
            <a:ext cx="59055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PCSrc</a:t>
            </a:r>
            <a:endParaRPr lang="en-US" altLang="zh-CN" sz="1200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51" name="组合 350"/>
          <p:cNvGrpSpPr/>
          <p:nvPr/>
        </p:nvGrpSpPr>
        <p:grpSpPr>
          <a:xfrm>
            <a:off x="5183879" y="2230334"/>
            <a:ext cx="4048978" cy="1716070"/>
            <a:chOff x="5467373" y="2382722"/>
            <a:chExt cx="4270406" cy="1809918"/>
          </a:xfrm>
        </p:grpSpPr>
        <p:cxnSp>
          <p:nvCxnSpPr>
            <p:cNvPr id="352" name="直接连接符 351"/>
            <p:cNvCxnSpPr/>
            <p:nvPr/>
          </p:nvCxnSpPr>
          <p:spPr>
            <a:xfrm>
              <a:off x="9737779" y="2647662"/>
              <a:ext cx="0" cy="1544978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3" name="组合 352"/>
            <p:cNvGrpSpPr/>
            <p:nvPr/>
          </p:nvGrpSpPr>
          <p:grpSpPr>
            <a:xfrm>
              <a:off x="5467373" y="2382722"/>
              <a:ext cx="4270406" cy="290661"/>
              <a:chOff x="5467373" y="2382722"/>
              <a:chExt cx="4270406" cy="290661"/>
            </a:xfrm>
          </p:grpSpPr>
          <p:cxnSp>
            <p:nvCxnSpPr>
              <p:cNvPr id="354" name="直接连接符 353"/>
              <p:cNvCxnSpPr/>
              <p:nvPr/>
            </p:nvCxnSpPr>
            <p:spPr>
              <a:xfrm>
                <a:off x="5532632" y="2647662"/>
                <a:ext cx="4205147" cy="0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55" name="矩形 354"/>
              <p:cNvSpPr/>
              <p:nvPr/>
            </p:nvSpPr>
            <p:spPr>
              <a:xfrm>
                <a:off x="5467373" y="2382722"/>
                <a:ext cx="670396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accent5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AluOp</a:t>
                </a:r>
                <a:endParaRPr lang="en-US" altLang="zh-CN" sz="1200" b="1" baseline="-25000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</p:grpSp>
      <p:sp>
        <p:nvSpPr>
          <p:cNvPr id="356" name="矩形 355"/>
          <p:cNvSpPr/>
          <p:nvPr/>
        </p:nvSpPr>
        <p:spPr>
          <a:xfrm>
            <a:off x="5183880" y="2648689"/>
            <a:ext cx="80200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ALUSrcA</a:t>
            </a:r>
            <a:endParaRPr lang="en-US" altLang="zh-CN" sz="1200" b="1" baseline="-25000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58" name="矩形 357"/>
          <p:cNvSpPr/>
          <p:nvPr/>
        </p:nvSpPr>
        <p:spPr>
          <a:xfrm>
            <a:off x="10805144" y="1805235"/>
            <a:ext cx="58420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PCEn</a:t>
            </a:r>
            <a:endParaRPr lang="en-US" altLang="zh-CN" sz="1325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61" name="等腰三角形 360"/>
          <p:cNvSpPr/>
          <p:nvPr/>
        </p:nvSpPr>
        <p:spPr>
          <a:xfrm flipV="1">
            <a:off x="4823102" y="1756125"/>
            <a:ext cx="191275" cy="129232"/>
          </a:xfrm>
          <a:prstGeom prst="triangl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62" name="矩形 361"/>
          <p:cNvSpPr/>
          <p:nvPr/>
        </p:nvSpPr>
        <p:spPr>
          <a:xfrm>
            <a:off x="955877" y="3635274"/>
            <a:ext cx="4349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63" name="组合 362"/>
          <p:cNvGrpSpPr/>
          <p:nvPr/>
        </p:nvGrpSpPr>
        <p:grpSpPr>
          <a:xfrm>
            <a:off x="8127790" y="4103789"/>
            <a:ext cx="444523" cy="993977"/>
            <a:chOff x="4336181" y="4140652"/>
            <a:chExt cx="214542" cy="587002"/>
          </a:xfrm>
        </p:grpSpPr>
        <p:sp>
          <p:nvSpPr>
            <p:cNvPr id="364" name="流程图: 手动操作 363"/>
            <p:cNvSpPr/>
            <p:nvPr/>
          </p:nvSpPr>
          <p:spPr>
            <a:xfrm rot="16200000">
              <a:off x="4158248" y="4335179"/>
              <a:ext cx="587002" cy="197947"/>
            </a:xfrm>
            <a:prstGeom prst="flowChartManualOperation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65" name="矩形 364"/>
            <p:cNvSpPr/>
            <p:nvPr/>
          </p:nvSpPr>
          <p:spPr>
            <a:xfrm>
              <a:off x="4336181" y="4155434"/>
              <a:ext cx="174076" cy="562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66" name="直接连接符 365"/>
          <p:cNvCxnSpPr/>
          <p:nvPr/>
        </p:nvCxnSpPr>
        <p:spPr>
          <a:xfrm>
            <a:off x="7939055" y="4865623"/>
            <a:ext cx="218192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/>
          <p:nvPr/>
        </p:nvCxnSpPr>
        <p:spPr>
          <a:xfrm flipV="1">
            <a:off x="7940308" y="4865623"/>
            <a:ext cx="0" cy="38949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3" name="组合 372"/>
          <p:cNvGrpSpPr/>
          <p:nvPr/>
        </p:nvGrpSpPr>
        <p:grpSpPr>
          <a:xfrm>
            <a:off x="5183880" y="1602801"/>
            <a:ext cx="5131673" cy="383350"/>
            <a:chOff x="5467373" y="1720871"/>
            <a:chExt cx="5412311" cy="404314"/>
          </a:xfrm>
        </p:grpSpPr>
        <p:sp>
          <p:nvSpPr>
            <p:cNvPr id="374" name="矩形 373"/>
            <p:cNvSpPr/>
            <p:nvPr/>
          </p:nvSpPr>
          <p:spPr>
            <a:xfrm>
              <a:off x="5467373" y="1720871"/>
              <a:ext cx="854125" cy="2921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PCWrite</a:t>
              </a:r>
              <a:endParaRPr lang="zh-CN" altLang="en-US" sz="1200" dirty="0">
                <a:solidFill>
                  <a:schemeClr val="accent5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375" name="组合 374"/>
            <p:cNvGrpSpPr/>
            <p:nvPr/>
          </p:nvGrpSpPr>
          <p:grpSpPr>
            <a:xfrm>
              <a:off x="5526640" y="1976034"/>
              <a:ext cx="5353044" cy="149151"/>
              <a:chOff x="5526640" y="1825630"/>
              <a:chExt cx="5353044" cy="149151"/>
            </a:xfrm>
          </p:grpSpPr>
          <p:cxnSp>
            <p:nvCxnSpPr>
              <p:cNvPr id="376" name="直接连接符 375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7" name="直接连接符 376"/>
              <p:cNvCxnSpPr/>
              <p:nvPr/>
            </p:nvCxnSpPr>
            <p:spPr>
              <a:xfrm>
                <a:off x="10737496" y="1836508"/>
                <a:ext cx="0" cy="138273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8" name="直接连接符 377"/>
              <p:cNvCxnSpPr/>
              <p:nvPr/>
            </p:nvCxnSpPr>
            <p:spPr>
              <a:xfrm>
                <a:off x="10737496" y="1974781"/>
                <a:ext cx="142188" cy="0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379" name="直接连接符 378"/>
          <p:cNvCxnSpPr/>
          <p:nvPr/>
        </p:nvCxnSpPr>
        <p:spPr>
          <a:xfrm>
            <a:off x="5240074" y="2059607"/>
            <a:ext cx="4629371" cy="0"/>
          </a:xfrm>
          <a:prstGeom prst="line">
            <a:avLst/>
          </a:prstGeom>
          <a:noFill/>
          <a:ln w="19050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0" name="组合 379"/>
          <p:cNvGrpSpPr/>
          <p:nvPr/>
        </p:nvGrpSpPr>
        <p:grpSpPr>
          <a:xfrm>
            <a:off x="5240073" y="2271957"/>
            <a:ext cx="5933775" cy="1720651"/>
            <a:chOff x="5526640" y="1825630"/>
            <a:chExt cx="5210856" cy="1341486"/>
          </a:xfrm>
        </p:grpSpPr>
        <p:cxnSp>
          <p:nvCxnSpPr>
            <p:cNvPr id="381" name="直接连接符 380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3" name="组合 382"/>
          <p:cNvGrpSpPr/>
          <p:nvPr/>
        </p:nvGrpSpPr>
        <p:grpSpPr>
          <a:xfrm>
            <a:off x="5183879" y="2439512"/>
            <a:ext cx="3189969" cy="1750098"/>
            <a:chOff x="5467373" y="2603339"/>
            <a:chExt cx="3364420" cy="1845807"/>
          </a:xfrm>
        </p:grpSpPr>
        <p:sp>
          <p:nvSpPr>
            <p:cNvPr id="384" name="矩形 383"/>
            <p:cNvSpPr/>
            <p:nvPr/>
          </p:nvSpPr>
          <p:spPr>
            <a:xfrm>
              <a:off x="5467373" y="2603339"/>
              <a:ext cx="835819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ALUSrcB</a:t>
              </a:r>
              <a:endParaRPr lang="en-US" altLang="zh-CN" sz="1200" b="1" baseline="-25000" dirty="0" err="1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385" name="组合 384"/>
            <p:cNvGrpSpPr/>
            <p:nvPr/>
          </p:nvGrpSpPr>
          <p:grpSpPr>
            <a:xfrm>
              <a:off x="5525865" y="2868738"/>
              <a:ext cx="3305928" cy="1580408"/>
              <a:chOff x="5525865" y="2868738"/>
              <a:chExt cx="3305928" cy="1580408"/>
            </a:xfrm>
          </p:grpSpPr>
          <p:cxnSp>
            <p:nvCxnSpPr>
              <p:cNvPr id="386" name="直接连接符 385"/>
              <p:cNvCxnSpPr/>
              <p:nvPr/>
            </p:nvCxnSpPr>
            <p:spPr>
              <a:xfrm>
                <a:off x="5525865" y="2868738"/>
                <a:ext cx="3305928" cy="0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7" name="直接连接符 386"/>
              <p:cNvCxnSpPr/>
              <p:nvPr/>
            </p:nvCxnSpPr>
            <p:spPr>
              <a:xfrm>
                <a:off x="8831793" y="2890469"/>
                <a:ext cx="0" cy="1558677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88" name="组合 387"/>
          <p:cNvGrpSpPr/>
          <p:nvPr/>
        </p:nvGrpSpPr>
        <p:grpSpPr>
          <a:xfrm>
            <a:off x="5246422" y="2902018"/>
            <a:ext cx="2697653" cy="855990"/>
            <a:chOff x="5526640" y="1825630"/>
            <a:chExt cx="5220570" cy="667363"/>
          </a:xfrm>
        </p:grpSpPr>
        <p:cxnSp>
          <p:nvCxnSpPr>
            <p:cNvPr id="389" name="直接连接符 388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>
              <a:off x="10747210" y="1825630"/>
              <a:ext cx="0" cy="667363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1" name="组合 390"/>
          <p:cNvGrpSpPr/>
          <p:nvPr/>
        </p:nvGrpSpPr>
        <p:grpSpPr>
          <a:xfrm flipH="1">
            <a:off x="2015813" y="2225949"/>
            <a:ext cx="2588014" cy="1827074"/>
            <a:chOff x="5526640" y="1825630"/>
            <a:chExt cx="5210856" cy="1341486"/>
          </a:xfrm>
        </p:grpSpPr>
        <p:cxnSp>
          <p:nvCxnSpPr>
            <p:cNvPr id="392" name="直接连接符 391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3" name="直接连接符 392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7" name="组合 396"/>
          <p:cNvGrpSpPr/>
          <p:nvPr/>
        </p:nvGrpSpPr>
        <p:grpSpPr>
          <a:xfrm>
            <a:off x="3778335" y="2445262"/>
            <a:ext cx="816234" cy="1487653"/>
            <a:chOff x="3984962" y="2609404"/>
            <a:chExt cx="860872" cy="1569009"/>
          </a:xfrm>
        </p:grpSpPr>
        <p:sp>
          <p:nvSpPr>
            <p:cNvPr id="398" name="矩形 397"/>
            <p:cNvSpPr/>
            <p:nvPr/>
          </p:nvSpPr>
          <p:spPr>
            <a:xfrm>
              <a:off x="4012122" y="2609404"/>
              <a:ext cx="83180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IRWrite</a:t>
              </a:r>
              <a:endParaRPr lang="en-US" altLang="zh-CN" sz="1325" b="1" dirty="0" err="1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399" name="组合 398"/>
            <p:cNvGrpSpPr/>
            <p:nvPr/>
          </p:nvGrpSpPr>
          <p:grpSpPr>
            <a:xfrm flipH="1">
              <a:off x="3984962" y="2893223"/>
              <a:ext cx="860872" cy="1285190"/>
              <a:chOff x="5526640" y="1825630"/>
              <a:chExt cx="5210856" cy="1341486"/>
            </a:xfrm>
          </p:grpSpPr>
          <p:cxnSp>
            <p:nvCxnSpPr>
              <p:cNvPr id="401" name="直接连接符 400"/>
              <p:cNvCxnSpPr/>
              <p:nvPr/>
            </p:nvCxnSpPr>
            <p:spPr>
              <a:xfrm>
                <a:off x="10737495" y="1825630"/>
                <a:ext cx="0" cy="1341486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0" name="直接连接符 399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02" name="直接连接符 401"/>
          <p:cNvCxnSpPr/>
          <p:nvPr/>
        </p:nvCxnSpPr>
        <p:spPr>
          <a:xfrm>
            <a:off x="1714286" y="3404010"/>
            <a:ext cx="0" cy="746763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3" name="直接连接符 402"/>
          <p:cNvCxnSpPr/>
          <p:nvPr/>
        </p:nvCxnSpPr>
        <p:spPr>
          <a:xfrm flipH="1">
            <a:off x="1712091" y="3404010"/>
            <a:ext cx="5748759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4" name="直接连接符 403"/>
          <p:cNvCxnSpPr/>
          <p:nvPr/>
        </p:nvCxnSpPr>
        <p:spPr>
          <a:xfrm>
            <a:off x="7472956" y="3404010"/>
            <a:ext cx="0" cy="413402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5" name="直接连接符 404"/>
          <p:cNvCxnSpPr/>
          <p:nvPr/>
        </p:nvCxnSpPr>
        <p:spPr>
          <a:xfrm flipH="1">
            <a:off x="7472956" y="3817412"/>
            <a:ext cx="351783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06" name="组合 405"/>
          <p:cNvGrpSpPr/>
          <p:nvPr/>
        </p:nvGrpSpPr>
        <p:grpSpPr>
          <a:xfrm>
            <a:off x="1712091" y="4298649"/>
            <a:ext cx="9026782" cy="2047497"/>
            <a:chOff x="1805721" y="4564148"/>
            <a:chExt cx="9520434" cy="2159469"/>
          </a:xfrm>
        </p:grpSpPr>
        <p:grpSp>
          <p:nvGrpSpPr>
            <p:cNvPr id="407" name="组合 406"/>
            <p:cNvGrpSpPr/>
            <p:nvPr/>
          </p:nvGrpSpPr>
          <p:grpSpPr>
            <a:xfrm>
              <a:off x="1805721" y="4564148"/>
              <a:ext cx="9520434" cy="2159469"/>
              <a:chOff x="1744472" y="2316829"/>
              <a:chExt cx="9509257" cy="2156934"/>
            </a:xfrm>
          </p:grpSpPr>
          <p:cxnSp>
            <p:nvCxnSpPr>
              <p:cNvPr id="409" name="直接连接符 408"/>
              <p:cNvCxnSpPr/>
              <p:nvPr/>
            </p:nvCxnSpPr>
            <p:spPr>
              <a:xfrm>
                <a:off x="1744472" y="2382316"/>
                <a:ext cx="0" cy="208892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0" name="直接连接符 409"/>
              <p:cNvCxnSpPr/>
              <p:nvPr/>
            </p:nvCxnSpPr>
            <p:spPr>
              <a:xfrm flipH="1">
                <a:off x="1744472" y="447376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1" name="直接连接符 410"/>
              <p:cNvCxnSpPr/>
              <p:nvPr/>
            </p:nvCxnSpPr>
            <p:spPr>
              <a:xfrm>
                <a:off x="11253729" y="2316829"/>
                <a:ext cx="0" cy="215194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08" name="直接连接符 407"/>
            <p:cNvCxnSpPr/>
            <p:nvPr/>
          </p:nvCxnSpPr>
          <p:spPr>
            <a:xfrm>
              <a:off x="1805721" y="4629712"/>
              <a:ext cx="191496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2" name="直接连接符 411"/>
          <p:cNvCxnSpPr/>
          <p:nvPr/>
        </p:nvCxnSpPr>
        <p:spPr>
          <a:xfrm>
            <a:off x="1033935" y="4163624"/>
            <a:ext cx="0" cy="2365781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3" name="直接连接符 412"/>
          <p:cNvCxnSpPr/>
          <p:nvPr/>
        </p:nvCxnSpPr>
        <p:spPr>
          <a:xfrm flipH="1">
            <a:off x="1033936" y="6532265"/>
            <a:ext cx="10411304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4" name="直接连接符 413"/>
          <p:cNvCxnSpPr/>
          <p:nvPr/>
        </p:nvCxnSpPr>
        <p:spPr>
          <a:xfrm>
            <a:off x="11445239" y="4205170"/>
            <a:ext cx="0" cy="232144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6" name="直接连接符 415"/>
          <p:cNvCxnSpPr/>
          <p:nvPr/>
        </p:nvCxnSpPr>
        <p:spPr>
          <a:xfrm>
            <a:off x="11293542" y="4201005"/>
            <a:ext cx="151698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7" name="组合 416"/>
          <p:cNvGrpSpPr/>
          <p:nvPr/>
        </p:nvGrpSpPr>
        <p:grpSpPr>
          <a:xfrm>
            <a:off x="2192370" y="4259757"/>
            <a:ext cx="5106595" cy="1461540"/>
            <a:chOff x="1805721" y="4522265"/>
            <a:chExt cx="9520434" cy="2226972"/>
          </a:xfrm>
        </p:grpSpPr>
        <p:grpSp>
          <p:nvGrpSpPr>
            <p:cNvPr id="418" name="组合 417"/>
            <p:cNvGrpSpPr/>
            <p:nvPr/>
          </p:nvGrpSpPr>
          <p:grpSpPr>
            <a:xfrm>
              <a:off x="1805721" y="4522265"/>
              <a:ext cx="9520434" cy="2226972"/>
              <a:chOff x="1744472" y="2274995"/>
              <a:chExt cx="9509257" cy="2224358"/>
            </a:xfrm>
          </p:grpSpPr>
          <p:cxnSp>
            <p:nvCxnSpPr>
              <p:cNvPr id="420" name="直接连接符 419"/>
              <p:cNvCxnSpPr/>
              <p:nvPr/>
            </p:nvCxnSpPr>
            <p:spPr>
              <a:xfrm>
                <a:off x="1744472" y="3175426"/>
                <a:ext cx="0" cy="129581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1" name="直接连接符 420"/>
              <p:cNvCxnSpPr/>
              <p:nvPr/>
            </p:nvCxnSpPr>
            <p:spPr>
              <a:xfrm flipH="1">
                <a:off x="1744472" y="449935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2" name="直接连接符 421"/>
              <p:cNvCxnSpPr/>
              <p:nvPr/>
            </p:nvCxnSpPr>
            <p:spPr>
              <a:xfrm>
                <a:off x="11253729" y="2274995"/>
                <a:ext cx="0" cy="2193775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9" name="直接连接符 418"/>
            <p:cNvCxnSpPr/>
            <p:nvPr/>
          </p:nvCxnSpPr>
          <p:spPr>
            <a:xfrm>
              <a:off x="1805721" y="5423754"/>
              <a:ext cx="43260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3" name="组合 422"/>
          <p:cNvGrpSpPr/>
          <p:nvPr/>
        </p:nvGrpSpPr>
        <p:grpSpPr>
          <a:xfrm>
            <a:off x="4847821" y="4981364"/>
            <a:ext cx="166555" cy="1360040"/>
            <a:chOff x="1239056" y="2825057"/>
            <a:chExt cx="1165136" cy="1789912"/>
          </a:xfrm>
        </p:grpSpPr>
        <p:cxnSp>
          <p:nvCxnSpPr>
            <p:cNvPr id="424" name="直接连接符 423"/>
            <p:cNvCxnSpPr/>
            <p:nvPr/>
          </p:nvCxnSpPr>
          <p:spPr>
            <a:xfrm>
              <a:off x="1239056" y="2825057"/>
              <a:ext cx="0" cy="1789912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5" name="直接连接符 424"/>
            <p:cNvCxnSpPr/>
            <p:nvPr/>
          </p:nvCxnSpPr>
          <p:spPr>
            <a:xfrm flipH="1">
              <a:off x="1394481" y="2825658"/>
              <a:ext cx="100971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26" name="组合 425"/>
          <p:cNvGrpSpPr/>
          <p:nvPr/>
        </p:nvGrpSpPr>
        <p:grpSpPr>
          <a:xfrm>
            <a:off x="7603399" y="4652754"/>
            <a:ext cx="537165" cy="1387274"/>
            <a:chOff x="1239056" y="2754720"/>
            <a:chExt cx="2279270" cy="1885824"/>
          </a:xfrm>
        </p:grpSpPr>
        <p:cxnSp>
          <p:nvCxnSpPr>
            <p:cNvPr id="427" name="直接连接符 426"/>
            <p:cNvCxnSpPr/>
            <p:nvPr/>
          </p:nvCxnSpPr>
          <p:spPr>
            <a:xfrm>
              <a:off x="1239056" y="2770734"/>
              <a:ext cx="0" cy="186981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8" name="直接连接符 427"/>
            <p:cNvCxnSpPr/>
            <p:nvPr/>
          </p:nvCxnSpPr>
          <p:spPr>
            <a:xfrm flipH="1">
              <a:off x="1239056" y="2754720"/>
              <a:ext cx="227927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29" name="组合 428"/>
          <p:cNvGrpSpPr/>
          <p:nvPr/>
        </p:nvGrpSpPr>
        <p:grpSpPr>
          <a:xfrm>
            <a:off x="9876848" y="3877029"/>
            <a:ext cx="1203172" cy="391805"/>
            <a:chOff x="571433" y="3331468"/>
            <a:chExt cx="5105236" cy="1364800"/>
          </a:xfrm>
        </p:grpSpPr>
        <p:cxnSp>
          <p:nvCxnSpPr>
            <p:cNvPr id="430" name="直接连接符 429"/>
            <p:cNvCxnSpPr/>
            <p:nvPr/>
          </p:nvCxnSpPr>
          <p:spPr>
            <a:xfrm flipH="1">
              <a:off x="4935700" y="4041201"/>
              <a:ext cx="740969" cy="0"/>
            </a:xfrm>
            <a:prstGeom prst="line">
              <a:avLst/>
            </a:prstGeom>
            <a:noFill/>
            <a:ln w="76200" cap="sq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1" name="直接连接符 430"/>
            <p:cNvCxnSpPr/>
            <p:nvPr/>
          </p:nvCxnSpPr>
          <p:spPr>
            <a:xfrm>
              <a:off x="573332" y="3331468"/>
              <a:ext cx="0" cy="1364800"/>
            </a:xfrm>
            <a:prstGeom prst="line">
              <a:avLst/>
            </a:prstGeom>
            <a:noFill/>
            <a:ln w="76200" cap="sq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2" name="直接连接符 431"/>
            <p:cNvCxnSpPr/>
            <p:nvPr/>
          </p:nvCxnSpPr>
          <p:spPr>
            <a:xfrm flipH="1">
              <a:off x="571433" y="3331468"/>
              <a:ext cx="4285611" cy="0"/>
            </a:xfrm>
            <a:prstGeom prst="line">
              <a:avLst/>
            </a:prstGeom>
            <a:noFill/>
            <a:ln w="76200" cap="sq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3" name="直接连接符 432"/>
            <p:cNvCxnSpPr/>
            <p:nvPr/>
          </p:nvCxnSpPr>
          <p:spPr>
            <a:xfrm>
              <a:off x="4935700" y="3331468"/>
              <a:ext cx="0" cy="656807"/>
            </a:xfrm>
            <a:prstGeom prst="line">
              <a:avLst/>
            </a:prstGeom>
            <a:noFill/>
            <a:ln w="76200" cap="sq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4" name="组合 433"/>
          <p:cNvGrpSpPr/>
          <p:nvPr/>
        </p:nvGrpSpPr>
        <p:grpSpPr>
          <a:xfrm>
            <a:off x="11028777" y="3944832"/>
            <a:ext cx="271780" cy="521970"/>
            <a:chOff x="4311617" y="4168879"/>
            <a:chExt cx="271795" cy="522000"/>
          </a:xfrm>
        </p:grpSpPr>
        <p:sp>
          <p:nvSpPr>
            <p:cNvPr id="435" name="流程图: 手动操作 434"/>
            <p:cNvSpPr/>
            <p:nvPr/>
          </p:nvSpPr>
          <p:spPr>
            <a:xfrm rot="16200000">
              <a:off x="4229749" y="4326091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36" name="矩形 435"/>
            <p:cNvSpPr/>
            <p:nvPr/>
          </p:nvSpPr>
          <p:spPr>
            <a:xfrm>
              <a:off x="4311617" y="4168879"/>
              <a:ext cx="271795" cy="522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7" name="组合 436"/>
          <p:cNvGrpSpPr/>
          <p:nvPr/>
        </p:nvGrpSpPr>
        <p:grpSpPr>
          <a:xfrm>
            <a:off x="7800291" y="3671390"/>
            <a:ext cx="271780" cy="521970"/>
            <a:chOff x="4311617" y="4168879"/>
            <a:chExt cx="271795" cy="521999"/>
          </a:xfrm>
        </p:grpSpPr>
        <p:sp>
          <p:nvSpPr>
            <p:cNvPr id="438" name="流程图: 手动操作 437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39" name="矩形 438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40" name="直接连接符 439"/>
          <p:cNvCxnSpPr/>
          <p:nvPr/>
        </p:nvCxnSpPr>
        <p:spPr>
          <a:xfrm>
            <a:off x="4470491" y="4268679"/>
            <a:ext cx="0" cy="317419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41" name="组合 440"/>
          <p:cNvGrpSpPr/>
          <p:nvPr/>
        </p:nvGrpSpPr>
        <p:grpSpPr>
          <a:xfrm>
            <a:off x="4573330" y="4407208"/>
            <a:ext cx="271780" cy="521970"/>
            <a:chOff x="4311617" y="4168879"/>
            <a:chExt cx="271795" cy="521999"/>
          </a:xfrm>
        </p:grpSpPr>
        <p:sp>
          <p:nvSpPr>
            <p:cNvPr id="442" name="流程图: 手动操作 441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43" name="矩形 442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组合 443"/>
          <p:cNvGrpSpPr/>
          <p:nvPr/>
        </p:nvGrpSpPr>
        <p:grpSpPr>
          <a:xfrm>
            <a:off x="6552828" y="5659756"/>
            <a:ext cx="1411329" cy="404007"/>
            <a:chOff x="1394482" y="2325715"/>
            <a:chExt cx="1159010" cy="531703"/>
          </a:xfrm>
        </p:grpSpPr>
        <p:cxnSp>
          <p:nvCxnSpPr>
            <p:cNvPr id="445" name="直接连接符 444"/>
            <p:cNvCxnSpPr/>
            <p:nvPr/>
          </p:nvCxnSpPr>
          <p:spPr>
            <a:xfrm>
              <a:off x="2553492" y="2325715"/>
              <a:ext cx="0" cy="531703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6" name="直接连接符 445"/>
            <p:cNvCxnSpPr/>
            <p:nvPr/>
          </p:nvCxnSpPr>
          <p:spPr>
            <a:xfrm flipH="1">
              <a:off x="1394482" y="2857418"/>
              <a:ext cx="115901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47" name="组合 446"/>
          <p:cNvGrpSpPr/>
          <p:nvPr/>
        </p:nvGrpSpPr>
        <p:grpSpPr>
          <a:xfrm>
            <a:off x="9447804" y="2181167"/>
            <a:ext cx="286797" cy="1957264"/>
            <a:chOff x="1394482" y="2325714"/>
            <a:chExt cx="1159010" cy="531704"/>
          </a:xfrm>
        </p:grpSpPr>
        <p:cxnSp>
          <p:nvCxnSpPr>
            <p:cNvPr id="448" name="直接连接符 447"/>
            <p:cNvCxnSpPr/>
            <p:nvPr/>
          </p:nvCxnSpPr>
          <p:spPr>
            <a:xfrm>
              <a:off x="2553492" y="2325714"/>
              <a:ext cx="0" cy="531704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9" name="直接连接符 448"/>
            <p:cNvCxnSpPr/>
            <p:nvPr/>
          </p:nvCxnSpPr>
          <p:spPr>
            <a:xfrm flipH="1">
              <a:off x="1394482" y="2857418"/>
              <a:ext cx="1159010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51" name="组合 450"/>
          <p:cNvGrpSpPr/>
          <p:nvPr/>
        </p:nvGrpSpPr>
        <p:grpSpPr>
          <a:xfrm>
            <a:off x="4282063" y="2898754"/>
            <a:ext cx="1079126" cy="3184946"/>
            <a:chOff x="1239056" y="2754720"/>
            <a:chExt cx="7601870" cy="1916968"/>
          </a:xfrm>
        </p:grpSpPr>
        <p:cxnSp>
          <p:nvCxnSpPr>
            <p:cNvPr id="452" name="直接连接符 451"/>
            <p:cNvCxnSpPr/>
            <p:nvPr/>
          </p:nvCxnSpPr>
          <p:spPr>
            <a:xfrm flipH="1">
              <a:off x="1239056" y="4671688"/>
              <a:ext cx="760187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3" name="直接连接符 452"/>
            <p:cNvCxnSpPr/>
            <p:nvPr/>
          </p:nvCxnSpPr>
          <p:spPr>
            <a:xfrm>
              <a:off x="1239056" y="2770734"/>
              <a:ext cx="0" cy="1900954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4" name="直接连接符 453"/>
            <p:cNvCxnSpPr/>
            <p:nvPr/>
          </p:nvCxnSpPr>
          <p:spPr>
            <a:xfrm flipH="1">
              <a:off x="1239056" y="2754720"/>
              <a:ext cx="227927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55" name="组合 454"/>
          <p:cNvGrpSpPr/>
          <p:nvPr/>
        </p:nvGrpSpPr>
        <p:grpSpPr>
          <a:xfrm>
            <a:off x="1868068" y="3988118"/>
            <a:ext cx="271780" cy="521970"/>
            <a:chOff x="1970227" y="4236633"/>
            <a:chExt cx="286643" cy="550515"/>
          </a:xfrm>
        </p:grpSpPr>
        <p:sp>
          <p:nvSpPr>
            <p:cNvPr id="456" name="流程图: 手动操作 455"/>
            <p:cNvSpPr/>
            <p:nvPr/>
          </p:nvSpPr>
          <p:spPr>
            <a:xfrm rot="16200000">
              <a:off x="1867160" y="4412019"/>
              <a:ext cx="491664" cy="208761"/>
            </a:xfrm>
            <a:prstGeom prst="flowChartManualOperation">
              <a:avLst/>
            </a:prstGeom>
            <a:solidFill>
              <a:srgbClr val="FFFFFF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57" name="矩形 456"/>
            <p:cNvSpPr/>
            <p:nvPr/>
          </p:nvSpPr>
          <p:spPr>
            <a:xfrm>
              <a:off x="1970227" y="4236633"/>
              <a:ext cx="286643" cy="550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5" name="文本框 464"/>
          <p:cNvSpPr txBox="1"/>
          <p:nvPr/>
        </p:nvSpPr>
        <p:spPr>
          <a:xfrm>
            <a:off x="5629910" y="698500"/>
            <a:ext cx="5004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charset="0"/>
              </a:defRPr>
            </a:lvl1pPr>
          </a:lstStyle>
          <a:p>
            <a:r>
              <a:rPr lang="en-US" altLang="zh-CN" b="1" dirty="0">
                <a:solidFill>
                  <a:srgbClr val="7030A0"/>
                </a:solidFill>
              </a:rPr>
              <a:t>Mem[PC]</a:t>
            </a:r>
            <a:r>
              <a:rPr lang="en-US" altLang="zh-CN" b="1" dirty="0">
                <a:solidFill>
                  <a:srgbClr val="7030A0"/>
                </a:solidFill>
                <a:sym typeface="Wingdings" panose="05000000000000000000" pitchFamily="2" charset="2"/>
              </a:rPr>
              <a:t></a:t>
            </a:r>
            <a:r>
              <a:rPr lang="en-US" altLang="zh-CN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IR    </a:t>
            </a:r>
            <a:r>
              <a:rPr lang="en-US" altLang="zh-CN" b="1" dirty="0" smtClean="0">
                <a:solidFill>
                  <a:srgbClr val="FF6600"/>
                </a:solidFill>
                <a:sym typeface="Wingdings" panose="05000000000000000000" pitchFamily="2" charset="2"/>
              </a:rPr>
              <a:t>PC+4PC</a:t>
            </a:r>
            <a:endParaRPr lang="zh-CN" altLang="en-US" b="1" dirty="0">
              <a:solidFill>
                <a:srgbClr val="FF6600"/>
              </a:solidFill>
            </a:endParaRPr>
          </a:p>
        </p:txBody>
      </p:sp>
      <p:grpSp>
        <p:nvGrpSpPr>
          <p:cNvPr id="466" name="组合 465"/>
          <p:cNvGrpSpPr/>
          <p:nvPr/>
        </p:nvGrpSpPr>
        <p:grpSpPr>
          <a:xfrm>
            <a:off x="9008850" y="3806635"/>
            <a:ext cx="420145" cy="877029"/>
            <a:chOff x="9501522" y="3862856"/>
            <a:chExt cx="443122" cy="924992"/>
          </a:xfrm>
        </p:grpSpPr>
        <p:sp>
          <p:nvSpPr>
            <p:cNvPr id="467" name="任意多边形: 形状 259"/>
            <p:cNvSpPr/>
            <p:nvPr/>
          </p:nvSpPr>
          <p:spPr>
            <a:xfrm>
              <a:off x="9501522" y="3862856"/>
              <a:ext cx="443122" cy="924992"/>
            </a:xfrm>
            <a:custGeom>
              <a:avLst/>
              <a:gdLst>
                <a:gd name="connsiteX0" fmla="*/ 0 w 567834"/>
                <a:gd name="connsiteY0" fmla="*/ 0 h 877078"/>
                <a:gd name="connsiteX1" fmla="*/ 567834 w 567834"/>
                <a:gd name="connsiteY1" fmla="*/ 293248 h 877078"/>
                <a:gd name="connsiteX2" fmla="*/ 567834 w 567834"/>
                <a:gd name="connsiteY2" fmla="*/ 639814 h 877078"/>
                <a:gd name="connsiteX3" fmla="*/ 5332 w 567834"/>
                <a:gd name="connsiteY3" fmla="*/ 877078 h 877078"/>
                <a:gd name="connsiteX4" fmla="*/ 5332 w 567834"/>
                <a:gd name="connsiteY4" fmla="*/ 525180 h 877078"/>
                <a:gd name="connsiteX5" fmla="*/ 66647 w 567834"/>
                <a:gd name="connsiteY5" fmla="*/ 445204 h 877078"/>
                <a:gd name="connsiteX6" fmla="*/ 0 w 567834"/>
                <a:gd name="connsiteY6" fmla="*/ 338568 h 877078"/>
                <a:gd name="connsiteX7" fmla="*/ 0 w 567834"/>
                <a:gd name="connsiteY7" fmla="*/ 0 h 87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834" h="877078">
                  <a:moveTo>
                    <a:pt x="0" y="0"/>
                  </a:moveTo>
                  <a:lnTo>
                    <a:pt x="567834" y="293248"/>
                  </a:lnTo>
                  <a:lnTo>
                    <a:pt x="567834" y="639814"/>
                  </a:lnTo>
                  <a:lnTo>
                    <a:pt x="5332" y="877078"/>
                  </a:lnTo>
                  <a:lnTo>
                    <a:pt x="5332" y="525180"/>
                  </a:lnTo>
                  <a:lnTo>
                    <a:pt x="66647" y="445204"/>
                  </a:lnTo>
                  <a:lnTo>
                    <a:pt x="0" y="338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68" name="矩形 467"/>
            <p:cNvSpPr/>
            <p:nvPr/>
          </p:nvSpPr>
          <p:spPr>
            <a:xfrm rot="16200000">
              <a:off x="9410367" y="4144538"/>
              <a:ext cx="55185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478" name="文本框 477"/>
          <p:cNvSpPr txBox="1"/>
          <p:nvPr/>
        </p:nvSpPr>
        <p:spPr>
          <a:xfrm>
            <a:off x="8832022" y="4957319"/>
            <a:ext cx="180174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charset="0"/>
              </a:defRPr>
            </a:lvl1pPr>
          </a:lstStyle>
          <a:p>
            <a:r>
              <a:rPr lang="en-US" altLang="zh-CN" b="1" dirty="0">
                <a:solidFill>
                  <a:srgbClr val="FF6600"/>
                </a:solidFill>
                <a:sym typeface="Wingdings" panose="05000000000000000000" pitchFamily="2" charset="2"/>
              </a:rPr>
              <a:t>PC+4PC</a:t>
            </a:r>
            <a:endParaRPr lang="en-US" altLang="zh-CN" b="1" dirty="0">
              <a:solidFill>
                <a:srgbClr val="FF6600"/>
              </a:solidFill>
              <a:sym typeface="Wingdings" panose="05000000000000000000" pitchFamily="2" charset="2"/>
            </a:endParaRPr>
          </a:p>
        </p:txBody>
      </p:sp>
      <p:sp>
        <p:nvSpPr>
          <p:cNvPr id="479" name="文本框 478"/>
          <p:cNvSpPr txBox="1"/>
          <p:nvPr/>
        </p:nvSpPr>
        <p:spPr>
          <a:xfrm>
            <a:off x="1766640" y="3263794"/>
            <a:ext cx="2301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charset="0"/>
              </a:defRPr>
            </a:lvl1pPr>
          </a:lstStyle>
          <a:p>
            <a:r>
              <a:rPr lang="en-US" altLang="zh-CN" b="1" dirty="0">
                <a:solidFill>
                  <a:srgbClr val="7030A0"/>
                </a:solidFill>
              </a:rPr>
              <a:t>Mem[PC]</a:t>
            </a:r>
            <a:r>
              <a:rPr lang="en-US" altLang="zh-CN" b="1" dirty="0">
                <a:solidFill>
                  <a:srgbClr val="7030A0"/>
                </a:solidFill>
                <a:sym typeface="Wingdings" panose="05000000000000000000" pitchFamily="2" charset="2"/>
              </a:rPr>
              <a:t>IR</a:t>
            </a:r>
            <a:endParaRPr lang="zh-CN" altLang="en-US" b="1" dirty="0"/>
          </a:p>
        </p:txBody>
      </p:sp>
      <p:cxnSp>
        <p:nvCxnSpPr>
          <p:cNvPr id="415" name="直接连接符 414"/>
          <p:cNvCxnSpPr/>
          <p:nvPr/>
        </p:nvCxnSpPr>
        <p:spPr>
          <a:xfrm>
            <a:off x="1033935" y="4163624"/>
            <a:ext cx="209416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58" name="组合 457"/>
          <p:cNvGrpSpPr/>
          <p:nvPr/>
        </p:nvGrpSpPr>
        <p:grpSpPr>
          <a:xfrm>
            <a:off x="3549757" y="3932392"/>
            <a:ext cx="454660" cy="729602"/>
            <a:chOff x="3743887" y="4177861"/>
            <a:chExt cx="479524" cy="769502"/>
          </a:xfrm>
        </p:grpSpPr>
        <p:sp>
          <p:nvSpPr>
            <p:cNvPr id="459" name="矩形 458"/>
            <p:cNvSpPr/>
            <p:nvPr/>
          </p:nvSpPr>
          <p:spPr>
            <a:xfrm>
              <a:off x="3863358" y="4177861"/>
              <a:ext cx="217163" cy="43110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60" name="组合 459"/>
            <p:cNvGrpSpPr/>
            <p:nvPr/>
          </p:nvGrpSpPr>
          <p:grpSpPr>
            <a:xfrm>
              <a:off x="3743887" y="4475965"/>
              <a:ext cx="479524" cy="471398"/>
              <a:chOff x="3743887" y="4293594"/>
              <a:chExt cx="479524" cy="471398"/>
            </a:xfrm>
          </p:grpSpPr>
          <p:grpSp>
            <p:nvGrpSpPr>
              <p:cNvPr id="461" name="组合 460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463" name="直接连接符 462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4" name="矩形 463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62" name="等腰三角形 461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sp>
        <p:nvSpPr>
          <p:cNvPr id="480" name="矩形 479"/>
          <p:cNvSpPr/>
          <p:nvPr/>
        </p:nvSpPr>
        <p:spPr>
          <a:xfrm>
            <a:off x="3587161" y="3889467"/>
            <a:ext cx="37719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" name="流程图: 延期 449"/>
          <p:cNvSpPr/>
          <p:nvPr/>
        </p:nvSpPr>
        <p:spPr>
          <a:xfrm>
            <a:off x="9870700" y="2016460"/>
            <a:ext cx="250811" cy="203189"/>
          </a:xfrm>
          <a:prstGeom prst="flowChartDelay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grpSp>
        <p:nvGrpSpPr>
          <p:cNvPr id="482" name="组合 481"/>
          <p:cNvGrpSpPr/>
          <p:nvPr/>
        </p:nvGrpSpPr>
        <p:grpSpPr>
          <a:xfrm>
            <a:off x="1167488" y="3895407"/>
            <a:ext cx="454660" cy="794243"/>
            <a:chOff x="1167488" y="3895407"/>
            <a:chExt cx="454660" cy="794243"/>
          </a:xfrm>
        </p:grpSpPr>
        <p:sp>
          <p:nvSpPr>
            <p:cNvPr id="16" name="矩形 15"/>
            <p:cNvSpPr/>
            <p:nvPr/>
          </p:nvSpPr>
          <p:spPr>
            <a:xfrm>
              <a:off x="1267731" y="3934055"/>
              <a:ext cx="236207" cy="4343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08924" y="3895407"/>
              <a:ext cx="377190" cy="2603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167488" y="4242695"/>
              <a:ext cx="454660" cy="446955"/>
              <a:chOff x="3743887" y="4293594"/>
              <a:chExt cx="479524" cy="471398"/>
            </a:xfrm>
            <a:solidFill>
              <a:srgbClr val="59B2FF"/>
            </a:solidFill>
          </p:grpSpPr>
          <p:grpSp>
            <p:nvGrpSpPr>
              <p:cNvPr id="225" name="组合 224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  <a:grpFill/>
            </p:grpSpPr>
            <p:cxnSp>
              <p:nvCxnSpPr>
                <p:cNvPr id="227" name="直接连接符 226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矩形 227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6" name="等腰三角形 225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grpSp>
        <p:nvGrpSpPr>
          <p:cNvPr id="469" name="组合 468"/>
          <p:cNvGrpSpPr/>
          <p:nvPr/>
        </p:nvGrpSpPr>
        <p:grpSpPr>
          <a:xfrm>
            <a:off x="1167488" y="3910125"/>
            <a:ext cx="454660" cy="784186"/>
            <a:chOff x="506704" y="3732861"/>
            <a:chExt cx="479524" cy="827071"/>
          </a:xfrm>
        </p:grpSpPr>
        <p:grpSp>
          <p:nvGrpSpPr>
            <p:cNvPr id="470" name="组合 469"/>
            <p:cNvGrpSpPr/>
            <p:nvPr/>
          </p:nvGrpSpPr>
          <p:grpSpPr>
            <a:xfrm>
              <a:off x="506704" y="3763015"/>
              <a:ext cx="479524" cy="796917"/>
              <a:chOff x="1231334" y="4179616"/>
              <a:chExt cx="479524" cy="796917"/>
            </a:xfrm>
          </p:grpSpPr>
          <p:sp>
            <p:nvSpPr>
              <p:cNvPr id="472" name="矩形 471"/>
              <p:cNvSpPr/>
              <p:nvPr/>
            </p:nvSpPr>
            <p:spPr>
              <a:xfrm>
                <a:off x="1337060" y="4179616"/>
                <a:ext cx="249125" cy="4580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grpSp>
            <p:nvGrpSpPr>
              <p:cNvPr id="473" name="组合 472"/>
              <p:cNvGrpSpPr/>
              <p:nvPr/>
            </p:nvGrpSpPr>
            <p:grpSpPr>
              <a:xfrm>
                <a:off x="1231334" y="4505134"/>
                <a:ext cx="479524" cy="471399"/>
                <a:chOff x="3743887" y="4293594"/>
                <a:chExt cx="479524" cy="471399"/>
              </a:xfrm>
              <a:solidFill>
                <a:srgbClr val="59B2FF"/>
              </a:solidFill>
            </p:grpSpPr>
            <p:grpSp>
              <p:nvGrpSpPr>
                <p:cNvPr id="474" name="组合 473"/>
                <p:cNvGrpSpPr/>
                <p:nvPr/>
              </p:nvGrpSpPr>
              <p:grpSpPr>
                <a:xfrm>
                  <a:off x="3743887" y="4440399"/>
                  <a:ext cx="479524" cy="324594"/>
                  <a:chOff x="2146087" y="4862847"/>
                  <a:chExt cx="454685" cy="307779"/>
                </a:xfrm>
                <a:grpFill/>
              </p:grpSpPr>
              <p:cxnSp>
                <p:nvCxnSpPr>
                  <p:cNvPr id="476" name="直接连接符 475"/>
                  <p:cNvCxnSpPr/>
                  <p:nvPr/>
                </p:nvCxnSpPr>
                <p:spPr>
                  <a:xfrm flipV="1">
                    <a:off x="2364748" y="4862847"/>
                    <a:ext cx="0" cy="104775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7" name="矩形 476"/>
                  <p:cNvSpPr/>
                  <p:nvPr/>
                </p:nvSpPr>
                <p:spPr>
                  <a:xfrm>
                    <a:off x="2146087" y="4910263"/>
                    <a:ext cx="454685" cy="260363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1100" b="1" i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CLK</a:t>
                    </a:r>
                    <a:endPara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75" name="等腰三角形 474"/>
                <p:cNvSpPr/>
                <p:nvPr/>
              </p:nvSpPr>
              <p:spPr>
                <a:xfrm>
                  <a:off x="3875914" y="4293594"/>
                  <a:ext cx="201735" cy="126050"/>
                </a:xfrm>
                <a:prstGeom prst="triangle">
                  <a:avLst/>
                </a:prstGeom>
                <a:solidFill>
                  <a:srgbClr val="BDD7E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705" b="1"/>
                </a:p>
              </p:txBody>
            </p:sp>
          </p:grpSp>
        </p:grpSp>
        <p:sp>
          <p:nvSpPr>
            <p:cNvPr id="471" name="矩形 470"/>
            <p:cNvSpPr/>
            <p:nvPr/>
          </p:nvSpPr>
          <p:spPr>
            <a:xfrm>
              <a:off x="549151" y="3732861"/>
              <a:ext cx="397818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 bldLvl="0" animBg="1"/>
      <p:bldP spid="478" grpId="0"/>
      <p:bldP spid="47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7" name="直接连接符 946"/>
          <p:cNvCxnSpPr/>
          <p:nvPr/>
        </p:nvCxnSpPr>
        <p:spPr>
          <a:xfrm>
            <a:off x="4470491" y="4297707"/>
            <a:ext cx="0" cy="317419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36" name="组合 935"/>
          <p:cNvGrpSpPr/>
          <p:nvPr/>
        </p:nvGrpSpPr>
        <p:grpSpPr>
          <a:xfrm>
            <a:off x="9876848" y="3906057"/>
            <a:ext cx="1203172" cy="391805"/>
            <a:chOff x="571433" y="3331468"/>
            <a:chExt cx="5105236" cy="1364800"/>
          </a:xfrm>
        </p:grpSpPr>
        <p:cxnSp>
          <p:nvCxnSpPr>
            <p:cNvPr id="937" name="直接连接符 936"/>
            <p:cNvCxnSpPr/>
            <p:nvPr/>
          </p:nvCxnSpPr>
          <p:spPr>
            <a:xfrm flipH="1">
              <a:off x="4935700" y="4041201"/>
              <a:ext cx="74096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8" name="直接连接符 937"/>
            <p:cNvCxnSpPr/>
            <p:nvPr/>
          </p:nvCxnSpPr>
          <p:spPr>
            <a:xfrm>
              <a:off x="573332" y="3356998"/>
              <a:ext cx="0" cy="133927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9" name="直接连接符 938"/>
            <p:cNvCxnSpPr/>
            <p:nvPr/>
          </p:nvCxnSpPr>
          <p:spPr>
            <a:xfrm flipH="1">
              <a:off x="571433" y="3331468"/>
              <a:ext cx="436426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40" name="直接连接符 939"/>
            <p:cNvCxnSpPr/>
            <p:nvPr/>
          </p:nvCxnSpPr>
          <p:spPr>
            <a:xfrm>
              <a:off x="4935700" y="3331468"/>
              <a:ext cx="0" cy="682337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76" name="组合 875"/>
          <p:cNvGrpSpPr/>
          <p:nvPr/>
        </p:nvGrpSpPr>
        <p:grpSpPr>
          <a:xfrm>
            <a:off x="1386137" y="1464546"/>
            <a:ext cx="9363346" cy="2489137"/>
            <a:chOff x="1461941" y="1362069"/>
            <a:chExt cx="9875404" cy="2625262"/>
          </a:xfrm>
        </p:grpSpPr>
        <p:cxnSp>
          <p:nvCxnSpPr>
            <p:cNvPr id="877" name="直接连接符 876"/>
            <p:cNvCxnSpPr/>
            <p:nvPr/>
          </p:nvCxnSpPr>
          <p:spPr>
            <a:xfrm>
              <a:off x="1461941" y="1362069"/>
              <a:ext cx="9864214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8" name="直接连接符 877"/>
            <p:cNvCxnSpPr/>
            <p:nvPr/>
          </p:nvCxnSpPr>
          <p:spPr>
            <a:xfrm>
              <a:off x="1461941" y="1362069"/>
              <a:ext cx="0" cy="2625262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9" name="直接连接符 878"/>
            <p:cNvCxnSpPr/>
            <p:nvPr/>
          </p:nvCxnSpPr>
          <p:spPr>
            <a:xfrm>
              <a:off x="11337345" y="1362069"/>
              <a:ext cx="0" cy="658219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0" name="直接连接符 879"/>
            <p:cNvCxnSpPr/>
            <p:nvPr/>
          </p:nvCxnSpPr>
          <p:spPr>
            <a:xfrm>
              <a:off x="11149608" y="2020288"/>
              <a:ext cx="176547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多周期</a:t>
            </a:r>
            <a:r>
              <a:rPr lang="en-US" altLang="zh-CN" dirty="0"/>
              <a:t>MIPS</a:t>
            </a:r>
            <a:r>
              <a:rPr lang="zh-CN" altLang="en-US" dirty="0"/>
              <a:t>取指令阶段</a:t>
            </a:r>
            <a:r>
              <a:rPr lang="en-US" altLang="zh-CN" dirty="0" smtClean="0"/>
              <a:t>T2</a:t>
            </a:r>
            <a:endParaRPr lang="zh-CN" altLang="en-US" dirty="0"/>
          </a:p>
        </p:txBody>
      </p:sp>
      <p:grpSp>
        <p:nvGrpSpPr>
          <p:cNvPr id="486" name="组合 485"/>
          <p:cNvGrpSpPr/>
          <p:nvPr/>
        </p:nvGrpSpPr>
        <p:grpSpPr>
          <a:xfrm>
            <a:off x="5245755" y="2510564"/>
            <a:ext cx="3987102" cy="1464868"/>
            <a:chOff x="5526640" y="1825630"/>
            <a:chExt cx="5210856" cy="1142068"/>
          </a:xfrm>
        </p:grpSpPr>
        <p:cxnSp>
          <p:nvCxnSpPr>
            <p:cNvPr id="724" name="直接连接符 723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5" name="直接连接符 724"/>
            <p:cNvCxnSpPr/>
            <p:nvPr/>
          </p:nvCxnSpPr>
          <p:spPr>
            <a:xfrm>
              <a:off x="10737496" y="1825630"/>
              <a:ext cx="0" cy="1142068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87" name="直接连接符 486"/>
          <p:cNvCxnSpPr/>
          <p:nvPr/>
        </p:nvCxnSpPr>
        <p:spPr>
          <a:xfrm>
            <a:off x="6601438" y="4292779"/>
            <a:ext cx="29191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连接符 487"/>
          <p:cNvCxnSpPr/>
          <p:nvPr/>
        </p:nvCxnSpPr>
        <p:spPr>
          <a:xfrm>
            <a:off x="6601438" y="4069913"/>
            <a:ext cx="291910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连接符 488"/>
          <p:cNvCxnSpPr/>
          <p:nvPr/>
        </p:nvCxnSpPr>
        <p:spPr>
          <a:xfrm>
            <a:off x="5227375" y="5098396"/>
            <a:ext cx="16279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矩形 489"/>
          <p:cNvSpPr/>
          <p:nvPr/>
        </p:nvSpPr>
        <p:spPr>
          <a:xfrm>
            <a:off x="5342939" y="3848704"/>
            <a:ext cx="1258500" cy="1473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grpSp>
        <p:nvGrpSpPr>
          <p:cNvPr id="491" name="组合 490"/>
          <p:cNvGrpSpPr/>
          <p:nvPr/>
        </p:nvGrpSpPr>
        <p:grpSpPr>
          <a:xfrm>
            <a:off x="9008851" y="3835663"/>
            <a:ext cx="420145" cy="877030"/>
            <a:chOff x="9501522" y="3862856"/>
            <a:chExt cx="443122" cy="924992"/>
          </a:xfrm>
        </p:grpSpPr>
        <p:sp>
          <p:nvSpPr>
            <p:cNvPr id="722" name="任意多边形: 形状 259"/>
            <p:cNvSpPr/>
            <p:nvPr/>
          </p:nvSpPr>
          <p:spPr>
            <a:xfrm>
              <a:off x="9501522" y="3862856"/>
              <a:ext cx="443122" cy="924992"/>
            </a:xfrm>
            <a:custGeom>
              <a:avLst/>
              <a:gdLst>
                <a:gd name="connsiteX0" fmla="*/ 0 w 567834"/>
                <a:gd name="connsiteY0" fmla="*/ 0 h 877078"/>
                <a:gd name="connsiteX1" fmla="*/ 567834 w 567834"/>
                <a:gd name="connsiteY1" fmla="*/ 293248 h 877078"/>
                <a:gd name="connsiteX2" fmla="*/ 567834 w 567834"/>
                <a:gd name="connsiteY2" fmla="*/ 639814 h 877078"/>
                <a:gd name="connsiteX3" fmla="*/ 5332 w 567834"/>
                <a:gd name="connsiteY3" fmla="*/ 877078 h 877078"/>
                <a:gd name="connsiteX4" fmla="*/ 5332 w 567834"/>
                <a:gd name="connsiteY4" fmla="*/ 525180 h 877078"/>
                <a:gd name="connsiteX5" fmla="*/ 66647 w 567834"/>
                <a:gd name="connsiteY5" fmla="*/ 445204 h 877078"/>
                <a:gd name="connsiteX6" fmla="*/ 0 w 567834"/>
                <a:gd name="connsiteY6" fmla="*/ 338568 h 877078"/>
                <a:gd name="connsiteX7" fmla="*/ 0 w 567834"/>
                <a:gd name="connsiteY7" fmla="*/ 0 h 87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834" h="877078">
                  <a:moveTo>
                    <a:pt x="0" y="0"/>
                  </a:moveTo>
                  <a:lnTo>
                    <a:pt x="567834" y="293248"/>
                  </a:lnTo>
                  <a:lnTo>
                    <a:pt x="567834" y="639814"/>
                  </a:lnTo>
                  <a:lnTo>
                    <a:pt x="5332" y="877078"/>
                  </a:lnTo>
                  <a:lnTo>
                    <a:pt x="5332" y="525180"/>
                  </a:lnTo>
                  <a:lnTo>
                    <a:pt x="66647" y="445204"/>
                  </a:lnTo>
                  <a:lnTo>
                    <a:pt x="0" y="338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723" name="矩形 722"/>
            <p:cNvSpPr/>
            <p:nvPr/>
          </p:nvSpPr>
          <p:spPr>
            <a:xfrm rot="16200000">
              <a:off x="9410368" y="4144537"/>
              <a:ext cx="551854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492" name="矩形 491"/>
          <p:cNvSpPr/>
          <p:nvPr/>
        </p:nvSpPr>
        <p:spPr>
          <a:xfrm>
            <a:off x="2424412" y="3848705"/>
            <a:ext cx="828857" cy="12596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493" name="矩形 492"/>
          <p:cNvSpPr/>
          <p:nvPr/>
        </p:nvSpPr>
        <p:spPr>
          <a:xfrm>
            <a:off x="1267731" y="3963083"/>
            <a:ext cx="236207" cy="4343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494" name="矩形 493"/>
          <p:cNvSpPr/>
          <p:nvPr/>
        </p:nvSpPr>
        <p:spPr>
          <a:xfrm>
            <a:off x="1208924" y="3924435"/>
            <a:ext cx="37719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5" name="矩形 494"/>
          <p:cNvSpPr/>
          <p:nvPr/>
        </p:nvSpPr>
        <p:spPr>
          <a:xfrm>
            <a:off x="4673195" y="1466804"/>
            <a:ext cx="45466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1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6" name="矩形 495"/>
          <p:cNvSpPr/>
          <p:nvPr/>
        </p:nvSpPr>
        <p:spPr>
          <a:xfrm>
            <a:off x="4186453" y="2707290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7" name="矩形 496"/>
          <p:cNvSpPr/>
          <p:nvPr/>
        </p:nvSpPr>
        <p:spPr>
          <a:xfrm>
            <a:off x="4240927" y="2915391"/>
            <a:ext cx="3689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8" name="任意多边形: 形状 47"/>
          <p:cNvSpPr/>
          <p:nvPr/>
        </p:nvSpPr>
        <p:spPr>
          <a:xfrm>
            <a:off x="5233724" y="3143977"/>
            <a:ext cx="730210" cy="714336"/>
          </a:xfrm>
          <a:custGeom>
            <a:avLst/>
            <a:gdLst>
              <a:gd name="connsiteX0" fmla="*/ 0 w 730250"/>
              <a:gd name="connsiteY0" fmla="*/ 0 h 730250"/>
              <a:gd name="connsiteX1" fmla="*/ 730250 w 730250"/>
              <a:gd name="connsiteY1" fmla="*/ 0 h 730250"/>
              <a:gd name="connsiteX2" fmla="*/ 730250 w 730250"/>
              <a:gd name="connsiteY2" fmla="*/ 730250 h 730250"/>
              <a:gd name="connsiteX0-1" fmla="*/ 0 w 730250"/>
              <a:gd name="connsiteY0-2" fmla="*/ 0 h 714375"/>
              <a:gd name="connsiteX1-3" fmla="*/ 730250 w 730250"/>
              <a:gd name="connsiteY1-4" fmla="*/ 0 h 714375"/>
              <a:gd name="connsiteX2-5" fmla="*/ 730250 w 730250"/>
              <a:gd name="connsiteY2-6" fmla="*/ 714375 h 714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30250" h="714375">
                <a:moveTo>
                  <a:pt x="0" y="0"/>
                </a:moveTo>
                <a:lnTo>
                  <a:pt x="730250" y="0"/>
                </a:lnTo>
                <a:lnTo>
                  <a:pt x="730250" y="714375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499" name="任意多边形: 形状 49"/>
          <p:cNvSpPr/>
          <p:nvPr/>
        </p:nvSpPr>
        <p:spPr>
          <a:xfrm flipH="1">
            <a:off x="4654654" y="3359867"/>
            <a:ext cx="45717" cy="1144460"/>
          </a:xfrm>
          <a:custGeom>
            <a:avLst/>
            <a:gdLst>
              <a:gd name="connsiteX0" fmla="*/ 0 w 0"/>
              <a:gd name="connsiteY0" fmla="*/ 0 h 1187450"/>
              <a:gd name="connsiteX1" fmla="*/ 0 w 0"/>
              <a:gd name="connsiteY1" fmla="*/ 1187450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87450">
                <a:moveTo>
                  <a:pt x="0" y="0"/>
                </a:moveTo>
                <a:lnTo>
                  <a:pt x="0" y="118745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500" name="任意多边形: 形状 50"/>
          <p:cNvSpPr/>
          <p:nvPr/>
        </p:nvSpPr>
        <p:spPr>
          <a:xfrm>
            <a:off x="5123967" y="3350308"/>
            <a:ext cx="0" cy="1581064"/>
          </a:xfrm>
          <a:custGeom>
            <a:avLst/>
            <a:gdLst>
              <a:gd name="connsiteX0" fmla="*/ 0 w 0"/>
              <a:gd name="connsiteY0" fmla="*/ 0 h 1581150"/>
              <a:gd name="connsiteX1" fmla="*/ 0 w 0"/>
              <a:gd name="connsiteY1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81150">
                <a:moveTo>
                  <a:pt x="0" y="0"/>
                </a:moveTo>
                <a:lnTo>
                  <a:pt x="0" y="158115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501" name="直接连接符 500"/>
          <p:cNvCxnSpPr/>
          <p:nvPr/>
        </p:nvCxnSpPr>
        <p:spPr>
          <a:xfrm flipH="1">
            <a:off x="10121511" y="2146052"/>
            <a:ext cx="202696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2" name="直接连接符 501"/>
          <p:cNvCxnSpPr/>
          <p:nvPr/>
        </p:nvCxnSpPr>
        <p:spPr>
          <a:xfrm flipH="1">
            <a:off x="9732894" y="2200816"/>
            <a:ext cx="1439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接连接符 502"/>
          <p:cNvCxnSpPr/>
          <p:nvPr/>
        </p:nvCxnSpPr>
        <p:spPr>
          <a:xfrm flipV="1">
            <a:off x="1511324" y="4185788"/>
            <a:ext cx="40153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接连接符 503"/>
          <p:cNvCxnSpPr/>
          <p:nvPr/>
        </p:nvCxnSpPr>
        <p:spPr>
          <a:xfrm>
            <a:off x="2107155" y="4297862"/>
            <a:ext cx="30986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流程图: 手动操作 504"/>
          <p:cNvSpPr/>
          <p:nvPr/>
        </p:nvSpPr>
        <p:spPr>
          <a:xfrm rot="16200000">
            <a:off x="1770345" y="4183436"/>
            <a:ext cx="466170" cy="197936"/>
          </a:xfrm>
          <a:prstGeom prst="flowChartManualOperation">
            <a:avLst/>
          </a:prstGeom>
          <a:solidFill>
            <a:srgbClr val="FFFF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506" name="矩形 505"/>
          <p:cNvSpPr/>
          <p:nvPr/>
        </p:nvSpPr>
        <p:spPr>
          <a:xfrm>
            <a:off x="1868068" y="4017144"/>
            <a:ext cx="2717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7" name="直接连接符 506"/>
          <p:cNvCxnSpPr/>
          <p:nvPr/>
        </p:nvCxnSpPr>
        <p:spPr>
          <a:xfrm>
            <a:off x="2111726" y="4289101"/>
            <a:ext cx="30529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矩形 507"/>
          <p:cNvSpPr/>
          <p:nvPr/>
        </p:nvSpPr>
        <p:spPr>
          <a:xfrm>
            <a:off x="1949551" y="4385077"/>
            <a:ext cx="5880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9" name="矩形 508"/>
          <p:cNvSpPr/>
          <p:nvPr/>
        </p:nvSpPr>
        <p:spPr>
          <a:xfrm>
            <a:off x="3664292" y="3963083"/>
            <a:ext cx="205903" cy="4087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510" name="矩形 509"/>
          <p:cNvSpPr/>
          <p:nvPr/>
        </p:nvSpPr>
        <p:spPr>
          <a:xfrm>
            <a:off x="2608764" y="3819780"/>
            <a:ext cx="4794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1" name="矩形 510"/>
          <p:cNvSpPr/>
          <p:nvPr/>
        </p:nvSpPr>
        <p:spPr>
          <a:xfrm>
            <a:off x="2876195" y="4019396"/>
            <a:ext cx="43942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" name="矩形 511"/>
          <p:cNvSpPr/>
          <p:nvPr/>
        </p:nvSpPr>
        <p:spPr>
          <a:xfrm>
            <a:off x="2408485" y="4101942"/>
            <a:ext cx="3111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" name="矩形 512"/>
          <p:cNvSpPr/>
          <p:nvPr/>
        </p:nvSpPr>
        <p:spPr>
          <a:xfrm>
            <a:off x="2421484" y="4409674"/>
            <a:ext cx="85915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Memory</a:t>
            </a:r>
            <a:endParaRPr lang="en-US" altLang="zh-CN" sz="132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14" name="矩形 513"/>
          <p:cNvSpPr/>
          <p:nvPr/>
        </p:nvSpPr>
        <p:spPr>
          <a:xfrm>
            <a:off x="2391844" y="4743210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5" name="矩形 514"/>
          <p:cNvSpPr/>
          <p:nvPr/>
        </p:nvSpPr>
        <p:spPr>
          <a:xfrm>
            <a:off x="3664292" y="5010393"/>
            <a:ext cx="205903" cy="4087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516" name="矩形 515"/>
          <p:cNvSpPr/>
          <p:nvPr/>
        </p:nvSpPr>
        <p:spPr>
          <a:xfrm>
            <a:off x="3828090" y="3927700"/>
            <a:ext cx="55816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7" name="矩形 516"/>
          <p:cNvSpPr/>
          <p:nvPr/>
        </p:nvSpPr>
        <p:spPr>
          <a:xfrm>
            <a:off x="3829114" y="4963633"/>
            <a:ext cx="5480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8" name="矩形 517"/>
          <p:cNvSpPr/>
          <p:nvPr/>
        </p:nvSpPr>
        <p:spPr>
          <a:xfrm>
            <a:off x="4252258" y="5856491"/>
            <a:ext cx="43878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9" name="矩形 518"/>
          <p:cNvSpPr/>
          <p:nvPr/>
        </p:nvSpPr>
        <p:spPr>
          <a:xfrm>
            <a:off x="4204027" y="4621607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0" name="矩形 519"/>
          <p:cNvSpPr/>
          <p:nvPr/>
        </p:nvSpPr>
        <p:spPr>
          <a:xfrm>
            <a:off x="4249937" y="4070877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1" name="矩形 520"/>
          <p:cNvSpPr/>
          <p:nvPr/>
        </p:nvSpPr>
        <p:spPr>
          <a:xfrm>
            <a:off x="4250976" y="3853007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2" name="直接连接符 521"/>
          <p:cNvCxnSpPr/>
          <p:nvPr/>
        </p:nvCxnSpPr>
        <p:spPr>
          <a:xfrm>
            <a:off x="4293976" y="4071027"/>
            <a:ext cx="103880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接连接符 522"/>
          <p:cNvCxnSpPr/>
          <p:nvPr/>
        </p:nvCxnSpPr>
        <p:spPr>
          <a:xfrm>
            <a:off x="4293976" y="4276839"/>
            <a:ext cx="103880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接连接符 523"/>
          <p:cNvCxnSpPr>
            <a:endCxn id="509" idx="1"/>
          </p:cNvCxnSpPr>
          <p:nvPr/>
        </p:nvCxnSpPr>
        <p:spPr>
          <a:xfrm>
            <a:off x="3262775" y="4167459"/>
            <a:ext cx="4015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接连接符 524"/>
          <p:cNvCxnSpPr/>
          <p:nvPr/>
        </p:nvCxnSpPr>
        <p:spPr>
          <a:xfrm>
            <a:off x="4297426" y="3131453"/>
            <a:ext cx="3238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接连接符 525"/>
          <p:cNvCxnSpPr/>
          <p:nvPr/>
        </p:nvCxnSpPr>
        <p:spPr>
          <a:xfrm>
            <a:off x="3872278" y="4184024"/>
            <a:ext cx="42169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接连接符 526"/>
          <p:cNvCxnSpPr/>
          <p:nvPr/>
        </p:nvCxnSpPr>
        <p:spPr>
          <a:xfrm>
            <a:off x="3867450" y="5214766"/>
            <a:ext cx="116681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流程图: 手动输入 146"/>
          <p:cNvSpPr/>
          <p:nvPr/>
        </p:nvSpPr>
        <p:spPr>
          <a:xfrm>
            <a:off x="5390168" y="5858713"/>
            <a:ext cx="1149783" cy="34337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9483 h 17483"/>
              <a:gd name="connsiteX1-3" fmla="*/ 10000 w 10000"/>
              <a:gd name="connsiteY1-4" fmla="*/ 0 h 17483"/>
              <a:gd name="connsiteX2-5" fmla="*/ 10000 w 10000"/>
              <a:gd name="connsiteY2-6" fmla="*/ 17483 h 17483"/>
              <a:gd name="connsiteX3-7" fmla="*/ 0 w 10000"/>
              <a:gd name="connsiteY3-8" fmla="*/ 17483 h 17483"/>
              <a:gd name="connsiteX4-9" fmla="*/ 0 w 10000"/>
              <a:gd name="connsiteY4-10" fmla="*/ 9483 h 17483"/>
              <a:gd name="connsiteX0-11" fmla="*/ 0 w 10000"/>
              <a:gd name="connsiteY0-12" fmla="*/ 5355 h 13355"/>
              <a:gd name="connsiteX1-13" fmla="*/ 10000 w 10000"/>
              <a:gd name="connsiteY1-14" fmla="*/ 0 h 13355"/>
              <a:gd name="connsiteX2-15" fmla="*/ 10000 w 10000"/>
              <a:gd name="connsiteY2-16" fmla="*/ 13355 h 13355"/>
              <a:gd name="connsiteX3-17" fmla="*/ 0 w 10000"/>
              <a:gd name="connsiteY3-18" fmla="*/ 13355 h 13355"/>
              <a:gd name="connsiteX4-19" fmla="*/ 0 w 10000"/>
              <a:gd name="connsiteY4-20" fmla="*/ 5355 h 133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3355">
                <a:moveTo>
                  <a:pt x="0" y="5355"/>
                </a:moveTo>
                <a:lnTo>
                  <a:pt x="10000" y="0"/>
                </a:lnTo>
                <a:lnTo>
                  <a:pt x="10000" y="13355"/>
                </a:lnTo>
                <a:lnTo>
                  <a:pt x="0" y="13355"/>
                </a:lnTo>
                <a:lnTo>
                  <a:pt x="0" y="5355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529" name="矩形 528"/>
          <p:cNvSpPr/>
          <p:nvPr/>
        </p:nvSpPr>
        <p:spPr>
          <a:xfrm>
            <a:off x="5504369" y="5913544"/>
            <a:ext cx="110744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0" name="矩形 529"/>
          <p:cNvSpPr/>
          <p:nvPr/>
        </p:nvSpPr>
        <p:spPr>
          <a:xfrm>
            <a:off x="5335371" y="3906057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R1#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1" name="矩形 530"/>
          <p:cNvSpPr/>
          <p:nvPr/>
        </p:nvSpPr>
        <p:spPr>
          <a:xfrm>
            <a:off x="5335371" y="4111850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R2#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" name="矩形 531"/>
          <p:cNvSpPr/>
          <p:nvPr/>
        </p:nvSpPr>
        <p:spPr>
          <a:xfrm>
            <a:off x="5335371" y="4523306"/>
            <a:ext cx="4495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W#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3" name="矩形 532"/>
          <p:cNvSpPr/>
          <p:nvPr/>
        </p:nvSpPr>
        <p:spPr>
          <a:xfrm>
            <a:off x="5335372" y="4950452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4" name="矩形 533"/>
          <p:cNvSpPr/>
          <p:nvPr/>
        </p:nvSpPr>
        <p:spPr>
          <a:xfrm>
            <a:off x="5714151" y="3815552"/>
            <a:ext cx="4794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5" name="矩形 534"/>
          <p:cNvSpPr/>
          <p:nvPr/>
        </p:nvSpPr>
        <p:spPr>
          <a:xfrm>
            <a:off x="6258312" y="3899638"/>
            <a:ext cx="4000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6" name="矩形 535"/>
          <p:cNvSpPr/>
          <p:nvPr/>
        </p:nvSpPr>
        <p:spPr>
          <a:xfrm>
            <a:off x="6254939" y="4139232"/>
            <a:ext cx="4000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7" name="矩形 536"/>
          <p:cNvSpPr/>
          <p:nvPr/>
        </p:nvSpPr>
        <p:spPr>
          <a:xfrm>
            <a:off x="5700392" y="4552860"/>
            <a:ext cx="8636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Register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ctr"/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File</a:t>
            </a:r>
            <a:endParaRPr lang="zh-CN" altLang="en-US" sz="1400" b="1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38" name="矩形 537"/>
          <p:cNvSpPr/>
          <p:nvPr/>
        </p:nvSpPr>
        <p:spPr>
          <a:xfrm>
            <a:off x="6867140" y="3855632"/>
            <a:ext cx="205903" cy="6358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539" name="矩形 538"/>
          <p:cNvSpPr/>
          <p:nvPr/>
        </p:nvSpPr>
        <p:spPr>
          <a:xfrm>
            <a:off x="7007114" y="3821041"/>
            <a:ext cx="3079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40" name="矩形 539"/>
          <p:cNvSpPr/>
          <p:nvPr/>
        </p:nvSpPr>
        <p:spPr>
          <a:xfrm>
            <a:off x="7018097" y="4254489"/>
            <a:ext cx="2971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41" name="矩形 540"/>
          <p:cNvSpPr/>
          <p:nvPr/>
        </p:nvSpPr>
        <p:spPr>
          <a:xfrm>
            <a:off x="6539951" y="5789909"/>
            <a:ext cx="8845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2" name="直接连接符 541"/>
          <p:cNvCxnSpPr/>
          <p:nvPr/>
        </p:nvCxnSpPr>
        <p:spPr>
          <a:xfrm>
            <a:off x="7073043" y="4078158"/>
            <a:ext cx="76840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接连接符 542"/>
          <p:cNvCxnSpPr/>
          <p:nvPr/>
        </p:nvCxnSpPr>
        <p:spPr>
          <a:xfrm>
            <a:off x="7073043" y="4288785"/>
            <a:ext cx="108420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接连接符 543"/>
          <p:cNvCxnSpPr/>
          <p:nvPr/>
        </p:nvCxnSpPr>
        <p:spPr>
          <a:xfrm>
            <a:off x="7940406" y="4492485"/>
            <a:ext cx="2173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矩形 544"/>
          <p:cNvSpPr/>
          <p:nvPr/>
        </p:nvSpPr>
        <p:spPr>
          <a:xfrm>
            <a:off x="7675544" y="4332644"/>
            <a:ext cx="2717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6" name="直接连接符 545"/>
          <p:cNvCxnSpPr/>
          <p:nvPr/>
        </p:nvCxnSpPr>
        <p:spPr>
          <a:xfrm>
            <a:off x="8572313" y="4597743"/>
            <a:ext cx="43653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平行四边形 546"/>
          <p:cNvSpPr/>
          <p:nvPr/>
        </p:nvSpPr>
        <p:spPr>
          <a:xfrm rot="4500000">
            <a:off x="7718557" y="5290632"/>
            <a:ext cx="472862" cy="389383"/>
          </a:xfrm>
          <a:prstGeom prst="parallelogram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548" name="矩形 547"/>
          <p:cNvSpPr/>
          <p:nvPr/>
        </p:nvSpPr>
        <p:spPr>
          <a:xfrm>
            <a:off x="7720774" y="5328226"/>
            <a:ext cx="4749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&lt;&lt;2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9" name="任意多边形: 形状 192"/>
          <p:cNvSpPr/>
          <p:nvPr/>
        </p:nvSpPr>
        <p:spPr>
          <a:xfrm flipV="1">
            <a:off x="8039382" y="3897389"/>
            <a:ext cx="969470" cy="47828"/>
          </a:xfrm>
          <a:custGeom>
            <a:avLst/>
            <a:gdLst>
              <a:gd name="connsiteX0" fmla="*/ 0 w 901700"/>
              <a:gd name="connsiteY0" fmla="*/ 0 h 107950"/>
              <a:gd name="connsiteX1" fmla="*/ 831850 w 901700"/>
              <a:gd name="connsiteY1" fmla="*/ 0 h 107950"/>
              <a:gd name="connsiteX2" fmla="*/ 831850 w 901700"/>
              <a:gd name="connsiteY2" fmla="*/ 107950 h 107950"/>
              <a:gd name="connsiteX3" fmla="*/ 901700 w 901700"/>
              <a:gd name="connsiteY3" fmla="*/ 107950 h 107950"/>
              <a:gd name="connsiteX0-1" fmla="*/ 0 w 914400"/>
              <a:gd name="connsiteY0-2" fmla="*/ 0 h 107950"/>
              <a:gd name="connsiteX1-3" fmla="*/ 831850 w 914400"/>
              <a:gd name="connsiteY1-4" fmla="*/ 0 h 107950"/>
              <a:gd name="connsiteX2-5" fmla="*/ 831850 w 914400"/>
              <a:gd name="connsiteY2-6" fmla="*/ 107950 h 107950"/>
              <a:gd name="connsiteX3-7" fmla="*/ 914400 w 914400"/>
              <a:gd name="connsiteY3-8" fmla="*/ 104775 h 107950"/>
              <a:gd name="connsiteX0-9" fmla="*/ 0 w 839397"/>
              <a:gd name="connsiteY0-10" fmla="*/ 0 h 107950"/>
              <a:gd name="connsiteX1-11" fmla="*/ 831850 w 839397"/>
              <a:gd name="connsiteY1-12" fmla="*/ 0 h 107950"/>
              <a:gd name="connsiteX2-13" fmla="*/ 831850 w 839397"/>
              <a:gd name="connsiteY2-14" fmla="*/ 107950 h 107950"/>
              <a:gd name="connsiteX3-15" fmla="*/ 838200 w 839397"/>
              <a:gd name="connsiteY3-16" fmla="*/ 97155 h 107950"/>
              <a:gd name="connsiteX0-17" fmla="*/ 0 w 839397"/>
              <a:gd name="connsiteY0-18" fmla="*/ 0 h 107950"/>
              <a:gd name="connsiteX1-19" fmla="*/ 831850 w 839397"/>
              <a:gd name="connsiteY1-20" fmla="*/ 0 h 107950"/>
              <a:gd name="connsiteX2-21" fmla="*/ 831850 w 839397"/>
              <a:gd name="connsiteY2-22" fmla="*/ 107950 h 107950"/>
              <a:gd name="connsiteX3-23" fmla="*/ 838200 w 839397"/>
              <a:gd name="connsiteY3-24" fmla="*/ 20955 h 107950"/>
              <a:gd name="connsiteX0-25" fmla="*/ 0 w 831850"/>
              <a:gd name="connsiteY0-26" fmla="*/ 0 h 107950"/>
              <a:gd name="connsiteX1-27" fmla="*/ 831850 w 831850"/>
              <a:gd name="connsiteY1-28" fmla="*/ 0 h 107950"/>
              <a:gd name="connsiteX2-29" fmla="*/ 831850 w 831850"/>
              <a:gd name="connsiteY2-30" fmla="*/ 107950 h 107950"/>
              <a:gd name="connsiteX0-31" fmla="*/ 0 w 831850"/>
              <a:gd name="connsiteY0-32" fmla="*/ 0 h 69850"/>
              <a:gd name="connsiteX1-33" fmla="*/ 831850 w 831850"/>
              <a:gd name="connsiteY1-34" fmla="*/ 0 h 69850"/>
              <a:gd name="connsiteX2-35" fmla="*/ 831850 w 831850"/>
              <a:gd name="connsiteY2-36" fmla="*/ 69850 h 69850"/>
              <a:gd name="connsiteX0-37" fmla="*/ 0 w 831850"/>
              <a:gd name="connsiteY0-38" fmla="*/ 0 h 0"/>
              <a:gd name="connsiteX1-39" fmla="*/ 831850 w 831850"/>
              <a:gd name="connsiteY1-40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31850">
                <a:moveTo>
                  <a:pt x="0" y="0"/>
                </a:moveTo>
                <a:lnTo>
                  <a:pt x="831850" y="0"/>
                </a:ln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550" name="矩形 549"/>
          <p:cNvSpPr/>
          <p:nvPr/>
        </p:nvSpPr>
        <p:spPr>
          <a:xfrm>
            <a:off x="8526650" y="3679714"/>
            <a:ext cx="563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1" name="矩形 550"/>
          <p:cNvSpPr/>
          <p:nvPr/>
        </p:nvSpPr>
        <p:spPr>
          <a:xfrm>
            <a:off x="8552029" y="4578857"/>
            <a:ext cx="5543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2" name="矩形 551"/>
          <p:cNvSpPr/>
          <p:nvPr/>
        </p:nvSpPr>
        <p:spPr>
          <a:xfrm>
            <a:off x="9191094" y="3772401"/>
            <a:ext cx="6381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" name="矩形 552"/>
          <p:cNvSpPr/>
          <p:nvPr/>
        </p:nvSpPr>
        <p:spPr>
          <a:xfrm>
            <a:off x="9435230" y="4320295"/>
            <a:ext cx="834390" cy="27559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4" name="直接连接符 553"/>
          <p:cNvCxnSpPr/>
          <p:nvPr/>
        </p:nvCxnSpPr>
        <p:spPr>
          <a:xfrm>
            <a:off x="9428996" y="4310916"/>
            <a:ext cx="89570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接连接符 554"/>
          <p:cNvCxnSpPr/>
          <p:nvPr/>
        </p:nvCxnSpPr>
        <p:spPr>
          <a:xfrm>
            <a:off x="10431762" y="4320670"/>
            <a:ext cx="64927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矩形 556"/>
          <p:cNvSpPr/>
          <p:nvPr/>
        </p:nvSpPr>
        <p:spPr>
          <a:xfrm>
            <a:off x="10384239" y="4075952"/>
            <a:ext cx="789609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Aluout</a:t>
            </a:r>
            <a:endParaRPr lang="en-US" altLang="zh-CN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8" name="直接连接符 557"/>
          <p:cNvCxnSpPr/>
          <p:nvPr/>
        </p:nvCxnSpPr>
        <p:spPr>
          <a:xfrm>
            <a:off x="4471849" y="4620905"/>
            <a:ext cx="139609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接连接符 558"/>
          <p:cNvCxnSpPr/>
          <p:nvPr/>
        </p:nvCxnSpPr>
        <p:spPr>
          <a:xfrm>
            <a:off x="4293976" y="4832532"/>
            <a:ext cx="323831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接连接符 559"/>
          <p:cNvCxnSpPr/>
          <p:nvPr/>
        </p:nvCxnSpPr>
        <p:spPr>
          <a:xfrm>
            <a:off x="4808167" y="4697832"/>
            <a:ext cx="52461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矩形 560"/>
          <p:cNvSpPr/>
          <p:nvPr/>
        </p:nvSpPr>
        <p:spPr>
          <a:xfrm>
            <a:off x="3589677" y="3923002"/>
            <a:ext cx="37719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62" name="组合 561"/>
          <p:cNvGrpSpPr/>
          <p:nvPr/>
        </p:nvGrpSpPr>
        <p:grpSpPr>
          <a:xfrm>
            <a:off x="4573845" y="1785153"/>
            <a:ext cx="653529" cy="1568364"/>
            <a:chOff x="4823977" y="1700209"/>
            <a:chExt cx="689269" cy="1654134"/>
          </a:xfrm>
        </p:grpSpPr>
        <p:sp>
          <p:nvSpPr>
            <p:cNvPr id="718" name="矩形: 圆角 25"/>
            <p:cNvSpPr/>
            <p:nvPr/>
          </p:nvSpPr>
          <p:spPr>
            <a:xfrm>
              <a:off x="4870344" y="1700209"/>
              <a:ext cx="642902" cy="1654134"/>
            </a:xfrm>
            <a:prstGeom prst="roundRect">
              <a:avLst/>
            </a:prstGeom>
            <a:solidFill>
              <a:srgbClr val="59B2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719" name="矩形 718"/>
            <p:cNvSpPr/>
            <p:nvPr/>
          </p:nvSpPr>
          <p:spPr>
            <a:xfrm>
              <a:off x="4960120" y="1975984"/>
              <a:ext cx="438671" cy="829122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 制 器</a:t>
              </a:r>
              <a:endParaRPr lang="zh-CN" altLang="en-US" sz="151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720" name="矩形 719"/>
            <p:cNvSpPr/>
            <p:nvPr/>
          </p:nvSpPr>
          <p:spPr>
            <a:xfrm>
              <a:off x="4823977" y="2948213"/>
              <a:ext cx="59940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1" name="矩形 720"/>
            <p:cNvSpPr/>
            <p:nvPr/>
          </p:nvSpPr>
          <p:spPr>
            <a:xfrm>
              <a:off x="4823977" y="2738737"/>
              <a:ext cx="44335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3" name="Group 1"/>
          <p:cNvGrpSpPr/>
          <p:nvPr/>
        </p:nvGrpSpPr>
        <p:grpSpPr>
          <a:xfrm>
            <a:off x="10296097" y="1992384"/>
            <a:ext cx="259246" cy="192503"/>
            <a:chOff x="3990332" y="3048832"/>
            <a:chExt cx="1009448" cy="723602"/>
          </a:xfrm>
        </p:grpSpPr>
        <p:sp>
          <p:nvSpPr>
            <p:cNvPr id="716" name="Stored Data 71"/>
            <p:cNvSpPr/>
            <p:nvPr/>
          </p:nvSpPr>
          <p:spPr>
            <a:xfrm rot="10800000">
              <a:off x="3997590" y="3048854"/>
              <a:ext cx="1002190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5183 w 10000"/>
                <a:gd name="connsiteY0-366" fmla="*/ 44 h 10000"/>
                <a:gd name="connsiteX1-367" fmla="*/ 10000 w 10000"/>
                <a:gd name="connsiteY1-368" fmla="*/ 0 h 10000"/>
                <a:gd name="connsiteX2-369" fmla="*/ 8935 w 10000"/>
                <a:gd name="connsiteY2-370" fmla="*/ 4956 h 10000"/>
                <a:gd name="connsiteX3-371" fmla="*/ 9999 w 10000"/>
                <a:gd name="connsiteY3-372" fmla="*/ 10000 h 10000"/>
                <a:gd name="connsiteX4-373" fmla="*/ 5183 w 10000"/>
                <a:gd name="connsiteY4-374" fmla="*/ 9912 h 10000"/>
                <a:gd name="connsiteX5-375" fmla="*/ 0 w 10000"/>
                <a:gd name="connsiteY5-376" fmla="*/ 5043 h 10000"/>
                <a:gd name="connsiteX6-377" fmla="*/ 5183 w 10000"/>
                <a:gd name="connsiteY6-378" fmla="*/ 44 h 10000"/>
                <a:gd name="connsiteX0-379" fmla="*/ 5183 w 10000"/>
                <a:gd name="connsiteY0-380" fmla="*/ 44 h 10000"/>
                <a:gd name="connsiteX1-381" fmla="*/ 10000 w 10000"/>
                <a:gd name="connsiteY1-382" fmla="*/ 0 h 10000"/>
                <a:gd name="connsiteX2-383" fmla="*/ 8935 w 10000"/>
                <a:gd name="connsiteY2-384" fmla="*/ 4956 h 10000"/>
                <a:gd name="connsiteX3-385" fmla="*/ 9999 w 10000"/>
                <a:gd name="connsiteY3-386" fmla="*/ 10000 h 10000"/>
                <a:gd name="connsiteX4-387" fmla="*/ 5183 w 10000"/>
                <a:gd name="connsiteY4-388" fmla="*/ 9912 h 10000"/>
                <a:gd name="connsiteX5-389" fmla="*/ 0 w 10000"/>
                <a:gd name="connsiteY5-390" fmla="*/ 5043 h 10000"/>
                <a:gd name="connsiteX6-391" fmla="*/ 5183 w 10000"/>
                <a:gd name="connsiteY6-392" fmla="*/ 44 h 10000"/>
                <a:gd name="connsiteX0-393" fmla="*/ 8935 w 10000"/>
                <a:gd name="connsiteY0-394" fmla="*/ 4956 h 10000"/>
                <a:gd name="connsiteX1-395" fmla="*/ 9999 w 10000"/>
                <a:gd name="connsiteY1-396" fmla="*/ 10000 h 10000"/>
                <a:gd name="connsiteX2-397" fmla="*/ 5183 w 10000"/>
                <a:gd name="connsiteY2-398" fmla="*/ 9912 h 10000"/>
                <a:gd name="connsiteX3-399" fmla="*/ 0 w 10000"/>
                <a:gd name="connsiteY3-400" fmla="*/ 5043 h 10000"/>
                <a:gd name="connsiteX4-401" fmla="*/ 5183 w 10000"/>
                <a:gd name="connsiteY4-402" fmla="*/ 44 h 10000"/>
                <a:gd name="connsiteX5-403" fmla="*/ 10000 w 10000"/>
                <a:gd name="connsiteY5-404" fmla="*/ 0 h 10000"/>
                <a:gd name="connsiteX6-405" fmla="*/ 9841 w 10000"/>
                <a:gd name="connsiteY6-406" fmla="*/ 6220 h 10000"/>
                <a:gd name="connsiteX0-407" fmla="*/ 8935 w 10000"/>
                <a:gd name="connsiteY0-408" fmla="*/ 4956 h 10000"/>
                <a:gd name="connsiteX1-409" fmla="*/ 9999 w 10000"/>
                <a:gd name="connsiteY1-410" fmla="*/ 10000 h 10000"/>
                <a:gd name="connsiteX2-411" fmla="*/ 5183 w 10000"/>
                <a:gd name="connsiteY2-412" fmla="*/ 9912 h 10000"/>
                <a:gd name="connsiteX3-413" fmla="*/ 0 w 10000"/>
                <a:gd name="connsiteY3-414" fmla="*/ 5043 h 10000"/>
                <a:gd name="connsiteX4-415" fmla="*/ 5183 w 10000"/>
                <a:gd name="connsiteY4-416" fmla="*/ 44 h 10000"/>
                <a:gd name="connsiteX5-417" fmla="*/ 10000 w 10000"/>
                <a:gd name="connsiteY5-418" fmla="*/ 0 h 10000"/>
                <a:gd name="connsiteX0-419" fmla="*/ 9999 w 10000"/>
                <a:gd name="connsiteY0-420" fmla="*/ 10000 h 10000"/>
                <a:gd name="connsiteX1-421" fmla="*/ 5183 w 10000"/>
                <a:gd name="connsiteY1-422" fmla="*/ 9912 h 10000"/>
                <a:gd name="connsiteX2-423" fmla="*/ 0 w 10000"/>
                <a:gd name="connsiteY2-424" fmla="*/ 5043 h 10000"/>
                <a:gd name="connsiteX3-425" fmla="*/ 5183 w 10000"/>
                <a:gd name="connsiteY3-426" fmla="*/ 44 h 10000"/>
                <a:gd name="connsiteX4-427" fmla="*/ 10000 w 10000"/>
                <a:gd name="connsiteY4-428" fmla="*/ 0 h 10000"/>
                <a:gd name="connsiteX0-429" fmla="*/ 8536 w 8537"/>
                <a:gd name="connsiteY0-430" fmla="*/ 10000 h 10000"/>
                <a:gd name="connsiteX1-431" fmla="*/ 3720 w 8537"/>
                <a:gd name="connsiteY1-432" fmla="*/ 9912 h 10000"/>
                <a:gd name="connsiteX2-433" fmla="*/ 0 w 8537"/>
                <a:gd name="connsiteY2-434" fmla="*/ 4793 h 10000"/>
                <a:gd name="connsiteX3-435" fmla="*/ 3720 w 8537"/>
                <a:gd name="connsiteY3-436" fmla="*/ 44 h 10000"/>
                <a:gd name="connsiteX4-437" fmla="*/ 8537 w 8537"/>
                <a:gd name="connsiteY4-438" fmla="*/ 0 h 10000"/>
                <a:gd name="connsiteX0-439" fmla="*/ 10342 w 10343"/>
                <a:gd name="connsiteY0-440" fmla="*/ 10000 h 10000"/>
                <a:gd name="connsiteX1-441" fmla="*/ 4701 w 10343"/>
                <a:gd name="connsiteY1-442" fmla="*/ 9912 h 10000"/>
                <a:gd name="connsiteX2-443" fmla="*/ 0 w 10343"/>
                <a:gd name="connsiteY2-444" fmla="*/ 4543 h 10000"/>
                <a:gd name="connsiteX3-445" fmla="*/ 4701 w 10343"/>
                <a:gd name="connsiteY3-446" fmla="*/ 44 h 10000"/>
                <a:gd name="connsiteX4-447" fmla="*/ 10343 w 10343"/>
                <a:gd name="connsiteY4-448" fmla="*/ 0 h 10000"/>
                <a:gd name="connsiteX0-449" fmla="*/ 9771 w 9772"/>
                <a:gd name="connsiteY0-450" fmla="*/ 10000 h 10000"/>
                <a:gd name="connsiteX1-451" fmla="*/ 4130 w 9772"/>
                <a:gd name="connsiteY1-452" fmla="*/ 9912 h 10000"/>
                <a:gd name="connsiteX2-453" fmla="*/ 0 w 9772"/>
                <a:gd name="connsiteY2-454" fmla="*/ 4917 h 10000"/>
                <a:gd name="connsiteX3-455" fmla="*/ 4130 w 9772"/>
                <a:gd name="connsiteY3-456" fmla="*/ 44 h 10000"/>
                <a:gd name="connsiteX4-457" fmla="*/ 9772 w 9772"/>
                <a:gd name="connsiteY4-458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72" h="10000">
                  <a:moveTo>
                    <a:pt x="9771" y="10000"/>
                  </a:moveTo>
                  <a:lnTo>
                    <a:pt x="4130" y="9912"/>
                  </a:lnTo>
                  <a:cubicBezTo>
                    <a:pt x="1643" y="9824"/>
                    <a:pt x="0" y="6562"/>
                    <a:pt x="0" y="4917"/>
                  </a:cubicBezTo>
                  <a:cubicBezTo>
                    <a:pt x="0" y="3272"/>
                    <a:pt x="1531" y="220"/>
                    <a:pt x="4130" y="44"/>
                  </a:cubicBezTo>
                  <a:lnTo>
                    <a:pt x="9772" y="0"/>
                  </a:ln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 b="1"/>
            </a:p>
          </p:txBody>
        </p:sp>
        <p:sp>
          <p:nvSpPr>
            <p:cNvPr id="717" name="Stored Data 71"/>
            <p:cNvSpPr/>
            <p:nvPr/>
          </p:nvSpPr>
          <p:spPr>
            <a:xfrm rot="10800000">
              <a:off x="3990332" y="3048832"/>
              <a:ext cx="167778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603 w 5420"/>
                <a:gd name="connsiteY0-366" fmla="*/ 44 h 10000"/>
                <a:gd name="connsiteX1-367" fmla="*/ 5420 w 5420"/>
                <a:gd name="connsiteY1-368" fmla="*/ 0 h 10000"/>
                <a:gd name="connsiteX2-369" fmla="*/ 4355 w 5420"/>
                <a:gd name="connsiteY2-370" fmla="*/ 4956 h 10000"/>
                <a:gd name="connsiteX3-371" fmla="*/ 5419 w 5420"/>
                <a:gd name="connsiteY3-372" fmla="*/ 10000 h 10000"/>
                <a:gd name="connsiteX4-373" fmla="*/ 603 w 5420"/>
                <a:gd name="connsiteY4-374" fmla="*/ 9912 h 10000"/>
                <a:gd name="connsiteX5-375" fmla="*/ 603 w 5420"/>
                <a:gd name="connsiteY5-376" fmla="*/ 44 h 10000"/>
                <a:gd name="connsiteX0-377" fmla="*/ 1112 w 9999"/>
                <a:gd name="connsiteY0-378" fmla="*/ 9912 h 11176"/>
                <a:gd name="connsiteX1-379" fmla="*/ 1112 w 9999"/>
                <a:gd name="connsiteY1-380" fmla="*/ 44 h 11176"/>
                <a:gd name="connsiteX2-381" fmla="*/ 9999 w 9999"/>
                <a:gd name="connsiteY2-382" fmla="*/ 0 h 11176"/>
                <a:gd name="connsiteX3-383" fmla="*/ 8034 w 9999"/>
                <a:gd name="connsiteY3-384" fmla="*/ 4956 h 11176"/>
                <a:gd name="connsiteX4-385" fmla="*/ 9997 w 9999"/>
                <a:gd name="connsiteY4-386" fmla="*/ 10000 h 11176"/>
                <a:gd name="connsiteX5-387" fmla="*/ 2783 w 9999"/>
                <a:gd name="connsiteY5-388" fmla="*/ 11176 h 11176"/>
                <a:gd name="connsiteX0-389" fmla="*/ 1112 w 10000"/>
                <a:gd name="connsiteY0-390" fmla="*/ 8869 h 8948"/>
                <a:gd name="connsiteX1-391" fmla="*/ 1112 w 10000"/>
                <a:gd name="connsiteY1-392" fmla="*/ 39 h 8948"/>
                <a:gd name="connsiteX2-393" fmla="*/ 10000 w 10000"/>
                <a:gd name="connsiteY2-394" fmla="*/ 0 h 8948"/>
                <a:gd name="connsiteX3-395" fmla="*/ 8035 w 10000"/>
                <a:gd name="connsiteY3-396" fmla="*/ 4435 h 8948"/>
                <a:gd name="connsiteX4-397" fmla="*/ 9998 w 10000"/>
                <a:gd name="connsiteY4-398" fmla="*/ 8948 h 8948"/>
                <a:gd name="connsiteX0-399" fmla="*/ 0 w 8888"/>
                <a:gd name="connsiteY0-400" fmla="*/ 44 h 10000"/>
                <a:gd name="connsiteX1-401" fmla="*/ 8888 w 8888"/>
                <a:gd name="connsiteY1-402" fmla="*/ 0 h 10000"/>
                <a:gd name="connsiteX2-403" fmla="*/ 6923 w 8888"/>
                <a:gd name="connsiteY2-404" fmla="*/ 4956 h 10000"/>
                <a:gd name="connsiteX3-405" fmla="*/ 8886 w 8888"/>
                <a:gd name="connsiteY3-406" fmla="*/ 10000 h 10000"/>
                <a:gd name="connsiteX0-407" fmla="*/ 2211 w 2211"/>
                <a:gd name="connsiteY0-408" fmla="*/ 0 h 10000"/>
                <a:gd name="connsiteX1-409" fmla="*/ 0 w 2211"/>
                <a:gd name="connsiteY1-410" fmla="*/ 4956 h 10000"/>
                <a:gd name="connsiteX2-411" fmla="*/ 2209 w 2211"/>
                <a:gd name="connsiteY2-4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 b="1"/>
            </a:p>
          </p:txBody>
        </p:sp>
      </p:grpSp>
      <p:grpSp>
        <p:nvGrpSpPr>
          <p:cNvPr id="564" name="组合 563"/>
          <p:cNvGrpSpPr/>
          <p:nvPr/>
        </p:nvGrpSpPr>
        <p:grpSpPr>
          <a:xfrm>
            <a:off x="4993113" y="4854803"/>
            <a:ext cx="271780" cy="521970"/>
            <a:chOff x="4311617" y="4168879"/>
            <a:chExt cx="271795" cy="522000"/>
          </a:xfrm>
        </p:grpSpPr>
        <p:sp>
          <p:nvSpPr>
            <p:cNvPr id="714" name="流程图: 手动操作 713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715" name="矩形 714"/>
            <p:cNvSpPr/>
            <p:nvPr/>
          </p:nvSpPr>
          <p:spPr>
            <a:xfrm>
              <a:off x="4311617" y="4168879"/>
              <a:ext cx="271795" cy="522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5" name="矩形 564"/>
          <p:cNvSpPr/>
          <p:nvPr/>
        </p:nvSpPr>
        <p:spPr>
          <a:xfrm>
            <a:off x="4742349" y="3846440"/>
            <a:ext cx="30035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66" name="矩形 565"/>
          <p:cNvSpPr/>
          <p:nvPr/>
        </p:nvSpPr>
        <p:spPr>
          <a:xfrm>
            <a:off x="4742349" y="4063871"/>
            <a:ext cx="29337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67" name="矩形 566"/>
          <p:cNvSpPr/>
          <p:nvPr/>
        </p:nvSpPr>
        <p:spPr>
          <a:xfrm>
            <a:off x="4308310" y="4800210"/>
            <a:ext cx="32512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568" name="组合 567"/>
          <p:cNvGrpSpPr/>
          <p:nvPr/>
        </p:nvGrpSpPr>
        <p:grpSpPr>
          <a:xfrm>
            <a:off x="3549760" y="4244066"/>
            <a:ext cx="454660" cy="446955"/>
            <a:chOff x="3743887" y="4293594"/>
            <a:chExt cx="479524" cy="471398"/>
          </a:xfrm>
        </p:grpSpPr>
        <p:grpSp>
          <p:nvGrpSpPr>
            <p:cNvPr id="710" name="组合 709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</p:grpSpPr>
          <p:cxnSp>
            <p:nvCxnSpPr>
              <p:cNvPr id="712" name="直接连接符 711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3" name="矩形 712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1" name="等腰三角形 710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569" name="组合 568"/>
          <p:cNvGrpSpPr/>
          <p:nvPr/>
        </p:nvGrpSpPr>
        <p:grpSpPr>
          <a:xfrm>
            <a:off x="3549760" y="5292687"/>
            <a:ext cx="454660" cy="446955"/>
            <a:chOff x="3743887" y="4293594"/>
            <a:chExt cx="479524" cy="471398"/>
          </a:xfrm>
          <a:solidFill>
            <a:schemeClr val="bg1"/>
          </a:solidFill>
        </p:grpSpPr>
        <p:grpSp>
          <p:nvGrpSpPr>
            <p:cNvPr id="706" name="组合 705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  <a:grpFill/>
          </p:grpSpPr>
          <p:cxnSp>
            <p:nvCxnSpPr>
              <p:cNvPr id="708" name="直接连接符 707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9" name="矩形 708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7" name="等腰三角形 706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570" name="组合 569"/>
          <p:cNvGrpSpPr/>
          <p:nvPr/>
        </p:nvGrpSpPr>
        <p:grpSpPr>
          <a:xfrm>
            <a:off x="1167488" y="4271723"/>
            <a:ext cx="454660" cy="446955"/>
            <a:chOff x="3743887" y="4293594"/>
            <a:chExt cx="479524" cy="471398"/>
          </a:xfrm>
          <a:solidFill>
            <a:srgbClr val="59B2FF"/>
          </a:solidFill>
        </p:grpSpPr>
        <p:grpSp>
          <p:nvGrpSpPr>
            <p:cNvPr id="702" name="组合 701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  <a:grpFill/>
          </p:grpSpPr>
          <p:cxnSp>
            <p:nvCxnSpPr>
              <p:cNvPr id="704" name="直接连接符 703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5" name="矩形 704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3" name="等腰三角形 702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571" name="组合 570"/>
          <p:cNvGrpSpPr/>
          <p:nvPr/>
        </p:nvGrpSpPr>
        <p:grpSpPr>
          <a:xfrm>
            <a:off x="2626441" y="4973520"/>
            <a:ext cx="454660" cy="462113"/>
            <a:chOff x="3743887" y="4293594"/>
            <a:chExt cx="479524" cy="450735"/>
          </a:xfrm>
          <a:solidFill>
            <a:srgbClr val="92D050"/>
          </a:solidFill>
        </p:grpSpPr>
        <p:grpSp>
          <p:nvGrpSpPr>
            <p:cNvPr id="698" name="组合 697"/>
            <p:cNvGrpSpPr/>
            <p:nvPr/>
          </p:nvGrpSpPr>
          <p:grpSpPr>
            <a:xfrm>
              <a:off x="3743887" y="4420795"/>
              <a:ext cx="479524" cy="323534"/>
              <a:chOff x="2146087" y="4844273"/>
              <a:chExt cx="454685" cy="306775"/>
            </a:xfrm>
            <a:grpFill/>
          </p:grpSpPr>
          <p:cxnSp>
            <p:nvCxnSpPr>
              <p:cNvPr id="700" name="直接连接符 699"/>
              <p:cNvCxnSpPr/>
              <p:nvPr/>
            </p:nvCxnSpPr>
            <p:spPr>
              <a:xfrm flipV="1">
                <a:off x="2364748" y="4844273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1" name="矩形 700"/>
              <p:cNvSpPr/>
              <p:nvPr/>
            </p:nvSpPr>
            <p:spPr>
              <a:xfrm>
                <a:off x="2146087" y="4910263"/>
                <a:ext cx="454685" cy="24078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99" name="等腰三角形 698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572" name="组合 571"/>
          <p:cNvGrpSpPr/>
          <p:nvPr/>
        </p:nvGrpSpPr>
        <p:grpSpPr>
          <a:xfrm>
            <a:off x="6746834" y="4365798"/>
            <a:ext cx="454660" cy="446955"/>
            <a:chOff x="3743887" y="4293594"/>
            <a:chExt cx="479524" cy="471398"/>
          </a:xfrm>
        </p:grpSpPr>
        <p:grpSp>
          <p:nvGrpSpPr>
            <p:cNvPr id="694" name="组合 693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</p:grpSpPr>
          <p:cxnSp>
            <p:nvCxnSpPr>
              <p:cNvPr id="696" name="直接连接符 695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7" name="矩形 696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95" name="等腰三角形 694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574" name="组合 573"/>
          <p:cNvGrpSpPr/>
          <p:nvPr/>
        </p:nvGrpSpPr>
        <p:grpSpPr>
          <a:xfrm>
            <a:off x="5731889" y="5197442"/>
            <a:ext cx="454660" cy="446955"/>
            <a:chOff x="3743887" y="4293594"/>
            <a:chExt cx="479524" cy="471398"/>
          </a:xfrm>
          <a:solidFill>
            <a:srgbClr val="FFCCFF"/>
          </a:solidFill>
        </p:grpSpPr>
        <p:grpSp>
          <p:nvGrpSpPr>
            <p:cNvPr id="686" name="组合 685"/>
            <p:cNvGrpSpPr/>
            <p:nvPr/>
          </p:nvGrpSpPr>
          <p:grpSpPr>
            <a:xfrm>
              <a:off x="3743887" y="4411014"/>
              <a:ext cx="479524" cy="353978"/>
              <a:chOff x="2146087" y="4834986"/>
              <a:chExt cx="454685" cy="335641"/>
            </a:xfrm>
            <a:grpFill/>
          </p:grpSpPr>
          <p:cxnSp>
            <p:nvCxnSpPr>
              <p:cNvPr id="688" name="直接连接符 687"/>
              <p:cNvCxnSpPr/>
              <p:nvPr/>
            </p:nvCxnSpPr>
            <p:spPr>
              <a:xfrm flipV="1">
                <a:off x="2364748" y="4834986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9" name="矩形 688"/>
              <p:cNvSpPr/>
              <p:nvPr/>
            </p:nvSpPr>
            <p:spPr>
              <a:xfrm>
                <a:off x="2146087" y="4910263"/>
                <a:ext cx="454685" cy="2603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87" name="等腰三角形 686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sp>
        <p:nvSpPr>
          <p:cNvPr id="575" name="矩形 574"/>
          <p:cNvSpPr/>
          <p:nvPr/>
        </p:nvSpPr>
        <p:spPr>
          <a:xfrm>
            <a:off x="3455793" y="3718419"/>
            <a:ext cx="35560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76" name="矩形 575"/>
          <p:cNvSpPr/>
          <p:nvPr/>
        </p:nvSpPr>
        <p:spPr>
          <a:xfrm>
            <a:off x="3455453" y="4730370"/>
            <a:ext cx="4298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577" name="组合 576"/>
          <p:cNvGrpSpPr/>
          <p:nvPr/>
        </p:nvGrpSpPr>
        <p:grpSpPr>
          <a:xfrm>
            <a:off x="3589321" y="1631829"/>
            <a:ext cx="7800024" cy="2065270"/>
            <a:chOff x="3785611" y="1538500"/>
            <a:chExt cx="8226587" cy="2178215"/>
          </a:xfrm>
        </p:grpSpPr>
        <p:sp>
          <p:nvSpPr>
            <p:cNvPr id="671" name="矩形 670"/>
            <p:cNvSpPr/>
            <p:nvPr/>
          </p:nvSpPr>
          <p:spPr>
            <a:xfrm>
              <a:off x="4284066" y="1926595"/>
              <a:ext cx="560561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IorD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72" name="矩形 671"/>
            <p:cNvSpPr/>
            <p:nvPr/>
          </p:nvSpPr>
          <p:spPr>
            <a:xfrm>
              <a:off x="4012637" y="2423452"/>
              <a:ext cx="83180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IRWrite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73" name="矩形 672"/>
            <p:cNvSpPr/>
            <p:nvPr/>
          </p:nvSpPr>
          <p:spPr>
            <a:xfrm>
              <a:off x="3785611" y="2167772"/>
              <a:ext cx="1089645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MemWrite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674" name="直接连接符 673"/>
            <p:cNvCxnSpPr/>
            <p:nvPr/>
          </p:nvCxnSpPr>
          <p:spPr>
            <a:xfrm flipV="1">
              <a:off x="5185197" y="1589710"/>
              <a:ext cx="0" cy="1104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5" name="矩形 674"/>
            <p:cNvSpPr/>
            <p:nvPr/>
          </p:nvSpPr>
          <p:spPr>
            <a:xfrm>
              <a:off x="5467374" y="1538500"/>
              <a:ext cx="811709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PCWrite</a:t>
              </a:r>
              <a:endPara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76" name="矩形 675"/>
            <p:cNvSpPr/>
            <p:nvPr/>
          </p:nvSpPr>
          <p:spPr>
            <a:xfrm>
              <a:off x="5467374" y="1759117"/>
              <a:ext cx="717277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Branch</a:t>
              </a:r>
              <a:endParaRPr lang="en-US" altLang="zh-CN" sz="1200" b="1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77" name="矩形 676"/>
            <p:cNvSpPr/>
            <p:nvPr/>
          </p:nvSpPr>
          <p:spPr>
            <a:xfrm>
              <a:off x="5467374" y="1979734"/>
              <a:ext cx="622846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PCSrc</a:t>
              </a:r>
              <a:endPara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78" name="矩形 677"/>
            <p:cNvSpPr/>
            <p:nvPr/>
          </p:nvSpPr>
          <p:spPr>
            <a:xfrm>
              <a:off x="5467374" y="2200351"/>
              <a:ext cx="670396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AluOp</a:t>
              </a:r>
              <a:endParaRPr lang="en-US" altLang="zh-CN" sz="1200" b="1" baseline="-25000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79" name="矩形 678"/>
            <p:cNvSpPr/>
            <p:nvPr/>
          </p:nvSpPr>
          <p:spPr>
            <a:xfrm>
              <a:off x="5467374" y="2420968"/>
              <a:ext cx="835819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ALUSrcB</a:t>
              </a:r>
              <a:endParaRPr lang="en-US" altLang="zh-CN" sz="1200" b="1" baseline="-25000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80" name="矩形 679"/>
            <p:cNvSpPr/>
            <p:nvPr/>
          </p:nvSpPr>
          <p:spPr>
            <a:xfrm>
              <a:off x="5467374" y="2641585"/>
              <a:ext cx="845865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ALUSrcA</a:t>
              </a:r>
              <a:endParaRPr lang="en-US" altLang="zh-CN" sz="1200" b="1" baseline="-25000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81" name="矩形 680"/>
            <p:cNvSpPr/>
            <p:nvPr/>
          </p:nvSpPr>
          <p:spPr>
            <a:xfrm>
              <a:off x="5467374" y="2862201"/>
              <a:ext cx="900782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RegWrite</a:t>
              </a:r>
              <a:endPara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82" name="矩形 681"/>
            <p:cNvSpPr/>
            <p:nvPr/>
          </p:nvSpPr>
          <p:spPr>
            <a:xfrm>
              <a:off x="11396050" y="1752004"/>
              <a:ext cx="616148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PCEn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83" name="矩形 682"/>
            <p:cNvSpPr/>
            <p:nvPr/>
          </p:nvSpPr>
          <p:spPr>
            <a:xfrm>
              <a:off x="4561939" y="3396602"/>
              <a:ext cx="790947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RegDst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84" name="矩形 683"/>
            <p:cNvSpPr/>
            <p:nvPr/>
          </p:nvSpPr>
          <p:spPr>
            <a:xfrm>
              <a:off x="5324550" y="3404622"/>
              <a:ext cx="1119783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MemtoReg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85" name="等腰三角形 684"/>
            <p:cNvSpPr/>
            <p:nvPr/>
          </p:nvSpPr>
          <p:spPr>
            <a:xfrm flipV="1">
              <a:off x="5086865" y="1700209"/>
              <a:ext cx="201735" cy="136299"/>
            </a:xfrm>
            <a:prstGeom prst="triangle">
              <a:avLst/>
            </a:prstGeom>
            <a:solidFill>
              <a:srgbClr val="59B2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578" name="矩形 577"/>
          <p:cNvSpPr/>
          <p:nvPr/>
        </p:nvSpPr>
        <p:spPr>
          <a:xfrm>
            <a:off x="955877" y="3664302"/>
            <a:ext cx="4349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579" name="组合 578"/>
          <p:cNvGrpSpPr/>
          <p:nvPr/>
        </p:nvGrpSpPr>
        <p:grpSpPr>
          <a:xfrm>
            <a:off x="8127790" y="4132817"/>
            <a:ext cx="444523" cy="993977"/>
            <a:chOff x="4336181" y="4140652"/>
            <a:chExt cx="214542" cy="587002"/>
          </a:xfrm>
        </p:grpSpPr>
        <p:sp>
          <p:nvSpPr>
            <p:cNvPr id="669" name="矩形 668"/>
            <p:cNvSpPr/>
            <p:nvPr/>
          </p:nvSpPr>
          <p:spPr>
            <a:xfrm>
              <a:off x="4336181" y="4155434"/>
              <a:ext cx="174076" cy="562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0" name="流程图: 手动操作 669"/>
            <p:cNvSpPr/>
            <p:nvPr/>
          </p:nvSpPr>
          <p:spPr>
            <a:xfrm rot="16200000">
              <a:off x="4158248" y="4335179"/>
              <a:ext cx="587002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cxnSp>
        <p:nvCxnSpPr>
          <p:cNvPr id="580" name="直接连接符 579"/>
          <p:cNvCxnSpPr/>
          <p:nvPr/>
        </p:nvCxnSpPr>
        <p:spPr>
          <a:xfrm>
            <a:off x="7939055" y="4894651"/>
            <a:ext cx="218192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接连接符 580"/>
          <p:cNvCxnSpPr/>
          <p:nvPr/>
        </p:nvCxnSpPr>
        <p:spPr>
          <a:xfrm flipV="1">
            <a:off x="7940309" y="4894651"/>
            <a:ext cx="0" cy="38949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2" name="组合 581"/>
          <p:cNvGrpSpPr/>
          <p:nvPr/>
        </p:nvGrpSpPr>
        <p:grpSpPr>
          <a:xfrm>
            <a:off x="1386137" y="1464546"/>
            <a:ext cx="9363345" cy="2489137"/>
            <a:chOff x="1461941" y="1362069"/>
            <a:chExt cx="9875404" cy="2625262"/>
          </a:xfrm>
        </p:grpSpPr>
        <p:cxnSp>
          <p:nvCxnSpPr>
            <p:cNvPr id="665" name="直接连接符 664"/>
            <p:cNvCxnSpPr/>
            <p:nvPr/>
          </p:nvCxnSpPr>
          <p:spPr>
            <a:xfrm>
              <a:off x="1461941" y="1362069"/>
              <a:ext cx="9864214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6" name="直接连接符 665"/>
            <p:cNvCxnSpPr/>
            <p:nvPr/>
          </p:nvCxnSpPr>
          <p:spPr>
            <a:xfrm>
              <a:off x="1461941" y="1362069"/>
              <a:ext cx="0" cy="2625262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7" name="直接连接符 666"/>
            <p:cNvCxnSpPr/>
            <p:nvPr/>
          </p:nvCxnSpPr>
          <p:spPr>
            <a:xfrm>
              <a:off x="11337345" y="1362069"/>
              <a:ext cx="0" cy="658219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8" name="直接连接符 667"/>
            <p:cNvCxnSpPr/>
            <p:nvPr/>
          </p:nvCxnSpPr>
          <p:spPr>
            <a:xfrm>
              <a:off x="11149608" y="2020288"/>
              <a:ext cx="176547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83" name="组合 582"/>
          <p:cNvGrpSpPr/>
          <p:nvPr/>
        </p:nvGrpSpPr>
        <p:grpSpPr>
          <a:xfrm>
            <a:off x="5240074" y="1873762"/>
            <a:ext cx="5075479" cy="141417"/>
            <a:chOff x="5526640" y="1825630"/>
            <a:chExt cx="5353044" cy="149151"/>
          </a:xfrm>
        </p:grpSpPr>
        <p:cxnSp>
          <p:nvCxnSpPr>
            <p:cNvPr id="662" name="直接连接符 661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3" name="直接连接符 662"/>
            <p:cNvCxnSpPr/>
            <p:nvPr/>
          </p:nvCxnSpPr>
          <p:spPr>
            <a:xfrm>
              <a:off x="10737496" y="1836508"/>
              <a:ext cx="0" cy="138273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4" name="直接连接符 663"/>
            <p:cNvCxnSpPr/>
            <p:nvPr/>
          </p:nvCxnSpPr>
          <p:spPr>
            <a:xfrm>
              <a:off x="10737496" y="1974781"/>
              <a:ext cx="142188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84" name="直接连接符 583"/>
          <p:cNvCxnSpPr/>
          <p:nvPr/>
        </p:nvCxnSpPr>
        <p:spPr>
          <a:xfrm>
            <a:off x="5240074" y="2088635"/>
            <a:ext cx="4629371" cy="0"/>
          </a:xfrm>
          <a:prstGeom prst="line">
            <a:avLst/>
          </a:prstGeom>
          <a:noFill/>
          <a:ln w="19050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85" name="组合 584"/>
          <p:cNvGrpSpPr/>
          <p:nvPr/>
        </p:nvGrpSpPr>
        <p:grpSpPr>
          <a:xfrm>
            <a:off x="5240074" y="2300983"/>
            <a:ext cx="5933775" cy="1720651"/>
            <a:chOff x="5526640" y="1825630"/>
            <a:chExt cx="5210856" cy="1341486"/>
          </a:xfrm>
        </p:grpSpPr>
        <p:cxnSp>
          <p:nvCxnSpPr>
            <p:cNvPr id="660" name="直接连接符 659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1" name="直接连接符 660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86" name="组合 585"/>
          <p:cNvGrpSpPr/>
          <p:nvPr/>
        </p:nvGrpSpPr>
        <p:grpSpPr>
          <a:xfrm>
            <a:off x="5239339" y="2720178"/>
            <a:ext cx="3134510" cy="1498461"/>
            <a:chOff x="5526640" y="1825630"/>
            <a:chExt cx="5210856" cy="1168258"/>
          </a:xfrm>
        </p:grpSpPr>
        <p:cxnSp>
          <p:nvCxnSpPr>
            <p:cNvPr id="658" name="直接连接符 657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9" name="直接连接符 658"/>
            <p:cNvCxnSpPr/>
            <p:nvPr/>
          </p:nvCxnSpPr>
          <p:spPr>
            <a:xfrm>
              <a:off x="10737496" y="1841694"/>
              <a:ext cx="0" cy="1152194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87" name="组合 586"/>
          <p:cNvGrpSpPr/>
          <p:nvPr/>
        </p:nvGrpSpPr>
        <p:grpSpPr>
          <a:xfrm>
            <a:off x="5246422" y="2931047"/>
            <a:ext cx="2697653" cy="855990"/>
            <a:chOff x="5526640" y="1825630"/>
            <a:chExt cx="5220570" cy="667363"/>
          </a:xfrm>
        </p:grpSpPr>
        <p:cxnSp>
          <p:nvCxnSpPr>
            <p:cNvPr id="656" name="直接连接符 655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7" name="直接连接符 656"/>
            <p:cNvCxnSpPr/>
            <p:nvPr/>
          </p:nvCxnSpPr>
          <p:spPr>
            <a:xfrm>
              <a:off x="10747210" y="1825630"/>
              <a:ext cx="0" cy="667363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88" name="组合 587"/>
          <p:cNvGrpSpPr/>
          <p:nvPr/>
        </p:nvGrpSpPr>
        <p:grpSpPr>
          <a:xfrm flipH="1">
            <a:off x="2015814" y="2254976"/>
            <a:ext cx="2588014" cy="1827074"/>
            <a:chOff x="5526640" y="1825630"/>
            <a:chExt cx="5210856" cy="1341486"/>
          </a:xfrm>
        </p:grpSpPr>
        <p:cxnSp>
          <p:nvCxnSpPr>
            <p:cNvPr id="654" name="直接连接符 653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5" name="直接连接符 654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89" name="组合 588"/>
          <p:cNvGrpSpPr/>
          <p:nvPr/>
        </p:nvGrpSpPr>
        <p:grpSpPr>
          <a:xfrm flipH="1">
            <a:off x="2852740" y="2499084"/>
            <a:ext cx="1750117" cy="1361631"/>
            <a:chOff x="5526640" y="1825630"/>
            <a:chExt cx="5210856" cy="1341486"/>
          </a:xfrm>
        </p:grpSpPr>
        <p:cxnSp>
          <p:nvCxnSpPr>
            <p:cNvPr id="652" name="直接连接符 651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3" name="直接连接符 652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90" name="组合 589"/>
          <p:cNvGrpSpPr/>
          <p:nvPr/>
        </p:nvGrpSpPr>
        <p:grpSpPr>
          <a:xfrm flipH="1">
            <a:off x="3786623" y="2744058"/>
            <a:ext cx="816234" cy="1218552"/>
            <a:chOff x="5526640" y="1825630"/>
            <a:chExt cx="5210856" cy="1341486"/>
          </a:xfrm>
        </p:grpSpPr>
        <p:cxnSp>
          <p:nvCxnSpPr>
            <p:cNvPr id="650" name="直接连接符 649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1" name="直接连接符 650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91" name="组合 590"/>
          <p:cNvGrpSpPr/>
          <p:nvPr/>
        </p:nvGrpSpPr>
        <p:grpSpPr>
          <a:xfrm>
            <a:off x="1712092" y="3433039"/>
            <a:ext cx="6112648" cy="746763"/>
            <a:chOff x="1805721" y="3620584"/>
            <a:chExt cx="6446933" cy="787602"/>
          </a:xfrm>
        </p:grpSpPr>
        <p:cxnSp>
          <p:nvCxnSpPr>
            <p:cNvPr id="646" name="直接连接符 645"/>
            <p:cNvCxnSpPr/>
            <p:nvPr/>
          </p:nvCxnSpPr>
          <p:spPr>
            <a:xfrm>
              <a:off x="1808036" y="3620584"/>
              <a:ext cx="0" cy="787602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7" name="直接连接符 646"/>
            <p:cNvCxnSpPr/>
            <p:nvPr/>
          </p:nvCxnSpPr>
          <p:spPr>
            <a:xfrm flipH="1">
              <a:off x="1805721" y="3620584"/>
              <a:ext cx="606314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8" name="直接连接符 647"/>
            <p:cNvCxnSpPr/>
            <p:nvPr/>
          </p:nvCxnSpPr>
          <p:spPr>
            <a:xfrm>
              <a:off x="7881633" y="3620584"/>
              <a:ext cx="0" cy="43601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9" name="直接连接符 648"/>
            <p:cNvCxnSpPr/>
            <p:nvPr/>
          </p:nvCxnSpPr>
          <p:spPr>
            <a:xfrm flipH="1">
              <a:off x="7881633" y="4056594"/>
              <a:ext cx="37102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92" name="组合 591"/>
          <p:cNvGrpSpPr/>
          <p:nvPr/>
        </p:nvGrpSpPr>
        <p:grpSpPr>
          <a:xfrm>
            <a:off x="1712092" y="4327678"/>
            <a:ext cx="9026780" cy="2047498"/>
            <a:chOff x="1805721" y="4564148"/>
            <a:chExt cx="9520434" cy="2159469"/>
          </a:xfrm>
        </p:grpSpPr>
        <p:grpSp>
          <p:nvGrpSpPr>
            <p:cNvPr id="641" name="组合 640"/>
            <p:cNvGrpSpPr/>
            <p:nvPr/>
          </p:nvGrpSpPr>
          <p:grpSpPr>
            <a:xfrm>
              <a:off x="1805721" y="4564148"/>
              <a:ext cx="9520434" cy="2159469"/>
              <a:chOff x="1744472" y="2316829"/>
              <a:chExt cx="9509257" cy="2156934"/>
            </a:xfrm>
          </p:grpSpPr>
          <p:cxnSp>
            <p:nvCxnSpPr>
              <p:cNvPr id="643" name="直接连接符 642"/>
              <p:cNvCxnSpPr/>
              <p:nvPr/>
            </p:nvCxnSpPr>
            <p:spPr>
              <a:xfrm>
                <a:off x="1744472" y="2382316"/>
                <a:ext cx="0" cy="208892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4" name="直接连接符 643"/>
              <p:cNvCxnSpPr/>
              <p:nvPr/>
            </p:nvCxnSpPr>
            <p:spPr>
              <a:xfrm flipH="1">
                <a:off x="1744472" y="447376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5" name="直接连接符 644"/>
              <p:cNvCxnSpPr/>
              <p:nvPr/>
            </p:nvCxnSpPr>
            <p:spPr>
              <a:xfrm>
                <a:off x="11253729" y="2316829"/>
                <a:ext cx="0" cy="215194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42" name="直接连接符 641"/>
            <p:cNvCxnSpPr/>
            <p:nvPr/>
          </p:nvCxnSpPr>
          <p:spPr>
            <a:xfrm>
              <a:off x="1805721" y="4629712"/>
              <a:ext cx="191496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3" name="组合 592"/>
          <p:cNvGrpSpPr/>
          <p:nvPr/>
        </p:nvGrpSpPr>
        <p:grpSpPr>
          <a:xfrm>
            <a:off x="1033935" y="4192653"/>
            <a:ext cx="10411306" cy="2368641"/>
            <a:chOff x="1805720" y="4629712"/>
            <a:chExt cx="9520436" cy="2093905"/>
          </a:xfrm>
        </p:grpSpPr>
        <p:grpSp>
          <p:nvGrpSpPr>
            <p:cNvPr id="635" name="组合 634"/>
            <p:cNvGrpSpPr/>
            <p:nvPr/>
          </p:nvGrpSpPr>
          <p:grpSpPr>
            <a:xfrm>
              <a:off x="1805720" y="4629712"/>
              <a:ext cx="9520435" cy="2093905"/>
              <a:chOff x="1744471" y="2382316"/>
              <a:chExt cx="9509258" cy="2091447"/>
            </a:xfrm>
          </p:grpSpPr>
          <p:cxnSp>
            <p:nvCxnSpPr>
              <p:cNvPr id="638" name="直接连接符 637"/>
              <p:cNvCxnSpPr/>
              <p:nvPr/>
            </p:nvCxnSpPr>
            <p:spPr>
              <a:xfrm>
                <a:off x="1744471" y="2382316"/>
                <a:ext cx="0" cy="2088922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9" name="直接连接符 638"/>
              <p:cNvCxnSpPr/>
              <p:nvPr/>
            </p:nvCxnSpPr>
            <p:spPr>
              <a:xfrm flipH="1">
                <a:off x="1744472" y="447376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0" name="直接连接符 639"/>
              <p:cNvCxnSpPr/>
              <p:nvPr/>
            </p:nvCxnSpPr>
            <p:spPr>
              <a:xfrm>
                <a:off x="11253729" y="2419000"/>
                <a:ext cx="0" cy="204977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36" name="直接连接符 635"/>
            <p:cNvCxnSpPr/>
            <p:nvPr/>
          </p:nvCxnSpPr>
          <p:spPr>
            <a:xfrm>
              <a:off x="1805721" y="4629712"/>
              <a:ext cx="191496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直接连接符 636"/>
            <p:cNvCxnSpPr/>
            <p:nvPr/>
          </p:nvCxnSpPr>
          <p:spPr>
            <a:xfrm>
              <a:off x="11187438" y="4662757"/>
              <a:ext cx="138718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4" name="组合 593"/>
          <p:cNvGrpSpPr/>
          <p:nvPr/>
        </p:nvGrpSpPr>
        <p:grpSpPr>
          <a:xfrm>
            <a:off x="2192370" y="4288787"/>
            <a:ext cx="5106595" cy="1461540"/>
            <a:chOff x="1805721" y="4522265"/>
            <a:chExt cx="9520434" cy="2226972"/>
          </a:xfrm>
        </p:grpSpPr>
        <p:grpSp>
          <p:nvGrpSpPr>
            <p:cNvPr id="630" name="组合 629"/>
            <p:cNvGrpSpPr/>
            <p:nvPr/>
          </p:nvGrpSpPr>
          <p:grpSpPr>
            <a:xfrm>
              <a:off x="1805721" y="4522265"/>
              <a:ext cx="9520434" cy="2226972"/>
              <a:chOff x="1744472" y="2274995"/>
              <a:chExt cx="9509257" cy="2224358"/>
            </a:xfrm>
          </p:grpSpPr>
          <p:cxnSp>
            <p:nvCxnSpPr>
              <p:cNvPr id="632" name="直接连接符 631"/>
              <p:cNvCxnSpPr/>
              <p:nvPr/>
            </p:nvCxnSpPr>
            <p:spPr>
              <a:xfrm>
                <a:off x="1744472" y="3175426"/>
                <a:ext cx="0" cy="129581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3" name="直接连接符 632"/>
              <p:cNvCxnSpPr/>
              <p:nvPr/>
            </p:nvCxnSpPr>
            <p:spPr>
              <a:xfrm flipH="1">
                <a:off x="1744472" y="449935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4" name="直接连接符 633"/>
              <p:cNvCxnSpPr/>
              <p:nvPr/>
            </p:nvCxnSpPr>
            <p:spPr>
              <a:xfrm>
                <a:off x="11253729" y="2274995"/>
                <a:ext cx="0" cy="2193775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31" name="直接连接符 630"/>
            <p:cNvCxnSpPr/>
            <p:nvPr/>
          </p:nvCxnSpPr>
          <p:spPr>
            <a:xfrm>
              <a:off x="1805721" y="5423754"/>
              <a:ext cx="43260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5" name="组合 594"/>
          <p:cNvGrpSpPr/>
          <p:nvPr/>
        </p:nvGrpSpPr>
        <p:grpSpPr>
          <a:xfrm>
            <a:off x="3433596" y="4191471"/>
            <a:ext cx="220871" cy="1005969"/>
            <a:chOff x="1744472" y="3175426"/>
            <a:chExt cx="1545101" cy="1323927"/>
          </a:xfrm>
        </p:grpSpPr>
        <p:cxnSp>
          <p:nvCxnSpPr>
            <p:cNvPr id="628" name="直接连接符 627"/>
            <p:cNvCxnSpPr/>
            <p:nvPr/>
          </p:nvCxnSpPr>
          <p:spPr>
            <a:xfrm>
              <a:off x="1744472" y="3175426"/>
              <a:ext cx="0" cy="1295811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9" name="直接连接符 628"/>
            <p:cNvCxnSpPr/>
            <p:nvPr/>
          </p:nvCxnSpPr>
          <p:spPr>
            <a:xfrm flipH="1">
              <a:off x="1744472" y="4499353"/>
              <a:ext cx="154510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96" name="组合 595"/>
          <p:cNvGrpSpPr/>
          <p:nvPr/>
        </p:nvGrpSpPr>
        <p:grpSpPr>
          <a:xfrm>
            <a:off x="4847819" y="5010393"/>
            <a:ext cx="166555" cy="1360040"/>
            <a:chOff x="1239056" y="2825057"/>
            <a:chExt cx="1165136" cy="1789912"/>
          </a:xfrm>
        </p:grpSpPr>
        <p:cxnSp>
          <p:nvCxnSpPr>
            <p:cNvPr id="626" name="直接连接符 625"/>
            <p:cNvCxnSpPr/>
            <p:nvPr/>
          </p:nvCxnSpPr>
          <p:spPr>
            <a:xfrm>
              <a:off x="1239056" y="2825057"/>
              <a:ext cx="0" cy="1789912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7" name="直接连接符 626"/>
            <p:cNvCxnSpPr/>
            <p:nvPr/>
          </p:nvCxnSpPr>
          <p:spPr>
            <a:xfrm flipH="1">
              <a:off x="1394481" y="2825658"/>
              <a:ext cx="100971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97" name="组合 596"/>
          <p:cNvGrpSpPr/>
          <p:nvPr/>
        </p:nvGrpSpPr>
        <p:grpSpPr>
          <a:xfrm>
            <a:off x="7603397" y="4681783"/>
            <a:ext cx="537165" cy="1387275"/>
            <a:chOff x="1239056" y="2754720"/>
            <a:chExt cx="2279270" cy="1885824"/>
          </a:xfrm>
        </p:grpSpPr>
        <p:cxnSp>
          <p:nvCxnSpPr>
            <p:cNvPr id="624" name="直接连接符 623"/>
            <p:cNvCxnSpPr/>
            <p:nvPr/>
          </p:nvCxnSpPr>
          <p:spPr>
            <a:xfrm>
              <a:off x="1239056" y="2770734"/>
              <a:ext cx="0" cy="186981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5" name="直接连接符 624"/>
            <p:cNvCxnSpPr/>
            <p:nvPr/>
          </p:nvCxnSpPr>
          <p:spPr>
            <a:xfrm flipH="1">
              <a:off x="1239056" y="2754720"/>
              <a:ext cx="227927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98" name="组合 597"/>
          <p:cNvGrpSpPr/>
          <p:nvPr/>
        </p:nvGrpSpPr>
        <p:grpSpPr>
          <a:xfrm>
            <a:off x="9876846" y="3906058"/>
            <a:ext cx="1203172" cy="391805"/>
            <a:chOff x="571433" y="3331468"/>
            <a:chExt cx="5105236" cy="1364800"/>
          </a:xfrm>
        </p:grpSpPr>
        <p:cxnSp>
          <p:nvCxnSpPr>
            <p:cNvPr id="620" name="直接连接符 619"/>
            <p:cNvCxnSpPr/>
            <p:nvPr/>
          </p:nvCxnSpPr>
          <p:spPr>
            <a:xfrm flipH="1">
              <a:off x="4935700" y="4041201"/>
              <a:ext cx="74096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1" name="直接连接符 620"/>
            <p:cNvCxnSpPr/>
            <p:nvPr/>
          </p:nvCxnSpPr>
          <p:spPr>
            <a:xfrm>
              <a:off x="573332" y="3356998"/>
              <a:ext cx="0" cy="133927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2" name="直接连接符 621"/>
            <p:cNvCxnSpPr/>
            <p:nvPr/>
          </p:nvCxnSpPr>
          <p:spPr>
            <a:xfrm flipH="1">
              <a:off x="571433" y="3331468"/>
              <a:ext cx="436426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3" name="直接连接符 622"/>
            <p:cNvCxnSpPr/>
            <p:nvPr/>
          </p:nvCxnSpPr>
          <p:spPr>
            <a:xfrm>
              <a:off x="4935700" y="3331468"/>
              <a:ext cx="0" cy="682337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99" name="组合 598"/>
          <p:cNvGrpSpPr/>
          <p:nvPr/>
        </p:nvGrpSpPr>
        <p:grpSpPr>
          <a:xfrm>
            <a:off x="11028773" y="3973861"/>
            <a:ext cx="271780" cy="521970"/>
            <a:chOff x="4311617" y="4168879"/>
            <a:chExt cx="271795" cy="522000"/>
          </a:xfrm>
        </p:grpSpPr>
        <p:sp>
          <p:nvSpPr>
            <p:cNvPr id="618" name="流程图: 手动操作 617"/>
            <p:cNvSpPr/>
            <p:nvPr/>
          </p:nvSpPr>
          <p:spPr>
            <a:xfrm rot="16200000">
              <a:off x="4229749" y="4326091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619" name="矩形 618"/>
            <p:cNvSpPr/>
            <p:nvPr/>
          </p:nvSpPr>
          <p:spPr>
            <a:xfrm>
              <a:off x="4311617" y="4168879"/>
              <a:ext cx="271795" cy="522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0" name="组合 599"/>
          <p:cNvGrpSpPr/>
          <p:nvPr/>
        </p:nvGrpSpPr>
        <p:grpSpPr>
          <a:xfrm>
            <a:off x="7800287" y="3700416"/>
            <a:ext cx="271780" cy="521970"/>
            <a:chOff x="4311617" y="4168879"/>
            <a:chExt cx="271795" cy="522000"/>
          </a:xfrm>
        </p:grpSpPr>
        <p:sp>
          <p:nvSpPr>
            <p:cNvPr id="616" name="流程图: 手动操作 615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617" name="矩形 616"/>
            <p:cNvSpPr/>
            <p:nvPr/>
          </p:nvSpPr>
          <p:spPr>
            <a:xfrm>
              <a:off x="4311617" y="4168879"/>
              <a:ext cx="271795" cy="522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01" name="直接连接符 600"/>
          <p:cNvCxnSpPr/>
          <p:nvPr/>
        </p:nvCxnSpPr>
        <p:spPr>
          <a:xfrm>
            <a:off x="4470492" y="4297708"/>
            <a:ext cx="0" cy="317419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02" name="组合 601"/>
          <p:cNvGrpSpPr/>
          <p:nvPr/>
        </p:nvGrpSpPr>
        <p:grpSpPr>
          <a:xfrm>
            <a:off x="4573328" y="4436234"/>
            <a:ext cx="271780" cy="521970"/>
            <a:chOff x="4311617" y="4168879"/>
            <a:chExt cx="271795" cy="522000"/>
          </a:xfrm>
        </p:grpSpPr>
        <p:sp>
          <p:nvSpPr>
            <p:cNvPr id="614" name="流程图: 手动操作 613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615" name="矩形 614"/>
            <p:cNvSpPr/>
            <p:nvPr/>
          </p:nvSpPr>
          <p:spPr>
            <a:xfrm>
              <a:off x="4311617" y="4168879"/>
              <a:ext cx="271795" cy="522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3" name="组合 602"/>
          <p:cNvGrpSpPr/>
          <p:nvPr/>
        </p:nvGrpSpPr>
        <p:grpSpPr>
          <a:xfrm>
            <a:off x="6552826" y="5688785"/>
            <a:ext cx="1411329" cy="404007"/>
            <a:chOff x="1394482" y="2325715"/>
            <a:chExt cx="1159010" cy="531703"/>
          </a:xfrm>
        </p:grpSpPr>
        <p:cxnSp>
          <p:nvCxnSpPr>
            <p:cNvPr id="612" name="直接连接符 611"/>
            <p:cNvCxnSpPr/>
            <p:nvPr/>
          </p:nvCxnSpPr>
          <p:spPr>
            <a:xfrm>
              <a:off x="2553492" y="2325715"/>
              <a:ext cx="0" cy="531703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3" name="直接连接符 612"/>
            <p:cNvCxnSpPr/>
            <p:nvPr/>
          </p:nvCxnSpPr>
          <p:spPr>
            <a:xfrm flipH="1">
              <a:off x="1394482" y="2857418"/>
              <a:ext cx="115901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04" name="组合 603"/>
          <p:cNvGrpSpPr/>
          <p:nvPr/>
        </p:nvGrpSpPr>
        <p:grpSpPr>
          <a:xfrm>
            <a:off x="9453000" y="2200815"/>
            <a:ext cx="286797" cy="1977742"/>
            <a:chOff x="1394482" y="2325714"/>
            <a:chExt cx="1159010" cy="531704"/>
          </a:xfrm>
        </p:grpSpPr>
        <p:cxnSp>
          <p:nvCxnSpPr>
            <p:cNvPr id="610" name="直接连接符 609"/>
            <p:cNvCxnSpPr/>
            <p:nvPr/>
          </p:nvCxnSpPr>
          <p:spPr>
            <a:xfrm>
              <a:off x="2553492" y="2325714"/>
              <a:ext cx="0" cy="526135"/>
            </a:xfrm>
            <a:prstGeom prst="line">
              <a:avLst/>
            </a:prstGeom>
            <a:noFill/>
            <a:ln w="2222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1" name="直接连接符 610"/>
            <p:cNvCxnSpPr/>
            <p:nvPr/>
          </p:nvCxnSpPr>
          <p:spPr>
            <a:xfrm flipH="1">
              <a:off x="1394482" y="2857418"/>
              <a:ext cx="1159010" cy="0"/>
            </a:xfrm>
            <a:prstGeom prst="line">
              <a:avLst/>
            </a:prstGeom>
            <a:noFill/>
            <a:ln w="2222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05" name="流程图: 延期 604"/>
          <p:cNvSpPr/>
          <p:nvPr/>
        </p:nvSpPr>
        <p:spPr>
          <a:xfrm>
            <a:off x="9870697" y="2045491"/>
            <a:ext cx="250811" cy="203189"/>
          </a:xfrm>
          <a:prstGeom prst="flowChartDelay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grpSp>
        <p:nvGrpSpPr>
          <p:cNvPr id="606" name="组合 605"/>
          <p:cNvGrpSpPr/>
          <p:nvPr/>
        </p:nvGrpSpPr>
        <p:grpSpPr>
          <a:xfrm>
            <a:off x="4282062" y="2927782"/>
            <a:ext cx="1106045" cy="3188000"/>
            <a:chOff x="1239056" y="2754720"/>
            <a:chExt cx="7791499" cy="1918806"/>
          </a:xfrm>
        </p:grpSpPr>
        <p:cxnSp>
          <p:nvCxnSpPr>
            <p:cNvPr id="607" name="直接连接符 606"/>
            <p:cNvCxnSpPr/>
            <p:nvPr/>
          </p:nvCxnSpPr>
          <p:spPr>
            <a:xfrm>
              <a:off x="1239056" y="2770734"/>
              <a:ext cx="0" cy="1900954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8" name="直接连接符 607"/>
            <p:cNvCxnSpPr/>
            <p:nvPr/>
          </p:nvCxnSpPr>
          <p:spPr>
            <a:xfrm flipH="1">
              <a:off x="1239056" y="2754720"/>
              <a:ext cx="227927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9" name="直接连接符 608"/>
            <p:cNvCxnSpPr/>
            <p:nvPr/>
          </p:nvCxnSpPr>
          <p:spPr>
            <a:xfrm flipH="1">
              <a:off x="1239056" y="4673526"/>
              <a:ext cx="779149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26" name="组合 725"/>
          <p:cNvGrpSpPr/>
          <p:nvPr/>
        </p:nvGrpSpPr>
        <p:grpSpPr>
          <a:xfrm>
            <a:off x="5245755" y="2510564"/>
            <a:ext cx="3987102" cy="1464868"/>
            <a:chOff x="5526640" y="1825630"/>
            <a:chExt cx="5210856" cy="1142068"/>
          </a:xfrm>
        </p:grpSpPr>
        <p:cxnSp>
          <p:nvCxnSpPr>
            <p:cNvPr id="727" name="直接连接符 726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8" name="直接连接符 727"/>
            <p:cNvCxnSpPr/>
            <p:nvPr/>
          </p:nvCxnSpPr>
          <p:spPr>
            <a:xfrm>
              <a:off x="10737496" y="1825630"/>
              <a:ext cx="0" cy="1142068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29" name="直接连接符 728"/>
          <p:cNvCxnSpPr/>
          <p:nvPr/>
        </p:nvCxnSpPr>
        <p:spPr>
          <a:xfrm>
            <a:off x="6552827" y="4297707"/>
            <a:ext cx="291910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0" name="直接连接符 729"/>
          <p:cNvCxnSpPr/>
          <p:nvPr/>
        </p:nvCxnSpPr>
        <p:spPr>
          <a:xfrm>
            <a:off x="6552827" y="4078627"/>
            <a:ext cx="291910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1" name="直接连接符 730"/>
          <p:cNvCxnSpPr/>
          <p:nvPr/>
        </p:nvCxnSpPr>
        <p:spPr>
          <a:xfrm>
            <a:off x="5227374" y="5098396"/>
            <a:ext cx="16279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矩形 731"/>
          <p:cNvSpPr/>
          <p:nvPr/>
        </p:nvSpPr>
        <p:spPr>
          <a:xfrm>
            <a:off x="2424411" y="3848706"/>
            <a:ext cx="828857" cy="1259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735" name="矩形 734"/>
          <p:cNvSpPr/>
          <p:nvPr/>
        </p:nvSpPr>
        <p:spPr>
          <a:xfrm>
            <a:off x="4673195" y="1466804"/>
            <a:ext cx="45466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1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6" name="矩形 735"/>
          <p:cNvSpPr/>
          <p:nvPr/>
        </p:nvSpPr>
        <p:spPr>
          <a:xfrm>
            <a:off x="4186453" y="2707291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7" name="矩形 736"/>
          <p:cNvSpPr/>
          <p:nvPr/>
        </p:nvSpPr>
        <p:spPr>
          <a:xfrm>
            <a:off x="4240926" y="2915392"/>
            <a:ext cx="3689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8" name="任意多边形: 形状 47"/>
          <p:cNvSpPr/>
          <p:nvPr/>
        </p:nvSpPr>
        <p:spPr>
          <a:xfrm>
            <a:off x="5233724" y="3143978"/>
            <a:ext cx="730210" cy="714336"/>
          </a:xfrm>
          <a:custGeom>
            <a:avLst/>
            <a:gdLst>
              <a:gd name="connsiteX0" fmla="*/ 0 w 730250"/>
              <a:gd name="connsiteY0" fmla="*/ 0 h 730250"/>
              <a:gd name="connsiteX1" fmla="*/ 730250 w 730250"/>
              <a:gd name="connsiteY1" fmla="*/ 0 h 730250"/>
              <a:gd name="connsiteX2" fmla="*/ 730250 w 730250"/>
              <a:gd name="connsiteY2" fmla="*/ 730250 h 730250"/>
              <a:gd name="connsiteX0-1" fmla="*/ 0 w 730250"/>
              <a:gd name="connsiteY0-2" fmla="*/ 0 h 714375"/>
              <a:gd name="connsiteX1-3" fmla="*/ 730250 w 730250"/>
              <a:gd name="connsiteY1-4" fmla="*/ 0 h 714375"/>
              <a:gd name="connsiteX2-5" fmla="*/ 730250 w 730250"/>
              <a:gd name="connsiteY2-6" fmla="*/ 714375 h 714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30250" h="714375">
                <a:moveTo>
                  <a:pt x="0" y="0"/>
                </a:moveTo>
                <a:lnTo>
                  <a:pt x="730250" y="0"/>
                </a:lnTo>
                <a:lnTo>
                  <a:pt x="730250" y="714375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739" name="任意多边形: 形状 49"/>
          <p:cNvSpPr/>
          <p:nvPr/>
        </p:nvSpPr>
        <p:spPr>
          <a:xfrm flipH="1">
            <a:off x="4654654" y="3359867"/>
            <a:ext cx="45717" cy="1144460"/>
          </a:xfrm>
          <a:custGeom>
            <a:avLst/>
            <a:gdLst>
              <a:gd name="connsiteX0" fmla="*/ 0 w 0"/>
              <a:gd name="connsiteY0" fmla="*/ 0 h 1187450"/>
              <a:gd name="connsiteX1" fmla="*/ 0 w 0"/>
              <a:gd name="connsiteY1" fmla="*/ 1187450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87450">
                <a:moveTo>
                  <a:pt x="0" y="0"/>
                </a:moveTo>
                <a:lnTo>
                  <a:pt x="0" y="118745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740" name="任意多边形: 形状 50"/>
          <p:cNvSpPr/>
          <p:nvPr/>
        </p:nvSpPr>
        <p:spPr>
          <a:xfrm>
            <a:off x="5123966" y="3350307"/>
            <a:ext cx="0" cy="1581064"/>
          </a:xfrm>
          <a:custGeom>
            <a:avLst/>
            <a:gdLst>
              <a:gd name="connsiteX0" fmla="*/ 0 w 0"/>
              <a:gd name="connsiteY0" fmla="*/ 0 h 1581150"/>
              <a:gd name="connsiteX1" fmla="*/ 0 w 0"/>
              <a:gd name="connsiteY1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81150">
                <a:moveTo>
                  <a:pt x="0" y="0"/>
                </a:moveTo>
                <a:lnTo>
                  <a:pt x="0" y="158115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741" name="直接连接符 740"/>
          <p:cNvCxnSpPr/>
          <p:nvPr/>
        </p:nvCxnSpPr>
        <p:spPr>
          <a:xfrm flipH="1">
            <a:off x="10121511" y="2146052"/>
            <a:ext cx="202696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2" name="直接连接符 741"/>
          <p:cNvCxnSpPr/>
          <p:nvPr/>
        </p:nvCxnSpPr>
        <p:spPr>
          <a:xfrm flipH="1">
            <a:off x="9732894" y="2200816"/>
            <a:ext cx="1439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接连接符 742"/>
          <p:cNvCxnSpPr/>
          <p:nvPr/>
        </p:nvCxnSpPr>
        <p:spPr>
          <a:xfrm flipV="1">
            <a:off x="1511324" y="4185789"/>
            <a:ext cx="401535" cy="1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4" name="直接连接符 743"/>
          <p:cNvCxnSpPr/>
          <p:nvPr/>
        </p:nvCxnSpPr>
        <p:spPr>
          <a:xfrm>
            <a:off x="2107156" y="4297862"/>
            <a:ext cx="30986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5" name="流程图: 手动操作 744"/>
          <p:cNvSpPr/>
          <p:nvPr/>
        </p:nvSpPr>
        <p:spPr>
          <a:xfrm rot="16200000">
            <a:off x="1770344" y="4183436"/>
            <a:ext cx="466170" cy="197936"/>
          </a:xfrm>
          <a:prstGeom prst="flowChartManualOperation">
            <a:avLst/>
          </a:prstGeom>
          <a:solidFill>
            <a:srgbClr val="FFFF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746" name="矩形 745"/>
          <p:cNvSpPr/>
          <p:nvPr/>
        </p:nvSpPr>
        <p:spPr>
          <a:xfrm>
            <a:off x="1868067" y="4017144"/>
            <a:ext cx="2717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7" name="直接连接符 746"/>
          <p:cNvCxnSpPr/>
          <p:nvPr/>
        </p:nvCxnSpPr>
        <p:spPr>
          <a:xfrm>
            <a:off x="2111725" y="4289101"/>
            <a:ext cx="30529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矩形 747"/>
          <p:cNvSpPr/>
          <p:nvPr/>
        </p:nvSpPr>
        <p:spPr>
          <a:xfrm>
            <a:off x="1949551" y="4385077"/>
            <a:ext cx="5880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9" name="矩形 748"/>
          <p:cNvSpPr/>
          <p:nvPr/>
        </p:nvSpPr>
        <p:spPr>
          <a:xfrm>
            <a:off x="2608763" y="3819780"/>
            <a:ext cx="4794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0" name="矩形 749"/>
          <p:cNvSpPr/>
          <p:nvPr/>
        </p:nvSpPr>
        <p:spPr>
          <a:xfrm>
            <a:off x="2876194" y="4019396"/>
            <a:ext cx="43942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1" name="矩形 750"/>
          <p:cNvSpPr/>
          <p:nvPr/>
        </p:nvSpPr>
        <p:spPr>
          <a:xfrm>
            <a:off x="2408484" y="4101942"/>
            <a:ext cx="3111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2" name="矩形 751"/>
          <p:cNvSpPr/>
          <p:nvPr/>
        </p:nvSpPr>
        <p:spPr>
          <a:xfrm>
            <a:off x="2421483" y="4409673"/>
            <a:ext cx="85915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Memory</a:t>
            </a:r>
            <a:endParaRPr lang="en-US" altLang="zh-CN" sz="132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753" name="矩形 752"/>
          <p:cNvSpPr/>
          <p:nvPr/>
        </p:nvSpPr>
        <p:spPr>
          <a:xfrm>
            <a:off x="2391844" y="4743210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4" name="矩形 753"/>
          <p:cNvSpPr/>
          <p:nvPr/>
        </p:nvSpPr>
        <p:spPr>
          <a:xfrm>
            <a:off x="3828090" y="3927700"/>
            <a:ext cx="55816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5" name="矩形 754"/>
          <p:cNvSpPr/>
          <p:nvPr/>
        </p:nvSpPr>
        <p:spPr>
          <a:xfrm>
            <a:off x="3829114" y="4963633"/>
            <a:ext cx="5480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6" name="矩形 755"/>
          <p:cNvSpPr/>
          <p:nvPr/>
        </p:nvSpPr>
        <p:spPr>
          <a:xfrm>
            <a:off x="4252258" y="5856491"/>
            <a:ext cx="43878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" name="矩形 756"/>
          <p:cNvSpPr/>
          <p:nvPr/>
        </p:nvSpPr>
        <p:spPr>
          <a:xfrm>
            <a:off x="4204027" y="4621608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8" name="矩形 757"/>
          <p:cNvSpPr/>
          <p:nvPr/>
        </p:nvSpPr>
        <p:spPr>
          <a:xfrm>
            <a:off x="4249937" y="4070878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9" name="矩形 758"/>
          <p:cNvSpPr/>
          <p:nvPr/>
        </p:nvSpPr>
        <p:spPr>
          <a:xfrm>
            <a:off x="4250976" y="3853008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0" name="直接连接符 759"/>
          <p:cNvCxnSpPr/>
          <p:nvPr/>
        </p:nvCxnSpPr>
        <p:spPr>
          <a:xfrm>
            <a:off x="4293976" y="4071027"/>
            <a:ext cx="1038803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1" name="直接连接符 760"/>
          <p:cNvCxnSpPr/>
          <p:nvPr/>
        </p:nvCxnSpPr>
        <p:spPr>
          <a:xfrm>
            <a:off x="4293976" y="4276839"/>
            <a:ext cx="1038803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2" name="直接连接符 761"/>
          <p:cNvCxnSpPr>
            <a:endCxn id="815" idx="1"/>
          </p:cNvCxnSpPr>
          <p:nvPr/>
        </p:nvCxnSpPr>
        <p:spPr>
          <a:xfrm>
            <a:off x="3262775" y="4167459"/>
            <a:ext cx="4015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直接连接符 762"/>
          <p:cNvCxnSpPr/>
          <p:nvPr/>
        </p:nvCxnSpPr>
        <p:spPr>
          <a:xfrm>
            <a:off x="4297426" y="3131453"/>
            <a:ext cx="3238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直接连接符 763"/>
          <p:cNvCxnSpPr/>
          <p:nvPr/>
        </p:nvCxnSpPr>
        <p:spPr>
          <a:xfrm>
            <a:off x="3862446" y="4184024"/>
            <a:ext cx="421697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5" name="直接连接符 764"/>
          <p:cNvCxnSpPr/>
          <p:nvPr/>
        </p:nvCxnSpPr>
        <p:spPr>
          <a:xfrm>
            <a:off x="3867450" y="5214766"/>
            <a:ext cx="116681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8" name="组合 767"/>
          <p:cNvGrpSpPr/>
          <p:nvPr/>
        </p:nvGrpSpPr>
        <p:grpSpPr>
          <a:xfrm>
            <a:off x="5335372" y="3815552"/>
            <a:ext cx="1322991" cy="1506357"/>
            <a:chOff x="5627149" y="4024017"/>
            <a:chExt cx="1395342" cy="1588736"/>
          </a:xfrm>
        </p:grpSpPr>
        <p:sp>
          <p:nvSpPr>
            <p:cNvPr id="769" name="矩形 768"/>
            <p:cNvSpPr/>
            <p:nvPr/>
          </p:nvSpPr>
          <p:spPr>
            <a:xfrm>
              <a:off x="5635130" y="4058982"/>
              <a:ext cx="1327324" cy="1553771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770" name="矩形 769"/>
            <p:cNvSpPr/>
            <p:nvPr/>
          </p:nvSpPr>
          <p:spPr>
            <a:xfrm>
              <a:off x="5627149" y="4119471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1" name="矩形 770"/>
            <p:cNvSpPr/>
            <p:nvPr/>
          </p:nvSpPr>
          <p:spPr>
            <a:xfrm>
              <a:off x="5627149" y="4336518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2" name="矩形 771"/>
            <p:cNvSpPr/>
            <p:nvPr/>
          </p:nvSpPr>
          <p:spPr>
            <a:xfrm>
              <a:off x="5627149" y="4770476"/>
              <a:ext cx="474166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3" name="矩形 772"/>
            <p:cNvSpPr/>
            <p:nvPr/>
          </p:nvSpPr>
          <p:spPr>
            <a:xfrm>
              <a:off x="5627150" y="5220981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4" name="矩形 773"/>
            <p:cNvSpPr/>
            <p:nvPr/>
          </p:nvSpPr>
          <p:spPr>
            <a:xfrm>
              <a:off x="6026642" y="4024017"/>
              <a:ext cx="505643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5" name="矩形 774"/>
            <p:cNvSpPr/>
            <p:nvPr/>
          </p:nvSpPr>
          <p:spPr>
            <a:xfrm>
              <a:off x="6600563" y="4112701"/>
              <a:ext cx="421928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6" name="矩形 775"/>
            <p:cNvSpPr/>
            <p:nvPr/>
          </p:nvSpPr>
          <p:spPr>
            <a:xfrm>
              <a:off x="6597005" y="4365398"/>
              <a:ext cx="421928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7" name="矩形 776"/>
            <p:cNvSpPr/>
            <p:nvPr/>
          </p:nvSpPr>
          <p:spPr>
            <a:xfrm>
              <a:off x="6012133" y="4801646"/>
              <a:ext cx="910828" cy="550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Register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/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File</a:t>
              </a:r>
              <a:endParaRPr lang="zh-CN" altLang="en-US" sz="1400" b="1" dirty="0"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778" name="矩形 777"/>
          <p:cNvSpPr/>
          <p:nvPr/>
        </p:nvSpPr>
        <p:spPr>
          <a:xfrm>
            <a:off x="7007114" y="3821041"/>
            <a:ext cx="3079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779" name="矩形 778"/>
          <p:cNvSpPr/>
          <p:nvPr/>
        </p:nvSpPr>
        <p:spPr>
          <a:xfrm>
            <a:off x="7018097" y="4254489"/>
            <a:ext cx="2971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780" name="矩形 779"/>
          <p:cNvSpPr/>
          <p:nvPr/>
        </p:nvSpPr>
        <p:spPr>
          <a:xfrm>
            <a:off x="6539951" y="5789909"/>
            <a:ext cx="8845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1" name="直接连接符 780"/>
          <p:cNvCxnSpPr/>
          <p:nvPr/>
        </p:nvCxnSpPr>
        <p:spPr>
          <a:xfrm>
            <a:off x="7073042" y="4078158"/>
            <a:ext cx="76840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直接连接符 781"/>
          <p:cNvCxnSpPr/>
          <p:nvPr/>
        </p:nvCxnSpPr>
        <p:spPr>
          <a:xfrm>
            <a:off x="7073042" y="4288785"/>
            <a:ext cx="108420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直接连接符 782"/>
          <p:cNvCxnSpPr/>
          <p:nvPr/>
        </p:nvCxnSpPr>
        <p:spPr>
          <a:xfrm>
            <a:off x="7940405" y="4492485"/>
            <a:ext cx="2173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4" name="矩形 783"/>
          <p:cNvSpPr/>
          <p:nvPr/>
        </p:nvSpPr>
        <p:spPr>
          <a:xfrm>
            <a:off x="7675544" y="4332644"/>
            <a:ext cx="2717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5" name="直接连接符 784"/>
          <p:cNvCxnSpPr/>
          <p:nvPr/>
        </p:nvCxnSpPr>
        <p:spPr>
          <a:xfrm>
            <a:off x="8609520" y="4597743"/>
            <a:ext cx="436538" cy="0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8" name="任意多边形: 形状 192"/>
          <p:cNvSpPr/>
          <p:nvPr/>
        </p:nvSpPr>
        <p:spPr>
          <a:xfrm flipV="1">
            <a:off x="8039381" y="3897389"/>
            <a:ext cx="969470" cy="47828"/>
          </a:xfrm>
          <a:custGeom>
            <a:avLst/>
            <a:gdLst>
              <a:gd name="connsiteX0" fmla="*/ 0 w 901700"/>
              <a:gd name="connsiteY0" fmla="*/ 0 h 107950"/>
              <a:gd name="connsiteX1" fmla="*/ 831850 w 901700"/>
              <a:gd name="connsiteY1" fmla="*/ 0 h 107950"/>
              <a:gd name="connsiteX2" fmla="*/ 831850 w 901700"/>
              <a:gd name="connsiteY2" fmla="*/ 107950 h 107950"/>
              <a:gd name="connsiteX3" fmla="*/ 901700 w 901700"/>
              <a:gd name="connsiteY3" fmla="*/ 107950 h 107950"/>
              <a:gd name="connsiteX0-1" fmla="*/ 0 w 914400"/>
              <a:gd name="connsiteY0-2" fmla="*/ 0 h 107950"/>
              <a:gd name="connsiteX1-3" fmla="*/ 831850 w 914400"/>
              <a:gd name="connsiteY1-4" fmla="*/ 0 h 107950"/>
              <a:gd name="connsiteX2-5" fmla="*/ 831850 w 914400"/>
              <a:gd name="connsiteY2-6" fmla="*/ 107950 h 107950"/>
              <a:gd name="connsiteX3-7" fmla="*/ 914400 w 914400"/>
              <a:gd name="connsiteY3-8" fmla="*/ 104775 h 107950"/>
              <a:gd name="connsiteX0-9" fmla="*/ 0 w 839397"/>
              <a:gd name="connsiteY0-10" fmla="*/ 0 h 107950"/>
              <a:gd name="connsiteX1-11" fmla="*/ 831850 w 839397"/>
              <a:gd name="connsiteY1-12" fmla="*/ 0 h 107950"/>
              <a:gd name="connsiteX2-13" fmla="*/ 831850 w 839397"/>
              <a:gd name="connsiteY2-14" fmla="*/ 107950 h 107950"/>
              <a:gd name="connsiteX3-15" fmla="*/ 838200 w 839397"/>
              <a:gd name="connsiteY3-16" fmla="*/ 97155 h 107950"/>
              <a:gd name="connsiteX0-17" fmla="*/ 0 w 839397"/>
              <a:gd name="connsiteY0-18" fmla="*/ 0 h 107950"/>
              <a:gd name="connsiteX1-19" fmla="*/ 831850 w 839397"/>
              <a:gd name="connsiteY1-20" fmla="*/ 0 h 107950"/>
              <a:gd name="connsiteX2-21" fmla="*/ 831850 w 839397"/>
              <a:gd name="connsiteY2-22" fmla="*/ 107950 h 107950"/>
              <a:gd name="connsiteX3-23" fmla="*/ 838200 w 839397"/>
              <a:gd name="connsiteY3-24" fmla="*/ 20955 h 107950"/>
              <a:gd name="connsiteX0-25" fmla="*/ 0 w 831850"/>
              <a:gd name="connsiteY0-26" fmla="*/ 0 h 107950"/>
              <a:gd name="connsiteX1-27" fmla="*/ 831850 w 831850"/>
              <a:gd name="connsiteY1-28" fmla="*/ 0 h 107950"/>
              <a:gd name="connsiteX2-29" fmla="*/ 831850 w 831850"/>
              <a:gd name="connsiteY2-30" fmla="*/ 107950 h 107950"/>
              <a:gd name="connsiteX0-31" fmla="*/ 0 w 831850"/>
              <a:gd name="connsiteY0-32" fmla="*/ 0 h 69850"/>
              <a:gd name="connsiteX1-33" fmla="*/ 831850 w 831850"/>
              <a:gd name="connsiteY1-34" fmla="*/ 0 h 69850"/>
              <a:gd name="connsiteX2-35" fmla="*/ 831850 w 831850"/>
              <a:gd name="connsiteY2-36" fmla="*/ 69850 h 69850"/>
              <a:gd name="connsiteX0-37" fmla="*/ 0 w 831850"/>
              <a:gd name="connsiteY0-38" fmla="*/ 0 h 0"/>
              <a:gd name="connsiteX1-39" fmla="*/ 831850 w 831850"/>
              <a:gd name="connsiteY1-40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31850">
                <a:moveTo>
                  <a:pt x="0" y="0"/>
                </a:moveTo>
                <a:lnTo>
                  <a:pt x="831850" y="0"/>
                </a:lnTo>
              </a:path>
            </a:pathLst>
          </a:cu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789" name="矩形 788"/>
          <p:cNvSpPr/>
          <p:nvPr/>
        </p:nvSpPr>
        <p:spPr>
          <a:xfrm>
            <a:off x="8526650" y="3679714"/>
            <a:ext cx="563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0" name="矩形 789"/>
          <p:cNvSpPr/>
          <p:nvPr/>
        </p:nvSpPr>
        <p:spPr>
          <a:xfrm>
            <a:off x="8552028" y="4578857"/>
            <a:ext cx="5543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1" name="矩形 790"/>
          <p:cNvSpPr/>
          <p:nvPr/>
        </p:nvSpPr>
        <p:spPr>
          <a:xfrm>
            <a:off x="9191093" y="3772401"/>
            <a:ext cx="6381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2" name="矩形 791"/>
          <p:cNvSpPr/>
          <p:nvPr/>
        </p:nvSpPr>
        <p:spPr>
          <a:xfrm>
            <a:off x="9435231" y="4320296"/>
            <a:ext cx="834390" cy="27559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3" name="直接连接符 792"/>
          <p:cNvCxnSpPr/>
          <p:nvPr/>
        </p:nvCxnSpPr>
        <p:spPr>
          <a:xfrm>
            <a:off x="9318045" y="4310916"/>
            <a:ext cx="895704" cy="0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4" name="直接连接符 793"/>
          <p:cNvCxnSpPr/>
          <p:nvPr/>
        </p:nvCxnSpPr>
        <p:spPr>
          <a:xfrm>
            <a:off x="10431762" y="4320670"/>
            <a:ext cx="64927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矩形 795"/>
          <p:cNvSpPr/>
          <p:nvPr/>
        </p:nvSpPr>
        <p:spPr>
          <a:xfrm>
            <a:off x="10384239" y="4075952"/>
            <a:ext cx="789609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Aluout</a:t>
            </a:r>
            <a:endParaRPr lang="en-US" altLang="zh-CN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7" name="直接连接符 796"/>
          <p:cNvCxnSpPr/>
          <p:nvPr/>
        </p:nvCxnSpPr>
        <p:spPr>
          <a:xfrm>
            <a:off x="4471849" y="4620905"/>
            <a:ext cx="139609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直接连接符 797"/>
          <p:cNvCxnSpPr/>
          <p:nvPr/>
        </p:nvCxnSpPr>
        <p:spPr>
          <a:xfrm>
            <a:off x="4293975" y="4832532"/>
            <a:ext cx="323831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直接连接符 798"/>
          <p:cNvCxnSpPr/>
          <p:nvPr/>
        </p:nvCxnSpPr>
        <p:spPr>
          <a:xfrm>
            <a:off x="4808167" y="4697832"/>
            <a:ext cx="52461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5" name="Group 1"/>
          <p:cNvGrpSpPr/>
          <p:nvPr/>
        </p:nvGrpSpPr>
        <p:grpSpPr>
          <a:xfrm>
            <a:off x="10296096" y="1992384"/>
            <a:ext cx="259246" cy="192503"/>
            <a:chOff x="3990332" y="3048832"/>
            <a:chExt cx="1009448" cy="723602"/>
          </a:xfrm>
        </p:grpSpPr>
        <p:sp>
          <p:nvSpPr>
            <p:cNvPr id="806" name="Stored Data 71"/>
            <p:cNvSpPr/>
            <p:nvPr/>
          </p:nvSpPr>
          <p:spPr>
            <a:xfrm rot="10800000">
              <a:off x="3997590" y="3048854"/>
              <a:ext cx="1002190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5183 w 10000"/>
                <a:gd name="connsiteY0-366" fmla="*/ 44 h 10000"/>
                <a:gd name="connsiteX1-367" fmla="*/ 10000 w 10000"/>
                <a:gd name="connsiteY1-368" fmla="*/ 0 h 10000"/>
                <a:gd name="connsiteX2-369" fmla="*/ 8935 w 10000"/>
                <a:gd name="connsiteY2-370" fmla="*/ 4956 h 10000"/>
                <a:gd name="connsiteX3-371" fmla="*/ 9999 w 10000"/>
                <a:gd name="connsiteY3-372" fmla="*/ 10000 h 10000"/>
                <a:gd name="connsiteX4-373" fmla="*/ 5183 w 10000"/>
                <a:gd name="connsiteY4-374" fmla="*/ 9912 h 10000"/>
                <a:gd name="connsiteX5-375" fmla="*/ 0 w 10000"/>
                <a:gd name="connsiteY5-376" fmla="*/ 5043 h 10000"/>
                <a:gd name="connsiteX6-377" fmla="*/ 5183 w 10000"/>
                <a:gd name="connsiteY6-378" fmla="*/ 44 h 10000"/>
                <a:gd name="connsiteX0-379" fmla="*/ 5183 w 10000"/>
                <a:gd name="connsiteY0-380" fmla="*/ 44 h 10000"/>
                <a:gd name="connsiteX1-381" fmla="*/ 10000 w 10000"/>
                <a:gd name="connsiteY1-382" fmla="*/ 0 h 10000"/>
                <a:gd name="connsiteX2-383" fmla="*/ 8935 w 10000"/>
                <a:gd name="connsiteY2-384" fmla="*/ 4956 h 10000"/>
                <a:gd name="connsiteX3-385" fmla="*/ 9999 w 10000"/>
                <a:gd name="connsiteY3-386" fmla="*/ 10000 h 10000"/>
                <a:gd name="connsiteX4-387" fmla="*/ 5183 w 10000"/>
                <a:gd name="connsiteY4-388" fmla="*/ 9912 h 10000"/>
                <a:gd name="connsiteX5-389" fmla="*/ 0 w 10000"/>
                <a:gd name="connsiteY5-390" fmla="*/ 5043 h 10000"/>
                <a:gd name="connsiteX6-391" fmla="*/ 5183 w 10000"/>
                <a:gd name="connsiteY6-392" fmla="*/ 44 h 10000"/>
                <a:gd name="connsiteX0-393" fmla="*/ 8935 w 10000"/>
                <a:gd name="connsiteY0-394" fmla="*/ 4956 h 10000"/>
                <a:gd name="connsiteX1-395" fmla="*/ 9999 w 10000"/>
                <a:gd name="connsiteY1-396" fmla="*/ 10000 h 10000"/>
                <a:gd name="connsiteX2-397" fmla="*/ 5183 w 10000"/>
                <a:gd name="connsiteY2-398" fmla="*/ 9912 h 10000"/>
                <a:gd name="connsiteX3-399" fmla="*/ 0 w 10000"/>
                <a:gd name="connsiteY3-400" fmla="*/ 5043 h 10000"/>
                <a:gd name="connsiteX4-401" fmla="*/ 5183 w 10000"/>
                <a:gd name="connsiteY4-402" fmla="*/ 44 h 10000"/>
                <a:gd name="connsiteX5-403" fmla="*/ 10000 w 10000"/>
                <a:gd name="connsiteY5-404" fmla="*/ 0 h 10000"/>
                <a:gd name="connsiteX6-405" fmla="*/ 9841 w 10000"/>
                <a:gd name="connsiteY6-406" fmla="*/ 6220 h 10000"/>
                <a:gd name="connsiteX0-407" fmla="*/ 8935 w 10000"/>
                <a:gd name="connsiteY0-408" fmla="*/ 4956 h 10000"/>
                <a:gd name="connsiteX1-409" fmla="*/ 9999 w 10000"/>
                <a:gd name="connsiteY1-410" fmla="*/ 10000 h 10000"/>
                <a:gd name="connsiteX2-411" fmla="*/ 5183 w 10000"/>
                <a:gd name="connsiteY2-412" fmla="*/ 9912 h 10000"/>
                <a:gd name="connsiteX3-413" fmla="*/ 0 w 10000"/>
                <a:gd name="connsiteY3-414" fmla="*/ 5043 h 10000"/>
                <a:gd name="connsiteX4-415" fmla="*/ 5183 w 10000"/>
                <a:gd name="connsiteY4-416" fmla="*/ 44 h 10000"/>
                <a:gd name="connsiteX5-417" fmla="*/ 10000 w 10000"/>
                <a:gd name="connsiteY5-418" fmla="*/ 0 h 10000"/>
                <a:gd name="connsiteX0-419" fmla="*/ 9999 w 10000"/>
                <a:gd name="connsiteY0-420" fmla="*/ 10000 h 10000"/>
                <a:gd name="connsiteX1-421" fmla="*/ 5183 w 10000"/>
                <a:gd name="connsiteY1-422" fmla="*/ 9912 h 10000"/>
                <a:gd name="connsiteX2-423" fmla="*/ 0 w 10000"/>
                <a:gd name="connsiteY2-424" fmla="*/ 5043 h 10000"/>
                <a:gd name="connsiteX3-425" fmla="*/ 5183 w 10000"/>
                <a:gd name="connsiteY3-426" fmla="*/ 44 h 10000"/>
                <a:gd name="connsiteX4-427" fmla="*/ 10000 w 10000"/>
                <a:gd name="connsiteY4-428" fmla="*/ 0 h 10000"/>
                <a:gd name="connsiteX0-429" fmla="*/ 8536 w 8537"/>
                <a:gd name="connsiteY0-430" fmla="*/ 10000 h 10000"/>
                <a:gd name="connsiteX1-431" fmla="*/ 3720 w 8537"/>
                <a:gd name="connsiteY1-432" fmla="*/ 9912 h 10000"/>
                <a:gd name="connsiteX2-433" fmla="*/ 0 w 8537"/>
                <a:gd name="connsiteY2-434" fmla="*/ 4793 h 10000"/>
                <a:gd name="connsiteX3-435" fmla="*/ 3720 w 8537"/>
                <a:gd name="connsiteY3-436" fmla="*/ 44 h 10000"/>
                <a:gd name="connsiteX4-437" fmla="*/ 8537 w 8537"/>
                <a:gd name="connsiteY4-438" fmla="*/ 0 h 10000"/>
                <a:gd name="connsiteX0-439" fmla="*/ 10342 w 10343"/>
                <a:gd name="connsiteY0-440" fmla="*/ 10000 h 10000"/>
                <a:gd name="connsiteX1-441" fmla="*/ 4701 w 10343"/>
                <a:gd name="connsiteY1-442" fmla="*/ 9912 h 10000"/>
                <a:gd name="connsiteX2-443" fmla="*/ 0 w 10343"/>
                <a:gd name="connsiteY2-444" fmla="*/ 4543 h 10000"/>
                <a:gd name="connsiteX3-445" fmla="*/ 4701 w 10343"/>
                <a:gd name="connsiteY3-446" fmla="*/ 44 h 10000"/>
                <a:gd name="connsiteX4-447" fmla="*/ 10343 w 10343"/>
                <a:gd name="connsiteY4-448" fmla="*/ 0 h 10000"/>
                <a:gd name="connsiteX0-449" fmla="*/ 9771 w 9772"/>
                <a:gd name="connsiteY0-450" fmla="*/ 10000 h 10000"/>
                <a:gd name="connsiteX1-451" fmla="*/ 4130 w 9772"/>
                <a:gd name="connsiteY1-452" fmla="*/ 9912 h 10000"/>
                <a:gd name="connsiteX2-453" fmla="*/ 0 w 9772"/>
                <a:gd name="connsiteY2-454" fmla="*/ 4917 h 10000"/>
                <a:gd name="connsiteX3-455" fmla="*/ 4130 w 9772"/>
                <a:gd name="connsiteY3-456" fmla="*/ 44 h 10000"/>
                <a:gd name="connsiteX4-457" fmla="*/ 9772 w 9772"/>
                <a:gd name="connsiteY4-458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72" h="10000">
                  <a:moveTo>
                    <a:pt x="9771" y="10000"/>
                  </a:moveTo>
                  <a:lnTo>
                    <a:pt x="4130" y="9912"/>
                  </a:lnTo>
                  <a:cubicBezTo>
                    <a:pt x="1643" y="9824"/>
                    <a:pt x="0" y="6562"/>
                    <a:pt x="0" y="4917"/>
                  </a:cubicBezTo>
                  <a:cubicBezTo>
                    <a:pt x="0" y="3272"/>
                    <a:pt x="1531" y="220"/>
                    <a:pt x="4130" y="44"/>
                  </a:cubicBezTo>
                  <a:lnTo>
                    <a:pt x="9772" y="0"/>
                  </a:ln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 b="1"/>
            </a:p>
          </p:txBody>
        </p:sp>
        <p:sp>
          <p:nvSpPr>
            <p:cNvPr id="807" name="Stored Data 71"/>
            <p:cNvSpPr/>
            <p:nvPr/>
          </p:nvSpPr>
          <p:spPr>
            <a:xfrm rot="10800000">
              <a:off x="3990332" y="3048832"/>
              <a:ext cx="167778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603 w 5420"/>
                <a:gd name="connsiteY0-366" fmla="*/ 44 h 10000"/>
                <a:gd name="connsiteX1-367" fmla="*/ 5420 w 5420"/>
                <a:gd name="connsiteY1-368" fmla="*/ 0 h 10000"/>
                <a:gd name="connsiteX2-369" fmla="*/ 4355 w 5420"/>
                <a:gd name="connsiteY2-370" fmla="*/ 4956 h 10000"/>
                <a:gd name="connsiteX3-371" fmla="*/ 5419 w 5420"/>
                <a:gd name="connsiteY3-372" fmla="*/ 10000 h 10000"/>
                <a:gd name="connsiteX4-373" fmla="*/ 603 w 5420"/>
                <a:gd name="connsiteY4-374" fmla="*/ 9912 h 10000"/>
                <a:gd name="connsiteX5-375" fmla="*/ 603 w 5420"/>
                <a:gd name="connsiteY5-376" fmla="*/ 44 h 10000"/>
                <a:gd name="connsiteX0-377" fmla="*/ 1112 w 9999"/>
                <a:gd name="connsiteY0-378" fmla="*/ 9912 h 11176"/>
                <a:gd name="connsiteX1-379" fmla="*/ 1112 w 9999"/>
                <a:gd name="connsiteY1-380" fmla="*/ 44 h 11176"/>
                <a:gd name="connsiteX2-381" fmla="*/ 9999 w 9999"/>
                <a:gd name="connsiteY2-382" fmla="*/ 0 h 11176"/>
                <a:gd name="connsiteX3-383" fmla="*/ 8034 w 9999"/>
                <a:gd name="connsiteY3-384" fmla="*/ 4956 h 11176"/>
                <a:gd name="connsiteX4-385" fmla="*/ 9997 w 9999"/>
                <a:gd name="connsiteY4-386" fmla="*/ 10000 h 11176"/>
                <a:gd name="connsiteX5-387" fmla="*/ 2783 w 9999"/>
                <a:gd name="connsiteY5-388" fmla="*/ 11176 h 11176"/>
                <a:gd name="connsiteX0-389" fmla="*/ 1112 w 10000"/>
                <a:gd name="connsiteY0-390" fmla="*/ 8869 h 8948"/>
                <a:gd name="connsiteX1-391" fmla="*/ 1112 w 10000"/>
                <a:gd name="connsiteY1-392" fmla="*/ 39 h 8948"/>
                <a:gd name="connsiteX2-393" fmla="*/ 10000 w 10000"/>
                <a:gd name="connsiteY2-394" fmla="*/ 0 h 8948"/>
                <a:gd name="connsiteX3-395" fmla="*/ 8035 w 10000"/>
                <a:gd name="connsiteY3-396" fmla="*/ 4435 h 8948"/>
                <a:gd name="connsiteX4-397" fmla="*/ 9998 w 10000"/>
                <a:gd name="connsiteY4-398" fmla="*/ 8948 h 8948"/>
                <a:gd name="connsiteX0-399" fmla="*/ 0 w 8888"/>
                <a:gd name="connsiteY0-400" fmla="*/ 44 h 10000"/>
                <a:gd name="connsiteX1-401" fmla="*/ 8888 w 8888"/>
                <a:gd name="connsiteY1-402" fmla="*/ 0 h 10000"/>
                <a:gd name="connsiteX2-403" fmla="*/ 6923 w 8888"/>
                <a:gd name="connsiteY2-404" fmla="*/ 4956 h 10000"/>
                <a:gd name="connsiteX3-405" fmla="*/ 8886 w 8888"/>
                <a:gd name="connsiteY3-406" fmla="*/ 10000 h 10000"/>
                <a:gd name="connsiteX0-407" fmla="*/ 2211 w 2211"/>
                <a:gd name="connsiteY0-408" fmla="*/ 0 h 10000"/>
                <a:gd name="connsiteX1-409" fmla="*/ 0 w 2211"/>
                <a:gd name="connsiteY1-410" fmla="*/ 4956 h 10000"/>
                <a:gd name="connsiteX2-411" fmla="*/ 2209 w 2211"/>
                <a:gd name="connsiteY2-4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 b="1"/>
            </a:p>
          </p:txBody>
        </p:sp>
      </p:grpSp>
      <p:grpSp>
        <p:nvGrpSpPr>
          <p:cNvPr id="808" name="组合 807"/>
          <p:cNvGrpSpPr/>
          <p:nvPr/>
        </p:nvGrpSpPr>
        <p:grpSpPr>
          <a:xfrm>
            <a:off x="4993115" y="4854806"/>
            <a:ext cx="271780" cy="521970"/>
            <a:chOff x="4311617" y="4168879"/>
            <a:chExt cx="271795" cy="521999"/>
          </a:xfrm>
        </p:grpSpPr>
        <p:sp>
          <p:nvSpPr>
            <p:cNvPr id="809" name="流程图: 手动操作 808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810" name="矩形 809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1" name="矩形 810"/>
          <p:cNvSpPr/>
          <p:nvPr/>
        </p:nvSpPr>
        <p:spPr>
          <a:xfrm>
            <a:off x="4742349" y="3846441"/>
            <a:ext cx="30035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12" name="矩形 811"/>
          <p:cNvSpPr/>
          <p:nvPr/>
        </p:nvSpPr>
        <p:spPr>
          <a:xfrm>
            <a:off x="4742349" y="4063871"/>
            <a:ext cx="29337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13" name="矩形 812"/>
          <p:cNvSpPr/>
          <p:nvPr/>
        </p:nvSpPr>
        <p:spPr>
          <a:xfrm>
            <a:off x="4308309" y="4800211"/>
            <a:ext cx="32512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814" name="组合 813"/>
          <p:cNvGrpSpPr/>
          <p:nvPr/>
        </p:nvGrpSpPr>
        <p:grpSpPr>
          <a:xfrm>
            <a:off x="3549757" y="3923003"/>
            <a:ext cx="454660" cy="768019"/>
            <a:chOff x="3743887" y="4137343"/>
            <a:chExt cx="479524" cy="810020"/>
          </a:xfrm>
        </p:grpSpPr>
        <p:sp>
          <p:nvSpPr>
            <p:cNvPr id="815" name="矩形 814"/>
            <p:cNvSpPr/>
            <p:nvPr/>
          </p:nvSpPr>
          <p:spPr>
            <a:xfrm>
              <a:off x="3864682" y="4179616"/>
              <a:ext cx="217163" cy="43110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816" name="矩形 815"/>
            <p:cNvSpPr/>
            <p:nvPr/>
          </p:nvSpPr>
          <p:spPr>
            <a:xfrm>
              <a:off x="3785987" y="4137343"/>
              <a:ext cx="397818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17" name="组合 816"/>
            <p:cNvGrpSpPr/>
            <p:nvPr/>
          </p:nvGrpSpPr>
          <p:grpSpPr>
            <a:xfrm>
              <a:off x="3743887" y="4475965"/>
              <a:ext cx="479524" cy="471398"/>
              <a:chOff x="3743887" y="4293594"/>
              <a:chExt cx="479524" cy="471398"/>
            </a:xfrm>
          </p:grpSpPr>
          <p:grpSp>
            <p:nvGrpSpPr>
              <p:cNvPr id="818" name="组合 817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820" name="直接连接符 819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1" name="矩形 820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9" name="等腰三角形 818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grpSp>
        <p:nvGrpSpPr>
          <p:cNvPr id="822" name="组合 821"/>
          <p:cNvGrpSpPr/>
          <p:nvPr/>
        </p:nvGrpSpPr>
        <p:grpSpPr>
          <a:xfrm>
            <a:off x="3549758" y="5431880"/>
            <a:ext cx="454660" cy="307763"/>
            <a:chOff x="2146087" y="4862847"/>
            <a:chExt cx="454685" cy="307779"/>
          </a:xfrm>
        </p:grpSpPr>
        <p:cxnSp>
          <p:nvCxnSpPr>
            <p:cNvPr id="823" name="直接连接符 822"/>
            <p:cNvCxnSpPr/>
            <p:nvPr/>
          </p:nvCxnSpPr>
          <p:spPr>
            <a:xfrm flipV="1">
              <a:off x="2364748" y="4862847"/>
              <a:ext cx="0" cy="10477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4" name="矩形 823"/>
            <p:cNvSpPr/>
            <p:nvPr/>
          </p:nvSpPr>
          <p:spPr>
            <a:xfrm>
              <a:off x="2146087" y="4910263"/>
              <a:ext cx="454685" cy="2603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0" name="组合 829"/>
          <p:cNvGrpSpPr/>
          <p:nvPr/>
        </p:nvGrpSpPr>
        <p:grpSpPr>
          <a:xfrm>
            <a:off x="2626438" y="4973525"/>
            <a:ext cx="454660" cy="462114"/>
            <a:chOff x="3743887" y="4293594"/>
            <a:chExt cx="479524" cy="450735"/>
          </a:xfrm>
          <a:solidFill>
            <a:srgbClr val="92D050"/>
          </a:solidFill>
        </p:grpSpPr>
        <p:grpSp>
          <p:nvGrpSpPr>
            <p:cNvPr id="831" name="组合 830"/>
            <p:cNvGrpSpPr/>
            <p:nvPr/>
          </p:nvGrpSpPr>
          <p:grpSpPr>
            <a:xfrm>
              <a:off x="3743887" y="4420795"/>
              <a:ext cx="479524" cy="323534"/>
              <a:chOff x="2146087" y="4844273"/>
              <a:chExt cx="454685" cy="306775"/>
            </a:xfrm>
            <a:grpFill/>
          </p:grpSpPr>
          <p:cxnSp>
            <p:nvCxnSpPr>
              <p:cNvPr id="833" name="直接连接符 832"/>
              <p:cNvCxnSpPr/>
              <p:nvPr/>
            </p:nvCxnSpPr>
            <p:spPr>
              <a:xfrm flipV="1">
                <a:off x="2364748" y="4844273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4" name="矩形 833"/>
              <p:cNvSpPr/>
              <p:nvPr/>
            </p:nvSpPr>
            <p:spPr>
              <a:xfrm>
                <a:off x="2146087" y="4910263"/>
                <a:ext cx="454685" cy="24078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2" name="等腰三角形 831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835" name="组合 834"/>
          <p:cNvGrpSpPr/>
          <p:nvPr/>
        </p:nvGrpSpPr>
        <p:grpSpPr>
          <a:xfrm>
            <a:off x="6746829" y="3855632"/>
            <a:ext cx="454660" cy="957123"/>
            <a:chOff x="7115801" y="4066288"/>
            <a:chExt cx="479524" cy="1009465"/>
          </a:xfrm>
        </p:grpSpPr>
        <p:sp>
          <p:nvSpPr>
            <p:cNvPr id="836" name="矩形 835"/>
            <p:cNvSpPr/>
            <p:nvPr/>
          </p:nvSpPr>
          <p:spPr>
            <a:xfrm>
              <a:off x="7242686" y="4066288"/>
              <a:ext cx="217163" cy="670636"/>
            </a:xfrm>
            <a:prstGeom prst="rect">
              <a:avLst/>
            </a:prstGeom>
            <a:solidFill>
              <a:srgbClr val="33CCCC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grpSp>
          <p:nvGrpSpPr>
            <p:cNvPr id="837" name="组合 836"/>
            <p:cNvGrpSpPr/>
            <p:nvPr/>
          </p:nvGrpSpPr>
          <p:grpSpPr>
            <a:xfrm>
              <a:off x="7115801" y="4604354"/>
              <a:ext cx="479524" cy="471399"/>
              <a:chOff x="3743887" y="4293594"/>
              <a:chExt cx="479524" cy="471399"/>
            </a:xfrm>
          </p:grpSpPr>
          <p:grpSp>
            <p:nvGrpSpPr>
              <p:cNvPr id="838" name="组合 837"/>
              <p:cNvGrpSpPr/>
              <p:nvPr/>
            </p:nvGrpSpPr>
            <p:grpSpPr>
              <a:xfrm>
                <a:off x="3743887" y="4440399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840" name="直接连接符 839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1" name="矩形 840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39" name="等腰三角形 838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33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grpSp>
        <p:nvGrpSpPr>
          <p:cNvPr id="843" name="组合 842"/>
          <p:cNvGrpSpPr/>
          <p:nvPr/>
        </p:nvGrpSpPr>
        <p:grpSpPr>
          <a:xfrm>
            <a:off x="10096901" y="4539906"/>
            <a:ext cx="454660" cy="307763"/>
            <a:chOff x="2146087" y="4862847"/>
            <a:chExt cx="454685" cy="307779"/>
          </a:xfrm>
        </p:grpSpPr>
        <p:cxnSp>
          <p:nvCxnSpPr>
            <p:cNvPr id="845" name="直接连接符 844"/>
            <p:cNvCxnSpPr/>
            <p:nvPr/>
          </p:nvCxnSpPr>
          <p:spPr>
            <a:xfrm flipV="1">
              <a:off x="2364748" y="4862847"/>
              <a:ext cx="0" cy="10477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6" name="矩形 845"/>
            <p:cNvSpPr/>
            <p:nvPr/>
          </p:nvSpPr>
          <p:spPr>
            <a:xfrm>
              <a:off x="2146087" y="4910263"/>
              <a:ext cx="454685" cy="2603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7" name="组合 846"/>
          <p:cNvGrpSpPr/>
          <p:nvPr/>
        </p:nvGrpSpPr>
        <p:grpSpPr>
          <a:xfrm>
            <a:off x="5731886" y="5197444"/>
            <a:ext cx="454660" cy="446954"/>
            <a:chOff x="3743887" y="4293594"/>
            <a:chExt cx="479524" cy="471397"/>
          </a:xfrm>
          <a:solidFill>
            <a:srgbClr val="FFCCFF"/>
          </a:solidFill>
        </p:grpSpPr>
        <p:grpSp>
          <p:nvGrpSpPr>
            <p:cNvPr id="848" name="组合 847"/>
            <p:cNvGrpSpPr/>
            <p:nvPr/>
          </p:nvGrpSpPr>
          <p:grpSpPr>
            <a:xfrm>
              <a:off x="3743887" y="4411013"/>
              <a:ext cx="479524" cy="353978"/>
              <a:chOff x="2146087" y="4834986"/>
              <a:chExt cx="454685" cy="335641"/>
            </a:xfrm>
            <a:grpFill/>
          </p:grpSpPr>
          <p:cxnSp>
            <p:nvCxnSpPr>
              <p:cNvPr id="850" name="直接连接符 849"/>
              <p:cNvCxnSpPr/>
              <p:nvPr/>
            </p:nvCxnSpPr>
            <p:spPr>
              <a:xfrm flipV="1">
                <a:off x="2364748" y="4834986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" name="矩形 850"/>
              <p:cNvSpPr/>
              <p:nvPr/>
            </p:nvSpPr>
            <p:spPr>
              <a:xfrm>
                <a:off x="2146087" y="4910263"/>
                <a:ext cx="454685" cy="2603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9" name="等腰三角形 848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sp>
        <p:nvSpPr>
          <p:cNvPr id="852" name="矩形 851"/>
          <p:cNvSpPr/>
          <p:nvPr/>
        </p:nvSpPr>
        <p:spPr>
          <a:xfrm>
            <a:off x="3455792" y="3718419"/>
            <a:ext cx="35560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53" name="矩形 852"/>
          <p:cNvSpPr/>
          <p:nvPr/>
        </p:nvSpPr>
        <p:spPr>
          <a:xfrm>
            <a:off x="3455453" y="4730370"/>
            <a:ext cx="4298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70" name="矩形 869"/>
          <p:cNvSpPr/>
          <p:nvPr/>
        </p:nvSpPr>
        <p:spPr>
          <a:xfrm>
            <a:off x="955876" y="3664302"/>
            <a:ext cx="6953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PC+4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874" name="直接连接符 873"/>
          <p:cNvCxnSpPr/>
          <p:nvPr/>
        </p:nvCxnSpPr>
        <p:spPr>
          <a:xfrm>
            <a:off x="7939055" y="4894651"/>
            <a:ext cx="201508" cy="0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5" name="直接连接符 874"/>
          <p:cNvCxnSpPr/>
          <p:nvPr/>
        </p:nvCxnSpPr>
        <p:spPr>
          <a:xfrm flipV="1">
            <a:off x="7940308" y="4894651"/>
            <a:ext cx="0" cy="389490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81" name="组合 880"/>
          <p:cNvGrpSpPr/>
          <p:nvPr/>
        </p:nvGrpSpPr>
        <p:grpSpPr>
          <a:xfrm>
            <a:off x="5240073" y="1873762"/>
            <a:ext cx="5075479" cy="141417"/>
            <a:chOff x="5526640" y="1825630"/>
            <a:chExt cx="5353044" cy="149151"/>
          </a:xfrm>
        </p:grpSpPr>
        <p:cxnSp>
          <p:nvCxnSpPr>
            <p:cNvPr id="882" name="直接连接符 881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3" name="直接连接符 882"/>
            <p:cNvCxnSpPr/>
            <p:nvPr/>
          </p:nvCxnSpPr>
          <p:spPr>
            <a:xfrm>
              <a:off x="10737496" y="1836508"/>
              <a:ext cx="0" cy="138273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4" name="直接连接符 883"/>
            <p:cNvCxnSpPr/>
            <p:nvPr/>
          </p:nvCxnSpPr>
          <p:spPr>
            <a:xfrm>
              <a:off x="10737496" y="1974781"/>
              <a:ext cx="142188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85" name="直接连接符 884"/>
          <p:cNvCxnSpPr/>
          <p:nvPr/>
        </p:nvCxnSpPr>
        <p:spPr>
          <a:xfrm>
            <a:off x="5240074" y="2088635"/>
            <a:ext cx="4629371" cy="0"/>
          </a:xfrm>
          <a:prstGeom prst="line">
            <a:avLst/>
          </a:prstGeom>
          <a:noFill/>
          <a:ln w="19050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86" name="组合 885"/>
          <p:cNvGrpSpPr/>
          <p:nvPr/>
        </p:nvGrpSpPr>
        <p:grpSpPr>
          <a:xfrm>
            <a:off x="5240073" y="2300985"/>
            <a:ext cx="5933775" cy="1720651"/>
            <a:chOff x="5526640" y="1825630"/>
            <a:chExt cx="5210856" cy="1341486"/>
          </a:xfrm>
        </p:grpSpPr>
        <p:cxnSp>
          <p:nvCxnSpPr>
            <p:cNvPr id="887" name="直接连接符 886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8" name="直接连接符 887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9" name="组合 888"/>
          <p:cNvGrpSpPr/>
          <p:nvPr/>
        </p:nvGrpSpPr>
        <p:grpSpPr>
          <a:xfrm>
            <a:off x="5239338" y="2720177"/>
            <a:ext cx="3134510" cy="1498461"/>
            <a:chOff x="5526640" y="1825630"/>
            <a:chExt cx="5210856" cy="1168258"/>
          </a:xfrm>
        </p:grpSpPr>
        <p:cxnSp>
          <p:nvCxnSpPr>
            <p:cNvPr id="890" name="直接连接符 889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91" name="直接连接符 890"/>
            <p:cNvCxnSpPr/>
            <p:nvPr/>
          </p:nvCxnSpPr>
          <p:spPr>
            <a:xfrm>
              <a:off x="10737496" y="1841694"/>
              <a:ext cx="0" cy="1152194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92" name="组合 891"/>
          <p:cNvGrpSpPr/>
          <p:nvPr/>
        </p:nvGrpSpPr>
        <p:grpSpPr>
          <a:xfrm>
            <a:off x="5246422" y="2931046"/>
            <a:ext cx="2697653" cy="855990"/>
            <a:chOff x="5526640" y="1825630"/>
            <a:chExt cx="5220570" cy="667363"/>
          </a:xfrm>
        </p:grpSpPr>
        <p:cxnSp>
          <p:nvCxnSpPr>
            <p:cNvPr id="893" name="直接连接符 892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94" name="直接连接符 893"/>
            <p:cNvCxnSpPr/>
            <p:nvPr/>
          </p:nvCxnSpPr>
          <p:spPr>
            <a:xfrm>
              <a:off x="10747210" y="1825630"/>
              <a:ext cx="0" cy="667363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95" name="组合 894"/>
          <p:cNvGrpSpPr/>
          <p:nvPr/>
        </p:nvGrpSpPr>
        <p:grpSpPr>
          <a:xfrm flipH="1">
            <a:off x="2015813" y="2254977"/>
            <a:ext cx="2588014" cy="1827074"/>
            <a:chOff x="5526640" y="1825630"/>
            <a:chExt cx="5210856" cy="1341486"/>
          </a:xfrm>
        </p:grpSpPr>
        <p:cxnSp>
          <p:nvCxnSpPr>
            <p:cNvPr id="896" name="直接连接符 895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97" name="直接连接符 896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98" name="组合 897"/>
          <p:cNvGrpSpPr/>
          <p:nvPr/>
        </p:nvGrpSpPr>
        <p:grpSpPr>
          <a:xfrm flipH="1">
            <a:off x="2852740" y="2499083"/>
            <a:ext cx="1750117" cy="1361631"/>
            <a:chOff x="5526640" y="1825630"/>
            <a:chExt cx="5210856" cy="1341486"/>
          </a:xfrm>
        </p:grpSpPr>
        <p:cxnSp>
          <p:nvCxnSpPr>
            <p:cNvPr id="899" name="直接连接符 898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0" name="直接连接符 899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01" name="组合 900"/>
          <p:cNvGrpSpPr/>
          <p:nvPr/>
        </p:nvGrpSpPr>
        <p:grpSpPr>
          <a:xfrm flipH="1">
            <a:off x="3786622" y="2744057"/>
            <a:ext cx="816234" cy="1218551"/>
            <a:chOff x="5526640" y="1825630"/>
            <a:chExt cx="5210856" cy="1341486"/>
          </a:xfrm>
        </p:grpSpPr>
        <p:cxnSp>
          <p:nvCxnSpPr>
            <p:cNvPr id="902" name="直接连接符 901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3" name="直接连接符 902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904" name="直接连接符 903"/>
          <p:cNvCxnSpPr/>
          <p:nvPr/>
        </p:nvCxnSpPr>
        <p:spPr>
          <a:xfrm>
            <a:off x="1714286" y="3433038"/>
            <a:ext cx="0" cy="746763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5" name="直接连接符 904"/>
          <p:cNvCxnSpPr/>
          <p:nvPr/>
        </p:nvCxnSpPr>
        <p:spPr>
          <a:xfrm flipH="1">
            <a:off x="1712091" y="3433038"/>
            <a:ext cx="5748759" cy="0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6" name="直接连接符 905"/>
          <p:cNvCxnSpPr/>
          <p:nvPr/>
        </p:nvCxnSpPr>
        <p:spPr>
          <a:xfrm>
            <a:off x="7472956" y="3433038"/>
            <a:ext cx="0" cy="413402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7" name="直接连接符 906"/>
          <p:cNvCxnSpPr/>
          <p:nvPr/>
        </p:nvCxnSpPr>
        <p:spPr>
          <a:xfrm flipH="1">
            <a:off x="7472956" y="3846440"/>
            <a:ext cx="351783" cy="0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08" name="组合 907"/>
          <p:cNvGrpSpPr/>
          <p:nvPr/>
        </p:nvGrpSpPr>
        <p:grpSpPr>
          <a:xfrm>
            <a:off x="1712091" y="4327677"/>
            <a:ext cx="9026782" cy="2047497"/>
            <a:chOff x="1805721" y="4564148"/>
            <a:chExt cx="9520434" cy="2159469"/>
          </a:xfrm>
        </p:grpSpPr>
        <p:grpSp>
          <p:nvGrpSpPr>
            <p:cNvPr id="909" name="组合 908"/>
            <p:cNvGrpSpPr/>
            <p:nvPr/>
          </p:nvGrpSpPr>
          <p:grpSpPr>
            <a:xfrm>
              <a:off x="1805721" y="4564148"/>
              <a:ext cx="9520434" cy="2159469"/>
              <a:chOff x="1744472" y="2316829"/>
              <a:chExt cx="9509257" cy="2156934"/>
            </a:xfrm>
          </p:grpSpPr>
          <p:cxnSp>
            <p:nvCxnSpPr>
              <p:cNvPr id="911" name="直接连接符 910"/>
              <p:cNvCxnSpPr/>
              <p:nvPr/>
            </p:nvCxnSpPr>
            <p:spPr>
              <a:xfrm>
                <a:off x="1744472" y="2382316"/>
                <a:ext cx="0" cy="208892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2" name="直接连接符 911"/>
              <p:cNvCxnSpPr/>
              <p:nvPr/>
            </p:nvCxnSpPr>
            <p:spPr>
              <a:xfrm flipH="1">
                <a:off x="1744472" y="447376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3" name="直接连接符 912"/>
              <p:cNvCxnSpPr/>
              <p:nvPr/>
            </p:nvCxnSpPr>
            <p:spPr>
              <a:xfrm>
                <a:off x="11253729" y="2316829"/>
                <a:ext cx="0" cy="215194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910" name="直接连接符 909"/>
            <p:cNvCxnSpPr/>
            <p:nvPr/>
          </p:nvCxnSpPr>
          <p:spPr>
            <a:xfrm>
              <a:off x="1805721" y="4629712"/>
              <a:ext cx="191496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4" name="组合 913"/>
          <p:cNvGrpSpPr/>
          <p:nvPr/>
        </p:nvGrpSpPr>
        <p:grpSpPr>
          <a:xfrm>
            <a:off x="1033935" y="4192652"/>
            <a:ext cx="10411306" cy="2368641"/>
            <a:chOff x="1805720" y="4629712"/>
            <a:chExt cx="9520436" cy="2093905"/>
          </a:xfrm>
        </p:grpSpPr>
        <p:grpSp>
          <p:nvGrpSpPr>
            <p:cNvPr id="915" name="组合 914"/>
            <p:cNvGrpSpPr/>
            <p:nvPr/>
          </p:nvGrpSpPr>
          <p:grpSpPr>
            <a:xfrm>
              <a:off x="1805720" y="4629712"/>
              <a:ext cx="9520435" cy="2093905"/>
              <a:chOff x="1744471" y="2382316"/>
              <a:chExt cx="9509258" cy="2091447"/>
            </a:xfrm>
          </p:grpSpPr>
          <p:cxnSp>
            <p:nvCxnSpPr>
              <p:cNvPr id="918" name="直接连接符 917"/>
              <p:cNvCxnSpPr/>
              <p:nvPr/>
            </p:nvCxnSpPr>
            <p:spPr>
              <a:xfrm>
                <a:off x="1744471" y="2382316"/>
                <a:ext cx="0" cy="2088922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9" name="直接连接符 918"/>
              <p:cNvCxnSpPr/>
              <p:nvPr/>
            </p:nvCxnSpPr>
            <p:spPr>
              <a:xfrm flipH="1">
                <a:off x="1744472" y="447376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0" name="直接连接符 919"/>
              <p:cNvCxnSpPr/>
              <p:nvPr/>
            </p:nvCxnSpPr>
            <p:spPr>
              <a:xfrm>
                <a:off x="11253729" y="2419000"/>
                <a:ext cx="0" cy="204977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916" name="直接连接符 915"/>
            <p:cNvCxnSpPr/>
            <p:nvPr/>
          </p:nvCxnSpPr>
          <p:spPr>
            <a:xfrm>
              <a:off x="1805721" y="4629712"/>
              <a:ext cx="191496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直接连接符 916"/>
            <p:cNvCxnSpPr/>
            <p:nvPr/>
          </p:nvCxnSpPr>
          <p:spPr>
            <a:xfrm>
              <a:off x="11187438" y="4662757"/>
              <a:ext cx="138718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1" name="组合 920"/>
          <p:cNvGrpSpPr/>
          <p:nvPr/>
        </p:nvGrpSpPr>
        <p:grpSpPr>
          <a:xfrm>
            <a:off x="2192370" y="4288785"/>
            <a:ext cx="5106595" cy="1461540"/>
            <a:chOff x="1805721" y="4522265"/>
            <a:chExt cx="9520434" cy="2226972"/>
          </a:xfrm>
        </p:grpSpPr>
        <p:grpSp>
          <p:nvGrpSpPr>
            <p:cNvPr id="922" name="组合 921"/>
            <p:cNvGrpSpPr/>
            <p:nvPr/>
          </p:nvGrpSpPr>
          <p:grpSpPr>
            <a:xfrm>
              <a:off x="1805721" y="4522265"/>
              <a:ext cx="9520434" cy="2226972"/>
              <a:chOff x="1744472" y="2274995"/>
              <a:chExt cx="9509257" cy="2224358"/>
            </a:xfrm>
          </p:grpSpPr>
          <p:cxnSp>
            <p:nvCxnSpPr>
              <p:cNvPr id="924" name="直接连接符 923"/>
              <p:cNvCxnSpPr/>
              <p:nvPr/>
            </p:nvCxnSpPr>
            <p:spPr>
              <a:xfrm>
                <a:off x="1744472" y="3175426"/>
                <a:ext cx="0" cy="129581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5" name="直接连接符 924"/>
              <p:cNvCxnSpPr/>
              <p:nvPr/>
            </p:nvCxnSpPr>
            <p:spPr>
              <a:xfrm flipH="1">
                <a:off x="1744472" y="449935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6" name="直接连接符 925"/>
              <p:cNvCxnSpPr/>
              <p:nvPr/>
            </p:nvCxnSpPr>
            <p:spPr>
              <a:xfrm>
                <a:off x="11253729" y="2274995"/>
                <a:ext cx="0" cy="2193775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923" name="直接连接符 922"/>
            <p:cNvCxnSpPr/>
            <p:nvPr/>
          </p:nvCxnSpPr>
          <p:spPr>
            <a:xfrm>
              <a:off x="1805721" y="5423754"/>
              <a:ext cx="43260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7" name="组合 926"/>
          <p:cNvGrpSpPr/>
          <p:nvPr/>
        </p:nvGrpSpPr>
        <p:grpSpPr>
          <a:xfrm>
            <a:off x="3433597" y="4191473"/>
            <a:ext cx="220871" cy="1005969"/>
            <a:chOff x="1744472" y="3175426"/>
            <a:chExt cx="1545101" cy="1323927"/>
          </a:xfrm>
        </p:grpSpPr>
        <p:cxnSp>
          <p:nvCxnSpPr>
            <p:cNvPr id="928" name="直接连接符 927"/>
            <p:cNvCxnSpPr/>
            <p:nvPr/>
          </p:nvCxnSpPr>
          <p:spPr>
            <a:xfrm>
              <a:off x="1744472" y="3175426"/>
              <a:ext cx="0" cy="1295811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9" name="直接连接符 928"/>
            <p:cNvCxnSpPr/>
            <p:nvPr/>
          </p:nvCxnSpPr>
          <p:spPr>
            <a:xfrm flipH="1">
              <a:off x="1744472" y="4499353"/>
              <a:ext cx="154510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30" name="组合 929"/>
          <p:cNvGrpSpPr/>
          <p:nvPr/>
        </p:nvGrpSpPr>
        <p:grpSpPr>
          <a:xfrm>
            <a:off x="4847821" y="5010392"/>
            <a:ext cx="166555" cy="1360040"/>
            <a:chOff x="1239056" y="2825057"/>
            <a:chExt cx="1165136" cy="1789912"/>
          </a:xfrm>
        </p:grpSpPr>
        <p:cxnSp>
          <p:nvCxnSpPr>
            <p:cNvPr id="931" name="直接连接符 930"/>
            <p:cNvCxnSpPr/>
            <p:nvPr/>
          </p:nvCxnSpPr>
          <p:spPr>
            <a:xfrm>
              <a:off x="1239056" y="2825057"/>
              <a:ext cx="0" cy="1789912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2" name="直接连接符 931"/>
            <p:cNvCxnSpPr/>
            <p:nvPr/>
          </p:nvCxnSpPr>
          <p:spPr>
            <a:xfrm flipH="1">
              <a:off x="1394481" y="2825658"/>
              <a:ext cx="100971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33" name="组合 932"/>
          <p:cNvGrpSpPr/>
          <p:nvPr/>
        </p:nvGrpSpPr>
        <p:grpSpPr>
          <a:xfrm>
            <a:off x="7603399" y="4681782"/>
            <a:ext cx="537165" cy="1387274"/>
            <a:chOff x="1239056" y="2754720"/>
            <a:chExt cx="2279270" cy="1885824"/>
          </a:xfrm>
        </p:grpSpPr>
        <p:cxnSp>
          <p:nvCxnSpPr>
            <p:cNvPr id="934" name="直接连接符 933"/>
            <p:cNvCxnSpPr/>
            <p:nvPr/>
          </p:nvCxnSpPr>
          <p:spPr>
            <a:xfrm>
              <a:off x="1239056" y="2770734"/>
              <a:ext cx="0" cy="186981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5" name="直接连接符 934"/>
            <p:cNvCxnSpPr/>
            <p:nvPr/>
          </p:nvCxnSpPr>
          <p:spPr>
            <a:xfrm flipH="1">
              <a:off x="1239056" y="2754720"/>
              <a:ext cx="227927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41" name="组合 940"/>
          <p:cNvGrpSpPr/>
          <p:nvPr/>
        </p:nvGrpSpPr>
        <p:grpSpPr>
          <a:xfrm>
            <a:off x="11028777" y="3973860"/>
            <a:ext cx="271780" cy="521970"/>
            <a:chOff x="4311617" y="4168879"/>
            <a:chExt cx="271795" cy="522000"/>
          </a:xfrm>
        </p:grpSpPr>
        <p:sp>
          <p:nvSpPr>
            <p:cNvPr id="942" name="流程图: 手动操作 941"/>
            <p:cNvSpPr/>
            <p:nvPr/>
          </p:nvSpPr>
          <p:spPr>
            <a:xfrm rot="16200000">
              <a:off x="4229749" y="4326091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943" name="矩形 942"/>
            <p:cNvSpPr/>
            <p:nvPr/>
          </p:nvSpPr>
          <p:spPr>
            <a:xfrm>
              <a:off x="4311617" y="4168879"/>
              <a:ext cx="271795" cy="522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4" name="组合 943"/>
          <p:cNvGrpSpPr/>
          <p:nvPr/>
        </p:nvGrpSpPr>
        <p:grpSpPr>
          <a:xfrm>
            <a:off x="7800291" y="3700418"/>
            <a:ext cx="271780" cy="521970"/>
            <a:chOff x="4311617" y="4168879"/>
            <a:chExt cx="271795" cy="521999"/>
          </a:xfrm>
        </p:grpSpPr>
        <p:sp>
          <p:nvSpPr>
            <p:cNvPr id="945" name="流程图: 手动操作 944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946" name="矩形 945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8" name="组合 947"/>
          <p:cNvGrpSpPr/>
          <p:nvPr/>
        </p:nvGrpSpPr>
        <p:grpSpPr>
          <a:xfrm>
            <a:off x="4573330" y="4436236"/>
            <a:ext cx="271780" cy="521970"/>
            <a:chOff x="4311617" y="4168879"/>
            <a:chExt cx="271795" cy="521999"/>
          </a:xfrm>
        </p:grpSpPr>
        <p:sp>
          <p:nvSpPr>
            <p:cNvPr id="949" name="流程图: 手动操作 948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950" name="矩形 949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1" name="组合 950"/>
          <p:cNvGrpSpPr/>
          <p:nvPr/>
        </p:nvGrpSpPr>
        <p:grpSpPr>
          <a:xfrm>
            <a:off x="6552828" y="5688784"/>
            <a:ext cx="1411329" cy="404007"/>
            <a:chOff x="1394482" y="2325715"/>
            <a:chExt cx="1159010" cy="531703"/>
          </a:xfrm>
        </p:grpSpPr>
        <p:cxnSp>
          <p:nvCxnSpPr>
            <p:cNvPr id="952" name="直接连接符 951"/>
            <p:cNvCxnSpPr/>
            <p:nvPr/>
          </p:nvCxnSpPr>
          <p:spPr>
            <a:xfrm>
              <a:off x="2553492" y="2325715"/>
              <a:ext cx="0" cy="531703"/>
            </a:xfrm>
            <a:prstGeom prst="line">
              <a:avLst/>
            </a:prstGeom>
            <a:noFill/>
            <a:ln w="76200" cap="sq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3" name="直接连接符 952"/>
            <p:cNvCxnSpPr/>
            <p:nvPr/>
          </p:nvCxnSpPr>
          <p:spPr>
            <a:xfrm flipH="1">
              <a:off x="1394482" y="2857418"/>
              <a:ext cx="1159010" cy="0"/>
            </a:xfrm>
            <a:prstGeom prst="line">
              <a:avLst/>
            </a:prstGeom>
            <a:noFill/>
            <a:ln w="76200" cap="sq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54" name="组合 953"/>
          <p:cNvGrpSpPr/>
          <p:nvPr/>
        </p:nvGrpSpPr>
        <p:grpSpPr>
          <a:xfrm>
            <a:off x="9453001" y="2200816"/>
            <a:ext cx="286797" cy="1977742"/>
            <a:chOff x="1394482" y="2325714"/>
            <a:chExt cx="1159010" cy="531704"/>
          </a:xfrm>
        </p:grpSpPr>
        <p:cxnSp>
          <p:nvCxnSpPr>
            <p:cNvPr id="955" name="直接连接符 954"/>
            <p:cNvCxnSpPr/>
            <p:nvPr/>
          </p:nvCxnSpPr>
          <p:spPr>
            <a:xfrm>
              <a:off x="2553492" y="2325714"/>
              <a:ext cx="0" cy="526135"/>
            </a:xfrm>
            <a:prstGeom prst="line">
              <a:avLst/>
            </a:prstGeom>
            <a:noFill/>
            <a:ln w="2222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6" name="直接连接符 955"/>
            <p:cNvCxnSpPr/>
            <p:nvPr/>
          </p:nvCxnSpPr>
          <p:spPr>
            <a:xfrm flipH="1">
              <a:off x="1394482" y="2857418"/>
              <a:ext cx="1159010" cy="0"/>
            </a:xfrm>
            <a:prstGeom prst="line">
              <a:avLst/>
            </a:prstGeom>
            <a:noFill/>
            <a:ln w="2222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57" name="流程图: 延期 956"/>
          <p:cNvSpPr/>
          <p:nvPr/>
        </p:nvSpPr>
        <p:spPr>
          <a:xfrm>
            <a:off x="9870700" y="2045488"/>
            <a:ext cx="250811" cy="203189"/>
          </a:xfrm>
          <a:prstGeom prst="flowChartDelay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959" name="直接连接符 958"/>
          <p:cNvCxnSpPr/>
          <p:nvPr/>
        </p:nvCxnSpPr>
        <p:spPr>
          <a:xfrm>
            <a:off x="4282063" y="2954388"/>
            <a:ext cx="0" cy="117304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0" name="直接连接符 959"/>
          <p:cNvCxnSpPr/>
          <p:nvPr/>
        </p:nvCxnSpPr>
        <p:spPr>
          <a:xfrm flipH="1">
            <a:off x="4282063" y="2927782"/>
            <a:ext cx="323555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1" name="直接连接符 960"/>
          <p:cNvCxnSpPr/>
          <p:nvPr/>
        </p:nvCxnSpPr>
        <p:spPr>
          <a:xfrm flipH="1">
            <a:off x="4282063" y="6115782"/>
            <a:ext cx="1106045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2" name="文本框 961"/>
          <p:cNvSpPr txBox="1"/>
          <p:nvPr/>
        </p:nvSpPr>
        <p:spPr>
          <a:xfrm>
            <a:off x="4822825" y="674370"/>
            <a:ext cx="6699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charset="0"/>
              </a:defRPr>
            </a:lvl1pPr>
          </a:lstStyle>
          <a:p>
            <a:r>
              <a:rPr lang="zh-CN" altLang="en-US" b="1" dirty="0">
                <a:solidFill>
                  <a:srgbClr val="FF0000"/>
                </a:solidFill>
              </a:rPr>
              <a:t>译码</a:t>
            </a:r>
            <a:r>
              <a:rPr lang="zh-CN" altLang="en-US" b="1" dirty="0"/>
              <a:t>、</a:t>
            </a:r>
            <a:r>
              <a:rPr lang="en-US" altLang="zh-CN" b="1" dirty="0" err="1">
                <a:solidFill>
                  <a:srgbClr val="FF6600"/>
                </a:solidFill>
              </a:rPr>
              <a:t>Reg</a:t>
            </a:r>
            <a:r>
              <a:rPr lang="en-US" altLang="zh-CN" b="1" dirty="0" err="1">
                <a:solidFill>
                  <a:srgbClr val="FF6600"/>
                </a:solidFill>
                <a:sym typeface="Wingdings" panose="05000000000000000000" pitchFamily="2" charset="2"/>
              </a:rPr>
              <a:t>A</a:t>
            </a:r>
            <a:r>
              <a:rPr lang="zh-CN" altLang="en-US" b="1" dirty="0">
                <a:solidFill>
                  <a:srgbClr val="FF66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b="1" dirty="0">
                <a:solidFill>
                  <a:srgbClr val="FF6600"/>
                </a:solidFill>
                <a:sym typeface="Wingdings" panose="05000000000000000000" pitchFamily="2" charset="2"/>
              </a:rPr>
              <a:t>B</a:t>
            </a:r>
            <a:r>
              <a:rPr lang="zh-CN" altLang="en-US" b="1" dirty="0">
                <a:sym typeface="Wingdings" panose="05000000000000000000" pitchFamily="2" charset="2"/>
              </a:rPr>
              <a:t>、</a:t>
            </a:r>
            <a:r>
              <a:rPr lang="en-US" altLang="zh-CN" b="1" dirty="0">
                <a:solidFill>
                  <a:srgbClr val="7030A0"/>
                </a:solidFill>
                <a:sym typeface="Wingdings" panose="05000000000000000000" pitchFamily="2" charset="2"/>
              </a:rPr>
              <a:t>PC+4+Imm16&lt;&lt;2C</a:t>
            </a:r>
            <a:endParaRPr lang="en-US" altLang="zh-CN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  <p:grpSp>
        <p:nvGrpSpPr>
          <p:cNvPr id="963" name="组合 962"/>
          <p:cNvGrpSpPr/>
          <p:nvPr/>
        </p:nvGrpSpPr>
        <p:grpSpPr>
          <a:xfrm>
            <a:off x="9008851" y="3835663"/>
            <a:ext cx="420145" cy="877029"/>
            <a:chOff x="9501522" y="3862856"/>
            <a:chExt cx="443122" cy="924992"/>
          </a:xfrm>
        </p:grpSpPr>
        <p:sp>
          <p:nvSpPr>
            <p:cNvPr id="964" name="任意多边形: 形状 259"/>
            <p:cNvSpPr/>
            <p:nvPr/>
          </p:nvSpPr>
          <p:spPr>
            <a:xfrm>
              <a:off x="9501522" y="3862856"/>
              <a:ext cx="443122" cy="924992"/>
            </a:xfrm>
            <a:custGeom>
              <a:avLst/>
              <a:gdLst>
                <a:gd name="connsiteX0" fmla="*/ 0 w 567834"/>
                <a:gd name="connsiteY0" fmla="*/ 0 h 877078"/>
                <a:gd name="connsiteX1" fmla="*/ 567834 w 567834"/>
                <a:gd name="connsiteY1" fmla="*/ 293248 h 877078"/>
                <a:gd name="connsiteX2" fmla="*/ 567834 w 567834"/>
                <a:gd name="connsiteY2" fmla="*/ 639814 h 877078"/>
                <a:gd name="connsiteX3" fmla="*/ 5332 w 567834"/>
                <a:gd name="connsiteY3" fmla="*/ 877078 h 877078"/>
                <a:gd name="connsiteX4" fmla="*/ 5332 w 567834"/>
                <a:gd name="connsiteY4" fmla="*/ 525180 h 877078"/>
                <a:gd name="connsiteX5" fmla="*/ 66647 w 567834"/>
                <a:gd name="connsiteY5" fmla="*/ 445204 h 877078"/>
                <a:gd name="connsiteX6" fmla="*/ 0 w 567834"/>
                <a:gd name="connsiteY6" fmla="*/ 338568 h 877078"/>
                <a:gd name="connsiteX7" fmla="*/ 0 w 567834"/>
                <a:gd name="connsiteY7" fmla="*/ 0 h 87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834" h="877078">
                  <a:moveTo>
                    <a:pt x="0" y="0"/>
                  </a:moveTo>
                  <a:lnTo>
                    <a:pt x="567834" y="293248"/>
                  </a:lnTo>
                  <a:lnTo>
                    <a:pt x="567834" y="639814"/>
                  </a:lnTo>
                  <a:lnTo>
                    <a:pt x="5332" y="877078"/>
                  </a:lnTo>
                  <a:lnTo>
                    <a:pt x="5332" y="525180"/>
                  </a:lnTo>
                  <a:lnTo>
                    <a:pt x="66647" y="445204"/>
                  </a:lnTo>
                  <a:lnTo>
                    <a:pt x="0" y="338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965" name="矩形 964"/>
            <p:cNvSpPr/>
            <p:nvPr/>
          </p:nvSpPr>
          <p:spPr>
            <a:xfrm rot="16200000">
              <a:off x="9410367" y="4144538"/>
              <a:ext cx="55185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800" name="组合 799"/>
          <p:cNvGrpSpPr/>
          <p:nvPr/>
        </p:nvGrpSpPr>
        <p:grpSpPr>
          <a:xfrm>
            <a:off x="4573845" y="1785153"/>
            <a:ext cx="653529" cy="1568364"/>
            <a:chOff x="4823977" y="1700209"/>
            <a:chExt cx="689269" cy="1654134"/>
          </a:xfrm>
        </p:grpSpPr>
        <p:sp>
          <p:nvSpPr>
            <p:cNvPr id="801" name="矩形: 圆角 25"/>
            <p:cNvSpPr/>
            <p:nvPr/>
          </p:nvSpPr>
          <p:spPr>
            <a:xfrm>
              <a:off x="4870344" y="1700209"/>
              <a:ext cx="642902" cy="1654134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802" name="矩形 801"/>
            <p:cNvSpPr/>
            <p:nvPr/>
          </p:nvSpPr>
          <p:spPr>
            <a:xfrm>
              <a:off x="4913909" y="1975984"/>
              <a:ext cx="484882" cy="963067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 制 器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803" name="矩形 802"/>
            <p:cNvSpPr/>
            <p:nvPr/>
          </p:nvSpPr>
          <p:spPr>
            <a:xfrm>
              <a:off x="4823977" y="2948213"/>
              <a:ext cx="59940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4" name="矩形 803"/>
            <p:cNvSpPr/>
            <p:nvPr/>
          </p:nvSpPr>
          <p:spPr>
            <a:xfrm>
              <a:off x="4823977" y="2738737"/>
              <a:ext cx="44335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4" name="组合 853"/>
          <p:cNvGrpSpPr/>
          <p:nvPr/>
        </p:nvGrpSpPr>
        <p:grpSpPr>
          <a:xfrm>
            <a:off x="3589321" y="1631829"/>
            <a:ext cx="7800023" cy="2065270"/>
            <a:chOff x="3785611" y="1538500"/>
            <a:chExt cx="8226587" cy="2178215"/>
          </a:xfrm>
        </p:grpSpPr>
        <p:sp>
          <p:nvSpPr>
            <p:cNvPr id="855" name="矩形 854"/>
            <p:cNvSpPr/>
            <p:nvPr/>
          </p:nvSpPr>
          <p:spPr>
            <a:xfrm>
              <a:off x="4282520" y="1926115"/>
              <a:ext cx="560561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IorD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56" name="矩形 855"/>
            <p:cNvSpPr/>
            <p:nvPr/>
          </p:nvSpPr>
          <p:spPr>
            <a:xfrm>
              <a:off x="4012122" y="2422906"/>
              <a:ext cx="83180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IRWrite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57" name="矩形 856"/>
            <p:cNvSpPr/>
            <p:nvPr/>
          </p:nvSpPr>
          <p:spPr>
            <a:xfrm>
              <a:off x="3785611" y="2167772"/>
              <a:ext cx="1089645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MemWrite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858" name="直接连接符 857"/>
            <p:cNvCxnSpPr/>
            <p:nvPr/>
          </p:nvCxnSpPr>
          <p:spPr>
            <a:xfrm flipV="1">
              <a:off x="5185197" y="1589710"/>
              <a:ext cx="0" cy="1104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9" name="矩形 858"/>
            <p:cNvSpPr/>
            <p:nvPr/>
          </p:nvSpPr>
          <p:spPr>
            <a:xfrm>
              <a:off x="5467373" y="1538500"/>
              <a:ext cx="811709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PCWrite</a:t>
              </a:r>
              <a:endPara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60" name="矩形 859"/>
            <p:cNvSpPr/>
            <p:nvPr/>
          </p:nvSpPr>
          <p:spPr>
            <a:xfrm>
              <a:off x="5467373" y="1759117"/>
              <a:ext cx="717277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Branch</a:t>
              </a:r>
              <a:endParaRPr lang="en-US" altLang="zh-CN" sz="1200" b="1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61" name="矩形 860"/>
            <p:cNvSpPr/>
            <p:nvPr/>
          </p:nvSpPr>
          <p:spPr>
            <a:xfrm>
              <a:off x="5467373" y="1979734"/>
              <a:ext cx="622846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PCSrc</a:t>
              </a:r>
              <a:endPara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62" name="矩形 861"/>
            <p:cNvSpPr/>
            <p:nvPr/>
          </p:nvSpPr>
          <p:spPr>
            <a:xfrm>
              <a:off x="5467373" y="2200351"/>
              <a:ext cx="670396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AluOp</a:t>
              </a:r>
              <a:endParaRPr lang="en-US" altLang="zh-CN" sz="1200" b="1" baseline="-25000" dirty="0" err="1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63" name="矩形 862"/>
            <p:cNvSpPr/>
            <p:nvPr/>
          </p:nvSpPr>
          <p:spPr>
            <a:xfrm>
              <a:off x="5467373" y="2420968"/>
              <a:ext cx="835819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ALUSrcB</a:t>
              </a:r>
              <a:endParaRPr lang="en-US" altLang="zh-CN" sz="1200" b="1" baseline="-25000" dirty="0" err="1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64" name="矩形 863"/>
            <p:cNvSpPr/>
            <p:nvPr/>
          </p:nvSpPr>
          <p:spPr>
            <a:xfrm>
              <a:off x="5467373" y="2641585"/>
              <a:ext cx="845865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ALUSrcA</a:t>
              </a:r>
              <a:endParaRPr lang="en-US" altLang="zh-CN" sz="1200" b="1" baseline="-25000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65" name="矩形 864"/>
            <p:cNvSpPr/>
            <p:nvPr/>
          </p:nvSpPr>
          <p:spPr>
            <a:xfrm>
              <a:off x="5467373" y="2862201"/>
              <a:ext cx="900782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RegWrite</a:t>
              </a:r>
              <a:endPara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66" name="矩形 865"/>
            <p:cNvSpPr/>
            <p:nvPr/>
          </p:nvSpPr>
          <p:spPr>
            <a:xfrm>
              <a:off x="11396050" y="1752004"/>
              <a:ext cx="616148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PCEn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67" name="矩形 866"/>
            <p:cNvSpPr/>
            <p:nvPr/>
          </p:nvSpPr>
          <p:spPr>
            <a:xfrm>
              <a:off x="4561939" y="3396602"/>
              <a:ext cx="790947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RegDst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68" name="矩形 867"/>
            <p:cNvSpPr/>
            <p:nvPr/>
          </p:nvSpPr>
          <p:spPr>
            <a:xfrm>
              <a:off x="5324550" y="3404622"/>
              <a:ext cx="1119783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MemtoReg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69" name="等腰三角形 868"/>
            <p:cNvSpPr/>
            <p:nvPr/>
          </p:nvSpPr>
          <p:spPr>
            <a:xfrm flipV="1">
              <a:off x="5086865" y="1700209"/>
              <a:ext cx="201735" cy="136299"/>
            </a:xfrm>
            <a:prstGeom prst="triangl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733" name="矩形 732"/>
          <p:cNvSpPr/>
          <p:nvPr/>
        </p:nvSpPr>
        <p:spPr>
          <a:xfrm>
            <a:off x="1267732" y="3963083"/>
            <a:ext cx="236207" cy="4343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734" name="矩形 733"/>
          <p:cNvSpPr/>
          <p:nvPr/>
        </p:nvSpPr>
        <p:spPr>
          <a:xfrm>
            <a:off x="1208924" y="3924436"/>
            <a:ext cx="37719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5" name="组合 824"/>
          <p:cNvGrpSpPr/>
          <p:nvPr/>
        </p:nvGrpSpPr>
        <p:grpSpPr>
          <a:xfrm>
            <a:off x="1167485" y="4271725"/>
            <a:ext cx="454660" cy="446955"/>
            <a:chOff x="3743887" y="4293594"/>
            <a:chExt cx="479524" cy="471398"/>
          </a:xfrm>
          <a:solidFill>
            <a:srgbClr val="59B2FF"/>
          </a:solidFill>
        </p:grpSpPr>
        <p:grpSp>
          <p:nvGrpSpPr>
            <p:cNvPr id="826" name="组合 825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  <a:grpFill/>
          </p:grpSpPr>
          <p:cxnSp>
            <p:nvCxnSpPr>
              <p:cNvPr id="828" name="直接连接符 827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9" name="矩形 828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7" name="等腰三角形 826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rgbClr val="BDD7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90167" y="5858713"/>
            <a:ext cx="1221642" cy="361535"/>
            <a:chOff x="5390167" y="5858713"/>
            <a:chExt cx="1221642" cy="361535"/>
          </a:xfrm>
        </p:grpSpPr>
        <p:sp>
          <p:nvSpPr>
            <p:cNvPr id="766" name="流程图: 手动输入 146"/>
            <p:cNvSpPr/>
            <p:nvPr/>
          </p:nvSpPr>
          <p:spPr>
            <a:xfrm>
              <a:off x="5390167" y="5858713"/>
              <a:ext cx="1149783" cy="34337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solidFill>
              <a:srgbClr val="ED7D3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767" name="矩形 766"/>
            <p:cNvSpPr/>
            <p:nvPr/>
          </p:nvSpPr>
          <p:spPr>
            <a:xfrm>
              <a:off x="5504369" y="5913543"/>
              <a:ext cx="110744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1" name="组合 870"/>
          <p:cNvGrpSpPr/>
          <p:nvPr/>
        </p:nvGrpSpPr>
        <p:grpSpPr>
          <a:xfrm>
            <a:off x="8127790" y="4132817"/>
            <a:ext cx="444523" cy="993977"/>
            <a:chOff x="4336181" y="4140652"/>
            <a:chExt cx="214542" cy="587002"/>
          </a:xfrm>
        </p:grpSpPr>
        <p:sp>
          <p:nvSpPr>
            <p:cNvPr id="872" name="流程图: 手动操作 871"/>
            <p:cNvSpPr/>
            <p:nvPr/>
          </p:nvSpPr>
          <p:spPr>
            <a:xfrm rot="16200000">
              <a:off x="4158248" y="4335179"/>
              <a:ext cx="587002" cy="197947"/>
            </a:xfrm>
            <a:prstGeom prst="flowChartManualOperation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873" name="矩形 872"/>
            <p:cNvSpPr/>
            <p:nvPr/>
          </p:nvSpPr>
          <p:spPr>
            <a:xfrm>
              <a:off x="4336181" y="4155434"/>
              <a:ext cx="174076" cy="562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86" name="平行四边形 785"/>
          <p:cNvSpPr/>
          <p:nvPr/>
        </p:nvSpPr>
        <p:spPr>
          <a:xfrm rot="4500000">
            <a:off x="7718557" y="5290632"/>
            <a:ext cx="472862" cy="389383"/>
          </a:xfrm>
          <a:prstGeom prst="parallelogram">
            <a:avLst/>
          </a:prstGeom>
          <a:solidFill>
            <a:srgbClr val="ED7D3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787" name="矩形 786"/>
          <p:cNvSpPr/>
          <p:nvPr/>
        </p:nvSpPr>
        <p:spPr>
          <a:xfrm>
            <a:off x="7720773" y="5328226"/>
            <a:ext cx="4749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&lt;&lt;2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6" name="矩形 555"/>
          <p:cNvSpPr/>
          <p:nvPr/>
        </p:nvSpPr>
        <p:spPr>
          <a:xfrm>
            <a:off x="10213750" y="4117181"/>
            <a:ext cx="205903" cy="409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 Black" panose="020B0A04020102020204" pitchFamily="34" charset="0"/>
              </a:rPr>
              <a:t>C</a:t>
            </a:r>
            <a:endParaRPr lang="en-US" altLang="zh-CN" sz="11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690" name="组合 689"/>
          <p:cNvGrpSpPr/>
          <p:nvPr/>
        </p:nvGrpSpPr>
        <p:grpSpPr>
          <a:xfrm>
            <a:off x="10096903" y="4539906"/>
            <a:ext cx="454660" cy="307763"/>
            <a:chOff x="2146087" y="4862847"/>
            <a:chExt cx="454685" cy="307779"/>
          </a:xfrm>
        </p:grpSpPr>
        <p:cxnSp>
          <p:nvCxnSpPr>
            <p:cNvPr id="692" name="直接连接符 691"/>
            <p:cNvCxnSpPr/>
            <p:nvPr/>
          </p:nvCxnSpPr>
          <p:spPr>
            <a:xfrm flipV="1">
              <a:off x="2364748" y="4862847"/>
              <a:ext cx="0" cy="10477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3" name="矩形 692"/>
            <p:cNvSpPr/>
            <p:nvPr/>
          </p:nvSpPr>
          <p:spPr>
            <a:xfrm>
              <a:off x="2146087" y="4910263"/>
              <a:ext cx="454685" cy="2603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91" name="等腰三角形 690"/>
          <p:cNvSpPr/>
          <p:nvPr/>
        </p:nvSpPr>
        <p:spPr>
          <a:xfrm>
            <a:off x="10222084" y="4400714"/>
            <a:ext cx="191275" cy="11951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grpSp>
        <p:nvGrpSpPr>
          <p:cNvPr id="5" name="组合 4"/>
          <p:cNvGrpSpPr/>
          <p:nvPr/>
        </p:nvGrpSpPr>
        <p:grpSpPr>
          <a:xfrm>
            <a:off x="10215347" y="4112079"/>
            <a:ext cx="205904" cy="409719"/>
            <a:chOff x="11339348" y="2607322"/>
            <a:chExt cx="205904" cy="409719"/>
          </a:xfrm>
        </p:grpSpPr>
        <p:sp>
          <p:nvSpPr>
            <p:cNvPr id="795" name="矩形 794"/>
            <p:cNvSpPr/>
            <p:nvPr/>
          </p:nvSpPr>
          <p:spPr>
            <a:xfrm>
              <a:off x="11339349" y="2607322"/>
              <a:ext cx="205903" cy="40971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</a:t>
              </a:r>
              <a:endParaRPr lang="en-US" altLang="zh-CN" sz="11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66" name="等腰三角形 965"/>
            <p:cNvSpPr/>
            <p:nvPr/>
          </p:nvSpPr>
          <p:spPr>
            <a:xfrm>
              <a:off x="11339348" y="2894631"/>
              <a:ext cx="191274" cy="119514"/>
            </a:xfrm>
            <a:prstGeom prst="triangle">
              <a:avLst/>
            </a:prstGeom>
            <a:solidFill>
              <a:srgbClr val="FF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cxnSp>
        <p:nvCxnSpPr>
          <p:cNvPr id="484" name="直接连接符 483"/>
          <p:cNvCxnSpPr/>
          <p:nvPr/>
        </p:nvCxnSpPr>
        <p:spPr>
          <a:xfrm>
            <a:off x="4282063" y="4157842"/>
            <a:ext cx="0" cy="1934949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</a:t>
            </a:r>
            <a:r>
              <a:rPr lang="zh-CN" altLang="en-US" dirty="0"/>
              <a:t>型指令执行状态周期</a:t>
            </a:r>
            <a:r>
              <a:rPr lang="en-US" altLang="zh-CN" dirty="0" smtClean="0"/>
              <a:t>T3~T4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68791" y="1217803"/>
            <a:ext cx="10489364" cy="5096747"/>
            <a:chOff x="1008151" y="1544440"/>
            <a:chExt cx="11063001" cy="5375475"/>
          </a:xfrm>
        </p:grpSpPr>
        <p:grpSp>
          <p:nvGrpSpPr>
            <p:cNvPr id="5" name="组合 4"/>
            <p:cNvGrpSpPr/>
            <p:nvPr/>
          </p:nvGrpSpPr>
          <p:grpSpPr>
            <a:xfrm>
              <a:off x="5532632" y="2647662"/>
              <a:ext cx="4205147" cy="1544978"/>
              <a:chOff x="5526640" y="1825630"/>
              <a:chExt cx="5210856" cy="1142068"/>
            </a:xfrm>
          </p:grpSpPr>
          <p:cxnSp>
            <p:nvCxnSpPr>
              <p:cNvPr id="243" name="直接连接符 242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4" name="直接连接符 243"/>
              <p:cNvCxnSpPr/>
              <p:nvPr/>
            </p:nvCxnSpPr>
            <p:spPr>
              <a:xfrm>
                <a:off x="10737496" y="1825630"/>
                <a:ext cx="0" cy="1142068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6962454" y="4527342"/>
              <a:ext cx="307874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962454" y="4292288"/>
              <a:ext cx="30787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513246" y="5377016"/>
              <a:ext cx="171696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635130" y="4058982"/>
              <a:ext cx="1327324" cy="15537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9501522" y="4045227"/>
              <a:ext cx="443122" cy="924992"/>
              <a:chOff x="9501522" y="3862856"/>
              <a:chExt cx="443122" cy="924992"/>
            </a:xfrm>
          </p:grpSpPr>
          <p:sp>
            <p:nvSpPr>
              <p:cNvPr id="241" name="任意多边形: 形状 259"/>
              <p:cNvSpPr/>
              <p:nvPr/>
            </p:nvSpPr>
            <p:spPr>
              <a:xfrm>
                <a:off x="9501522" y="3862856"/>
                <a:ext cx="443122" cy="924992"/>
              </a:xfrm>
              <a:custGeom>
                <a:avLst/>
                <a:gdLst>
                  <a:gd name="connsiteX0" fmla="*/ 0 w 567834"/>
                  <a:gd name="connsiteY0" fmla="*/ 0 h 877078"/>
                  <a:gd name="connsiteX1" fmla="*/ 567834 w 567834"/>
                  <a:gd name="connsiteY1" fmla="*/ 293248 h 877078"/>
                  <a:gd name="connsiteX2" fmla="*/ 567834 w 567834"/>
                  <a:gd name="connsiteY2" fmla="*/ 639814 h 877078"/>
                  <a:gd name="connsiteX3" fmla="*/ 5332 w 567834"/>
                  <a:gd name="connsiteY3" fmla="*/ 877078 h 877078"/>
                  <a:gd name="connsiteX4" fmla="*/ 5332 w 567834"/>
                  <a:gd name="connsiteY4" fmla="*/ 525180 h 877078"/>
                  <a:gd name="connsiteX5" fmla="*/ 66647 w 567834"/>
                  <a:gd name="connsiteY5" fmla="*/ 445204 h 877078"/>
                  <a:gd name="connsiteX6" fmla="*/ 0 w 567834"/>
                  <a:gd name="connsiteY6" fmla="*/ 338568 h 877078"/>
                  <a:gd name="connsiteX7" fmla="*/ 0 w 567834"/>
                  <a:gd name="connsiteY7" fmla="*/ 0 h 87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7834" h="877078">
                    <a:moveTo>
                      <a:pt x="0" y="0"/>
                    </a:moveTo>
                    <a:lnTo>
                      <a:pt x="567834" y="293248"/>
                    </a:lnTo>
                    <a:lnTo>
                      <a:pt x="567834" y="639814"/>
                    </a:lnTo>
                    <a:lnTo>
                      <a:pt x="5332" y="877078"/>
                    </a:lnTo>
                    <a:lnTo>
                      <a:pt x="5332" y="525180"/>
                    </a:lnTo>
                    <a:lnTo>
                      <a:pt x="66647" y="445204"/>
                    </a:lnTo>
                    <a:lnTo>
                      <a:pt x="0" y="3385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242" name="矩形 241"/>
              <p:cNvSpPr/>
              <p:nvPr/>
            </p:nvSpPr>
            <p:spPr>
              <a:xfrm rot="16200000">
                <a:off x="9410368" y="4144537"/>
                <a:ext cx="551855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</a:t>
                </a:r>
                <a:endPara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2556996" y="4058983"/>
              <a:ext cx="874185" cy="13285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2" name="矩形 11"/>
            <p:cNvSpPr/>
            <p:nvPr/>
          </p:nvSpPr>
          <p:spPr>
            <a:xfrm>
              <a:off x="1337060" y="4179616"/>
              <a:ext cx="249125" cy="4580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3" name="矩形 12"/>
            <p:cNvSpPr/>
            <p:nvPr/>
          </p:nvSpPr>
          <p:spPr>
            <a:xfrm>
              <a:off x="1275037" y="4138854"/>
              <a:ext cx="397818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928760" y="1546821"/>
              <a:ext cx="479524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15399" y="2855146"/>
              <a:ext cx="53645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31:26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472852" y="3074628"/>
              <a:ext cx="38911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5:0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任意多边形: 形状 47"/>
            <p:cNvSpPr/>
            <p:nvPr/>
          </p:nvSpPr>
          <p:spPr>
            <a:xfrm>
              <a:off x="5519943" y="3315715"/>
              <a:ext cx="770143" cy="753401"/>
            </a:xfrm>
            <a:custGeom>
              <a:avLst/>
              <a:gdLst>
                <a:gd name="connsiteX0" fmla="*/ 0 w 730250"/>
                <a:gd name="connsiteY0" fmla="*/ 0 h 730250"/>
                <a:gd name="connsiteX1" fmla="*/ 730250 w 730250"/>
                <a:gd name="connsiteY1" fmla="*/ 0 h 730250"/>
                <a:gd name="connsiteX2" fmla="*/ 730250 w 730250"/>
                <a:gd name="connsiteY2" fmla="*/ 730250 h 730250"/>
                <a:gd name="connsiteX0-1" fmla="*/ 0 w 730250"/>
                <a:gd name="connsiteY0-2" fmla="*/ 0 h 714375"/>
                <a:gd name="connsiteX1-3" fmla="*/ 730250 w 730250"/>
                <a:gd name="connsiteY1-4" fmla="*/ 0 h 714375"/>
                <a:gd name="connsiteX2-5" fmla="*/ 730250 w 730250"/>
                <a:gd name="connsiteY2-6" fmla="*/ 714375 h 7143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30250" h="714375">
                  <a:moveTo>
                    <a:pt x="0" y="0"/>
                  </a:moveTo>
                  <a:lnTo>
                    <a:pt x="730250" y="0"/>
                  </a:lnTo>
                  <a:lnTo>
                    <a:pt x="730250" y="714375"/>
                  </a:ln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8" name="任意多边形: 形状 49"/>
            <p:cNvSpPr/>
            <p:nvPr/>
          </p:nvSpPr>
          <p:spPr>
            <a:xfrm flipH="1">
              <a:off x="4909205" y="3543411"/>
              <a:ext cx="48217" cy="1207048"/>
            </a:xfrm>
            <a:custGeom>
              <a:avLst/>
              <a:gdLst>
                <a:gd name="connsiteX0" fmla="*/ 0 w 0"/>
                <a:gd name="connsiteY0" fmla="*/ 0 h 1187450"/>
                <a:gd name="connsiteX1" fmla="*/ 0 w 0"/>
                <a:gd name="connsiteY1" fmla="*/ 1187450 h 118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187450">
                  <a:moveTo>
                    <a:pt x="0" y="0"/>
                  </a:moveTo>
                  <a:lnTo>
                    <a:pt x="0" y="1187450"/>
                  </a:ln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9" name="任意多边形: 形状 50"/>
            <p:cNvSpPr/>
            <p:nvPr/>
          </p:nvSpPr>
          <p:spPr>
            <a:xfrm>
              <a:off x="5404183" y="3533329"/>
              <a:ext cx="0" cy="1667528"/>
            </a:xfrm>
            <a:custGeom>
              <a:avLst/>
              <a:gdLst>
                <a:gd name="connsiteX0" fmla="*/ 0 w 0"/>
                <a:gd name="connsiteY0" fmla="*/ 0 h 1581150"/>
                <a:gd name="connsiteX1" fmla="*/ 0 w 0"/>
                <a:gd name="connsiteY1" fmla="*/ 158115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81150">
                  <a:moveTo>
                    <a:pt x="0" y="0"/>
                  </a:moveTo>
                  <a:lnTo>
                    <a:pt x="0" y="1581150"/>
                  </a:ln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10675031" y="2263216"/>
              <a:ext cx="213781" cy="0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0265161" y="2320975"/>
              <a:ext cx="1518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593974" y="4414500"/>
              <a:ext cx="423494" cy="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222390" y="4532703"/>
              <a:ext cx="326809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流程图: 手动操作 23"/>
            <p:cNvSpPr/>
            <p:nvPr/>
          </p:nvSpPr>
          <p:spPr>
            <a:xfrm rot="16200000">
              <a:off x="1867160" y="4412019"/>
              <a:ext cx="491664" cy="208761"/>
            </a:xfrm>
            <a:prstGeom prst="flowChartManualOperation">
              <a:avLst/>
            </a:prstGeom>
            <a:solidFill>
              <a:srgbClr val="FFFFFF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5" name="矩形 24"/>
            <p:cNvSpPr/>
            <p:nvPr/>
          </p:nvSpPr>
          <p:spPr>
            <a:xfrm>
              <a:off x="1970227" y="4236633"/>
              <a:ext cx="286643" cy="550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227210" y="4523463"/>
              <a:ext cx="32199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2056167" y="4624687"/>
              <a:ext cx="620167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864682" y="4179616"/>
              <a:ext cx="217163" cy="4311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751430" y="4028476"/>
              <a:ext cx="505644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033486" y="4239008"/>
              <a:ext cx="463451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540198" y="4326068"/>
              <a:ext cx="328166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553908" y="4650629"/>
              <a:ext cx="90614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Memory</a:t>
              </a:r>
              <a:endPara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22647" y="5002406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864682" y="5284200"/>
              <a:ext cx="217163" cy="4311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5" name="矩形 34"/>
            <p:cNvSpPr/>
            <p:nvPr/>
          </p:nvSpPr>
          <p:spPr>
            <a:xfrm>
              <a:off x="4037438" y="4142298"/>
              <a:ext cx="588690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38518" y="5234883"/>
              <a:ext cx="577974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484803" y="6176569"/>
              <a:ext cx="46278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15:0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433934" y="4874153"/>
              <a:ext cx="53645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15:11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482355" y="4293305"/>
              <a:ext cx="53645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20:16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483451" y="4063520"/>
              <a:ext cx="53645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25:21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4528802" y="4293463"/>
              <a:ext cx="1095613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528802" y="4510530"/>
              <a:ext cx="1095613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endCxn id="28" idx="1"/>
            </p:cNvCxnSpPr>
            <p:nvPr/>
          </p:nvCxnSpPr>
          <p:spPr>
            <a:xfrm>
              <a:off x="3441207" y="4395168"/>
              <a:ext cx="42347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532441" y="3302506"/>
              <a:ext cx="341526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084043" y="4412639"/>
              <a:ext cx="444759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078951" y="5499750"/>
              <a:ext cx="1230628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流程图: 手动输入 146"/>
            <p:cNvSpPr/>
            <p:nvPr/>
          </p:nvSpPr>
          <p:spPr>
            <a:xfrm>
              <a:off x="5684942" y="6178913"/>
              <a:ext cx="1212662" cy="362156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8" name="矩形 47"/>
            <p:cNvSpPr/>
            <p:nvPr/>
          </p:nvSpPr>
          <p:spPr>
            <a:xfrm>
              <a:off x="5805389" y="6236742"/>
              <a:ext cx="1168003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627149" y="4119471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627149" y="4336518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627149" y="4770476"/>
              <a:ext cx="474166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627150" y="5220981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026643" y="4024016"/>
              <a:ext cx="505644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600563" y="4112701"/>
              <a:ext cx="421928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597005" y="4365398"/>
              <a:ext cx="421928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012131" y="4801646"/>
              <a:ext cx="910828" cy="550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Register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/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File</a:t>
              </a:r>
              <a:endParaRPr lang="zh-CN" altLang="en-US" sz="1400" b="1" dirty="0"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242686" y="4066288"/>
              <a:ext cx="217163" cy="6706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58" name="矩形 57"/>
            <p:cNvSpPr/>
            <p:nvPr/>
          </p:nvSpPr>
          <p:spPr>
            <a:xfrm>
              <a:off x="7390315" y="4029806"/>
              <a:ext cx="324817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7403161" y="4515627"/>
              <a:ext cx="313432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B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897604" y="6106346"/>
              <a:ext cx="93292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SignImm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7459849" y="4300984"/>
              <a:ext cx="810429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7459849" y="4523129"/>
              <a:ext cx="114349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8374646" y="4737969"/>
              <a:ext cx="22920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8095300" y="4569387"/>
              <a:ext cx="286643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9041111" y="4848984"/>
              <a:ext cx="460411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平行四边形 65"/>
            <p:cNvSpPr/>
            <p:nvPr/>
          </p:nvSpPr>
          <p:spPr>
            <a:xfrm rot="4500000">
              <a:off x="8140665" y="5579765"/>
              <a:ext cx="498722" cy="410677"/>
            </a:xfrm>
            <a:prstGeom prst="parallelogram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67" name="矩形 66"/>
            <p:cNvSpPr/>
            <p:nvPr/>
          </p:nvSpPr>
          <p:spPr>
            <a:xfrm>
              <a:off x="8143003" y="5619415"/>
              <a:ext cx="50095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&lt;&lt;2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任意多边形: 形状 192"/>
            <p:cNvSpPr/>
            <p:nvPr/>
          </p:nvSpPr>
          <p:spPr>
            <a:xfrm flipV="1">
              <a:off x="8479035" y="4110329"/>
              <a:ext cx="1022488" cy="50444"/>
            </a:xfrm>
            <a:custGeom>
              <a:avLst/>
              <a:gdLst>
                <a:gd name="connsiteX0" fmla="*/ 0 w 901700"/>
                <a:gd name="connsiteY0" fmla="*/ 0 h 107950"/>
                <a:gd name="connsiteX1" fmla="*/ 831850 w 901700"/>
                <a:gd name="connsiteY1" fmla="*/ 0 h 107950"/>
                <a:gd name="connsiteX2" fmla="*/ 831850 w 901700"/>
                <a:gd name="connsiteY2" fmla="*/ 107950 h 107950"/>
                <a:gd name="connsiteX3" fmla="*/ 901700 w 901700"/>
                <a:gd name="connsiteY3" fmla="*/ 107950 h 107950"/>
                <a:gd name="connsiteX0-1" fmla="*/ 0 w 914400"/>
                <a:gd name="connsiteY0-2" fmla="*/ 0 h 107950"/>
                <a:gd name="connsiteX1-3" fmla="*/ 831850 w 914400"/>
                <a:gd name="connsiteY1-4" fmla="*/ 0 h 107950"/>
                <a:gd name="connsiteX2-5" fmla="*/ 831850 w 914400"/>
                <a:gd name="connsiteY2-6" fmla="*/ 107950 h 107950"/>
                <a:gd name="connsiteX3-7" fmla="*/ 914400 w 914400"/>
                <a:gd name="connsiteY3-8" fmla="*/ 104775 h 107950"/>
                <a:gd name="connsiteX0-9" fmla="*/ 0 w 839397"/>
                <a:gd name="connsiteY0-10" fmla="*/ 0 h 107950"/>
                <a:gd name="connsiteX1-11" fmla="*/ 831850 w 839397"/>
                <a:gd name="connsiteY1-12" fmla="*/ 0 h 107950"/>
                <a:gd name="connsiteX2-13" fmla="*/ 831850 w 839397"/>
                <a:gd name="connsiteY2-14" fmla="*/ 107950 h 107950"/>
                <a:gd name="connsiteX3-15" fmla="*/ 838200 w 839397"/>
                <a:gd name="connsiteY3-16" fmla="*/ 97155 h 107950"/>
                <a:gd name="connsiteX0-17" fmla="*/ 0 w 839397"/>
                <a:gd name="connsiteY0-18" fmla="*/ 0 h 107950"/>
                <a:gd name="connsiteX1-19" fmla="*/ 831850 w 839397"/>
                <a:gd name="connsiteY1-20" fmla="*/ 0 h 107950"/>
                <a:gd name="connsiteX2-21" fmla="*/ 831850 w 839397"/>
                <a:gd name="connsiteY2-22" fmla="*/ 107950 h 107950"/>
                <a:gd name="connsiteX3-23" fmla="*/ 838200 w 839397"/>
                <a:gd name="connsiteY3-24" fmla="*/ 20955 h 107950"/>
                <a:gd name="connsiteX0-25" fmla="*/ 0 w 831850"/>
                <a:gd name="connsiteY0-26" fmla="*/ 0 h 107950"/>
                <a:gd name="connsiteX1-27" fmla="*/ 831850 w 831850"/>
                <a:gd name="connsiteY1-28" fmla="*/ 0 h 107950"/>
                <a:gd name="connsiteX2-29" fmla="*/ 831850 w 831850"/>
                <a:gd name="connsiteY2-30" fmla="*/ 107950 h 107950"/>
                <a:gd name="connsiteX0-31" fmla="*/ 0 w 831850"/>
                <a:gd name="connsiteY0-32" fmla="*/ 0 h 69850"/>
                <a:gd name="connsiteX1-33" fmla="*/ 831850 w 831850"/>
                <a:gd name="connsiteY1-34" fmla="*/ 0 h 69850"/>
                <a:gd name="connsiteX2-35" fmla="*/ 831850 w 831850"/>
                <a:gd name="connsiteY2-36" fmla="*/ 69850 h 69850"/>
                <a:gd name="connsiteX0-37" fmla="*/ 0 w 831850"/>
                <a:gd name="connsiteY0-38" fmla="*/ 0 h 0"/>
                <a:gd name="connsiteX1-39" fmla="*/ 831850 w 831850"/>
                <a:gd name="connsiteY1-40" fmla="*/ 0 h 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831850">
                  <a:moveTo>
                    <a:pt x="0" y="0"/>
                  </a:moveTo>
                  <a:lnTo>
                    <a:pt x="831850" y="0"/>
                  </a:lnTo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69" name="矩形 68"/>
            <p:cNvSpPr/>
            <p:nvPr/>
          </p:nvSpPr>
          <p:spPr>
            <a:xfrm>
              <a:off x="8992951" y="3880750"/>
              <a:ext cx="594717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SrcA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9019717" y="4829065"/>
              <a:ext cx="584671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SrcB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9693731" y="3978506"/>
              <a:ext cx="67307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9951219" y="4556363"/>
              <a:ext cx="880021" cy="29066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AluResult</a:t>
              </a:r>
              <a:endPara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9944644" y="4546471"/>
              <a:ext cx="944688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1002248" y="4556758"/>
              <a:ext cx="68477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10772314" y="4342141"/>
              <a:ext cx="217163" cy="4321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</a:t>
              </a:r>
              <a:endParaRPr lang="en-US" altLang="zh-CN" sz="11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952126" y="4298657"/>
              <a:ext cx="832791" cy="290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Aluout</a:t>
              </a:r>
              <a:endPara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4716403" y="4873412"/>
              <a:ext cx="14724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528802" y="5096613"/>
              <a:ext cx="34154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071113" y="4954546"/>
              <a:ext cx="55330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3785987" y="4137343"/>
              <a:ext cx="397818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823977" y="1882580"/>
              <a:ext cx="689269" cy="1654134"/>
              <a:chOff x="4823977" y="1700209"/>
              <a:chExt cx="689269" cy="1654134"/>
            </a:xfrm>
          </p:grpSpPr>
          <p:sp>
            <p:nvSpPr>
              <p:cNvPr id="237" name="矩形: 圆角 25"/>
              <p:cNvSpPr/>
              <p:nvPr/>
            </p:nvSpPr>
            <p:spPr>
              <a:xfrm>
                <a:off x="4870344" y="1700209"/>
                <a:ext cx="642902" cy="1654134"/>
              </a:xfrm>
              <a:prstGeom prst="round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238" name="矩形 237"/>
              <p:cNvSpPr/>
              <p:nvPr/>
            </p:nvSpPr>
            <p:spPr>
              <a:xfrm>
                <a:off x="4960120" y="1975984"/>
                <a:ext cx="438671" cy="829121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1515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控 制 器</a:t>
                </a:r>
                <a:endParaRPr lang="zh-CN" altLang="en-US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4823977" y="2948213"/>
                <a:ext cx="599405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</a:t>
                </a:r>
                <a:endParaRPr lang="en-US" altLang="zh-CN" sz="1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4823977" y="2738737"/>
                <a:ext cx="443359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</a:t>
                </a:r>
                <a:endPara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" name="Group 1"/>
            <p:cNvGrpSpPr/>
            <p:nvPr/>
          </p:nvGrpSpPr>
          <p:grpSpPr>
            <a:xfrm>
              <a:off x="10859164" y="2101144"/>
              <a:ext cx="273424" cy="203030"/>
              <a:chOff x="3990332" y="3048832"/>
              <a:chExt cx="1009448" cy="723602"/>
            </a:xfrm>
          </p:grpSpPr>
          <p:sp>
            <p:nvSpPr>
              <p:cNvPr id="235" name="Stored Data 71"/>
              <p:cNvSpPr/>
              <p:nvPr/>
            </p:nvSpPr>
            <p:spPr>
              <a:xfrm rot="10800000">
                <a:off x="3997590" y="3048854"/>
                <a:ext cx="1002190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-1" fmla="*/ 4932 w 13265"/>
                  <a:gd name="connsiteY0-2" fmla="*/ 0 h 10000"/>
                  <a:gd name="connsiteX1-3" fmla="*/ 13265 w 13265"/>
                  <a:gd name="connsiteY1-4" fmla="*/ 0 h 10000"/>
                  <a:gd name="connsiteX2-5" fmla="*/ 11598 w 13265"/>
                  <a:gd name="connsiteY2-6" fmla="*/ 5000 h 10000"/>
                  <a:gd name="connsiteX3-7" fmla="*/ 13265 w 13265"/>
                  <a:gd name="connsiteY3-8" fmla="*/ 10000 h 10000"/>
                  <a:gd name="connsiteX4-9" fmla="*/ 4932 w 13265"/>
                  <a:gd name="connsiteY4-10" fmla="*/ 10000 h 10000"/>
                  <a:gd name="connsiteX5-11" fmla="*/ 0 w 13265"/>
                  <a:gd name="connsiteY5-12" fmla="*/ 5084 h 10000"/>
                  <a:gd name="connsiteX6-13" fmla="*/ 4932 w 13265"/>
                  <a:gd name="connsiteY6-14" fmla="*/ 0 h 10000"/>
                  <a:gd name="connsiteX0-15" fmla="*/ 5226 w 13559"/>
                  <a:gd name="connsiteY0-16" fmla="*/ 0 h 10000"/>
                  <a:gd name="connsiteX1-17" fmla="*/ 13559 w 13559"/>
                  <a:gd name="connsiteY1-18" fmla="*/ 0 h 10000"/>
                  <a:gd name="connsiteX2-19" fmla="*/ 11892 w 13559"/>
                  <a:gd name="connsiteY2-20" fmla="*/ 5000 h 10000"/>
                  <a:gd name="connsiteX3-21" fmla="*/ 13559 w 13559"/>
                  <a:gd name="connsiteY3-22" fmla="*/ 10000 h 10000"/>
                  <a:gd name="connsiteX4-23" fmla="*/ 5226 w 13559"/>
                  <a:gd name="connsiteY4-24" fmla="*/ 10000 h 10000"/>
                  <a:gd name="connsiteX5-25" fmla="*/ 294 w 13559"/>
                  <a:gd name="connsiteY5-26" fmla="*/ 5084 h 10000"/>
                  <a:gd name="connsiteX6-27" fmla="*/ 5226 w 13559"/>
                  <a:gd name="connsiteY6-28" fmla="*/ 0 h 10000"/>
                  <a:gd name="connsiteX0-29" fmla="*/ 4933 w 13266"/>
                  <a:gd name="connsiteY0-30" fmla="*/ 0 h 10000"/>
                  <a:gd name="connsiteX1-31" fmla="*/ 13266 w 13266"/>
                  <a:gd name="connsiteY1-32" fmla="*/ 0 h 10000"/>
                  <a:gd name="connsiteX2-33" fmla="*/ 11599 w 13266"/>
                  <a:gd name="connsiteY2-34" fmla="*/ 5000 h 10000"/>
                  <a:gd name="connsiteX3-35" fmla="*/ 13266 w 13266"/>
                  <a:gd name="connsiteY3-36" fmla="*/ 10000 h 10000"/>
                  <a:gd name="connsiteX4-37" fmla="*/ 4933 w 13266"/>
                  <a:gd name="connsiteY4-38" fmla="*/ 10000 h 10000"/>
                  <a:gd name="connsiteX5-39" fmla="*/ 1 w 13266"/>
                  <a:gd name="connsiteY5-40" fmla="*/ 5084 h 10000"/>
                  <a:gd name="connsiteX6-41" fmla="*/ 4933 w 13266"/>
                  <a:gd name="connsiteY6-42" fmla="*/ 0 h 10000"/>
                  <a:gd name="connsiteX0-43" fmla="*/ 4933 w 13266"/>
                  <a:gd name="connsiteY0-44" fmla="*/ 0 h 10000"/>
                  <a:gd name="connsiteX1-45" fmla="*/ 13266 w 13266"/>
                  <a:gd name="connsiteY1-46" fmla="*/ 0 h 10000"/>
                  <a:gd name="connsiteX2-47" fmla="*/ 11599 w 13266"/>
                  <a:gd name="connsiteY2-48" fmla="*/ 5000 h 10000"/>
                  <a:gd name="connsiteX3-49" fmla="*/ 13266 w 13266"/>
                  <a:gd name="connsiteY3-50" fmla="*/ 10000 h 10000"/>
                  <a:gd name="connsiteX4-51" fmla="*/ 4933 w 13266"/>
                  <a:gd name="connsiteY4-52" fmla="*/ 10000 h 10000"/>
                  <a:gd name="connsiteX5-53" fmla="*/ 1 w 13266"/>
                  <a:gd name="connsiteY5-54" fmla="*/ 5084 h 10000"/>
                  <a:gd name="connsiteX6-55" fmla="*/ 4933 w 13266"/>
                  <a:gd name="connsiteY6-56" fmla="*/ 0 h 10000"/>
                  <a:gd name="connsiteX0-57" fmla="*/ 4966 w 13299"/>
                  <a:gd name="connsiteY0-58" fmla="*/ 0 h 10000"/>
                  <a:gd name="connsiteX1-59" fmla="*/ 13299 w 13299"/>
                  <a:gd name="connsiteY1-60" fmla="*/ 0 h 10000"/>
                  <a:gd name="connsiteX2-61" fmla="*/ 11632 w 13299"/>
                  <a:gd name="connsiteY2-62" fmla="*/ 5000 h 10000"/>
                  <a:gd name="connsiteX3-63" fmla="*/ 13299 w 13299"/>
                  <a:gd name="connsiteY3-64" fmla="*/ 10000 h 10000"/>
                  <a:gd name="connsiteX4-65" fmla="*/ 7782 w 13299"/>
                  <a:gd name="connsiteY4-66" fmla="*/ 10000 h 10000"/>
                  <a:gd name="connsiteX5-67" fmla="*/ 34 w 13299"/>
                  <a:gd name="connsiteY5-68" fmla="*/ 5084 h 10000"/>
                  <a:gd name="connsiteX6-69" fmla="*/ 4966 w 13299"/>
                  <a:gd name="connsiteY6-70" fmla="*/ 0 h 10000"/>
                  <a:gd name="connsiteX0-71" fmla="*/ 4947 w 13280"/>
                  <a:gd name="connsiteY0-72" fmla="*/ 0 h 10000"/>
                  <a:gd name="connsiteX1-73" fmla="*/ 13280 w 13280"/>
                  <a:gd name="connsiteY1-74" fmla="*/ 0 h 10000"/>
                  <a:gd name="connsiteX2-75" fmla="*/ 11613 w 13280"/>
                  <a:gd name="connsiteY2-76" fmla="*/ 5000 h 10000"/>
                  <a:gd name="connsiteX3-77" fmla="*/ 13280 w 13280"/>
                  <a:gd name="connsiteY3-78" fmla="*/ 10000 h 10000"/>
                  <a:gd name="connsiteX4-79" fmla="*/ 6702 w 13280"/>
                  <a:gd name="connsiteY4-80" fmla="*/ 9832 h 10000"/>
                  <a:gd name="connsiteX5-81" fmla="*/ 15 w 13280"/>
                  <a:gd name="connsiteY5-82" fmla="*/ 5084 h 10000"/>
                  <a:gd name="connsiteX6-83" fmla="*/ 4947 w 13280"/>
                  <a:gd name="connsiteY6-84" fmla="*/ 0 h 10000"/>
                  <a:gd name="connsiteX0-85" fmla="*/ 4933 w 13266"/>
                  <a:gd name="connsiteY0-86" fmla="*/ 0 h 10000"/>
                  <a:gd name="connsiteX1-87" fmla="*/ 13266 w 13266"/>
                  <a:gd name="connsiteY1-88" fmla="*/ 0 h 10000"/>
                  <a:gd name="connsiteX2-89" fmla="*/ 11599 w 13266"/>
                  <a:gd name="connsiteY2-90" fmla="*/ 5000 h 10000"/>
                  <a:gd name="connsiteX3-91" fmla="*/ 13266 w 13266"/>
                  <a:gd name="connsiteY3-92" fmla="*/ 10000 h 10000"/>
                  <a:gd name="connsiteX4-93" fmla="*/ 6688 w 13266"/>
                  <a:gd name="connsiteY4-94" fmla="*/ 9832 h 10000"/>
                  <a:gd name="connsiteX5-95" fmla="*/ 1 w 13266"/>
                  <a:gd name="connsiteY5-96" fmla="*/ 5084 h 10000"/>
                  <a:gd name="connsiteX6-97" fmla="*/ 4933 w 13266"/>
                  <a:gd name="connsiteY6-98" fmla="*/ 0 h 10000"/>
                  <a:gd name="connsiteX0-99" fmla="*/ 5711 w 13268"/>
                  <a:gd name="connsiteY0-100" fmla="*/ 126 h 10000"/>
                  <a:gd name="connsiteX1-101" fmla="*/ 13268 w 13268"/>
                  <a:gd name="connsiteY1-102" fmla="*/ 0 h 10000"/>
                  <a:gd name="connsiteX2-103" fmla="*/ 11601 w 13268"/>
                  <a:gd name="connsiteY2-104" fmla="*/ 5000 h 10000"/>
                  <a:gd name="connsiteX3-105" fmla="*/ 13268 w 13268"/>
                  <a:gd name="connsiteY3-106" fmla="*/ 10000 h 10000"/>
                  <a:gd name="connsiteX4-107" fmla="*/ 6690 w 13268"/>
                  <a:gd name="connsiteY4-108" fmla="*/ 9832 h 10000"/>
                  <a:gd name="connsiteX5-109" fmla="*/ 3 w 13268"/>
                  <a:gd name="connsiteY5-110" fmla="*/ 5084 h 10000"/>
                  <a:gd name="connsiteX6-111" fmla="*/ 5711 w 13268"/>
                  <a:gd name="connsiteY6-112" fmla="*/ 126 h 10000"/>
                  <a:gd name="connsiteX0-113" fmla="*/ 5709 w 13266"/>
                  <a:gd name="connsiteY0-114" fmla="*/ 126 h 10000"/>
                  <a:gd name="connsiteX1-115" fmla="*/ 13266 w 13266"/>
                  <a:gd name="connsiteY1-116" fmla="*/ 0 h 10000"/>
                  <a:gd name="connsiteX2-117" fmla="*/ 11599 w 13266"/>
                  <a:gd name="connsiteY2-118" fmla="*/ 5000 h 10000"/>
                  <a:gd name="connsiteX3-119" fmla="*/ 13266 w 13266"/>
                  <a:gd name="connsiteY3-120" fmla="*/ 10000 h 10000"/>
                  <a:gd name="connsiteX4-121" fmla="*/ 6688 w 13266"/>
                  <a:gd name="connsiteY4-122" fmla="*/ 9832 h 10000"/>
                  <a:gd name="connsiteX5-123" fmla="*/ 1 w 13266"/>
                  <a:gd name="connsiteY5-124" fmla="*/ 5084 h 10000"/>
                  <a:gd name="connsiteX6-125" fmla="*/ 5709 w 13266"/>
                  <a:gd name="connsiteY6-126" fmla="*/ 126 h 10000"/>
                  <a:gd name="connsiteX0-127" fmla="*/ 5709 w 13266"/>
                  <a:gd name="connsiteY0-128" fmla="*/ 126 h 10000"/>
                  <a:gd name="connsiteX1-129" fmla="*/ 13266 w 13266"/>
                  <a:gd name="connsiteY1-130" fmla="*/ 0 h 10000"/>
                  <a:gd name="connsiteX2-131" fmla="*/ 11599 w 13266"/>
                  <a:gd name="connsiteY2-132" fmla="*/ 5000 h 10000"/>
                  <a:gd name="connsiteX3-133" fmla="*/ 13266 w 13266"/>
                  <a:gd name="connsiteY3-134" fmla="*/ 10000 h 10000"/>
                  <a:gd name="connsiteX4-135" fmla="*/ 6688 w 13266"/>
                  <a:gd name="connsiteY4-136" fmla="*/ 9832 h 10000"/>
                  <a:gd name="connsiteX5-137" fmla="*/ 1 w 13266"/>
                  <a:gd name="connsiteY5-138" fmla="*/ 5084 h 10000"/>
                  <a:gd name="connsiteX6-139" fmla="*/ 5709 w 13266"/>
                  <a:gd name="connsiteY6-140" fmla="*/ 126 h 10000"/>
                  <a:gd name="connsiteX0-141" fmla="*/ 6688 w 13265"/>
                  <a:gd name="connsiteY0-142" fmla="*/ 42 h 10000"/>
                  <a:gd name="connsiteX1-143" fmla="*/ 13265 w 13265"/>
                  <a:gd name="connsiteY1-144" fmla="*/ 0 h 10000"/>
                  <a:gd name="connsiteX2-145" fmla="*/ 11598 w 13265"/>
                  <a:gd name="connsiteY2-146" fmla="*/ 5000 h 10000"/>
                  <a:gd name="connsiteX3-147" fmla="*/ 13265 w 13265"/>
                  <a:gd name="connsiteY3-148" fmla="*/ 10000 h 10000"/>
                  <a:gd name="connsiteX4-149" fmla="*/ 6687 w 13265"/>
                  <a:gd name="connsiteY4-150" fmla="*/ 9832 h 10000"/>
                  <a:gd name="connsiteX5-151" fmla="*/ 0 w 13265"/>
                  <a:gd name="connsiteY5-152" fmla="*/ 5084 h 10000"/>
                  <a:gd name="connsiteX6-153" fmla="*/ 6688 w 13265"/>
                  <a:gd name="connsiteY6-154" fmla="*/ 42 h 10000"/>
                  <a:gd name="connsiteX0-155" fmla="*/ 6688 w 13265"/>
                  <a:gd name="connsiteY0-156" fmla="*/ 42 h 9832"/>
                  <a:gd name="connsiteX1-157" fmla="*/ 13265 w 13265"/>
                  <a:gd name="connsiteY1-158" fmla="*/ 0 h 9832"/>
                  <a:gd name="connsiteX2-159" fmla="*/ 11598 w 13265"/>
                  <a:gd name="connsiteY2-160" fmla="*/ 5000 h 9832"/>
                  <a:gd name="connsiteX3-161" fmla="*/ 11387 w 13265"/>
                  <a:gd name="connsiteY3-162" fmla="*/ 9790 h 9832"/>
                  <a:gd name="connsiteX4-163" fmla="*/ 6687 w 13265"/>
                  <a:gd name="connsiteY4-164" fmla="*/ 9832 h 9832"/>
                  <a:gd name="connsiteX5-165" fmla="*/ 0 w 13265"/>
                  <a:gd name="connsiteY5-166" fmla="*/ 5084 h 9832"/>
                  <a:gd name="connsiteX6-167" fmla="*/ 6688 w 13265"/>
                  <a:gd name="connsiteY6-168" fmla="*/ 42 h 9832"/>
                  <a:gd name="connsiteX0-169" fmla="*/ 5042 w 10000"/>
                  <a:gd name="connsiteY0-170" fmla="*/ 43 h 10000"/>
                  <a:gd name="connsiteX1-171" fmla="*/ 10000 w 10000"/>
                  <a:gd name="connsiteY1-172" fmla="*/ 0 h 10000"/>
                  <a:gd name="connsiteX2-173" fmla="*/ 8743 w 10000"/>
                  <a:gd name="connsiteY2-174" fmla="*/ 5085 h 10000"/>
                  <a:gd name="connsiteX3-175" fmla="*/ 9692 w 10000"/>
                  <a:gd name="connsiteY3-176" fmla="*/ 10000 h 10000"/>
                  <a:gd name="connsiteX4-177" fmla="*/ 5041 w 10000"/>
                  <a:gd name="connsiteY4-178" fmla="*/ 10000 h 10000"/>
                  <a:gd name="connsiteX5-179" fmla="*/ 0 w 10000"/>
                  <a:gd name="connsiteY5-180" fmla="*/ 5171 h 10000"/>
                  <a:gd name="connsiteX6-181" fmla="*/ 5042 w 10000"/>
                  <a:gd name="connsiteY6-182" fmla="*/ 43 h 10000"/>
                  <a:gd name="connsiteX0-183" fmla="*/ 5042 w 10000"/>
                  <a:gd name="connsiteY0-184" fmla="*/ 43 h 10000"/>
                  <a:gd name="connsiteX1-185" fmla="*/ 10000 w 10000"/>
                  <a:gd name="connsiteY1-186" fmla="*/ 0 h 10000"/>
                  <a:gd name="connsiteX2-187" fmla="*/ 8743 w 10000"/>
                  <a:gd name="connsiteY2-188" fmla="*/ 5085 h 10000"/>
                  <a:gd name="connsiteX3-189" fmla="*/ 9784 w 10000"/>
                  <a:gd name="connsiteY3-190" fmla="*/ 10000 h 10000"/>
                  <a:gd name="connsiteX4-191" fmla="*/ 5041 w 10000"/>
                  <a:gd name="connsiteY4-192" fmla="*/ 10000 h 10000"/>
                  <a:gd name="connsiteX5-193" fmla="*/ 0 w 10000"/>
                  <a:gd name="connsiteY5-194" fmla="*/ 5171 h 10000"/>
                  <a:gd name="connsiteX6-195" fmla="*/ 5042 w 10000"/>
                  <a:gd name="connsiteY6-196" fmla="*/ 43 h 10000"/>
                  <a:gd name="connsiteX0-197" fmla="*/ 5042 w 9784"/>
                  <a:gd name="connsiteY0-198" fmla="*/ 0 h 9957"/>
                  <a:gd name="connsiteX1-199" fmla="*/ 9415 w 9784"/>
                  <a:gd name="connsiteY1-200" fmla="*/ 171 h 9957"/>
                  <a:gd name="connsiteX2-201" fmla="*/ 8743 w 9784"/>
                  <a:gd name="connsiteY2-202" fmla="*/ 5042 h 9957"/>
                  <a:gd name="connsiteX3-203" fmla="*/ 9784 w 9784"/>
                  <a:gd name="connsiteY3-204" fmla="*/ 9957 h 9957"/>
                  <a:gd name="connsiteX4-205" fmla="*/ 5041 w 9784"/>
                  <a:gd name="connsiteY4-206" fmla="*/ 9957 h 9957"/>
                  <a:gd name="connsiteX5-207" fmla="*/ 0 w 9784"/>
                  <a:gd name="connsiteY5-208" fmla="*/ 5128 h 9957"/>
                  <a:gd name="connsiteX6-209" fmla="*/ 5042 w 9784"/>
                  <a:gd name="connsiteY6-210" fmla="*/ 0 h 9957"/>
                  <a:gd name="connsiteX0-211" fmla="*/ 5153 w 10000"/>
                  <a:gd name="connsiteY0-212" fmla="*/ 0 h 10000"/>
                  <a:gd name="connsiteX1-213" fmla="*/ 9875 w 10000"/>
                  <a:gd name="connsiteY1-214" fmla="*/ 172 h 10000"/>
                  <a:gd name="connsiteX2-215" fmla="*/ 8936 w 10000"/>
                  <a:gd name="connsiteY2-216" fmla="*/ 5064 h 10000"/>
                  <a:gd name="connsiteX3-217" fmla="*/ 10000 w 10000"/>
                  <a:gd name="connsiteY3-218" fmla="*/ 10000 h 10000"/>
                  <a:gd name="connsiteX4-219" fmla="*/ 5152 w 10000"/>
                  <a:gd name="connsiteY4-220" fmla="*/ 10000 h 10000"/>
                  <a:gd name="connsiteX5-221" fmla="*/ 0 w 10000"/>
                  <a:gd name="connsiteY5-222" fmla="*/ 5150 h 10000"/>
                  <a:gd name="connsiteX6-223" fmla="*/ 5153 w 10000"/>
                  <a:gd name="connsiteY6-224" fmla="*/ 0 h 10000"/>
                  <a:gd name="connsiteX0-225" fmla="*/ 5153 w 10001"/>
                  <a:gd name="connsiteY0-226" fmla="*/ 0 h 10000"/>
                  <a:gd name="connsiteX1-227" fmla="*/ 10001 w 10001"/>
                  <a:gd name="connsiteY1-228" fmla="*/ 215 h 10000"/>
                  <a:gd name="connsiteX2-229" fmla="*/ 8936 w 10001"/>
                  <a:gd name="connsiteY2-230" fmla="*/ 5064 h 10000"/>
                  <a:gd name="connsiteX3-231" fmla="*/ 10000 w 10001"/>
                  <a:gd name="connsiteY3-232" fmla="*/ 10000 h 10000"/>
                  <a:gd name="connsiteX4-233" fmla="*/ 5152 w 10001"/>
                  <a:gd name="connsiteY4-234" fmla="*/ 10000 h 10000"/>
                  <a:gd name="connsiteX5-235" fmla="*/ 0 w 10001"/>
                  <a:gd name="connsiteY5-236" fmla="*/ 5150 h 10000"/>
                  <a:gd name="connsiteX6-237" fmla="*/ 5153 w 10001"/>
                  <a:gd name="connsiteY6-238" fmla="*/ 0 h 10000"/>
                  <a:gd name="connsiteX0-239" fmla="*/ 5184 w 10001"/>
                  <a:gd name="connsiteY0-240" fmla="*/ 43 h 9785"/>
                  <a:gd name="connsiteX1-241" fmla="*/ 10001 w 10001"/>
                  <a:gd name="connsiteY1-242" fmla="*/ 0 h 9785"/>
                  <a:gd name="connsiteX2-243" fmla="*/ 8936 w 10001"/>
                  <a:gd name="connsiteY2-244" fmla="*/ 4849 h 9785"/>
                  <a:gd name="connsiteX3-245" fmla="*/ 10000 w 10001"/>
                  <a:gd name="connsiteY3-246" fmla="*/ 9785 h 9785"/>
                  <a:gd name="connsiteX4-247" fmla="*/ 5152 w 10001"/>
                  <a:gd name="connsiteY4-248" fmla="*/ 9785 h 9785"/>
                  <a:gd name="connsiteX5-249" fmla="*/ 0 w 10001"/>
                  <a:gd name="connsiteY5-250" fmla="*/ 4935 h 9785"/>
                  <a:gd name="connsiteX6-251" fmla="*/ 5184 w 10001"/>
                  <a:gd name="connsiteY6-252" fmla="*/ 43 h 9785"/>
                  <a:gd name="connsiteX0-253" fmla="*/ 5183 w 10000"/>
                  <a:gd name="connsiteY0-254" fmla="*/ 44 h 10000"/>
                  <a:gd name="connsiteX1-255" fmla="*/ 10000 w 10000"/>
                  <a:gd name="connsiteY1-256" fmla="*/ 0 h 10000"/>
                  <a:gd name="connsiteX2-257" fmla="*/ 8935 w 10000"/>
                  <a:gd name="connsiteY2-258" fmla="*/ 4956 h 10000"/>
                  <a:gd name="connsiteX3-259" fmla="*/ 9999 w 10000"/>
                  <a:gd name="connsiteY3-260" fmla="*/ 10000 h 10000"/>
                  <a:gd name="connsiteX4-261" fmla="*/ 5151 w 10000"/>
                  <a:gd name="connsiteY4-262" fmla="*/ 10000 h 10000"/>
                  <a:gd name="connsiteX5-263" fmla="*/ 0 w 10000"/>
                  <a:gd name="connsiteY5-264" fmla="*/ 5043 h 10000"/>
                  <a:gd name="connsiteX6-265" fmla="*/ 5183 w 10000"/>
                  <a:gd name="connsiteY6-266" fmla="*/ 44 h 10000"/>
                  <a:gd name="connsiteX0-267" fmla="*/ 5183 w 10000"/>
                  <a:gd name="connsiteY0-268" fmla="*/ 44 h 10000"/>
                  <a:gd name="connsiteX1-269" fmla="*/ 10000 w 10000"/>
                  <a:gd name="connsiteY1-270" fmla="*/ 0 h 10000"/>
                  <a:gd name="connsiteX2-271" fmla="*/ 8935 w 10000"/>
                  <a:gd name="connsiteY2-272" fmla="*/ 4956 h 10000"/>
                  <a:gd name="connsiteX3-273" fmla="*/ 9999 w 10000"/>
                  <a:gd name="connsiteY3-274" fmla="*/ 10000 h 10000"/>
                  <a:gd name="connsiteX4-275" fmla="*/ 5151 w 10000"/>
                  <a:gd name="connsiteY4-276" fmla="*/ 10000 h 10000"/>
                  <a:gd name="connsiteX5-277" fmla="*/ 0 w 10000"/>
                  <a:gd name="connsiteY5-278" fmla="*/ 5043 h 10000"/>
                  <a:gd name="connsiteX6-279" fmla="*/ 5183 w 10000"/>
                  <a:gd name="connsiteY6-280" fmla="*/ 44 h 10000"/>
                  <a:gd name="connsiteX0-281" fmla="*/ 5183 w 10000"/>
                  <a:gd name="connsiteY0-282" fmla="*/ 44 h 10000"/>
                  <a:gd name="connsiteX1-283" fmla="*/ 10000 w 10000"/>
                  <a:gd name="connsiteY1-284" fmla="*/ 0 h 10000"/>
                  <a:gd name="connsiteX2-285" fmla="*/ 8935 w 10000"/>
                  <a:gd name="connsiteY2-286" fmla="*/ 4956 h 10000"/>
                  <a:gd name="connsiteX3-287" fmla="*/ 9999 w 10000"/>
                  <a:gd name="connsiteY3-288" fmla="*/ 10000 h 10000"/>
                  <a:gd name="connsiteX4-289" fmla="*/ 5151 w 10000"/>
                  <a:gd name="connsiteY4-290" fmla="*/ 10000 h 10000"/>
                  <a:gd name="connsiteX5-291" fmla="*/ 0 w 10000"/>
                  <a:gd name="connsiteY5-292" fmla="*/ 5043 h 10000"/>
                  <a:gd name="connsiteX6-293" fmla="*/ 5183 w 10000"/>
                  <a:gd name="connsiteY6-294" fmla="*/ 44 h 10000"/>
                  <a:gd name="connsiteX0-295" fmla="*/ 5183 w 10000"/>
                  <a:gd name="connsiteY0-296" fmla="*/ 44 h 10000"/>
                  <a:gd name="connsiteX1-297" fmla="*/ 10000 w 10000"/>
                  <a:gd name="connsiteY1-298" fmla="*/ 0 h 10000"/>
                  <a:gd name="connsiteX2-299" fmla="*/ 8935 w 10000"/>
                  <a:gd name="connsiteY2-300" fmla="*/ 4956 h 10000"/>
                  <a:gd name="connsiteX3-301" fmla="*/ 9999 w 10000"/>
                  <a:gd name="connsiteY3-302" fmla="*/ 10000 h 10000"/>
                  <a:gd name="connsiteX4-303" fmla="*/ 5151 w 10000"/>
                  <a:gd name="connsiteY4-304" fmla="*/ 10000 h 10000"/>
                  <a:gd name="connsiteX5-305" fmla="*/ 0 w 10000"/>
                  <a:gd name="connsiteY5-306" fmla="*/ 5043 h 10000"/>
                  <a:gd name="connsiteX6-307" fmla="*/ 5183 w 10000"/>
                  <a:gd name="connsiteY6-308" fmla="*/ 44 h 10000"/>
                  <a:gd name="connsiteX0-309" fmla="*/ 5183 w 10000"/>
                  <a:gd name="connsiteY0-310" fmla="*/ 44 h 10000"/>
                  <a:gd name="connsiteX1-311" fmla="*/ 10000 w 10000"/>
                  <a:gd name="connsiteY1-312" fmla="*/ 0 h 10000"/>
                  <a:gd name="connsiteX2-313" fmla="*/ 8935 w 10000"/>
                  <a:gd name="connsiteY2-314" fmla="*/ 4956 h 10000"/>
                  <a:gd name="connsiteX3-315" fmla="*/ 9999 w 10000"/>
                  <a:gd name="connsiteY3-316" fmla="*/ 10000 h 10000"/>
                  <a:gd name="connsiteX4-317" fmla="*/ 5151 w 10000"/>
                  <a:gd name="connsiteY4-318" fmla="*/ 10000 h 10000"/>
                  <a:gd name="connsiteX5-319" fmla="*/ 0 w 10000"/>
                  <a:gd name="connsiteY5-320" fmla="*/ 5043 h 10000"/>
                  <a:gd name="connsiteX6-321" fmla="*/ 5183 w 10000"/>
                  <a:gd name="connsiteY6-322" fmla="*/ 44 h 10000"/>
                  <a:gd name="connsiteX0-323" fmla="*/ 5183 w 10000"/>
                  <a:gd name="connsiteY0-324" fmla="*/ 44 h 10000"/>
                  <a:gd name="connsiteX1-325" fmla="*/ 10000 w 10000"/>
                  <a:gd name="connsiteY1-326" fmla="*/ 0 h 10000"/>
                  <a:gd name="connsiteX2-327" fmla="*/ 8935 w 10000"/>
                  <a:gd name="connsiteY2-328" fmla="*/ 4956 h 10000"/>
                  <a:gd name="connsiteX3-329" fmla="*/ 9999 w 10000"/>
                  <a:gd name="connsiteY3-330" fmla="*/ 10000 h 10000"/>
                  <a:gd name="connsiteX4-331" fmla="*/ 5340 w 10000"/>
                  <a:gd name="connsiteY4-332" fmla="*/ 9956 h 10000"/>
                  <a:gd name="connsiteX5-333" fmla="*/ 0 w 10000"/>
                  <a:gd name="connsiteY5-334" fmla="*/ 5043 h 10000"/>
                  <a:gd name="connsiteX6-335" fmla="*/ 5183 w 10000"/>
                  <a:gd name="connsiteY6-336" fmla="*/ 44 h 10000"/>
                  <a:gd name="connsiteX0-337" fmla="*/ 5183 w 10000"/>
                  <a:gd name="connsiteY0-338" fmla="*/ 44 h 10000"/>
                  <a:gd name="connsiteX1-339" fmla="*/ 10000 w 10000"/>
                  <a:gd name="connsiteY1-340" fmla="*/ 0 h 10000"/>
                  <a:gd name="connsiteX2-341" fmla="*/ 8935 w 10000"/>
                  <a:gd name="connsiteY2-342" fmla="*/ 4956 h 10000"/>
                  <a:gd name="connsiteX3-343" fmla="*/ 9999 w 10000"/>
                  <a:gd name="connsiteY3-344" fmla="*/ 10000 h 10000"/>
                  <a:gd name="connsiteX4-345" fmla="*/ 5340 w 10000"/>
                  <a:gd name="connsiteY4-346" fmla="*/ 9956 h 10000"/>
                  <a:gd name="connsiteX5-347" fmla="*/ 0 w 10000"/>
                  <a:gd name="connsiteY5-348" fmla="*/ 5043 h 10000"/>
                  <a:gd name="connsiteX6-349" fmla="*/ 5183 w 10000"/>
                  <a:gd name="connsiteY6-350" fmla="*/ 44 h 10000"/>
                  <a:gd name="connsiteX0-351" fmla="*/ 5183 w 10000"/>
                  <a:gd name="connsiteY0-352" fmla="*/ 44 h 10000"/>
                  <a:gd name="connsiteX1-353" fmla="*/ 10000 w 10000"/>
                  <a:gd name="connsiteY1-354" fmla="*/ 0 h 10000"/>
                  <a:gd name="connsiteX2-355" fmla="*/ 8935 w 10000"/>
                  <a:gd name="connsiteY2-356" fmla="*/ 4956 h 10000"/>
                  <a:gd name="connsiteX3-357" fmla="*/ 9999 w 10000"/>
                  <a:gd name="connsiteY3-358" fmla="*/ 10000 h 10000"/>
                  <a:gd name="connsiteX4-359" fmla="*/ 5183 w 10000"/>
                  <a:gd name="connsiteY4-360" fmla="*/ 9912 h 10000"/>
                  <a:gd name="connsiteX5-361" fmla="*/ 0 w 10000"/>
                  <a:gd name="connsiteY5-362" fmla="*/ 5043 h 10000"/>
                  <a:gd name="connsiteX6-363" fmla="*/ 5183 w 10000"/>
                  <a:gd name="connsiteY6-364" fmla="*/ 44 h 10000"/>
                  <a:gd name="connsiteX0-365" fmla="*/ 5183 w 10000"/>
                  <a:gd name="connsiteY0-366" fmla="*/ 44 h 10000"/>
                  <a:gd name="connsiteX1-367" fmla="*/ 10000 w 10000"/>
                  <a:gd name="connsiteY1-368" fmla="*/ 0 h 10000"/>
                  <a:gd name="connsiteX2-369" fmla="*/ 8935 w 10000"/>
                  <a:gd name="connsiteY2-370" fmla="*/ 4956 h 10000"/>
                  <a:gd name="connsiteX3-371" fmla="*/ 9999 w 10000"/>
                  <a:gd name="connsiteY3-372" fmla="*/ 10000 h 10000"/>
                  <a:gd name="connsiteX4-373" fmla="*/ 5183 w 10000"/>
                  <a:gd name="connsiteY4-374" fmla="*/ 9912 h 10000"/>
                  <a:gd name="connsiteX5-375" fmla="*/ 0 w 10000"/>
                  <a:gd name="connsiteY5-376" fmla="*/ 5043 h 10000"/>
                  <a:gd name="connsiteX6-377" fmla="*/ 5183 w 10000"/>
                  <a:gd name="connsiteY6-378" fmla="*/ 44 h 10000"/>
                  <a:gd name="connsiteX0-379" fmla="*/ 5183 w 10000"/>
                  <a:gd name="connsiteY0-380" fmla="*/ 44 h 10000"/>
                  <a:gd name="connsiteX1-381" fmla="*/ 10000 w 10000"/>
                  <a:gd name="connsiteY1-382" fmla="*/ 0 h 10000"/>
                  <a:gd name="connsiteX2-383" fmla="*/ 8935 w 10000"/>
                  <a:gd name="connsiteY2-384" fmla="*/ 4956 h 10000"/>
                  <a:gd name="connsiteX3-385" fmla="*/ 9999 w 10000"/>
                  <a:gd name="connsiteY3-386" fmla="*/ 10000 h 10000"/>
                  <a:gd name="connsiteX4-387" fmla="*/ 5183 w 10000"/>
                  <a:gd name="connsiteY4-388" fmla="*/ 9912 h 10000"/>
                  <a:gd name="connsiteX5-389" fmla="*/ 0 w 10000"/>
                  <a:gd name="connsiteY5-390" fmla="*/ 5043 h 10000"/>
                  <a:gd name="connsiteX6-391" fmla="*/ 5183 w 10000"/>
                  <a:gd name="connsiteY6-392" fmla="*/ 44 h 10000"/>
                  <a:gd name="connsiteX0-393" fmla="*/ 8935 w 10000"/>
                  <a:gd name="connsiteY0-394" fmla="*/ 4956 h 10000"/>
                  <a:gd name="connsiteX1-395" fmla="*/ 9999 w 10000"/>
                  <a:gd name="connsiteY1-396" fmla="*/ 10000 h 10000"/>
                  <a:gd name="connsiteX2-397" fmla="*/ 5183 w 10000"/>
                  <a:gd name="connsiteY2-398" fmla="*/ 9912 h 10000"/>
                  <a:gd name="connsiteX3-399" fmla="*/ 0 w 10000"/>
                  <a:gd name="connsiteY3-400" fmla="*/ 5043 h 10000"/>
                  <a:gd name="connsiteX4-401" fmla="*/ 5183 w 10000"/>
                  <a:gd name="connsiteY4-402" fmla="*/ 44 h 10000"/>
                  <a:gd name="connsiteX5-403" fmla="*/ 10000 w 10000"/>
                  <a:gd name="connsiteY5-404" fmla="*/ 0 h 10000"/>
                  <a:gd name="connsiteX6-405" fmla="*/ 9841 w 10000"/>
                  <a:gd name="connsiteY6-406" fmla="*/ 6220 h 10000"/>
                  <a:gd name="connsiteX0-407" fmla="*/ 8935 w 10000"/>
                  <a:gd name="connsiteY0-408" fmla="*/ 4956 h 10000"/>
                  <a:gd name="connsiteX1-409" fmla="*/ 9999 w 10000"/>
                  <a:gd name="connsiteY1-410" fmla="*/ 10000 h 10000"/>
                  <a:gd name="connsiteX2-411" fmla="*/ 5183 w 10000"/>
                  <a:gd name="connsiteY2-412" fmla="*/ 9912 h 10000"/>
                  <a:gd name="connsiteX3-413" fmla="*/ 0 w 10000"/>
                  <a:gd name="connsiteY3-414" fmla="*/ 5043 h 10000"/>
                  <a:gd name="connsiteX4-415" fmla="*/ 5183 w 10000"/>
                  <a:gd name="connsiteY4-416" fmla="*/ 44 h 10000"/>
                  <a:gd name="connsiteX5-417" fmla="*/ 10000 w 10000"/>
                  <a:gd name="connsiteY5-418" fmla="*/ 0 h 10000"/>
                  <a:gd name="connsiteX0-419" fmla="*/ 9999 w 10000"/>
                  <a:gd name="connsiteY0-420" fmla="*/ 10000 h 10000"/>
                  <a:gd name="connsiteX1-421" fmla="*/ 5183 w 10000"/>
                  <a:gd name="connsiteY1-422" fmla="*/ 9912 h 10000"/>
                  <a:gd name="connsiteX2-423" fmla="*/ 0 w 10000"/>
                  <a:gd name="connsiteY2-424" fmla="*/ 5043 h 10000"/>
                  <a:gd name="connsiteX3-425" fmla="*/ 5183 w 10000"/>
                  <a:gd name="connsiteY3-426" fmla="*/ 44 h 10000"/>
                  <a:gd name="connsiteX4-427" fmla="*/ 10000 w 10000"/>
                  <a:gd name="connsiteY4-428" fmla="*/ 0 h 10000"/>
                  <a:gd name="connsiteX0-429" fmla="*/ 8536 w 8537"/>
                  <a:gd name="connsiteY0-430" fmla="*/ 10000 h 10000"/>
                  <a:gd name="connsiteX1-431" fmla="*/ 3720 w 8537"/>
                  <a:gd name="connsiteY1-432" fmla="*/ 9912 h 10000"/>
                  <a:gd name="connsiteX2-433" fmla="*/ 0 w 8537"/>
                  <a:gd name="connsiteY2-434" fmla="*/ 4793 h 10000"/>
                  <a:gd name="connsiteX3-435" fmla="*/ 3720 w 8537"/>
                  <a:gd name="connsiteY3-436" fmla="*/ 44 h 10000"/>
                  <a:gd name="connsiteX4-437" fmla="*/ 8537 w 8537"/>
                  <a:gd name="connsiteY4-438" fmla="*/ 0 h 10000"/>
                  <a:gd name="connsiteX0-439" fmla="*/ 10342 w 10343"/>
                  <a:gd name="connsiteY0-440" fmla="*/ 10000 h 10000"/>
                  <a:gd name="connsiteX1-441" fmla="*/ 4701 w 10343"/>
                  <a:gd name="connsiteY1-442" fmla="*/ 9912 h 10000"/>
                  <a:gd name="connsiteX2-443" fmla="*/ 0 w 10343"/>
                  <a:gd name="connsiteY2-444" fmla="*/ 4543 h 10000"/>
                  <a:gd name="connsiteX3-445" fmla="*/ 4701 w 10343"/>
                  <a:gd name="connsiteY3-446" fmla="*/ 44 h 10000"/>
                  <a:gd name="connsiteX4-447" fmla="*/ 10343 w 10343"/>
                  <a:gd name="connsiteY4-448" fmla="*/ 0 h 10000"/>
                  <a:gd name="connsiteX0-449" fmla="*/ 9771 w 9772"/>
                  <a:gd name="connsiteY0-450" fmla="*/ 10000 h 10000"/>
                  <a:gd name="connsiteX1-451" fmla="*/ 4130 w 9772"/>
                  <a:gd name="connsiteY1-452" fmla="*/ 9912 h 10000"/>
                  <a:gd name="connsiteX2-453" fmla="*/ 0 w 9772"/>
                  <a:gd name="connsiteY2-454" fmla="*/ 4917 h 10000"/>
                  <a:gd name="connsiteX3-455" fmla="*/ 4130 w 9772"/>
                  <a:gd name="connsiteY3-456" fmla="*/ 44 h 10000"/>
                  <a:gd name="connsiteX4-457" fmla="*/ 9772 w 9772"/>
                  <a:gd name="connsiteY4-458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772" h="10000">
                    <a:moveTo>
                      <a:pt x="9771" y="10000"/>
                    </a:moveTo>
                    <a:lnTo>
                      <a:pt x="4130" y="9912"/>
                    </a:lnTo>
                    <a:cubicBezTo>
                      <a:pt x="1643" y="9824"/>
                      <a:pt x="0" y="6562"/>
                      <a:pt x="0" y="4917"/>
                    </a:cubicBezTo>
                    <a:cubicBezTo>
                      <a:pt x="0" y="3272"/>
                      <a:pt x="1531" y="220"/>
                      <a:pt x="4130" y="44"/>
                    </a:cubicBezTo>
                    <a:lnTo>
                      <a:pt x="9772" y="0"/>
                    </a:lnTo>
                  </a:path>
                </a:pathLst>
              </a:cu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05" b="1"/>
              </a:p>
            </p:txBody>
          </p:sp>
          <p:sp>
            <p:nvSpPr>
              <p:cNvPr id="236" name="Stored Data 71"/>
              <p:cNvSpPr/>
              <p:nvPr/>
            </p:nvSpPr>
            <p:spPr>
              <a:xfrm rot="10800000">
                <a:off x="3990332" y="3048832"/>
                <a:ext cx="167778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-1" fmla="*/ 4932 w 13265"/>
                  <a:gd name="connsiteY0-2" fmla="*/ 0 h 10000"/>
                  <a:gd name="connsiteX1-3" fmla="*/ 13265 w 13265"/>
                  <a:gd name="connsiteY1-4" fmla="*/ 0 h 10000"/>
                  <a:gd name="connsiteX2-5" fmla="*/ 11598 w 13265"/>
                  <a:gd name="connsiteY2-6" fmla="*/ 5000 h 10000"/>
                  <a:gd name="connsiteX3-7" fmla="*/ 13265 w 13265"/>
                  <a:gd name="connsiteY3-8" fmla="*/ 10000 h 10000"/>
                  <a:gd name="connsiteX4-9" fmla="*/ 4932 w 13265"/>
                  <a:gd name="connsiteY4-10" fmla="*/ 10000 h 10000"/>
                  <a:gd name="connsiteX5-11" fmla="*/ 0 w 13265"/>
                  <a:gd name="connsiteY5-12" fmla="*/ 5084 h 10000"/>
                  <a:gd name="connsiteX6-13" fmla="*/ 4932 w 13265"/>
                  <a:gd name="connsiteY6-14" fmla="*/ 0 h 10000"/>
                  <a:gd name="connsiteX0-15" fmla="*/ 5226 w 13559"/>
                  <a:gd name="connsiteY0-16" fmla="*/ 0 h 10000"/>
                  <a:gd name="connsiteX1-17" fmla="*/ 13559 w 13559"/>
                  <a:gd name="connsiteY1-18" fmla="*/ 0 h 10000"/>
                  <a:gd name="connsiteX2-19" fmla="*/ 11892 w 13559"/>
                  <a:gd name="connsiteY2-20" fmla="*/ 5000 h 10000"/>
                  <a:gd name="connsiteX3-21" fmla="*/ 13559 w 13559"/>
                  <a:gd name="connsiteY3-22" fmla="*/ 10000 h 10000"/>
                  <a:gd name="connsiteX4-23" fmla="*/ 5226 w 13559"/>
                  <a:gd name="connsiteY4-24" fmla="*/ 10000 h 10000"/>
                  <a:gd name="connsiteX5-25" fmla="*/ 294 w 13559"/>
                  <a:gd name="connsiteY5-26" fmla="*/ 5084 h 10000"/>
                  <a:gd name="connsiteX6-27" fmla="*/ 5226 w 13559"/>
                  <a:gd name="connsiteY6-28" fmla="*/ 0 h 10000"/>
                  <a:gd name="connsiteX0-29" fmla="*/ 4933 w 13266"/>
                  <a:gd name="connsiteY0-30" fmla="*/ 0 h 10000"/>
                  <a:gd name="connsiteX1-31" fmla="*/ 13266 w 13266"/>
                  <a:gd name="connsiteY1-32" fmla="*/ 0 h 10000"/>
                  <a:gd name="connsiteX2-33" fmla="*/ 11599 w 13266"/>
                  <a:gd name="connsiteY2-34" fmla="*/ 5000 h 10000"/>
                  <a:gd name="connsiteX3-35" fmla="*/ 13266 w 13266"/>
                  <a:gd name="connsiteY3-36" fmla="*/ 10000 h 10000"/>
                  <a:gd name="connsiteX4-37" fmla="*/ 4933 w 13266"/>
                  <a:gd name="connsiteY4-38" fmla="*/ 10000 h 10000"/>
                  <a:gd name="connsiteX5-39" fmla="*/ 1 w 13266"/>
                  <a:gd name="connsiteY5-40" fmla="*/ 5084 h 10000"/>
                  <a:gd name="connsiteX6-41" fmla="*/ 4933 w 13266"/>
                  <a:gd name="connsiteY6-42" fmla="*/ 0 h 10000"/>
                  <a:gd name="connsiteX0-43" fmla="*/ 4933 w 13266"/>
                  <a:gd name="connsiteY0-44" fmla="*/ 0 h 10000"/>
                  <a:gd name="connsiteX1-45" fmla="*/ 13266 w 13266"/>
                  <a:gd name="connsiteY1-46" fmla="*/ 0 h 10000"/>
                  <a:gd name="connsiteX2-47" fmla="*/ 11599 w 13266"/>
                  <a:gd name="connsiteY2-48" fmla="*/ 5000 h 10000"/>
                  <a:gd name="connsiteX3-49" fmla="*/ 13266 w 13266"/>
                  <a:gd name="connsiteY3-50" fmla="*/ 10000 h 10000"/>
                  <a:gd name="connsiteX4-51" fmla="*/ 4933 w 13266"/>
                  <a:gd name="connsiteY4-52" fmla="*/ 10000 h 10000"/>
                  <a:gd name="connsiteX5-53" fmla="*/ 1 w 13266"/>
                  <a:gd name="connsiteY5-54" fmla="*/ 5084 h 10000"/>
                  <a:gd name="connsiteX6-55" fmla="*/ 4933 w 13266"/>
                  <a:gd name="connsiteY6-56" fmla="*/ 0 h 10000"/>
                  <a:gd name="connsiteX0-57" fmla="*/ 4966 w 13299"/>
                  <a:gd name="connsiteY0-58" fmla="*/ 0 h 10000"/>
                  <a:gd name="connsiteX1-59" fmla="*/ 13299 w 13299"/>
                  <a:gd name="connsiteY1-60" fmla="*/ 0 h 10000"/>
                  <a:gd name="connsiteX2-61" fmla="*/ 11632 w 13299"/>
                  <a:gd name="connsiteY2-62" fmla="*/ 5000 h 10000"/>
                  <a:gd name="connsiteX3-63" fmla="*/ 13299 w 13299"/>
                  <a:gd name="connsiteY3-64" fmla="*/ 10000 h 10000"/>
                  <a:gd name="connsiteX4-65" fmla="*/ 7782 w 13299"/>
                  <a:gd name="connsiteY4-66" fmla="*/ 10000 h 10000"/>
                  <a:gd name="connsiteX5-67" fmla="*/ 34 w 13299"/>
                  <a:gd name="connsiteY5-68" fmla="*/ 5084 h 10000"/>
                  <a:gd name="connsiteX6-69" fmla="*/ 4966 w 13299"/>
                  <a:gd name="connsiteY6-70" fmla="*/ 0 h 10000"/>
                  <a:gd name="connsiteX0-71" fmla="*/ 4947 w 13280"/>
                  <a:gd name="connsiteY0-72" fmla="*/ 0 h 10000"/>
                  <a:gd name="connsiteX1-73" fmla="*/ 13280 w 13280"/>
                  <a:gd name="connsiteY1-74" fmla="*/ 0 h 10000"/>
                  <a:gd name="connsiteX2-75" fmla="*/ 11613 w 13280"/>
                  <a:gd name="connsiteY2-76" fmla="*/ 5000 h 10000"/>
                  <a:gd name="connsiteX3-77" fmla="*/ 13280 w 13280"/>
                  <a:gd name="connsiteY3-78" fmla="*/ 10000 h 10000"/>
                  <a:gd name="connsiteX4-79" fmla="*/ 6702 w 13280"/>
                  <a:gd name="connsiteY4-80" fmla="*/ 9832 h 10000"/>
                  <a:gd name="connsiteX5-81" fmla="*/ 15 w 13280"/>
                  <a:gd name="connsiteY5-82" fmla="*/ 5084 h 10000"/>
                  <a:gd name="connsiteX6-83" fmla="*/ 4947 w 13280"/>
                  <a:gd name="connsiteY6-84" fmla="*/ 0 h 10000"/>
                  <a:gd name="connsiteX0-85" fmla="*/ 4933 w 13266"/>
                  <a:gd name="connsiteY0-86" fmla="*/ 0 h 10000"/>
                  <a:gd name="connsiteX1-87" fmla="*/ 13266 w 13266"/>
                  <a:gd name="connsiteY1-88" fmla="*/ 0 h 10000"/>
                  <a:gd name="connsiteX2-89" fmla="*/ 11599 w 13266"/>
                  <a:gd name="connsiteY2-90" fmla="*/ 5000 h 10000"/>
                  <a:gd name="connsiteX3-91" fmla="*/ 13266 w 13266"/>
                  <a:gd name="connsiteY3-92" fmla="*/ 10000 h 10000"/>
                  <a:gd name="connsiteX4-93" fmla="*/ 6688 w 13266"/>
                  <a:gd name="connsiteY4-94" fmla="*/ 9832 h 10000"/>
                  <a:gd name="connsiteX5-95" fmla="*/ 1 w 13266"/>
                  <a:gd name="connsiteY5-96" fmla="*/ 5084 h 10000"/>
                  <a:gd name="connsiteX6-97" fmla="*/ 4933 w 13266"/>
                  <a:gd name="connsiteY6-98" fmla="*/ 0 h 10000"/>
                  <a:gd name="connsiteX0-99" fmla="*/ 5711 w 13268"/>
                  <a:gd name="connsiteY0-100" fmla="*/ 126 h 10000"/>
                  <a:gd name="connsiteX1-101" fmla="*/ 13268 w 13268"/>
                  <a:gd name="connsiteY1-102" fmla="*/ 0 h 10000"/>
                  <a:gd name="connsiteX2-103" fmla="*/ 11601 w 13268"/>
                  <a:gd name="connsiteY2-104" fmla="*/ 5000 h 10000"/>
                  <a:gd name="connsiteX3-105" fmla="*/ 13268 w 13268"/>
                  <a:gd name="connsiteY3-106" fmla="*/ 10000 h 10000"/>
                  <a:gd name="connsiteX4-107" fmla="*/ 6690 w 13268"/>
                  <a:gd name="connsiteY4-108" fmla="*/ 9832 h 10000"/>
                  <a:gd name="connsiteX5-109" fmla="*/ 3 w 13268"/>
                  <a:gd name="connsiteY5-110" fmla="*/ 5084 h 10000"/>
                  <a:gd name="connsiteX6-111" fmla="*/ 5711 w 13268"/>
                  <a:gd name="connsiteY6-112" fmla="*/ 126 h 10000"/>
                  <a:gd name="connsiteX0-113" fmla="*/ 5709 w 13266"/>
                  <a:gd name="connsiteY0-114" fmla="*/ 126 h 10000"/>
                  <a:gd name="connsiteX1-115" fmla="*/ 13266 w 13266"/>
                  <a:gd name="connsiteY1-116" fmla="*/ 0 h 10000"/>
                  <a:gd name="connsiteX2-117" fmla="*/ 11599 w 13266"/>
                  <a:gd name="connsiteY2-118" fmla="*/ 5000 h 10000"/>
                  <a:gd name="connsiteX3-119" fmla="*/ 13266 w 13266"/>
                  <a:gd name="connsiteY3-120" fmla="*/ 10000 h 10000"/>
                  <a:gd name="connsiteX4-121" fmla="*/ 6688 w 13266"/>
                  <a:gd name="connsiteY4-122" fmla="*/ 9832 h 10000"/>
                  <a:gd name="connsiteX5-123" fmla="*/ 1 w 13266"/>
                  <a:gd name="connsiteY5-124" fmla="*/ 5084 h 10000"/>
                  <a:gd name="connsiteX6-125" fmla="*/ 5709 w 13266"/>
                  <a:gd name="connsiteY6-126" fmla="*/ 126 h 10000"/>
                  <a:gd name="connsiteX0-127" fmla="*/ 5709 w 13266"/>
                  <a:gd name="connsiteY0-128" fmla="*/ 126 h 10000"/>
                  <a:gd name="connsiteX1-129" fmla="*/ 13266 w 13266"/>
                  <a:gd name="connsiteY1-130" fmla="*/ 0 h 10000"/>
                  <a:gd name="connsiteX2-131" fmla="*/ 11599 w 13266"/>
                  <a:gd name="connsiteY2-132" fmla="*/ 5000 h 10000"/>
                  <a:gd name="connsiteX3-133" fmla="*/ 13266 w 13266"/>
                  <a:gd name="connsiteY3-134" fmla="*/ 10000 h 10000"/>
                  <a:gd name="connsiteX4-135" fmla="*/ 6688 w 13266"/>
                  <a:gd name="connsiteY4-136" fmla="*/ 9832 h 10000"/>
                  <a:gd name="connsiteX5-137" fmla="*/ 1 w 13266"/>
                  <a:gd name="connsiteY5-138" fmla="*/ 5084 h 10000"/>
                  <a:gd name="connsiteX6-139" fmla="*/ 5709 w 13266"/>
                  <a:gd name="connsiteY6-140" fmla="*/ 126 h 10000"/>
                  <a:gd name="connsiteX0-141" fmla="*/ 6688 w 13265"/>
                  <a:gd name="connsiteY0-142" fmla="*/ 42 h 10000"/>
                  <a:gd name="connsiteX1-143" fmla="*/ 13265 w 13265"/>
                  <a:gd name="connsiteY1-144" fmla="*/ 0 h 10000"/>
                  <a:gd name="connsiteX2-145" fmla="*/ 11598 w 13265"/>
                  <a:gd name="connsiteY2-146" fmla="*/ 5000 h 10000"/>
                  <a:gd name="connsiteX3-147" fmla="*/ 13265 w 13265"/>
                  <a:gd name="connsiteY3-148" fmla="*/ 10000 h 10000"/>
                  <a:gd name="connsiteX4-149" fmla="*/ 6687 w 13265"/>
                  <a:gd name="connsiteY4-150" fmla="*/ 9832 h 10000"/>
                  <a:gd name="connsiteX5-151" fmla="*/ 0 w 13265"/>
                  <a:gd name="connsiteY5-152" fmla="*/ 5084 h 10000"/>
                  <a:gd name="connsiteX6-153" fmla="*/ 6688 w 13265"/>
                  <a:gd name="connsiteY6-154" fmla="*/ 42 h 10000"/>
                  <a:gd name="connsiteX0-155" fmla="*/ 6688 w 13265"/>
                  <a:gd name="connsiteY0-156" fmla="*/ 42 h 9832"/>
                  <a:gd name="connsiteX1-157" fmla="*/ 13265 w 13265"/>
                  <a:gd name="connsiteY1-158" fmla="*/ 0 h 9832"/>
                  <a:gd name="connsiteX2-159" fmla="*/ 11598 w 13265"/>
                  <a:gd name="connsiteY2-160" fmla="*/ 5000 h 9832"/>
                  <a:gd name="connsiteX3-161" fmla="*/ 11387 w 13265"/>
                  <a:gd name="connsiteY3-162" fmla="*/ 9790 h 9832"/>
                  <a:gd name="connsiteX4-163" fmla="*/ 6687 w 13265"/>
                  <a:gd name="connsiteY4-164" fmla="*/ 9832 h 9832"/>
                  <a:gd name="connsiteX5-165" fmla="*/ 0 w 13265"/>
                  <a:gd name="connsiteY5-166" fmla="*/ 5084 h 9832"/>
                  <a:gd name="connsiteX6-167" fmla="*/ 6688 w 13265"/>
                  <a:gd name="connsiteY6-168" fmla="*/ 42 h 9832"/>
                  <a:gd name="connsiteX0-169" fmla="*/ 5042 w 10000"/>
                  <a:gd name="connsiteY0-170" fmla="*/ 43 h 10000"/>
                  <a:gd name="connsiteX1-171" fmla="*/ 10000 w 10000"/>
                  <a:gd name="connsiteY1-172" fmla="*/ 0 h 10000"/>
                  <a:gd name="connsiteX2-173" fmla="*/ 8743 w 10000"/>
                  <a:gd name="connsiteY2-174" fmla="*/ 5085 h 10000"/>
                  <a:gd name="connsiteX3-175" fmla="*/ 9692 w 10000"/>
                  <a:gd name="connsiteY3-176" fmla="*/ 10000 h 10000"/>
                  <a:gd name="connsiteX4-177" fmla="*/ 5041 w 10000"/>
                  <a:gd name="connsiteY4-178" fmla="*/ 10000 h 10000"/>
                  <a:gd name="connsiteX5-179" fmla="*/ 0 w 10000"/>
                  <a:gd name="connsiteY5-180" fmla="*/ 5171 h 10000"/>
                  <a:gd name="connsiteX6-181" fmla="*/ 5042 w 10000"/>
                  <a:gd name="connsiteY6-182" fmla="*/ 43 h 10000"/>
                  <a:gd name="connsiteX0-183" fmla="*/ 5042 w 10000"/>
                  <a:gd name="connsiteY0-184" fmla="*/ 43 h 10000"/>
                  <a:gd name="connsiteX1-185" fmla="*/ 10000 w 10000"/>
                  <a:gd name="connsiteY1-186" fmla="*/ 0 h 10000"/>
                  <a:gd name="connsiteX2-187" fmla="*/ 8743 w 10000"/>
                  <a:gd name="connsiteY2-188" fmla="*/ 5085 h 10000"/>
                  <a:gd name="connsiteX3-189" fmla="*/ 9784 w 10000"/>
                  <a:gd name="connsiteY3-190" fmla="*/ 10000 h 10000"/>
                  <a:gd name="connsiteX4-191" fmla="*/ 5041 w 10000"/>
                  <a:gd name="connsiteY4-192" fmla="*/ 10000 h 10000"/>
                  <a:gd name="connsiteX5-193" fmla="*/ 0 w 10000"/>
                  <a:gd name="connsiteY5-194" fmla="*/ 5171 h 10000"/>
                  <a:gd name="connsiteX6-195" fmla="*/ 5042 w 10000"/>
                  <a:gd name="connsiteY6-196" fmla="*/ 43 h 10000"/>
                  <a:gd name="connsiteX0-197" fmla="*/ 5042 w 9784"/>
                  <a:gd name="connsiteY0-198" fmla="*/ 0 h 9957"/>
                  <a:gd name="connsiteX1-199" fmla="*/ 9415 w 9784"/>
                  <a:gd name="connsiteY1-200" fmla="*/ 171 h 9957"/>
                  <a:gd name="connsiteX2-201" fmla="*/ 8743 w 9784"/>
                  <a:gd name="connsiteY2-202" fmla="*/ 5042 h 9957"/>
                  <a:gd name="connsiteX3-203" fmla="*/ 9784 w 9784"/>
                  <a:gd name="connsiteY3-204" fmla="*/ 9957 h 9957"/>
                  <a:gd name="connsiteX4-205" fmla="*/ 5041 w 9784"/>
                  <a:gd name="connsiteY4-206" fmla="*/ 9957 h 9957"/>
                  <a:gd name="connsiteX5-207" fmla="*/ 0 w 9784"/>
                  <a:gd name="connsiteY5-208" fmla="*/ 5128 h 9957"/>
                  <a:gd name="connsiteX6-209" fmla="*/ 5042 w 9784"/>
                  <a:gd name="connsiteY6-210" fmla="*/ 0 h 9957"/>
                  <a:gd name="connsiteX0-211" fmla="*/ 5153 w 10000"/>
                  <a:gd name="connsiteY0-212" fmla="*/ 0 h 10000"/>
                  <a:gd name="connsiteX1-213" fmla="*/ 9875 w 10000"/>
                  <a:gd name="connsiteY1-214" fmla="*/ 172 h 10000"/>
                  <a:gd name="connsiteX2-215" fmla="*/ 8936 w 10000"/>
                  <a:gd name="connsiteY2-216" fmla="*/ 5064 h 10000"/>
                  <a:gd name="connsiteX3-217" fmla="*/ 10000 w 10000"/>
                  <a:gd name="connsiteY3-218" fmla="*/ 10000 h 10000"/>
                  <a:gd name="connsiteX4-219" fmla="*/ 5152 w 10000"/>
                  <a:gd name="connsiteY4-220" fmla="*/ 10000 h 10000"/>
                  <a:gd name="connsiteX5-221" fmla="*/ 0 w 10000"/>
                  <a:gd name="connsiteY5-222" fmla="*/ 5150 h 10000"/>
                  <a:gd name="connsiteX6-223" fmla="*/ 5153 w 10000"/>
                  <a:gd name="connsiteY6-224" fmla="*/ 0 h 10000"/>
                  <a:gd name="connsiteX0-225" fmla="*/ 5153 w 10001"/>
                  <a:gd name="connsiteY0-226" fmla="*/ 0 h 10000"/>
                  <a:gd name="connsiteX1-227" fmla="*/ 10001 w 10001"/>
                  <a:gd name="connsiteY1-228" fmla="*/ 215 h 10000"/>
                  <a:gd name="connsiteX2-229" fmla="*/ 8936 w 10001"/>
                  <a:gd name="connsiteY2-230" fmla="*/ 5064 h 10000"/>
                  <a:gd name="connsiteX3-231" fmla="*/ 10000 w 10001"/>
                  <a:gd name="connsiteY3-232" fmla="*/ 10000 h 10000"/>
                  <a:gd name="connsiteX4-233" fmla="*/ 5152 w 10001"/>
                  <a:gd name="connsiteY4-234" fmla="*/ 10000 h 10000"/>
                  <a:gd name="connsiteX5-235" fmla="*/ 0 w 10001"/>
                  <a:gd name="connsiteY5-236" fmla="*/ 5150 h 10000"/>
                  <a:gd name="connsiteX6-237" fmla="*/ 5153 w 10001"/>
                  <a:gd name="connsiteY6-238" fmla="*/ 0 h 10000"/>
                  <a:gd name="connsiteX0-239" fmla="*/ 5184 w 10001"/>
                  <a:gd name="connsiteY0-240" fmla="*/ 43 h 9785"/>
                  <a:gd name="connsiteX1-241" fmla="*/ 10001 w 10001"/>
                  <a:gd name="connsiteY1-242" fmla="*/ 0 h 9785"/>
                  <a:gd name="connsiteX2-243" fmla="*/ 8936 w 10001"/>
                  <a:gd name="connsiteY2-244" fmla="*/ 4849 h 9785"/>
                  <a:gd name="connsiteX3-245" fmla="*/ 10000 w 10001"/>
                  <a:gd name="connsiteY3-246" fmla="*/ 9785 h 9785"/>
                  <a:gd name="connsiteX4-247" fmla="*/ 5152 w 10001"/>
                  <a:gd name="connsiteY4-248" fmla="*/ 9785 h 9785"/>
                  <a:gd name="connsiteX5-249" fmla="*/ 0 w 10001"/>
                  <a:gd name="connsiteY5-250" fmla="*/ 4935 h 9785"/>
                  <a:gd name="connsiteX6-251" fmla="*/ 5184 w 10001"/>
                  <a:gd name="connsiteY6-252" fmla="*/ 43 h 9785"/>
                  <a:gd name="connsiteX0-253" fmla="*/ 5183 w 10000"/>
                  <a:gd name="connsiteY0-254" fmla="*/ 44 h 10000"/>
                  <a:gd name="connsiteX1-255" fmla="*/ 10000 w 10000"/>
                  <a:gd name="connsiteY1-256" fmla="*/ 0 h 10000"/>
                  <a:gd name="connsiteX2-257" fmla="*/ 8935 w 10000"/>
                  <a:gd name="connsiteY2-258" fmla="*/ 4956 h 10000"/>
                  <a:gd name="connsiteX3-259" fmla="*/ 9999 w 10000"/>
                  <a:gd name="connsiteY3-260" fmla="*/ 10000 h 10000"/>
                  <a:gd name="connsiteX4-261" fmla="*/ 5151 w 10000"/>
                  <a:gd name="connsiteY4-262" fmla="*/ 10000 h 10000"/>
                  <a:gd name="connsiteX5-263" fmla="*/ 0 w 10000"/>
                  <a:gd name="connsiteY5-264" fmla="*/ 5043 h 10000"/>
                  <a:gd name="connsiteX6-265" fmla="*/ 5183 w 10000"/>
                  <a:gd name="connsiteY6-266" fmla="*/ 44 h 10000"/>
                  <a:gd name="connsiteX0-267" fmla="*/ 5183 w 10000"/>
                  <a:gd name="connsiteY0-268" fmla="*/ 44 h 10000"/>
                  <a:gd name="connsiteX1-269" fmla="*/ 10000 w 10000"/>
                  <a:gd name="connsiteY1-270" fmla="*/ 0 h 10000"/>
                  <a:gd name="connsiteX2-271" fmla="*/ 8935 w 10000"/>
                  <a:gd name="connsiteY2-272" fmla="*/ 4956 h 10000"/>
                  <a:gd name="connsiteX3-273" fmla="*/ 9999 w 10000"/>
                  <a:gd name="connsiteY3-274" fmla="*/ 10000 h 10000"/>
                  <a:gd name="connsiteX4-275" fmla="*/ 5151 w 10000"/>
                  <a:gd name="connsiteY4-276" fmla="*/ 10000 h 10000"/>
                  <a:gd name="connsiteX5-277" fmla="*/ 0 w 10000"/>
                  <a:gd name="connsiteY5-278" fmla="*/ 5043 h 10000"/>
                  <a:gd name="connsiteX6-279" fmla="*/ 5183 w 10000"/>
                  <a:gd name="connsiteY6-280" fmla="*/ 44 h 10000"/>
                  <a:gd name="connsiteX0-281" fmla="*/ 5183 w 10000"/>
                  <a:gd name="connsiteY0-282" fmla="*/ 44 h 10000"/>
                  <a:gd name="connsiteX1-283" fmla="*/ 10000 w 10000"/>
                  <a:gd name="connsiteY1-284" fmla="*/ 0 h 10000"/>
                  <a:gd name="connsiteX2-285" fmla="*/ 8935 w 10000"/>
                  <a:gd name="connsiteY2-286" fmla="*/ 4956 h 10000"/>
                  <a:gd name="connsiteX3-287" fmla="*/ 9999 w 10000"/>
                  <a:gd name="connsiteY3-288" fmla="*/ 10000 h 10000"/>
                  <a:gd name="connsiteX4-289" fmla="*/ 5151 w 10000"/>
                  <a:gd name="connsiteY4-290" fmla="*/ 10000 h 10000"/>
                  <a:gd name="connsiteX5-291" fmla="*/ 0 w 10000"/>
                  <a:gd name="connsiteY5-292" fmla="*/ 5043 h 10000"/>
                  <a:gd name="connsiteX6-293" fmla="*/ 5183 w 10000"/>
                  <a:gd name="connsiteY6-294" fmla="*/ 44 h 10000"/>
                  <a:gd name="connsiteX0-295" fmla="*/ 5183 w 10000"/>
                  <a:gd name="connsiteY0-296" fmla="*/ 44 h 10000"/>
                  <a:gd name="connsiteX1-297" fmla="*/ 10000 w 10000"/>
                  <a:gd name="connsiteY1-298" fmla="*/ 0 h 10000"/>
                  <a:gd name="connsiteX2-299" fmla="*/ 8935 w 10000"/>
                  <a:gd name="connsiteY2-300" fmla="*/ 4956 h 10000"/>
                  <a:gd name="connsiteX3-301" fmla="*/ 9999 w 10000"/>
                  <a:gd name="connsiteY3-302" fmla="*/ 10000 h 10000"/>
                  <a:gd name="connsiteX4-303" fmla="*/ 5151 w 10000"/>
                  <a:gd name="connsiteY4-304" fmla="*/ 10000 h 10000"/>
                  <a:gd name="connsiteX5-305" fmla="*/ 0 w 10000"/>
                  <a:gd name="connsiteY5-306" fmla="*/ 5043 h 10000"/>
                  <a:gd name="connsiteX6-307" fmla="*/ 5183 w 10000"/>
                  <a:gd name="connsiteY6-308" fmla="*/ 44 h 10000"/>
                  <a:gd name="connsiteX0-309" fmla="*/ 5183 w 10000"/>
                  <a:gd name="connsiteY0-310" fmla="*/ 44 h 10000"/>
                  <a:gd name="connsiteX1-311" fmla="*/ 10000 w 10000"/>
                  <a:gd name="connsiteY1-312" fmla="*/ 0 h 10000"/>
                  <a:gd name="connsiteX2-313" fmla="*/ 8935 w 10000"/>
                  <a:gd name="connsiteY2-314" fmla="*/ 4956 h 10000"/>
                  <a:gd name="connsiteX3-315" fmla="*/ 9999 w 10000"/>
                  <a:gd name="connsiteY3-316" fmla="*/ 10000 h 10000"/>
                  <a:gd name="connsiteX4-317" fmla="*/ 5151 w 10000"/>
                  <a:gd name="connsiteY4-318" fmla="*/ 10000 h 10000"/>
                  <a:gd name="connsiteX5-319" fmla="*/ 0 w 10000"/>
                  <a:gd name="connsiteY5-320" fmla="*/ 5043 h 10000"/>
                  <a:gd name="connsiteX6-321" fmla="*/ 5183 w 10000"/>
                  <a:gd name="connsiteY6-322" fmla="*/ 44 h 10000"/>
                  <a:gd name="connsiteX0-323" fmla="*/ 5183 w 10000"/>
                  <a:gd name="connsiteY0-324" fmla="*/ 44 h 10000"/>
                  <a:gd name="connsiteX1-325" fmla="*/ 10000 w 10000"/>
                  <a:gd name="connsiteY1-326" fmla="*/ 0 h 10000"/>
                  <a:gd name="connsiteX2-327" fmla="*/ 8935 w 10000"/>
                  <a:gd name="connsiteY2-328" fmla="*/ 4956 h 10000"/>
                  <a:gd name="connsiteX3-329" fmla="*/ 9999 w 10000"/>
                  <a:gd name="connsiteY3-330" fmla="*/ 10000 h 10000"/>
                  <a:gd name="connsiteX4-331" fmla="*/ 5340 w 10000"/>
                  <a:gd name="connsiteY4-332" fmla="*/ 9956 h 10000"/>
                  <a:gd name="connsiteX5-333" fmla="*/ 0 w 10000"/>
                  <a:gd name="connsiteY5-334" fmla="*/ 5043 h 10000"/>
                  <a:gd name="connsiteX6-335" fmla="*/ 5183 w 10000"/>
                  <a:gd name="connsiteY6-336" fmla="*/ 44 h 10000"/>
                  <a:gd name="connsiteX0-337" fmla="*/ 5183 w 10000"/>
                  <a:gd name="connsiteY0-338" fmla="*/ 44 h 10000"/>
                  <a:gd name="connsiteX1-339" fmla="*/ 10000 w 10000"/>
                  <a:gd name="connsiteY1-340" fmla="*/ 0 h 10000"/>
                  <a:gd name="connsiteX2-341" fmla="*/ 8935 w 10000"/>
                  <a:gd name="connsiteY2-342" fmla="*/ 4956 h 10000"/>
                  <a:gd name="connsiteX3-343" fmla="*/ 9999 w 10000"/>
                  <a:gd name="connsiteY3-344" fmla="*/ 10000 h 10000"/>
                  <a:gd name="connsiteX4-345" fmla="*/ 5340 w 10000"/>
                  <a:gd name="connsiteY4-346" fmla="*/ 9956 h 10000"/>
                  <a:gd name="connsiteX5-347" fmla="*/ 0 w 10000"/>
                  <a:gd name="connsiteY5-348" fmla="*/ 5043 h 10000"/>
                  <a:gd name="connsiteX6-349" fmla="*/ 5183 w 10000"/>
                  <a:gd name="connsiteY6-350" fmla="*/ 44 h 10000"/>
                  <a:gd name="connsiteX0-351" fmla="*/ 5183 w 10000"/>
                  <a:gd name="connsiteY0-352" fmla="*/ 44 h 10000"/>
                  <a:gd name="connsiteX1-353" fmla="*/ 10000 w 10000"/>
                  <a:gd name="connsiteY1-354" fmla="*/ 0 h 10000"/>
                  <a:gd name="connsiteX2-355" fmla="*/ 8935 w 10000"/>
                  <a:gd name="connsiteY2-356" fmla="*/ 4956 h 10000"/>
                  <a:gd name="connsiteX3-357" fmla="*/ 9999 w 10000"/>
                  <a:gd name="connsiteY3-358" fmla="*/ 10000 h 10000"/>
                  <a:gd name="connsiteX4-359" fmla="*/ 5183 w 10000"/>
                  <a:gd name="connsiteY4-360" fmla="*/ 9912 h 10000"/>
                  <a:gd name="connsiteX5-361" fmla="*/ 0 w 10000"/>
                  <a:gd name="connsiteY5-362" fmla="*/ 5043 h 10000"/>
                  <a:gd name="connsiteX6-363" fmla="*/ 5183 w 10000"/>
                  <a:gd name="connsiteY6-364" fmla="*/ 44 h 10000"/>
                  <a:gd name="connsiteX0-365" fmla="*/ 603 w 5420"/>
                  <a:gd name="connsiteY0-366" fmla="*/ 44 h 10000"/>
                  <a:gd name="connsiteX1-367" fmla="*/ 5420 w 5420"/>
                  <a:gd name="connsiteY1-368" fmla="*/ 0 h 10000"/>
                  <a:gd name="connsiteX2-369" fmla="*/ 4355 w 5420"/>
                  <a:gd name="connsiteY2-370" fmla="*/ 4956 h 10000"/>
                  <a:gd name="connsiteX3-371" fmla="*/ 5419 w 5420"/>
                  <a:gd name="connsiteY3-372" fmla="*/ 10000 h 10000"/>
                  <a:gd name="connsiteX4-373" fmla="*/ 603 w 5420"/>
                  <a:gd name="connsiteY4-374" fmla="*/ 9912 h 10000"/>
                  <a:gd name="connsiteX5-375" fmla="*/ 603 w 5420"/>
                  <a:gd name="connsiteY5-376" fmla="*/ 44 h 10000"/>
                  <a:gd name="connsiteX0-377" fmla="*/ 1112 w 9999"/>
                  <a:gd name="connsiteY0-378" fmla="*/ 9912 h 11176"/>
                  <a:gd name="connsiteX1-379" fmla="*/ 1112 w 9999"/>
                  <a:gd name="connsiteY1-380" fmla="*/ 44 h 11176"/>
                  <a:gd name="connsiteX2-381" fmla="*/ 9999 w 9999"/>
                  <a:gd name="connsiteY2-382" fmla="*/ 0 h 11176"/>
                  <a:gd name="connsiteX3-383" fmla="*/ 8034 w 9999"/>
                  <a:gd name="connsiteY3-384" fmla="*/ 4956 h 11176"/>
                  <a:gd name="connsiteX4-385" fmla="*/ 9997 w 9999"/>
                  <a:gd name="connsiteY4-386" fmla="*/ 10000 h 11176"/>
                  <a:gd name="connsiteX5-387" fmla="*/ 2783 w 9999"/>
                  <a:gd name="connsiteY5-388" fmla="*/ 11176 h 11176"/>
                  <a:gd name="connsiteX0-389" fmla="*/ 1112 w 10000"/>
                  <a:gd name="connsiteY0-390" fmla="*/ 8869 h 8948"/>
                  <a:gd name="connsiteX1-391" fmla="*/ 1112 w 10000"/>
                  <a:gd name="connsiteY1-392" fmla="*/ 39 h 8948"/>
                  <a:gd name="connsiteX2-393" fmla="*/ 10000 w 10000"/>
                  <a:gd name="connsiteY2-394" fmla="*/ 0 h 8948"/>
                  <a:gd name="connsiteX3-395" fmla="*/ 8035 w 10000"/>
                  <a:gd name="connsiteY3-396" fmla="*/ 4435 h 8948"/>
                  <a:gd name="connsiteX4-397" fmla="*/ 9998 w 10000"/>
                  <a:gd name="connsiteY4-398" fmla="*/ 8948 h 8948"/>
                  <a:gd name="connsiteX0-399" fmla="*/ 0 w 8888"/>
                  <a:gd name="connsiteY0-400" fmla="*/ 44 h 10000"/>
                  <a:gd name="connsiteX1-401" fmla="*/ 8888 w 8888"/>
                  <a:gd name="connsiteY1-402" fmla="*/ 0 h 10000"/>
                  <a:gd name="connsiteX2-403" fmla="*/ 6923 w 8888"/>
                  <a:gd name="connsiteY2-404" fmla="*/ 4956 h 10000"/>
                  <a:gd name="connsiteX3-405" fmla="*/ 8886 w 8888"/>
                  <a:gd name="connsiteY3-406" fmla="*/ 10000 h 10000"/>
                  <a:gd name="connsiteX0-407" fmla="*/ 2211 w 2211"/>
                  <a:gd name="connsiteY0-408" fmla="*/ 0 h 10000"/>
                  <a:gd name="connsiteX1-409" fmla="*/ 0 w 2211"/>
                  <a:gd name="connsiteY1-410" fmla="*/ 4956 h 10000"/>
                  <a:gd name="connsiteX2-411" fmla="*/ 2209 w 2211"/>
                  <a:gd name="connsiteY2-412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05" b="1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5266173" y="5120101"/>
              <a:ext cx="286643" cy="550515"/>
              <a:chOff x="4311617" y="4168879"/>
              <a:chExt cx="271795" cy="521999"/>
            </a:xfrm>
          </p:grpSpPr>
          <p:sp>
            <p:nvSpPr>
              <p:cNvPr id="233" name="流程图: 手动操作 232"/>
              <p:cNvSpPr/>
              <p:nvPr/>
            </p:nvSpPr>
            <p:spPr>
              <a:xfrm rot="16200000">
                <a:off x="4218651" y="4335179"/>
                <a:ext cx="466196" cy="197947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234" name="矩形 233"/>
              <p:cNvSpPr/>
              <p:nvPr/>
            </p:nvSpPr>
            <p:spPr>
              <a:xfrm>
                <a:off x="4311617" y="4168879"/>
                <a:ext cx="271795" cy="521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矩形 83"/>
            <p:cNvSpPr/>
            <p:nvPr/>
          </p:nvSpPr>
          <p:spPr>
            <a:xfrm>
              <a:off x="5001696" y="4056594"/>
              <a:ext cx="31678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rs</a:t>
              </a:r>
              <a:endPara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001696" y="4285915"/>
              <a:ext cx="309414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rt</a:t>
              </a:r>
              <a:endPara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543920" y="5062523"/>
              <a:ext cx="342900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rd</a:t>
              </a:r>
              <a:endPara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3743887" y="4475965"/>
              <a:ext cx="479524" cy="471398"/>
              <a:chOff x="3743887" y="4293594"/>
              <a:chExt cx="479524" cy="471398"/>
            </a:xfrm>
          </p:grpSpPr>
          <p:grpSp>
            <p:nvGrpSpPr>
              <p:cNvPr id="229" name="组合 228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231" name="直接连接符 230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2" name="矩形 231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0" name="等腰三角形 229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743887" y="5581932"/>
              <a:ext cx="479524" cy="471398"/>
              <a:chOff x="3743887" y="4293594"/>
              <a:chExt cx="479524" cy="471398"/>
            </a:xfrm>
            <a:solidFill>
              <a:schemeClr val="bg1"/>
            </a:solidFill>
          </p:grpSpPr>
          <p:grpSp>
            <p:nvGrpSpPr>
              <p:cNvPr id="225" name="组合 224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  <a:grpFill/>
            </p:grpSpPr>
            <p:cxnSp>
              <p:nvCxnSpPr>
                <p:cNvPr id="227" name="直接连接符 226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矩形 227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6" name="等腰三角形 225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1231334" y="4505134"/>
              <a:ext cx="479524" cy="471398"/>
              <a:chOff x="3743887" y="4293594"/>
              <a:chExt cx="479524" cy="471398"/>
            </a:xfrm>
            <a:solidFill>
              <a:srgbClr val="59B2FF"/>
            </a:solidFill>
          </p:grpSpPr>
          <p:grpSp>
            <p:nvGrpSpPr>
              <p:cNvPr id="221" name="组合 220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  <a:grpFill/>
            </p:grpSpPr>
            <p:cxnSp>
              <p:nvCxnSpPr>
                <p:cNvPr id="223" name="直接连接符 222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4" name="矩形 223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2" name="等腰三角形 221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2770074" y="5245311"/>
              <a:ext cx="479524" cy="487385"/>
              <a:chOff x="3743887" y="4293594"/>
              <a:chExt cx="479524" cy="450735"/>
            </a:xfrm>
            <a:solidFill>
              <a:srgbClr val="92D050"/>
            </a:solidFill>
          </p:grpSpPr>
          <p:grpSp>
            <p:nvGrpSpPr>
              <p:cNvPr id="217" name="组合 216"/>
              <p:cNvGrpSpPr/>
              <p:nvPr/>
            </p:nvGrpSpPr>
            <p:grpSpPr>
              <a:xfrm>
                <a:off x="3743887" y="4420795"/>
                <a:ext cx="479524" cy="323534"/>
                <a:chOff x="2146087" y="4844273"/>
                <a:chExt cx="454685" cy="306775"/>
              </a:xfrm>
              <a:grpFill/>
            </p:grpSpPr>
            <p:cxnSp>
              <p:nvCxnSpPr>
                <p:cNvPr id="219" name="直接连接符 218"/>
                <p:cNvCxnSpPr/>
                <p:nvPr/>
              </p:nvCxnSpPr>
              <p:spPr>
                <a:xfrm flipV="1">
                  <a:off x="2364748" y="4844273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矩形 219"/>
                <p:cNvSpPr/>
                <p:nvPr/>
              </p:nvSpPr>
              <p:spPr>
                <a:xfrm>
                  <a:off x="2146087" y="4910263"/>
                  <a:ext cx="454685" cy="24078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8" name="等腰三角形 217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7115801" y="4604354"/>
              <a:ext cx="479524" cy="471398"/>
              <a:chOff x="3743887" y="4293594"/>
              <a:chExt cx="479524" cy="471398"/>
            </a:xfrm>
          </p:grpSpPr>
          <p:grpSp>
            <p:nvGrpSpPr>
              <p:cNvPr id="213" name="组合 212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215" name="直接连接符 214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矩形 215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4" name="等腰三角形 213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10649077" y="4641179"/>
              <a:ext cx="479524" cy="471398"/>
              <a:chOff x="3743887" y="4293594"/>
              <a:chExt cx="479524" cy="471398"/>
            </a:xfrm>
          </p:grpSpPr>
          <p:grpSp>
            <p:nvGrpSpPr>
              <p:cNvPr id="209" name="组合 208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211" name="直接连接符 210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矩形 211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0" name="等腰三角形 209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6045351" y="5481478"/>
              <a:ext cx="479524" cy="471397"/>
              <a:chOff x="3743887" y="4293594"/>
              <a:chExt cx="479524" cy="471397"/>
            </a:xfrm>
            <a:solidFill>
              <a:srgbClr val="FFCCFF"/>
            </a:solidFill>
          </p:grpSpPr>
          <p:grpSp>
            <p:nvGrpSpPr>
              <p:cNvPr id="205" name="组合 204"/>
              <p:cNvGrpSpPr/>
              <p:nvPr/>
            </p:nvGrpSpPr>
            <p:grpSpPr>
              <a:xfrm>
                <a:off x="3743887" y="4411014"/>
                <a:ext cx="479524" cy="353977"/>
                <a:chOff x="2146087" y="4834986"/>
                <a:chExt cx="454685" cy="335640"/>
              </a:xfrm>
              <a:grpFill/>
            </p:grpSpPr>
            <p:cxnSp>
              <p:nvCxnSpPr>
                <p:cNvPr id="207" name="直接连接符 206"/>
                <p:cNvCxnSpPr/>
                <p:nvPr/>
              </p:nvCxnSpPr>
              <p:spPr>
                <a:xfrm flipV="1">
                  <a:off x="2364748" y="4834986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矩形 207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" name="等腰三角形 205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3644781" y="3921572"/>
              <a:ext cx="375047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3644423" y="4988864"/>
              <a:ext cx="45340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DR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3785611" y="1720871"/>
              <a:ext cx="8226718" cy="2178215"/>
              <a:chOff x="3785611" y="1538500"/>
              <a:chExt cx="8226718" cy="2178215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4284066" y="1926595"/>
                <a:ext cx="560561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IorD</a:t>
                </a:r>
                <a:endPara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4012637" y="2423452"/>
                <a:ext cx="831800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IRWrite</a:t>
                </a:r>
                <a:endPara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3785611" y="2167772"/>
                <a:ext cx="1089645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sz="1325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MemWrite</a:t>
                </a:r>
                <a:endPara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cxnSp>
            <p:nvCxnSpPr>
              <p:cNvPr id="193" name="直接连接符 192"/>
              <p:cNvCxnSpPr/>
              <p:nvPr/>
            </p:nvCxnSpPr>
            <p:spPr>
              <a:xfrm flipV="1">
                <a:off x="5185197" y="1589710"/>
                <a:ext cx="0" cy="1104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矩形 193"/>
              <p:cNvSpPr/>
              <p:nvPr/>
            </p:nvSpPr>
            <p:spPr>
              <a:xfrm>
                <a:off x="5507099" y="1538500"/>
                <a:ext cx="806798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PCWrite</a:t>
                </a:r>
                <a:endPara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5507099" y="1759117"/>
                <a:ext cx="712938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Branch</a:t>
                </a:r>
                <a:endParaRPr lang="en-US" altLang="zh-CN" sz="1200" b="1" dirty="0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5507099" y="1979734"/>
                <a:ext cx="619078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PCSrc</a:t>
                </a:r>
                <a:endPara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5507099" y="2200351"/>
                <a:ext cx="666341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AluOp</a:t>
                </a:r>
                <a:endParaRPr lang="en-US" altLang="zh-CN" sz="1200" b="1" baseline="-25000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5507099" y="2420968"/>
                <a:ext cx="830762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ALUSrcB</a:t>
                </a:r>
                <a:endParaRPr lang="en-US" altLang="zh-CN" sz="1200" b="1" baseline="-25000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5507099" y="2641585"/>
                <a:ext cx="840747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ALUSrcA</a:t>
                </a:r>
                <a:endParaRPr lang="en-US" altLang="zh-CN" sz="1200" b="1" baseline="-25000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5507099" y="2862201"/>
                <a:ext cx="895333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RegWrite</a:t>
                </a:r>
                <a:endPara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11399908" y="1752004"/>
                <a:ext cx="612421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PCEn</a:t>
                </a:r>
                <a:endPara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4605006" y="3396602"/>
                <a:ext cx="784118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RegDst</a:t>
                </a:r>
                <a:endPara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5361033" y="3404622"/>
                <a:ext cx="1110115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MemtoReg</a:t>
                </a:r>
                <a:endPara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204" name="等腰三角形 203"/>
              <p:cNvSpPr/>
              <p:nvPr/>
            </p:nvSpPr>
            <p:spPr>
              <a:xfrm flipV="1">
                <a:off x="5086865" y="1700209"/>
                <a:ext cx="201735" cy="136299"/>
              </a:xfrm>
              <a:prstGeom prst="triangle">
                <a:avLst/>
              </a:prstGeom>
              <a:solidFill>
                <a:srgbClr val="59B2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1008151" y="3864495"/>
              <a:ext cx="458763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8572278" y="4358632"/>
              <a:ext cx="468833" cy="1048335"/>
              <a:chOff x="4336181" y="4140652"/>
              <a:chExt cx="214542" cy="587002"/>
            </a:xfrm>
          </p:grpSpPr>
          <p:sp>
            <p:nvSpPr>
              <p:cNvPr id="188" name="流程图: 手动操作 187"/>
              <p:cNvSpPr/>
              <p:nvPr/>
            </p:nvSpPr>
            <p:spPr>
              <a:xfrm rot="16200000">
                <a:off x="4158248" y="4335179"/>
                <a:ext cx="587002" cy="197947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4336181" y="4155434"/>
                <a:ext cx="174076" cy="562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01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9" name="直接连接符 98"/>
            <p:cNvCxnSpPr/>
            <p:nvPr/>
          </p:nvCxnSpPr>
          <p:spPr>
            <a:xfrm>
              <a:off x="8373222" y="5162129"/>
              <a:ext cx="23012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V="1">
              <a:off x="8374544" y="5162129"/>
              <a:ext cx="0" cy="41079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组合 100"/>
            <p:cNvGrpSpPr/>
            <p:nvPr/>
          </p:nvGrpSpPr>
          <p:grpSpPr>
            <a:xfrm>
              <a:off x="1461941" y="1544440"/>
              <a:ext cx="9875404" cy="2625262"/>
              <a:chOff x="1461941" y="1362069"/>
              <a:chExt cx="9875404" cy="2625262"/>
            </a:xfrm>
          </p:grpSpPr>
          <p:cxnSp>
            <p:nvCxnSpPr>
              <p:cNvPr id="184" name="直接连接符 183"/>
              <p:cNvCxnSpPr/>
              <p:nvPr/>
            </p:nvCxnSpPr>
            <p:spPr>
              <a:xfrm>
                <a:off x="1461941" y="1362069"/>
                <a:ext cx="9864214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1461941" y="1362069"/>
                <a:ext cx="0" cy="2625262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6" name="直接连接符 185"/>
              <p:cNvCxnSpPr/>
              <p:nvPr/>
            </p:nvCxnSpPr>
            <p:spPr>
              <a:xfrm>
                <a:off x="11337345" y="1362069"/>
                <a:ext cx="0" cy="658219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7" name="直接连接符 186"/>
              <p:cNvCxnSpPr/>
              <p:nvPr/>
            </p:nvCxnSpPr>
            <p:spPr>
              <a:xfrm>
                <a:off x="11149608" y="2020288"/>
                <a:ext cx="176547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2" name="组合 101"/>
            <p:cNvGrpSpPr/>
            <p:nvPr/>
          </p:nvGrpSpPr>
          <p:grpSpPr>
            <a:xfrm>
              <a:off x="5526640" y="1976034"/>
              <a:ext cx="5353044" cy="149151"/>
              <a:chOff x="5526640" y="1825630"/>
              <a:chExt cx="5353044" cy="149151"/>
            </a:xfrm>
          </p:grpSpPr>
          <p:cxnSp>
            <p:nvCxnSpPr>
              <p:cNvPr id="181" name="直接连接符 180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>
                <a:off x="10737496" y="1836508"/>
                <a:ext cx="0" cy="138273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>
                <a:off x="10737496" y="1974781"/>
                <a:ext cx="142188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3" name="直接连接符 102"/>
            <p:cNvCxnSpPr/>
            <p:nvPr/>
          </p:nvCxnSpPr>
          <p:spPr>
            <a:xfrm>
              <a:off x="5526640" y="2202659"/>
              <a:ext cx="4882540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4" name="组合 103"/>
            <p:cNvGrpSpPr/>
            <p:nvPr/>
          </p:nvGrpSpPr>
          <p:grpSpPr>
            <a:xfrm>
              <a:off x="5526640" y="2426621"/>
              <a:ext cx="6258278" cy="1814749"/>
              <a:chOff x="5526640" y="1825630"/>
              <a:chExt cx="5210856" cy="1341486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直接连接符 179"/>
              <p:cNvCxnSpPr/>
              <p:nvPr/>
            </p:nvCxnSpPr>
            <p:spPr>
              <a:xfrm>
                <a:off x="10737495" y="1825630"/>
                <a:ext cx="0" cy="1341486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5" name="组合 104"/>
            <p:cNvGrpSpPr/>
            <p:nvPr/>
          </p:nvGrpSpPr>
          <p:grpSpPr>
            <a:xfrm>
              <a:off x="5525865" y="2868738"/>
              <a:ext cx="3305928" cy="1580408"/>
              <a:chOff x="5526640" y="1825630"/>
              <a:chExt cx="5210856" cy="1168258"/>
            </a:xfrm>
          </p:grpSpPr>
          <p:cxnSp>
            <p:nvCxnSpPr>
              <p:cNvPr id="177" name="直接连接符 176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>
                <a:off x="10737496" y="1841694"/>
                <a:ext cx="0" cy="1152194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6" name="组合 105"/>
            <p:cNvGrpSpPr/>
            <p:nvPr/>
          </p:nvGrpSpPr>
          <p:grpSpPr>
            <a:xfrm>
              <a:off x="5533335" y="3091139"/>
              <a:ext cx="2845181" cy="902802"/>
              <a:chOff x="5526640" y="1825630"/>
              <a:chExt cx="5220570" cy="667363"/>
            </a:xfrm>
          </p:grpSpPr>
          <p:cxnSp>
            <p:nvCxnSpPr>
              <p:cNvPr id="175" name="直接连接符 174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>
                <a:off x="10747210" y="1825630"/>
                <a:ext cx="0" cy="667363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7" name="组合 106"/>
            <p:cNvGrpSpPr/>
            <p:nvPr/>
          </p:nvGrpSpPr>
          <p:grpSpPr>
            <a:xfrm flipH="1">
              <a:off x="2126053" y="2378098"/>
              <a:ext cx="2729546" cy="1926992"/>
              <a:chOff x="5526640" y="1825630"/>
              <a:chExt cx="5210856" cy="1341486"/>
            </a:xfrm>
          </p:grpSpPr>
          <p:cxnSp>
            <p:nvCxnSpPr>
              <p:cNvPr id="173" name="直接连接符 172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>
                <a:off x="10737495" y="1825630"/>
                <a:ext cx="0" cy="1341486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8" name="组合 107"/>
            <p:cNvGrpSpPr/>
            <p:nvPr/>
          </p:nvGrpSpPr>
          <p:grpSpPr>
            <a:xfrm flipH="1">
              <a:off x="3008749" y="2635553"/>
              <a:ext cx="1845826" cy="1436095"/>
              <a:chOff x="5526640" y="1825630"/>
              <a:chExt cx="5210856" cy="1341486"/>
            </a:xfrm>
          </p:grpSpPr>
          <p:cxnSp>
            <p:nvCxnSpPr>
              <p:cNvPr id="171" name="直接连接符 170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10737495" y="1825630"/>
                <a:ext cx="0" cy="1341486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9" name="组合 108"/>
            <p:cNvGrpSpPr/>
            <p:nvPr/>
          </p:nvGrpSpPr>
          <p:grpSpPr>
            <a:xfrm flipH="1">
              <a:off x="3993703" y="2893924"/>
              <a:ext cx="860872" cy="1285190"/>
              <a:chOff x="5526640" y="1825630"/>
              <a:chExt cx="5210856" cy="1341486"/>
            </a:xfrm>
          </p:grpSpPr>
          <p:cxnSp>
            <p:nvCxnSpPr>
              <p:cNvPr id="169" name="直接连接符 168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0" name="直接连接符 169"/>
              <p:cNvCxnSpPr/>
              <p:nvPr/>
            </p:nvCxnSpPr>
            <p:spPr>
              <a:xfrm>
                <a:off x="10737495" y="1825630"/>
                <a:ext cx="0" cy="1341486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0" name="组合 109"/>
            <p:cNvGrpSpPr/>
            <p:nvPr/>
          </p:nvGrpSpPr>
          <p:grpSpPr>
            <a:xfrm>
              <a:off x="1805721" y="3620584"/>
              <a:ext cx="6446933" cy="787602"/>
              <a:chOff x="1805721" y="3620584"/>
              <a:chExt cx="6446933" cy="787602"/>
            </a:xfrm>
          </p:grpSpPr>
          <p:cxnSp>
            <p:nvCxnSpPr>
              <p:cNvPr id="165" name="直接连接符 164"/>
              <p:cNvCxnSpPr/>
              <p:nvPr/>
            </p:nvCxnSpPr>
            <p:spPr>
              <a:xfrm>
                <a:off x="1808036" y="3620584"/>
                <a:ext cx="0" cy="787602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 flipH="1">
                <a:off x="1805721" y="3620584"/>
                <a:ext cx="6063144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7881633" y="3620584"/>
                <a:ext cx="0" cy="43601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 flipH="1">
                <a:off x="7881633" y="4056594"/>
                <a:ext cx="371021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1" name="组合 110"/>
            <p:cNvGrpSpPr/>
            <p:nvPr/>
          </p:nvGrpSpPr>
          <p:grpSpPr>
            <a:xfrm>
              <a:off x="1805721" y="4564148"/>
              <a:ext cx="9520434" cy="2159469"/>
              <a:chOff x="1805721" y="4564148"/>
              <a:chExt cx="9520434" cy="2159469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1805721" y="4564148"/>
                <a:ext cx="9520434" cy="2159469"/>
                <a:chOff x="1744472" y="2316829"/>
                <a:chExt cx="9509257" cy="2156934"/>
              </a:xfrm>
            </p:grpSpPr>
            <p:cxnSp>
              <p:nvCxnSpPr>
                <p:cNvPr id="162" name="直接连接符 161"/>
                <p:cNvCxnSpPr/>
                <p:nvPr/>
              </p:nvCxnSpPr>
              <p:spPr>
                <a:xfrm>
                  <a:off x="1744472" y="2382316"/>
                  <a:ext cx="0" cy="2088921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 flipH="1">
                  <a:off x="1744472" y="4473763"/>
                  <a:ext cx="950925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4" name="直接连接符 163"/>
                <p:cNvCxnSpPr/>
                <p:nvPr/>
              </p:nvCxnSpPr>
              <p:spPr>
                <a:xfrm>
                  <a:off x="11253729" y="2316829"/>
                  <a:ext cx="0" cy="2151941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61" name="直接连接符 160"/>
              <p:cNvCxnSpPr/>
              <p:nvPr/>
            </p:nvCxnSpPr>
            <p:spPr>
              <a:xfrm>
                <a:off x="1805721" y="4629712"/>
                <a:ext cx="191496" cy="0"/>
              </a:xfrm>
              <a:prstGeom prst="line">
                <a:avLst/>
              </a:prstGeom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组合 111"/>
            <p:cNvGrpSpPr/>
            <p:nvPr/>
          </p:nvGrpSpPr>
          <p:grpSpPr>
            <a:xfrm>
              <a:off x="1090478" y="4421739"/>
              <a:ext cx="10980674" cy="2498176"/>
              <a:chOff x="1805720" y="4629712"/>
              <a:chExt cx="9520436" cy="2093905"/>
            </a:xfrm>
          </p:grpSpPr>
          <p:grpSp>
            <p:nvGrpSpPr>
              <p:cNvPr id="154" name="组合 153"/>
              <p:cNvGrpSpPr/>
              <p:nvPr/>
            </p:nvGrpSpPr>
            <p:grpSpPr>
              <a:xfrm>
                <a:off x="1805720" y="4629712"/>
                <a:ext cx="9520435" cy="2093905"/>
                <a:chOff x="1744471" y="2382316"/>
                <a:chExt cx="9509258" cy="2091447"/>
              </a:xfrm>
            </p:grpSpPr>
            <p:cxnSp>
              <p:nvCxnSpPr>
                <p:cNvPr id="157" name="直接连接符 156"/>
                <p:cNvCxnSpPr/>
                <p:nvPr/>
              </p:nvCxnSpPr>
              <p:spPr>
                <a:xfrm>
                  <a:off x="1744471" y="2382316"/>
                  <a:ext cx="0" cy="2088922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8" name="直接连接符 157"/>
                <p:cNvCxnSpPr/>
                <p:nvPr/>
              </p:nvCxnSpPr>
              <p:spPr>
                <a:xfrm flipH="1">
                  <a:off x="1744472" y="4473763"/>
                  <a:ext cx="950925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9" name="直接连接符 158"/>
                <p:cNvCxnSpPr/>
                <p:nvPr/>
              </p:nvCxnSpPr>
              <p:spPr>
                <a:xfrm>
                  <a:off x="11253729" y="2419000"/>
                  <a:ext cx="0" cy="2049770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55" name="直接连接符 154"/>
              <p:cNvCxnSpPr/>
              <p:nvPr/>
            </p:nvCxnSpPr>
            <p:spPr>
              <a:xfrm>
                <a:off x="1805721" y="4629712"/>
                <a:ext cx="191496" cy="0"/>
              </a:xfrm>
              <a:prstGeom prst="line">
                <a:avLst/>
              </a:prstGeom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11187438" y="4662757"/>
                <a:ext cx="138718" cy="0"/>
              </a:xfrm>
              <a:prstGeom prst="line">
                <a:avLst/>
              </a:prstGeom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组合 112"/>
            <p:cNvGrpSpPr/>
            <p:nvPr/>
          </p:nvGrpSpPr>
          <p:grpSpPr>
            <a:xfrm>
              <a:off x="2312265" y="4523130"/>
              <a:ext cx="5385862" cy="1541468"/>
              <a:chOff x="1805721" y="4522265"/>
              <a:chExt cx="9520434" cy="2226972"/>
            </a:xfrm>
          </p:grpSpPr>
          <p:grpSp>
            <p:nvGrpSpPr>
              <p:cNvPr id="149" name="组合 148"/>
              <p:cNvGrpSpPr/>
              <p:nvPr/>
            </p:nvGrpSpPr>
            <p:grpSpPr>
              <a:xfrm>
                <a:off x="1805721" y="4522265"/>
                <a:ext cx="9520434" cy="2226972"/>
                <a:chOff x="1744472" y="2274995"/>
                <a:chExt cx="9509257" cy="2224358"/>
              </a:xfrm>
            </p:grpSpPr>
            <p:cxnSp>
              <p:nvCxnSpPr>
                <p:cNvPr id="151" name="直接连接符 150"/>
                <p:cNvCxnSpPr/>
                <p:nvPr/>
              </p:nvCxnSpPr>
              <p:spPr>
                <a:xfrm>
                  <a:off x="1744472" y="3175426"/>
                  <a:ext cx="0" cy="1295811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2" name="直接连接符 151"/>
                <p:cNvCxnSpPr/>
                <p:nvPr/>
              </p:nvCxnSpPr>
              <p:spPr>
                <a:xfrm flipH="1">
                  <a:off x="1744472" y="4499353"/>
                  <a:ext cx="950925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3" name="直接连接符 152"/>
                <p:cNvCxnSpPr/>
                <p:nvPr/>
              </p:nvCxnSpPr>
              <p:spPr>
                <a:xfrm>
                  <a:off x="11253729" y="2274995"/>
                  <a:ext cx="0" cy="2193775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50" name="直接连接符 149"/>
              <p:cNvCxnSpPr/>
              <p:nvPr/>
            </p:nvCxnSpPr>
            <p:spPr>
              <a:xfrm>
                <a:off x="1805721" y="5423754"/>
                <a:ext cx="432604" cy="0"/>
              </a:xfrm>
              <a:prstGeom prst="line">
                <a:avLst/>
              </a:prstGeom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合 113"/>
            <p:cNvGrpSpPr/>
            <p:nvPr/>
          </p:nvGrpSpPr>
          <p:grpSpPr>
            <a:xfrm>
              <a:off x="3621372" y="4420495"/>
              <a:ext cx="232950" cy="1060983"/>
              <a:chOff x="1744472" y="3175426"/>
              <a:chExt cx="1545101" cy="1323927"/>
            </a:xfrm>
          </p:grpSpPr>
          <p:cxnSp>
            <p:nvCxnSpPr>
              <p:cNvPr id="147" name="直接连接符 146"/>
              <p:cNvCxnSpPr/>
              <p:nvPr/>
            </p:nvCxnSpPr>
            <p:spPr>
              <a:xfrm>
                <a:off x="1744472" y="3175426"/>
                <a:ext cx="0" cy="129581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 flipH="1">
                <a:off x="1744472" y="4499353"/>
                <a:ext cx="1545101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5" name="组合 114"/>
            <p:cNvGrpSpPr/>
            <p:nvPr/>
          </p:nvGrpSpPr>
          <p:grpSpPr>
            <a:xfrm>
              <a:off x="5112936" y="5284199"/>
              <a:ext cx="175664" cy="1434417"/>
              <a:chOff x="1239056" y="2825057"/>
              <a:chExt cx="1165136" cy="1789912"/>
            </a:xfrm>
          </p:grpSpPr>
          <p:cxnSp>
            <p:nvCxnSpPr>
              <p:cNvPr id="145" name="直接连接符 144"/>
              <p:cNvCxnSpPr/>
              <p:nvPr/>
            </p:nvCxnSpPr>
            <p:spPr>
              <a:xfrm>
                <a:off x="1239056" y="2825057"/>
                <a:ext cx="0" cy="1789912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 flipH="1">
                <a:off x="1394481" y="2825658"/>
                <a:ext cx="1009711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6" name="组合 115"/>
            <p:cNvGrpSpPr/>
            <p:nvPr/>
          </p:nvGrpSpPr>
          <p:grpSpPr>
            <a:xfrm>
              <a:off x="8019209" y="4937618"/>
              <a:ext cx="566541" cy="1463141"/>
              <a:chOff x="1239056" y="2754720"/>
              <a:chExt cx="2279270" cy="1885824"/>
            </a:xfrm>
          </p:grpSpPr>
          <p:cxnSp>
            <p:nvCxnSpPr>
              <p:cNvPr id="143" name="直接连接符 142"/>
              <p:cNvCxnSpPr/>
              <p:nvPr/>
            </p:nvCxnSpPr>
            <p:spPr>
              <a:xfrm>
                <a:off x="1239056" y="2770734"/>
                <a:ext cx="0" cy="186981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flipH="1">
                <a:off x="1239056" y="2754720"/>
                <a:ext cx="2279270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7" name="组合 116"/>
            <p:cNvGrpSpPr/>
            <p:nvPr/>
          </p:nvGrpSpPr>
          <p:grpSpPr>
            <a:xfrm>
              <a:off x="10416988" y="4119471"/>
              <a:ext cx="1268970" cy="413232"/>
              <a:chOff x="571433" y="3331468"/>
              <a:chExt cx="5105236" cy="1364800"/>
            </a:xfrm>
          </p:grpSpPr>
          <p:cxnSp>
            <p:nvCxnSpPr>
              <p:cNvPr id="139" name="直接连接符 138"/>
              <p:cNvCxnSpPr/>
              <p:nvPr/>
            </p:nvCxnSpPr>
            <p:spPr>
              <a:xfrm flipH="1">
                <a:off x="4935700" y="4041201"/>
                <a:ext cx="740969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573332" y="3356998"/>
                <a:ext cx="0" cy="133927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 flipH="1">
                <a:off x="571433" y="3331468"/>
                <a:ext cx="436426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4935700" y="3331468"/>
                <a:ext cx="0" cy="682337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8" name="组合 117"/>
            <p:cNvGrpSpPr/>
            <p:nvPr/>
          </p:nvGrpSpPr>
          <p:grpSpPr>
            <a:xfrm>
              <a:off x="11631910" y="4190982"/>
              <a:ext cx="286643" cy="550516"/>
              <a:chOff x="4311617" y="4168879"/>
              <a:chExt cx="271795" cy="522000"/>
            </a:xfrm>
          </p:grpSpPr>
          <p:sp>
            <p:nvSpPr>
              <p:cNvPr id="137" name="流程图: 手动操作 136"/>
              <p:cNvSpPr/>
              <p:nvPr/>
            </p:nvSpPr>
            <p:spPr>
              <a:xfrm rot="16200000">
                <a:off x="4229749" y="4326091"/>
                <a:ext cx="466196" cy="197947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4311617" y="4168879"/>
                <a:ext cx="271795" cy="522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8226867" y="3902583"/>
              <a:ext cx="286643" cy="550515"/>
              <a:chOff x="4311617" y="4168879"/>
              <a:chExt cx="271795" cy="521999"/>
            </a:xfrm>
          </p:grpSpPr>
          <p:sp>
            <p:nvSpPr>
              <p:cNvPr id="135" name="流程图: 手动操作 134"/>
              <p:cNvSpPr/>
              <p:nvPr/>
            </p:nvSpPr>
            <p:spPr>
              <a:xfrm rot="16200000">
                <a:off x="4218651" y="4335179"/>
                <a:ext cx="466196" cy="197947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4311617" y="4168879"/>
                <a:ext cx="271795" cy="521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0" name="直接连接符 119"/>
            <p:cNvCxnSpPr/>
            <p:nvPr/>
          </p:nvCxnSpPr>
          <p:spPr>
            <a:xfrm>
              <a:off x="4714971" y="4532539"/>
              <a:ext cx="0" cy="334778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1" name="组合 120"/>
            <p:cNvGrpSpPr/>
            <p:nvPr/>
          </p:nvGrpSpPr>
          <p:grpSpPr>
            <a:xfrm>
              <a:off x="4823431" y="4678641"/>
              <a:ext cx="286643" cy="550515"/>
              <a:chOff x="4311617" y="4168879"/>
              <a:chExt cx="271795" cy="521999"/>
            </a:xfrm>
          </p:grpSpPr>
          <p:sp>
            <p:nvSpPr>
              <p:cNvPr id="133" name="流程图: 手动操作 132"/>
              <p:cNvSpPr/>
              <p:nvPr/>
            </p:nvSpPr>
            <p:spPr>
              <a:xfrm rot="16200000">
                <a:off x="4218651" y="4335179"/>
                <a:ext cx="466196" cy="197947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4311617" y="4168879"/>
                <a:ext cx="271795" cy="521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6911185" y="5999691"/>
              <a:ext cx="1488511" cy="426101"/>
              <a:chOff x="1394482" y="2325715"/>
              <a:chExt cx="1159010" cy="531703"/>
            </a:xfrm>
          </p:grpSpPr>
          <p:cxnSp>
            <p:nvCxnSpPr>
              <p:cNvPr id="131" name="直接连接符 130"/>
              <p:cNvCxnSpPr/>
              <p:nvPr/>
            </p:nvCxnSpPr>
            <p:spPr>
              <a:xfrm>
                <a:off x="2553492" y="2325715"/>
                <a:ext cx="0" cy="531703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 flipH="1">
                <a:off x="1394482" y="2857418"/>
                <a:ext cx="1159010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23" name="组合 122"/>
            <p:cNvGrpSpPr/>
            <p:nvPr/>
          </p:nvGrpSpPr>
          <p:grpSpPr>
            <a:xfrm>
              <a:off x="9969962" y="2320975"/>
              <a:ext cx="302481" cy="2085900"/>
              <a:chOff x="1394482" y="2325714"/>
              <a:chExt cx="1159010" cy="531704"/>
            </a:xfrm>
          </p:grpSpPr>
          <p:cxnSp>
            <p:nvCxnSpPr>
              <p:cNvPr id="129" name="直接连接符 128"/>
              <p:cNvCxnSpPr/>
              <p:nvPr/>
            </p:nvCxnSpPr>
            <p:spPr>
              <a:xfrm>
                <a:off x="2553492" y="2325714"/>
                <a:ext cx="0" cy="526135"/>
              </a:xfrm>
              <a:prstGeom prst="line">
                <a:avLst/>
              </a:prstGeom>
              <a:noFill/>
              <a:ln w="2222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 flipH="1">
                <a:off x="1394482" y="2857418"/>
                <a:ext cx="1159010" cy="0"/>
              </a:xfrm>
              <a:prstGeom prst="line">
                <a:avLst/>
              </a:prstGeom>
              <a:noFill/>
              <a:ln w="2222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4" name="流程图: 延期 123"/>
            <p:cNvSpPr/>
            <p:nvPr/>
          </p:nvSpPr>
          <p:spPr>
            <a:xfrm>
              <a:off x="10410504" y="2157152"/>
              <a:ext cx="264527" cy="214301"/>
            </a:xfrm>
            <a:prstGeom prst="flowChartDelay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4516238" y="3087696"/>
              <a:ext cx="1166532" cy="3362344"/>
              <a:chOff x="1239056" y="2754720"/>
              <a:chExt cx="7791499" cy="1918806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1239056" y="2770734"/>
                <a:ext cx="0" cy="1900954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 flipH="1">
                <a:off x="1239056" y="2754720"/>
                <a:ext cx="2279270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flipH="1">
                <a:off x="1239056" y="4673526"/>
                <a:ext cx="7791499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245" name="直接连接符 244"/>
          <p:cNvCxnSpPr/>
          <p:nvPr/>
        </p:nvCxnSpPr>
        <p:spPr>
          <a:xfrm>
            <a:off x="6514352" y="4046036"/>
            <a:ext cx="29191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/>
          <p:nvPr/>
        </p:nvCxnSpPr>
        <p:spPr>
          <a:xfrm>
            <a:off x="6514352" y="3823170"/>
            <a:ext cx="29191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/>
          <p:nvPr/>
        </p:nvCxnSpPr>
        <p:spPr>
          <a:xfrm>
            <a:off x="5106947" y="4851653"/>
            <a:ext cx="105405" cy="0"/>
          </a:xfrm>
          <a:prstGeom prst="line">
            <a:avLst/>
          </a:prstGeom>
          <a:ln w="762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矩形 247"/>
          <p:cNvSpPr/>
          <p:nvPr/>
        </p:nvSpPr>
        <p:spPr>
          <a:xfrm>
            <a:off x="2337325" y="3601963"/>
            <a:ext cx="828857" cy="1259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49" name="矩形 248"/>
          <p:cNvSpPr/>
          <p:nvPr/>
        </p:nvSpPr>
        <p:spPr>
          <a:xfrm>
            <a:off x="1180646" y="3716340"/>
            <a:ext cx="236207" cy="4343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50" name="矩形 249"/>
          <p:cNvSpPr/>
          <p:nvPr/>
        </p:nvSpPr>
        <p:spPr>
          <a:xfrm>
            <a:off x="1121838" y="3677693"/>
            <a:ext cx="37719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4586109" y="1220061"/>
            <a:ext cx="45466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1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4099367" y="2460548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4153840" y="2668649"/>
            <a:ext cx="3689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任意多边形: 形状 50"/>
          <p:cNvSpPr/>
          <p:nvPr/>
        </p:nvSpPr>
        <p:spPr>
          <a:xfrm>
            <a:off x="5036880" y="3103564"/>
            <a:ext cx="0" cy="1581064"/>
          </a:xfrm>
          <a:custGeom>
            <a:avLst/>
            <a:gdLst>
              <a:gd name="connsiteX0" fmla="*/ 0 w 0"/>
              <a:gd name="connsiteY0" fmla="*/ 0 h 1581150"/>
              <a:gd name="connsiteX1" fmla="*/ 0 w 0"/>
              <a:gd name="connsiteY1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81150">
                <a:moveTo>
                  <a:pt x="0" y="0"/>
                </a:moveTo>
                <a:lnTo>
                  <a:pt x="0" y="158115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255" name="直接连接符 254"/>
          <p:cNvCxnSpPr/>
          <p:nvPr/>
        </p:nvCxnSpPr>
        <p:spPr>
          <a:xfrm flipH="1">
            <a:off x="10034425" y="1899309"/>
            <a:ext cx="202696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6" name="直接连接符 255"/>
          <p:cNvCxnSpPr/>
          <p:nvPr/>
        </p:nvCxnSpPr>
        <p:spPr>
          <a:xfrm flipH="1">
            <a:off x="9645808" y="1954073"/>
            <a:ext cx="1439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 flipV="1">
            <a:off x="1424238" y="3939046"/>
            <a:ext cx="40153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/>
          <p:nvPr/>
        </p:nvCxnSpPr>
        <p:spPr>
          <a:xfrm>
            <a:off x="2020070" y="4051119"/>
            <a:ext cx="30986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流程图: 手动操作 258"/>
          <p:cNvSpPr/>
          <p:nvPr/>
        </p:nvSpPr>
        <p:spPr>
          <a:xfrm rot="16200000">
            <a:off x="1683258" y="3936693"/>
            <a:ext cx="466170" cy="197936"/>
          </a:xfrm>
          <a:prstGeom prst="flowChartManualOperation">
            <a:avLst/>
          </a:prstGeom>
          <a:solidFill>
            <a:srgbClr val="FFFF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60" name="矩形 259"/>
          <p:cNvSpPr/>
          <p:nvPr/>
        </p:nvSpPr>
        <p:spPr>
          <a:xfrm>
            <a:off x="1780981" y="3770401"/>
            <a:ext cx="2717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1" name="直接连接符 260"/>
          <p:cNvCxnSpPr/>
          <p:nvPr/>
        </p:nvCxnSpPr>
        <p:spPr>
          <a:xfrm>
            <a:off x="2024639" y="4042358"/>
            <a:ext cx="30529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矩形 261"/>
          <p:cNvSpPr/>
          <p:nvPr/>
        </p:nvSpPr>
        <p:spPr>
          <a:xfrm>
            <a:off x="1862465" y="4138334"/>
            <a:ext cx="5880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矩形 262"/>
          <p:cNvSpPr/>
          <p:nvPr/>
        </p:nvSpPr>
        <p:spPr>
          <a:xfrm>
            <a:off x="2521677" y="3573037"/>
            <a:ext cx="4794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矩形 263"/>
          <p:cNvSpPr/>
          <p:nvPr/>
        </p:nvSpPr>
        <p:spPr>
          <a:xfrm>
            <a:off x="2789108" y="3772653"/>
            <a:ext cx="43942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2321398" y="3855199"/>
            <a:ext cx="3111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2334397" y="4162930"/>
            <a:ext cx="85915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Memory</a:t>
            </a:r>
            <a:endParaRPr lang="en-US" altLang="zh-CN" sz="132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2304758" y="4496467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3741004" y="3680957"/>
            <a:ext cx="55816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3742028" y="4716890"/>
            <a:ext cx="5480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4165172" y="5609748"/>
            <a:ext cx="43878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4116941" y="4374865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矩形 271"/>
          <p:cNvSpPr/>
          <p:nvPr/>
        </p:nvSpPr>
        <p:spPr>
          <a:xfrm>
            <a:off x="4162851" y="3824135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4163890" y="3606265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4" name="直接连接符 273"/>
          <p:cNvCxnSpPr/>
          <p:nvPr/>
        </p:nvCxnSpPr>
        <p:spPr>
          <a:xfrm>
            <a:off x="4206890" y="3824284"/>
            <a:ext cx="103880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/>
          <p:nvPr/>
        </p:nvCxnSpPr>
        <p:spPr>
          <a:xfrm>
            <a:off x="4206890" y="4030096"/>
            <a:ext cx="103880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/>
          <p:cNvCxnSpPr>
            <a:endCxn id="311" idx="1"/>
          </p:cNvCxnSpPr>
          <p:nvPr/>
        </p:nvCxnSpPr>
        <p:spPr>
          <a:xfrm>
            <a:off x="3175689" y="3921351"/>
            <a:ext cx="4015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/>
          <p:nvPr/>
        </p:nvCxnSpPr>
        <p:spPr>
          <a:xfrm>
            <a:off x="4210340" y="2884710"/>
            <a:ext cx="3238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/>
          <p:nvPr/>
        </p:nvCxnSpPr>
        <p:spPr>
          <a:xfrm>
            <a:off x="3785192" y="3937281"/>
            <a:ext cx="421697" cy="0"/>
          </a:xfrm>
          <a:prstGeom prst="line">
            <a:avLst/>
          </a:prstGeom>
          <a:ln w="762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/>
          <p:nvPr/>
        </p:nvCxnSpPr>
        <p:spPr>
          <a:xfrm>
            <a:off x="3780364" y="4968023"/>
            <a:ext cx="116681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矩形 279"/>
          <p:cNvSpPr/>
          <p:nvPr/>
        </p:nvSpPr>
        <p:spPr>
          <a:xfrm>
            <a:off x="6920028" y="3574298"/>
            <a:ext cx="3079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6452865" y="5543166"/>
            <a:ext cx="8845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2" name="直接连接符 281"/>
          <p:cNvCxnSpPr/>
          <p:nvPr/>
        </p:nvCxnSpPr>
        <p:spPr>
          <a:xfrm>
            <a:off x="6985956" y="3831415"/>
            <a:ext cx="768407" cy="0"/>
          </a:xfrm>
          <a:prstGeom prst="line">
            <a:avLst/>
          </a:prstGeom>
          <a:ln w="76200" cap="sq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/>
          <p:nvPr/>
        </p:nvCxnSpPr>
        <p:spPr>
          <a:xfrm>
            <a:off x="7853319" y="4245742"/>
            <a:ext cx="2173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矩形 283"/>
          <p:cNvSpPr/>
          <p:nvPr/>
        </p:nvSpPr>
        <p:spPr>
          <a:xfrm>
            <a:off x="7588458" y="4085901"/>
            <a:ext cx="2717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5" name="直接连接符 284"/>
          <p:cNvCxnSpPr/>
          <p:nvPr/>
        </p:nvCxnSpPr>
        <p:spPr>
          <a:xfrm>
            <a:off x="8522434" y="4351000"/>
            <a:ext cx="436538" cy="0"/>
          </a:xfrm>
          <a:prstGeom prst="line">
            <a:avLst/>
          </a:prstGeom>
          <a:ln w="76200" cap="sq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矩形 285"/>
          <p:cNvSpPr/>
          <p:nvPr/>
        </p:nvSpPr>
        <p:spPr>
          <a:xfrm>
            <a:off x="7633687" y="5081483"/>
            <a:ext cx="4749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&lt;&lt;2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任意多边形: 形状 192"/>
          <p:cNvSpPr/>
          <p:nvPr/>
        </p:nvSpPr>
        <p:spPr>
          <a:xfrm flipV="1">
            <a:off x="7952295" y="3650646"/>
            <a:ext cx="969470" cy="47828"/>
          </a:xfrm>
          <a:custGeom>
            <a:avLst/>
            <a:gdLst>
              <a:gd name="connsiteX0" fmla="*/ 0 w 901700"/>
              <a:gd name="connsiteY0" fmla="*/ 0 h 107950"/>
              <a:gd name="connsiteX1" fmla="*/ 831850 w 901700"/>
              <a:gd name="connsiteY1" fmla="*/ 0 h 107950"/>
              <a:gd name="connsiteX2" fmla="*/ 831850 w 901700"/>
              <a:gd name="connsiteY2" fmla="*/ 107950 h 107950"/>
              <a:gd name="connsiteX3" fmla="*/ 901700 w 901700"/>
              <a:gd name="connsiteY3" fmla="*/ 107950 h 107950"/>
              <a:gd name="connsiteX0-1" fmla="*/ 0 w 914400"/>
              <a:gd name="connsiteY0-2" fmla="*/ 0 h 107950"/>
              <a:gd name="connsiteX1-3" fmla="*/ 831850 w 914400"/>
              <a:gd name="connsiteY1-4" fmla="*/ 0 h 107950"/>
              <a:gd name="connsiteX2-5" fmla="*/ 831850 w 914400"/>
              <a:gd name="connsiteY2-6" fmla="*/ 107950 h 107950"/>
              <a:gd name="connsiteX3-7" fmla="*/ 914400 w 914400"/>
              <a:gd name="connsiteY3-8" fmla="*/ 104775 h 107950"/>
              <a:gd name="connsiteX0-9" fmla="*/ 0 w 839397"/>
              <a:gd name="connsiteY0-10" fmla="*/ 0 h 107950"/>
              <a:gd name="connsiteX1-11" fmla="*/ 831850 w 839397"/>
              <a:gd name="connsiteY1-12" fmla="*/ 0 h 107950"/>
              <a:gd name="connsiteX2-13" fmla="*/ 831850 w 839397"/>
              <a:gd name="connsiteY2-14" fmla="*/ 107950 h 107950"/>
              <a:gd name="connsiteX3-15" fmla="*/ 838200 w 839397"/>
              <a:gd name="connsiteY3-16" fmla="*/ 97155 h 107950"/>
              <a:gd name="connsiteX0-17" fmla="*/ 0 w 839397"/>
              <a:gd name="connsiteY0-18" fmla="*/ 0 h 107950"/>
              <a:gd name="connsiteX1-19" fmla="*/ 831850 w 839397"/>
              <a:gd name="connsiteY1-20" fmla="*/ 0 h 107950"/>
              <a:gd name="connsiteX2-21" fmla="*/ 831850 w 839397"/>
              <a:gd name="connsiteY2-22" fmla="*/ 107950 h 107950"/>
              <a:gd name="connsiteX3-23" fmla="*/ 838200 w 839397"/>
              <a:gd name="connsiteY3-24" fmla="*/ 20955 h 107950"/>
              <a:gd name="connsiteX0-25" fmla="*/ 0 w 831850"/>
              <a:gd name="connsiteY0-26" fmla="*/ 0 h 107950"/>
              <a:gd name="connsiteX1-27" fmla="*/ 831850 w 831850"/>
              <a:gd name="connsiteY1-28" fmla="*/ 0 h 107950"/>
              <a:gd name="connsiteX2-29" fmla="*/ 831850 w 831850"/>
              <a:gd name="connsiteY2-30" fmla="*/ 107950 h 107950"/>
              <a:gd name="connsiteX0-31" fmla="*/ 0 w 831850"/>
              <a:gd name="connsiteY0-32" fmla="*/ 0 h 69850"/>
              <a:gd name="connsiteX1-33" fmla="*/ 831850 w 831850"/>
              <a:gd name="connsiteY1-34" fmla="*/ 0 h 69850"/>
              <a:gd name="connsiteX2-35" fmla="*/ 831850 w 831850"/>
              <a:gd name="connsiteY2-36" fmla="*/ 69850 h 69850"/>
              <a:gd name="connsiteX0-37" fmla="*/ 0 w 831850"/>
              <a:gd name="connsiteY0-38" fmla="*/ 0 h 0"/>
              <a:gd name="connsiteX1-39" fmla="*/ 831850 w 831850"/>
              <a:gd name="connsiteY1-40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31850">
                <a:moveTo>
                  <a:pt x="0" y="0"/>
                </a:moveTo>
                <a:lnTo>
                  <a:pt x="831850" y="0"/>
                </a:lnTo>
              </a:path>
            </a:pathLst>
          </a:custGeom>
          <a:ln w="76200" cap="sq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88" name="矩形 287"/>
          <p:cNvSpPr/>
          <p:nvPr/>
        </p:nvSpPr>
        <p:spPr>
          <a:xfrm>
            <a:off x="8439564" y="3432971"/>
            <a:ext cx="563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矩形 288"/>
          <p:cNvSpPr/>
          <p:nvPr/>
        </p:nvSpPr>
        <p:spPr>
          <a:xfrm>
            <a:off x="8464942" y="4332114"/>
            <a:ext cx="5543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矩形 289"/>
          <p:cNvSpPr/>
          <p:nvPr/>
        </p:nvSpPr>
        <p:spPr>
          <a:xfrm>
            <a:off x="9104007" y="3525658"/>
            <a:ext cx="6381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矩形 290"/>
          <p:cNvSpPr/>
          <p:nvPr/>
        </p:nvSpPr>
        <p:spPr>
          <a:xfrm>
            <a:off x="9348145" y="4073553"/>
            <a:ext cx="834390" cy="27559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2" name="直接连接符 291"/>
          <p:cNvCxnSpPr/>
          <p:nvPr/>
        </p:nvCxnSpPr>
        <p:spPr>
          <a:xfrm>
            <a:off x="10344676" y="4073927"/>
            <a:ext cx="64927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/>
          <p:nvPr/>
        </p:nvCxnSpPr>
        <p:spPr>
          <a:xfrm>
            <a:off x="4384763" y="4374162"/>
            <a:ext cx="139609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/>
          <p:cNvCxnSpPr/>
          <p:nvPr/>
        </p:nvCxnSpPr>
        <p:spPr>
          <a:xfrm>
            <a:off x="4206889" y="4585789"/>
            <a:ext cx="323831" cy="0"/>
          </a:xfrm>
          <a:prstGeom prst="line">
            <a:avLst/>
          </a:prstGeom>
          <a:ln w="762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/>
          <p:nvPr/>
        </p:nvCxnSpPr>
        <p:spPr>
          <a:xfrm>
            <a:off x="4682977" y="4451089"/>
            <a:ext cx="524612" cy="0"/>
          </a:xfrm>
          <a:prstGeom prst="line">
            <a:avLst/>
          </a:prstGeom>
          <a:ln w="762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Group 1"/>
          <p:cNvGrpSpPr/>
          <p:nvPr/>
        </p:nvGrpSpPr>
        <p:grpSpPr>
          <a:xfrm>
            <a:off x="10209010" y="1745641"/>
            <a:ext cx="259246" cy="192503"/>
            <a:chOff x="3990332" y="3048832"/>
            <a:chExt cx="1009448" cy="723602"/>
          </a:xfrm>
        </p:grpSpPr>
        <p:sp>
          <p:nvSpPr>
            <p:cNvPr id="302" name="Stored Data 71"/>
            <p:cNvSpPr/>
            <p:nvPr/>
          </p:nvSpPr>
          <p:spPr>
            <a:xfrm rot="10800000">
              <a:off x="3997590" y="3048854"/>
              <a:ext cx="1002190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5183 w 10000"/>
                <a:gd name="connsiteY0-366" fmla="*/ 44 h 10000"/>
                <a:gd name="connsiteX1-367" fmla="*/ 10000 w 10000"/>
                <a:gd name="connsiteY1-368" fmla="*/ 0 h 10000"/>
                <a:gd name="connsiteX2-369" fmla="*/ 8935 w 10000"/>
                <a:gd name="connsiteY2-370" fmla="*/ 4956 h 10000"/>
                <a:gd name="connsiteX3-371" fmla="*/ 9999 w 10000"/>
                <a:gd name="connsiteY3-372" fmla="*/ 10000 h 10000"/>
                <a:gd name="connsiteX4-373" fmla="*/ 5183 w 10000"/>
                <a:gd name="connsiteY4-374" fmla="*/ 9912 h 10000"/>
                <a:gd name="connsiteX5-375" fmla="*/ 0 w 10000"/>
                <a:gd name="connsiteY5-376" fmla="*/ 5043 h 10000"/>
                <a:gd name="connsiteX6-377" fmla="*/ 5183 w 10000"/>
                <a:gd name="connsiteY6-378" fmla="*/ 44 h 10000"/>
                <a:gd name="connsiteX0-379" fmla="*/ 5183 w 10000"/>
                <a:gd name="connsiteY0-380" fmla="*/ 44 h 10000"/>
                <a:gd name="connsiteX1-381" fmla="*/ 10000 w 10000"/>
                <a:gd name="connsiteY1-382" fmla="*/ 0 h 10000"/>
                <a:gd name="connsiteX2-383" fmla="*/ 8935 w 10000"/>
                <a:gd name="connsiteY2-384" fmla="*/ 4956 h 10000"/>
                <a:gd name="connsiteX3-385" fmla="*/ 9999 w 10000"/>
                <a:gd name="connsiteY3-386" fmla="*/ 10000 h 10000"/>
                <a:gd name="connsiteX4-387" fmla="*/ 5183 w 10000"/>
                <a:gd name="connsiteY4-388" fmla="*/ 9912 h 10000"/>
                <a:gd name="connsiteX5-389" fmla="*/ 0 w 10000"/>
                <a:gd name="connsiteY5-390" fmla="*/ 5043 h 10000"/>
                <a:gd name="connsiteX6-391" fmla="*/ 5183 w 10000"/>
                <a:gd name="connsiteY6-392" fmla="*/ 44 h 10000"/>
                <a:gd name="connsiteX0-393" fmla="*/ 8935 w 10000"/>
                <a:gd name="connsiteY0-394" fmla="*/ 4956 h 10000"/>
                <a:gd name="connsiteX1-395" fmla="*/ 9999 w 10000"/>
                <a:gd name="connsiteY1-396" fmla="*/ 10000 h 10000"/>
                <a:gd name="connsiteX2-397" fmla="*/ 5183 w 10000"/>
                <a:gd name="connsiteY2-398" fmla="*/ 9912 h 10000"/>
                <a:gd name="connsiteX3-399" fmla="*/ 0 w 10000"/>
                <a:gd name="connsiteY3-400" fmla="*/ 5043 h 10000"/>
                <a:gd name="connsiteX4-401" fmla="*/ 5183 w 10000"/>
                <a:gd name="connsiteY4-402" fmla="*/ 44 h 10000"/>
                <a:gd name="connsiteX5-403" fmla="*/ 10000 w 10000"/>
                <a:gd name="connsiteY5-404" fmla="*/ 0 h 10000"/>
                <a:gd name="connsiteX6-405" fmla="*/ 9841 w 10000"/>
                <a:gd name="connsiteY6-406" fmla="*/ 6220 h 10000"/>
                <a:gd name="connsiteX0-407" fmla="*/ 8935 w 10000"/>
                <a:gd name="connsiteY0-408" fmla="*/ 4956 h 10000"/>
                <a:gd name="connsiteX1-409" fmla="*/ 9999 w 10000"/>
                <a:gd name="connsiteY1-410" fmla="*/ 10000 h 10000"/>
                <a:gd name="connsiteX2-411" fmla="*/ 5183 w 10000"/>
                <a:gd name="connsiteY2-412" fmla="*/ 9912 h 10000"/>
                <a:gd name="connsiteX3-413" fmla="*/ 0 w 10000"/>
                <a:gd name="connsiteY3-414" fmla="*/ 5043 h 10000"/>
                <a:gd name="connsiteX4-415" fmla="*/ 5183 w 10000"/>
                <a:gd name="connsiteY4-416" fmla="*/ 44 h 10000"/>
                <a:gd name="connsiteX5-417" fmla="*/ 10000 w 10000"/>
                <a:gd name="connsiteY5-418" fmla="*/ 0 h 10000"/>
                <a:gd name="connsiteX0-419" fmla="*/ 9999 w 10000"/>
                <a:gd name="connsiteY0-420" fmla="*/ 10000 h 10000"/>
                <a:gd name="connsiteX1-421" fmla="*/ 5183 w 10000"/>
                <a:gd name="connsiteY1-422" fmla="*/ 9912 h 10000"/>
                <a:gd name="connsiteX2-423" fmla="*/ 0 w 10000"/>
                <a:gd name="connsiteY2-424" fmla="*/ 5043 h 10000"/>
                <a:gd name="connsiteX3-425" fmla="*/ 5183 w 10000"/>
                <a:gd name="connsiteY3-426" fmla="*/ 44 h 10000"/>
                <a:gd name="connsiteX4-427" fmla="*/ 10000 w 10000"/>
                <a:gd name="connsiteY4-428" fmla="*/ 0 h 10000"/>
                <a:gd name="connsiteX0-429" fmla="*/ 8536 w 8537"/>
                <a:gd name="connsiteY0-430" fmla="*/ 10000 h 10000"/>
                <a:gd name="connsiteX1-431" fmla="*/ 3720 w 8537"/>
                <a:gd name="connsiteY1-432" fmla="*/ 9912 h 10000"/>
                <a:gd name="connsiteX2-433" fmla="*/ 0 w 8537"/>
                <a:gd name="connsiteY2-434" fmla="*/ 4793 h 10000"/>
                <a:gd name="connsiteX3-435" fmla="*/ 3720 w 8537"/>
                <a:gd name="connsiteY3-436" fmla="*/ 44 h 10000"/>
                <a:gd name="connsiteX4-437" fmla="*/ 8537 w 8537"/>
                <a:gd name="connsiteY4-438" fmla="*/ 0 h 10000"/>
                <a:gd name="connsiteX0-439" fmla="*/ 10342 w 10343"/>
                <a:gd name="connsiteY0-440" fmla="*/ 10000 h 10000"/>
                <a:gd name="connsiteX1-441" fmla="*/ 4701 w 10343"/>
                <a:gd name="connsiteY1-442" fmla="*/ 9912 h 10000"/>
                <a:gd name="connsiteX2-443" fmla="*/ 0 w 10343"/>
                <a:gd name="connsiteY2-444" fmla="*/ 4543 h 10000"/>
                <a:gd name="connsiteX3-445" fmla="*/ 4701 w 10343"/>
                <a:gd name="connsiteY3-446" fmla="*/ 44 h 10000"/>
                <a:gd name="connsiteX4-447" fmla="*/ 10343 w 10343"/>
                <a:gd name="connsiteY4-448" fmla="*/ 0 h 10000"/>
                <a:gd name="connsiteX0-449" fmla="*/ 9771 w 9772"/>
                <a:gd name="connsiteY0-450" fmla="*/ 10000 h 10000"/>
                <a:gd name="connsiteX1-451" fmla="*/ 4130 w 9772"/>
                <a:gd name="connsiteY1-452" fmla="*/ 9912 h 10000"/>
                <a:gd name="connsiteX2-453" fmla="*/ 0 w 9772"/>
                <a:gd name="connsiteY2-454" fmla="*/ 4917 h 10000"/>
                <a:gd name="connsiteX3-455" fmla="*/ 4130 w 9772"/>
                <a:gd name="connsiteY3-456" fmla="*/ 44 h 10000"/>
                <a:gd name="connsiteX4-457" fmla="*/ 9772 w 9772"/>
                <a:gd name="connsiteY4-458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72" h="10000">
                  <a:moveTo>
                    <a:pt x="9771" y="10000"/>
                  </a:moveTo>
                  <a:lnTo>
                    <a:pt x="4130" y="9912"/>
                  </a:lnTo>
                  <a:cubicBezTo>
                    <a:pt x="1643" y="9824"/>
                    <a:pt x="0" y="6562"/>
                    <a:pt x="0" y="4917"/>
                  </a:cubicBezTo>
                  <a:cubicBezTo>
                    <a:pt x="0" y="3272"/>
                    <a:pt x="1531" y="220"/>
                    <a:pt x="4130" y="44"/>
                  </a:cubicBezTo>
                  <a:lnTo>
                    <a:pt x="9772" y="0"/>
                  </a:ln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 b="1"/>
            </a:p>
          </p:txBody>
        </p:sp>
        <p:sp>
          <p:nvSpPr>
            <p:cNvPr id="303" name="Stored Data 71"/>
            <p:cNvSpPr/>
            <p:nvPr/>
          </p:nvSpPr>
          <p:spPr>
            <a:xfrm rot="10800000">
              <a:off x="3990332" y="3048832"/>
              <a:ext cx="167778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603 w 5420"/>
                <a:gd name="connsiteY0-366" fmla="*/ 44 h 10000"/>
                <a:gd name="connsiteX1-367" fmla="*/ 5420 w 5420"/>
                <a:gd name="connsiteY1-368" fmla="*/ 0 h 10000"/>
                <a:gd name="connsiteX2-369" fmla="*/ 4355 w 5420"/>
                <a:gd name="connsiteY2-370" fmla="*/ 4956 h 10000"/>
                <a:gd name="connsiteX3-371" fmla="*/ 5419 w 5420"/>
                <a:gd name="connsiteY3-372" fmla="*/ 10000 h 10000"/>
                <a:gd name="connsiteX4-373" fmla="*/ 603 w 5420"/>
                <a:gd name="connsiteY4-374" fmla="*/ 9912 h 10000"/>
                <a:gd name="connsiteX5-375" fmla="*/ 603 w 5420"/>
                <a:gd name="connsiteY5-376" fmla="*/ 44 h 10000"/>
                <a:gd name="connsiteX0-377" fmla="*/ 1112 w 9999"/>
                <a:gd name="connsiteY0-378" fmla="*/ 9912 h 11176"/>
                <a:gd name="connsiteX1-379" fmla="*/ 1112 w 9999"/>
                <a:gd name="connsiteY1-380" fmla="*/ 44 h 11176"/>
                <a:gd name="connsiteX2-381" fmla="*/ 9999 w 9999"/>
                <a:gd name="connsiteY2-382" fmla="*/ 0 h 11176"/>
                <a:gd name="connsiteX3-383" fmla="*/ 8034 w 9999"/>
                <a:gd name="connsiteY3-384" fmla="*/ 4956 h 11176"/>
                <a:gd name="connsiteX4-385" fmla="*/ 9997 w 9999"/>
                <a:gd name="connsiteY4-386" fmla="*/ 10000 h 11176"/>
                <a:gd name="connsiteX5-387" fmla="*/ 2783 w 9999"/>
                <a:gd name="connsiteY5-388" fmla="*/ 11176 h 11176"/>
                <a:gd name="connsiteX0-389" fmla="*/ 1112 w 10000"/>
                <a:gd name="connsiteY0-390" fmla="*/ 8869 h 8948"/>
                <a:gd name="connsiteX1-391" fmla="*/ 1112 w 10000"/>
                <a:gd name="connsiteY1-392" fmla="*/ 39 h 8948"/>
                <a:gd name="connsiteX2-393" fmla="*/ 10000 w 10000"/>
                <a:gd name="connsiteY2-394" fmla="*/ 0 h 8948"/>
                <a:gd name="connsiteX3-395" fmla="*/ 8035 w 10000"/>
                <a:gd name="connsiteY3-396" fmla="*/ 4435 h 8948"/>
                <a:gd name="connsiteX4-397" fmla="*/ 9998 w 10000"/>
                <a:gd name="connsiteY4-398" fmla="*/ 8948 h 8948"/>
                <a:gd name="connsiteX0-399" fmla="*/ 0 w 8888"/>
                <a:gd name="connsiteY0-400" fmla="*/ 44 h 10000"/>
                <a:gd name="connsiteX1-401" fmla="*/ 8888 w 8888"/>
                <a:gd name="connsiteY1-402" fmla="*/ 0 h 10000"/>
                <a:gd name="connsiteX2-403" fmla="*/ 6923 w 8888"/>
                <a:gd name="connsiteY2-404" fmla="*/ 4956 h 10000"/>
                <a:gd name="connsiteX3-405" fmla="*/ 8886 w 8888"/>
                <a:gd name="connsiteY3-406" fmla="*/ 10000 h 10000"/>
                <a:gd name="connsiteX0-407" fmla="*/ 2211 w 2211"/>
                <a:gd name="connsiteY0-408" fmla="*/ 0 h 10000"/>
                <a:gd name="connsiteX1-409" fmla="*/ 0 w 2211"/>
                <a:gd name="connsiteY1-410" fmla="*/ 4956 h 10000"/>
                <a:gd name="connsiteX2-411" fmla="*/ 2209 w 2211"/>
                <a:gd name="connsiteY2-4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 b="1"/>
            </a:p>
          </p:txBody>
        </p:sp>
      </p:grpSp>
      <p:grpSp>
        <p:nvGrpSpPr>
          <p:cNvPr id="304" name="组合 303"/>
          <p:cNvGrpSpPr/>
          <p:nvPr/>
        </p:nvGrpSpPr>
        <p:grpSpPr>
          <a:xfrm>
            <a:off x="4906029" y="4608063"/>
            <a:ext cx="271780" cy="521970"/>
            <a:chOff x="4311617" y="4168879"/>
            <a:chExt cx="271795" cy="521999"/>
          </a:xfrm>
        </p:grpSpPr>
        <p:sp>
          <p:nvSpPr>
            <p:cNvPr id="305" name="流程图: 手动操作 304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7" name="矩形 306"/>
          <p:cNvSpPr/>
          <p:nvPr/>
        </p:nvSpPr>
        <p:spPr>
          <a:xfrm>
            <a:off x="4655263" y="3599698"/>
            <a:ext cx="30035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4655263" y="3817128"/>
            <a:ext cx="29337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09" name="矩形 308"/>
          <p:cNvSpPr/>
          <p:nvPr/>
        </p:nvSpPr>
        <p:spPr>
          <a:xfrm>
            <a:off x="4221223" y="4553468"/>
            <a:ext cx="32512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10" name="组合 309"/>
          <p:cNvGrpSpPr/>
          <p:nvPr/>
        </p:nvGrpSpPr>
        <p:grpSpPr>
          <a:xfrm>
            <a:off x="3462671" y="3676260"/>
            <a:ext cx="454660" cy="768019"/>
            <a:chOff x="3743887" y="4137343"/>
            <a:chExt cx="479524" cy="810020"/>
          </a:xfrm>
        </p:grpSpPr>
        <p:sp>
          <p:nvSpPr>
            <p:cNvPr id="311" name="矩形 310"/>
            <p:cNvSpPr/>
            <p:nvPr/>
          </p:nvSpPr>
          <p:spPr>
            <a:xfrm>
              <a:off x="3864682" y="4179616"/>
              <a:ext cx="217163" cy="43110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3785987" y="4137343"/>
              <a:ext cx="397818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" name="组合 312"/>
            <p:cNvGrpSpPr/>
            <p:nvPr/>
          </p:nvGrpSpPr>
          <p:grpSpPr>
            <a:xfrm>
              <a:off x="3743887" y="4475965"/>
              <a:ext cx="479524" cy="471398"/>
              <a:chOff x="3743887" y="4293594"/>
              <a:chExt cx="479524" cy="471398"/>
            </a:xfrm>
          </p:grpSpPr>
          <p:grpSp>
            <p:nvGrpSpPr>
              <p:cNvPr id="314" name="组合 313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316" name="直接连接符 315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7" name="矩形 316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15" name="等腰三角形 314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grpSp>
        <p:nvGrpSpPr>
          <p:cNvPr id="318" name="组合 317"/>
          <p:cNvGrpSpPr/>
          <p:nvPr/>
        </p:nvGrpSpPr>
        <p:grpSpPr>
          <a:xfrm>
            <a:off x="3462672" y="5185137"/>
            <a:ext cx="454660" cy="307763"/>
            <a:chOff x="2146087" y="4862847"/>
            <a:chExt cx="454685" cy="307779"/>
          </a:xfrm>
        </p:grpSpPr>
        <p:cxnSp>
          <p:nvCxnSpPr>
            <p:cNvPr id="319" name="直接连接符 318"/>
            <p:cNvCxnSpPr/>
            <p:nvPr/>
          </p:nvCxnSpPr>
          <p:spPr>
            <a:xfrm flipV="1">
              <a:off x="2364748" y="4862847"/>
              <a:ext cx="0" cy="10477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矩形 319"/>
            <p:cNvSpPr/>
            <p:nvPr/>
          </p:nvSpPr>
          <p:spPr>
            <a:xfrm>
              <a:off x="2146087" y="4910263"/>
              <a:ext cx="454685" cy="2603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1" name="组合 320"/>
          <p:cNvGrpSpPr/>
          <p:nvPr/>
        </p:nvGrpSpPr>
        <p:grpSpPr>
          <a:xfrm>
            <a:off x="1080399" y="4024982"/>
            <a:ext cx="454660" cy="446955"/>
            <a:chOff x="3743887" y="4293594"/>
            <a:chExt cx="479524" cy="471398"/>
          </a:xfrm>
          <a:solidFill>
            <a:srgbClr val="59B2FF"/>
          </a:solidFill>
        </p:grpSpPr>
        <p:grpSp>
          <p:nvGrpSpPr>
            <p:cNvPr id="322" name="组合 321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  <a:grpFill/>
          </p:grpSpPr>
          <p:cxnSp>
            <p:nvCxnSpPr>
              <p:cNvPr id="324" name="直接连接符 323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矩形 324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3" name="等腰三角形 322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rgbClr val="BDD7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326" name="组合 325"/>
          <p:cNvGrpSpPr/>
          <p:nvPr/>
        </p:nvGrpSpPr>
        <p:grpSpPr>
          <a:xfrm>
            <a:off x="2539352" y="4726782"/>
            <a:ext cx="454660" cy="462114"/>
            <a:chOff x="3743887" y="4293594"/>
            <a:chExt cx="479524" cy="450735"/>
          </a:xfrm>
          <a:solidFill>
            <a:srgbClr val="92D050"/>
          </a:solidFill>
        </p:grpSpPr>
        <p:grpSp>
          <p:nvGrpSpPr>
            <p:cNvPr id="327" name="组合 326"/>
            <p:cNvGrpSpPr/>
            <p:nvPr/>
          </p:nvGrpSpPr>
          <p:grpSpPr>
            <a:xfrm>
              <a:off x="3743887" y="4420795"/>
              <a:ext cx="479524" cy="323534"/>
              <a:chOff x="2146087" y="4844273"/>
              <a:chExt cx="454685" cy="306775"/>
            </a:xfrm>
            <a:grpFill/>
          </p:grpSpPr>
          <p:cxnSp>
            <p:nvCxnSpPr>
              <p:cNvPr id="329" name="直接连接符 328"/>
              <p:cNvCxnSpPr/>
              <p:nvPr/>
            </p:nvCxnSpPr>
            <p:spPr>
              <a:xfrm flipV="1">
                <a:off x="2364748" y="4844273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0" name="矩形 329"/>
              <p:cNvSpPr/>
              <p:nvPr/>
            </p:nvSpPr>
            <p:spPr>
              <a:xfrm>
                <a:off x="2146087" y="4910263"/>
                <a:ext cx="454685" cy="24078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8" name="等腰三角形 327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0009811" y="3870439"/>
            <a:ext cx="454660" cy="730489"/>
            <a:chOff x="10649077" y="4342141"/>
            <a:chExt cx="479524" cy="770437"/>
          </a:xfrm>
        </p:grpSpPr>
        <p:sp>
          <p:nvSpPr>
            <p:cNvPr id="332" name="矩形 331"/>
            <p:cNvSpPr/>
            <p:nvPr/>
          </p:nvSpPr>
          <p:spPr>
            <a:xfrm>
              <a:off x="10772314" y="4342141"/>
              <a:ext cx="217163" cy="432126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</a:t>
              </a:r>
              <a:endParaRPr lang="en-US" altLang="zh-CN" sz="11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333" name="组合 332"/>
            <p:cNvGrpSpPr/>
            <p:nvPr/>
          </p:nvGrpSpPr>
          <p:grpSpPr>
            <a:xfrm>
              <a:off x="10649077" y="4648136"/>
              <a:ext cx="479524" cy="464442"/>
              <a:chOff x="3743887" y="4300551"/>
              <a:chExt cx="479524" cy="464442"/>
            </a:xfrm>
          </p:grpSpPr>
          <p:grpSp>
            <p:nvGrpSpPr>
              <p:cNvPr id="334" name="组合 333"/>
              <p:cNvGrpSpPr/>
              <p:nvPr/>
            </p:nvGrpSpPr>
            <p:grpSpPr>
              <a:xfrm>
                <a:off x="3743887" y="4440399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336" name="直接连接符 335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7" name="矩形 336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5" name="等腰三角形 334"/>
              <p:cNvSpPr/>
              <p:nvPr/>
            </p:nvSpPr>
            <p:spPr>
              <a:xfrm>
                <a:off x="3882552" y="4300551"/>
                <a:ext cx="201735" cy="126050"/>
              </a:xfrm>
              <a:prstGeom prst="triangle">
                <a:avLst/>
              </a:prstGeom>
              <a:solidFill>
                <a:srgbClr val="FF6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sp>
        <p:nvSpPr>
          <p:cNvPr id="343" name="矩形 342"/>
          <p:cNvSpPr/>
          <p:nvPr/>
        </p:nvSpPr>
        <p:spPr>
          <a:xfrm>
            <a:off x="3368706" y="3471676"/>
            <a:ext cx="35560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44" name="矩形 343"/>
          <p:cNvSpPr/>
          <p:nvPr/>
        </p:nvSpPr>
        <p:spPr>
          <a:xfrm>
            <a:off x="3368367" y="4483627"/>
            <a:ext cx="4298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3973378" y="1752603"/>
            <a:ext cx="53149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IorD</a:t>
            </a:r>
            <a:endParaRPr lang="en-US" altLang="zh-CN" sz="1325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46" name="矩形 345"/>
          <p:cNvSpPr/>
          <p:nvPr/>
        </p:nvSpPr>
        <p:spPr>
          <a:xfrm>
            <a:off x="3717000" y="2223634"/>
            <a:ext cx="78867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IRWrite</a:t>
            </a:r>
            <a:endParaRPr lang="en-US" altLang="zh-CN" sz="1325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3502235" y="1981729"/>
            <a:ext cx="103314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MemWrite</a:t>
            </a:r>
            <a:endParaRPr lang="en-US" altLang="zh-CN" sz="1325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348" name="直接连接符 347"/>
          <p:cNvCxnSpPr/>
          <p:nvPr/>
        </p:nvCxnSpPr>
        <p:spPr>
          <a:xfrm flipV="1">
            <a:off x="4829249" y="1433641"/>
            <a:ext cx="0" cy="1047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矩形 348"/>
          <p:cNvSpPr/>
          <p:nvPr/>
        </p:nvSpPr>
        <p:spPr>
          <a:xfrm>
            <a:off x="5096794" y="1385086"/>
            <a:ext cx="76962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PCWrite</a:t>
            </a:r>
            <a:endParaRPr lang="en-US" altLang="zh-CN" sz="1200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50" name="矩形 349"/>
          <p:cNvSpPr/>
          <p:nvPr/>
        </p:nvSpPr>
        <p:spPr>
          <a:xfrm>
            <a:off x="5096793" y="1594264"/>
            <a:ext cx="68008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Branch</a:t>
            </a:r>
            <a:endParaRPr lang="en-US" altLang="zh-CN" sz="1200" b="1" dirty="0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5096794" y="1803441"/>
            <a:ext cx="59055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PCSrc</a:t>
            </a:r>
            <a:endParaRPr lang="en-US" altLang="zh-CN" sz="1200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52" name="矩形 351"/>
          <p:cNvSpPr/>
          <p:nvPr/>
        </p:nvSpPr>
        <p:spPr>
          <a:xfrm>
            <a:off x="10718058" y="1587520"/>
            <a:ext cx="58420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PCEn</a:t>
            </a:r>
            <a:endParaRPr lang="en-US" altLang="zh-CN" sz="1325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53" name="组合 352"/>
          <p:cNvGrpSpPr/>
          <p:nvPr/>
        </p:nvGrpSpPr>
        <p:grpSpPr>
          <a:xfrm>
            <a:off x="4238309" y="2640151"/>
            <a:ext cx="1712559" cy="1617434"/>
            <a:chOff x="4561939" y="3044572"/>
            <a:chExt cx="1806215" cy="1705887"/>
          </a:xfrm>
        </p:grpSpPr>
        <p:sp>
          <p:nvSpPr>
            <p:cNvPr id="354" name="任意多边形: 形状 47"/>
            <p:cNvSpPr/>
            <p:nvPr/>
          </p:nvSpPr>
          <p:spPr>
            <a:xfrm>
              <a:off x="5519943" y="3315715"/>
              <a:ext cx="770143" cy="753401"/>
            </a:xfrm>
            <a:custGeom>
              <a:avLst/>
              <a:gdLst>
                <a:gd name="connsiteX0" fmla="*/ 0 w 730250"/>
                <a:gd name="connsiteY0" fmla="*/ 0 h 730250"/>
                <a:gd name="connsiteX1" fmla="*/ 730250 w 730250"/>
                <a:gd name="connsiteY1" fmla="*/ 0 h 730250"/>
                <a:gd name="connsiteX2" fmla="*/ 730250 w 730250"/>
                <a:gd name="connsiteY2" fmla="*/ 730250 h 730250"/>
                <a:gd name="connsiteX0-1" fmla="*/ 0 w 730250"/>
                <a:gd name="connsiteY0-2" fmla="*/ 0 h 714375"/>
                <a:gd name="connsiteX1-3" fmla="*/ 730250 w 730250"/>
                <a:gd name="connsiteY1-4" fmla="*/ 0 h 714375"/>
                <a:gd name="connsiteX2-5" fmla="*/ 730250 w 730250"/>
                <a:gd name="connsiteY2-6" fmla="*/ 714375 h 7143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30250" h="714375">
                  <a:moveTo>
                    <a:pt x="0" y="0"/>
                  </a:moveTo>
                  <a:lnTo>
                    <a:pt x="730250" y="0"/>
                  </a:lnTo>
                  <a:lnTo>
                    <a:pt x="730250" y="714375"/>
                  </a:lnTo>
                </a:path>
              </a:pathLst>
            </a:cu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55" name="任意多边形: 形状 49"/>
            <p:cNvSpPr/>
            <p:nvPr/>
          </p:nvSpPr>
          <p:spPr>
            <a:xfrm flipH="1">
              <a:off x="4909205" y="3543411"/>
              <a:ext cx="48217" cy="1207048"/>
            </a:xfrm>
            <a:custGeom>
              <a:avLst/>
              <a:gdLst>
                <a:gd name="connsiteX0" fmla="*/ 0 w 0"/>
                <a:gd name="connsiteY0" fmla="*/ 0 h 1187450"/>
                <a:gd name="connsiteX1" fmla="*/ 0 w 0"/>
                <a:gd name="connsiteY1" fmla="*/ 1187450 h 118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187450">
                  <a:moveTo>
                    <a:pt x="0" y="0"/>
                  </a:moveTo>
                  <a:lnTo>
                    <a:pt x="0" y="1187450"/>
                  </a:lnTo>
                </a:path>
              </a:pathLst>
            </a:cu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5467372" y="3044572"/>
              <a:ext cx="900782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rgbClr val="FF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RegWrite</a:t>
              </a:r>
              <a:endParaRPr lang="en-US" altLang="zh-CN" sz="1200" b="1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57" name="矩形 356"/>
            <p:cNvSpPr/>
            <p:nvPr/>
          </p:nvSpPr>
          <p:spPr>
            <a:xfrm>
              <a:off x="4561939" y="3578973"/>
              <a:ext cx="790947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FF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RegDst</a:t>
              </a:r>
              <a:endParaRPr lang="en-US" altLang="zh-CN" sz="1325" b="1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358" name="矩形 357"/>
          <p:cNvSpPr/>
          <p:nvPr/>
        </p:nvSpPr>
        <p:spPr>
          <a:xfrm>
            <a:off x="4961377" y="3154446"/>
            <a:ext cx="106172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MemtoReg</a:t>
            </a:r>
            <a:endParaRPr lang="en-US" altLang="zh-CN" sz="1325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59" name="等腰三角形 358"/>
          <p:cNvSpPr/>
          <p:nvPr/>
        </p:nvSpPr>
        <p:spPr>
          <a:xfrm flipV="1">
            <a:off x="4736016" y="1538410"/>
            <a:ext cx="191275" cy="129232"/>
          </a:xfrm>
          <a:prstGeom prst="triangl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60" name="矩形 359"/>
          <p:cNvSpPr/>
          <p:nvPr/>
        </p:nvSpPr>
        <p:spPr>
          <a:xfrm>
            <a:off x="868790" y="3417559"/>
            <a:ext cx="6953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PC+4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61" name="组合 360"/>
          <p:cNvGrpSpPr/>
          <p:nvPr/>
        </p:nvGrpSpPr>
        <p:grpSpPr>
          <a:xfrm>
            <a:off x="8040704" y="3886074"/>
            <a:ext cx="444523" cy="993977"/>
            <a:chOff x="4336181" y="4140652"/>
            <a:chExt cx="214542" cy="587002"/>
          </a:xfrm>
        </p:grpSpPr>
        <p:sp>
          <p:nvSpPr>
            <p:cNvPr id="362" name="流程图: 手动操作 361"/>
            <p:cNvSpPr/>
            <p:nvPr/>
          </p:nvSpPr>
          <p:spPr>
            <a:xfrm rot="16200000">
              <a:off x="4158248" y="4335179"/>
              <a:ext cx="587002" cy="197947"/>
            </a:xfrm>
            <a:prstGeom prst="flowChartManualOperation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4336181" y="4155434"/>
              <a:ext cx="174076" cy="562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64" name="直接连接符 363"/>
          <p:cNvCxnSpPr/>
          <p:nvPr/>
        </p:nvCxnSpPr>
        <p:spPr>
          <a:xfrm>
            <a:off x="7851969" y="4647908"/>
            <a:ext cx="21819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/>
          <p:cNvCxnSpPr/>
          <p:nvPr/>
        </p:nvCxnSpPr>
        <p:spPr>
          <a:xfrm flipV="1">
            <a:off x="7853222" y="4647908"/>
            <a:ext cx="0" cy="38949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组合 365"/>
          <p:cNvGrpSpPr/>
          <p:nvPr/>
        </p:nvGrpSpPr>
        <p:grpSpPr>
          <a:xfrm>
            <a:off x="1299051" y="1217803"/>
            <a:ext cx="9363346" cy="2489137"/>
            <a:chOff x="1461941" y="1362069"/>
            <a:chExt cx="9875404" cy="2625262"/>
          </a:xfrm>
        </p:grpSpPr>
        <p:cxnSp>
          <p:nvCxnSpPr>
            <p:cNvPr id="367" name="直接连接符 366"/>
            <p:cNvCxnSpPr/>
            <p:nvPr/>
          </p:nvCxnSpPr>
          <p:spPr>
            <a:xfrm>
              <a:off x="1461941" y="1362069"/>
              <a:ext cx="9864214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>
              <a:off x="1461941" y="1362069"/>
              <a:ext cx="0" cy="2625262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11337345" y="1362069"/>
              <a:ext cx="0" cy="658219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>
              <a:off x="11149608" y="2020288"/>
              <a:ext cx="176547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1" name="组合 370"/>
          <p:cNvGrpSpPr/>
          <p:nvPr/>
        </p:nvGrpSpPr>
        <p:grpSpPr>
          <a:xfrm>
            <a:off x="5152987" y="1627019"/>
            <a:ext cx="5075479" cy="141417"/>
            <a:chOff x="5526640" y="1825630"/>
            <a:chExt cx="5353044" cy="149151"/>
          </a:xfrm>
        </p:grpSpPr>
        <p:cxnSp>
          <p:nvCxnSpPr>
            <p:cNvPr id="372" name="直接连接符 371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>
              <a:off x="10737496" y="1836508"/>
              <a:ext cx="0" cy="138273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>
              <a:off x="10737496" y="1974781"/>
              <a:ext cx="142188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75" name="直接连接符 374"/>
          <p:cNvCxnSpPr/>
          <p:nvPr/>
        </p:nvCxnSpPr>
        <p:spPr>
          <a:xfrm>
            <a:off x="5152988" y="1841892"/>
            <a:ext cx="4629371" cy="0"/>
          </a:xfrm>
          <a:prstGeom prst="line">
            <a:avLst/>
          </a:prstGeom>
          <a:noFill/>
          <a:ln w="19050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6" name="组合 375"/>
          <p:cNvGrpSpPr/>
          <p:nvPr/>
        </p:nvGrpSpPr>
        <p:grpSpPr>
          <a:xfrm>
            <a:off x="5096794" y="2012619"/>
            <a:ext cx="5989969" cy="1959276"/>
            <a:chOff x="5467373" y="2382722"/>
            <a:chExt cx="6317545" cy="2066424"/>
          </a:xfrm>
        </p:grpSpPr>
        <p:sp>
          <p:nvSpPr>
            <p:cNvPr id="377" name="矩形 376"/>
            <p:cNvSpPr/>
            <p:nvPr/>
          </p:nvSpPr>
          <p:spPr>
            <a:xfrm>
              <a:off x="5467373" y="2382722"/>
              <a:ext cx="670396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AluOp</a:t>
              </a:r>
              <a:endParaRPr lang="en-US" altLang="zh-CN" sz="1200" b="1" baseline="-25000" dirty="0" err="1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378" name="组合 377"/>
            <p:cNvGrpSpPr/>
            <p:nvPr/>
          </p:nvGrpSpPr>
          <p:grpSpPr>
            <a:xfrm>
              <a:off x="5467373" y="2426621"/>
              <a:ext cx="6317545" cy="2022525"/>
              <a:chOff x="5467373" y="2426621"/>
              <a:chExt cx="6317545" cy="2022525"/>
            </a:xfrm>
          </p:grpSpPr>
          <p:grpSp>
            <p:nvGrpSpPr>
              <p:cNvPr id="379" name="组合 378"/>
              <p:cNvGrpSpPr/>
              <p:nvPr/>
            </p:nvGrpSpPr>
            <p:grpSpPr>
              <a:xfrm>
                <a:off x="5532632" y="2647662"/>
                <a:ext cx="4205147" cy="1544978"/>
                <a:chOff x="5526640" y="1825630"/>
                <a:chExt cx="5210856" cy="1142068"/>
              </a:xfrm>
            </p:grpSpPr>
            <p:cxnSp>
              <p:nvCxnSpPr>
                <p:cNvPr id="391" name="直接连接符 390"/>
                <p:cNvCxnSpPr/>
                <p:nvPr/>
              </p:nvCxnSpPr>
              <p:spPr>
                <a:xfrm>
                  <a:off x="5526640" y="1825630"/>
                  <a:ext cx="5210856" cy="0"/>
                </a:xfrm>
                <a:prstGeom prst="line">
                  <a:avLst/>
                </a:prstGeom>
                <a:noFill/>
                <a:ln w="31750" cap="sq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2" name="直接连接符 391"/>
                <p:cNvCxnSpPr/>
                <p:nvPr/>
              </p:nvCxnSpPr>
              <p:spPr>
                <a:xfrm>
                  <a:off x="10737496" y="1825630"/>
                  <a:ext cx="0" cy="1142068"/>
                </a:xfrm>
                <a:prstGeom prst="line">
                  <a:avLst/>
                </a:prstGeom>
                <a:noFill/>
                <a:ln w="31750" cap="sq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380" name="矩形 379"/>
              <p:cNvSpPr/>
              <p:nvPr/>
            </p:nvSpPr>
            <p:spPr>
              <a:xfrm>
                <a:off x="5467373" y="2603339"/>
                <a:ext cx="835819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accent5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ALUSrcB</a:t>
                </a:r>
                <a:endParaRPr lang="en-US" altLang="zh-CN" sz="1200" b="1" baseline="-25000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381" name="矩形 380"/>
              <p:cNvSpPr/>
              <p:nvPr/>
            </p:nvSpPr>
            <p:spPr>
              <a:xfrm>
                <a:off x="5467373" y="2823956"/>
                <a:ext cx="845865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accent5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ALUSrcA</a:t>
                </a:r>
                <a:endParaRPr lang="en-US" altLang="zh-CN" sz="1200" b="1" baseline="-25000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grpSp>
            <p:nvGrpSpPr>
              <p:cNvPr id="382" name="组合 381"/>
              <p:cNvGrpSpPr/>
              <p:nvPr/>
            </p:nvGrpSpPr>
            <p:grpSpPr>
              <a:xfrm>
                <a:off x="5526640" y="2426621"/>
                <a:ext cx="6258278" cy="1814749"/>
                <a:chOff x="5526640" y="1825630"/>
                <a:chExt cx="5210856" cy="1341486"/>
              </a:xfrm>
            </p:grpSpPr>
            <p:cxnSp>
              <p:nvCxnSpPr>
                <p:cNvPr id="389" name="直接连接符 388"/>
                <p:cNvCxnSpPr/>
                <p:nvPr/>
              </p:nvCxnSpPr>
              <p:spPr>
                <a:xfrm>
                  <a:off x="5526640" y="1825630"/>
                  <a:ext cx="5210856" cy="0"/>
                </a:xfrm>
                <a:prstGeom prst="line">
                  <a:avLst/>
                </a:prstGeom>
                <a:noFill/>
                <a:ln w="19050" cap="sq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0" name="直接连接符 389"/>
                <p:cNvCxnSpPr/>
                <p:nvPr/>
              </p:nvCxnSpPr>
              <p:spPr>
                <a:xfrm>
                  <a:off x="10737495" y="1825630"/>
                  <a:ext cx="0" cy="1341486"/>
                </a:xfrm>
                <a:prstGeom prst="line">
                  <a:avLst/>
                </a:prstGeom>
                <a:noFill/>
                <a:ln w="19050" cap="sq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383" name="组合 382"/>
              <p:cNvGrpSpPr/>
              <p:nvPr/>
            </p:nvGrpSpPr>
            <p:grpSpPr>
              <a:xfrm>
                <a:off x="5525865" y="2868738"/>
                <a:ext cx="3305928" cy="1580408"/>
                <a:chOff x="5526640" y="1825630"/>
                <a:chExt cx="5210856" cy="1168258"/>
              </a:xfrm>
            </p:grpSpPr>
            <p:cxnSp>
              <p:nvCxnSpPr>
                <p:cNvPr id="387" name="直接连接符 386"/>
                <p:cNvCxnSpPr/>
                <p:nvPr/>
              </p:nvCxnSpPr>
              <p:spPr>
                <a:xfrm>
                  <a:off x="5526640" y="1825630"/>
                  <a:ext cx="5210856" cy="0"/>
                </a:xfrm>
                <a:prstGeom prst="line">
                  <a:avLst/>
                </a:prstGeom>
                <a:noFill/>
                <a:ln w="31750" cap="sq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8" name="直接连接符 387"/>
                <p:cNvCxnSpPr/>
                <p:nvPr/>
              </p:nvCxnSpPr>
              <p:spPr>
                <a:xfrm>
                  <a:off x="10737496" y="1841694"/>
                  <a:ext cx="0" cy="1152194"/>
                </a:xfrm>
                <a:prstGeom prst="line">
                  <a:avLst/>
                </a:prstGeom>
                <a:noFill/>
                <a:ln w="31750" cap="sq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384" name="组合 383"/>
              <p:cNvGrpSpPr/>
              <p:nvPr/>
            </p:nvGrpSpPr>
            <p:grpSpPr>
              <a:xfrm>
                <a:off x="5533335" y="3091139"/>
                <a:ext cx="2845181" cy="902802"/>
                <a:chOff x="5526640" y="1825630"/>
                <a:chExt cx="5220570" cy="667363"/>
              </a:xfrm>
            </p:grpSpPr>
            <p:cxnSp>
              <p:nvCxnSpPr>
                <p:cNvPr id="385" name="直接连接符 384"/>
                <p:cNvCxnSpPr/>
                <p:nvPr/>
              </p:nvCxnSpPr>
              <p:spPr>
                <a:xfrm>
                  <a:off x="5526640" y="1825630"/>
                  <a:ext cx="5210856" cy="0"/>
                </a:xfrm>
                <a:prstGeom prst="line">
                  <a:avLst/>
                </a:prstGeom>
                <a:noFill/>
                <a:ln w="317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6" name="直接连接符 385"/>
                <p:cNvCxnSpPr/>
                <p:nvPr/>
              </p:nvCxnSpPr>
              <p:spPr>
                <a:xfrm>
                  <a:off x="10747210" y="1825630"/>
                  <a:ext cx="0" cy="667363"/>
                </a:xfrm>
                <a:prstGeom prst="line">
                  <a:avLst/>
                </a:prstGeom>
                <a:noFill/>
                <a:ln w="317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93" name="组合 392"/>
          <p:cNvGrpSpPr/>
          <p:nvPr/>
        </p:nvGrpSpPr>
        <p:grpSpPr>
          <a:xfrm flipH="1">
            <a:off x="1928727" y="2008234"/>
            <a:ext cx="2588014" cy="1827074"/>
            <a:chOff x="5526640" y="1825630"/>
            <a:chExt cx="5210856" cy="1341486"/>
          </a:xfrm>
        </p:grpSpPr>
        <p:cxnSp>
          <p:nvCxnSpPr>
            <p:cNvPr id="394" name="直接连接符 393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5" name="直接连接符 394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6" name="组合 395"/>
          <p:cNvGrpSpPr/>
          <p:nvPr/>
        </p:nvGrpSpPr>
        <p:grpSpPr>
          <a:xfrm flipH="1">
            <a:off x="2765654" y="2252340"/>
            <a:ext cx="1750117" cy="1361631"/>
            <a:chOff x="5526640" y="1825630"/>
            <a:chExt cx="5210856" cy="1341486"/>
          </a:xfrm>
        </p:grpSpPr>
        <p:cxnSp>
          <p:nvCxnSpPr>
            <p:cNvPr id="397" name="直接连接符 396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8" name="直接连接符 397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9" name="组合 398"/>
          <p:cNvGrpSpPr/>
          <p:nvPr/>
        </p:nvGrpSpPr>
        <p:grpSpPr>
          <a:xfrm flipH="1">
            <a:off x="3699536" y="2497314"/>
            <a:ext cx="816234" cy="1218551"/>
            <a:chOff x="5526640" y="1825630"/>
            <a:chExt cx="5210856" cy="1341486"/>
          </a:xfrm>
        </p:grpSpPr>
        <p:cxnSp>
          <p:nvCxnSpPr>
            <p:cNvPr id="400" name="直接连接符 399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2" name="组合 401"/>
          <p:cNvGrpSpPr/>
          <p:nvPr/>
        </p:nvGrpSpPr>
        <p:grpSpPr>
          <a:xfrm>
            <a:off x="1625005" y="3186295"/>
            <a:ext cx="6112648" cy="746763"/>
            <a:chOff x="1805721" y="3620584"/>
            <a:chExt cx="6446933" cy="787602"/>
          </a:xfrm>
        </p:grpSpPr>
        <p:cxnSp>
          <p:nvCxnSpPr>
            <p:cNvPr id="403" name="直接连接符 402"/>
            <p:cNvCxnSpPr/>
            <p:nvPr/>
          </p:nvCxnSpPr>
          <p:spPr>
            <a:xfrm>
              <a:off x="1808036" y="3620584"/>
              <a:ext cx="0" cy="787602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4" name="直接连接符 403"/>
            <p:cNvCxnSpPr/>
            <p:nvPr/>
          </p:nvCxnSpPr>
          <p:spPr>
            <a:xfrm flipH="1">
              <a:off x="1805721" y="3620584"/>
              <a:ext cx="606314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5" name="直接连接符 404"/>
            <p:cNvCxnSpPr/>
            <p:nvPr/>
          </p:nvCxnSpPr>
          <p:spPr>
            <a:xfrm>
              <a:off x="7881633" y="3620584"/>
              <a:ext cx="0" cy="43601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6" name="直接连接符 405"/>
            <p:cNvCxnSpPr/>
            <p:nvPr/>
          </p:nvCxnSpPr>
          <p:spPr>
            <a:xfrm flipH="1">
              <a:off x="7881633" y="4056594"/>
              <a:ext cx="37102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07" name="直接连接符 406"/>
          <p:cNvCxnSpPr/>
          <p:nvPr/>
        </p:nvCxnSpPr>
        <p:spPr>
          <a:xfrm flipH="1">
            <a:off x="4782954" y="6128430"/>
            <a:ext cx="5868835" cy="0"/>
          </a:xfrm>
          <a:prstGeom prst="line">
            <a:avLst/>
          </a:prstGeom>
          <a:ln w="762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/>
          <p:nvPr/>
        </p:nvCxnSpPr>
        <p:spPr>
          <a:xfrm>
            <a:off x="10651788" y="4080933"/>
            <a:ext cx="0" cy="20427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" name="组合 408"/>
          <p:cNvGrpSpPr/>
          <p:nvPr/>
        </p:nvGrpSpPr>
        <p:grpSpPr>
          <a:xfrm>
            <a:off x="946849" y="3945909"/>
            <a:ext cx="10411306" cy="2368641"/>
            <a:chOff x="1805720" y="4629712"/>
            <a:chExt cx="9520436" cy="2093905"/>
          </a:xfrm>
        </p:grpSpPr>
        <p:grpSp>
          <p:nvGrpSpPr>
            <p:cNvPr id="410" name="组合 409"/>
            <p:cNvGrpSpPr/>
            <p:nvPr/>
          </p:nvGrpSpPr>
          <p:grpSpPr>
            <a:xfrm>
              <a:off x="1805720" y="4629712"/>
              <a:ext cx="9520435" cy="2093905"/>
              <a:chOff x="1744471" y="2382316"/>
              <a:chExt cx="9509258" cy="2091447"/>
            </a:xfrm>
          </p:grpSpPr>
          <p:cxnSp>
            <p:nvCxnSpPr>
              <p:cNvPr id="413" name="直接连接符 412"/>
              <p:cNvCxnSpPr/>
              <p:nvPr/>
            </p:nvCxnSpPr>
            <p:spPr>
              <a:xfrm>
                <a:off x="1744471" y="2382316"/>
                <a:ext cx="0" cy="2088922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4" name="直接连接符 413"/>
              <p:cNvCxnSpPr/>
              <p:nvPr/>
            </p:nvCxnSpPr>
            <p:spPr>
              <a:xfrm flipH="1">
                <a:off x="1744472" y="447376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5" name="直接连接符 414"/>
              <p:cNvCxnSpPr/>
              <p:nvPr/>
            </p:nvCxnSpPr>
            <p:spPr>
              <a:xfrm>
                <a:off x="11253729" y="2419000"/>
                <a:ext cx="0" cy="204977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1" name="直接连接符 410"/>
            <p:cNvCxnSpPr/>
            <p:nvPr/>
          </p:nvCxnSpPr>
          <p:spPr>
            <a:xfrm>
              <a:off x="1805721" y="4629712"/>
              <a:ext cx="191496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>
              <a:off x="11187438" y="4662757"/>
              <a:ext cx="138718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6" name="组合 415"/>
          <p:cNvGrpSpPr/>
          <p:nvPr/>
        </p:nvGrpSpPr>
        <p:grpSpPr>
          <a:xfrm>
            <a:off x="2105284" y="4042042"/>
            <a:ext cx="5106595" cy="1461540"/>
            <a:chOff x="1805721" y="4522265"/>
            <a:chExt cx="9520434" cy="2226972"/>
          </a:xfrm>
        </p:grpSpPr>
        <p:grpSp>
          <p:nvGrpSpPr>
            <p:cNvPr id="417" name="组合 416"/>
            <p:cNvGrpSpPr/>
            <p:nvPr/>
          </p:nvGrpSpPr>
          <p:grpSpPr>
            <a:xfrm>
              <a:off x="1805721" y="4522265"/>
              <a:ext cx="9520434" cy="2226972"/>
              <a:chOff x="1744472" y="2274995"/>
              <a:chExt cx="9509257" cy="2224358"/>
            </a:xfrm>
          </p:grpSpPr>
          <p:cxnSp>
            <p:nvCxnSpPr>
              <p:cNvPr id="419" name="直接连接符 418"/>
              <p:cNvCxnSpPr/>
              <p:nvPr/>
            </p:nvCxnSpPr>
            <p:spPr>
              <a:xfrm>
                <a:off x="1744472" y="3175426"/>
                <a:ext cx="0" cy="129581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0" name="直接连接符 419"/>
              <p:cNvCxnSpPr/>
              <p:nvPr/>
            </p:nvCxnSpPr>
            <p:spPr>
              <a:xfrm flipH="1">
                <a:off x="1744472" y="449935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1" name="直接连接符 420"/>
              <p:cNvCxnSpPr/>
              <p:nvPr/>
            </p:nvCxnSpPr>
            <p:spPr>
              <a:xfrm>
                <a:off x="11253729" y="2274995"/>
                <a:ext cx="0" cy="2193775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8" name="直接连接符 417"/>
            <p:cNvCxnSpPr/>
            <p:nvPr/>
          </p:nvCxnSpPr>
          <p:spPr>
            <a:xfrm>
              <a:off x="1805721" y="5423754"/>
              <a:ext cx="43260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组合 421"/>
          <p:cNvGrpSpPr/>
          <p:nvPr/>
        </p:nvGrpSpPr>
        <p:grpSpPr>
          <a:xfrm>
            <a:off x="3346511" y="3944730"/>
            <a:ext cx="220871" cy="1005969"/>
            <a:chOff x="1744472" y="3175426"/>
            <a:chExt cx="1545101" cy="1323927"/>
          </a:xfrm>
        </p:grpSpPr>
        <p:cxnSp>
          <p:nvCxnSpPr>
            <p:cNvPr id="423" name="直接连接符 422"/>
            <p:cNvCxnSpPr/>
            <p:nvPr/>
          </p:nvCxnSpPr>
          <p:spPr>
            <a:xfrm>
              <a:off x="1744472" y="3175426"/>
              <a:ext cx="0" cy="1295811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4" name="直接连接符 423"/>
            <p:cNvCxnSpPr/>
            <p:nvPr/>
          </p:nvCxnSpPr>
          <p:spPr>
            <a:xfrm flipH="1">
              <a:off x="1744472" y="4499353"/>
              <a:ext cx="154510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25" name="组合 424"/>
          <p:cNvGrpSpPr/>
          <p:nvPr/>
        </p:nvGrpSpPr>
        <p:grpSpPr>
          <a:xfrm>
            <a:off x="4772036" y="4764105"/>
            <a:ext cx="144338" cy="1359584"/>
            <a:chOff x="1394481" y="2825658"/>
            <a:chExt cx="1009711" cy="1789312"/>
          </a:xfrm>
        </p:grpSpPr>
        <p:cxnSp>
          <p:nvCxnSpPr>
            <p:cNvPr id="426" name="直接连接符 425"/>
            <p:cNvCxnSpPr/>
            <p:nvPr/>
          </p:nvCxnSpPr>
          <p:spPr>
            <a:xfrm>
              <a:off x="1394481" y="2847441"/>
              <a:ext cx="0" cy="1767529"/>
            </a:xfrm>
            <a:prstGeom prst="line">
              <a:avLst/>
            </a:prstGeom>
            <a:ln w="7620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/>
            <p:nvPr/>
          </p:nvCxnSpPr>
          <p:spPr>
            <a:xfrm flipH="1">
              <a:off x="1394481" y="2825658"/>
              <a:ext cx="1009711" cy="0"/>
            </a:xfrm>
            <a:prstGeom prst="line">
              <a:avLst/>
            </a:prstGeom>
            <a:ln w="7620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8" name="组合 427"/>
          <p:cNvGrpSpPr/>
          <p:nvPr/>
        </p:nvGrpSpPr>
        <p:grpSpPr>
          <a:xfrm>
            <a:off x="7516313" y="4435039"/>
            <a:ext cx="537165" cy="1387274"/>
            <a:chOff x="1239056" y="2754720"/>
            <a:chExt cx="2279270" cy="1885824"/>
          </a:xfrm>
        </p:grpSpPr>
        <p:cxnSp>
          <p:nvCxnSpPr>
            <p:cNvPr id="429" name="直接连接符 428"/>
            <p:cNvCxnSpPr/>
            <p:nvPr/>
          </p:nvCxnSpPr>
          <p:spPr>
            <a:xfrm>
              <a:off x="1239056" y="2770734"/>
              <a:ext cx="0" cy="186981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0" name="直接连接符 429"/>
            <p:cNvCxnSpPr/>
            <p:nvPr/>
          </p:nvCxnSpPr>
          <p:spPr>
            <a:xfrm flipH="1">
              <a:off x="1239056" y="2754720"/>
              <a:ext cx="227927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1" name="组合 430"/>
          <p:cNvGrpSpPr/>
          <p:nvPr/>
        </p:nvGrpSpPr>
        <p:grpSpPr>
          <a:xfrm>
            <a:off x="9789762" y="3659314"/>
            <a:ext cx="1203172" cy="391805"/>
            <a:chOff x="571433" y="3331468"/>
            <a:chExt cx="5105236" cy="1364800"/>
          </a:xfrm>
        </p:grpSpPr>
        <p:cxnSp>
          <p:nvCxnSpPr>
            <p:cNvPr id="432" name="直接连接符 431"/>
            <p:cNvCxnSpPr/>
            <p:nvPr/>
          </p:nvCxnSpPr>
          <p:spPr>
            <a:xfrm flipH="1">
              <a:off x="4935700" y="4041201"/>
              <a:ext cx="74096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3" name="直接连接符 432"/>
            <p:cNvCxnSpPr/>
            <p:nvPr/>
          </p:nvCxnSpPr>
          <p:spPr>
            <a:xfrm>
              <a:off x="573332" y="3356998"/>
              <a:ext cx="0" cy="133927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4" name="直接连接符 433"/>
            <p:cNvCxnSpPr/>
            <p:nvPr/>
          </p:nvCxnSpPr>
          <p:spPr>
            <a:xfrm flipH="1">
              <a:off x="571433" y="3331468"/>
              <a:ext cx="436426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5" name="直接连接符 434"/>
            <p:cNvCxnSpPr/>
            <p:nvPr/>
          </p:nvCxnSpPr>
          <p:spPr>
            <a:xfrm>
              <a:off x="4935700" y="3331468"/>
              <a:ext cx="0" cy="682337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6" name="组合 435"/>
          <p:cNvGrpSpPr/>
          <p:nvPr/>
        </p:nvGrpSpPr>
        <p:grpSpPr>
          <a:xfrm>
            <a:off x="10941691" y="3727117"/>
            <a:ext cx="271780" cy="521970"/>
            <a:chOff x="4311617" y="4168879"/>
            <a:chExt cx="271795" cy="522000"/>
          </a:xfrm>
        </p:grpSpPr>
        <p:sp>
          <p:nvSpPr>
            <p:cNvPr id="437" name="流程图: 手动操作 436"/>
            <p:cNvSpPr/>
            <p:nvPr/>
          </p:nvSpPr>
          <p:spPr>
            <a:xfrm rot="16200000">
              <a:off x="4229749" y="4326091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38" name="矩形 437"/>
            <p:cNvSpPr/>
            <p:nvPr/>
          </p:nvSpPr>
          <p:spPr>
            <a:xfrm>
              <a:off x="4311617" y="4168879"/>
              <a:ext cx="271795" cy="522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9" name="组合 438"/>
          <p:cNvGrpSpPr/>
          <p:nvPr/>
        </p:nvGrpSpPr>
        <p:grpSpPr>
          <a:xfrm>
            <a:off x="7713205" y="3453675"/>
            <a:ext cx="271780" cy="521970"/>
            <a:chOff x="4311617" y="4168879"/>
            <a:chExt cx="271795" cy="521999"/>
          </a:xfrm>
        </p:grpSpPr>
        <p:sp>
          <p:nvSpPr>
            <p:cNvPr id="440" name="流程图: 手动操作 439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41" name="矩形 440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42" name="直接连接符 441"/>
          <p:cNvCxnSpPr/>
          <p:nvPr/>
        </p:nvCxnSpPr>
        <p:spPr>
          <a:xfrm>
            <a:off x="4383405" y="4050964"/>
            <a:ext cx="0" cy="317419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43" name="组合 442"/>
          <p:cNvGrpSpPr/>
          <p:nvPr/>
        </p:nvGrpSpPr>
        <p:grpSpPr>
          <a:xfrm>
            <a:off x="4486244" y="4189493"/>
            <a:ext cx="271780" cy="521970"/>
            <a:chOff x="4311617" y="4168879"/>
            <a:chExt cx="271795" cy="521999"/>
          </a:xfrm>
        </p:grpSpPr>
        <p:sp>
          <p:nvSpPr>
            <p:cNvPr id="444" name="流程图: 手动操作 443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45" name="矩形 444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6" name="组合 445"/>
          <p:cNvGrpSpPr/>
          <p:nvPr/>
        </p:nvGrpSpPr>
        <p:grpSpPr>
          <a:xfrm>
            <a:off x="6465742" y="5442041"/>
            <a:ext cx="1411329" cy="404007"/>
            <a:chOff x="1394482" y="2325715"/>
            <a:chExt cx="1159010" cy="531703"/>
          </a:xfrm>
        </p:grpSpPr>
        <p:cxnSp>
          <p:nvCxnSpPr>
            <p:cNvPr id="447" name="直接连接符 446"/>
            <p:cNvCxnSpPr/>
            <p:nvPr/>
          </p:nvCxnSpPr>
          <p:spPr>
            <a:xfrm>
              <a:off x="2553492" y="2325715"/>
              <a:ext cx="0" cy="53170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/>
            <p:nvPr/>
          </p:nvCxnSpPr>
          <p:spPr>
            <a:xfrm flipH="1">
              <a:off x="1394482" y="2857418"/>
              <a:ext cx="115901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9" name="组合 448"/>
          <p:cNvGrpSpPr/>
          <p:nvPr/>
        </p:nvGrpSpPr>
        <p:grpSpPr>
          <a:xfrm>
            <a:off x="9365915" y="1954073"/>
            <a:ext cx="286797" cy="1977742"/>
            <a:chOff x="1394482" y="2325714"/>
            <a:chExt cx="1159010" cy="531704"/>
          </a:xfrm>
        </p:grpSpPr>
        <p:cxnSp>
          <p:nvCxnSpPr>
            <p:cNvPr id="450" name="直接连接符 449"/>
            <p:cNvCxnSpPr/>
            <p:nvPr/>
          </p:nvCxnSpPr>
          <p:spPr>
            <a:xfrm>
              <a:off x="2553492" y="2325714"/>
              <a:ext cx="0" cy="526135"/>
            </a:xfrm>
            <a:prstGeom prst="line">
              <a:avLst/>
            </a:prstGeom>
            <a:noFill/>
            <a:ln w="2222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1" name="直接连接符 450"/>
            <p:cNvCxnSpPr/>
            <p:nvPr/>
          </p:nvCxnSpPr>
          <p:spPr>
            <a:xfrm flipH="1">
              <a:off x="1394482" y="2857418"/>
              <a:ext cx="1159010" cy="0"/>
            </a:xfrm>
            <a:prstGeom prst="line">
              <a:avLst/>
            </a:prstGeom>
            <a:noFill/>
            <a:ln w="2222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2" name="流程图: 延期 451"/>
          <p:cNvSpPr/>
          <p:nvPr/>
        </p:nvSpPr>
        <p:spPr>
          <a:xfrm>
            <a:off x="9783614" y="1798745"/>
            <a:ext cx="250811" cy="203189"/>
          </a:xfrm>
          <a:prstGeom prst="flowChartDelay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453" name="直接连接符 452"/>
          <p:cNvCxnSpPr/>
          <p:nvPr/>
        </p:nvCxnSpPr>
        <p:spPr>
          <a:xfrm>
            <a:off x="4206889" y="3943167"/>
            <a:ext cx="0" cy="642624"/>
          </a:xfrm>
          <a:prstGeom prst="line">
            <a:avLst/>
          </a:prstGeom>
          <a:ln w="762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接连接符 454"/>
          <p:cNvCxnSpPr/>
          <p:nvPr/>
        </p:nvCxnSpPr>
        <p:spPr>
          <a:xfrm>
            <a:off x="9365915" y="4064173"/>
            <a:ext cx="727736" cy="0"/>
          </a:xfrm>
          <a:prstGeom prst="line">
            <a:avLst/>
          </a:prstGeom>
          <a:ln w="76200" cap="sq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6" name="组合 465"/>
          <p:cNvGrpSpPr/>
          <p:nvPr/>
        </p:nvGrpSpPr>
        <p:grpSpPr>
          <a:xfrm>
            <a:off x="8921765" y="3588920"/>
            <a:ext cx="420145" cy="877029"/>
            <a:chOff x="9501522" y="3862856"/>
            <a:chExt cx="443122" cy="924992"/>
          </a:xfrm>
        </p:grpSpPr>
        <p:sp>
          <p:nvSpPr>
            <p:cNvPr id="467" name="任意多边形: 形状 259"/>
            <p:cNvSpPr/>
            <p:nvPr/>
          </p:nvSpPr>
          <p:spPr>
            <a:xfrm>
              <a:off x="9501522" y="3862856"/>
              <a:ext cx="443122" cy="924992"/>
            </a:xfrm>
            <a:custGeom>
              <a:avLst/>
              <a:gdLst>
                <a:gd name="connsiteX0" fmla="*/ 0 w 567834"/>
                <a:gd name="connsiteY0" fmla="*/ 0 h 877078"/>
                <a:gd name="connsiteX1" fmla="*/ 567834 w 567834"/>
                <a:gd name="connsiteY1" fmla="*/ 293248 h 877078"/>
                <a:gd name="connsiteX2" fmla="*/ 567834 w 567834"/>
                <a:gd name="connsiteY2" fmla="*/ 639814 h 877078"/>
                <a:gd name="connsiteX3" fmla="*/ 5332 w 567834"/>
                <a:gd name="connsiteY3" fmla="*/ 877078 h 877078"/>
                <a:gd name="connsiteX4" fmla="*/ 5332 w 567834"/>
                <a:gd name="connsiteY4" fmla="*/ 525180 h 877078"/>
                <a:gd name="connsiteX5" fmla="*/ 66647 w 567834"/>
                <a:gd name="connsiteY5" fmla="*/ 445204 h 877078"/>
                <a:gd name="connsiteX6" fmla="*/ 0 w 567834"/>
                <a:gd name="connsiteY6" fmla="*/ 338568 h 877078"/>
                <a:gd name="connsiteX7" fmla="*/ 0 w 567834"/>
                <a:gd name="connsiteY7" fmla="*/ 0 h 87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834" h="877078">
                  <a:moveTo>
                    <a:pt x="0" y="0"/>
                  </a:moveTo>
                  <a:lnTo>
                    <a:pt x="567834" y="293248"/>
                  </a:lnTo>
                  <a:lnTo>
                    <a:pt x="567834" y="639814"/>
                  </a:lnTo>
                  <a:lnTo>
                    <a:pt x="5332" y="877078"/>
                  </a:lnTo>
                  <a:lnTo>
                    <a:pt x="5332" y="525180"/>
                  </a:lnTo>
                  <a:lnTo>
                    <a:pt x="66647" y="445204"/>
                  </a:lnTo>
                  <a:lnTo>
                    <a:pt x="0" y="338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68" name="矩形 467"/>
            <p:cNvSpPr/>
            <p:nvPr/>
          </p:nvSpPr>
          <p:spPr>
            <a:xfrm rot="16200000">
              <a:off x="9410367" y="4144538"/>
              <a:ext cx="55185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469" name="文本框 468"/>
          <p:cNvSpPr txBox="1"/>
          <p:nvPr/>
        </p:nvSpPr>
        <p:spPr>
          <a:xfrm>
            <a:off x="8815185" y="4561978"/>
            <a:ext cx="13724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charset="0"/>
              </a:defRPr>
            </a:lvl1pPr>
          </a:lstStyle>
          <a:p>
            <a:r>
              <a:rPr lang="en-US" altLang="zh-CN" b="1" dirty="0">
                <a:solidFill>
                  <a:schemeClr val="accent5"/>
                </a:solidFill>
              </a:rPr>
              <a:t>T3 :</a:t>
            </a:r>
            <a:r>
              <a:rPr lang="zh-CN" altLang="en-US" b="1" dirty="0">
                <a:solidFill>
                  <a:schemeClr val="accent5"/>
                </a:solidFill>
              </a:rPr>
              <a:t>运算</a:t>
            </a:r>
            <a:endParaRPr lang="en-US" altLang="zh-CN" b="1" dirty="0">
              <a:solidFill>
                <a:schemeClr val="accent5"/>
              </a:solidFill>
              <a:sym typeface="Wingdings" panose="05000000000000000000" pitchFamily="2" charset="2"/>
            </a:endParaRPr>
          </a:p>
        </p:txBody>
      </p:sp>
      <p:cxnSp>
        <p:nvCxnSpPr>
          <p:cNvPr id="470" name="直接连接符 469"/>
          <p:cNvCxnSpPr/>
          <p:nvPr/>
        </p:nvCxnSpPr>
        <p:spPr>
          <a:xfrm>
            <a:off x="6956499" y="4042042"/>
            <a:ext cx="1084205" cy="0"/>
          </a:xfrm>
          <a:prstGeom prst="line">
            <a:avLst/>
          </a:prstGeom>
          <a:ln w="76200" cap="sq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1" name="组合 470"/>
          <p:cNvGrpSpPr/>
          <p:nvPr/>
        </p:nvGrpSpPr>
        <p:grpSpPr>
          <a:xfrm>
            <a:off x="6659743" y="3608889"/>
            <a:ext cx="454660" cy="957123"/>
            <a:chOff x="7115801" y="4066288"/>
            <a:chExt cx="479524" cy="1009465"/>
          </a:xfrm>
        </p:grpSpPr>
        <p:sp>
          <p:nvSpPr>
            <p:cNvPr id="472" name="矩形 471"/>
            <p:cNvSpPr/>
            <p:nvPr/>
          </p:nvSpPr>
          <p:spPr>
            <a:xfrm>
              <a:off x="7242686" y="4066288"/>
              <a:ext cx="217163" cy="670636"/>
            </a:xfrm>
            <a:prstGeom prst="rect">
              <a:avLst/>
            </a:prstGeom>
            <a:solidFill>
              <a:srgbClr val="33CCCC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grpSp>
          <p:nvGrpSpPr>
            <p:cNvPr id="473" name="组合 472"/>
            <p:cNvGrpSpPr/>
            <p:nvPr/>
          </p:nvGrpSpPr>
          <p:grpSpPr>
            <a:xfrm>
              <a:off x="7115801" y="4604354"/>
              <a:ext cx="479524" cy="471399"/>
              <a:chOff x="3743887" y="4293594"/>
              <a:chExt cx="479524" cy="471399"/>
            </a:xfrm>
          </p:grpSpPr>
          <p:grpSp>
            <p:nvGrpSpPr>
              <p:cNvPr id="474" name="组合 473"/>
              <p:cNvGrpSpPr/>
              <p:nvPr/>
            </p:nvGrpSpPr>
            <p:grpSpPr>
              <a:xfrm>
                <a:off x="3743887" y="4440399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476" name="直接连接符 475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矩形 476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75" name="等腰三角形 474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33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sp>
        <p:nvSpPr>
          <p:cNvPr id="454" name="文本框 453"/>
          <p:cNvSpPr txBox="1"/>
          <p:nvPr/>
        </p:nvSpPr>
        <p:spPr>
          <a:xfrm>
            <a:off x="4772523" y="4968480"/>
            <a:ext cx="155546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charset="0"/>
              </a:defRPr>
            </a:lvl1pPr>
          </a:lstStyle>
          <a:p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T4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：写回</a:t>
            </a:r>
            <a:endParaRPr lang="en-US" altLang="zh-CN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grpSp>
        <p:nvGrpSpPr>
          <p:cNvPr id="488" name="组合 487"/>
          <p:cNvGrpSpPr/>
          <p:nvPr/>
        </p:nvGrpSpPr>
        <p:grpSpPr>
          <a:xfrm>
            <a:off x="5244389" y="3573037"/>
            <a:ext cx="1322991" cy="1506357"/>
            <a:chOff x="6517864" y="3634105"/>
            <a:chExt cx="1322991" cy="1506357"/>
          </a:xfrm>
        </p:grpSpPr>
        <p:grpSp>
          <p:nvGrpSpPr>
            <p:cNvPr id="478" name="组合 477"/>
            <p:cNvGrpSpPr/>
            <p:nvPr/>
          </p:nvGrpSpPr>
          <p:grpSpPr>
            <a:xfrm>
              <a:off x="6517864" y="3634105"/>
              <a:ext cx="1322991" cy="1506357"/>
              <a:chOff x="5627149" y="4024017"/>
              <a:chExt cx="1395342" cy="1588736"/>
            </a:xfrm>
          </p:grpSpPr>
          <p:sp>
            <p:nvSpPr>
              <p:cNvPr id="479" name="矩形 478"/>
              <p:cNvSpPr/>
              <p:nvPr/>
            </p:nvSpPr>
            <p:spPr>
              <a:xfrm>
                <a:off x="5635130" y="4058982"/>
                <a:ext cx="1327324" cy="1553771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480" name="矩形 479"/>
              <p:cNvSpPr/>
              <p:nvPr/>
            </p:nvSpPr>
            <p:spPr>
              <a:xfrm>
                <a:off x="5627149" y="4119471"/>
                <a:ext cx="515689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R1#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1" name="矩形 480"/>
              <p:cNvSpPr/>
              <p:nvPr/>
            </p:nvSpPr>
            <p:spPr>
              <a:xfrm>
                <a:off x="5627149" y="4336518"/>
                <a:ext cx="515689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R2#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2" name="矩形 481"/>
              <p:cNvSpPr/>
              <p:nvPr/>
            </p:nvSpPr>
            <p:spPr>
              <a:xfrm>
                <a:off x="5627149" y="4770476"/>
                <a:ext cx="474166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W#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3" name="矩形 482"/>
              <p:cNvSpPr/>
              <p:nvPr/>
            </p:nvSpPr>
            <p:spPr>
              <a:xfrm>
                <a:off x="5627150" y="5220981"/>
                <a:ext cx="515689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4" name="矩形 483"/>
              <p:cNvSpPr/>
              <p:nvPr/>
            </p:nvSpPr>
            <p:spPr>
              <a:xfrm>
                <a:off x="6026642" y="4024017"/>
                <a:ext cx="505643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5" name="矩形 484"/>
              <p:cNvSpPr/>
              <p:nvPr/>
            </p:nvSpPr>
            <p:spPr>
              <a:xfrm>
                <a:off x="6600563" y="4112701"/>
                <a:ext cx="421928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R1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6" name="矩形 485"/>
              <p:cNvSpPr/>
              <p:nvPr/>
            </p:nvSpPr>
            <p:spPr>
              <a:xfrm>
                <a:off x="6597005" y="4365398"/>
                <a:ext cx="421928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R2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7" name="矩形 486"/>
              <p:cNvSpPr/>
              <p:nvPr/>
            </p:nvSpPr>
            <p:spPr>
              <a:xfrm>
                <a:off x="6012133" y="4801646"/>
                <a:ext cx="910828" cy="550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Register</a:t>
                </a:r>
                <a:endPara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  <a:p>
                <a:pPr algn="ctr"/>
                <a:r>
                  <a:rPr lang="en-US" altLang="zh-CN" sz="1400" b="1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File</a:t>
                </a:r>
                <a:endParaRPr lang="zh-CN" altLang="en-US" sz="1400" b="1" dirty="0">
                  <a:latin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  <p:sp>
          <p:nvSpPr>
            <p:cNvPr id="340" name="等腰三角形 339"/>
            <p:cNvSpPr/>
            <p:nvPr/>
          </p:nvSpPr>
          <p:spPr>
            <a:xfrm>
              <a:off x="7041179" y="5016611"/>
              <a:ext cx="191274" cy="119514"/>
            </a:xfrm>
            <a:prstGeom prst="triangle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" grpId="0" bldLvl="0" animBg="1"/>
      <p:bldP spid="469" grpId="0"/>
      <p:bldP spid="45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LW</a:t>
            </a:r>
            <a:r>
              <a:rPr lang="zh-CN" altLang="en-US" dirty="0"/>
              <a:t>指令执行状态周期</a:t>
            </a:r>
            <a:r>
              <a:rPr lang="en-US" altLang="zh-CN" dirty="0" smtClean="0"/>
              <a:t>T3~T5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260269" y="2263822"/>
            <a:ext cx="3987102" cy="1464868"/>
            <a:chOff x="5526640" y="1825630"/>
            <a:chExt cx="5210856" cy="114206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0737496" y="1825630"/>
              <a:ext cx="0" cy="1142068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6615952" y="4046037"/>
            <a:ext cx="29191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615952" y="3823171"/>
            <a:ext cx="291910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9023365" y="3588921"/>
            <a:ext cx="420145" cy="877029"/>
            <a:chOff x="9501522" y="3862856"/>
            <a:chExt cx="443122" cy="924992"/>
          </a:xfrm>
        </p:grpSpPr>
        <p:sp>
          <p:nvSpPr>
            <p:cNvPr id="12" name="任意多边形: 形状 259"/>
            <p:cNvSpPr/>
            <p:nvPr/>
          </p:nvSpPr>
          <p:spPr>
            <a:xfrm>
              <a:off x="9501522" y="3862856"/>
              <a:ext cx="443122" cy="924992"/>
            </a:xfrm>
            <a:custGeom>
              <a:avLst/>
              <a:gdLst>
                <a:gd name="connsiteX0" fmla="*/ 0 w 567834"/>
                <a:gd name="connsiteY0" fmla="*/ 0 h 877078"/>
                <a:gd name="connsiteX1" fmla="*/ 567834 w 567834"/>
                <a:gd name="connsiteY1" fmla="*/ 293248 h 877078"/>
                <a:gd name="connsiteX2" fmla="*/ 567834 w 567834"/>
                <a:gd name="connsiteY2" fmla="*/ 639814 h 877078"/>
                <a:gd name="connsiteX3" fmla="*/ 5332 w 567834"/>
                <a:gd name="connsiteY3" fmla="*/ 877078 h 877078"/>
                <a:gd name="connsiteX4" fmla="*/ 5332 w 567834"/>
                <a:gd name="connsiteY4" fmla="*/ 525180 h 877078"/>
                <a:gd name="connsiteX5" fmla="*/ 66647 w 567834"/>
                <a:gd name="connsiteY5" fmla="*/ 445204 h 877078"/>
                <a:gd name="connsiteX6" fmla="*/ 0 w 567834"/>
                <a:gd name="connsiteY6" fmla="*/ 338568 h 877078"/>
                <a:gd name="connsiteX7" fmla="*/ 0 w 567834"/>
                <a:gd name="connsiteY7" fmla="*/ 0 h 87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834" h="877078">
                  <a:moveTo>
                    <a:pt x="0" y="0"/>
                  </a:moveTo>
                  <a:lnTo>
                    <a:pt x="567834" y="293248"/>
                  </a:lnTo>
                  <a:lnTo>
                    <a:pt x="567834" y="639814"/>
                  </a:lnTo>
                  <a:lnTo>
                    <a:pt x="5332" y="877078"/>
                  </a:lnTo>
                  <a:lnTo>
                    <a:pt x="5332" y="525180"/>
                  </a:lnTo>
                  <a:lnTo>
                    <a:pt x="66647" y="445204"/>
                  </a:lnTo>
                  <a:lnTo>
                    <a:pt x="0" y="338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3" name="矩形 12"/>
            <p:cNvSpPr/>
            <p:nvPr/>
          </p:nvSpPr>
          <p:spPr>
            <a:xfrm rot="16200000">
              <a:off x="9410367" y="4144538"/>
              <a:ext cx="55185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438925" y="3601964"/>
            <a:ext cx="828857" cy="12596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15" name="矩形 14"/>
          <p:cNvSpPr/>
          <p:nvPr/>
        </p:nvSpPr>
        <p:spPr>
          <a:xfrm>
            <a:off x="1282246" y="3716341"/>
            <a:ext cx="236207" cy="4343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16" name="矩形 15"/>
          <p:cNvSpPr/>
          <p:nvPr/>
        </p:nvSpPr>
        <p:spPr>
          <a:xfrm>
            <a:off x="1223438" y="3677694"/>
            <a:ext cx="37719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87709" y="1220062"/>
            <a:ext cx="45466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1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00967" y="2460549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55440" y="2668650"/>
            <a:ext cx="3689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任意多边形: 形状 47"/>
          <p:cNvSpPr/>
          <p:nvPr/>
        </p:nvSpPr>
        <p:spPr>
          <a:xfrm>
            <a:off x="5248238" y="2897236"/>
            <a:ext cx="730210" cy="714336"/>
          </a:xfrm>
          <a:custGeom>
            <a:avLst/>
            <a:gdLst>
              <a:gd name="connsiteX0" fmla="*/ 0 w 730250"/>
              <a:gd name="connsiteY0" fmla="*/ 0 h 730250"/>
              <a:gd name="connsiteX1" fmla="*/ 730250 w 730250"/>
              <a:gd name="connsiteY1" fmla="*/ 0 h 730250"/>
              <a:gd name="connsiteX2" fmla="*/ 730250 w 730250"/>
              <a:gd name="connsiteY2" fmla="*/ 730250 h 730250"/>
              <a:gd name="connsiteX0-1" fmla="*/ 0 w 730250"/>
              <a:gd name="connsiteY0-2" fmla="*/ 0 h 714375"/>
              <a:gd name="connsiteX1-3" fmla="*/ 730250 w 730250"/>
              <a:gd name="connsiteY1-4" fmla="*/ 0 h 714375"/>
              <a:gd name="connsiteX2-5" fmla="*/ 730250 w 730250"/>
              <a:gd name="connsiteY2-6" fmla="*/ 714375 h 714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30250" h="714375">
                <a:moveTo>
                  <a:pt x="0" y="0"/>
                </a:moveTo>
                <a:lnTo>
                  <a:pt x="730250" y="0"/>
                </a:lnTo>
                <a:lnTo>
                  <a:pt x="730250" y="714375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1" name="任意多边形: 形状 49"/>
          <p:cNvSpPr/>
          <p:nvPr/>
        </p:nvSpPr>
        <p:spPr>
          <a:xfrm flipH="1">
            <a:off x="4669168" y="3113125"/>
            <a:ext cx="45717" cy="1144460"/>
          </a:xfrm>
          <a:custGeom>
            <a:avLst/>
            <a:gdLst>
              <a:gd name="connsiteX0" fmla="*/ 0 w 0"/>
              <a:gd name="connsiteY0" fmla="*/ 0 h 1187450"/>
              <a:gd name="connsiteX1" fmla="*/ 0 w 0"/>
              <a:gd name="connsiteY1" fmla="*/ 1187450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87450">
                <a:moveTo>
                  <a:pt x="0" y="0"/>
                </a:moveTo>
                <a:lnTo>
                  <a:pt x="0" y="118745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2" name="任意多边形: 形状 50"/>
          <p:cNvSpPr/>
          <p:nvPr/>
        </p:nvSpPr>
        <p:spPr>
          <a:xfrm>
            <a:off x="5138480" y="3103565"/>
            <a:ext cx="0" cy="1581064"/>
          </a:xfrm>
          <a:custGeom>
            <a:avLst/>
            <a:gdLst>
              <a:gd name="connsiteX0" fmla="*/ 0 w 0"/>
              <a:gd name="connsiteY0" fmla="*/ 0 h 1581150"/>
              <a:gd name="connsiteX1" fmla="*/ 0 w 0"/>
              <a:gd name="connsiteY1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81150">
                <a:moveTo>
                  <a:pt x="0" y="0"/>
                </a:moveTo>
                <a:lnTo>
                  <a:pt x="0" y="158115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10136025" y="1899310"/>
            <a:ext cx="202696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9747408" y="1954074"/>
            <a:ext cx="1439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1525838" y="3939047"/>
            <a:ext cx="40153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121670" y="4051120"/>
            <a:ext cx="30986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手动操作 26"/>
          <p:cNvSpPr/>
          <p:nvPr/>
        </p:nvSpPr>
        <p:spPr>
          <a:xfrm rot="16200000">
            <a:off x="1784858" y="3936694"/>
            <a:ext cx="466170" cy="197936"/>
          </a:xfrm>
          <a:prstGeom prst="flowChartManualOperation">
            <a:avLst/>
          </a:prstGeom>
          <a:solidFill>
            <a:srgbClr val="FFFF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8" name="矩形 27"/>
          <p:cNvSpPr/>
          <p:nvPr/>
        </p:nvSpPr>
        <p:spPr>
          <a:xfrm>
            <a:off x="1882581" y="3770402"/>
            <a:ext cx="2717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126239" y="4042359"/>
            <a:ext cx="30529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964065" y="4138335"/>
            <a:ext cx="5880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678805" y="3716342"/>
            <a:ext cx="205903" cy="4087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623277" y="3573038"/>
            <a:ext cx="4794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90708" y="3772654"/>
            <a:ext cx="43942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422998" y="3855200"/>
            <a:ext cx="3111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435997" y="4162931"/>
            <a:ext cx="85915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Memory</a:t>
            </a:r>
            <a:endParaRPr lang="en-US" altLang="zh-CN" sz="132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406358" y="4496468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78805" y="4763651"/>
            <a:ext cx="205903" cy="4087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38" name="矩形 37"/>
          <p:cNvSpPr/>
          <p:nvPr/>
        </p:nvSpPr>
        <p:spPr>
          <a:xfrm>
            <a:off x="3842604" y="3680958"/>
            <a:ext cx="55816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843628" y="4716891"/>
            <a:ext cx="5480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266772" y="5609749"/>
            <a:ext cx="43878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18541" y="4374866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64451" y="3824136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265490" y="3606266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4308490" y="3824285"/>
            <a:ext cx="103880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308490" y="4030097"/>
            <a:ext cx="103880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31" idx="1"/>
          </p:cNvCxnSpPr>
          <p:nvPr/>
        </p:nvCxnSpPr>
        <p:spPr>
          <a:xfrm>
            <a:off x="3277289" y="3920717"/>
            <a:ext cx="4015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311940" y="2884711"/>
            <a:ext cx="3238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886792" y="3937282"/>
            <a:ext cx="42169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881964" y="4968024"/>
            <a:ext cx="116681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手动输入 146"/>
          <p:cNvSpPr/>
          <p:nvPr/>
        </p:nvSpPr>
        <p:spPr>
          <a:xfrm>
            <a:off x="5404681" y="5611971"/>
            <a:ext cx="1149783" cy="34337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9483 h 17483"/>
              <a:gd name="connsiteX1-3" fmla="*/ 10000 w 10000"/>
              <a:gd name="connsiteY1-4" fmla="*/ 0 h 17483"/>
              <a:gd name="connsiteX2-5" fmla="*/ 10000 w 10000"/>
              <a:gd name="connsiteY2-6" fmla="*/ 17483 h 17483"/>
              <a:gd name="connsiteX3-7" fmla="*/ 0 w 10000"/>
              <a:gd name="connsiteY3-8" fmla="*/ 17483 h 17483"/>
              <a:gd name="connsiteX4-9" fmla="*/ 0 w 10000"/>
              <a:gd name="connsiteY4-10" fmla="*/ 9483 h 17483"/>
              <a:gd name="connsiteX0-11" fmla="*/ 0 w 10000"/>
              <a:gd name="connsiteY0-12" fmla="*/ 5355 h 13355"/>
              <a:gd name="connsiteX1-13" fmla="*/ 10000 w 10000"/>
              <a:gd name="connsiteY1-14" fmla="*/ 0 h 13355"/>
              <a:gd name="connsiteX2-15" fmla="*/ 10000 w 10000"/>
              <a:gd name="connsiteY2-16" fmla="*/ 13355 h 13355"/>
              <a:gd name="connsiteX3-17" fmla="*/ 0 w 10000"/>
              <a:gd name="connsiteY3-18" fmla="*/ 13355 h 13355"/>
              <a:gd name="connsiteX4-19" fmla="*/ 0 w 10000"/>
              <a:gd name="connsiteY4-20" fmla="*/ 5355 h 133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3355">
                <a:moveTo>
                  <a:pt x="0" y="5355"/>
                </a:moveTo>
                <a:lnTo>
                  <a:pt x="10000" y="0"/>
                </a:lnTo>
                <a:lnTo>
                  <a:pt x="10000" y="13355"/>
                </a:lnTo>
                <a:lnTo>
                  <a:pt x="0" y="13355"/>
                </a:lnTo>
                <a:lnTo>
                  <a:pt x="0" y="5355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51" name="矩形 50"/>
          <p:cNvSpPr/>
          <p:nvPr/>
        </p:nvSpPr>
        <p:spPr>
          <a:xfrm>
            <a:off x="5518883" y="5666801"/>
            <a:ext cx="110744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881654" y="3608890"/>
            <a:ext cx="205903" cy="6358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61" name="矩形 60"/>
          <p:cNvSpPr/>
          <p:nvPr/>
        </p:nvSpPr>
        <p:spPr>
          <a:xfrm>
            <a:off x="7021628" y="3574299"/>
            <a:ext cx="3079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033807" y="4034930"/>
            <a:ext cx="2971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554465" y="5543167"/>
            <a:ext cx="8845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7087556" y="3831416"/>
            <a:ext cx="76840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7087556" y="4042043"/>
            <a:ext cx="108420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7954919" y="4245743"/>
            <a:ext cx="2173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690058" y="4085902"/>
            <a:ext cx="2717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8586827" y="4351001"/>
            <a:ext cx="43653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平行四边形 68"/>
          <p:cNvSpPr/>
          <p:nvPr/>
        </p:nvSpPr>
        <p:spPr>
          <a:xfrm rot="4500000">
            <a:off x="7733071" y="5043890"/>
            <a:ext cx="472862" cy="389383"/>
          </a:xfrm>
          <a:prstGeom prst="parallelogram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70" name="矩形 69"/>
          <p:cNvSpPr/>
          <p:nvPr/>
        </p:nvSpPr>
        <p:spPr>
          <a:xfrm>
            <a:off x="7735287" y="5081484"/>
            <a:ext cx="4749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&lt;&lt;2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任意多边形: 形状 192"/>
          <p:cNvSpPr/>
          <p:nvPr/>
        </p:nvSpPr>
        <p:spPr>
          <a:xfrm flipV="1">
            <a:off x="8053895" y="3650647"/>
            <a:ext cx="969470" cy="47828"/>
          </a:xfrm>
          <a:custGeom>
            <a:avLst/>
            <a:gdLst>
              <a:gd name="connsiteX0" fmla="*/ 0 w 901700"/>
              <a:gd name="connsiteY0" fmla="*/ 0 h 107950"/>
              <a:gd name="connsiteX1" fmla="*/ 831850 w 901700"/>
              <a:gd name="connsiteY1" fmla="*/ 0 h 107950"/>
              <a:gd name="connsiteX2" fmla="*/ 831850 w 901700"/>
              <a:gd name="connsiteY2" fmla="*/ 107950 h 107950"/>
              <a:gd name="connsiteX3" fmla="*/ 901700 w 901700"/>
              <a:gd name="connsiteY3" fmla="*/ 107950 h 107950"/>
              <a:gd name="connsiteX0-1" fmla="*/ 0 w 914400"/>
              <a:gd name="connsiteY0-2" fmla="*/ 0 h 107950"/>
              <a:gd name="connsiteX1-3" fmla="*/ 831850 w 914400"/>
              <a:gd name="connsiteY1-4" fmla="*/ 0 h 107950"/>
              <a:gd name="connsiteX2-5" fmla="*/ 831850 w 914400"/>
              <a:gd name="connsiteY2-6" fmla="*/ 107950 h 107950"/>
              <a:gd name="connsiteX3-7" fmla="*/ 914400 w 914400"/>
              <a:gd name="connsiteY3-8" fmla="*/ 104775 h 107950"/>
              <a:gd name="connsiteX0-9" fmla="*/ 0 w 839397"/>
              <a:gd name="connsiteY0-10" fmla="*/ 0 h 107950"/>
              <a:gd name="connsiteX1-11" fmla="*/ 831850 w 839397"/>
              <a:gd name="connsiteY1-12" fmla="*/ 0 h 107950"/>
              <a:gd name="connsiteX2-13" fmla="*/ 831850 w 839397"/>
              <a:gd name="connsiteY2-14" fmla="*/ 107950 h 107950"/>
              <a:gd name="connsiteX3-15" fmla="*/ 838200 w 839397"/>
              <a:gd name="connsiteY3-16" fmla="*/ 97155 h 107950"/>
              <a:gd name="connsiteX0-17" fmla="*/ 0 w 839397"/>
              <a:gd name="connsiteY0-18" fmla="*/ 0 h 107950"/>
              <a:gd name="connsiteX1-19" fmla="*/ 831850 w 839397"/>
              <a:gd name="connsiteY1-20" fmla="*/ 0 h 107950"/>
              <a:gd name="connsiteX2-21" fmla="*/ 831850 w 839397"/>
              <a:gd name="connsiteY2-22" fmla="*/ 107950 h 107950"/>
              <a:gd name="connsiteX3-23" fmla="*/ 838200 w 839397"/>
              <a:gd name="connsiteY3-24" fmla="*/ 20955 h 107950"/>
              <a:gd name="connsiteX0-25" fmla="*/ 0 w 831850"/>
              <a:gd name="connsiteY0-26" fmla="*/ 0 h 107950"/>
              <a:gd name="connsiteX1-27" fmla="*/ 831850 w 831850"/>
              <a:gd name="connsiteY1-28" fmla="*/ 0 h 107950"/>
              <a:gd name="connsiteX2-29" fmla="*/ 831850 w 831850"/>
              <a:gd name="connsiteY2-30" fmla="*/ 107950 h 107950"/>
              <a:gd name="connsiteX0-31" fmla="*/ 0 w 831850"/>
              <a:gd name="connsiteY0-32" fmla="*/ 0 h 69850"/>
              <a:gd name="connsiteX1-33" fmla="*/ 831850 w 831850"/>
              <a:gd name="connsiteY1-34" fmla="*/ 0 h 69850"/>
              <a:gd name="connsiteX2-35" fmla="*/ 831850 w 831850"/>
              <a:gd name="connsiteY2-36" fmla="*/ 69850 h 69850"/>
              <a:gd name="connsiteX0-37" fmla="*/ 0 w 831850"/>
              <a:gd name="connsiteY0-38" fmla="*/ 0 h 0"/>
              <a:gd name="connsiteX1-39" fmla="*/ 831850 w 831850"/>
              <a:gd name="connsiteY1-40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31850">
                <a:moveTo>
                  <a:pt x="0" y="0"/>
                </a:moveTo>
                <a:lnTo>
                  <a:pt x="831850" y="0"/>
                </a:ln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72" name="矩形 71"/>
          <p:cNvSpPr/>
          <p:nvPr/>
        </p:nvSpPr>
        <p:spPr>
          <a:xfrm>
            <a:off x="8541164" y="3432972"/>
            <a:ext cx="563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66542" y="4332115"/>
            <a:ext cx="5543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205607" y="3525659"/>
            <a:ext cx="6381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9449745" y="4073554"/>
            <a:ext cx="834390" cy="27559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9443510" y="4064174"/>
            <a:ext cx="89570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10446276" y="4073928"/>
            <a:ext cx="64927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10228264" y="3870439"/>
            <a:ext cx="205903" cy="409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 Black" panose="020B0A04020102020204" pitchFamily="34" charset="0"/>
              </a:rPr>
              <a:t>C</a:t>
            </a:r>
            <a:endParaRPr lang="en-US" altLang="zh-CN" sz="11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398753" y="3829210"/>
            <a:ext cx="789609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Aluout</a:t>
            </a:r>
            <a:endParaRPr lang="en-US" altLang="zh-CN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4486363" y="4374163"/>
            <a:ext cx="139609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4308489" y="4585790"/>
            <a:ext cx="323831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4822681" y="4451090"/>
            <a:ext cx="52461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3604191" y="3676261"/>
            <a:ext cx="37719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588359" y="1538411"/>
            <a:ext cx="653529" cy="1568364"/>
            <a:chOff x="4823977" y="1700209"/>
            <a:chExt cx="689269" cy="1654134"/>
          </a:xfrm>
        </p:grpSpPr>
        <p:sp>
          <p:nvSpPr>
            <p:cNvPr id="85" name="矩形: 圆角 25"/>
            <p:cNvSpPr/>
            <p:nvPr/>
          </p:nvSpPr>
          <p:spPr>
            <a:xfrm>
              <a:off x="4870344" y="1700209"/>
              <a:ext cx="642902" cy="1654134"/>
            </a:xfrm>
            <a:prstGeom prst="roundRect">
              <a:avLst/>
            </a:prstGeom>
            <a:solidFill>
              <a:srgbClr val="59B2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86" name="矩形 85"/>
            <p:cNvSpPr/>
            <p:nvPr/>
          </p:nvSpPr>
          <p:spPr>
            <a:xfrm>
              <a:off x="4960120" y="1975984"/>
              <a:ext cx="438671" cy="829122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 制 器</a:t>
              </a:r>
              <a:endParaRPr lang="zh-CN" altLang="en-US" sz="151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823977" y="2948213"/>
              <a:ext cx="59940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823977" y="2738737"/>
              <a:ext cx="44335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9" name="Group 1"/>
          <p:cNvGrpSpPr/>
          <p:nvPr/>
        </p:nvGrpSpPr>
        <p:grpSpPr>
          <a:xfrm>
            <a:off x="10310610" y="1745642"/>
            <a:ext cx="259246" cy="192503"/>
            <a:chOff x="3990332" y="3048832"/>
            <a:chExt cx="1009448" cy="723602"/>
          </a:xfrm>
        </p:grpSpPr>
        <p:sp>
          <p:nvSpPr>
            <p:cNvPr id="90" name="Stored Data 71"/>
            <p:cNvSpPr/>
            <p:nvPr/>
          </p:nvSpPr>
          <p:spPr>
            <a:xfrm rot="10800000">
              <a:off x="3997590" y="3048854"/>
              <a:ext cx="1002190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5183 w 10000"/>
                <a:gd name="connsiteY0-366" fmla="*/ 44 h 10000"/>
                <a:gd name="connsiteX1-367" fmla="*/ 10000 w 10000"/>
                <a:gd name="connsiteY1-368" fmla="*/ 0 h 10000"/>
                <a:gd name="connsiteX2-369" fmla="*/ 8935 w 10000"/>
                <a:gd name="connsiteY2-370" fmla="*/ 4956 h 10000"/>
                <a:gd name="connsiteX3-371" fmla="*/ 9999 w 10000"/>
                <a:gd name="connsiteY3-372" fmla="*/ 10000 h 10000"/>
                <a:gd name="connsiteX4-373" fmla="*/ 5183 w 10000"/>
                <a:gd name="connsiteY4-374" fmla="*/ 9912 h 10000"/>
                <a:gd name="connsiteX5-375" fmla="*/ 0 w 10000"/>
                <a:gd name="connsiteY5-376" fmla="*/ 5043 h 10000"/>
                <a:gd name="connsiteX6-377" fmla="*/ 5183 w 10000"/>
                <a:gd name="connsiteY6-378" fmla="*/ 44 h 10000"/>
                <a:gd name="connsiteX0-379" fmla="*/ 5183 w 10000"/>
                <a:gd name="connsiteY0-380" fmla="*/ 44 h 10000"/>
                <a:gd name="connsiteX1-381" fmla="*/ 10000 w 10000"/>
                <a:gd name="connsiteY1-382" fmla="*/ 0 h 10000"/>
                <a:gd name="connsiteX2-383" fmla="*/ 8935 w 10000"/>
                <a:gd name="connsiteY2-384" fmla="*/ 4956 h 10000"/>
                <a:gd name="connsiteX3-385" fmla="*/ 9999 w 10000"/>
                <a:gd name="connsiteY3-386" fmla="*/ 10000 h 10000"/>
                <a:gd name="connsiteX4-387" fmla="*/ 5183 w 10000"/>
                <a:gd name="connsiteY4-388" fmla="*/ 9912 h 10000"/>
                <a:gd name="connsiteX5-389" fmla="*/ 0 w 10000"/>
                <a:gd name="connsiteY5-390" fmla="*/ 5043 h 10000"/>
                <a:gd name="connsiteX6-391" fmla="*/ 5183 w 10000"/>
                <a:gd name="connsiteY6-392" fmla="*/ 44 h 10000"/>
                <a:gd name="connsiteX0-393" fmla="*/ 8935 w 10000"/>
                <a:gd name="connsiteY0-394" fmla="*/ 4956 h 10000"/>
                <a:gd name="connsiteX1-395" fmla="*/ 9999 w 10000"/>
                <a:gd name="connsiteY1-396" fmla="*/ 10000 h 10000"/>
                <a:gd name="connsiteX2-397" fmla="*/ 5183 w 10000"/>
                <a:gd name="connsiteY2-398" fmla="*/ 9912 h 10000"/>
                <a:gd name="connsiteX3-399" fmla="*/ 0 w 10000"/>
                <a:gd name="connsiteY3-400" fmla="*/ 5043 h 10000"/>
                <a:gd name="connsiteX4-401" fmla="*/ 5183 w 10000"/>
                <a:gd name="connsiteY4-402" fmla="*/ 44 h 10000"/>
                <a:gd name="connsiteX5-403" fmla="*/ 10000 w 10000"/>
                <a:gd name="connsiteY5-404" fmla="*/ 0 h 10000"/>
                <a:gd name="connsiteX6-405" fmla="*/ 9841 w 10000"/>
                <a:gd name="connsiteY6-406" fmla="*/ 6220 h 10000"/>
                <a:gd name="connsiteX0-407" fmla="*/ 8935 w 10000"/>
                <a:gd name="connsiteY0-408" fmla="*/ 4956 h 10000"/>
                <a:gd name="connsiteX1-409" fmla="*/ 9999 w 10000"/>
                <a:gd name="connsiteY1-410" fmla="*/ 10000 h 10000"/>
                <a:gd name="connsiteX2-411" fmla="*/ 5183 w 10000"/>
                <a:gd name="connsiteY2-412" fmla="*/ 9912 h 10000"/>
                <a:gd name="connsiteX3-413" fmla="*/ 0 w 10000"/>
                <a:gd name="connsiteY3-414" fmla="*/ 5043 h 10000"/>
                <a:gd name="connsiteX4-415" fmla="*/ 5183 w 10000"/>
                <a:gd name="connsiteY4-416" fmla="*/ 44 h 10000"/>
                <a:gd name="connsiteX5-417" fmla="*/ 10000 w 10000"/>
                <a:gd name="connsiteY5-418" fmla="*/ 0 h 10000"/>
                <a:gd name="connsiteX0-419" fmla="*/ 9999 w 10000"/>
                <a:gd name="connsiteY0-420" fmla="*/ 10000 h 10000"/>
                <a:gd name="connsiteX1-421" fmla="*/ 5183 w 10000"/>
                <a:gd name="connsiteY1-422" fmla="*/ 9912 h 10000"/>
                <a:gd name="connsiteX2-423" fmla="*/ 0 w 10000"/>
                <a:gd name="connsiteY2-424" fmla="*/ 5043 h 10000"/>
                <a:gd name="connsiteX3-425" fmla="*/ 5183 w 10000"/>
                <a:gd name="connsiteY3-426" fmla="*/ 44 h 10000"/>
                <a:gd name="connsiteX4-427" fmla="*/ 10000 w 10000"/>
                <a:gd name="connsiteY4-428" fmla="*/ 0 h 10000"/>
                <a:gd name="connsiteX0-429" fmla="*/ 8536 w 8537"/>
                <a:gd name="connsiteY0-430" fmla="*/ 10000 h 10000"/>
                <a:gd name="connsiteX1-431" fmla="*/ 3720 w 8537"/>
                <a:gd name="connsiteY1-432" fmla="*/ 9912 h 10000"/>
                <a:gd name="connsiteX2-433" fmla="*/ 0 w 8537"/>
                <a:gd name="connsiteY2-434" fmla="*/ 4793 h 10000"/>
                <a:gd name="connsiteX3-435" fmla="*/ 3720 w 8537"/>
                <a:gd name="connsiteY3-436" fmla="*/ 44 h 10000"/>
                <a:gd name="connsiteX4-437" fmla="*/ 8537 w 8537"/>
                <a:gd name="connsiteY4-438" fmla="*/ 0 h 10000"/>
                <a:gd name="connsiteX0-439" fmla="*/ 10342 w 10343"/>
                <a:gd name="connsiteY0-440" fmla="*/ 10000 h 10000"/>
                <a:gd name="connsiteX1-441" fmla="*/ 4701 w 10343"/>
                <a:gd name="connsiteY1-442" fmla="*/ 9912 h 10000"/>
                <a:gd name="connsiteX2-443" fmla="*/ 0 w 10343"/>
                <a:gd name="connsiteY2-444" fmla="*/ 4543 h 10000"/>
                <a:gd name="connsiteX3-445" fmla="*/ 4701 w 10343"/>
                <a:gd name="connsiteY3-446" fmla="*/ 44 h 10000"/>
                <a:gd name="connsiteX4-447" fmla="*/ 10343 w 10343"/>
                <a:gd name="connsiteY4-448" fmla="*/ 0 h 10000"/>
                <a:gd name="connsiteX0-449" fmla="*/ 9771 w 9772"/>
                <a:gd name="connsiteY0-450" fmla="*/ 10000 h 10000"/>
                <a:gd name="connsiteX1-451" fmla="*/ 4130 w 9772"/>
                <a:gd name="connsiteY1-452" fmla="*/ 9912 h 10000"/>
                <a:gd name="connsiteX2-453" fmla="*/ 0 w 9772"/>
                <a:gd name="connsiteY2-454" fmla="*/ 4917 h 10000"/>
                <a:gd name="connsiteX3-455" fmla="*/ 4130 w 9772"/>
                <a:gd name="connsiteY3-456" fmla="*/ 44 h 10000"/>
                <a:gd name="connsiteX4-457" fmla="*/ 9772 w 9772"/>
                <a:gd name="connsiteY4-458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72" h="10000">
                  <a:moveTo>
                    <a:pt x="9771" y="10000"/>
                  </a:moveTo>
                  <a:lnTo>
                    <a:pt x="4130" y="9912"/>
                  </a:lnTo>
                  <a:cubicBezTo>
                    <a:pt x="1643" y="9824"/>
                    <a:pt x="0" y="6562"/>
                    <a:pt x="0" y="4917"/>
                  </a:cubicBezTo>
                  <a:cubicBezTo>
                    <a:pt x="0" y="3272"/>
                    <a:pt x="1531" y="220"/>
                    <a:pt x="4130" y="44"/>
                  </a:cubicBezTo>
                  <a:lnTo>
                    <a:pt x="9772" y="0"/>
                  </a:ln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 b="1"/>
            </a:p>
          </p:txBody>
        </p:sp>
        <p:sp>
          <p:nvSpPr>
            <p:cNvPr id="91" name="Stored Data 71"/>
            <p:cNvSpPr/>
            <p:nvPr/>
          </p:nvSpPr>
          <p:spPr>
            <a:xfrm rot="10800000">
              <a:off x="3990332" y="3048832"/>
              <a:ext cx="167778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603 w 5420"/>
                <a:gd name="connsiteY0-366" fmla="*/ 44 h 10000"/>
                <a:gd name="connsiteX1-367" fmla="*/ 5420 w 5420"/>
                <a:gd name="connsiteY1-368" fmla="*/ 0 h 10000"/>
                <a:gd name="connsiteX2-369" fmla="*/ 4355 w 5420"/>
                <a:gd name="connsiteY2-370" fmla="*/ 4956 h 10000"/>
                <a:gd name="connsiteX3-371" fmla="*/ 5419 w 5420"/>
                <a:gd name="connsiteY3-372" fmla="*/ 10000 h 10000"/>
                <a:gd name="connsiteX4-373" fmla="*/ 603 w 5420"/>
                <a:gd name="connsiteY4-374" fmla="*/ 9912 h 10000"/>
                <a:gd name="connsiteX5-375" fmla="*/ 603 w 5420"/>
                <a:gd name="connsiteY5-376" fmla="*/ 44 h 10000"/>
                <a:gd name="connsiteX0-377" fmla="*/ 1112 w 9999"/>
                <a:gd name="connsiteY0-378" fmla="*/ 9912 h 11176"/>
                <a:gd name="connsiteX1-379" fmla="*/ 1112 w 9999"/>
                <a:gd name="connsiteY1-380" fmla="*/ 44 h 11176"/>
                <a:gd name="connsiteX2-381" fmla="*/ 9999 w 9999"/>
                <a:gd name="connsiteY2-382" fmla="*/ 0 h 11176"/>
                <a:gd name="connsiteX3-383" fmla="*/ 8034 w 9999"/>
                <a:gd name="connsiteY3-384" fmla="*/ 4956 h 11176"/>
                <a:gd name="connsiteX4-385" fmla="*/ 9997 w 9999"/>
                <a:gd name="connsiteY4-386" fmla="*/ 10000 h 11176"/>
                <a:gd name="connsiteX5-387" fmla="*/ 2783 w 9999"/>
                <a:gd name="connsiteY5-388" fmla="*/ 11176 h 11176"/>
                <a:gd name="connsiteX0-389" fmla="*/ 1112 w 10000"/>
                <a:gd name="connsiteY0-390" fmla="*/ 8869 h 8948"/>
                <a:gd name="connsiteX1-391" fmla="*/ 1112 w 10000"/>
                <a:gd name="connsiteY1-392" fmla="*/ 39 h 8948"/>
                <a:gd name="connsiteX2-393" fmla="*/ 10000 w 10000"/>
                <a:gd name="connsiteY2-394" fmla="*/ 0 h 8948"/>
                <a:gd name="connsiteX3-395" fmla="*/ 8035 w 10000"/>
                <a:gd name="connsiteY3-396" fmla="*/ 4435 h 8948"/>
                <a:gd name="connsiteX4-397" fmla="*/ 9998 w 10000"/>
                <a:gd name="connsiteY4-398" fmla="*/ 8948 h 8948"/>
                <a:gd name="connsiteX0-399" fmla="*/ 0 w 8888"/>
                <a:gd name="connsiteY0-400" fmla="*/ 44 h 10000"/>
                <a:gd name="connsiteX1-401" fmla="*/ 8888 w 8888"/>
                <a:gd name="connsiteY1-402" fmla="*/ 0 h 10000"/>
                <a:gd name="connsiteX2-403" fmla="*/ 6923 w 8888"/>
                <a:gd name="connsiteY2-404" fmla="*/ 4956 h 10000"/>
                <a:gd name="connsiteX3-405" fmla="*/ 8886 w 8888"/>
                <a:gd name="connsiteY3-406" fmla="*/ 10000 h 10000"/>
                <a:gd name="connsiteX0-407" fmla="*/ 2211 w 2211"/>
                <a:gd name="connsiteY0-408" fmla="*/ 0 h 10000"/>
                <a:gd name="connsiteX1-409" fmla="*/ 0 w 2211"/>
                <a:gd name="connsiteY1-410" fmla="*/ 4956 h 10000"/>
                <a:gd name="connsiteX2-411" fmla="*/ 2209 w 2211"/>
                <a:gd name="connsiteY2-4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 b="1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007629" y="4608064"/>
            <a:ext cx="271780" cy="521970"/>
            <a:chOff x="4311617" y="4168879"/>
            <a:chExt cx="271795" cy="521999"/>
          </a:xfrm>
        </p:grpSpPr>
        <p:sp>
          <p:nvSpPr>
            <p:cNvPr id="93" name="流程图: 手动操作 92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94" name="矩形 93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4756863" y="3599699"/>
            <a:ext cx="30035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756863" y="3817129"/>
            <a:ext cx="29337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322823" y="4553469"/>
            <a:ext cx="32512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3564271" y="3997326"/>
            <a:ext cx="454660" cy="446955"/>
            <a:chOff x="3743887" y="4293594"/>
            <a:chExt cx="479524" cy="471398"/>
          </a:xfrm>
        </p:grpSpPr>
        <p:grpSp>
          <p:nvGrpSpPr>
            <p:cNvPr id="99" name="组合 98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</p:grpSpPr>
          <p:cxnSp>
            <p:nvCxnSpPr>
              <p:cNvPr id="101" name="直接连接符 100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矩形 101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0" name="等腰三角形 99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564271" y="5045947"/>
            <a:ext cx="454660" cy="446955"/>
            <a:chOff x="3743887" y="4293594"/>
            <a:chExt cx="479524" cy="471398"/>
          </a:xfrm>
          <a:solidFill>
            <a:schemeClr val="bg1"/>
          </a:solidFill>
        </p:grpSpPr>
        <p:grpSp>
          <p:nvGrpSpPr>
            <p:cNvPr id="104" name="组合 103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  <a:grpFill/>
          </p:grpSpPr>
          <p:cxnSp>
            <p:nvCxnSpPr>
              <p:cNvPr id="106" name="直接连接符 105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矩形 106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5" name="等腰三角形 104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1181999" y="4024983"/>
            <a:ext cx="454660" cy="446955"/>
            <a:chOff x="3743887" y="4293594"/>
            <a:chExt cx="479524" cy="471398"/>
          </a:xfrm>
          <a:solidFill>
            <a:srgbClr val="59B2FF"/>
          </a:solidFill>
        </p:grpSpPr>
        <p:grpSp>
          <p:nvGrpSpPr>
            <p:cNvPr id="109" name="组合 108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  <a:grpFill/>
          </p:grpSpPr>
          <p:cxnSp>
            <p:nvCxnSpPr>
              <p:cNvPr id="111" name="直接连接符 110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矩形 111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0" name="等腰三角形 109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2640952" y="4726783"/>
            <a:ext cx="454660" cy="462114"/>
            <a:chOff x="3743887" y="4293594"/>
            <a:chExt cx="479524" cy="450735"/>
          </a:xfrm>
          <a:solidFill>
            <a:srgbClr val="92D050"/>
          </a:solidFill>
        </p:grpSpPr>
        <p:grpSp>
          <p:nvGrpSpPr>
            <p:cNvPr id="114" name="组合 113"/>
            <p:cNvGrpSpPr/>
            <p:nvPr/>
          </p:nvGrpSpPr>
          <p:grpSpPr>
            <a:xfrm>
              <a:off x="3743887" y="4420795"/>
              <a:ext cx="479524" cy="323534"/>
              <a:chOff x="2146087" y="4844273"/>
              <a:chExt cx="454685" cy="306775"/>
            </a:xfrm>
            <a:grpFill/>
          </p:grpSpPr>
          <p:cxnSp>
            <p:nvCxnSpPr>
              <p:cNvPr id="116" name="直接连接符 115"/>
              <p:cNvCxnSpPr/>
              <p:nvPr/>
            </p:nvCxnSpPr>
            <p:spPr>
              <a:xfrm flipV="1">
                <a:off x="2364748" y="4844273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矩形 116"/>
              <p:cNvSpPr/>
              <p:nvPr/>
            </p:nvSpPr>
            <p:spPr>
              <a:xfrm>
                <a:off x="2146087" y="4910263"/>
                <a:ext cx="454685" cy="24078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5" name="等腰三角形 114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6761345" y="4119058"/>
            <a:ext cx="454660" cy="446955"/>
            <a:chOff x="3743887" y="4293594"/>
            <a:chExt cx="479524" cy="471398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</p:grpSpPr>
          <p:cxnSp>
            <p:nvCxnSpPr>
              <p:cNvPr id="121" name="直接连接符 120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矩形 121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0" name="等腰三角形 119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10111415" y="4153974"/>
            <a:ext cx="454660" cy="446955"/>
            <a:chOff x="3743887" y="4293594"/>
            <a:chExt cx="479524" cy="471398"/>
          </a:xfrm>
        </p:grpSpPr>
        <p:grpSp>
          <p:nvGrpSpPr>
            <p:cNvPr id="124" name="组合 123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矩形 126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5" name="等腰三角形 124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sp>
        <p:nvSpPr>
          <p:cNvPr id="133" name="矩形 132"/>
          <p:cNvSpPr/>
          <p:nvPr/>
        </p:nvSpPr>
        <p:spPr>
          <a:xfrm>
            <a:off x="3470306" y="3471677"/>
            <a:ext cx="35560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469967" y="4483628"/>
            <a:ext cx="4298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3603835" y="1385087"/>
            <a:ext cx="7800023" cy="2065270"/>
            <a:chOff x="3785611" y="1538500"/>
            <a:chExt cx="8226587" cy="2178215"/>
          </a:xfrm>
        </p:grpSpPr>
        <p:sp>
          <p:nvSpPr>
            <p:cNvPr id="136" name="矩形 135"/>
            <p:cNvSpPr/>
            <p:nvPr/>
          </p:nvSpPr>
          <p:spPr>
            <a:xfrm>
              <a:off x="4284066" y="1926595"/>
              <a:ext cx="560561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IorD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012637" y="2423452"/>
              <a:ext cx="83180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IRWrite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3785611" y="2167772"/>
              <a:ext cx="1089645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MemWrite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139" name="直接连接符 138"/>
            <p:cNvCxnSpPr/>
            <p:nvPr/>
          </p:nvCxnSpPr>
          <p:spPr>
            <a:xfrm flipV="1">
              <a:off x="5185197" y="1589710"/>
              <a:ext cx="0" cy="1104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5467373" y="1538500"/>
              <a:ext cx="811709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PCWrite</a:t>
              </a:r>
              <a:endPara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5467373" y="1759117"/>
              <a:ext cx="717277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Branch</a:t>
              </a:r>
              <a:endParaRPr lang="en-US" altLang="zh-CN" sz="1200" b="1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5467373" y="1979734"/>
              <a:ext cx="622846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PCSrc</a:t>
              </a:r>
              <a:endPara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5467373" y="2200351"/>
              <a:ext cx="670396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AluOp</a:t>
              </a:r>
              <a:endParaRPr lang="en-US" altLang="zh-CN" sz="1200" b="1" baseline="-25000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5467373" y="2420968"/>
              <a:ext cx="835819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ALUSrcB</a:t>
              </a:r>
              <a:endParaRPr lang="en-US" altLang="zh-CN" sz="1200" b="1" baseline="-25000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5467373" y="2641585"/>
              <a:ext cx="845865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ALUSrcA</a:t>
              </a:r>
              <a:endParaRPr lang="en-US" altLang="zh-CN" sz="1200" b="1" baseline="-25000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5467373" y="2862201"/>
              <a:ext cx="900782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RegWrite</a:t>
              </a:r>
              <a:endPara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11396050" y="1752004"/>
              <a:ext cx="616148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PCEn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4561939" y="3396602"/>
              <a:ext cx="790947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RegDst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5324550" y="3404622"/>
              <a:ext cx="1119783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MemtoReg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50" name="等腰三角形 149"/>
            <p:cNvSpPr/>
            <p:nvPr/>
          </p:nvSpPr>
          <p:spPr>
            <a:xfrm flipV="1">
              <a:off x="5086865" y="1700209"/>
              <a:ext cx="201735" cy="136299"/>
            </a:xfrm>
            <a:prstGeom prst="triangle">
              <a:avLst/>
            </a:prstGeom>
            <a:solidFill>
              <a:srgbClr val="59B2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151" name="矩形 150"/>
          <p:cNvSpPr/>
          <p:nvPr/>
        </p:nvSpPr>
        <p:spPr>
          <a:xfrm>
            <a:off x="970391" y="3417560"/>
            <a:ext cx="4349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155" name="直接连接符 154"/>
          <p:cNvCxnSpPr/>
          <p:nvPr/>
        </p:nvCxnSpPr>
        <p:spPr>
          <a:xfrm>
            <a:off x="7953569" y="4647909"/>
            <a:ext cx="218192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V="1">
            <a:off x="7954822" y="4647909"/>
            <a:ext cx="0" cy="38949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/>
          <p:cNvGrpSpPr/>
          <p:nvPr/>
        </p:nvGrpSpPr>
        <p:grpSpPr>
          <a:xfrm>
            <a:off x="1400651" y="1217804"/>
            <a:ext cx="9363346" cy="2489137"/>
            <a:chOff x="1461941" y="1362069"/>
            <a:chExt cx="9875404" cy="2625262"/>
          </a:xfrm>
        </p:grpSpPr>
        <p:cxnSp>
          <p:nvCxnSpPr>
            <p:cNvPr id="158" name="直接连接符 157"/>
            <p:cNvCxnSpPr/>
            <p:nvPr/>
          </p:nvCxnSpPr>
          <p:spPr>
            <a:xfrm>
              <a:off x="1461941" y="1362069"/>
              <a:ext cx="9864214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1461941" y="1362069"/>
              <a:ext cx="0" cy="2625262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1337345" y="1362069"/>
              <a:ext cx="0" cy="658219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11149608" y="2020288"/>
              <a:ext cx="176547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2" name="组合 161"/>
          <p:cNvGrpSpPr/>
          <p:nvPr/>
        </p:nvGrpSpPr>
        <p:grpSpPr>
          <a:xfrm>
            <a:off x="5254587" y="1627020"/>
            <a:ext cx="5075479" cy="141417"/>
            <a:chOff x="5526640" y="1825630"/>
            <a:chExt cx="5353044" cy="149151"/>
          </a:xfrm>
        </p:grpSpPr>
        <p:cxnSp>
          <p:nvCxnSpPr>
            <p:cNvPr id="163" name="直接连接符 162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10737496" y="1836508"/>
              <a:ext cx="0" cy="138273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10737496" y="1974781"/>
              <a:ext cx="142188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66" name="直接连接符 165"/>
          <p:cNvCxnSpPr/>
          <p:nvPr/>
        </p:nvCxnSpPr>
        <p:spPr>
          <a:xfrm>
            <a:off x="5254588" y="1841893"/>
            <a:ext cx="4629371" cy="0"/>
          </a:xfrm>
          <a:prstGeom prst="line">
            <a:avLst/>
          </a:prstGeom>
          <a:noFill/>
          <a:ln w="19050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7" name="组合 166"/>
          <p:cNvGrpSpPr/>
          <p:nvPr/>
        </p:nvGrpSpPr>
        <p:grpSpPr>
          <a:xfrm>
            <a:off x="5254587" y="2054243"/>
            <a:ext cx="5933775" cy="1720651"/>
            <a:chOff x="5526640" y="1825630"/>
            <a:chExt cx="5210856" cy="1341486"/>
          </a:xfrm>
        </p:grpSpPr>
        <p:cxnSp>
          <p:nvCxnSpPr>
            <p:cNvPr id="168" name="直接连接符 167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0" name="组合 169"/>
          <p:cNvGrpSpPr/>
          <p:nvPr/>
        </p:nvGrpSpPr>
        <p:grpSpPr>
          <a:xfrm>
            <a:off x="5253852" y="2473435"/>
            <a:ext cx="3134510" cy="1498461"/>
            <a:chOff x="5526640" y="1825630"/>
            <a:chExt cx="5210856" cy="1168258"/>
          </a:xfrm>
        </p:grpSpPr>
        <p:cxnSp>
          <p:nvCxnSpPr>
            <p:cNvPr id="171" name="直接连接符 170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0737496" y="1841694"/>
              <a:ext cx="0" cy="1152194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5260936" y="2684304"/>
            <a:ext cx="2697653" cy="855990"/>
            <a:chOff x="5526640" y="1825630"/>
            <a:chExt cx="5220570" cy="667363"/>
          </a:xfrm>
        </p:grpSpPr>
        <p:cxnSp>
          <p:nvCxnSpPr>
            <p:cNvPr id="174" name="直接连接符 173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0747210" y="1825630"/>
              <a:ext cx="0" cy="667363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6" name="组合 175"/>
          <p:cNvGrpSpPr/>
          <p:nvPr/>
        </p:nvGrpSpPr>
        <p:grpSpPr>
          <a:xfrm flipH="1">
            <a:off x="2030327" y="2008235"/>
            <a:ext cx="2588014" cy="1827074"/>
            <a:chOff x="5526640" y="1825630"/>
            <a:chExt cx="5210856" cy="1341486"/>
          </a:xfrm>
        </p:grpSpPr>
        <p:cxnSp>
          <p:nvCxnSpPr>
            <p:cNvPr id="177" name="直接连接符 176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9" name="组合 178"/>
          <p:cNvGrpSpPr/>
          <p:nvPr/>
        </p:nvGrpSpPr>
        <p:grpSpPr>
          <a:xfrm flipH="1">
            <a:off x="2867254" y="2252341"/>
            <a:ext cx="1750117" cy="1361631"/>
            <a:chOff x="5526640" y="1825630"/>
            <a:chExt cx="5210856" cy="1341486"/>
          </a:xfrm>
        </p:grpSpPr>
        <p:cxnSp>
          <p:nvCxnSpPr>
            <p:cNvPr id="180" name="直接连接符 179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2" name="组合 181"/>
          <p:cNvGrpSpPr/>
          <p:nvPr/>
        </p:nvGrpSpPr>
        <p:grpSpPr>
          <a:xfrm flipH="1">
            <a:off x="3801136" y="2497315"/>
            <a:ext cx="816234" cy="1218551"/>
            <a:chOff x="5526640" y="1825630"/>
            <a:chExt cx="5210856" cy="1341486"/>
          </a:xfrm>
        </p:grpSpPr>
        <p:cxnSp>
          <p:nvCxnSpPr>
            <p:cNvPr id="183" name="直接连接符 182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5" name="组合 184"/>
          <p:cNvGrpSpPr/>
          <p:nvPr/>
        </p:nvGrpSpPr>
        <p:grpSpPr>
          <a:xfrm>
            <a:off x="1726605" y="3186296"/>
            <a:ext cx="6112648" cy="746763"/>
            <a:chOff x="1805721" y="3620584"/>
            <a:chExt cx="6446933" cy="787602"/>
          </a:xfrm>
        </p:grpSpPr>
        <p:cxnSp>
          <p:nvCxnSpPr>
            <p:cNvPr id="186" name="直接连接符 185"/>
            <p:cNvCxnSpPr/>
            <p:nvPr/>
          </p:nvCxnSpPr>
          <p:spPr>
            <a:xfrm>
              <a:off x="1808036" y="3620584"/>
              <a:ext cx="0" cy="787602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 flipH="1">
              <a:off x="1805721" y="3620584"/>
              <a:ext cx="606314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7881633" y="3620584"/>
              <a:ext cx="0" cy="43601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 flipH="1">
              <a:off x="7881633" y="4056594"/>
              <a:ext cx="37102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0" name="组合 189"/>
          <p:cNvGrpSpPr/>
          <p:nvPr/>
        </p:nvGrpSpPr>
        <p:grpSpPr>
          <a:xfrm>
            <a:off x="1726605" y="4080935"/>
            <a:ext cx="9026782" cy="2047497"/>
            <a:chOff x="1805721" y="4564148"/>
            <a:chExt cx="9520434" cy="2159469"/>
          </a:xfrm>
        </p:grpSpPr>
        <p:grpSp>
          <p:nvGrpSpPr>
            <p:cNvPr id="191" name="组合 190"/>
            <p:cNvGrpSpPr/>
            <p:nvPr/>
          </p:nvGrpSpPr>
          <p:grpSpPr>
            <a:xfrm>
              <a:off x="1805721" y="4564148"/>
              <a:ext cx="9520434" cy="2159469"/>
              <a:chOff x="1744472" y="2316829"/>
              <a:chExt cx="9509257" cy="2156934"/>
            </a:xfrm>
          </p:grpSpPr>
          <p:cxnSp>
            <p:nvCxnSpPr>
              <p:cNvPr id="193" name="直接连接符 192"/>
              <p:cNvCxnSpPr/>
              <p:nvPr/>
            </p:nvCxnSpPr>
            <p:spPr>
              <a:xfrm>
                <a:off x="1744472" y="2382316"/>
                <a:ext cx="0" cy="208892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>
              <a:xfrm flipH="1">
                <a:off x="1744472" y="447376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直接连接符 194"/>
              <p:cNvCxnSpPr/>
              <p:nvPr/>
            </p:nvCxnSpPr>
            <p:spPr>
              <a:xfrm>
                <a:off x="11253729" y="2316829"/>
                <a:ext cx="0" cy="215194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2" name="直接连接符 191"/>
            <p:cNvCxnSpPr/>
            <p:nvPr/>
          </p:nvCxnSpPr>
          <p:spPr>
            <a:xfrm>
              <a:off x="1805721" y="4629712"/>
              <a:ext cx="191496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组合 195"/>
          <p:cNvGrpSpPr/>
          <p:nvPr/>
        </p:nvGrpSpPr>
        <p:grpSpPr>
          <a:xfrm>
            <a:off x="1048449" y="3945910"/>
            <a:ext cx="10411306" cy="2368641"/>
            <a:chOff x="1805720" y="4629712"/>
            <a:chExt cx="9520436" cy="2093905"/>
          </a:xfrm>
        </p:grpSpPr>
        <p:grpSp>
          <p:nvGrpSpPr>
            <p:cNvPr id="197" name="组合 196"/>
            <p:cNvGrpSpPr/>
            <p:nvPr/>
          </p:nvGrpSpPr>
          <p:grpSpPr>
            <a:xfrm>
              <a:off x="1805720" y="4629712"/>
              <a:ext cx="9520435" cy="2093905"/>
              <a:chOff x="1744471" y="2382316"/>
              <a:chExt cx="9509258" cy="2091447"/>
            </a:xfrm>
          </p:grpSpPr>
          <p:cxnSp>
            <p:nvCxnSpPr>
              <p:cNvPr id="200" name="直接连接符 199"/>
              <p:cNvCxnSpPr/>
              <p:nvPr/>
            </p:nvCxnSpPr>
            <p:spPr>
              <a:xfrm>
                <a:off x="1744471" y="2382316"/>
                <a:ext cx="0" cy="2088922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1" name="直接连接符 200"/>
              <p:cNvCxnSpPr/>
              <p:nvPr/>
            </p:nvCxnSpPr>
            <p:spPr>
              <a:xfrm flipH="1">
                <a:off x="1744472" y="447376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2" name="直接连接符 201"/>
              <p:cNvCxnSpPr/>
              <p:nvPr/>
            </p:nvCxnSpPr>
            <p:spPr>
              <a:xfrm>
                <a:off x="11253729" y="2419000"/>
                <a:ext cx="0" cy="204977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8" name="直接连接符 197"/>
            <p:cNvCxnSpPr/>
            <p:nvPr/>
          </p:nvCxnSpPr>
          <p:spPr>
            <a:xfrm>
              <a:off x="1805721" y="4629712"/>
              <a:ext cx="191496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11187438" y="4662757"/>
              <a:ext cx="138718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组合 202"/>
          <p:cNvGrpSpPr/>
          <p:nvPr/>
        </p:nvGrpSpPr>
        <p:grpSpPr>
          <a:xfrm>
            <a:off x="2206884" y="4042043"/>
            <a:ext cx="5106595" cy="1461540"/>
            <a:chOff x="1805721" y="4522265"/>
            <a:chExt cx="9520434" cy="2226972"/>
          </a:xfrm>
        </p:grpSpPr>
        <p:grpSp>
          <p:nvGrpSpPr>
            <p:cNvPr id="204" name="组合 203"/>
            <p:cNvGrpSpPr/>
            <p:nvPr/>
          </p:nvGrpSpPr>
          <p:grpSpPr>
            <a:xfrm>
              <a:off x="1805721" y="4522265"/>
              <a:ext cx="9520434" cy="2226972"/>
              <a:chOff x="1744472" y="2274995"/>
              <a:chExt cx="9509257" cy="2224358"/>
            </a:xfrm>
          </p:grpSpPr>
          <p:cxnSp>
            <p:nvCxnSpPr>
              <p:cNvPr id="206" name="直接连接符 205"/>
              <p:cNvCxnSpPr/>
              <p:nvPr/>
            </p:nvCxnSpPr>
            <p:spPr>
              <a:xfrm>
                <a:off x="1744472" y="3175426"/>
                <a:ext cx="0" cy="129581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7" name="直接连接符 206"/>
              <p:cNvCxnSpPr/>
              <p:nvPr/>
            </p:nvCxnSpPr>
            <p:spPr>
              <a:xfrm flipH="1">
                <a:off x="1744472" y="449935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8" name="直接连接符 207"/>
              <p:cNvCxnSpPr/>
              <p:nvPr/>
            </p:nvCxnSpPr>
            <p:spPr>
              <a:xfrm>
                <a:off x="11253729" y="2274995"/>
                <a:ext cx="0" cy="2193775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05" name="直接连接符 204"/>
            <p:cNvCxnSpPr/>
            <p:nvPr/>
          </p:nvCxnSpPr>
          <p:spPr>
            <a:xfrm>
              <a:off x="1805721" y="5423754"/>
              <a:ext cx="43260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组合 208"/>
          <p:cNvGrpSpPr/>
          <p:nvPr/>
        </p:nvGrpSpPr>
        <p:grpSpPr>
          <a:xfrm>
            <a:off x="3448111" y="3944731"/>
            <a:ext cx="220871" cy="1005969"/>
            <a:chOff x="1744472" y="3175426"/>
            <a:chExt cx="1545101" cy="1323927"/>
          </a:xfrm>
        </p:grpSpPr>
        <p:cxnSp>
          <p:nvCxnSpPr>
            <p:cNvPr id="210" name="直接连接符 209"/>
            <p:cNvCxnSpPr/>
            <p:nvPr/>
          </p:nvCxnSpPr>
          <p:spPr>
            <a:xfrm>
              <a:off x="1744472" y="3175426"/>
              <a:ext cx="0" cy="1295811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 flipH="1">
              <a:off x="1744472" y="4499353"/>
              <a:ext cx="154510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2" name="组合 211"/>
          <p:cNvGrpSpPr/>
          <p:nvPr/>
        </p:nvGrpSpPr>
        <p:grpSpPr>
          <a:xfrm>
            <a:off x="4862335" y="4763650"/>
            <a:ext cx="166555" cy="1360040"/>
            <a:chOff x="1239056" y="2825057"/>
            <a:chExt cx="1165136" cy="1789912"/>
          </a:xfrm>
        </p:grpSpPr>
        <p:cxnSp>
          <p:nvCxnSpPr>
            <p:cNvPr id="213" name="直接连接符 212"/>
            <p:cNvCxnSpPr/>
            <p:nvPr/>
          </p:nvCxnSpPr>
          <p:spPr>
            <a:xfrm>
              <a:off x="1239056" y="2825057"/>
              <a:ext cx="0" cy="1789912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 flipH="1">
              <a:off x="1394481" y="2825658"/>
              <a:ext cx="100971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5" name="组合 214"/>
          <p:cNvGrpSpPr/>
          <p:nvPr/>
        </p:nvGrpSpPr>
        <p:grpSpPr>
          <a:xfrm>
            <a:off x="7617913" y="4435040"/>
            <a:ext cx="537165" cy="1387274"/>
            <a:chOff x="1239056" y="2754720"/>
            <a:chExt cx="2279270" cy="1885824"/>
          </a:xfrm>
        </p:grpSpPr>
        <p:cxnSp>
          <p:nvCxnSpPr>
            <p:cNvPr id="216" name="直接连接符 215"/>
            <p:cNvCxnSpPr/>
            <p:nvPr/>
          </p:nvCxnSpPr>
          <p:spPr>
            <a:xfrm>
              <a:off x="1239056" y="2770734"/>
              <a:ext cx="0" cy="186981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 flipH="1">
              <a:off x="1239056" y="2754720"/>
              <a:ext cx="227927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8" name="组合 217"/>
          <p:cNvGrpSpPr/>
          <p:nvPr/>
        </p:nvGrpSpPr>
        <p:grpSpPr>
          <a:xfrm>
            <a:off x="9891362" y="3659315"/>
            <a:ext cx="1203172" cy="391805"/>
            <a:chOff x="571433" y="3331468"/>
            <a:chExt cx="5105236" cy="1364800"/>
          </a:xfrm>
        </p:grpSpPr>
        <p:cxnSp>
          <p:nvCxnSpPr>
            <p:cNvPr id="219" name="直接连接符 218"/>
            <p:cNvCxnSpPr/>
            <p:nvPr/>
          </p:nvCxnSpPr>
          <p:spPr>
            <a:xfrm flipH="1">
              <a:off x="4935700" y="4041201"/>
              <a:ext cx="74096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573332" y="3356998"/>
              <a:ext cx="0" cy="133927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 flipH="1">
              <a:off x="571433" y="3331468"/>
              <a:ext cx="436426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4935700" y="3331468"/>
              <a:ext cx="0" cy="682337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3" name="组合 222"/>
          <p:cNvGrpSpPr/>
          <p:nvPr/>
        </p:nvGrpSpPr>
        <p:grpSpPr>
          <a:xfrm>
            <a:off x="11043291" y="3727118"/>
            <a:ext cx="271780" cy="521970"/>
            <a:chOff x="4311617" y="4168879"/>
            <a:chExt cx="271795" cy="522000"/>
          </a:xfrm>
        </p:grpSpPr>
        <p:sp>
          <p:nvSpPr>
            <p:cNvPr id="224" name="流程图: 手动操作 223"/>
            <p:cNvSpPr/>
            <p:nvPr/>
          </p:nvSpPr>
          <p:spPr>
            <a:xfrm rot="16200000">
              <a:off x="4229749" y="4326091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4311617" y="4168879"/>
              <a:ext cx="271795" cy="522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7814805" y="3453676"/>
            <a:ext cx="271780" cy="521970"/>
            <a:chOff x="4311617" y="4168879"/>
            <a:chExt cx="271795" cy="521999"/>
          </a:xfrm>
        </p:grpSpPr>
        <p:sp>
          <p:nvSpPr>
            <p:cNvPr id="227" name="流程图: 手动操作 226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29" name="直接连接符 228"/>
          <p:cNvCxnSpPr/>
          <p:nvPr/>
        </p:nvCxnSpPr>
        <p:spPr>
          <a:xfrm>
            <a:off x="4485005" y="4050965"/>
            <a:ext cx="0" cy="317419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30" name="组合 229"/>
          <p:cNvGrpSpPr/>
          <p:nvPr/>
        </p:nvGrpSpPr>
        <p:grpSpPr>
          <a:xfrm>
            <a:off x="4587844" y="4189494"/>
            <a:ext cx="271780" cy="521970"/>
            <a:chOff x="4311617" y="4168879"/>
            <a:chExt cx="271795" cy="521999"/>
          </a:xfrm>
        </p:grpSpPr>
        <p:sp>
          <p:nvSpPr>
            <p:cNvPr id="231" name="流程图: 手动操作 230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6567342" y="5442042"/>
            <a:ext cx="1411329" cy="404007"/>
            <a:chOff x="1394482" y="2325715"/>
            <a:chExt cx="1159010" cy="531703"/>
          </a:xfrm>
        </p:grpSpPr>
        <p:cxnSp>
          <p:nvCxnSpPr>
            <p:cNvPr id="234" name="直接连接符 233"/>
            <p:cNvCxnSpPr/>
            <p:nvPr/>
          </p:nvCxnSpPr>
          <p:spPr>
            <a:xfrm>
              <a:off x="2553492" y="2325715"/>
              <a:ext cx="0" cy="531703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flipH="1">
              <a:off x="1394482" y="2857418"/>
              <a:ext cx="115901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6" name="组合 235"/>
          <p:cNvGrpSpPr/>
          <p:nvPr/>
        </p:nvGrpSpPr>
        <p:grpSpPr>
          <a:xfrm>
            <a:off x="9467515" y="1954074"/>
            <a:ext cx="286797" cy="1977742"/>
            <a:chOff x="1394482" y="2325714"/>
            <a:chExt cx="1159010" cy="531704"/>
          </a:xfrm>
        </p:grpSpPr>
        <p:cxnSp>
          <p:nvCxnSpPr>
            <p:cNvPr id="237" name="直接连接符 236"/>
            <p:cNvCxnSpPr/>
            <p:nvPr/>
          </p:nvCxnSpPr>
          <p:spPr>
            <a:xfrm>
              <a:off x="2553492" y="2325714"/>
              <a:ext cx="0" cy="526135"/>
            </a:xfrm>
            <a:prstGeom prst="line">
              <a:avLst/>
            </a:prstGeom>
            <a:noFill/>
            <a:ln w="2222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 flipH="1">
              <a:off x="1394482" y="2857418"/>
              <a:ext cx="1159010" cy="0"/>
            </a:xfrm>
            <a:prstGeom prst="line">
              <a:avLst/>
            </a:prstGeom>
            <a:noFill/>
            <a:ln w="2222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39" name="流程图: 延期 238"/>
          <p:cNvSpPr/>
          <p:nvPr/>
        </p:nvSpPr>
        <p:spPr>
          <a:xfrm>
            <a:off x="9885214" y="1798746"/>
            <a:ext cx="250811" cy="203189"/>
          </a:xfrm>
          <a:prstGeom prst="flowChartDelay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grpSp>
        <p:nvGrpSpPr>
          <p:cNvPr id="240" name="组合 239"/>
          <p:cNvGrpSpPr/>
          <p:nvPr/>
        </p:nvGrpSpPr>
        <p:grpSpPr>
          <a:xfrm>
            <a:off x="4296577" y="2681040"/>
            <a:ext cx="1106045" cy="3188000"/>
            <a:chOff x="1239056" y="2754720"/>
            <a:chExt cx="7791499" cy="1918806"/>
          </a:xfrm>
        </p:grpSpPr>
        <p:cxnSp>
          <p:nvCxnSpPr>
            <p:cNvPr id="241" name="直接连接符 240"/>
            <p:cNvCxnSpPr/>
            <p:nvPr/>
          </p:nvCxnSpPr>
          <p:spPr>
            <a:xfrm>
              <a:off x="1239056" y="2770734"/>
              <a:ext cx="0" cy="1900954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 flipH="1">
              <a:off x="1239056" y="2754720"/>
              <a:ext cx="227927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 flipH="1">
              <a:off x="1239056" y="4673526"/>
              <a:ext cx="779149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44" name="直接连接符 243"/>
          <p:cNvCxnSpPr/>
          <p:nvPr/>
        </p:nvCxnSpPr>
        <p:spPr>
          <a:xfrm>
            <a:off x="6615952" y="4046037"/>
            <a:ext cx="29191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/>
          <p:nvPr/>
        </p:nvCxnSpPr>
        <p:spPr>
          <a:xfrm>
            <a:off x="6615952" y="3823171"/>
            <a:ext cx="29191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矩形 246"/>
          <p:cNvSpPr/>
          <p:nvPr/>
        </p:nvSpPr>
        <p:spPr>
          <a:xfrm>
            <a:off x="1282246" y="3716341"/>
            <a:ext cx="236207" cy="4343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48" name="矩形 247"/>
          <p:cNvSpPr/>
          <p:nvPr/>
        </p:nvSpPr>
        <p:spPr>
          <a:xfrm>
            <a:off x="1223438" y="3677694"/>
            <a:ext cx="37719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4687709" y="1220062"/>
            <a:ext cx="45466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1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4200967" y="2460549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4255440" y="2668650"/>
            <a:ext cx="3689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任意多边形: 形状 49"/>
          <p:cNvSpPr/>
          <p:nvPr/>
        </p:nvSpPr>
        <p:spPr>
          <a:xfrm flipH="1">
            <a:off x="4669168" y="3113125"/>
            <a:ext cx="45717" cy="1144460"/>
          </a:xfrm>
          <a:custGeom>
            <a:avLst/>
            <a:gdLst>
              <a:gd name="connsiteX0" fmla="*/ 0 w 0"/>
              <a:gd name="connsiteY0" fmla="*/ 0 h 1187450"/>
              <a:gd name="connsiteX1" fmla="*/ 0 w 0"/>
              <a:gd name="connsiteY1" fmla="*/ 1187450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87450">
                <a:moveTo>
                  <a:pt x="0" y="0"/>
                </a:moveTo>
                <a:lnTo>
                  <a:pt x="0" y="1187450"/>
                </a:lnTo>
              </a:path>
            </a:pathLst>
          </a:custGeom>
          <a:noFill/>
          <a:ln w="19050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253" name="直接连接符 252"/>
          <p:cNvCxnSpPr/>
          <p:nvPr/>
        </p:nvCxnSpPr>
        <p:spPr>
          <a:xfrm flipH="1">
            <a:off x="10136025" y="1899310"/>
            <a:ext cx="202696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4" name="直接连接符 253"/>
          <p:cNvCxnSpPr/>
          <p:nvPr/>
        </p:nvCxnSpPr>
        <p:spPr>
          <a:xfrm flipH="1">
            <a:off x="9747408" y="1954074"/>
            <a:ext cx="1439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/>
          <p:nvPr/>
        </p:nvCxnSpPr>
        <p:spPr>
          <a:xfrm flipV="1">
            <a:off x="1525838" y="3939047"/>
            <a:ext cx="40153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/>
          <p:nvPr/>
        </p:nvCxnSpPr>
        <p:spPr>
          <a:xfrm>
            <a:off x="2121670" y="4051120"/>
            <a:ext cx="30986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>
            <a:off x="2117274" y="4042359"/>
            <a:ext cx="305294" cy="0"/>
          </a:xfrm>
          <a:prstGeom prst="line">
            <a:avLst/>
          </a:prstGeom>
          <a:noFill/>
          <a:ln w="762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8" name="矩形 257"/>
          <p:cNvSpPr/>
          <p:nvPr/>
        </p:nvSpPr>
        <p:spPr>
          <a:xfrm>
            <a:off x="1964065" y="4138335"/>
            <a:ext cx="5880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矩形 258"/>
          <p:cNvSpPr/>
          <p:nvPr/>
        </p:nvSpPr>
        <p:spPr>
          <a:xfrm>
            <a:off x="3842604" y="3680958"/>
            <a:ext cx="55816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3843628" y="4716891"/>
            <a:ext cx="5480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4266772" y="5609749"/>
            <a:ext cx="43878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4218541" y="4374866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矩形 262"/>
          <p:cNvSpPr/>
          <p:nvPr/>
        </p:nvSpPr>
        <p:spPr>
          <a:xfrm>
            <a:off x="4264451" y="3824136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矩形 263"/>
          <p:cNvSpPr/>
          <p:nvPr/>
        </p:nvSpPr>
        <p:spPr>
          <a:xfrm>
            <a:off x="4265490" y="3606266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5" name="直接连接符 264"/>
          <p:cNvCxnSpPr/>
          <p:nvPr/>
        </p:nvCxnSpPr>
        <p:spPr>
          <a:xfrm>
            <a:off x="4308490" y="3824285"/>
            <a:ext cx="103880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/>
          <p:nvPr/>
        </p:nvCxnSpPr>
        <p:spPr>
          <a:xfrm>
            <a:off x="4322824" y="4034930"/>
            <a:ext cx="162182" cy="0"/>
          </a:xfrm>
          <a:prstGeom prst="line">
            <a:avLst/>
          </a:prstGeom>
          <a:ln w="76200" cap="sq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endCxn id="303" idx="1"/>
          </p:cNvCxnSpPr>
          <p:nvPr/>
        </p:nvCxnSpPr>
        <p:spPr>
          <a:xfrm>
            <a:off x="3277289" y="3921352"/>
            <a:ext cx="401517" cy="0"/>
          </a:xfrm>
          <a:prstGeom prst="line">
            <a:avLst/>
          </a:prstGeom>
          <a:noFill/>
          <a:ln w="762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8" name="直接连接符 267"/>
          <p:cNvCxnSpPr/>
          <p:nvPr/>
        </p:nvCxnSpPr>
        <p:spPr>
          <a:xfrm>
            <a:off x="4311940" y="2884711"/>
            <a:ext cx="3238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/>
          <p:nvPr/>
        </p:nvCxnSpPr>
        <p:spPr>
          <a:xfrm>
            <a:off x="3864129" y="3937535"/>
            <a:ext cx="421697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/>
          <p:nvPr/>
        </p:nvCxnSpPr>
        <p:spPr>
          <a:xfrm>
            <a:off x="3881964" y="4968024"/>
            <a:ext cx="1166818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矩形 270"/>
          <p:cNvSpPr/>
          <p:nvPr/>
        </p:nvSpPr>
        <p:spPr>
          <a:xfrm>
            <a:off x="7021628" y="3574299"/>
            <a:ext cx="3079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72" name="矩形 271"/>
          <p:cNvSpPr/>
          <p:nvPr/>
        </p:nvSpPr>
        <p:spPr>
          <a:xfrm>
            <a:off x="6554465" y="5543167"/>
            <a:ext cx="8845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3" name="直接连接符 272"/>
          <p:cNvCxnSpPr/>
          <p:nvPr/>
        </p:nvCxnSpPr>
        <p:spPr>
          <a:xfrm>
            <a:off x="7087556" y="3831416"/>
            <a:ext cx="768407" cy="0"/>
          </a:xfrm>
          <a:prstGeom prst="line">
            <a:avLst/>
          </a:prstGeom>
          <a:ln w="76200" cap="sq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>
            <a:off x="7087556" y="4042043"/>
            <a:ext cx="1084205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5" name="直接连接符 274"/>
          <p:cNvCxnSpPr/>
          <p:nvPr/>
        </p:nvCxnSpPr>
        <p:spPr>
          <a:xfrm>
            <a:off x="7954919" y="4245743"/>
            <a:ext cx="2173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矩形 275"/>
          <p:cNvSpPr/>
          <p:nvPr/>
        </p:nvSpPr>
        <p:spPr>
          <a:xfrm>
            <a:off x="7690058" y="4085902"/>
            <a:ext cx="2717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7" name="直接连接符 276"/>
          <p:cNvCxnSpPr/>
          <p:nvPr/>
        </p:nvCxnSpPr>
        <p:spPr>
          <a:xfrm>
            <a:off x="8595792" y="4351001"/>
            <a:ext cx="436538" cy="0"/>
          </a:xfrm>
          <a:prstGeom prst="line">
            <a:avLst/>
          </a:prstGeom>
          <a:ln w="76200" cap="sq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矩形 277"/>
          <p:cNvSpPr/>
          <p:nvPr/>
        </p:nvSpPr>
        <p:spPr>
          <a:xfrm>
            <a:off x="7735287" y="5081484"/>
            <a:ext cx="4749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&lt;&lt;2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任意多边形: 形状 192"/>
          <p:cNvSpPr/>
          <p:nvPr/>
        </p:nvSpPr>
        <p:spPr>
          <a:xfrm flipV="1">
            <a:off x="8027000" y="3650647"/>
            <a:ext cx="969470" cy="47828"/>
          </a:xfrm>
          <a:custGeom>
            <a:avLst/>
            <a:gdLst>
              <a:gd name="connsiteX0" fmla="*/ 0 w 901700"/>
              <a:gd name="connsiteY0" fmla="*/ 0 h 107950"/>
              <a:gd name="connsiteX1" fmla="*/ 831850 w 901700"/>
              <a:gd name="connsiteY1" fmla="*/ 0 h 107950"/>
              <a:gd name="connsiteX2" fmla="*/ 831850 w 901700"/>
              <a:gd name="connsiteY2" fmla="*/ 107950 h 107950"/>
              <a:gd name="connsiteX3" fmla="*/ 901700 w 901700"/>
              <a:gd name="connsiteY3" fmla="*/ 107950 h 107950"/>
              <a:gd name="connsiteX0-1" fmla="*/ 0 w 914400"/>
              <a:gd name="connsiteY0-2" fmla="*/ 0 h 107950"/>
              <a:gd name="connsiteX1-3" fmla="*/ 831850 w 914400"/>
              <a:gd name="connsiteY1-4" fmla="*/ 0 h 107950"/>
              <a:gd name="connsiteX2-5" fmla="*/ 831850 w 914400"/>
              <a:gd name="connsiteY2-6" fmla="*/ 107950 h 107950"/>
              <a:gd name="connsiteX3-7" fmla="*/ 914400 w 914400"/>
              <a:gd name="connsiteY3-8" fmla="*/ 104775 h 107950"/>
              <a:gd name="connsiteX0-9" fmla="*/ 0 w 839397"/>
              <a:gd name="connsiteY0-10" fmla="*/ 0 h 107950"/>
              <a:gd name="connsiteX1-11" fmla="*/ 831850 w 839397"/>
              <a:gd name="connsiteY1-12" fmla="*/ 0 h 107950"/>
              <a:gd name="connsiteX2-13" fmla="*/ 831850 w 839397"/>
              <a:gd name="connsiteY2-14" fmla="*/ 107950 h 107950"/>
              <a:gd name="connsiteX3-15" fmla="*/ 838200 w 839397"/>
              <a:gd name="connsiteY3-16" fmla="*/ 97155 h 107950"/>
              <a:gd name="connsiteX0-17" fmla="*/ 0 w 839397"/>
              <a:gd name="connsiteY0-18" fmla="*/ 0 h 107950"/>
              <a:gd name="connsiteX1-19" fmla="*/ 831850 w 839397"/>
              <a:gd name="connsiteY1-20" fmla="*/ 0 h 107950"/>
              <a:gd name="connsiteX2-21" fmla="*/ 831850 w 839397"/>
              <a:gd name="connsiteY2-22" fmla="*/ 107950 h 107950"/>
              <a:gd name="connsiteX3-23" fmla="*/ 838200 w 839397"/>
              <a:gd name="connsiteY3-24" fmla="*/ 20955 h 107950"/>
              <a:gd name="connsiteX0-25" fmla="*/ 0 w 831850"/>
              <a:gd name="connsiteY0-26" fmla="*/ 0 h 107950"/>
              <a:gd name="connsiteX1-27" fmla="*/ 831850 w 831850"/>
              <a:gd name="connsiteY1-28" fmla="*/ 0 h 107950"/>
              <a:gd name="connsiteX2-29" fmla="*/ 831850 w 831850"/>
              <a:gd name="connsiteY2-30" fmla="*/ 107950 h 107950"/>
              <a:gd name="connsiteX0-31" fmla="*/ 0 w 831850"/>
              <a:gd name="connsiteY0-32" fmla="*/ 0 h 69850"/>
              <a:gd name="connsiteX1-33" fmla="*/ 831850 w 831850"/>
              <a:gd name="connsiteY1-34" fmla="*/ 0 h 69850"/>
              <a:gd name="connsiteX2-35" fmla="*/ 831850 w 831850"/>
              <a:gd name="connsiteY2-36" fmla="*/ 69850 h 69850"/>
              <a:gd name="connsiteX0-37" fmla="*/ 0 w 831850"/>
              <a:gd name="connsiteY0-38" fmla="*/ 0 h 0"/>
              <a:gd name="connsiteX1-39" fmla="*/ 831850 w 831850"/>
              <a:gd name="connsiteY1-40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31850">
                <a:moveTo>
                  <a:pt x="0" y="0"/>
                </a:moveTo>
                <a:lnTo>
                  <a:pt x="831850" y="0"/>
                </a:lnTo>
              </a:path>
            </a:pathLst>
          </a:custGeom>
          <a:ln w="76200" cap="sq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80" name="矩形 279"/>
          <p:cNvSpPr/>
          <p:nvPr/>
        </p:nvSpPr>
        <p:spPr>
          <a:xfrm>
            <a:off x="8541164" y="3432972"/>
            <a:ext cx="563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8566542" y="4332115"/>
            <a:ext cx="5543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矩形 281"/>
          <p:cNvSpPr/>
          <p:nvPr/>
        </p:nvSpPr>
        <p:spPr>
          <a:xfrm>
            <a:off x="9205607" y="3525659"/>
            <a:ext cx="6381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9449745" y="4073554"/>
            <a:ext cx="834390" cy="27559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4" name="直接连接符 283"/>
          <p:cNvCxnSpPr/>
          <p:nvPr/>
        </p:nvCxnSpPr>
        <p:spPr>
          <a:xfrm>
            <a:off x="10446276" y="4073928"/>
            <a:ext cx="649270" cy="0"/>
          </a:xfrm>
          <a:prstGeom prst="line">
            <a:avLst/>
          </a:prstGeom>
          <a:noFill/>
          <a:ln w="762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4486363" y="4374163"/>
            <a:ext cx="139609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/>
          <p:nvPr/>
        </p:nvCxnSpPr>
        <p:spPr>
          <a:xfrm>
            <a:off x="4308489" y="4585790"/>
            <a:ext cx="32383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7" name="直接连接符 286"/>
          <p:cNvCxnSpPr/>
          <p:nvPr/>
        </p:nvCxnSpPr>
        <p:spPr>
          <a:xfrm>
            <a:off x="4822681" y="4446820"/>
            <a:ext cx="544982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8" name="组合 287"/>
          <p:cNvGrpSpPr/>
          <p:nvPr/>
        </p:nvGrpSpPr>
        <p:grpSpPr>
          <a:xfrm>
            <a:off x="4588359" y="1538411"/>
            <a:ext cx="653529" cy="1568364"/>
            <a:chOff x="4823977" y="1700209"/>
            <a:chExt cx="689269" cy="1654134"/>
          </a:xfrm>
        </p:grpSpPr>
        <p:sp>
          <p:nvSpPr>
            <p:cNvPr id="289" name="矩形: 圆角 25"/>
            <p:cNvSpPr/>
            <p:nvPr/>
          </p:nvSpPr>
          <p:spPr>
            <a:xfrm>
              <a:off x="4870344" y="1700209"/>
              <a:ext cx="642902" cy="1654134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4960120" y="1975984"/>
              <a:ext cx="438671" cy="829122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 制 器</a:t>
              </a:r>
              <a:endParaRPr lang="zh-CN" altLang="en-US" sz="151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>
              <a:off x="4823977" y="2948213"/>
              <a:ext cx="59940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4823977" y="2738737"/>
              <a:ext cx="44335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3" name="Group 1"/>
          <p:cNvGrpSpPr/>
          <p:nvPr/>
        </p:nvGrpSpPr>
        <p:grpSpPr>
          <a:xfrm>
            <a:off x="10310610" y="1745642"/>
            <a:ext cx="259246" cy="192503"/>
            <a:chOff x="3990332" y="3048832"/>
            <a:chExt cx="1009448" cy="723602"/>
          </a:xfrm>
        </p:grpSpPr>
        <p:sp>
          <p:nvSpPr>
            <p:cNvPr id="294" name="Stored Data 71"/>
            <p:cNvSpPr/>
            <p:nvPr/>
          </p:nvSpPr>
          <p:spPr>
            <a:xfrm rot="10800000">
              <a:off x="3997590" y="3048854"/>
              <a:ext cx="1002190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5183 w 10000"/>
                <a:gd name="connsiteY0-366" fmla="*/ 44 h 10000"/>
                <a:gd name="connsiteX1-367" fmla="*/ 10000 w 10000"/>
                <a:gd name="connsiteY1-368" fmla="*/ 0 h 10000"/>
                <a:gd name="connsiteX2-369" fmla="*/ 8935 w 10000"/>
                <a:gd name="connsiteY2-370" fmla="*/ 4956 h 10000"/>
                <a:gd name="connsiteX3-371" fmla="*/ 9999 w 10000"/>
                <a:gd name="connsiteY3-372" fmla="*/ 10000 h 10000"/>
                <a:gd name="connsiteX4-373" fmla="*/ 5183 w 10000"/>
                <a:gd name="connsiteY4-374" fmla="*/ 9912 h 10000"/>
                <a:gd name="connsiteX5-375" fmla="*/ 0 w 10000"/>
                <a:gd name="connsiteY5-376" fmla="*/ 5043 h 10000"/>
                <a:gd name="connsiteX6-377" fmla="*/ 5183 w 10000"/>
                <a:gd name="connsiteY6-378" fmla="*/ 44 h 10000"/>
                <a:gd name="connsiteX0-379" fmla="*/ 5183 w 10000"/>
                <a:gd name="connsiteY0-380" fmla="*/ 44 h 10000"/>
                <a:gd name="connsiteX1-381" fmla="*/ 10000 w 10000"/>
                <a:gd name="connsiteY1-382" fmla="*/ 0 h 10000"/>
                <a:gd name="connsiteX2-383" fmla="*/ 8935 w 10000"/>
                <a:gd name="connsiteY2-384" fmla="*/ 4956 h 10000"/>
                <a:gd name="connsiteX3-385" fmla="*/ 9999 w 10000"/>
                <a:gd name="connsiteY3-386" fmla="*/ 10000 h 10000"/>
                <a:gd name="connsiteX4-387" fmla="*/ 5183 w 10000"/>
                <a:gd name="connsiteY4-388" fmla="*/ 9912 h 10000"/>
                <a:gd name="connsiteX5-389" fmla="*/ 0 w 10000"/>
                <a:gd name="connsiteY5-390" fmla="*/ 5043 h 10000"/>
                <a:gd name="connsiteX6-391" fmla="*/ 5183 w 10000"/>
                <a:gd name="connsiteY6-392" fmla="*/ 44 h 10000"/>
                <a:gd name="connsiteX0-393" fmla="*/ 8935 w 10000"/>
                <a:gd name="connsiteY0-394" fmla="*/ 4956 h 10000"/>
                <a:gd name="connsiteX1-395" fmla="*/ 9999 w 10000"/>
                <a:gd name="connsiteY1-396" fmla="*/ 10000 h 10000"/>
                <a:gd name="connsiteX2-397" fmla="*/ 5183 w 10000"/>
                <a:gd name="connsiteY2-398" fmla="*/ 9912 h 10000"/>
                <a:gd name="connsiteX3-399" fmla="*/ 0 w 10000"/>
                <a:gd name="connsiteY3-400" fmla="*/ 5043 h 10000"/>
                <a:gd name="connsiteX4-401" fmla="*/ 5183 w 10000"/>
                <a:gd name="connsiteY4-402" fmla="*/ 44 h 10000"/>
                <a:gd name="connsiteX5-403" fmla="*/ 10000 w 10000"/>
                <a:gd name="connsiteY5-404" fmla="*/ 0 h 10000"/>
                <a:gd name="connsiteX6-405" fmla="*/ 9841 w 10000"/>
                <a:gd name="connsiteY6-406" fmla="*/ 6220 h 10000"/>
                <a:gd name="connsiteX0-407" fmla="*/ 8935 w 10000"/>
                <a:gd name="connsiteY0-408" fmla="*/ 4956 h 10000"/>
                <a:gd name="connsiteX1-409" fmla="*/ 9999 w 10000"/>
                <a:gd name="connsiteY1-410" fmla="*/ 10000 h 10000"/>
                <a:gd name="connsiteX2-411" fmla="*/ 5183 w 10000"/>
                <a:gd name="connsiteY2-412" fmla="*/ 9912 h 10000"/>
                <a:gd name="connsiteX3-413" fmla="*/ 0 w 10000"/>
                <a:gd name="connsiteY3-414" fmla="*/ 5043 h 10000"/>
                <a:gd name="connsiteX4-415" fmla="*/ 5183 w 10000"/>
                <a:gd name="connsiteY4-416" fmla="*/ 44 h 10000"/>
                <a:gd name="connsiteX5-417" fmla="*/ 10000 w 10000"/>
                <a:gd name="connsiteY5-418" fmla="*/ 0 h 10000"/>
                <a:gd name="connsiteX0-419" fmla="*/ 9999 w 10000"/>
                <a:gd name="connsiteY0-420" fmla="*/ 10000 h 10000"/>
                <a:gd name="connsiteX1-421" fmla="*/ 5183 w 10000"/>
                <a:gd name="connsiteY1-422" fmla="*/ 9912 h 10000"/>
                <a:gd name="connsiteX2-423" fmla="*/ 0 w 10000"/>
                <a:gd name="connsiteY2-424" fmla="*/ 5043 h 10000"/>
                <a:gd name="connsiteX3-425" fmla="*/ 5183 w 10000"/>
                <a:gd name="connsiteY3-426" fmla="*/ 44 h 10000"/>
                <a:gd name="connsiteX4-427" fmla="*/ 10000 w 10000"/>
                <a:gd name="connsiteY4-428" fmla="*/ 0 h 10000"/>
                <a:gd name="connsiteX0-429" fmla="*/ 8536 w 8537"/>
                <a:gd name="connsiteY0-430" fmla="*/ 10000 h 10000"/>
                <a:gd name="connsiteX1-431" fmla="*/ 3720 w 8537"/>
                <a:gd name="connsiteY1-432" fmla="*/ 9912 h 10000"/>
                <a:gd name="connsiteX2-433" fmla="*/ 0 w 8537"/>
                <a:gd name="connsiteY2-434" fmla="*/ 4793 h 10000"/>
                <a:gd name="connsiteX3-435" fmla="*/ 3720 w 8537"/>
                <a:gd name="connsiteY3-436" fmla="*/ 44 h 10000"/>
                <a:gd name="connsiteX4-437" fmla="*/ 8537 w 8537"/>
                <a:gd name="connsiteY4-438" fmla="*/ 0 h 10000"/>
                <a:gd name="connsiteX0-439" fmla="*/ 10342 w 10343"/>
                <a:gd name="connsiteY0-440" fmla="*/ 10000 h 10000"/>
                <a:gd name="connsiteX1-441" fmla="*/ 4701 w 10343"/>
                <a:gd name="connsiteY1-442" fmla="*/ 9912 h 10000"/>
                <a:gd name="connsiteX2-443" fmla="*/ 0 w 10343"/>
                <a:gd name="connsiteY2-444" fmla="*/ 4543 h 10000"/>
                <a:gd name="connsiteX3-445" fmla="*/ 4701 w 10343"/>
                <a:gd name="connsiteY3-446" fmla="*/ 44 h 10000"/>
                <a:gd name="connsiteX4-447" fmla="*/ 10343 w 10343"/>
                <a:gd name="connsiteY4-448" fmla="*/ 0 h 10000"/>
                <a:gd name="connsiteX0-449" fmla="*/ 9771 w 9772"/>
                <a:gd name="connsiteY0-450" fmla="*/ 10000 h 10000"/>
                <a:gd name="connsiteX1-451" fmla="*/ 4130 w 9772"/>
                <a:gd name="connsiteY1-452" fmla="*/ 9912 h 10000"/>
                <a:gd name="connsiteX2-453" fmla="*/ 0 w 9772"/>
                <a:gd name="connsiteY2-454" fmla="*/ 4917 h 10000"/>
                <a:gd name="connsiteX3-455" fmla="*/ 4130 w 9772"/>
                <a:gd name="connsiteY3-456" fmla="*/ 44 h 10000"/>
                <a:gd name="connsiteX4-457" fmla="*/ 9772 w 9772"/>
                <a:gd name="connsiteY4-458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72" h="10000">
                  <a:moveTo>
                    <a:pt x="9771" y="10000"/>
                  </a:moveTo>
                  <a:lnTo>
                    <a:pt x="4130" y="9912"/>
                  </a:lnTo>
                  <a:cubicBezTo>
                    <a:pt x="1643" y="9824"/>
                    <a:pt x="0" y="6562"/>
                    <a:pt x="0" y="4917"/>
                  </a:cubicBezTo>
                  <a:cubicBezTo>
                    <a:pt x="0" y="3272"/>
                    <a:pt x="1531" y="220"/>
                    <a:pt x="4130" y="44"/>
                  </a:cubicBezTo>
                  <a:lnTo>
                    <a:pt x="9772" y="0"/>
                  </a:ln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 b="1"/>
            </a:p>
          </p:txBody>
        </p:sp>
        <p:sp>
          <p:nvSpPr>
            <p:cNvPr id="295" name="Stored Data 71"/>
            <p:cNvSpPr/>
            <p:nvPr/>
          </p:nvSpPr>
          <p:spPr>
            <a:xfrm rot="10800000">
              <a:off x="3990332" y="3048832"/>
              <a:ext cx="167778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603 w 5420"/>
                <a:gd name="connsiteY0-366" fmla="*/ 44 h 10000"/>
                <a:gd name="connsiteX1-367" fmla="*/ 5420 w 5420"/>
                <a:gd name="connsiteY1-368" fmla="*/ 0 h 10000"/>
                <a:gd name="connsiteX2-369" fmla="*/ 4355 w 5420"/>
                <a:gd name="connsiteY2-370" fmla="*/ 4956 h 10000"/>
                <a:gd name="connsiteX3-371" fmla="*/ 5419 w 5420"/>
                <a:gd name="connsiteY3-372" fmla="*/ 10000 h 10000"/>
                <a:gd name="connsiteX4-373" fmla="*/ 603 w 5420"/>
                <a:gd name="connsiteY4-374" fmla="*/ 9912 h 10000"/>
                <a:gd name="connsiteX5-375" fmla="*/ 603 w 5420"/>
                <a:gd name="connsiteY5-376" fmla="*/ 44 h 10000"/>
                <a:gd name="connsiteX0-377" fmla="*/ 1112 w 9999"/>
                <a:gd name="connsiteY0-378" fmla="*/ 9912 h 11176"/>
                <a:gd name="connsiteX1-379" fmla="*/ 1112 w 9999"/>
                <a:gd name="connsiteY1-380" fmla="*/ 44 h 11176"/>
                <a:gd name="connsiteX2-381" fmla="*/ 9999 w 9999"/>
                <a:gd name="connsiteY2-382" fmla="*/ 0 h 11176"/>
                <a:gd name="connsiteX3-383" fmla="*/ 8034 w 9999"/>
                <a:gd name="connsiteY3-384" fmla="*/ 4956 h 11176"/>
                <a:gd name="connsiteX4-385" fmla="*/ 9997 w 9999"/>
                <a:gd name="connsiteY4-386" fmla="*/ 10000 h 11176"/>
                <a:gd name="connsiteX5-387" fmla="*/ 2783 w 9999"/>
                <a:gd name="connsiteY5-388" fmla="*/ 11176 h 11176"/>
                <a:gd name="connsiteX0-389" fmla="*/ 1112 w 10000"/>
                <a:gd name="connsiteY0-390" fmla="*/ 8869 h 8948"/>
                <a:gd name="connsiteX1-391" fmla="*/ 1112 w 10000"/>
                <a:gd name="connsiteY1-392" fmla="*/ 39 h 8948"/>
                <a:gd name="connsiteX2-393" fmla="*/ 10000 w 10000"/>
                <a:gd name="connsiteY2-394" fmla="*/ 0 h 8948"/>
                <a:gd name="connsiteX3-395" fmla="*/ 8035 w 10000"/>
                <a:gd name="connsiteY3-396" fmla="*/ 4435 h 8948"/>
                <a:gd name="connsiteX4-397" fmla="*/ 9998 w 10000"/>
                <a:gd name="connsiteY4-398" fmla="*/ 8948 h 8948"/>
                <a:gd name="connsiteX0-399" fmla="*/ 0 w 8888"/>
                <a:gd name="connsiteY0-400" fmla="*/ 44 h 10000"/>
                <a:gd name="connsiteX1-401" fmla="*/ 8888 w 8888"/>
                <a:gd name="connsiteY1-402" fmla="*/ 0 h 10000"/>
                <a:gd name="connsiteX2-403" fmla="*/ 6923 w 8888"/>
                <a:gd name="connsiteY2-404" fmla="*/ 4956 h 10000"/>
                <a:gd name="connsiteX3-405" fmla="*/ 8886 w 8888"/>
                <a:gd name="connsiteY3-406" fmla="*/ 10000 h 10000"/>
                <a:gd name="connsiteX0-407" fmla="*/ 2211 w 2211"/>
                <a:gd name="connsiteY0-408" fmla="*/ 0 h 10000"/>
                <a:gd name="connsiteX1-409" fmla="*/ 0 w 2211"/>
                <a:gd name="connsiteY1-410" fmla="*/ 4956 h 10000"/>
                <a:gd name="connsiteX2-411" fmla="*/ 2209 w 2211"/>
                <a:gd name="connsiteY2-4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 b="1"/>
            </a:p>
          </p:txBody>
        </p:sp>
      </p:grpSp>
      <p:sp>
        <p:nvSpPr>
          <p:cNvPr id="299" name="矩形 298"/>
          <p:cNvSpPr/>
          <p:nvPr/>
        </p:nvSpPr>
        <p:spPr>
          <a:xfrm>
            <a:off x="4756863" y="3599699"/>
            <a:ext cx="30035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00" name="矩形 299"/>
          <p:cNvSpPr/>
          <p:nvPr/>
        </p:nvSpPr>
        <p:spPr>
          <a:xfrm>
            <a:off x="4756863" y="3817129"/>
            <a:ext cx="29337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01" name="矩形 300"/>
          <p:cNvSpPr/>
          <p:nvPr/>
        </p:nvSpPr>
        <p:spPr>
          <a:xfrm>
            <a:off x="4322823" y="4553469"/>
            <a:ext cx="32512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02" name="组合 301"/>
          <p:cNvGrpSpPr/>
          <p:nvPr/>
        </p:nvGrpSpPr>
        <p:grpSpPr>
          <a:xfrm>
            <a:off x="3564271" y="3676261"/>
            <a:ext cx="454660" cy="768019"/>
            <a:chOff x="3743887" y="4137343"/>
            <a:chExt cx="479524" cy="810020"/>
          </a:xfrm>
        </p:grpSpPr>
        <p:sp>
          <p:nvSpPr>
            <p:cNvPr id="303" name="矩形 302"/>
            <p:cNvSpPr/>
            <p:nvPr/>
          </p:nvSpPr>
          <p:spPr>
            <a:xfrm>
              <a:off x="3864682" y="4179616"/>
              <a:ext cx="217163" cy="43110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>
              <a:off x="3785987" y="4137343"/>
              <a:ext cx="397818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" name="组合 304"/>
            <p:cNvGrpSpPr/>
            <p:nvPr/>
          </p:nvGrpSpPr>
          <p:grpSpPr>
            <a:xfrm>
              <a:off x="3743887" y="4475965"/>
              <a:ext cx="479524" cy="471398"/>
              <a:chOff x="3743887" y="4293594"/>
              <a:chExt cx="479524" cy="471398"/>
            </a:xfrm>
          </p:grpSpPr>
          <p:grpSp>
            <p:nvGrpSpPr>
              <p:cNvPr id="306" name="组合 305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308" name="直接连接符 307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9" name="矩形 308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07" name="等腰三角形 306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grpSp>
        <p:nvGrpSpPr>
          <p:cNvPr id="310" name="组合 309"/>
          <p:cNvGrpSpPr/>
          <p:nvPr/>
        </p:nvGrpSpPr>
        <p:grpSpPr>
          <a:xfrm>
            <a:off x="3564272" y="5185138"/>
            <a:ext cx="454660" cy="307763"/>
            <a:chOff x="2146087" y="4862847"/>
            <a:chExt cx="454685" cy="307779"/>
          </a:xfrm>
        </p:grpSpPr>
        <p:cxnSp>
          <p:nvCxnSpPr>
            <p:cNvPr id="311" name="直接连接符 310"/>
            <p:cNvCxnSpPr/>
            <p:nvPr/>
          </p:nvCxnSpPr>
          <p:spPr>
            <a:xfrm flipV="1">
              <a:off x="2364748" y="4862847"/>
              <a:ext cx="0" cy="10477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矩形 311"/>
            <p:cNvSpPr/>
            <p:nvPr/>
          </p:nvSpPr>
          <p:spPr>
            <a:xfrm>
              <a:off x="2146087" y="4910263"/>
              <a:ext cx="454685" cy="2603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" name="组合 312"/>
          <p:cNvGrpSpPr/>
          <p:nvPr/>
        </p:nvGrpSpPr>
        <p:grpSpPr>
          <a:xfrm>
            <a:off x="1181999" y="4024983"/>
            <a:ext cx="454660" cy="446955"/>
            <a:chOff x="3743887" y="4293594"/>
            <a:chExt cx="479524" cy="471398"/>
          </a:xfrm>
          <a:solidFill>
            <a:srgbClr val="59B2FF"/>
          </a:solidFill>
        </p:grpSpPr>
        <p:grpSp>
          <p:nvGrpSpPr>
            <p:cNvPr id="314" name="组合 313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  <a:grpFill/>
          </p:grpSpPr>
          <p:cxnSp>
            <p:nvCxnSpPr>
              <p:cNvPr id="316" name="直接连接符 315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矩形 316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5" name="等腰三角形 314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rgbClr val="BDD7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318" name="组合 317"/>
          <p:cNvGrpSpPr/>
          <p:nvPr/>
        </p:nvGrpSpPr>
        <p:grpSpPr>
          <a:xfrm>
            <a:off x="2406358" y="3573040"/>
            <a:ext cx="923771" cy="1615853"/>
            <a:chOff x="2522647" y="4028476"/>
            <a:chExt cx="974290" cy="1704220"/>
          </a:xfrm>
        </p:grpSpPr>
        <p:sp>
          <p:nvSpPr>
            <p:cNvPr id="319" name="矩形 318"/>
            <p:cNvSpPr/>
            <p:nvPr/>
          </p:nvSpPr>
          <p:spPr>
            <a:xfrm>
              <a:off x="2556996" y="4058983"/>
              <a:ext cx="874185" cy="1328564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20" name="矩形 319"/>
            <p:cNvSpPr/>
            <p:nvPr/>
          </p:nvSpPr>
          <p:spPr>
            <a:xfrm>
              <a:off x="2751430" y="4028476"/>
              <a:ext cx="505644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矩形 320"/>
            <p:cNvSpPr/>
            <p:nvPr/>
          </p:nvSpPr>
          <p:spPr>
            <a:xfrm>
              <a:off x="3033486" y="4239007"/>
              <a:ext cx="463451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>
              <a:off x="2540198" y="4326068"/>
              <a:ext cx="328166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>
              <a:off x="2553908" y="4650629"/>
              <a:ext cx="906141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Memory</a:t>
              </a:r>
              <a:endPara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24" name="矩形 323"/>
            <p:cNvSpPr/>
            <p:nvPr/>
          </p:nvSpPr>
          <p:spPr>
            <a:xfrm>
              <a:off x="2522647" y="5002406"/>
              <a:ext cx="515690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5" name="组合 324"/>
            <p:cNvGrpSpPr/>
            <p:nvPr/>
          </p:nvGrpSpPr>
          <p:grpSpPr>
            <a:xfrm>
              <a:off x="2770074" y="5245311"/>
              <a:ext cx="479524" cy="487385"/>
              <a:chOff x="3743887" y="4293594"/>
              <a:chExt cx="479524" cy="450735"/>
            </a:xfrm>
            <a:solidFill>
              <a:srgbClr val="92D050"/>
            </a:solidFill>
          </p:grpSpPr>
          <p:grpSp>
            <p:nvGrpSpPr>
              <p:cNvPr id="326" name="组合 325"/>
              <p:cNvGrpSpPr/>
              <p:nvPr/>
            </p:nvGrpSpPr>
            <p:grpSpPr>
              <a:xfrm>
                <a:off x="3743887" y="4420795"/>
                <a:ext cx="479524" cy="323534"/>
                <a:chOff x="2146087" y="4844273"/>
                <a:chExt cx="454685" cy="306775"/>
              </a:xfrm>
              <a:grpFill/>
            </p:grpSpPr>
            <p:cxnSp>
              <p:nvCxnSpPr>
                <p:cNvPr id="328" name="直接连接符 327"/>
                <p:cNvCxnSpPr/>
                <p:nvPr/>
              </p:nvCxnSpPr>
              <p:spPr>
                <a:xfrm flipV="1">
                  <a:off x="2364748" y="4844273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矩形 328"/>
                <p:cNvSpPr/>
                <p:nvPr/>
              </p:nvSpPr>
              <p:spPr>
                <a:xfrm>
                  <a:off x="2146087" y="4910263"/>
                  <a:ext cx="454685" cy="24078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7" name="等腰三角形 326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grpSp>
        <p:nvGrpSpPr>
          <p:cNvPr id="330" name="组合 329"/>
          <p:cNvGrpSpPr/>
          <p:nvPr/>
        </p:nvGrpSpPr>
        <p:grpSpPr>
          <a:xfrm>
            <a:off x="6761343" y="3608890"/>
            <a:ext cx="454660" cy="957123"/>
            <a:chOff x="7115801" y="4066288"/>
            <a:chExt cx="479524" cy="1009465"/>
          </a:xfrm>
        </p:grpSpPr>
        <p:sp>
          <p:nvSpPr>
            <p:cNvPr id="331" name="矩形 330"/>
            <p:cNvSpPr/>
            <p:nvPr/>
          </p:nvSpPr>
          <p:spPr>
            <a:xfrm>
              <a:off x="7242686" y="4066288"/>
              <a:ext cx="217163" cy="670636"/>
            </a:xfrm>
            <a:prstGeom prst="rect">
              <a:avLst/>
            </a:prstGeom>
            <a:solidFill>
              <a:srgbClr val="33CCCC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grpSp>
          <p:nvGrpSpPr>
            <p:cNvPr id="332" name="组合 331"/>
            <p:cNvGrpSpPr/>
            <p:nvPr/>
          </p:nvGrpSpPr>
          <p:grpSpPr>
            <a:xfrm>
              <a:off x="7115801" y="4604354"/>
              <a:ext cx="479524" cy="471399"/>
              <a:chOff x="3743887" y="4293594"/>
              <a:chExt cx="479524" cy="471399"/>
            </a:xfrm>
          </p:grpSpPr>
          <p:grpSp>
            <p:nvGrpSpPr>
              <p:cNvPr id="333" name="组合 332"/>
              <p:cNvGrpSpPr/>
              <p:nvPr/>
            </p:nvGrpSpPr>
            <p:grpSpPr>
              <a:xfrm>
                <a:off x="3743887" y="4440399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335" name="直接连接符 334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6" name="矩形 335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4" name="等腰三角形 333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33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grpSp>
        <p:nvGrpSpPr>
          <p:cNvPr id="337" name="组合 336"/>
          <p:cNvGrpSpPr/>
          <p:nvPr/>
        </p:nvGrpSpPr>
        <p:grpSpPr>
          <a:xfrm>
            <a:off x="10111411" y="3870440"/>
            <a:ext cx="454660" cy="730489"/>
            <a:chOff x="10649077" y="4342141"/>
            <a:chExt cx="479524" cy="770437"/>
          </a:xfrm>
        </p:grpSpPr>
        <p:sp>
          <p:nvSpPr>
            <p:cNvPr id="338" name="矩形 337"/>
            <p:cNvSpPr/>
            <p:nvPr/>
          </p:nvSpPr>
          <p:spPr>
            <a:xfrm>
              <a:off x="10772314" y="4342141"/>
              <a:ext cx="217163" cy="432126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</a:t>
              </a:r>
              <a:endParaRPr lang="en-US" altLang="zh-CN" sz="11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339" name="组合 338"/>
            <p:cNvGrpSpPr/>
            <p:nvPr/>
          </p:nvGrpSpPr>
          <p:grpSpPr>
            <a:xfrm>
              <a:off x="10649077" y="4641179"/>
              <a:ext cx="479524" cy="471399"/>
              <a:chOff x="3743887" y="4293594"/>
              <a:chExt cx="479524" cy="471399"/>
            </a:xfrm>
          </p:grpSpPr>
          <p:grpSp>
            <p:nvGrpSpPr>
              <p:cNvPr id="340" name="组合 339"/>
              <p:cNvGrpSpPr/>
              <p:nvPr/>
            </p:nvGrpSpPr>
            <p:grpSpPr>
              <a:xfrm>
                <a:off x="3743887" y="4440399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342" name="直接连接符 341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3" name="矩形 342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41" name="等腰三角形 340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FF6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sp>
        <p:nvSpPr>
          <p:cNvPr id="349" name="矩形 348"/>
          <p:cNvSpPr/>
          <p:nvPr/>
        </p:nvSpPr>
        <p:spPr>
          <a:xfrm>
            <a:off x="3470306" y="3471677"/>
            <a:ext cx="35560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50" name="矩形 349"/>
          <p:cNvSpPr/>
          <p:nvPr/>
        </p:nvSpPr>
        <p:spPr>
          <a:xfrm>
            <a:off x="3469967" y="4483628"/>
            <a:ext cx="4298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3818600" y="2223635"/>
            <a:ext cx="78867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IRWrite</a:t>
            </a:r>
            <a:endParaRPr lang="en-US" altLang="zh-CN" sz="1325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52" name="矩形 351"/>
          <p:cNvSpPr/>
          <p:nvPr/>
        </p:nvSpPr>
        <p:spPr>
          <a:xfrm>
            <a:off x="3603835" y="1981730"/>
            <a:ext cx="103314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MemWrite</a:t>
            </a:r>
            <a:endParaRPr lang="en-US" altLang="zh-CN" sz="1325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353" name="直接连接符 352"/>
          <p:cNvCxnSpPr/>
          <p:nvPr/>
        </p:nvCxnSpPr>
        <p:spPr>
          <a:xfrm flipV="1">
            <a:off x="4930849" y="1433642"/>
            <a:ext cx="0" cy="1047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矩形 353"/>
          <p:cNvSpPr/>
          <p:nvPr/>
        </p:nvSpPr>
        <p:spPr>
          <a:xfrm>
            <a:off x="5198394" y="1385087"/>
            <a:ext cx="76962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PCWrite</a:t>
            </a:r>
            <a:endParaRPr lang="en-US" altLang="zh-CN" sz="1200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55" name="矩形 354"/>
          <p:cNvSpPr/>
          <p:nvPr/>
        </p:nvSpPr>
        <p:spPr>
          <a:xfrm>
            <a:off x="5198393" y="1594265"/>
            <a:ext cx="68008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Branch</a:t>
            </a:r>
            <a:endParaRPr lang="en-US" altLang="zh-CN" sz="1200" b="1" dirty="0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56" name="矩形 355"/>
          <p:cNvSpPr/>
          <p:nvPr/>
        </p:nvSpPr>
        <p:spPr>
          <a:xfrm>
            <a:off x="5198394" y="1803442"/>
            <a:ext cx="59055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PCSrc</a:t>
            </a:r>
            <a:endParaRPr lang="en-US" altLang="zh-CN" sz="1200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57" name="矩形 356"/>
          <p:cNvSpPr/>
          <p:nvPr/>
        </p:nvSpPr>
        <p:spPr>
          <a:xfrm>
            <a:off x="10819658" y="1587521"/>
            <a:ext cx="58420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PCEn</a:t>
            </a:r>
            <a:endParaRPr lang="en-US" altLang="zh-CN" sz="1325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58" name="矩形 357"/>
          <p:cNvSpPr/>
          <p:nvPr/>
        </p:nvSpPr>
        <p:spPr>
          <a:xfrm>
            <a:off x="4339909" y="3146843"/>
            <a:ext cx="74993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RegDst</a:t>
            </a:r>
            <a:endParaRPr lang="en-US" altLang="zh-CN" sz="1325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59" name="组合 358"/>
          <p:cNvGrpSpPr/>
          <p:nvPr/>
        </p:nvGrpSpPr>
        <p:grpSpPr>
          <a:xfrm>
            <a:off x="5062979" y="2640152"/>
            <a:ext cx="1061720" cy="2044478"/>
            <a:chOff x="5324550" y="3044572"/>
            <a:chExt cx="1119783" cy="2156285"/>
          </a:xfrm>
        </p:grpSpPr>
        <p:sp>
          <p:nvSpPr>
            <p:cNvPr id="360" name="任意多边形: 形状 47"/>
            <p:cNvSpPr/>
            <p:nvPr/>
          </p:nvSpPr>
          <p:spPr>
            <a:xfrm>
              <a:off x="5519943" y="3315715"/>
              <a:ext cx="770143" cy="753401"/>
            </a:xfrm>
            <a:custGeom>
              <a:avLst/>
              <a:gdLst>
                <a:gd name="connsiteX0" fmla="*/ 0 w 730250"/>
                <a:gd name="connsiteY0" fmla="*/ 0 h 730250"/>
                <a:gd name="connsiteX1" fmla="*/ 730250 w 730250"/>
                <a:gd name="connsiteY1" fmla="*/ 0 h 730250"/>
                <a:gd name="connsiteX2" fmla="*/ 730250 w 730250"/>
                <a:gd name="connsiteY2" fmla="*/ 730250 h 730250"/>
                <a:gd name="connsiteX0-1" fmla="*/ 0 w 730250"/>
                <a:gd name="connsiteY0-2" fmla="*/ 0 h 714375"/>
                <a:gd name="connsiteX1-3" fmla="*/ 730250 w 730250"/>
                <a:gd name="connsiteY1-4" fmla="*/ 0 h 714375"/>
                <a:gd name="connsiteX2-5" fmla="*/ 730250 w 730250"/>
                <a:gd name="connsiteY2-6" fmla="*/ 714375 h 7143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30250" h="714375">
                  <a:moveTo>
                    <a:pt x="0" y="0"/>
                  </a:moveTo>
                  <a:lnTo>
                    <a:pt x="730250" y="0"/>
                  </a:lnTo>
                  <a:lnTo>
                    <a:pt x="730250" y="714375"/>
                  </a:lnTo>
                </a:path>
              </a:pathLst>
            </a:custGeom>
            <a:noFill/>
            <a:ln w="31750" cap="sq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61" name="任意多边形: 形状 50"/>
            <p:cNvSpPr/>
            <p:nvPr/>
          </p:nvSpPr>
          <p:spPr>
            <a:xfrm>
              <a:off x="5404183" y="3533329"/>
              <a:ext cx="0" cy="1667528"/>
            </a:xfrm>
            <a:custGeom>
              <a:avLst/>
              <a:gdLst>
                <a:gd name="connsiteX0" fmla="*/ 0 w 0"/>
                <a:gd name="connsiteY0" fmla="*/ 0 h 1581150"/>
                <a:gd name="connsiteX1" fmla="*/ 0 w 0"/>
                <a:gd name="connsiteY1" fmla="*/ 158115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81150">
                  <a:moveTo>
                    <a:pt x="0" y="0"/>
                  </a:moveTo>
                  <a:lnTo>
                    <a:pt x="0" y="1581150"/>
                  </a:lnTo>
                </a:path>
              </a:pathLst>
            </a:cu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62" name="矩形 361"/>
            <p:cNvSpPr/>
            <p:nvPr/>
          </p:nvSpPr>
          <p:spPr>
            <a:xfrm>
              <a:off x="5467373" y="3044572"/>
              <a:ext cx="900782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rgbClr val="7030A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RegWrite</a:t>
              </a:r>
              <a:endParaRPr lang="en-US" altLang="zh-CN" sz="1200" b="1" dirty="0" err="1">
                <a:solidFill>
                  <a:srgbClr val="7030A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63" name="矩形 362"/>
            <p:cNvSpPr/>
            <p:nvPr/>
          </p:nvSpPr>
          <p:spPr>
            <a:xfrm>
              <a:off x="5324550" y="3586993"/>
              <a:ext cx="1119783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7030A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MemtoReg</a:t>
              </a:r>
              <a:endParaRPr lang="en-US" altLang="zh-CN" sz="1325" b="1" dirty="0" err="1">
                <a:solidFill>
                  <a:srgbClr val="7030A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364" name="等腰三角形 363"/>
          <p:cNvSpPr/>
          <p:nvPr/>
        </p:nvSpPr>
        <p:spPr>
          <a:xfrm flipV="1">
            <a:off x="4837616" y="1538411"/>
            <a:ext cx="191275" cy="129232"/>
          </a:xfrm>
          <a:prstGeom prst="triangl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65" name="矩形 364"/>
          <p:cNvSpPr/>
          <p:nvPr/>
        </p:nvSpPr>
        <p:spPr>
          <a:xfrm>
            <a:off x="970390" y="3417560"/>
            <a:ext cx="6953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PC+4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66" name="组合 365"/>
          <p:cNvGrpSpPr/>
          <p:nvPr/>
        </p:nvGrpSpPr>
        <p:grpSpPr>
          <a:xfrm>
            <a:off x="8142304" y="3886075"/>
            <a:ext cx="444523" cy="993977"/>
            <a:chOff x="4336181" y="4140652"/>
            <a:chExt cx="214542" cy="587002"/>
          </a:xfrm>
        </p:grpSpPr>
        <p:sp>
          <p:nvSpPr>
            <p:cNvPr id="367" name="流程图: 手动操作 366"/>
            <p:cNvSpPr/>
            <p:nvPr/>
          </p:nvSpPr>
          <p:spPr>
            <a:xfrm rot="16200000">
              <a:off x="4158248" y="4335179"/>
              <a:ext cx="587002" cy="197947"/>
            </a:xfrm>
            <a:prstGeom prst="flowChartManualOperation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68" name="矩形 367"/>
            <p:cNvSpPr/>
            <p:nvPr/>
          </p:nvSpPr>
          <p:spPr>
            <a:xfrm>
              <a:off x="4336181" y="4155434"/>
              <a:ext cx="174076" cy="562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69" name="直接连接符 368"/>
          <p:cNvCxnSpPr/>
          <p:nvPr/>
        </p:nvCxnSpPr>
        <p:spPr>
          <a:xfrm>
            <a:off x="7953569" y="4647909"/>
            <a:ext cx="21819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/>
          <p:nvPr/>
        </p:nvCxnSpPr>
        <p:spPr>
          <a:xfrm flipV="1">
            <a:off x="7954822" y="4647909"/>
            <a:ext cx="0" cy="38949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" name="组合 370"/>
          <p:cNvGrpSpPr/>
          <p:nvPr/>
        </p:nvGrpSpPr>
        <p:grpSpPr>
          <a:xfrm>
            <a:off x="1400651" y="1217804"/>
            <a:ext cx="9363346" cy="2489137"/>
            <a:chOff x="1461941" y="1362069"/>
            <a:chExt cx="9875404" cy="2625262"/>
          </a:xfrm>
        </p:grpSpPr>
        <p:cxnSp>
          <p:nvCxnSpPr>
            <p:cNvPr id="372" name="直接连接符 371"/>
            <p:cNvCxnSpPr/>
            <p:nvPr/>
          </p:nvCxnSpPr>
          <p:spPr>
            <a:xfrm>
              <a:off x="1461941" y="1362069"/>
              <a:ext cx="9864214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>
              <a:off x="1461941" y="1362069"/>
              <a:ext cx="0" cy="2625262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>
              <a:off x="11337345" y="1362069"/>
              <a:ext cx="0" cy="658219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11149608" y="2020288"/>
              <a:ext cx="176547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6" name="组合 375"/>
          <p:cNvGrpSpPr/>
          <p:nvPr/>
        </p:nvGrpSpPr>
        <p:grpSpPr>
          <a:xfrm>
            <a:off x="5254587" y="1627020"/>
            <a:ext cx="5075479" cy="141417"/>
            <a:chOff x="5526640" y="1825630"/>
            <a:chExt cx="5353044" cy="149151"/>
          </a:xfrm>
        </p:grpSpPr>
        <p:cxnSp>
          <p:nvCxnSpPr>
            <p:cNvPr id="377" name="直接连接符 376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>
              <a:off x="10737496" y="1836508"/>
              <a:ext cx="0" cy="138273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>
              <a:off x="10737496" y="1974781"/>
              <a:ext cx="142188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0" name="直接连接符 379"/>
          <p:cNvCxnSpPr/>
          <p:nvPr/>
        </p:nvCxnSpPr>
        <p:spPr>
          <a:xfrm>
            <a:off x="5254588" y="1841893"/>
            <a:ext cx="4629371" cy="0"/>
          </a:xfrm>
          <a:prstGeom prst="line">
            <a:avLst/>
          </a:prstGeom>
          <a:noFill/>
          <a:ln w="19050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1" name="组合 380"/>
          <p:cNvGrpSpPr/>
          <p:nvPr/>
        </p:nvGrpSpPr>
        <p:grpSpPr>
          <a:xfrm>
            <a:off x="5254587" y="2054243"/>
            <a:ext cx="5933775" cy="1720651"/>
            <a:chOff x="5526640" y="1825630"/>
            <a:chExt cx="5210856" cy="1341486"/>
          </a:xfrm>
        </p:grpSpPr>
        <p:cxnSp>
          <p:nvCxnSpPr>
            <p:cNvPr id="382" name="直接连接符 381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4" name="组合 383"/>
          <p:cNvGrpSpPr/>
          <p:nvPr/>
        </p:nvGrpSpPr>
        <p:grpSpPr>
          <a:xfrm>
            <a:off x="5198393" y="2012620"/>
            <a:ext cx="4048978" cy="1959276"/>
            <a:chOff x="5467373" y="2382722"/>
            <a:chExt cx="4270406" cy="2066424"/>
          </a:xfrm>
        </p:grpSpPr>
        <p:grpSp>
          <p:nvGrpSpPr>
            <p:cNvPr id="385" name="组合 384"/>
            <p:cNvGrpSpPr/>
            <p:nvPr/>
          </p:nvGrpSpPr>
          <p:grpSpPr>
            <a:xfrm>
              <a:off x="5532632" y="2647662"/>
              <a:ext cx="4205147" cy="1544978"/>
              <a:chOff x="5526640" y="1825630"/>
              <a:chExt cx="5210856" cy="1142068"/>
            </a:xfrm>
          </p:grpSpPr>
          <p:cxnSp>
            <p:nvCxnSpPr>
              <p:cNvPr id="395" name="直接连接符 394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6" name="直接连接符 395"/>
              <p:cNvCxnSpPr/>
              <p:nvPr/>
            </p:nvCxnSpPr>
            <p:spPr>
              <a:xfrm>
                <a:off x="10737496" y="1825630"/>
                <a:ext cx="0" cy="1142068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6" name="矩形 385"/>
            <p:cNvSpPr/>
            <p:nvPr/>
          </p:nvSpPr>
          <p:spPr>
            <a:xfrm>
              <a:off x="5467373" y="2382722"/>
              <a:ext cx="670396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AluOp</a:t>
              </a:r>
              <a:endParaRPr lang="en-US" altLang="zh-CN" sz="1200" b="1" baseline="-25000" dirty="0" err="1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87" name="矩形 386"/>
            <p:cNvSpPr/>
            <p:nvPr/>
          </p:nvSpPr>
          <p:spPr>
            <a:xfrm>
              <a:off x="5467373" y="2603339"/>
              <a:ext cx="835819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ALUSrcB</a:t>
              </a:r>
              <a:endParaRPr lang="en-US" altLang="zh-CN" sz="1200" b="1" baseline="-25000" dirty="0" err="1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88" name="矩形 387"/>
            <p:cNvSpPr/>
            <p:nvPr/>
          </p:nvSpPr>
          <p:spPr>
            <a:xfrm>
              <a:off x="5467373" y="2823956"/>
              <a:ext cx="845865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ALUSrcA</a:t>
              </a:r>
              <a:endParaRPr lang="en-US" altLang="zh-CN" sz="1200" b="1" baseline="-25000" dirty="0" err="1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389" name="组合 388"/>
            <p:cNvGrpSpPr/>
            <p:nvPr/>
          </p:nvGrpSpPr>
          <p:grpSpPr>
            <a:xfrm>
              <a:off x="5525865" y="2868738"/>
              <a:ext cx="3305928" cy="1580408"/>
              <a:chOff x="5526640" y="1825630"/>
              <a:chExt cx="5210856" cy="1168258"/>
            </a:xfrm>
          </p:grpSpPr>
          <p:cxnSp>
            <p:nvCxnSpPr>
              <p:cNvPr id="393" name="直接连接符 392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4" name="直接连接符 393"/>
              <p:cNvCxnSpPr/>
              <p:nvPr/>
            </p:nvCxnSpPr>
            <p:spPr>
              <a:xfrm>
                <a:off x="10737496" y="1841694"/>
                <a:ext cx="0" cy="1152194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90" name="组合 389"/>
            <p:cNvGrpSpPr/>
            <p:nvPr/>
          </p:nvGrpSpPr>
          <p:grpSpPr>
            <a:xfrm>
              <a:off x="5533335" y="3091139"/>
              <a:ext cx="2845181" cy="902802"/>
              <a:chOff x="5526640" y="1825630"/>
              <a:chExt cx="5220570" cy="667363"/>
            </a:xfrm>
          </p:grpSpPr>
          <p:cxnSp>
            <p:nvCxnSpPr>
              <p:cNvPr id="391" name="直接连接符 390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2" name="直接连接符 391"/>
              <p:cNvCxnSpPr/>
              <p:nvPr/>
            </p:nvCxnSpPr>
            <p:spPr>
              <a:xfrm>
                <a:off x="10747210" y="1825630"/>
                <a:ext cx="0" cy="667363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97" name="组合 396"/>
          <p:cNvGrpSpPr/>
          <p:nvPr/>
        </p:nvGrpSpPr>
        <p:grpSpPr>
          <a:xfrm>
            <a:off x="2030327" y="1752603"/>
            <a:ext cx="2588014" cy="2082706"/>
            <a:chOff x="2126053" y="2108486"/>
            <a:chExt cx="2729546" cy="2196604"/>
          </a:xfrm>
        </p:grpSpPr>
        <p:sp>
          <p:nvSpPr>
            <p:cNvPr id="398" name="矩形 397"/>
            <p:cNvSpPr/>
            <p:nvPr/>
          </p:nvSpPr>
          <p:spPr>
            <a:xfrm>
              <a:off x="4282520" y="2108486"/>
              <a:ext cx="560561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FF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IorD</a:t>
              </a:r>
              <a:endParaRPr lang="en-US" altLang="zh-CN" sz="1325" b="1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399" name="组合 398"/>
            <p:cNvGrpSpPr/>
            <p:nvPr/>
          </p:nvGrpSpPr>
          <p:grpSpPr>
            <a:xfrm flipH="1">
              <a:off x="2126053" y="2378098"/>
              <a:ext cx="2729546" cy="1926992"/>
              <a:chOff x="5526640" y="1825630"/>
              <a:chExt cx="5210856" cy="1341486"/>
            </a:xfrm>
          </p:grpSpPr>
          <p:cxnSp>
            <p:nvCxnSpPr>
              <p:cNvPr id="400" name="直接连接符 399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31750" cap="sq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1" name="直接连接符 400"/>
              <p:cNvCxnSpPr/>
              <p:nvPr/>
            </p:nvCxnSpPr>
            <p:spPr>
              <a:xfrm>
                <a:off x="10737495" y="1825630"/>
                <a:ext cx="0" cy="1341486"/>
              </a:xfrm>
              <a:prstGeom prst="line">
                <a:avLst/>
              </a:prstGeom>
              <a:noFill/>
              <a:ln w="31750" cap="sq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02" name="组合 401"/>
          <p:cNvGrpSpPr/>
          <p:nvPr/>
        </p:nvGrpSpPr>
        <p:grpSpPr>
          <a:xfrm flipH="1">
            <a:off x="2867254" y="2252341"/>
            <a:ext cx="1750117" cy="1361631"/>
            <a:chOff x="5526640" y="1825630"/>
            <a:chExt cx="5210856" cy="1341486"/>
          </a:xfrm>
        </p:grpSpPr>
        <p:cxnSp>
          <p:nvCxnSpPr>
            <p:cNvPr id="403" name="直接连接符 402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4" name="直接连接符 403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5" name="组合 404"/>
          <p:cNvGrpSpPr/>
          <p:nvPr/>
        </p:nvGrpSpPr>
        <p:grpSpPr>
          <a:xfrm flipH="1">
            <a:off x="3801136" y="2497315"/>
            <a:ext cx="816234" cy="1218551"/>
            <a:chOff x="5526640" y="1825630"/>
            <a:chExt cx="5210856" cy="1341486"/>
          </a:xfrm>
        </p:grpSpPr>
        <p:cxnSp>
          <p:nvCxnSpPr>
            <p:cNvPr id="406" name="直接连接符 405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7" name="直接连接符 406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8" name="组合 407"/>
          <p:cNvGrpSpPr/>
          <p:nvPr/>
        </p:nvGrpSpPr>
        <p:grpSpPr>
          <a:xfrm>
            <a:off x="1726605" y="3186296"/>
            <a:ext cx="6112648" cy="746763"/>
            <a:chOff x="1805721" y="3620584"/>
            <a:chExt cx="6446933" cy="787602"/>
          </a:xfrm>
        </p:grpSpPr>
        <p:cxnSp>
          <p:nvCxnSpPr>
            <p:cNvPr id="409" name="直接连接符 408"/>
            <p:cNvCxnSpPr/>
            <p:nvPr/>
          </p:nvCxnSpPr>
          <p:spPr>
            <a:xfrm>
              <a:off x="1808036" y="3620584"/>
              <a:ext cx="0" cy="787602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0" name="直接连接符 409"/>
            <p:cNvCxnSpPr/>
            <p:nvPr/>
          </p:nvCxnSpPr>
          <p:spPr>
            <a:xfrm flipH="1">
              <a:off x="1805721" y="3620584"/>
              <a:ext cx="606314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1" name="直接连接符 410"/>
            <p:cNvCxnSpPr/>
            <p:nvPr/>
          </p:nvCxnSpPr>
          <p:spPr>
            <a:xfrm>
              <a:off x="7881633" y="3620584"/>
              <a:ext cx="0" cy="43601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 flipH="1">
              <a:off x="7881633" y="4056594"/>
              <a:ext cx="37102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14" name="直接连接符 413"/>
          <p:cNvCxnSpPr/>
          <p:nvPr/>
        </p:nvCxnSpPr>
        <p:spPr>
          <a:xfrm>
            <a:off x="10753389" y="4080934"/>
            <a:ext cx="0" cy="2042757"/>
          </a:xfrm>
          <a:prstGeom prst="line">
            <a:avLst/>
          </a:prstGeom>
          <a:noFill/>
          <a:ln w="762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5" name="组合 414"/>
          <p:cNvGrpSpPr/>
          <p:nvPr/>
        </p:nvGrpSpPr>
        <p:grpSpPr>
          <a:xfrm>
            <a:off x="1048449" y="3945910"/>
            <a:ext cx="10411306" cy="2368641"/>
            <a:chOff x="1805720" y="4629712"/>
            <a:chExt cx="9520436" cy="2093905"/>
          </a:xfrm>
        </p:grpSpPr>
        <p:grpSp>
          <p:nvGrpSpPr>
            <p:cNvPr id="416" name="组合 415"/>
            <p:cNvGrpSpPr/>
            <p:nvPr/>
          </p:nvGrpSpPr>
          <p:grpSpPr>
            <a:xfrm>
              <a:off x="1805720" y="4629712"/>
              <a:ext cx="9520435" cy="2093905"/>
              <a:chOff x="1744471" y="2382316"/>
              <a:chExt cx="9509258" cy="2091447"/>
            </a:xfrm>
          </p:grpSpPr>
          <p:cxnSp>
            <p:nvCxnSpPr>
              <p:cNvPr id="419" name="直接连接符 418"/>
              <p:cNvCxnSpPr/>
              <p:nvPr/>
            </p:nvCxnSpPr>
            <p:spPr>
              <a:xfrm>
                <a:off x="1744471" y="2382316"/>
                <a:ext cx="0" cy="2088922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0" name="直接连接符 419"/>
              <p:cNvCxnSpPr/>
              <p:nvPr/>
            </p:nvCxnSpPr>
            <p:spPr>
              <a:xfrm flipH="1">
                <a:off x="1744472" y="447376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1" name="直接连接符 420"/>
              <p:cNvCxnSpPr/>
              <p:nvPr/>
            </p:nvCxnSpPr>
            <p:spPr>
              <a:xfrm>
                <a:off x="11253729" y="2419000"/>
                <a:ext cx="0" cy="204977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7" name="直接连接符 416"/>
            <p:cNvCxnSpPr/>
            <p:nvPr/>
          </p:nvCxnSpPr>
          <p:spPr>
            <a:xfrm>
              <a:off x="1805721" y="4629712"/>
              <a:ext cx="191496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>
            <a:xfrm>
              <a:off x="11187438" y="4662757"/>
              <a:ext cx="138718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组合 421"/>
          <p:cNvGrpSpPr/>
          <p:nvPr/>
        </p:nvGrpSpPr>
        <p:grpSpPr>
          <a:xfrm>
            <a:off x="2206884" y="4042043"/>
            <a:ext cx="5106595" cy="1461540"/>
            <a:chOff x="1805721" y="4522265"/>
            <a:chExt cx="9520434" cy="2226972"/>
          </a:xfrm>
        </p:grpSpPr>
        <p:grpSp>
          <p:nvGrpSpPr>
            <p:cNvPr id="423" name="组合 422"/>
            <p:cNvGrpSpPr/>
            <p:nvPr/>
          </p:nvGrpSpPr>
          <p:grpSpPr>
            <a:xfrm>
              <a:off x="1805721" y="4522265"/>
              <a:ext cx="9520434" cy="2226972"/>
              <a:chOff x="1744472" y="2274995"/>
              <a:chExt cx="9509257" cy="2224358"/>
            </a:xfrm>
          </p:grpSpPr>
          <p:cxnSp>
            <p:nvCxnSpPr>
              <p:cNvPr id="425" name="直接连接符 424"/>
              <p:cNvCxnSpPr/>
              <p:nvPr/>
            </p:nvCxnSpPr>
            <p:spPr>
              <a:xfrm>
                <a:off x="1744472" y="3175426"/>
                <a:ext cx="0" cy="129581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6" name="直接连接符 425"/>
              <p:cNvCxnSpPr/>
              <p:nvPr/>
            </p:nvCxnSpPr>
            <p:spPr>
              <a:xfrm flipH="1">
                <a:off x="1744472" y="449935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7" name="直接连接符 426"/>
              <p:cNvCxnSpPr/>
              <p:nvPr/>
            </p:nvCxnSpPr>
            <p:spPr>
              <a:xfrm>
                <a:off x="11253729" y="2274995"/>
                <a:ext cx="0" cy="2193775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24" name="直接连接符 423"/>
            <p:cNvCxnSpPr/>
            <p:nvPr/>
          </p:nvCxnSpPr>
          <p:spPr>
            <a:xfrm>
              <a:off x="1805721" y="5423754"/>
              <a:ext cx="43260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8" name="组合 427"/>
          <p:cNvGrpSpPr/>
          <p:nvPr/>
        </p:nvGrpSpPr>
        <p:grpSpPr>
          <a:xfrm>
            <a:off x="3448111" y="3944731"/>
            <a:ext cx="185012" cy="1005969"/>
            <a:chOff x="1744470" y="3175426"/>
            <a:chExt cx="1294250" cy="1323927"/>
          </a:xfrm>
        </p:grpSpPr>
        <p:cxnSp>
          <p:nvCxnSpPr>
            <p:cNvPr id="429" name="直接连接符 428"/>
            <p:cNvCxnSpPr/>
            <p:nvPr/>
          </p:nvCxnSpPr>
          <p:spPr>
            <a:xfrm>
              <a:off x="1744472" y="3175426"/>
              <a:ext cx="0" cy="1295811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0" name="直接连接符 429"/>
            <p:cNvCxnSpPr/>
            <p:nvPr/>
          </p:nvCxnSpPr>
          <p:spPr>
            <a:xfrm flipH="1">
              <a:off x="1744470" y="4499353"/>
              <a:ext cx="1294250" cy="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1" name="组合 430"/>
          <p:cNvGrpSpPr/>
          <p:nvPr/>
        </p:nvGrpSpPr>
        <p:grpSpPr>
          <a:xfrm>
            <a:off x="4862736" y="4764106"/>
            <a:ext cx="144338" cy="1359584"/>
            <a:chOff x="1394481" y="2825658"/>
            <a:chExt cx="1009711" cy="1789312"/>
          </a:xfrm>
        </p:grpSpPr>
        <p:cxnSp>
          <p:nvCxnSpPr>
            <p:cNvPr id="432" name="直接连接符 431"/>
            <p:cNvCxnSpPr/>
            <p:nvPr/>
          </p:nvCxnSpPr>
          <p:spPr>
            <a:xfrm>
              <a:off x="1394481" y="2847441"/>
              <a:ext cx="0" cy="1767529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3" name="直接连接符 432"/>
            <p:cNvCxnSpPr/>
            <p:nvPr/>
          </p:nvCxnSpPr>
          <p:spPr>
            <a:xfrm flipH="1">
              <a:off x="1394481" y="2825658"/>
              <a:ext cx="100971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4" name="组合 433"/>
          <p:cNvGrpSpPr/>
          <p:nvPr/>
        </p:nvGrpSpPr>
        <p:grpSpPr>
          <a:xfrm>
            <a:off x="7617913" y="4435040"/>
            <a:ext cx="537165" cy="1387274"/>
            <a:chOff x="1239056" y="2754720"/>
            <a:chExt cx="2279270" cy="1885824"/>
          </a:xfrm>
        </p:grpSpPr>
        <p:cxnSp>
          <p:nvCxnSpPr>
            <p:cNvPr id="435" name="直接连接符 434"/>
            <p:cNvCxnSpPr/>
            <p:nvPr/>
          </p:nvCxnSpPr>
          <p:spPr>
            <a:xfrm>
              <a:off x="1239056" y="2770734"/>
              <a:ext cx="0" cy="1869810"/>
            </a:xfrm>
            <a:prstGeom prst="line">
              <a:avLst/>
            </a:prstGeom>
            <a:ln w="76200" cap="sq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/>
          </p:nvCxnSpPr>
          <p:spPr>
            <a:xfrm flipH="1">
              <a:off x="1239056" y="2754720"/>
              <a:ext cx="2279270" cy="0"/>
            </a:xfrm>
            <a:prstGeom prst="line">
              <a:avLst/>
            </a:prstGeom>
            <a:ln w="76200" cap="sq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7" name="组合 436"/>
          <p:cNvGrpSpPr/>
          <p:nvPr/>
        </p:nvGrpSpPr>
        <p:grpSpPr>
          <a:xfrm>
            <a:off x="9891362" y="3659315"/>
            <a:ext cx="1203172" cy="391805"/>
            <a:chOff x="571433" y="3331468"/>
            <a:chExt cx="5105236" cy="1364800"/>
          </a:xfrm>
        </p:grpSpPr>
        <p:cxnSp>
          <p:nvCxnSpPr>
            <p:cNvPr id="438" name="直接连接符 437"/>
            <p:cNvCxnSpPr/>
            <p:nvPr/>
          </p:nvCxnSpPr>
          <p:spPr>
            <a:xfrm flipH="1">
              <a:off x="4935700" y="4041201"/>
              <a:ext cx="74096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9" name="直接连接符 438"/>
            <p:cNvCxnSpPr/>
            <p:nvPr/>
          </p:nvCxnSpPr>
          <p:spPr>
            <a:xfrm>
              <a:off x="573332" y="3356998"/>
              <a:ext cx="0" cy="133927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0" name="直接连接符 439"/>
            <p:cNvCxnSpPr/>
            <p:nvPr/>
          </p:nvCxnSpPr>
          <p:spPr>
            <a:xfrm flipH="1">
              <a:off x="571433" y="3331468"/>
              <a:ext cx="436426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1" name="直接连接符 440"/>
            <p:cNvCxnSpPr/>
            <p:nvPr/>
          </p:nvCxnSpPr>
          <p:spPr>
            <a:xfrm>
              <a:off x="4935700" y="3331468"/>
              <a:ext cx="0" cy="682337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42" name="组合 441"/>
          <p:cNvGrpSpPr/>
          <p:nvPr/>
        </p:nvGrpSpPr>
        <p:grpSpPr>
          <a:xfrm>
            <a:off x="11043291" y="3727118"/>
            <a:ext cx="271780" cy="521970"/>
            <a:chOff x="4311617" y="4168879"/>
            <a:chExt cx="271795" cy="522000"/>
          </a:xfrm>
        </p:grpSpPr>
        <p:sp>
          <p:nvSpPr>
            <p:cNvPr id="443" name="流程图: 手动操作 442"/>
            <p:cNvSpPr/>
            <p:nvPr/>
          </p:nvSpPr>
          <p:spPr>
            <a:xfrm rot="16200000">
              <a:off x="4229749" y="4326091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44" name="矩形 443"/>
            <p:cNvSpPr/>
            <p:nvPr/>
          </p:nvSpPr>
          <p:spPr>
            <a:xfrm>
              <a:off x="4311617" y="4168879"/>
              <a:ext cx="271795" cy="522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5" name="组合 444"/>
          <p:cNvGrpSpPr/>
          <p:nvPr/>
        </p:nvGrpSpPr>
        <p:grpSpPr>
          <a:xfrm>
            <a:off x="7814805" y="3453676"/>
            <a:ext cx="271780" cy="521970"/>
            <a:chOff x="4311617" y="4168879"/>
            <a:chExt cx="271795" cy="521999"/>
          </a:xfrm>
        </p:grpSpPr>
        <p:sp>
          <p:nvSpPr>
            <p:cNvPr id="446" name="流程图: 手动操作 445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47" name="矩形 446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48" name="直接连接符 447"/>
          <p:cNvCxnSpPr/>
          <p:nvPr/>
        </p:nvCxnSpPr>
        <p:spPr>
          <a:xfrm>
            <a:off x="4485005" y="4050965"/>
            <a:ext cx="0" cy="317419"/>
          </a:xfrm>
          <a:prstGeom prst="line">
            <a:avLst/>
          </a:prstGeom>
          <a:ln w="76200" cap="sq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9" name="组合 448"/>
          <p:cNvGrpSpPr/>
          <p:nvPr/>
        </p:nvGrpSpPr>
        <p:grpSpPr>
          <a:xfrm>
            <a:off x="4587844" y="4189494"/>
            <a:ext cx="271780" cy="521970"/>
            <a:chOff x="4311617" y="4168879"/>
            <a:chExt cx="271795" cy="521999"/>
          </a:xfrm>
        </p:grpSpPr>
        <p:sp>
          <p:nvSpPr>
            <p:cNvPr id="450" name="流程图: 手动操作 449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51" name="矩形 450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52" name="直接连接符 451"/>
          <p:cNvCxnSpPr/>
          <p:nvPr/>
        </p:nvCxnSpPr>
        <p:spPr>
          <a:xfrm flipH="1">
            <a:off x="6602163" y="5865987"/>
            <a:ext cx="1017367" cy="0"/>
          </a:xfrm>
          <a:prstGeom prst="line">
            <a:avLst/>
          </a:prstGeom>
          <a:ln w="76200" cap="sq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3" name="组合 452"/>
          <p:cNvGrpSpPr/>
          <p:nvPr/>
        </p:nvGrpSpPr>
        <p:grpSpPr>
          <a:xfrm>
            <a:off x="9467515" y="1954074"/>
            <a:ext cx="286797" cy="1977742"/>
            <a:chOff x="1394482" y="2325714"/>
            <a:chExt cx="1159010" cy="531704"/>
          </a:xfrm>
        </p:grpSpPr>
        <p:cxnSp>
          <p:nvCxnSpPr>
            <p:cNvPr id="454" name="直接连接符 453"/>
            <p:cNvCxnSpPr/>
            <p:nvPr/>
          </p:nvCxnSpPr>
          <p:spPr>
            <a:xfrm>
              <a:off x="2553492" y="2325714"/>
              <a:ext cx="0" cy="526135"/>
            </a:xfrm>
            <a:prstGeom prst="line">
              <a:avLst/>
            </a:prstGeom>
            <a:noFill/>
            <a:ln w="2222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5" name="直接连接符 454"/>
            <p:cNvCxnSpPr/>
            <p:nvPr/>
          </p:nvCxnSpPr>
          <p:spPr>
            <a:xfrm flipH="1">
              <a:off x="1394482" y="2857418"/>
              <a:ext cx="1159010" cy="0"/>
            </a:xfrm>
            <a:prstGeom prst="line">
              <a:avLst/>
            </a:prstGeom>
            <a:noFill/>
            <a:ln w="2222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6" name="流程图: 延期 455"/>
          <p:cNvSpPr/>
          <p:nvPr/>
        </p:nvSpPr>
        <p:spPr>
          <a:xfrm>
            <a:off x="9885214" y="1798746"/>
            <a:ext cx="250811" cy="203189"/>
          </a:xfrm>
          <a:prstGeom prst="flowChartDelay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457" name="直接连接符 456"/>
          <p:cNvCxnSpPr/>
          <p:nvPr/>
        </p:nvCxnSpPr>
        <p:spPr>
          <a:xfrm>
            <a:off x="4296577" y="2694118"/>
            <a:ext cx="0" cy="3184947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8" name="直接连接符 457"/>
          <p:cNvCxnSpPr/>
          <p:nvPr/>
        </p:nvCxnSpPr>
        <p:spPr>
          <a:xfrm>
            <a:off x="9467515" y="4064174"/>
            <a:ext cx="727736" cy="0"/>
          </a:xfrm>
          <a:prstGeom prst="line">
            <a:avLst/>
          </a:prstGeom>
          <a:ln w="76200" cap="sq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组合 468"/>
          <p:cNvGrpSpPr/>
          <p:nvPr/>
        </p:nvGrpSpPr>
        <p:grpSpPr>
          <a:xfrm>
            <a:off x="9023365" y="3588921"/>
            <a:ext cx="420145" cy="877029"/>
            <a:chOff x="9501522" y="3862856"/>
            <a:chExt cx="443122" cy="924992"/>
          </a:xfrm>
        </p:grpSpPr>
        <p:sp>
          <p:nvSpPr>
            <p:cNvPr id="470" name="任意多边形: 形状 259"/>
            <p:cNvSpPr/>
            <p:nvPr/>
          </p:nvSpPr>
          <p:spPr>
            <a:xfrm>
              <a:off x="9501522" y="3862856"/>
              <a:ext cx="443122" cy="924992"/>
            </a:xfrm>
            <a:custGeom>
              <a:avLst/>
              <a:gdLst>
                <a:gd name="connsiteX0" fmla="*/ 0 w 567834"/>
                <a:gd name="connsiteY0" fmla="*/ 0 h 877078"/>
                <a:gd name="connsiteX1" fmla="*/ 567834 w 567834"/>
                <a:gd name="connsiteY1" fmla="*/ 293248 h 877078"/>
                <a:gd name="connsiteX2" fmla="*/ 567834 w 567834"/>
                <a:gd name="connsiteY2" fmla="*/ 639814 h 877078"/>
                <a:gd name="connsiteX3" fmla="*/ 5332 w 567834"/>
                <a:gd name="connsiteY3" fmla="*/ 877078 h 877078"/>
                <a:gd name="connsiteX4" fmla="*/ 5332 w 567834"/>
                <a:gd name="connsiteY4" fmla="*/ 525180 h 877078"/>
                <a:gd name="connsiteX5" fmla="*/ 66647 w 567834"/>
                <a:gd name="connsiteY5" fmla="*/ 445204 h 877078"/>
                <a:gd name="connsiteX6" fmla="*/ 0 w 567834"/>
                <a:gd name="connsiteY6" fmla="*/ 338568 h 877078"/>
                <a:gd name="connsiteX7" fmla="*/ 0 w 567834"/>
                <a:gd name="connsiteY7" fmla="*/ 0 h 87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834" h="877078">
                  <a:moveTo>
                    <a:pt x="0" y="0"/>
                  </a:moveTo>
                  <a:lnTo>
                    <a:pt x="567834" y="293248"/>
                  </a:lnTo>
                  <a:lnTo>
                    <a:pt x="567834" y="639814"/>
                  </a:lnTo>
                  <a:lnTo>
                    <a:pt x="5332" y="877078"/>
                  </a:lnTo>
                  <a:lnTo>
                    <a:pt x="5332" y="525180"/>
                  </a:lnTo>
                  <a:lnTo>
                    <a:pt x="66647" y="445204"/>
                  </a:lnTo>
                  <a:lnTo>
                    <a:pt x="0" y="338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71" name="矩形 470"/>
            <p:cNvSpPr/>
            <p:nvPr/>
          </p:nvSpPr>
          <p:spPr>
            <a:xfrm rot="16200000">
              <a:off x="9410367" y="4144538"/>
              <a:ext cx="55185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cxnSp>
        <p:nvCxnSpPr>
          <p:cNvPr id="472" name="直接连接符 471"/>
          <p:cNvCxnSpPr/>
          <p:nvPr/>
        </p:nvCxnSpPr>
        <p:spPr>
          <a:xfrm>
            <a:off x="1734249" y="4150658"/>
            <a:ext cx="0" cy="1973032"/>
          </a:xfrm>
          <a:prstGeom prst="line">
            <a:avLst/>
          </a:prstGeom>
          <a:noFill/>
          <a:ln w="762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3" name="直接连接符 472"/>
          <p:cNvCxnSpPr/>
          <p:nvPr/>
        </p:nvCxnSpPr>
        <p:spPr>
          <a:xfrm>
            <a:off x="1737409" y="4143099"/>
            <a:ext cx="155577" cy="0"/>
          </a:xfrm>
          <a:prstGeom prst="line">
            <a:avLst/>
          </a:prstGeom>
          <a:noFill/>
          <a:ln w="762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74" name="组合 473"/>
          <p:cNvGrpSpPr/>
          <p:nvPr/>
        </p:nvGrpSpPr>
        <p:grpSpPr>
          <a:xfrm>
            <a:off x="1882582" y="3770404"/>
            <a:ext cx="271780" cy="521970"/>
            <a:chOff x="1970227" y="4236633"/>
            <a:chExt cx="286643" cy="550515"/>
          </a:xfrm>
        </p:grpSpPr>
        <p:sp>
          <p:nvSpPr>
            <p:cNvPr id="475" name="流程图: 手动操作 474"/>
            <p:cNvSpPr/>
            <p:nvPr/>
          </p:nvSpPr>
          <p:spPr>
            <a:xfrm rot="16200000">
              <a:off x="1867160" y="4412019"/>
              <a:ext cx="491664" cy="208761"/>
            </a:xfrm>
            <a:prstGeom prst="flowChartManualOperation">
              <a:avLst/>
            </a:prstGeom>
            <a:solidFill>
              <a:srgbClr val="FFFFFF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76" name="矩形 475"/>
            <p:cNvSpPr/>
            <p:nvPr/>
          </p:nvSpPr>
          <p:spPr>
            <a:xfrm>
              <a:off x="1970227" y="4236633"/>
              <a:ext cx="286643" cy="550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7" name="组合 476"/>
          <p:cNvGrpSpPr/>
          <p:nvPr/>
        </p:nvGrpSpPr>
        <p:grpSpPr>
          <a:xfrm>
            <a:off x="3679307" y="4763061"/>
            <a:ext cx="205903" cy="408750"/>
            <a:chOff x="3864188" y="5283385"/>
            <a:chExt cx="217163" cy="431104"/>
          </a:xfrm>
        </p:grpSpPr>
        <p:sp>
          <p:nvSpPr>
            <p:cNvPr id="478" name="矩形 477"/>
            <p:cNvSpPr/>
            <p:nvPr/>
          </p:nvSpPr>
          <p:spPr>
            <a:xfrm>
              <a:off x="3864188" y="5283385"/>
              <a:ext cx="217163" cy="431104"/>
            </a:xfrm>
            <a:prstGeom prst="rect">
              <a:avLst/>
            </a:prstGeom>
            <a:solidFill>
              <a:srgbClr val="33CCCC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79" name="等腰三角形 478"/>
            <p:cNvSpPr/>
            <p:nvPr/>
          </p:nvSpPr>
          <p:spPr>
            <a:xfrm>
              <a:off x="3875420" y="5581117"/>
              <a:ext cx="201735" cy="126050"/>
            </a:xfrm>
            <a:prstGeom prst="triangle">
              <a:avLst/>
            </a:prstGeom>
            <a:solidFill>
              <a:srgbClr val="33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sp>
        <p:nvSpPr>
          <p:cNvPr id="480" name="文本框 479"/>
          <p:cNvSpPr txBox="1"/>
          <p:nvPr/>
        </p:nvSpPr>
        <p:spPr>
          <a:xfrm>
            <a:off x="2199347" y="4972917"/>
            <a:ext cx="137550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charset="0"/>
              </a:defRPr>
            </a:lvl1pPr>
          </a:lstStyle>
          <a:p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T4: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访存</a:t>
            </a:r>
            <a:endParaRPr lang="en-US" altLang="zh-CN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81" name="文本框 480"/>
          <p:cNvSpPr txBox="1"/>
          <p:nvPr/>
        </p:nvSpPr>
        <p:spPr>
          <a:xfrm>
            <a:off x="8225790" y="4859655"/>
            <a:ext cx="2693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rgbClr val="4472C4"/>
                </a:solidFill>
              </a:rPr>
              <a:t>T3:</a:t>
            </a:r>
            <a:r>
              <a:rPr lang="zh-CN" altLang="en-US" b="1" dirty="0">
                <a:solidFill>
                  <a:srgbClr val="4472C4"/>
                </a:solidFill>
              </a:rPr>
              <a:t>算操作数地址 </a:t>
            </a:r>
            <a:endParaRPr lang="en-US" altLang="zh-CN" b="1" dirty="0">
              <a:solidFill>
                <a:srgbClr val="4472C4"/>
              </a:solidFill>
            </a:endParaRPr>
          </a:p>
        </p:txBody>
      </p:sp>
      <p:sp>
        <p:nvSpPr>
          <p:cNvPr id="482" name="文本框 481"/>
          <p:cNvSpPr txBox="1"/>
          <p:nvPr/>
        </p:nvSpPr>
        <p:spPr>
          <a:xfrm>
            <a:off x="4406208" y="4983519"/>
            <a:ext cx="1354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charset="0"/>
              </a:defRPr>
            </a:lvl1pPr>
          </a:lstStyle>
          <a:p>
            <a:r>
              <a:rPr lang="en-US" altLang="zh-CN" b="1" dirty="0">
                <a:solidFill>
                  <a:srgbClr val="7030A0"/>
                </a:solidFill>
                <a:sym typeface="Wingdings" panose="05000000000000000000" pitchFamily="2" charset="2"/>
              </a:rPr>
              <a:t>T5 :</a:t>
            </a:r>
            <a:r>
              <a:rPr lang="zh-CN" alt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写回</a:t>
            </a:r>
            <a:endParaRPr lang="en-US" altLang="zh-CN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  <p:grpSp>
        <p:nvGrpSpPr>
          <p:cNvPr id="152" name="组合 151"/>
          <p:cNvGrpSpPr/>
          <p:nvPr/>
        </p:nvGrpSpPr>
        <p:grpSpPr>
          <a:xfrm>
            <a:off x="8142304" y="3886075"/>
            <a:ext cx="444523" cy="993977"/>
            <a:chOff x="4336181" y="4140652"/>
            <a:chExt cx="214542" cy="587002"/>
          </a:xfrm>
        </p:grpSpPr>
        <p:sp>
          <p:nvSpPr>
            <p:cNvPr id="153" name="流程图: 手动操作 152"/>
            <p:cNvSpPr/>
            <p:nvPr/>
          </p:nvSpPr>
          <p:spPr>
            <a:xfrm rot="16200000">
              <a:off x="4158248" y="4335179"/>
              <a:ext cx="587002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4336181" y="4155434"/>
              <a:ext cx="174076" cy="562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4" name="组合 483"/>
          <p:cNvGrpSpPr/>
          <p:nvPr/>
        </p:nvGrpSpPr>
        <p:grpSpPr>
          <a:xfrm>
            <a:off x="5241888" y="3568810"/>
            <a:ext cx="1430988" cy="1828846"/>
            <a:chOff x="5241888" y="3568810"/>
            <a:chExt cx="1430988" cy="1828846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241888" y="4851654"/>
              <a:ext cx="162793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5357452" y="3601963"/>
              <a:ext cx="1258500" cy="14732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52" name="矩形 51"/>
            <p:cNvSpPr/>
            <p:nvPr/>
          </p:nvSpPr>
          <p:spPr>
            <a:xfrm>
              <a:off x="5349885" y="3659315"/>
              <a:ext cx="48895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349885" y="3865108"/>
              <a:ext cx="48895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349885" y="4276564"/>
              <a:ext cx="44958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349887" y="4703710"/>
              <a:ext cx="48895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728664" y="3568810"/>
              <a:ext cx="479425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272826" y="3652896"/>
              <a:ext cx="40005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269452" y="3892490"/>
              <a:ext cx="40005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714906" y="4306118"/>
              <a:ext cx="86360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Register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/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File</a:t>
              </a:r>
              <a:endParaRPr lang="zh-CN" altLang="en-US" sz="1400" b="1" dirty="0"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5746400" y="4950702"/>
              <a:ext cx="454660" cy="446954"/>
              <a:chOff x="3743887" y="4293594"/>
              <a:chExt cx="479524" cy="471397"/>
            </a:xfrm>
            <a:solidFill>
              <a:srgbClr val="FFCCFF"/>
            </a:solidFill>
          </p:grpSpPr>
          <p:grpSp>
            <p:nvGrpSpPr>
              <p:cNvPr id="129" name="组合 128"/>
              <p:cNvGrpSpPr/>
              <p:nvPr/>
            </p:nvGrpSpPr>
            <p:grpSpPr>
              <a:xfrm>
                <a:off x="3743887" y="4411013"/>
                <a:ext cx="479524" cy="353978"/>
                <a:chOff x="2146087" y="4834986"/>
                <a:chExt cx="454685" cy="335641"/>
              </a:xfrm>
              <a:grpFill/>
            </p:grpSpPr>
            <p:cxnSp>
              <p:nvCxnSpPr>
                <p:cNvPr id="131" name="直接连接符 130"/>
                <p:cNvCxnSpPr/>
                <p:nvPr/>
              </p:nvCxnSpPr>
              <p:spPr>
                <a:xfrm flipV="1">
                  <a:off x="2364748" y="4834986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矩形 131"/>
                <p:cNvSpPr/>
                <p:nvPr/>
              </p:nvSpPr>
              <p:spPr>
                <a:xfrm>
                  <a:off x="2146087" y="4910263"/>
                  <a:ext cx="454685" cy="26036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0" name="等腰三角形 129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grpSp>
        <p:nvGrpSpPr>
          <p:cNvPr id="483" name="组合 482"/>
          <p:cNvGrpSpPr/>
          <p:nvPr/>
        </p:nvGrpSpPr>
        <p:grpSpPr>
          <a:xfrm>
            <a:off x="5347196" y="3575283"/>
            <a:ext cx="1322991" cy="1506357"/>
            <a:chOff x="6018109" y="3241220"/>
            <a:chExt cx="1322991" cy="1506357"/>
          </a:xfrm>
        </p:grpSpPr>
        <p:grpSp>
          <p:nvGrpSpPr>
            <p:cNvPr id="459" name="组合 458"/>
            <p:cNvGrpSpPr/>
            <p:nvPr/>
          </p:nvGrpSpPr>
          <p:grpSpPr>
            <a:xfrm>
              <a:off x="6018109" y="3241220"/>
              <a:ext cx="1322991" cy="1506357"/>
              <a:chOff x="5627149" y="4024017"/>
              <a:chExt cx="1395342" cy="1588736"/>
            </a:xfrm>
          </p:grpSpPr>
          <p:sp>
            <p:nvSpPr>
              <p:cNvPr id="460" name="矩形 459"/>
              <p:cNvSpPr/>
              <p:nvPr/>
            </p:nvSpPr>
            <p:spPr>
              <a:xfrm>
                <a:off x="5635130" y="4058982"/>
                <a:ext cx="1327324" cy="1553771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461" name="矩形 460"/>
              <p:cNvSpPr/>
              <p:nvPr/>
            </p:nvSpPr>
            <p:spPr>
              <a:xfrm>
                <a:off x="5627149" y="4119471"/>
                <a:ext cx="515689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R1#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2" name="矩形 461"/>
              <p:cNvSpPr/>
              <p:nvPr/>
            </p:nvSpPr>
            <p:spPr>
              <a:xfrm>
                <a:off x="5627149" y="4336518"/>
                <a:ext cx="515689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R2#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3" name="矩形 462"/>
              <p:cNvSpPr/>
              <p:nvPr/>
            </p:nvSpPr>
            <p:spPr>
              <a:xfrm>
                <a:off x="5627149" y="4770476"/>
                <a:ext cx="474166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W#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4" name="矩形 463"/>
              <p:cNvSpPr/>
              <p:nvPr/>
            </p:nvSpPr>
            <p:spPr>
              <a:xfrm>
                <a:off x="5627150" y="5220981"/>
                <a:ext cx="515689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5" name="矩形 464"/>
              <p:cNvSpPr/>
              <p:nvPr/>
            </p:nvSpPr>
            <p:spPr>
              <a:xfrm>
                <a:off x="6026642" y="4024017"/>
                <a:ext cx="505643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6" name="矩形 465"/>
              <p:cNvSpPr/>
              <p:nvPr/>
            </p:nvSpPr>
            <p:spPr>
              <a:xfrm>
                <a:off x="6600563" y="4112701"/>
                <a:ext cx="421928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R1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7" name="矩形 466"/>
              <p:cNvSpPr/>
              <p:nvPr/>
            </p:nvSpPr>
            <p:spPr>
              <a:xfrm>
                <a:off x="6597005" y="4365398"/>
                <a:ext cx="421928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R2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8" name="矩形 467"/>
              <p:cNvSpPr/>
              <p:nvPr/>
            </p:nvSpPr>
            <p:spPr>
              <a:xfrm>
                <a:off x="6012133" y="4801646"/>
                <a:ext cx="910828" cy="550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Register</a:t>
                </a:r>
                <a:endPara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  <a:p>
                <a:pPr algn="ctr"/>
                <a:r>
                  <a:rPr lang="en-US" altLang="zh-CN" sz="1400" b="1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File</a:t>
                </a:r>
                <a:endParaRPr lang="zh-CN" altLang="en-US" sz="1400" b="1" dirty="0">
                  <a:latin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  <p:sp>
          <p:nvSpPr>
            <p:cNvPr id="346" name="等腰三角形 345"/>
            <p:cNvSpPr/>
            <p:nvPr/>
          </p:nvSpPr>
          <p:spPr>
            <a:xfrm>
              <a:off x="6541832" y="4621910"/>
              <a:ext cx="191275" cy="119514"/>
            </a:xfrm>
            <a:prstGeom prst="triangle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cxnSp>
        <p:nvCxnSpPr>
          <p:cNvPr id="485" name="直接连接符 484"/>
          <p:cNvCxnSpPr/>
          <p:nvPr/>
        </p:nvCxnSpPr>
        <p:spPr>
          <a:xfrm>
            <a:off x="5204870" y="4851654"/>
            <a:ext cx="162793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组合 295"/>
          <p:cNvGrpSpPr/>
          <p:nvPr/>
        </p:nvGrpSpPr>
        <p:grpSpPr>
          <a:xfrm>
            <a:off x="5007629" y="4608064"/>
            <a:ext cx="271780" cy="521970"/>
            <a:chOff x="4311617" y="4168879"/>
            <a:chExt cx="271795" cy="521999"/>
          </a:xfrm>
        </p:grpSpPr>
        <p:sp>
          <p:nvSpPr>
            <p:cNvPr id="297" name="流程图: 手动操作 296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13" name="直接连接符 412"/>
          <p:cNvCxnSpPr/>
          <p:nvPr/>
        </p:nvCxnSpPr>
        <p:spPr>
          <a:xfrm flipH="1">
            <a:off x="1734250" y="6128431"/>
            <a:ext cx="9019142" cy="0"/>
          </a:xfrm>
          <a:prstGeom prst="line">
            <a:avLst/>
          </a:prstGeom>
          <a:noFill/>
          <a:ln w="762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 bldLvl="0" animBg="1"/>
      <p:bldP spid="480" grpId="0"/>
      <p:bldP spid="481" grpId="0"/>
      <p:bldP spid="48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Beq</a:t>
            </a:r>
            <a:r>
              <a:rPr lang="zh-CN" altLang="en-US" dirty="0"/>
              <a:t>指令执行状态周期</a:t>
            </a:r>
            <a:r>
              <a:rPr lang="en-US" altLang="zh-CN" dirty="0" smtClean="0"/>
              <a:t>T3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2963" y="1159746"/>
            <a:ext cx="10489364" cy="5096747"/>
            <a:chOff x="1008151" y="1544440"/>
            <a:chExt cx="11063001" cy="5375475"/>
          </a:xfrm>
        </p:grpSpPr>
        <p:grpSp>
          <p:nvGrpSpPr>
            <p:cNvPr id="5" name="组合 4"/>
            <p:cNvGrpSpPr/>
            <p:nvPr/>
          </p:nvGrpSpPr>
          <p:grpSpPr>
            <a:xfrm>
              <a:off x="5532632" y="2647662"/>
              <a:ext cx="4205147" cy="1544978"/>
              <a:chOff x="5526640" y="1825630"/>
              <a:chExt cx="5210856" cy="1142068"/>
            </a:xfrm>
          </p:grpSpPr>
          <p:cxnSp>
            <p:nvCxnSpPr>
              <p:cNvPr id="243" name="直接连接符 242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4" name="直接连接符 243"/>
              <p:cNvCxnSpPr/>
              <p:nvPr/>
            </p:nvCxnSpPr>
            <p:spPr>
              <a:xfrm>
                <a:off x="10737496" y="1825630"/>
                <a:ext cx="0" cy="1142068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6962454" y="4527342"/>
              <a:ext cx="307874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962454" y="4292288"/>
              <a:ext cx="30787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513246" y="5377016"/>
              <a:ext cx="171696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635130" y="4058982"/>
              <a:ext cx="1327324" cy="15537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9501522" y="4045227"/>
              <a:ext cx="443122" cy="924992"/>
              <a:chOff x="9501522" y="3862856"/>
              <a:chExt cx="443122" cy="924992"/>
            </a:xfrm>
          </p:grpSpPr>
          <p:sp>
            <p:nvSpPr>
              <p:cNvPr id="241" name="任意多边形: 形状 259"/>
              <p:cNvSpPr/>
              <p:nvPr/>
            </p:nvSpPr>
            <p:spPr>
              <a:xfrm>
                <a:off x="9501522" y="3862856"/>
                <a:ext cx="443122" cy="924992"/>
              </a:xfrm>
              <a:custGeom>
                <a:avLst/>
                <a:gdLst>
                  <a:gd name="connsiteX0" fmla="*/ 0 w 567834"/>
                  <a:gd name="connsiteY0" fmla="*/ 0 h 877078"/>
                  <a:gd name="connsiteX1" fmla="*/ 567834 w 567834"/>
                  <a:gd name="connsiteY1" fmla="*/ 293248 h 877078"/>
                  <a:gd name="connsiteX2" fmla="*/ 567834 w 567834"/>
                  <a:gd name="connsiteY2" fmla="*/ 639814 h 877078"/>
                  <a:gd name="connsiteX3" fmla="*/ 5332 w 567834"/>
                  <a:gd name="connsiteY3" fmla="*/ 877078 h 877078"/>
                  <a:gd name="connsiteX4" fmla="*/ 5332 w 567834"/>
                  <a:gd name="connsiteY4" fmla="*/ 525180 h 877078"/>
                  <a:gd name="connsiteX5" fmla="*/ 66647 w 567834"/>
                  <a:gd name="connsiteY5" fmla="*/ 445204 h 877078"/>
                  <a:gd name="connsiteX6" fmla="*/ 0 w 567834"/>
                  <a:gd name="connsiteY6" fmla="*/ 338568 h 877078"/>
                  <a:gd name="connsiteX7" fmla="*/ 0 w 567834"/>
                  <a:gd name="connsiteY7" fmla="*/ 0 h 87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7834" h="877078">
                    <a:moveTo>
                      <a:pt x="0" y="0"/>
                    </a:moveTo>
                    <a:lnTo>
                      <a:pt x="567834" y="293248"/>
                    </a:lnTo>
                    <a:lnTo>
                      <a:pt x="567834" y="639814"/>
                    </a:lnTo>
                    <a:lnTo>
                      <a:pt x="5332" y="877078"/>
                    </a:lnTo>
                    <a:lnTo>
                      <a:pt x="5332" y="525180"/>
                    </a:lnTo>
                    <a:lnTo>
                      <a:pt x="66647" y="445204"/>
                    </a:lnTo>
                    <a:lnTo>
                      <a:pt x="0" y="3385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242" name="矩形 241"/>
              <p:cNvSpPr/>
              <p:nvPr/>
            </p:nvSpPr>
            <p:spPr>
              <a:xfrm rot="16200000">
                <a:off x="9410368" y="4144537"/>
                <a:ext cx="551855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</a:t>
                </a:r>
                <a:endPara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2556996" y="4058983"/>
              <a:ext cx="874185" cy="13285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2" name="矩形 11"/>
            <p:cNvSpPr/>
            <p:nvPr/>
          </p:nvSpPr>
          <p:spPr>
            <a:xfrm>
              <a:off x="1337060" y="4179616"/>
              <a:ext cx="249125" cy="4580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3" name="矩形 12"/>
            <p:cNvSpPr/>
            <p:nvPr/>
          </p:nvSpPr>
          <p:spPr>
            <a:xfrm>
              <a:off x="1275037" y="4138854"/>
              <a:ext cx="397818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928760" y="1546821"/>
              <a:ext cx="479524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15399" y="2855146"/>
              <a:ext cx="53645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31:26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472852" y="3074628"/>
              <a:ext cx="38911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5:0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任意多边形: 形状 47"/>
            <p:cNvSpPr/>
            <p:nvPr/>
          </p:nvSpPr>
          <p:spPr>
            <a:xfrm>
              <a:off x="5519943" y="3315715"/>
              <a:ext cx="770143" cy="753401"/>
            </a:xfrm>
            <a:custGeom>
              <a:avLst/>
              <a:gdLst>
                <a:gd name="connsiteX0" fmla="*/ 0 w 730250"/>
                <a:gd name="connsiteY0" fmla="*/ 0 h 730250"/>
                <a:gd name="connsiteX1" fmla="*/ 730250 w 730250"/>
                <a:gd name="connsiteY1" fmla="*/ 0 h 730250"/>
                <a:gd name="connsiteX2" fmla="*/ 730250 w 730250"/>
                <a:gd name="connsiteY2" fmla="*/ 730250 h 730250"/>
                <a:gd name="connsiteX0-1" fmla="*/ 0 w 730250"/>
                <a:gd name="connsiteY0-2" fmla="*/ 0 h 714375"/>
                <a:gd name="connsiteX1-3" fmla="*/ 730250 w 730250"/>
                <a:gd name="connsiteY1-4" fmla="*/ 0 h 714375"/>
                <a:gd name="connsiteX2-5" fmla="*/ 730250 w 730250"/>
                <a:gd name="connsiteY2-6" fmla="*/ 714375 h 7143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30250" h="714375">
                  <a:moveTo>
                    <a:pt x="0" y="0"/>
                  </a:moveTo>
                  <a:lnTo>
                    <a:pt x="730250" y="0"/>
                  </a:lnTo>
                  <a:lnTo>
                    <a:pt x="730250" y="714375"/>
                  </a:ln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8" name="任意多边形: 形状 49"/>
            <p:cNvSpPr/>
            <p:nvPr/>
          </p:nvSpPr>
          <p:spPr>
            <a:xfrm flipH="1">
              <a:off x="4909205" y="3543411"/>
              <a:ext cx="48217" cy="1207048"/>
            </a:xfrm>
            <a:custGeom>
              <a:avLst/>
              <a:gdLst>
                <a:gd name="connsiteX0" fmla="*/ 0 w 0"/>
                <a:gd name="connsiteY0" fmla="*/ 0 h 1187450"/>
                <a:gd name="connsiteX1" fmla="*/ 0 w 0"/>
                <a:gd name="connsiteY1" fmla="*/ 1187450 h 118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187450">
                  <a:moveTo>
                    <a:pt x="0" y="0"/>
                  </a:moveTo>
                  <a:lnTo>
                    <a:pt x="0" y="1187450"/>
                  </a:ln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9" name="任意多边形: 形状 50"/>
            <p:cNvSpPr/>
            <p:nvPr/>
          </p:nvSpPr>
          <p:spPr>
            <a:xfrm>
              <a:off x="5404183" y="3533329"/>
              <a:ext cx="0" cy="1667528"/>
            </a:xfrm>
            <a:custGeom>
              <a:avLst/>
              <a:gdLst>
                <a:gd name="connsiteX0" fmla="*/ 0 w 0"/>
                <a:gd name="connsiteY0" fmla="*/ 0 h 1581150"/>
                <a:gd name="connsiteX1" fmla="*/ 0 w 0"/>
                <a:gd name="connsiteY1" fmla="*/ 158115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81150">
                  <a:moveTo>
                    <a:pt x="0" y="0"/>
                  </a:moveTo>
                  <a:lnTo>
                    <a:pt x="0" y="1581150"/>
                  </a:ln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10675031" y="2263216"/>
              <a:ext cx="213781" cy="0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0265161" y="2320975"/>
              <a:ext cx="1518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593974" y="4414500"/>
              <a:ext cx="423494" cy="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222390" y="4532703"/>
              <a:ext cx="326809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流程图: 手动操作 23"/>
            <p:cNvSpPr/>
            <p:nvPr/>
          </p:nvSpPr>
          <p:spPr>
            <a:xfrm rot="16200000">
              <a:off x="1867160" y="4412019"/>
              <a:ext cx="491664" cy="208761"/>
            </a:xfrm>
            <a:prstGeom prst="flowChartManualOperation">
              <a:avLst/>
            </a:prstGeom>
            <a:solidFill>
              <a:srgbClr val="FFFFFF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5" name="矩形 24"/>
            <p:cNvSpPr/>
            <p:nvPr/>
          </p:nvSpPr>
          <p:spPr>
            <a:xfrm>
              <a:off x="1970227" y="4236633"/>
              <a:ext cx="286643" cy="550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227210" y="4523463"/>
              <a:ext cx="32199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2056167" y="4624687"/>
              <a:ext cx="620167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864682" y="4179616"/>
              <a:ext cx="217163" cy="4311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751430" y="4028476"/>
              <a:ext cx="505644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033486" y="4239008"/>
              <a:ext cx="463451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540198" y="4326068"/>
              <a:ext cx="328166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553908" y="4650629"/>
              <a:ext cx="90614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Memory</a:t>
              </a:r>
              <a:endPara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22647" y="5002406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864682" y="5284200"/>
              <a:ext cx="217163" cy="4311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5" name="矩形 34"/>
            <p:cNvSpPr/>
            <p:nvPr/>
          </p:nvSpPr>
          <p:spPr>
            <a:xfrm>
              <a:off x="4037438" y="4142298"/>
              <a:ext cx="588690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38518" y="5234883"/>
              <a:ext cx="577974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484803" y="6176569"/>
              <a:ext cx="46278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15:0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433934" y="4874153"/>
              <a:ext cx="53645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15:11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482355" y="4293305"/>
              <a:ext cx="53645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20:16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483451" y="4063520"/>
              <a:ext cx="53645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25:21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4528802" y="4293463"/>
              <a:ext cx="1095613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528802" y="4510530"/>
              <a:ext cx="1095613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endCxn id="28" idx="1"/>
            </p:cNvCxnSpPr>
            <p:nvPr/>
          </p:nvCxnSpPr>
          <p:spPr>
            <a:xfrm>
              <a:off x="3441207" y="4395168"/>
              <a:ext cx="42347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532441" y="3302506"/>
              <a:ext cx="341526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084043" y="4412639"/>
              <a:ext cx="444759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078951" y="5499750"/>
              <a:ext cx="1230628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流程图: 手动输入 146"/>
            <p:cNvSpPr/>
            <p:nvPr/>
          </p:nvSpPr>
          <p:spPr>
            <a:xfrm>
              <a:off x="5684942" y="6178913"/>
              <a:ext cx="1212662" cy="362156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8" name="矩形 47"/>
            <p:cNvSpPr/>
            <p:nvPr/>
          </p:nvSpPr>
          <p:spPr>
            <a:xfrm>
              <a:off x="5805389" y="6236742"/>
              <a:ext cx="1168003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627149" y="4119471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627149" y="4336518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627149" y="4770476"/>
              <a:ext cx="474166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627150" y="5220981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026643" y="4024016"/>
              <a:ext cx="505644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600563" y="4112701"/>
              <a:ext cx="421928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597005" y="4365398"/>
              <a:ext cx="421928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012131" y="4801646"/>
              <a:ext cx="910828" cy="550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Register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/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File</a:t>
              </a:r>
              <a:endParaRPr lang="zh-CN" altLang="en-US" sz="1400" b="1" dirty="0"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242686" y="4066288"/>
              <a:ext cx="217163" cy="6706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58" name="矩形 57"/>
            <p:cNvSpPr/>
            <p:nvPr/>
          </p:nvSpPr>
          <p:spPr>
            <a:xfrm>
              <a:off x="7390315" y="4029806"/>
              <a:ext cx="324817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7403161" y="4515627"/>
              <a:ext cx="313432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B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897604" y="6106346"/>
              <a:ext cx="93292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SignImm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7459849" y="4300984"/>
              <a:ext cx="810429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7459849" y="4523129"/>
              <a:ext cx="114349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8374646" y="4737969"/>
              <a:ext cx="22920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8095300" y="4569387"/>
              <a:ext cx="286643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9041111" y="4848984"/>
              <a:ext cx="460411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平行四边形 65"/>
            <p:cNvSpPr/>
            <p:nvPr/>
          </p:nvSpPr>
          <p:spPr>
            <a:xfrm rot="4500000">
              <a:off x="8140665" y="5579765"/>
              <a:ext cx="498722" cy="410677"/>
            </a:xfrm>
            <a:prstGeom prst="parallelogram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67" name="矩形 66"/>
            <p:cNvSpPr/>
            <p:nvPr/>
          </p:nvSpPr>
          <p:spPr>
            <a:xfrm>
              <a:off x="8143003" y="5619415"/>
              <a:ext cx="50095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&lt;&lt;2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任意多边形: 形状 192"/>
            <p:cNvSpPr/>
            <p:nvPr/>
          </p:nvSpPr>
          <p:spPr>
            <a:xfrm flipV="1">
              <a:off x="8479035" y="4110329"/>
              <a:ext cx="1022488" cy="50444"/>
            </a:xfrm>
            <a:custGeom>
              <a:avLst/>
              <a:gdLst>
                <a:gd name="connsiteX0" fmla="*/ 0 w 901700"/>
                <a:gd name="connsiteY0" fmla="*/ 0 h 107950"/>
                <a:gd name="connsiteX1" fmla="*/ 831850 w 901700"/>
                <a:gd name="connsiteY1" fmla="*/ 0 h 107950"/>
                <a:gd name="connsiteX2" fmla="*/ 831850 w 901700"/>
                <a:gd name="connsiteY2" fmla="*/ 107950 h 107950"/>
                <a:gd name="connsiteX3" fmla="*/ 901700 w 901700"/>
                <a:gd name="connsiteY3" fmla="*/ 107950 h 107950"/>
                <a:gd name="connsiteX0-1" fmla="*/ 0 w 914400"/>
                <a:gd name="connsiteY0-2" fmla="*/ 0 h 107950"/>
                <a:gd name="connsiteX1-3" fmla="*/ 831850 w 914400"/>
                <a:gd name="connsiteY1-4" fmla="*/ 0 h 107950"/>
                <a:gd name="connsiteX2-5" fmla="*/ 831850 w 914400"/>
                <a:gd name="connsiteY2-6" fmla="*/ 107950 h 107950"/>
                <a:gd name="connsiteX3-7" fmla="*/ 914400 w 914400"/>
                <a:gd name="connsiteY3-8" fmla="*/ 104775 h 107950"/>
                <a:gd name="connsiteX0-9" fmla="*/ 0 w 839397"/>
                <a:gd name="connsiteY0-10" fmla="*/ 0 h 107950"/>
                <a:gd name="connsiteX1-11" fmla="*/ 831850 w 839397"/>
                <a:gd name="connsiteY1-12" fmla="*/ 0 h 107950"/>
                <a:gd name="connsiteX2-13" fmla="*/ 831850 w 839397"/>
                <a:gd name="connsiteY2-14" fmla="*/ 107950 h 107950"/>
                <a:gd name="connsiteX3-15" fmla="*/ 838200 w 839397"/>
                <a:gd name="connsiteY3-16" fmla="*/ 97155 h 107950"/>
                <a:gd name="connsiteX0-17" fmla="*/ 0 w 839397"/>
                <a:gd name="connsiteY0-18" fmla="*/ 0 h 107950"/>
                <a:gd name="connsiteX1-19" fmla="*/ 831850 w 839397"/>
                <a:gd name="connsiteY1-20" fmla="*/ 0 h 107950"/>
                <a:gd name="connsiteX2-21" fmla="*/ 831850 w 839397"/>
                <a:gd name="connsiteY2-22" fmla="*/ 107950 h 107950"/>
                <a:gd name="connsiteX3-23" fmla="*/ 838200 w 839397"/>
                <a:gd name="connsiteY3-24" fmla="*/ 20955 h 107950"/>
                <a:gd name="connsiteX0-25" fmla="*/ 0 w 831850"/>
                <a:gd name="connsiteY0-26" fmla="*/ 0 h 107950"/>
                <a:gd name="connsiteX1-27" fmla="*/ 831850 w 831850"/>
                <a:gd name="connsiteY1-28" fmla="*/ 0 h 107950"/>
                <a:gd name="connsiteX2-29" fmla="*/ 831850 w 831850"/>
                <a:gd name="connsiteY2-30" fmla="*/ 107950 h 107950"/>
                <a:gd name="connsiteX0-31" fmla="*/ 0 w 831850"/>
                <a:gd name="connsiteY0-32" fmla="*/ 0 h 69850"/>
                <a:gd name="connsiteX1-33" fmla="*/ 831850 w 831850"/>
                <a:gd name="connsiteY1-34" fmla="*/ 0 h 69850"/>
                <a:gd name="connsiteX2-35" fmla="*/ 831850 w 831850"/>
                <a:gd name="connsiteY2-36" fmla="*/ 69850 h 69850"/>
                <a:gd name="connsiteX0-37" fmla="*/ 0 w 831850"/>
                <a:gd name="connsiteY0-38" fmla="*/ 0 h 0"/>
                <a:gd name="connsiteX1-39" fmla="*/ 831850 w 831850"/>
                <a:gd name="connsiteY1-40" fmla="*/ 0 h 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831850">
                  <a:moveTo>
                    <a:pt x="0" y="0"/>
                  </a:moveTo>
                  <a:lnTo>
                    <a:pt x="831850" y="0"/>
                  </a:lnTo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69" name="矩形 68"/>
            <p:cNvSpPr/>
            <p:nvPr/>
          </p:nvSpPr>
          <p:spPr>
            <a:xfrm>
              <a:off x="8992951" y="3880750"/>
              <a:ext cx="594717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SrcA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9019717" y="4842178"/>
              <a:ext cx="584671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SrcB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9693731" y="3978506"/>
              <a:ext cx="67307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9951219" y="4556363"/>
              <a:ext cx="880021" cy="29066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AluResult</a:t>
              </a:r>
              <a:endPara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9944644" y="4546471"/>
              <a:ext cx="944688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1002248" y="4556758"/>
              <a:ext cx="68477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10772314" y="4342141"/>
              <a:ext cx="217163" cy="4321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</a:t>
              </a:r>
              <a:endParaRPr lang="en-US" altLang="zh-CN" sz="11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952126" y="4298657"/>
              <a:ext cx="832791" cy="290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Aluout</a:t>
              </a:r>
              <a:endPara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4716403" y="4873412"/>
              <a:ext cx="14724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528802" y="5096613"/>
              <a:ext cx="34154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071113" y="4954546"/>
              <a:ext cx="55330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3785987" y="4137343"/>
              <a:ext cx="397818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823977" y="1882580"/>
              <a:ext cx="689269" cy="1654134"/>
              <a:chOff x="4823977" y="1700209"/>
              <a:chExt cx="689269" cy="1654134"/>
            </a:xfrm>
          </p:grpSpPr>
          <p:sp>
            <p:nvSpPr>
              <p:cNvPr id="237" name="矩形: 圆角 25"/>
              <p:cNvSpPr/>
              <p:nvPr/>
            </p:nvSpPr>
            <p:spPr>
              <a:xfrm>
                <a:off x="4870344" y="1700209"/>
                <a:ext cx="642902" cy="1654134"/>
              </a:xfrm>
              <a:prstGeom prst="roundRect">
                <a:avLst/>
              </a:prstGeom>
              <a:solidFill>
                <a:srgbClr val="59B2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238" name="矩形 237"/>
              <p:cNvSpPr/>
              <p:nvPr/>
            </p:nvSpPr>
            <p:spPr>
              <a:xfrm>
                <a:off x="4960120" y="1975984"/>
                <a:ext cx="438671" cy="829121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1515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控 制 器</a:t>
                </a:r>
                <a:endParaRPr lang="zh-CN" altLang="en-US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4823977" y="2948213"/>
                <a:ext cx="599405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</a:t>
                </a:r>
                <a:endParaRPr lang="en-US" altLang="zh-CN" sz="1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4823977" y="2738737"/>
                <a:ext cx="443359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</a:t>
                </a:r>
                <a:endPara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" name="Group 1"/>
            <p:cNvGrpSpPr/>
            <p:nvPr/>
          </p:nvGrpSpPr>
          <p:grpSpPr>
            <a:xfrm>
              <a:off x="10859164" y="2101144"/>
              <a:ext cx="273424" cy="203030"/>
              <a:chOff x="3990332" y="3048832"/>
              <a:chExt cx="1009448" cy="723602"/>
            </a:xfrm>
          </p:grpSpPr>
          <p:sp>
            <p:nvSpPr>
              <p:cNvPr id="235" name="Stored Data 71"/>
              <p:cNvSpPr/>
              <p:nvPr/>
            </p:nvSpPr>
            <p:spPr>
              <a:xfrm rot="10800000">
                <a:off x="3997590" y="3048854"/>
                <a:ext cx="1002190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-1" fmla="*/ 4932 w 13265"/>
                  <a:gd name="connsiteY0-2" fmla="*/ 0 h 10000"/>
                  <a:gd name="connsiteX1-3" fmla="*/ 13265 w 13265"/>
                  <a:gd name="connsiteY1-4" fmla="*/ 0 h 10000"/>
                  <a:gd name="connsiteX2-5" fmla="*/ 11598 w 13265"/>
                  <a:gd name="connsiteY2-6" fmla="*/ 5000 h 10000"/>
                  <a:gd name="connsiteX3-7" fmla="*/ 13265 w 13265"/>
                  <a:gd name="connsiteY3-8" fmla="*/ 10000 h 10000"/>
                  <a:gd name="connsiteX4-9" fmla="*/ 4932 w 13265"/>
                  <a:gd name="connsiteY4-10" fmla="*/ 10000 h 10000"/>
                  <a:gd name="connsiteX5-11" fmla="*/ 0 w 13265"/>
                  <a:gd name="connsiteY5-12" fmla="*/ 5084 h 10000"/>
                  <a:gd name="connsiteX6-13" fmla="*/ 4932 w 13265"/>
                  <a:gd name="connsiteY6-14" fmla="*/ 0 h 10000"/>
                  <a:gd name="connsiteX0-15" fmla="*/ 5226 w 13559"/>
                  <a:gd name="connsiteY0-16" fmla="*/ 0 h 10000"/>
                  <a:gd name="connsiteX1-17" fmla="*/ 13559 w 13559"/>
                  <a:gd name="connsiteY1-18" fmla="*/ 0 h 10000"/>
                  <a:gd name="connsiteX2-19" fmla="*/ 11892 w 13559"/>
                  <a:gd name="connsiteY2-20" fmla="*/ 5000 h 10000"/>
                  <a:gd name="connsiteX3-21" fmla="*/ 13559 w 13559"/>
                  <a:gd name="connsiteY3-22" fmla="*/ 10000 h 10000"/>
                  <a:gd name="connsiteX4-23" fmla="*/ 5226 w 13559"/>
                  <a:gd name="connsiteY4-24" fmla="*/ 10000 h 10000"/>
                  <a:gd name="connsiteX5-25" fmla="*/ 294 w 13559"/>
                  <a:gd name="connsiteY5-26" fmla="*/ 5084 h 10000"/>
                  <a:gd name="connsiteX6-27" fmla="*/ 5226 w 13559"/>
                  <a:gd name="connsiteY6-28" fmla="*/ 0 h 10000"/>
                  <a:gd name="connsiteX0-29" fmla="*/ 4933 w 13266"/>
                  <a:gd name="connsiteY0-30" fmla="*/ 0 h 10000"/>
                  <a:gd name="connsiteX1-31" fmla="*/ 13266 w 13266"/>
                  <a:gd name="connsiteY1-32" fmla="*/ 0 h 10000"/>
                  <a:gd name="connsiteX2-33" fmla="*/ 11599 w 13266"/>
                  <a:gd name="connsiteY2-34" fmla="*/ 5000 h 10000"/>
                  <a:gd name="connsiteX3-35" fmla="*/ 13266 w 13266"/>
                  <a:gd name="connsiteY3-36" fmla="*/ 10000 h 10000"/>
                  <a:gd name="connsiteX4-37" fmla="*/ 4933 w 13266"/>
                  <a:gd name="connsiteY4-38" fmla="*/ 10000 h 10000"/>
                  <a:gd name="connsiteX5-39" fmla="*/ 1 w 13266"/>
                  <a:gd name="connsiteY5-40" fmla="*/ 5084 h 10000"/>
                  <a:gd name="connsiteX6-41" fmla="*/ 4933 w 13266"/>
                  <a:gd name="connsiteY6-42" fmla="*/ 0 h 10000"/>
                  <a:gd name="connsiteX0-43" fmla="*/ 4933 w 13266"/>
                  <a:gd name="connsiteY0-44" fmla="*/ 0 h 10000"/>
                  <a:gd name="connsiteX1-45" fmla="*/ 13266 w 13266"/>
                  <a:gd name="connsiteY1-46" fmla="*/ 0 h 10000"/>
                  <a:gd name="connsiteX2-47" fmla="*/ 11599 w 13266"/>
                  <a:gd name="connsiteY2-48" fmla="*/ 5000 h 10000"/>
                  <a:gd name="connsiteX3-49" fmla="*/ 13266 w 13266"/>
                  <a:gd name="connsiteY3-50" fmla="*/ 10000 h 10000"/>
                  <a:gd name="connsiteX4-51" fmla="*/ 4933 w 13266"/>
                  <a:gd name="connsiteY4-52" fmla="*/ 10000 h 10000"/>
                  <a:gd name="connsiteX5-53" fmla="*/ 1 w 13266"/>
                  <a:gd name="connsiteY5-54" fmla="*/ 5084 h 10000"/>
                  <a:gd name="connsiteX6-55" fmla="*/ 4933 w 13266"/>
                  <a:gd name="connsiteY6-56" fmla="*/ 0 h 10000"/>
                  <a:gd name="connsiteX0-57" fmla="*/ 4966 w 13299"/>
                  <a:gd name="connsiteY0-58" fmla="*/ 0 h 10000"/>
                  <a:gd name="connsiteX1-59" fmla="*/ 13299 w 13299"/>
                  <a:gd name="connsiteY1-60" fmla="*/ 0 h 10000"/>
                  <a:gd name="connsiteX2-61" fmla="*/ 11632 w 13299"/>
                  <a:gd name="connsiteY2-62" fmla="*/ 5000 h 10000"/>
                  <a:gd name="connsiteX3-63" fmla="*/ 13299 w 13299"/>
                  <a:gd name="connsiteY3-64" fmla="*/ 10000 h 10000"/>
                  <a:gd name="connsiteX4-65" fmla="*/ 7782 w 13299"/>
                  <a:gd name="connsiteY4-66" fmla="*/ 10000 h 10000"/>
                  <a:gd name="connsiteX5-67" fmla="*/ 34 w 13299"/>
                  <a:gd name="connsiteY5-68" fmla="*/ 5084 h 10000"/>
                  <a:gd name="connsiteX6-69" fmla="*/ 4966 w 13299"/>
                  <a:gd name="connsiteY6-70" fmla="*/ 0 h 10000"/>
                  <a:gd name="connsiteX0-71" fmla="*/ 4947 w 13280"/>
                  <a:gd name="connsiteY0-72" fmla="*/ 0 h 10000"/>
                  <a:gd name="connsiteX1-73" fmla="*/ 13280 w 13280"/>
                  <a:gd name="connsiteY1-74" fmla="*/ 0 h 10000"/>
                  <a:gd name="connsiteX2-75" fmla="*/ 11613 w 13280"/>
                  <a:gd name="connsiteY2-76" fmla="*/ 5000 h 10000"/>
                  <a:gd name="connsiteX3-77" fmla="*/ 13280 w 13280"/>
                  <a:gd name="connsiteY3-78" fmla="*/ 10000 h 10000"/>
                  <a:gd name="connsiteX4-79" fmla="*/ 6702 w 13280"/>
                  <a:gd name="connsiteY4-80" fmla="*/ 9832 h 10000"/>
                  <a:gd name="connsiteX5-81" fmla="*/ 15 w 13280"/>
                  <a:gd name="connsiteY5-82" fmla="*/ 5084 h 10000"/>
                  <a:gd name="connsiteX6-83" fmla="*/ 4947 w 13280"/>
                  <a:gd name="connsiteY6-84" fmla="*/ 0 h 10000"/>
                  <a:gd name="connsiteX0-85" fmla="*/ 4933 w 13266"/>
                  <a:gd name="connsiteY0-86" fmla="*/ 0 h 10000"/>
                  <a:gd name="connsiteX1-87" fmla="*/ 13266 w 13266"/>
                  <a:gd name="connsiteY1-88" fmla="*/ 0 h 10000"/>
                  <a:gd name="connsiteX2-89" fmla="*/ 11599 w 13266"/>
                  <a:gd name="connsiteY2-90" fmla="*/ 5000 h 10000"/>
                  <a:gd name="connsiteX3-91" fmla="*/ 13266 w 13266"/>
                  <a:gd name="connsiteY3-92" fmla="*/ 10000 h 10000"/>
                  <a:gd name="connsiteX4-93" fmla="*/ 6688 w 13266"/>
                  <a:gd name="connsiteY4-94" fmla="*/ 9832 h 10000"/>
                  <a:gd name="connsiteX5-95" fmla="*/ 1 w 13266"/>
                  <a:gd name="connsiteY5-96" fmla="*/ 5084 h 10000"/>
                  <a:gd name="connsiteX6-97" fmla="*/ 4933 w 13266"/>
                  <a:gd name="connsiteY6-98" fmla="*/ 0 h 10000"/>
                  <a:gd name="connsiteX0-99" fmla="*/ 5711 w 13268"/>
                  <a:gd name="connsiteY0-100" fmla="*/ 126 h 10000"/>
                  <a:gd name="connsiteX1-101" fmla="*/ 13268 w 13268"/>
                  <a:gd name="connsiteY1-102" fmla="*/ 0 h 10000"/>
                  <a:gd name="connsiteX2-103" fmla="*/ 11601 w 13268"/>
                  <a:gd name="connsiteY2-104" fmla="*/ 5000 h 10000"/>
                  <a:gd name="connsiteX3-105" fmla="*/ 13268 w 13268"/>
                  <a:gd name="connsiteY3-106" fmla="*/ 10000 h 10000"/>
                  <a:gd name="connsiteX4-107" fmla="*/ 6690 w 13268"/>
                  <a:gd name="connsiteY4-108" fmla="*/ 9832 h 10000"/>
                  <a:gd name="connsiteX5-109" fmla="*/ 3 w 13268"/>
                  <a:gd name="connsiteY5-110" fmla="*/ 5084 h 10000"/>
                  <a:gd name="connsiteX6-111" fmla="*/ 5711 w 13268"/>
                  <a:gd name="connsiteY6-112" fmla="*/ 126 h 10000"/>
                  <a:gd name="connsiteX0-113" fmla="*/ 5709 w 13266"/>
                  <a:gd name="connsiteY0-114" fmla="*/ 126 h 10000"/>
                  <a:gd name="connsiteX1-115" fmla="*/ 13266 w 13266"/>
                  <a:gd name="connsiteY1-116" fmla="*/ 0 h 10000"/>
                  <a:gd name="connsiteX2-117" fmla="*/ 11599 w 13266"/>
                  <a:gd name="connsiteY2-118" fmla="*/ 5000 h 10000"/>
                  <a:gd name="connsiteX3-119" fmla="*/ 13266 w 13266"/>
                  <a:gd name="connsiteY3-120" fmla="*/ 10000 h 10000"/>
                  <a:gd name="connsiteX4-121" fmla="*/ 6688 w 13266"/>
                  <a:gd name="connsiteY4-122" fmla="*/ 9832 h 10000"/>
                  <a:gd name="connsiteX5-123" fmla="*/ 1 w 13266"/>
                  <a:gd name="connsiteY5-124" fmla="*/ 5084 h 10000"/>
                  <a:gd name="connsiteX6-125" fmla="*/ 5709 w 13266"/>
                  <a:gd name="connsiteY6-126" fmla="*/ 126 h 10000"/>
                  <a:gd name="connsiteX0-127" fmla="*/ 5709 w 13266"/>
                  <a:gd name="connsiteY0-128" fmla="*/ 126 h 10000"/>
                  <a:gd name="connsiteX1-129" fmla="*/ 13266 w 13266"/>
                  <a:gd name="connsiteY1-130" fmla="*/ 0 h 10000"/>
                  <a:gd name="connsiteX2-131" fmla="*/ 11599 w 13266"/>
                  <a:gd name="connsiteY2-132" fmla="*/ 5000 h 10000"/>
                  <a:gd name="connsiteX3-133" fmla="*/ 13266 w 13266"/>
                  <a:gd name="connsiteY3-134" fmla="*/ 10000 h 10000"/>
                  <a:gd name="connsiteX4-135" fmla="*/ 6688 w 13266"/>
                  <a:gd name="connsiteY4-136" fmla="*/ 9832 h 10000"/>
                  <a:gd name="connsiteX5-137" fmla="*/ 1 w 13266"/>
                  <a:gd name="connsiteY5-138" fmla="*/ 5084 h 10000"/>
                  <a:gd name="connsiteX6-139" fmla="*/ 5709 w 13266"/>
                  <a:gd name="connsiteY6-140" fmla="*/ 126 h 10000"/>
                  <a:gd name="connsiteX0-141" fmla="*/ 6688 w 13265"/>
                  <a:gd name="connsiteY0-142" fmla="*/ 42 h 10000"/>
                  <a:gd name="connsiteX1-143" fmla="*/ 13265 w 13265"/>
                  <a:gd name="connsiteY1-144" fmla="*/ 0 h 10000"/>
                  <a:gd name="connsiteX2-145" fmla="*/ 11598 w 13265"/>
                  <a:gd name="connsiteY2-146" fmla="*/ 5000 h 10000"/>
                  <a:gd name="connsiteX3-147" fmla="*/ 13265 w 13265"/>
                  <a:gd name="connsiteY3-148" fmla="*/ 10000 h 10000"/>
                  <a:gd name="connsiteX4-149" fmla="*/ 6687 w 13265"/>
                  <a:gd name="connsiteY4-150" fmla="*/ 9832 h 10000"/>
                  <a:gd name="connsiteX5-151" fmla="*/ 0 w 13265"/>
                  <a:gd name="connsiteY5-152" fmla="*/ 5084 h 10000"/>
                  <a:gd name="connsiteX6-153" fmla="*/ 6688 w 13265"/>
                  <a:gd name="connsiteY6-154" fmla="*/ 42 h 10000"/>
                  <a:gd name="connsiteX0-155" fmla="*/ 6688 w 13265"/>
                  <a:gd name="connsiteY0-156" fmla="*/ 42 h 9832"/>
                  <a:gd name="connsiteX1-157" fmla="*/ 13265 w 13265"/>
                  <a:gd name="connsiteY1-158" fmla="*/ 0 h 9832"/>
                  <a:gd name="connsiteX2-159" fmla="*/ 11598 w 13265"/>
                  <a:gd name="connsiteY2-160" fmla="*/ 5000 h 9832"/>
                  <a:gd name="connsiteX3-161" fmla="*/ 11387 w 13265"/>
                  <a:gd name="connsiteY3-162" fmla="*/ 9790 h 9832"/>
                  <a:gd name="connsiteX4-163" fmla="*/ 6687 w 13265"/>
                  <a:gd name="connsiteY4-164" fmla="*/ 9832 h 9832"/>
                  <a:gd name="connsiteX5-165" fmla="*/ 0 w 13265"/>
                  <a:gd name="connsiteY5-166" fmla="*/ 5084 h 9832"/>
                  <a:gd name="connsiteX6-167" fmla="*/ 6688 w 13265"/>
                  <a:gd name="connsiteY6-168" fmla="*/ 42 h 9832"/>
                  <a:gd name="connsiteX0-169" fmla="*/ 5042 w 10000"/>
                  <a:gd name="connsiteY0-170" fmla="*/ 43 h 10000"/>
                  <a:gd name="connsiteX1-171" fmla="*/ 10000 w 10000"/>
                  <a:gd name="connsiteY1-172" fmla="*/ 0 h 10000"/>
                  <a:gd name="connsiteX2-173" fmla="*/ 8743 w 10000"/>
                  <a:gd name="connsiteY2-174" fmla="*/ 5085 h 10000"/>
                  <a:gd name="connsiteX3-175" fmla="*/ 9692 w 10000"/>
                  <a:gd name="connsiteY3-176" fmla="*/ 10000 h 10000"/>
                  <a:gd name="connsiteX4-177" fmla="*/ 5041 w 10000"/>
                  <a:gd name="connsiteY4-178" fmla="*/ 10000 h 10000"/>
                  <a:gd name="connsiteX5-179" fmla="*/ 0 w 10000"/>
                  <a:gd name="connsiteY5-180" fmla="*/ 5171 h 10000"/>
                  <a:gd name="connsiteX6-181" fmla="*/ 5042 w 10000"/>
                  <a:gd name="connsiteY6-182" fmla="*/ 43 h 10000"/>
                  <a:gd name="connsiteX0-183" fmla="*/ 5042 w 10000"/>
                  <a:gd name="connsiteY0-184" fmla="*/ 43 h 10000"/>
                  <a:gd name="connsiteX1-185" fmla="*/ 10000 w 10000"/>
                  <a:gd name="connsiteY1-186" fmla="*/ 0 h 10000"/>
                  <a:gd name="connsiteX2-187" fmla="*/ 8743 w 10000"/>
                  <a:gd name="connsiteY2-188" fmla="*/ 5085 h 10000"/>
                  <a:gd name="connsiteX3-189" fmla="*/ 9784 w 10000"/>
                  <a:gd name="connsiteY3-190" fmla="*/ 10000 h 10000"/>
                  <a:gd name="connsiteX4-191" fmla="*/ 5041 w 10000"/>
                  <a:gd name="connsiteY4-192" fmla="*/ 10000 h 10000"/>
                  <a:gd name="connsiteX5-193" fmla="*/ 0 w 10000"/>
                  <a:gd name="connsiteY5-194" fmla="*/ 5171 h 10000"/>
                  <a:gd name="connsiteX6-195" fmla="*/ 5042 w 10000"/>
                  <a:gd name="connsiteY6-196" fmla="*/ 43 h 10000"/>
                  <a:gd name="connsiteX0-197" fmla="*/ 5042 w 9784"/>
                  <a:gd name="connsiteY0-198" fmla="*/ 0 h 9957"/>
                  <a:gd name="connsiteX1-199" fmla="*/ 9415 w 9784"/>
                  <a:gd name="connsiteY1-200" fmla="*/ 171 h 9957"/>
                  <a:gd name="connsiteX2-201" fmla="*/ 8743 w 9784"/>
                  <a:gd name="connsiteY2-202" fmla="*/ 5042 h 9957"/>
                  <a:gd name="connsiteX3-203" fmla="*/ 9784 w 9784"/>
                  <a:gd name="connsiteY3-204" fmla="*/ 9957 h 9957"/>
                  <a:gd name="connsiteX4-205" fmla="*/ 5041 w 9784"/>
                  <a:gd name="connsiteY4-206" fmla="*/ 9957 h 9957"/>
                  <a:gd name="connsiteX5-207" fmla="*/ 0 w 9784"/>
                  <a:gd name="connsiteY5-208" fmla="*/ 5128 h 9957"/>
                  <a:gd name="connsiteX6-209" fmla="*/ 5042 w 9784"/>
                  <a:gd name="connsiteY6-210" fmla="*/ 0 h 9957"/>
                  <a:gd name="connsiteX0-211" fmla="*/ 5153 w 10000"/>
                  <a:gd name="connsiteY0-212" fmla="*/ 0 h 10000"/>
                  <a:gd name="connsiteX1-213" fmla="*/ 9875 w 10000"/>
                  <a:gd name="connsiteY1-214" fmla="*/ 172 h 10000"/>
                  <a:gd name="connsiteX2-215" fmla="*/ 8936 w 10000"/>
                  <a:gd name="connsiteY2-216" fmla="*/ 5064 h 10000"/>
                  <a:gd name="connsiteX3-217" fmla="*/ 10000 w 10000"/>
                  <a:gd name="connsiteY3-218" fmla="*/ 10000 h 10000"/>
                  <a:gd name="connsiteX4-219" fmla="*/ 5152 w 10000"/>
                  <a:gd name="connsiteY4-220" fmla="*/ 10000 h 10000"/>
                  <a:gd name="connsiteX5-221" fmla="*/ 0 w 10000"/>
                  <a:gd name="connsiteY5-222" fmla="*/ 5150 h 10000"/>
                  <a:gd name="connsiteX6-223" fmla="*/ 5153 w 10000"/>
                  <a:gd name="connsiteY6-224" fmla="*/ 0 h 10000"/>
                  <a:gd name="connsiteX0-225" fmla="*/ 5153 w 10001"/>
                  <a:gd name="connsiteY0-226" fmla="*/ 0 h 10000"/>
                  <a:gd name="connsiteX1-227" fmla="*/ 10001 w 10001"/>
                  <a:gd name="connsiteY1-228" fmla="*/ 215 h 10000"/>
                  <a:gd name="connsiteX2-229" fmla="*/ 8936 w 10001"/>
                  <a:gd name="connsiteY2-230" fmla="*/ 5064 h 10000"/>
                  <a:gd name="connsiteX3-231" fmla="*/ 10000 w 10001"/>
                  <a:gd name="connsiteY3-232" fmla="*/ 10000 h 10000"/>
                  <a:gd name="connsiteX4-233" fmla="*/ 5152 w 10001"/>
                  <a:gd name="connsiteY4-234" fmla="*/ 10000 h 10000"/>
                  <a:gd name="connsiteX5-235" fmla="*/ 0 w 10001"/>
                  <a:gd name="connsiteY5-236" fmla="*/ 5150 h 10000"/>
                  <a:gd name="connsiteX6-237" fmla="*/ 5153 w 10001"/>
                  <a:gd name="connsiteY6-238" fmla="*/ 0 h 10000"/>
                  <a:gd name="connsiteX0-239" fmla="*/ 5184 w 10001"/>
                  <a:gd name="connsiteY0-240" fmla="*/ 43 h 9785"/>
                  <a:gd name="connsiteX1-241" fmla="*/ 10001 w 10001"/>
                  <a:gd name="connsiteY1-242" fmla="*/ 0 h 9785"/>
                  <a:gd name="connsiteX2-243" fmla="*/ 8936 w 10001"/>
                  <a:gd name="connsiteY2-244" fmla="*/ 4849 h 9785"/>
                  <a:gd name="connsiteX3-245" fmla="*/ 10000 w 10001"/>
                  <a:gd name="connsiteY3-246" fmla="*/ 9785 h 9785"/>
                  <a:gd name="connsiteX4-247" fmla="*/ 5152 w 10001"/>
                  <a:gd name="connsiteY4-248" fmla="*/ 9785 h 9785"/>
                  <a:gd name="connsiteX5-249" fmla="*/ 0 w 10001"/>
                  <a:gd name="connsiteY5-250" fmla="*/ 4935 h 9785"/>
                  <a:gd name="connsiteX6-251" fmla="*/ 5184 w 10001"/>
                  <a:gd name="connsiteY6-252" fmla="*/ 43 h 9785"/>
                  <a:gd name="connsiteX0-253" fmla="*/ 5183 w 10000"/>
                  <a:gd name="connsiteY0-254" fmla="*/ 44 h 10000"/>
                  <a:gd name="connsiteX1-255" fmla="*/ 10000 w 10000"/>
                  <a:gd name="connsiteY1-256" fmla="*/ 0 h 10000"/>
                  <a:gd name="connsiteX2-257" fmla="*/ 8935 w 10000"/>
                  <a:gd name="connsiteY2-258" fmla="*/ 4956 h 10000"/>
                  <a:gd name="connsiteX3-259" fmla="*/ 9999 w 10000"/>
                  <a:gd name="connsiteY3-260" fmla="*/ 10000 h 10000"/>
                  <a:gd name="connsiteX4-261" fmla="*/ 5151 w 10000"/>
                  <a:gd name="connsiteY4-262" fmla="*/ 10000 h 10000"/>
                  <a:gd name="connsiteX5-263" fmla="*/ 0 w 10000"/>
                  <a:gd name="connsiteY5-264" fmla="*/ 5043 h 10000"/>
                  <a:gd name="connsiteX6-265" fmla="*/ 5183 w 10000"/>
                  <a:gd name="connsiteY6-266" fmla="*/ 44 h 10000"/>
                  <a:gd name="connsiteX0-267" fmla="*/ 5183 w 10000"/>
                  <a:gd name="connsiteY0-268" fmla="*/ 44 h 10000"/>
                  <a:gd name="connsiteX1-269" fmla="*/ 10000 w 10000"/>
                  <a:gd name="connsiteY1-270" fmla="*/ 0 h 10000"/>
                  <a:gd name="connsiteX2-271" fmla="*/ 8935 w 10000"/>
                  <a:gd name="connsiteY2-272" fmla="*/ 4956 h 10000"/>
                  <a:gd name="connsiteX3-273" fmla="*/ 9999 w 10000"/>
                  <a:gd name="connsiteY3-274" fmla="*/ 10000 h 10000"/>
                  <a:gd name="connsiteX4-275" fmla="*/ 5151 w 10000"/>
                  <a:gd name="connsiteY4-276" fmla="*/ 10000 h 10000"/>
                  <a:gd name="connsiteX5-277" fmla="*/ 0 w 10000"/>
                  <a:gd name="connsiteY5-278" fmla="*/ 5043 h 10000"/>
                  <a:gd name="connsiteX6-279" fmla="*/ 5183 w 10000"/>
                  <a:gd name="connsiteY6-280" fmla="*/ 44 h 10000"/>
                  <a:gd name="connsiteX0-281" fmla="*/ 5183 w 10000"/>
                  <a:gd name="connsiteY0-282" fmla="*/ 44 h 10000"/>
                  <a:gd name="connsiteX1-283" fmla="*/ 10000 w 10000"/>
                  <a:gd name="connsiteY1-284" fmla="*/ 0 h 10000"/>
                  <a:gd name="connsiteX2-285" fmla="*/ 8935 w 10000"/>
                  <a:gd name="connsiteY2-286" fmla="*/ 4956 h 10000"/>
                  <a:gd name="connsiteX3-287" fmla="*/ 9999 w 10000"/>
                  <a:gd name="connsiteY3-288" fmla="*/ 10000 h 10000"/>
                  <a:gd name="connsiteX4-289" fmla="*/ 5151 w 10000"/>
                  <a:gd name="connsiteY4-290" fmla="*/ 10000 h 10000"/>
                  <a:gd name="connsiteX5-291" fmla="*/ 0 w 10000"/>
                  <a:gd name="connsiteY5-292" fmla="*/ 5043 h 10000"/>
                  <a:gd name="connsiteX6-293" fmla="*/ 5183 w 10000"/>
                  <a:gd name="connsiteY6-294" fmla="*/ 44 h 10000"/>
                  <a:gd name="connsiteX0-295" fmla="*/ 5183 w 10000"/>
                  <a:gd name="connsiteY0-296" fmla="*/ 44 h 10000"/>
                  <a:gd name="connsiteX1-297" fmla="*/ 10000 w 10000"/>
                  <a:gd name="connsiteY1-298" fmla="*/ 0 h 10000"/>
                  <a:gd name="connsiteX2-299" fmla="*/ 8935 w 10000"/>
                  <a:gd name="connsiteY2-300" fmla="*/ 4956 h 10000"/>
                  <a:gd name="connsiteX3-301" fmla="*/ 9999 w 10000"/>
                  <a:gd name="connsiteY3-302" fmla="*/ 10000 h 10000"/>
                  <a:gd name="connsiteX4-303" fmla="*/ 5151 w 10000"/>
                  <a:gd name="connsiteY4-304" fmla="*/ 10000 h 10000"/>
                  <a:gd name="connsiteX5-305" fmla="*/ 0 w 10000"/>
                  <a:gd name="connsiteY5-306" fmla="*/ 5043 h 10000"/>
                  <a:gd name="connsiteX6-307" fmla="*/ 5183 w 10000"/>
                  <a:gd name="connsiteY6-308" fmla="*/ 44 h 10000"/>
                  <a:gd name="connsiteX0-309" fmla="*/ 5183 w 10000"/>
                  <a:gd name="connsiteY0-310" fmla="*/ 44 h 10000"/>
                  <a:gd name="connsiteX1-311" fmla="*/ 10000 w 10000"/>
                  <a:gd name="connsiteY1-312" fmla="*/ 0 h 10000"/>
                  <a:gd name="connsiteX2-313" fmla="*/ 8935 w 10000"/>
                  <a:gd name="connsiteY2-314" fmla="*/ 4956 h 10000"/>
                  <a:gd name="connsiteX3-315" fmla="*/ 9999 w 10000"/>
                  <a:gd name="connsiteY3-316" fmla="*/ 10000 h 10000"/>
                  <a:gd name="connsiteX4-317" fmla="*/ 5151 w 10000"/>
                  <a:gd name="connsiteY4-318" fmla="*/ 10000 h 10000"/>
                  <a:gd name="connsiteX5-319" fmla="*/ 0 w 10000"/>
                  <a:gd name="connsiteY5-320" fmla="*/ 5043 h 10000"/>
                  <a:gd name="connsiteX6-321" fmla="*/ 5183 w 10000"/>
                  <a:gd name="connsiteY6-322" fmla="*/ 44 h 10000"/>
                  <a:gd name="connsiteX0-323" fmla="*/ 5183 w 10000"/>
                  <a:gd name="connsiteY0-324" fmla="*/ 44 h 10000"/>
                  <a:gd name="connsiteX1-325" fmla="*/ 10000 w 10000"/>
                  <a:gd name="connsiteY1-326" fmla="*/ 0 h 10000"/>
                  <a:gd name="connsiteX2-327" fmla="*/ 8935 w 10000"/>
                  <a:gd name="connsiteY2-328" fmla="*/ 4956 h 10000"/>
                  <a:gd name="connsiteX3-329" fmla="*/ 9999 w 10000"/>
                  <a:gd name="connsiteY3-330" fmla="*/ 10000 h 10000"/>
                  <a:gd name="connsiteX4-331" fmla="*/ 5340 w 10000"/>
                  <a:gd name="connsiteY4-332" fmla="*/ 9956 h 10000"/>
                  <a:gd name="connsiteX5-333" fmla="*/ 0 w 10000"/>
                  <a:gd name="connsiteY5-334" fmla="*/ 5043 h 10000"/>
                  <a:gd name="connsiteX6-335" fmla="*/ 5183 w 10000"/>
                  <a:gd name="connsiteY6-336" fmla="*/ 44 h 10000"/>
                  <a:gd name="connsiteX0-337" fmla="*/ 5183 w 10000"/>
                  <a:gd name="connsiteY0-338" fmla="*/ 44 h 10000"/>
                  <a:gd name="connsiteX1-339" fmla="*/ 10000 w 10000"/>
                  <a:gd name="connsiteY1-340" fmla="*/ 0 h 10000"/>
                  <a:gd name="connsiteX2-341" fmla="*/ 8935 w 10000"/>
                  <a:gd name="connsiteY2-342" fmla="*/ 4956 h 10000"/>
                  <a:gd name="connsiteX3-343" fmla="*/ 9999 w 10000"/>
                  <a:gd name="connsiteY3-344" fmla="*/ 10000 h 10000"/>
                  <a:gd name="connsiteX4-345" fmla="*/ 5340 w 10000"/>
                  <a:gd name="connsiteY4-346" fmla="*/ 9956 h 10000"/>
                  <a:gd name="connsiteX5-347" fmla="*/ 0 w 10000"/>
                  <a:gd name="connsiteY5-348" fmla="*/ 5043 h 10000"/>
                  <a:gd name="connsiteX6-349" fmla="*/ 5183 w 10000"/>
                  <a:gd name="connsiteY6-350" fmla="*/ 44 h 10000"/>
                  <a:gd name="connsiteX0-351" fmla="*/ 5183 w 10000"/>
                  <a:gd name="connsiteY0-352" fmla="*/ 44 h 10000"/>
                  <a:gd name="connsiteX1-353" fmla="*/ 10000 w 10000"/>
                  <a:gd name="connsiteY1-354" fmla="*/ 0 h 10000"/>
                  <a:gd name="connsiteX2-355" fmla="*/ 8935 w 10000"/>
                  <a:gd name="connsiteY2-356" fmla="*/ 4956 h 10000"/>
                  <a:gd name="connsiteX3-357" fmla="*/ 9999 w 10000"/>
                  <a:gd name="connsiteY3-358" fmla="*/ 10000 h 10000"/>
                  <a:gd name="connsiteX4-359" fmla="*/ 5183 w 10000"/>
                  <a:gd name="connsiteY4-360" fmla="*/ 9912 h 10000"/>
                  <a:gd name="connsiteX5-361" fmla="*/ 0 w 10000"/>
                  <a:gd name="connsiteY5-362" fmla="*/ 5043 h 10000"/>
                  <a:gd name="connsiteX6-363" fmla="*/ 5183 w 10000"/>
                  <a:gd name="connsiteY6-364" fmla="*/ 44 h 10000"/>
                  <a:gd name="connsiteX0-365" fmla="*/ 5183 w 10000"/>
                  <a:gd name="connsiteY0-366" fmla="*/ 44 h 10000"/>
                  <a:gd name="connsiteX1-367" fmla="*/ 10000 w 10000"/>
                  <a:gd name="connsiteY1-368" fmla="*/ 0 h 10000"/>
                  <a:gd name="connsiteX2-369" fmla="*/ 8935 w 10000"/>
                  <a:gd name="connsiteY2-370" fmla="*/ 4956 h 10000"/>
                  <a:gd name="connsiteX3-371" fmla="*/ 9999 w 10000"/>
                  <a:gd name="connsiteY3-372" fmla="*/ 10000 h 10000"/>
                  <a:gd name="connsiteX4-373" fmla="*/ 5183 w 10000"/>
                  <a:gd name="connsiteY4-374" fmla="*/ 9912 h 10000"/>
                  <a:gd name="connsiteX5-375" fmla="*/ 0 w 10000"/>
                  <a:gd name="connsiteY5-376" fmla="*/ 5043 h 10000"/>
                  <a:gd name="connsiteX6-377" fmla="*/ 5183 w 10000"/>
                  <a:gd name="connsiteY6-378" fmla="*/ 44 h 10000"/>
                  <a:gd name="connsiteX0-379" fmla="*/ 5183 w 10000"/>
                  <a:gd name="connsiteY0-380" fmla="*/ 44 h 10000"/>
                  <a:gd name="connsiteX1-381" fmla="*/ 10000 w 10000"/>
                  <a:gd name="connsiteY1-382" fmla="*/ 0 h 10000"/>
                  <a:gd name="connsiteX2-383" fmla="*/ 8935 w 10000"/>
                  <a:gd name="connsiteY2-384" fmla="*/ 4956 h 10000"/>
                  <a:gd name="connsiteX3-385" fmla="*/ 9999 w 10000"/>
                  <a:gd name="connsiteY3-386" fmla="*/ 10000 h 10000"/>
                  <a:gd name="connsiteX4-387" fmla="*/ 5183 w 10000"/>
                  <a:gd name="connsiteY4-388" fmla="*/ 9912 h 10000"/>
                  <a:gd name="connsiteX5-389" fmla="*/ 0 w 10000"/>
                  <a:gd name="connsiteY5-390" fmla="*/ 5043 h 10000"/>
                  <a:gd name="connsiteX6-391" fmla="*/ 5183 w 10000"/>
                  <a:gd name="connsiteY6-392" fmla="*/ 44 h 10000"/>
                  <a:gd name="connsiteX0-393" fmla="*/ 8935 w 10000"/>
                  <a:gd name="connsiteY0-394" fmla="*/ 4956 h 10000"/>
                  <a:gd name="connsiteX1-395" fmla="*/ 9999 w 10000"/>
                  <a:gd name="connsiteY1-396" fmla="*/ 10000 h 10000"/>
                  <a:gd name="connsiteX2-397" fmla="*/ 5183 w 10000"/>
                  <a:gd name="connsiteY2-398" fmla="*/ 9912 h 10000"/>
                  <a:gd name="connsiteX3-399" fmla="*/ 0 w 10000"/>
                  <a:gd name="connsiteY3-400" fmla="*/ 5043 h 10000"/>
                  <a:gd name="connsiteX4-401" fmla="*/ 5183 w 10000"/>
                  <a:gd name="connsiteY4-402" fmla="*/ 44 h 10000"/>
                  <a:gd name="connsiteX5-403" fmla="*/ 10000 w 10000"/>
                  <a:gd name="connsiteY5-404" fmla="*/ 0 h 10000"/>
                  <a:gd name="connsiteX6-405" fmla="*/ 9841 w 10000"/>
                  <a:gd name="connsiteY6-406" fmla="*/ 6220 h 10000"/>
                  <a:gd name="connsiteX0-407" fmla="*/ 8935 w 10000"/>
                  <a:gd name="connsiteY0-408" fmla="*/ 4956 h 10000"/>
                  <a:gd name="connsiteX1-409" fmla="*/ 9999 w 10000"/>
                  <a:gd name="connsiteY1-410" fmla="*/ 10000 h 10000"/>
                  <a:gd name="connsiteX2-411" fmla="*/ 5183 w 10000"/>
                  <a:gd name="connsiteY2-412" fmla="*/ 9912 h 10000"/>
                  <a:gd name="connsiteX3-413" fmla="*/ 0 w 10000"/>
                  <a:gd name="connsiteY3-414" fmla="*/ 5043 h 10000"/>
                  <a:gd name="connsiteX4-415" fmla="*/ 5183 w 10000"/>
                  <a:gd name="connsiteY4-416" fmla="*/ 44 h 10000"/>
                  <a:gd name="connsiteX5-417" fmla="*/ 10000 w 10000"/>
                  <a:gd name="connsiteY5-418" fmla="*/ 0 h 10000"/>
                  <a:gd name="connsiteX0-419" fmla="*/ 9999 w 10000"/>
                  <a:gd name="connsiteY0-420" fmla="*/ 10000 h 10000"/>
                  <a:gd name="connsiteX1-421" fmla="*/ 5183 w 10000"/>
                  <a:gd name="connsiteY1-422" fmla="*/ 9912 h 10000"/>
                  <a:gd name="connsiteX2-423" fmla="*/ 0 w 10000"/>
                  <a:gd name="connsiteY2-424" fmla="*/ 5043 h 10000"/>
                  <a:gd name="connsiteX3-425" fmla="*/ 5183 w 10000"/>
                  <a:gd name="connsiteY3-426" fmla="*/ 44 h 10000"/>
                  <a:gd name="connsiteX4-427" fmla="*/ 10000 w 10000"/>
                  <a:gd name="connsiteY4-428" fmla="*/ 0 h 10000"/>
                  <a:gd name="connsiteX0-429" fmla="*/ 8536 w 8537"/>
                  <a:gd name="connsiteY0-430" fmla="*/ 10000 h 10000"/>
                  <a:gd name="connsiteX1-431" fmla="*/ 3720 w 8537"/>
                  <a:gd name="connsiteY1-432" fmla="*/ 9912 h 10000"/>
                  <a:gd name="connsiteX2-433" fmla="*/ 0 w 8537"/>
                  <a:gd name="connsiteY2-434" fmla="*/ 4793 h 10000"/>
                  <a:gd name="connsiteX3-435" fmla="*/ 3720 w 8537"/>
                  <a:gd name="connsiteY3-436" fmla="*/ 44 h 10000"/>
                  <a:gd name="connsiteX4-437" fmla="*/ 8537 w 8537"/>
                  <a:gd name="connsiteY4-438" fmla="*/ 0 h 10000"/>
                  <a:gd name="connsiteX0-439" fmla="*/ 10342 w 10343"/>
                  <a:gd name="connsiteY0-440" fmla="*/ 10000 h 10000"/>
                  <a:gd name="connsiteX1-441" fmla="*/ 4701 w 10343"/>
                  <a:gd name="connsiteY1-442" fmla="*/ 9912 h 10000"/>
                  <a:gd name="connsiteX2-443" fmla="*/ 0 w 10343"/>
                  <a:gd name="connsiteY2-444" fmla="*/ 4543 h 10000"/>
                  <a:gd name="connsiteX3-445" fmla="*/ 4701 w 10343"/>
                  <a:gd name="connsiteY3-446" fmla="*/ 44 h 10000"/>
                  <a:gd name="connsiteX4-447" fmla="*/ 10343 w 10343"/>
                  <a:gd name="connsiteY4-448" fmla="*/ 0 h 10000"/>
                  <a:gd name="connsiteX0-449" fmla="*/ 9771 w 9772"/>
                  <a:gd name="connsiteY0-450" fmla="*/ 10000 h 10000"/>
                  <a:gd name="connsiteX1-451" fmla="*/ 4130 w 9772"/>
                  <a:gd name="connsiteY1-452" fmla="*/ 9912 h 10000"/>
                  <a:gd name="connsiteX2-453" fmla="*/ 0 w 9772"/>
                  <a:gd name="connsiteY2-454" fmla="*/ 4917 h 10000"/>
                  <a:gd name="connsiteX3-455" fmla="*/ 4130 w 9772"/>
                  <a:gd name="connsiteY3-456" fmla="*/ 44 h 10000"/>
                  <a:gd name="connsiteX4-457" fmla="*/ 9772 w 9772"/>
                  <a:gd name="connsiteY4-458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772" h="10000">
                    <a:moveTo>
                      <a:pt x="9771" y="10000"/>
                    </a:moveTo>
                    <a:lnTo>
                      <a:pt x="4130" y="9912"/>
                    </a:lnTo>
                    <a:cubicBezTo>
                      <a:pt x="1643" y="9824"/>
                      <a:pt x="0" y="6562"/>
                      <a:pt x="0" y="4917"/>
                    </a:cubicBezTo>
                    <a:cubicBezTo>
                      <a:pt x="0" y="3272"/>
                      <a:pt x="1531" y="220"/>
                      <a:pt x="4130" y="44"/>
                    </a:cubicBezTo>
                    <a:lnTo>
                      <a:pt x="9772" y="0"/>
                    </a:lnTo>
                  </a:path>
                </a:pathLst>
              </a:cu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05" b="1"/>
              </a:p>
            </p:txBody>
          </p:sp>
          <p:sp>
            <p:nvSpPr>
              <p:cNvPr id="236" name="Stored Data 71"/>
              <p:cNvSpPr/>
              <p:nvPr/>
            </p:nvSpPr>
            <p:spPr>
              <a:xfrm rot="10800000">
                <a:off x="3990332" y="3048832"/>
                <a:ext cx="167778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-1" fmla="*/ 4932 w 13265"/>
                  <a:gd name="connsiteY0-2" fmla="*/ 0 h 10000"/>
                  <a:gd name="connsiteX1-3" fmla="*/ 13265 w 13265"/>
                  <a:gd name="connsiteY1-4" fmla="*/ 0 h 10000"/>
                  <a:gd name="connsiteX2-5" fmla="*/ 11598 w 13265"/>
                  <a:gd name="connsiteY2-6" fmla="*/ 5000 h 10000"/>
                  <a:gd name="connsiteX3-7" fmla="*/ 13265 w 13265"/>
                  <a:gd name="connsiteY3-8" fmla="*/ 10000 h 10000"/>
                  <a:gd name="connsiteX4-9" fmla="*/ 4932 w 13265"/>
                  <a:gd name="connsiteY4-10" fmla="*/ 10000 h 10000"/>
                  <a:gd name="connsiteX5-11" fmla="*/ 0 w 13265"/>
                  <a:gd name="connsiteY5-12" fmla="*/ 5084 h 10000"/>
                  <a:gd name="connsiteX6-13" fmla="*/ 4932 w 13265"/>
                  <a:gd name="connsiteY6-14" fmla="*/ 0 h 10000"/>
                  <a:gd name="connsiteX0-15" fmla="*/ 5226 w 13559"/>
                  <a:gd name="connsiteY0-16" fmla="*/ 0 h 10000"/>
                  <a:gd name="connsiteX1-17" fmla="*/ 13559 w 13559"/>
                  <a:gd name="connsiteY1-18" fmla="*/ 0 h 10000"/>
                  <a:gd name="connsiteX2-19" fmla="*/ 11892 w 13559"/>
                  <a:gd name="connsiteY2-20" fmla="*/ 5000 h 10000"/>
                  <a:gd name="connsiteX3-21" fmla="*/ 13559 w 13559"/>
                  <a:gd name="connsiteY3-22" fmla="*/ 10000 h 10000"/>
                  <a:gd name="connsiteX4-23" fmla="*/ 5226 w 13559"/>
                  <a:gd name="connsiteY4-24" fmla="*/ 10000 h 10000"/>
                  <a:gd name="connsiteX5-25" fmla="*/ 294 w 13559"/>
                  <a:gd name="connsiteY5-26" fmla="*/ 5084 h 10000"/>
                  <a:gd name="connsiteX6-27" fmla="*/ 5226 w 13559"/>
                  <a:gd name="connsiteY6-28" fmla="*/ 0 h 10000"/>
                  <a:gd name="connsiteX0-29" fmla="*/ 4933 w 13266"/>
                  <a:gd name="connsiteY0-30" fmla="*/ 0 h 10000"/>
                  <a:gd name="connsiteX1-31" fmla="*/ 13266 w 13266"/>
                  <a:gd name="connsiteY1-32" fmla="*/ 0 h 10000"/>
                  <a:gd name="connsiteX2-33" fmla="*/ 11599 w 13266"/>
                  <a:gd name="connsiteY2-34" fmla="*/ 5000 h 10000"/>
                  <a:gd name="connsiteX3-35" fmla="*/ 13266 w 13266"/>
                  <a:gd name="connsiteY3-36" fmla="*/ 10000 h 10000"/>
                  <a:gd name="connsiteX4-37" fmla="*/ 4933 w 13266"/>
                  <a:gd name="connsiteY4-38" fmla="*/ 10000 h 10000"/>
                  <a:gd name="connsiteX5-39" fmla="*/ 1 w 13266"/>
                  <a:gd name="connsiteY5-40" fmla="*/ 5084 h 10000"/>
                  <a:gd name="connsiteX6-41" fmla="*/ 4933 w 13266"/>
                  <a:gd name="connsiteY6-42" fmla="*/ 0 h 10000"/>
                  <a:gd name="connsiteX0-43" fmla="*/ 4933 w 13266"/>
                  <a:gd name="connsiteY0-44" fmla="*/ 0 h 10000"/>
                  <a:gd name="connsiteX1-45" fmla="*/ 13266 w 13266"/>
                  <a:gd name="connsiteY1-46" fmla="*/ 0 h 10000"/>
                  <a:gd name="connsiteX2-47" fmla="*/ 11599 w 13266"/>
                  <a:gd name="connsiteY2-48" fmla="*/ 5000 h 10000"/>
                  <a:gd name="connsiteX3-49" fmla="*/ 13266 w 13266"/>
                  <a:gd name="connsiteY3-50" fmla="*/ 10000 h 10000"/>
                  <a:gd name="connsiteX4-51" fmla="*/ 4933 w 13266"/>
                  <a:gd name="connsiteY4-52" fmla="*/ 10000 h 10000"/>
                  <a:gd name="connsiteX5-53" fmla="*/ 1 w 13266"/>
                  <a:gd name="connsiteY5-54" fmla="*/ 5084 h 10000"/>
                  <a:gd name="connsiteX6-55" fmla="*/ 4933 w 13266"/>
                  <a:gd name="connsiteY6-56" fmla="*/ 0 h 10000"/>
                  <a:gd name="connsiteX0-57" fmla="*/ 4966 w 13299"/>
                  <a:gd name="connsiteY0-58" fmla="*/ 0 h 10000"/>
                  <a:gd name="connsiteX1-59" fmla="*/ 13299 w 13299"/>
                  <a:gd name="connsiteY1-60" fmla="*/ 0 h 10000"/>
                  <a:gd name="connsiteX2-61" fmla="*/ 11632 w 13299"/>
                  <a:gd name="connsiteY2-62" fmla="*/ 5000 h 10000"/>
                  <a:gd name="connsiteX3-63" fmla="*/ 13299 w 13299"/>
                  <a:gd name="connsiteY3-64" fmla="*/ 10000 h 10000"/>
                  <a:gd name="connsiteX4-65" fmla="*/ 7782 w 13299"/>
                  <a:gd name="connsiteY4-66" fmla="*/ 10000 h 10000"/>
                  <a:gd name="connsiteX5-67" fmla="*/ 34 w 13299"/>
                  <a:gd name="connsiteY5-68" fmla="*/ 5084 h 10000"/>
                  <a:gd name="connsiteX6-69" fmla="*/ 4966 w 13299"/>
                  <a:gd name="connsiteY6-70" fmla="*/ 0 h 10000"/>
                  <a:gd name="connsiteX0-71" fmla="*/ 4947 w 13280"/>
                  <a:gd name="connsiteY0-72" fmla="*/ 0 h 10000"/>
                  <a:gd name="connsiteX1-73" fmla="*/ 13280 w 13280"/>
                  <a:gd name="connsiteY1-74" fmla="*/ 0 h 10000"/>
                  <a:gd name="connsiteX2-75" fmla="*/ 11613 w 13280"/>
                  <a:gd name="connsiteY2-76" fmla="*/ 5000 h 10000"/>
                  <a:gd name="connsiteX3-77" fmla="*/ 13280 w 13280"/>
                  <a:gd name="connsiteY3-78" fmla="*/ 10000 h 10000"/>
                  <a:gd name="connsiteX4-79" fmla="*/ 6702 w 13280"/>
                  <a:gd name="connsiteY4-80" fmla="*/ 9832 h 10000"/>
                  <a:gd name="connsiteX5-81" fmla="*/ 15 w 13280"/>
                  <a:gd name="connsiteY5-82" fmla="*/ 5084 h 10000"/>
                  <a:gd name="connsiteX6-83" fmla="*/ 4947 w 13280"/>
                  <a:gd name="connsiteY6-84" fmla="*/ 0 h 10000"/>
                  <a:gd name="connsiteX0-85" fmla="*/ 4933 w 13266"/>
                  <a:gd name="connsiteY0-86" fmla="*/ 0 h 10000"/>
                  <a:gd name="connsiteX1-87" fmla="*/ 13266 w 13266"/>
                  <a:gd name="connsiteY1-88" fmla="*/ 0 h 10000"/>
                  <a:gd name="connsiteX2-89" fmla="*/ 11599 w 13266"/>
                  <a:gd name="connsiteY2-90" fmla="*/ 5000 h 10000"/>
                  <a:gd name="connsiteX3-91" fmla="*/ 13266 w 13266"/>
                  <a:gd name="connsiteY3-92" fmla="*/ 10000 h 10000"/>
                  <a:gd name="connsiteX4-93" fmla="*/ 6688 w 13266"/>
                  <a:gd name="connsiteY4-94" fmla="*/ 9832 h 10000"/>
                  <a:gd name="connsiteX5-95" fmla="*/ 1 w 13266"/>
                  <a:gd name="connsiteY5-96" fmla="*/ 5084 h 10000"/>
                  <a:gd name="connsiteX6-97" fmla="*/ 4933 w 13266"/>
                  <a:gd name="connsiteY6-98" fmla="*/ 0 h 10000"/>
                  <a:gd name="connsiteX0-99" fmla="*/ 5711 w 13268"/>
                  <a:gd name="connsiteY0-100" fmla="*/ 126 h 10000"/>
                  <a:gd name="connsiteX1-101" fmla="*/ 13268 w 13268"/>
                  <a:gd name="connsiteY1-102" fmla="*/ 0 h 10000"/>
                  <a:gd name="connsiteX2-103" fmla="*/ 11601 w 13268"/>
                  <a:gd name="connsiteY2-104" fmla="*/ 5000 h 10000"/>
                  <a:gd name="connsiteX3-105" fmla="*/ 13268 w 13268"/>
                  <a:gd name="connsiteY3-106" fmla="*/ 10000 h 10000"/>
                  <a:gd name="connsiteX4-107" fmla="*/ 6690 w 13268"/>
                  <a:gd name="connsiteY4-108" fmla="*/ 9832 h 10000"/>
                  <a:gd name="connsiteX5-109" fmla="*/ 3 w 13268"/>
                  <a:gd name="connsiteY5-110" fmla="*/ 5084 h 10000"/>
                  <a:gd name="connsiteX6-111" fmla="*/ 5711 w 13268"/>
                  <a:gd name="connsiteY6-112" fmla="*/ 126 h 10000"/>
                  <a:gd name="connsiteX0-113" fmla="*/ 5709 w 13266"/>
                  <a:gd name="connsiteY0-114" fmla="*/ 126 h 10000"/>
                  <a:gd name="connsiteX1-115" fmla="*/ 13266 w 13266"/>
                  <a:gd name="connsiteY1-116" fmla="*/ 0 h 10000"/>
                  <a:gd name="connsiteX2-117" fmla="*/ 11599 w 13266"/>
                  <a:gd name="connsiteY2-118" fmla="*/ 5000 h 10000"/>
                  <a:gd name="connsiteX3-119" fmla="*/ 13266 w 13266"/>
                  <a:gd name="connsiteY3-120" fmla="*/ 10000 h 10000"/>
                  <a:gd name="connsiteX4-121" fmla="*/ 6688 w 13266"/>
                  <a:gd name="connsiteY4-122" fmla="*/ 9832 h 10000"/>
                  <a:gd name="connsiteX5-123" fmla="*/ 1 w 13266"/>
                  <a:gd name="connsiteY5-124" fmla="*/ 5084 h 10000"/>
                  <a:gd name="connsiteX6-125" fmla="*/ 5709 w 13266"/>
                  <a:gd name="connsiteY6-126" fmla="*/ 126 h 10000"/>
                  <a:gd name="connsiteX0-127" fmla="*/ 5709 w 13266"/>
                  <a:gd name="connsiteY0-128" fmla="*/ 126 h 10000"/>
                  <a:gd name="connsiteX1-129" fmla="*/ 13266 w 13266"/>
                  <a:gd name="connsiteY1-130" fmla="*/ 0 h 10000"/>
                  <a:gd name="connsiteX2-131" fmla="*/ 11599 w 13266"/>
                  <a:gd name="connsiteY2-132" fmla="*/ 5000 h 10000"/>
                  <a:gd name="connsiteX3-133" fmla="*/ 13266 w 13266"/>
                  <a:gd name="connsiteY3-134" fmla="*/ 10000 h 10000"/>
                  <a:gd name="connsiteX4-135" fmla="*/ 6688 w 13266"/>
                  <a:gd name="connsiteY4-136" fmla="*/ 9832 h 10000"/>
                  <a:gd name="connsiteX5-137" fmla="*/ 1 w 13266"/>
                  <a:gd name="connsiteY5-138" fmla="*/ 5084 h 10000"/>
                  <a:gd name="connsiteX6-139" fmla="*/ 5709 w 13266"/>
                  <a:gd name="connsiteY6-140" fmla="*/ 126 h 10000"/>
                  <a:gd name="connsiteX0-141" fmla="*/ 6688 w 13265"/>
                  <a:gd name="connsiteY0-142" fmla="*/ 42 h 10000"/>
                  <a:gd name="connsiteX1-143" fmla="*/ 13265 w 13265"/>
                  <a:gd name="connsiteY1-144" fmla="*/ 0 h 10000"/>
                  <a:gd name="connsiteX2-145" fmla="*/ 11598 w 13265"/>
                  <a:gd name="connsiteY2-146" fmla="*/ 5000 h 10000"/>
                  <a:gd name="connsiteX3-147" fmla="*/ 13265 w 13265"/>
                  <a:gd name="connsiteY3-148" fmla="*/ 10000 h 10000"/>
                  <a:gd name="connsiteX4-149" fmla="*/ 6687 w 13265"/>
                  <a:gd name="connsiteY4-150" fmla="*/ 9832 h 10000"/>
                  <a:gd name="connsiteX5-151" fmla="*/ 0 w 13265"/>
                  <a:gd name="connsiteY5-152" fmla="*/ 5084 h 10000"/>
                  <a:gd name="connsiteX6-153" fmla="*/ 6688 w 13265"/>
                  <a:gd name="connsiteY6-154" fmla="*/ 42 h 10000"/>
                  <a:gd name="connsiteX0-155" fmla="*/ 6688 w 13265"/>
                  <a:gd name="connsiteY0-156" fmla="*/ 42 h 9832"/>
                  <a:gd name="connsiteX1-157" fmla="*/ 13265 w 13265"/>
                  <a:gd name="connsiteY1-158" fmla="*/ 0 h 9832"/>
                  <a:gd name="connsiteX2-159" fmla="*/ 11598 w 13265"/>
                  <a:gd name="connsiteY2-160" fmla="*/ 5000 h 9832"/>
                  <a:gd name="connsiteX3-161" fmla="*/ 11387 w 13265"/>
                  <a:gd name="connsiteY3-162" fmla="*/ 9790 h 9832"/>
                  <a:gd name="connsiteX4-163" fmla="*/ 6687 w 13265"/>
                  <a:gd name="connsiteY4-164" fmla="*/ 9832 h 9832"/>
                  <a:gd name="connsiteX5-165" fmla="*/ 0 w 13265"/>
                  <a:gd name="connsiteY5-166" fmla="*/ 5084 h 9832"/>
                  <a:gd name="connsiteX6-167" fmla="*/ 6688 w 13265"/>
                  <a:gd name="connsiteY6-168" fmla="*/ 42 h 9832"/>
                  <a:gd name="connsiteX0-169" fmla="*/ 5042 w 10000"/>
                  <a:gd name="connsiteY0-170" fmla="*/ 43 h 10000"/>
                  <a:gd name="connsiteX1-171" fmla="*/ 10000 w 10000"/>
                  <a:gd name="connsiteY1-172" fmla="*/ 0 h 10000"/>
                  <a:gd name="connsiteX2-173" fmla="*/ 8743 w 10000"/>
                  <a:gd name="connsiteY2-174" fmla="*/ 5085 h 10000"/>
                  <a:gd name="connsiteX3-175" fmla="*/ 9692 w 10000"/>
                  <a:gd name="connsiteY3-176" fmla="*/ 10000 h 10000"/>
                  <a:gd name="connsiteX4-177" fmla="*/ 5041 w 10000"/>
                  <a:gd name="connsiteY4-178" fmla="*/ 10000 h 10000"/>
                  <a:gd name="connsiteX5-179" fmla="*/ 0 w 10000"/>
                  <a:gd name="connsiteY5-180" fmla="*/ 5171 h 10000"/>
                  <a:gd name="connsiteX6-181" fmla="*/ 5042 w 10000"/>
                  <a:gd name="connsiteY6-182" fmla="*/ 43 h 10000"/>
                  <a:gd name="connsiteX0-183" fmla="*/ 5042 w 10000"/>
                  <a:gd name="connsiteY0-184" fmla="*/ 43 h 10000"/>
                  <a:gd name="connsiteX1-185" fmla="*/ 10000 w 10000"/>
                  <a:gd name="connsiteY1-186" fmla="*/ 0 h 10000"/>
                  <a:gd name="connsiteX2-187" fmla="*/ 8743 w 10000"/>
                  <a:gd name="connsiteY2-188" fmla="*/ 5085 h 10000"/>
                  <a:gd name="connsiteX3-189" fmla="*/ 9784 w 10000"/>
                  <a:gd name="connsiteY3-190" fmla="*/ 10000 h 10000"/>
                  <a:gd name="connsiteX4-191" fmla="*/ 5041 w 10000"/>
                  <a:gd name="connsiteY4-192" fmla="*/ 10000 h 10000"/>
                  <a:gd name="connsiteX5-193" fmla="*/ 0 w 10000"/>
                  <a:gd name="connsiteY5-194" fmla="*/ 5171 h 10000"/>
                  <a:gd name="connsiteX6-195" fmla="*/ 5042 w 10000"/>
                  <a:gd name="connsiteY6-196" fmla="*/ 43 h 10000"/>
                  <a:gd name="connsiteX0-197" fmla="*/ 5042 w 9784"/>
                  <a:gd name="connsiteY0-198" fmla="*/ 0 h 9957"/>
                  <a:gd name="connsiteX1-199" fmla="*/ 9415 w 9784"/>
                  <a:gd name="connsiteY1-200" fmla="*/ 171 h 9957"/>
                  <a:gd name="connsiteX2-201" fmla="*/ 8743 w 9784"/>
                  <a:gd name="connsiteY2-202" fmla="*/ 5042 h 9957"/>
                  <a:gd name="connsiteX3-203" fmla="*/ 9784 w 9784"/>
                  <a:gd name="connsiteY3-204" fmla="*/ 9957 h 9957"/>
                  <a:gd name="connsiteX4-205" fmla="*/ 5041 w 9784"/>
                  <a:gd name="connsiteY4-206" fmla="*/ 9957 h 9957"/>
                  <a:gd name="connsiteX5-207" fmla="*/ 0 w 9784"/>
                  <a:gd name="connsiteY5-208" fmla="*/ 5128 h 9957"/>
                  <a:gd name="connsiteX6-209" fmla="*/ 5042 w 9784"/>
                  <a:gd name="connsiteY6-210" fmla="*/ 0 h 9957"/>
                  <a:gd name="connsiteX0-211" fmla="*/ 5153 w 10000"/>
                  <a:gd name="connsiteY0-212" fmla="*/ 0 h 10000"/>
                  <a:gd name="connsiteX1-213" fmla="*/ 9875 w 10000"/>
                  <a:gd name="connsiteY1-214" fmla="*/ 172 h 10000"/>
                  <a:gd name="connsiteX2-215" fmla="*/ 8936 w 10000"/>
                  <a:gd name="connsiteY2-216" fmla="*/ 5064 h 10000"/>
                  <a:gd name="connsiteX3-217" fmla="*/ 10000 w 10000"/>
                  <a:gd name="connsiteY3-218" fmla="*/ 10000 h 10000"/>
                  <a:gd name="connsiteX4-219" fmla="*/ 5152 w 10000"/>
                  <a:gd name="connsiteY4-220" fmla="*/ 10000 h 10000"/>
                  <a:gd name="connsiteX5-221" fmla="*/ 0 w 10000"/>
                  <a:gd name="connsiteY5-222" fmla="*/ 5150 h 10000"/>
                  <a:gd name="connsiteX6-223" fmla="*/ 5153 w 10000"/>
                  <a:gd name="connsiteY6-224" fmla="*/ 0 h 10000"/>
                  <a:gd name="connsiteX0-225" fmla="*/ 5153 w 10001"/>
                  <a:gd name="connsiteY0-226" fmla="*/ 0 h 10000"/>
                  <a:gd name="connsiteX1-227" fmla="*/ 10001 w 10001"/>
                  <a:gd name="connsiteY1-228" fmla="*/ 215 h 10000"/>
                  <a:gd name="connsiteX2-229" fmla="*/ 8936 w 10001"/>
                  <a:gd name="connsiteY2-230" fmla="*/ 5064 h 10000"/>
                  <a:gd name="connsiteX3-231" fmla="*/ 10000 w 10001"/>
                  <a:gd name="connsiteY3-232" fmla="*/ 10000 h 10000"/>
                  <a:gd name="connsiteX4-233" fmla="*/ 5152 w 10001"/>
                  <a:gd name="connsiteY4-234" fmla="*/ 10000 h 10000"/>
                  <a:gd name="connsiteX5-235" fmla="*/ 0 w 10001"/>
                  <a:gd name="connsiteY5-236" fmla="*/ 5150 h 10000"/>
                  <a:gd name="connsiteX6-237" fmla="*/ 5153 w 10001"/>
                  <a:gd name="connsiteY6-238" fmla="*/ 0 h 10000"/>
                  <a:gd name="connsiteX0-239" fmla="*/ 5184 w 10001"/>
                  <a:gd name="connsiteY0-240" fmla="*/ 43 h 9785"/>
                  <a:gd name="connsiteX1-241" fmla="*/ 10001 w 10001"/>
                  <a:gd name="connsiteY1-242" fmla="*/ 0 h 9785"/>
                  <a:gd name="connsiteX2-243" fmla="*/ 8936 w 10001"/>
                  <a:gd name="connsiteY2-244" fmla="*/ 4849 h 9785"/>
                  <a:gd name="connsiteX3-245" fmla="*/ 10000 w 10001"/>
                  <a:gd name="connsiteY3-246" fmla="*/ 9785 h 9785"/>
                  <a:gd name="connsiteX4-247" fmla="*/ 5152 w 10001"/>
                  <a:gd name="connsiteY4-248" fmla="*/ 9785 h 9785"/>
                  <a:gd name="connsiteX5-249" fmla="*/ 0 w 10001"/>
                  <a:gd name="connsiteY5-250" fmla="*/ 4935 h 9785"/>
                  <a:gd name="connsiteX6-251" fmla="*/ 5184 w 10001"/>
                  <a:gd name="connsiteY6-252" fmla="*/ 43 h 9785"/>
                  <a:gd name="connsiteX0-253" fmla="*/ 5183 w 10000"/>
                  <a:gd name="connsiteY0-254" fmla="*/ 44 h 10000"/>
                  <a:gd name="connsiteX1-255" fmla="*/ 10000 w 10000"/>
                  <a:gd name="connsiteY1-256" fmla="*/ 0 h 10000"/>
                  <a:gd name="connsiteX2-257" fmla="*/ 8935 w 10000"/>
                  <a:gd name="connsiteY2-258" fmla="*/ 4956 h 10000"/>
                  <a:gd name="connsiteX3-259" fmla="*/ 9999 w 10000"/>
                  <a:gd name="connsiteY3-260" fmla="*/ 10000 h 10000"/>
                  <a:gd name="connsiteX4-261" fmla="*/ 5151 w 10000"/>
                  <a:gd name="connsiteY4-262" fmla="*/ 10000 h 10000"/>
                  <a:gd name="connsiteX5-263" fmla="*/ 0 w 10000"/>
                  <a:gd name="connsiteY5-264" fmla="*/ 5043 h 10000"/>
                  <a:gd name="connsiteX6-265" fmla="*/ 5183 w 10000"/>
                  <a:gd name="connsiteY6-266" fmla="*/ 44 h 10000"/>
                  <a:gd name="connsiteX0-267" fmla="*/ 5183 w 10000"/>
                  <a:gd name="connsiteY0-268" fmla="*/ 44 h 10000"/>
                  <a:gd name="connsiteX1-269" fmla="*/ 10000 w 10000"/>
                  <a:gd name="connsiteY1-270" fmla="*/ 0 h 10000"/>
                  <a:gd name="connsiteX2-271" fmla="*/ 8935 w 10000"/>
                  <a:gd name="connsiteY2-272" fmla="*/ 4956 h 10000"/>
                  <a:gd name="connsiteX3-273" fmla="*/ 9999 w 10000"/>
                  <a:gd name="connsiteY3-274" fmla="*/ 10000 h 10000"/>
                  <a:gd name="connsiteX4-275" fmla="*/ 5151 w 10000"/>
                  <a:gd name="connsiteY4-276" fmla="*/ 10000 h 10000"/>
                  <a:gd name="connsiteX5-277" fmla="*/ 0 w 10000"/>
                  <a:gd name="connsiteY5-278" fmla="*/ 5043 h 10000"/>
                  <a:gd name="connsiteX6-279" fmla="*/ 5183 w 10000"/>
                  <a:gd name="connsiteY6-280" fmla="*/ 44 h 10000"/>
                  <a:gd name="connsiteX0-281" fmla="*/ 5183 w 10000"/>
                  <a:gd name="connsiteY0-282" fmla="*/ 44 h 10000"/>
                  <a:gd name="connsiteX1-283" fmla="*/ 10000 w 10000"/>
                  <a:gd name="connsiteY1-284" fmla="*/ 0 h 10000"/>
                  <a:gd name="connsiteX2-285" fmla="*/ 8935 w 10000"/>
                  <a:gd name="connsiteY2-286" fmla="*/ 4956 h 10000"/>
                  <a:gd name="connsiteX3-287" fmla="*/ 9999 w 10000"/>
                  <a:gd name="connsiteY3-288" fmla="*/ 10000 h 10000"/>
                  <a:gd name="connsiteX4-289" fmla="*/ 5151 w 10000"/>
                  <a:gd name="connsiteY4-290" fmla="*/ 10000 h 10000"/>
                  <a:gd name="connsiteX5-291" fmla="*/ 0 w 10000"/>
                  <a:gd name="connsiteY5-292" fmla="*/ 5043 h 10000"/>
                  <a:gd name="connsiteX6-293" fmla="*/ 5183 w 10000"/>
                  <a:gd name="connsiteY6-294" fmla="*/ 44 h 10000"/>
                  <a:gd name="connsiteX0-295" fmla="*/ 5183 w 10000"/>
                  <a:gd name="connsiteY0-296" fmla="*/ 44 h 10000"/>
                  <a:gd name="connsiteX1-297" fmla="*/ 10000 w 10000"/>
                  <a:gd name="connsiteY1-298" fmla="*/ 0 h 10000"/>
                  <a:gd name="connsiteX2-299" fmla="*/ 8935 w 10000"/>
                  <a:gd name="connsiteY2-300" fmla="*/ 4956 h 10000"/>
                  <a:gd name="connsiteX3-301" fmla="*/ 9999 w 10000"/>
                  <a:gd name="connsiteY3-302" fmla="*/ 10000 h 10000"/>
                  <a:gd name="connsiteX4-303" fmla="*/ 5151 w 10000"/>
                  <a:gd name="connsiteY4-304" fmla="*/ 10000 h 10000"/>
                  <a:gd name="connsiteX5-305" fmla="*/ 0 w 10000"/>
                  <a:gd name="connsiteY5-306" fmla="*/ 5043 h 10000"/>
                  <a:gd name="connsiteX6-307" fmla="*/ 5183 w 10000"/>
                  <a:gd name="connsiteY6-308" fmla="*/ 44 h 10000"/>
                  <a:gd name="connsiteX0-309" fmla="*/ 5183 w 10000"/>
                  <a:gd name="connsiteY0-310" fmla="*/ 44 h 10000"/>
                  <a:gd name="connsiteX1-311" fmla="*/ 10000 w 10000"/>
                  <a:gd name="connsiteY1-312" fmla="*/ 0 h 10000"/>
                  <a:gd name="connsiteX2-313" fmla="*/ 8935 w 10000"/>
                  <a:gd name="connsiteY2-314" fmla="*/ 4956 h 10000"/>
                  <a:gd name="connsiteX3-315" fmla="*/ 9999 w 10000"/>
                  <a:gd name="connsiteY3-316" fmla="*/ 10000 h 10000"/>
                  <a:gd name="connsiteX4-317" fmla="*/ 5151 w 10000"/>
                  <a:gd name="connsiteY4-318" fmla="*/ 10000 h 10000"/>
                  <a:gd name="connsiteX5-319" fmla="*/ 0 w 10000"/>
                  <a:gd name="connsiteY5-320" fmla="*/ 5043 h 10000"/>
                  <a:gd name="connsiteX6-321" fmla="*/ 5183 w 10000"/>
                  <a:gd name="connsiteY6-322" fmla="*/ 44 h 10000"/>
                  <a:gd name="connsiteX0-323" fmla="*/ 5183 w 10000"/>
                  <a:gd name="connsiteY0-324" fmla="*/ 44 h 10000"/>
                  <a:gd name="connsiteX1-325" fmla="*/ 10000 w 10000"/>
                  <a:gd name="connsiteY1-326" fmla="*/ 0 h 10000"/>
                  <a:gd name="connsiteX2-327" fmla="*/ 8935 w 10000"/>
                  <a:gd name="connsiteY2-328" fmla="*/ 4956 h 10000"/>
                  <a:gd name="connsiteX3-329" fmla="*/ 9999 w 10000"/>
                  <a:gd name="connsiteY3-330" fmla="*/ 10000 h 10000"/>
                  <a:gd name="connsiteX4-331" fmla="*/ 5340 w 10000"/>
                  <a:gd name="connsiteY4-332" fmla="*/ 9956 h 10000"/>
                  <a:gd name="connsiteX5-333" fmla="*/ 0 w 10000"/>
                  <a:gd name="connsiteY5-334" fmla="*/ 5043 h 10000"/>
                  <a:gd name="connsiteX6-335" fmla="*/ 5183 w 10000"/>
                  <a:gd name="connsiteY6-336" fmla="*/ 44 h 10000"/>
                  <a:gd name="connsiteX0-337" fmla="*/ 5183 w 10000"/>
                  <a:gd name="connsiteY0-338" fmla="*/ 44 h 10000"/>
                  <a:gd name="connsiteX1-339" fmla="*/ 10000 w 10000"/>
                  <a:gd name="connsiteY1-340" fmla="*/ 0 h 10000"/>
                  <a:gd name="connsiteX2-341" fmla="*/ 8935 w 10000"/>
                  <a:gd name="connsiteY2-342" fmla="*/ 4956 h 10000"/>
                  <a:gd name="connsiteX3-343" fmla="*/ 9999 w 10000"/>
                  <a:gd name="connsiteY3-344" fmla="*/ 10000 h 10000"/>
                  <a:gd name="connsiteX4-345" fmla="*/ 5340 w 10000"/>
                  <a:gd name="connsiteY4-346" fmla="*/ 9956 h 10000"/>
                  <a:gd name="connsiteX5-347" fmla="*/ 0 w 10000"/>
                  <a:gd name="connsiteY5-348" fmla="*/ 5043 h 10000"/>
                  <a:gd name="connsiteX6-349" fmla="*/ 5183 w 10000"/>
                  <a:gd name="connsiteY6-350" fmla="*/ 44 h 10000"/>
                  <a:gd name="connsiteX0-351" fmla="*/ 5183 w 10000"/>
                  <a:gd name="connsiteY0-352" fmla="*/ 44 h 10000"/>
                  <a:gd name="connsiteX1-353" fmla="*/ 10000 w 10000"/>
                  <a:gd name="connsiteY1-354" fmla="*/ 0 h 10000"/>
                  <a:gd name="connsiteX2-355" fmla="*/ 8935 w 10000"/>
                  <a:gd name="connsiteY2-356" fmla="*/ 4956 h 10000"/>
                  <a:gd name="connsiteX3-357" fmla="*/ 9999 w 10000"/>
                  <a:gd name="connsiteY3-358" fmla="*/ 10000 h 10000"/>
                  <a:gd name="connsiteX4-359" fmla="*/ 5183 w 10000"/>
                  <a:gd name="connsiteY4-360" fmla="*/ 9912 h 10000"/>
                  <a:gd name="connsiteX5-361" fmla="*/ 0 w 10000"/>
                  <a:gd name="connsiteY5-362" fmla="*/ 5043 h 10000"/>
                  <a:gd name="connsiteX6-363" fmla="*/ 5183 w 10000"/>
                  <a:gd name="connsiteY6-364" fmla="*/ 44 h 10000"/>
                  <a:gd name="connsiteX0-365" fmla="*/ 603 w 5420"/>
                  <a:gd name="connsiteY0-366" fmla="*/ 44 h 10000"/>
                  <a:gd name="connsiteX1-367" fmla="*/ 5420 w 5420"/>
                  <a:gd name="connsiteY1-368" fmla="*/ 0 h 10000"/>
                  <a:gd name="connsiteX2-369" fmla="*/ 4355 w 5420"/>
                  <a:gd name="connsiteY2-370" fmla="*/ 4956 h 10000"/>
                  <a:gd name="connsiteX3-371" fmla="*/ 5419 w 5420"/>
                  <a:gd name="connsiteY3-372" fmla="*/ 10000 h 10000"/>
                  <a:gd name="connsiteX4-373" fmla="*/ 603 w 5420"/>
                  <a:gd name="connsiteY4-374" fmla="*/ 9912 h 10000"/>
                  <a:gd name="connsiteX5-375" fmla="*/ 603 w 5420"/>
                  <a:gd name="connsiteY5-376" fmla="*/ 44 h 10000"/>
                  <a:gd name="connsiteX0-377" fmla="*/ 1112 w 9999"/>
                  <a:gd name="connsiteY0-378" fmla="*/ 9912 h 11176"/>
                  <a:gd name="connsiteX1-379" fmla="*/ 1112 w 9999"/>
                  <a:gd name="connsiteY1-380" fmla="*/ 44 h 11176"/>
                  <a:gd name="connsiteX2-381" fmla="*/ 9999 w 9999"/>
                  <a:gd name="connsiteY2-382" fmla="*/ 0 h 11176"/>
                  <a:gd name="connsiteX3-383" fmla="*/ 8034 w 9999"/>
                  <a:gd name="connsiteY3-384" fmla="*/ 4956 h 11176"/>
                  <a:gd name="connsiteX4-385" fmla="*/ 9997 w 9999"/>
                  <a:gd name="connsiteY4-386" fmla="*/ 10000 h 11176"/>
                  <a:gd name="connsiteX5-387" fmla="*/ 2783 w 9999"/>
                  <a:gd name="connsiteY5-388" fmla="*/ 11176 h 11176"/>
                  <a:gd name="connsiteX0-389" fmla="*/ 1112 w 10000"/>
                  <a:gd name="connsiteY0-390" fmla="*/ 8869 h 8948"/>
                  <a:gd name="connsiteX1-391" fmla="*/ 1112 w 10000"/>
                  <a:gd name="connsiteY1-392" fmla="*/ 39 h 8948"/>
                  <a:gd name="connsiteX2-393" fmla="*/ 10000 w 10000"/>
                  <a:gd name="connsiteY2-394" fmla="*/ 0 h 8948"/>
                  <a:gd name="connsiteX3-395" fmla="*/ 8035 w 10000"/>
                  <a:gd name="connsiteY3-396" fmla="*/ 4435 h 8948"/>
                  <a:gd name="connsiteX4-397" fmla="*/ 9998 w 10000"/>
                  <a:gd name="connsiteY4-398" fmla="*/ 8948 h 8948"/>
                  <a:gd name="connsiteX0-399" fmla="*/ 0 w 8888"/>
                  <a:gd name="connsiteY0-400" fmla="*/ 44 h 10000"/>
                  <a:gd name="connsiteX1-401" fmla="*/ 8888 w 8888"/>
                  <a:gd name="connsiteY1-402" fmla="*/ 0 h 10000"/>
                  <a:gd name="connsiteX2-403" fmla="*/ 6923 w 8888"/>
                  <a:gd name="connsiteY2-404" fmla="*/ 4956 h 10000"/>
                  <a:gd name="connsiteX3-405" fmla="*/ 8886 w 8888"/>
                  <a:gd name="connsiteY3-406" fmla="*/ 10000 h 10000"/>
                  <a:gd name="connsiteX0-407" fmla="*/ 2211 w 2211"/>
                  <a:gd name="connsiteY0-408" fmla="*/ 0 h 10000"/>
                  <a:gd name="connsiteX1-409" fmla="*/ 0 w 2211"/>
                  <a:gd name="connsiteY1-410" fmla="*/ 4956 h 10000"/>
                  <a:gd name="connsiteX2-411" fmla="*/ 2209 w 2211"/>
                  <a:gd name="connsiteY2-412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05" b="1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5266173" y="5120101"/>
              <a:ext cx="286643" cy="550515"/>
              <a:chOff x="4311617" y="4168879"/>
              <a:chExt cx="271795" cy="521999"/>
            </a:xfrm>
          </p:grpSpPr>
          <p:sp>
            <p:nvSpPr>
              <p:cNvPr id="233" name="流程图: 手动操作 232"/>
              <p:cNvSpPr/>
              <p:nvPr/>
            </p:nvSpPr>
            <p:spPr>
              <a:xfrm rot="16200000">
                <a:off x="4218651" y="4335179"/>
                <a:ext cx="466196" cy="197947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234" name="矩形 233"/>
              <p:cNvSpPr/>
              <p:nvPr/>
            </p:nvSpPr>
            <p:spPr>
              <a:xfrm>
                <a:off x="4311617" y="4168879"/>
                <a:ext cx="271795" cy="521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矩形 83"/>
            <p:cNvSpPr/>
            <p:nvPr/>
          </p:nvSpPr>
          <p:spPr>
            <a:xfrm>
              <a:off x="5001696" y="4056594"/>
              <a:ext cx="31678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rs</a:t>
              </a:r>
              <a:endPara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001696" y="4285915"/>
              <a:ext cx="309414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rt</a:t>
              </a:r>
              <a:endPara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543920" y="5062523"/>
              <a:ext cx="342900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rd</a:t>
              </a:r>
              <a:endPara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3743887" y="4475965"/>
              <a:ext cx="479524" cy="471398"/>
              <a:chOff x="3743887" y="4293594"/>
              <a:chExt cx="479524" cy="471398"/>
            </a:xfrm>
          </p:grpSpPr>
          <p:grpSp>
            <p:nvGrpSpPr>
              <p:cNvPr id="229" name="组合 228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231" name="直接连接符 230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2" name="矩形 231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0" name="等腰三角形 229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743887" y="5581932"/>
              <a:ext cx="479524" cy="471398"/>
              <a:chOff x="3743887" y="4293594"/>
              <a:chExt cx="479524" cy="471398"/>
            </a:xfrm>
            <a:solidFill>
              <a:schemeClr val="bg1"/>
            </a:solidFill>
          </p:grpSpPr>
          <p:grpSp>
            <p:nvGrpSpPr>
              <p:cNvPr id="225" name="组合 224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  <a:grpFill/>
            </p:grpSpPr>
            <p:cxnSp>
              <p:nvCxnSpPr>
                <p:cNvPr id="227" name="直接连接符 226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矩形 227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6" name="等腰三角形 225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1231334" y="4505134"/>
              <a:ext cx="479524" cy="471398"/>
              <a:chOff x="3743887" y="4293594"/>
              <a:chExt cx="479524" cy="471398"/>
            </a:xfrm>
            <a:solidFill>
              <a:srgbClr val="59B2FF"/>
            </a:solidFill>
          </p:grpSpPr>
          <p:grpSp>
            <p:nvGrpSpPr>
              <p:cNvPr id="221" name="组合 220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  <a:grpFill/>
            </p:grpSpPr>
            <p:cxnSp>
              <p:nvCxnSpPr>
                <p:cNvPr id="223" name="直接连接符 222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4" name="矩形 223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2" name="等腰三角形 221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2770074" y="5245311"/>
              <a:ext cx="479524" cy="487385"/>
              <a:chOff x="3743887" y="4293594"/>
              <a:chExt cx="479524" cy="450735"/>
            </a:xfrm>
            <a:solidFill>
              <a:srgbClr val="92D050"/>
            </a:solidFill>
          </p:grpSpPr>
          <p:grpSp>
            <p:nvGrpSpPr>
              <p:cNvPr id="217" name="组合 216"/>
              <p:cNvGrpSpPr/>
              <p:nvPr/>
            </p:nvGrpSpPr>
            <p:grpSpPr>
              <a:xfrm>
                <a:off x="3743887" y="4420795"/>
                <a:ext cx="479524" cy="323534"/>
                <a:chOff x="2146087" y="4844273"/>
                <a:chExt cx="454685" cy="306775"/>
              </a:xfrm>
              <a:grpFill/>
            </p:grpSpPr>
            <p:cxnSp>
              <p:nvCxnSpPr>
                <p:cNvPr id="219" name="直接连接符 218"/>
                <p:cNvCxnSpPr/>
                <p:nvPr/>
              </p:nvCxnSpPr>
              <p:spPr>
                <a:xfrm flipV="1">
                  <a:off x="2364748" y="4844273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矩形 219"/>
                <p:cNvSpPr/>
                <p:nvPr/>
              </p:nvSpPr>
              <p:spPr>
                <a:xfrm>
                  <a:off x="2146087" y="4910263"/>
                  <a:ext cx="454685" cy="24078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8" name="等腰三角形 217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7115801" y="4604354"/>
              <a:ext cx="479524" cy="471398"/>
              <a:chOff x="3743887" y="4293594"/>
              <a:chExt cx="479524" cy="471398"/>
            </a:xfrm>
          </p:grpSpPr>
          <p:grpSp>
            <p:nvGrpSpPr>
              <p:cNvPr id="213" name="组合 212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215" name="直接连接符 214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矩形 215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4" name="等腰三角形 213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10649077" y="4641179"/>
              <a:ext cx="479524" cy="471398"/>
              <a:chOff x="3743887" y="4293594"/>
              <a:chExt cx="479524" cy="471398"/>
            </a:xfrm>
          </p:grpSpPr>
          <p:grpSp>
            <p:nvGrpSpPr>
              <p:cNvPr id="209" name="组合 208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211" name="直接连接符 210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矩形 211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0" name="等腰三角形 209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6045351" y="5481478"/>
              <a:ext cx="479524" cy="471397"/>
              <a:chOff x="3743887" y="4293594"/>
              <a:chExt cx="479524" cy="471397"/>
            </a:xfrm>
            <a:solidFill>
              <a:srgbClr val="FFCCFF"/>
            </a:solidFill>
          </p:grpSpPr>
          <p:grpSp>
            <p:nvGrpSpPr>
              <p:cNvPr id="205" name="组合 204"/>
              <p:cNvGrpSpPr/>
              <p:nvPr/>
            </p:nvGrpSpPr>
            <p:grpSpPr>
              <a:xfrm>
                <a:off x="3743887" y="4411014"/>
                <a:ext cx="479524" cy="353977"/>
                <a:chOff x="2146087" y="4834986"/>
                <a:chExt cx="454685" cy="335640"/>
              </a:xfrm>
              <a:grpFill/>
            </p:grpSpPr>
            <p:cxnSp>
              <p:nvCxnSpPr>
                <p:cNvPr id="207" name="直接连接符 206"/>
                <p:cNvCxnSpPr/>
                <p:nvPr/>
              </p:nvCxnSpPr>
              <p:spPr>
                <a:xfrm flipV="1">
                  <a:off x="2364748" y="4834986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矩形 207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" name="等腰三角形 205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3644781" y="3921572"/>
              <a:ext cx="375047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3644423" y="4988864"/>
              <a:ext cx="45340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DR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3785611" y="1720871"/>
              <a:ext cx="8226718" cy="2178215"/>
              <a:chOff x="3785611" y="1538500"/>
              <a:chExt cx="8226718" cy="2178215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4284066" y="1926595"/>
                <a:ext cx="560561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IorD</a:t>
                </a:r>
                <a:endPara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4012637" y="2423452"/>
                <a:ext cx="831800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IRWrite</a:t>
                </a:r>
                <a:endPara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3785611" y="2167772"/>
                <a:ext cx="1089645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sz="1325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MemWrite</a:t>
                </a:r>
                <a:endPara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cxnSp>
            <p:nvCxnSpPr>
              <p:cNvPr id="193" name="直接连接符 192"/>
              <p:cNvCxnSpPr/>
              <p:nvPr/>
            </p:nvCxnSpPr>
            <p:spPr>
              <a:xfrm flipV="1">
                <a:off x="5185197" y="1589710"/>
                <a:ext cx="0" cy="1104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矩形 193"/>
              <p:cNvSpPr/>
              <p:nvPr/>
            </p:nvSpPr>
            <p:spPr>
              <a:xfrm>
                <a:off x="5507099" y="1538500"/>
                <a:ext cx="806798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PCWrite</a:t>
                </a:r>
                <a:endPara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5507099" y="1759117"/>
                <a:ext cx="712938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Branch</a:t>
                </a:r>
                <a:endParaRPr lang="en-US" altLang="zh-CN" sz="1200" b="1" dirty="0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5507099" y="1979734"/>
                <a:ext cx="619078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PCSrc</a:t>
                </a:r>
                <a:endPara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5507099" y="2200351"/>
                <a:ext cx="666341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AluOp</a:t>
                </a:r>
                <a:endParaRPr lang="en-US" altLang="zh-CN" sz="1200" b="1" baseline="-25000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5507099" y="2420968"/>
                <a:ext cx="830762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ALUSrcB</a:t>
                </a:r>
                <a:endParaRPr lang="en-US" altLang="zh-CN" sz="1200" b="1" baseline="-25000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5507099" y="2641585"/>
                <a:ext cx="840747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ALUSrcA</a:t>
                </a:r>
                <a:endParaRPr lang="en-US" altLang="zh-CN" sz="1200" b="1" baseline="-25000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5507099" y="2862201"/>
                <a:ext cx="895333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RegWrite</a:t>
                </a:r>
                <a:endPara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11399908" y="1752004"/>
                <a:ext cx="612421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PCEn</a:t>
                </a:r>
                <a:endPara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4605006" y="3396602"/>
                <a:ext cx="784118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RegDst</a:t>
                </a:r>
                <a:endPara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5361033" y="3404622"/>
                <a:ext cx="1110115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MemtoReg</a:t>
                </a:r>
                <a:endPara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204" name="等腰三角形 203"/>
              <p:cNvSpPr/>
              <p:nvPr/>
            </p:nvSpPr>
            <p:spPr>
              <a:xfrm flipV="1">
                <a:off x="5086865" y="1700209"/>
                <a:ext cx="201735" cy="136299"/>
              </a:xfrm>
              <a:prstGeom prst="triangle">
                <a:avLst/>
              </a:prstGeom>
              <a:solidFill>
                <a:srgbClr val="59B2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1008151" y="3864495"/>
              <a:ext cx="458763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8572278" y="4358632"/>
              <a:ext cx="468833" cy="1048335"/>
              <a:chOff x="4336181" y="4140652"/>
              <a:chExt cx="214542" cy="587002"/>
            </a:xfrm>
          </p:grpSpPr>
          <p:sp>
            <p:nvSpPr>
              <p:cNvPr id="188" name="流程图: 手动操作 187"/>
              <p:cNvSpPr/>
              <p:nvPr/>
            </p:nvSpPr>
            <p:spPr>
              <a:xfrm rot="16200000">
                <a:off x="4158248" y="4335179"/>
                <a:ext cx="587002" cy="197947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4336181" y="4155434"/>
                <a:ext cx="174076" cy="562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01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9" name="直接连接符 98"/>
            <p:cNvCxnSpPr/>
            <p:nvPr/>
          </p:nvCxnSpPr>
          <p:spPr>
            <a:xfrm>
              <a:off x="8373222" y="5162129"/>
              <a:ext cx="23012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V="1">
              <a:off x="8374544" y="5162129"/>
              <a:ext cx="0" cy="41079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组合 100"/>
            <p:cNvGrpSpPr/>
            <p:nvPr/>
          </p:nvGrpSpPr>
          <p:grpSpPr>
            <a:xfrm>
              <a:off x="1461941" y="1544440"/>
              <a:ext cx="9875404" cy="2625262"/>
              <a:chOff x="1461941" y="1362069"/>
              <a:chExt cx="9875404" cy="2625262"/>
            </a:xfrm>
          </p:grpSpPr>
          <p:cxnSp>
            <p:nvCxnSpPr>
              <p:cNvPr id="184" name="直接连接符 183"/>
              <p:cNvCxnSpPr/>
              <p:nvPr/>
            </p:nvCxnSpPr>
            <p:spPr>
              <a:xfrm>
                <a:off x="1461941" y="1362069"/>
                <a:ext cx="9864214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1461941" y="1362069"/>
                <a:ext cx="0" cy="2625262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6" name="直接连接符 185"/>
              <p:cNvCxnSpPr/>
              <p:nvPr/>
            </p:nvCxnSpPr>
            <p:spPr>
              <a:xfrm>
                <a:off x="11337345" y="1362069"/>
                <a:ext cx="0" cy="658219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7" name="直接连接符 186"/>
              <p:cNvCxnSpPr/>
              <p:nvPr/>
            </p:nvCxnSpPr>
            <p:spPr>
              <a:xfrm>
                <a:off x="11149608" y="2020288"/>
                <a:ext cx="176547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2" name="组合 101"/>
            <p:cNvGrpSpPr/>
            <p:nvPr/>
          </p:nvGrpSpPr>
          <p:grpSpPr>
            <a:xfrm>
              <a:off x="5526640" y="1976034"/>
              <a:ext cx="5353044" cy="149151"/>
              <a:chOff x="5526640" y="1825630"/>
              <a:chExt cx="5353044" cy="149151"/>
            </a:xfrm>
          </p:grpSpPr>
          <p:cxnSp>
            <p:nvCxnSpPr>
              <p:cNvPr id="181" name="直接连接符 180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>
                <a:off x="10737496" y="1836508"/>
                <a:ext cx="0" cy="138273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>
                <a:off x="10737496" y="1974781"/>
                <a:ext cx="142188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3" name="直接连接符 102"/>
            <p:cNvCxnSpPr/>
            <p:nvPr/>
          </p:nvCxnSpPr>
          <p:spPr>
            <a:xfrm>
              <a:off x="5526640" y="2202659"/>
              <a:ext cx="4882540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4" name="组合 103"/>
            <p:cNvGrpSpPr/>
            <p:nvPr/>
          </p:nvGrpSpPr>
          <p:grpSpPr>
            <a:xfrm>
              <a:off x="5526640" y="2426621"/>
              <a:ext cx="6258278" cy="1814749"/>
              <a:chOff x="5526640" y="1825630"/>
              <a:chExt cx="5210856" cy="1341486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直接连接符 179"/>
              <p:cNvCxnSpPr/>
              <p:nvPr/>
            </p:nvCxnSpPr>
            <p:spPr>
              <a:xfrm>
                <a:off x="10737495" y="1825630"/>
                <a:ext cx="0" cy="1341486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5" name="组合 104"/>
            <p:cNvGrpSpPr/>
            <p:nvPr/>
          </p:nvGrpSpPr>
          <p:grpSpPr>
            <a:xfrm>
              <a:off x="5525865" y="2868738"/>
              <a:ext cx="3305928" cy="1580408"/>
              <a:chOff x="5526640" y="1825630"/>
              <a:chExt cx="5210856" cy="1168258"/>
            </a:xfrm>
          </p:grpSpPr>
          <p:cxnSp>
            <p:nvCxnSpPr>
              <p:cNvPr id="177" name="直接连接符 176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>
                <a:off x="10737496" y="1841694"/>
                <a:ext cx="0" cy="1152194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6" name="组合 105"/>
            <p:cNvGrpSpPr/>
            <p:nvPr/>
          </p:nvGrpSpPr>
          <p:grpSpPr>
            <a:xfrm>
              <a:off x="5533335" y="3091139"/>
              <a:ext cx="2845181" cy="902802"/>
              <a:chOff x="5526640" y="1825630"/>
              <a:chExt cx="5220570" cy="667363"/>
            </a:xfrm>
          </p:grpSpPr>
          <p:cxnSp>
            <p:nvCxnSpPr>
              <p:cNvPr id="175" name="直接连接符 174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>
                <a:off x="10747210" y="1825630"/>
                <a:ext cx="0" cy="667363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7" name="组合 106"/>
            <p:cNvGrpSpPr/>
            <p:nvPr/>
          </p:nvGrpSpPr>
          <p:grpSpPr>
            <a:xfrm flipH="1">
              <a:off x="2126053" y="2378098"/>
              <a:ext cx="2729546" cy="1926992"/>
              <a:chOff x="5526640" y="1825630"/>
              <a:chExt cx="5210856" cy="1341486"/>
            </a:xfrm>
          </p:grpSpPr>
          <p:cxnSp>
            <p:nvCxnSpPr>
              <p:cNvPr id="173" name="直接连接符 172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>
                <a:off x="10737495" y="1825630"/>
                <a:ext cx="0" cy="1341486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8" name="组合 107"/>
            <p:cNvGrpSpPr/>
            <p:nvPr/>
          </p:nvGrpSpPr>
          <p:grpSpPr>
            <a:xfrm flipH="1">
              <a:off x="3008749" y="2635553"/>
              <a:ext cx="1845826" cy="1436095"/>
              <a:chOff x="5526640" y="1825630"/>
              <a:chExt cx="5210856" cy="1341486"/>
            </a:xfrm>
          </p:grpSpPr>
          <p:cxnSp>
            <p:nvCxnSpPr>
              <p:cNvPr id="171" name="直接连接符 170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10737495" y="1825630"/>
                <a:ext cx="0" cy="1341486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9" name="组合 108"/>
            <p:cNvGrpSpPr/>
            <p:nvPr/>
          </p:nvGrpSpPr>
          <p:grpSpPr>
            <a:xfrm flipH="1">
              <a:off x="3993703" y="2893924"/>
              <a:ext cx="860872" cy="1285190"/>
              <a:chOff x="5526640" y="1825630"/>
              <a:chExt cx="5210856" cy="1341486"/>
            </a:xfrm>
          </p:grpSpPr>
          <p:cxnSp>
            <p:nvCxnSpPr>
              <p:cNvPr id="169" name="直接连接符 168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0" name="直接连接符 169"/>
              <p:cNvCxnSpPr/>
              <p:nvPr/>
            </p:nvCxnSpPr>
            <p:spPr>
              <a:xfrm>
                <a:off x="10737495" y="1825630"/>
                <a:ext cx="0" cy="1341486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0" name="组合 109"/>
            <p:cNvGrpSpPr/>
            <p:nvPr/>
          </p:nvGrpSpPr>
          <p:grpSpPr>
            <a:xfrm>
              <a:off x="1805721" y="3620584"/>
              <a:ext cx="6446933" cy="787602"/>
              <a:chOff x="1805721" y="3620584"/>
              <a:chExt cx="6446933" cy="787602"/>
            </a:xfrm>
          </p:grpSpPr>
          <p:cxnSp>
            <p:nvCxnSpPr>
              <p:cNvPr id="165" name="直接连接符 164"/>
              <p:cNvCxnSpPr/>
              <p:nvPr/>
            </p:nvCxnSpPr>
            <p:spPr>
              <a:xfrm>
                <a:off x="1808036" y="3620584"/>
                <a:ext cx="0" cy="787602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 flipH="1">
                <a:off x="1805721" y="3620584"/>
                <a:ext cx="6063144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7881633" y="3620584"/>
                <a:ext cx="0" cy="43601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 flipH="1">
                <a:off x="7881633" y="4056594"/>
                <a:ext cx="371021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1" name="组合 110"/>
            <p:cNvGrpSpPr/>
            <p:nvPr/>
          </p:nvGrpSpPr>
          <p:grpSpPr>
            <a:xfrm>
              <a:off x="1805721" y="4564148"/>
              <a:ext cx="9520434" cy="2159469"/>
              <a:chOff x="1805721" y="4564148"/>
              <a:chExt cx="9520434" cy="2159469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1805721" y="4564148"/>
                <a:ext cx="9520434" cy="2159469"/>
                <a:chOff x="1744472" y="2316829"/>
                <a:chExt cx="9509257" cy="2156934"/>
              </a:xfrm>
            </p:grpSpPr>
            <p:cxnSp>
              <p:nvCxnSpPr>
                <p:cNvPr id="162" name="直接连接符 161"/>
                <p:cNvCxnSpPr/>
                <p:nvPr/>
              </p:nvCxnSpPr>
              <p:spPr>
                <a:xfrm>
                  <a:off x="1744472" y="2382316"/>
                  <a:ext cx="0" cy="2088921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 flipH="1">
                  <a:off x="1744472" y="4473763"/>
                  <a:ext cx="950925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4" name="直接连接符 163"/>
                <p:cNvCxnSpPr/>
                <p:nvPr/>
              </p:nvCxnSpPr>
              <p:spPr>
                <a:xfrm>
                  <a:off x="11253729" y="2316829"/>
                  <a:ext cx="0" cy="2151941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61" name="直接连接符 160"/>
              <p:cNvCxnSpPr/>
              <p:nvPr/>
            </p:nvCxnSpPr>
            <p:spPr>
              <a:xfrm>
                <a:off x="1805721" y="4629712"/>
                <a:ext cx="191496" cy="0"/>
              </a:xfrm>
              <a:prstGeom prst="line">
                <a:avLst/>
              </a:prstGeom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组合 111"/>
            <p:cNvGrpSpPr/>
            <p:nvPr/>
          </p:nvGrpSpPr>
          <p:grpSpPr>
            <a:xfrm>
              <a:off x="1090478" y="4421739"/>
              <a:ext cx="10980674" cy="2498176"/>
              <a:chOff x="1805720" y="4629712"/>
              <a:chExt cx="9520436" cy="2093905"/>
            </a:xfrm>
          </p:grpSpPr>
          <p:grpSp>
            <p:nvGrpSpPr>
              <p:cNvPr id="154" name="组合 153"/>
              <p:cNvGrpSpPr/>
              <p:nvPr/>
            </p:nvGrpSpPr>
            <p:grpSpPr>
              <a:xfrm>
                <a:off x="1805720" y="4629712"/>
                <a:ext cx="9520435" cy="2093905"/>
                <a:chOff x="1744471" y="2382316"/>
                <a:chExt cx="9509258" cy="2091447"/>
              </a:xfrm>
            </p:grpSpPr>
            <p:cxnSp>
              <p:nvCxnSpPr>
                <p:cNvPr id="157" name="直接连接符 156"/>
                <p:cNvCxnSpPr/>
                <p:nvPr/>
              </p:nvCxnSpPr>
              <p:spPr>
                <a:xfrm>
                  <a:off x="1744471" y="2382316"/>
                  <a:ext cx="0" cy="2088922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8" name="直接连接符 157"/>
                <p:cNvCxnSpPr/>
                <p:nvPr/>
              </p:nvCxnSpPr>
              <p:spPr>
                <a:xfrm flipH="1">
                  <a:off x="1744472" y="4473763"/>
                  <a:ext cx="950925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9" name="直接连接符 158"/>
                <p:cNvCxnSpPr/>
                <p:nvPr/>
              </p:nvCxnSpPr>
              <p:spPr>
                <a:xfrm>
                  <a:off x="11253729" y="2419000"/>
                  <a:ext cx="0" cy="2049770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55" name="直接连接符 154"/>
              <p:cNvCxnSpPr/>
              <p:nvPr/>
            </p:nvCxnSpPr>
            <p:spPr>
              <a:xfrm>
                <a:off x="1805721" y="4629712"/>
                <a:ext cx="191496" cy="0"/>
              </a:xfrm>
              <a:prstGeom prst="line">
                <a:avLst/>
              </a:prstGeom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11187438" y="4662757"/>
                <a:ext cx="138718" cy="0"/>
              </a:xfrm>
              <a:prstGeom prst="line">
                <a:avLst/>
              </a:prstGeom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组合 112"/>
            <p:cNvGrpSpPr/>
            <p:nvPr/>
          </p:nvGrpSpPr>
          <p:grpSpPr>
            <a:xfrm>
              <a:off x="2312265" y="4523130"/>
              <a:ext cx="5385862" cy="1541468"/>
              <a:chOff x="1805721" y="4522265"/>
              <a:chExt cx="9520434" cy="2226972"/>
            </a:xfrm>
          </p:grpSpPr>
          <p:grpSp>
            <p:nvGrpSpPr>
              <p:cNvPr id="149" name="组合 148"/>
              <p:cNvGrpSpPr/>
              <p:nvPr/>
            </p:nvGrpSpPr>
            <p:grpSpPr>
              <a:xfrm>
                <a:off x="1805721" y="4522265"/>
                <a:ext cx="9520434" cy="2226972"/>
                <a:chOff x="1744472" y="2274995"/>
                <a:chExt cx="9509257" cy="2224358"/>
              </a:xfrm>
            </p:grpSpPr>
            <p:cxnSp>
              <p:nvCxnSpPr>
                <p:cNvPr id="151" name="直接连接符 150"/>
                <p:cNvCxnSpPr/>
                <p:nvPr/>
              </p:nvCxnSpPr>
              <p:spPr>
                <a:xfrm>
                  <a:off x="1744472" y="3175426"/>
                  <a:ext cx="0" cy="1295811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2" name="直接连接符 151"/>
                <p:cNvCxnSpPr/>
                <p:nvPr/>
              </p:nvCxnSpPr>
              <p:spPr>
                <a:xfrm flipH="1">
                  <a:off x="1744472" y="4499353"/>
                  <a:ext cx="950925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3" name="直接连接符 152"/>
                <p:cNvCxnSpPr/>
                <p:nvPr/>
              </p:nvCxnSpPr>
              <p:spPr>
                <a:xfrm>
                  <a:off x="11253729" y="2274995"/>
                  <a:ext cx="0" cy="2193775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50" name="直接连接符 149"/>
              <p:cNvCxnSpPr/>
              <p:nvPr/>
            </p:nvCxnSpPr>
            <p:spPr>
              <a:xfrm>
                <a:off x="1805721" y="5423754"/>
                <a:ext cx="432604" cy="0"/>
              </a:xfrm>
              <a:prstGeom prst="line">
                <a:avLst/>
              </a:prstGeom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合 113"/>
            <p:cNvGrpSpPr/>
            <p:nvPr/>
          </p:nvGrpSpPr>
          <p:grpSpPr>
            <a:xfrm>
              <a:off x="3621372" y="4420495"/>
              <a:ext cx="232950" cy="1060983"/>
              <a:chOff x="1744472" y="3175426"/>
              <a:chExt cx="1545101" cy="1323927"/>
            </a:xfrm>
          </p:grpSpPr>
          <p:cxnSp>
            <p:nvCxnSpPr>
              <p:cNvPr id="147" name="直接连接符 146"/>
              <p:cNvCxnSpPr/>
              <p:nvPr/>
            </p:nvCxnSpPr>
            <p:spPr>
              <a:xfrm>
                <a:off x="1744472" y="3175426"/>
                <a:ext cx="0" cy="129581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 flipH="1">
                <a:off x="1744472" y="4499353"/>
                <a:ext cx="1545101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5" name="组合 114"/>
            <p:cNvGrpSpPr/>
            <p:nvPr/>
          </p:nvGrpSpPr>
          <p:grpSpPr>
            <a:xfrm>
              <a:off x="5112936" y="5284199"/>
              <a:ext cx="175664" cy="1434417"/>
              <a:chOff x="1239056" y="2825057"/>
              <a:chExt cx="1165136" cy="1789912"/>
            </a:xfrm>
          </p:grpSpPr>
          <p:cxnSp>
            <p:nvCxnSpPr>
              <p:cNvPr id="145" name="直接连接符 144"/>
              <p:cNvCxnSpPr/>
              <p:nvPr/>
            </p:nvCxnSpPr>
            <p:spPr>
              <a:xfrm>
                <a:off x="1239056" y="2825057"/>
                <a:ext cx="0" cy="1789912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 flipH="1">
                <a:off x="1394481" y="2825658"/>
                <a:ext cx="1009711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6" name="组合 115"/>
            <p:cNvGrpSpPr/>
            <p:nvPr/>
          </p:nvGrpSpPr>
          <p:grpSpPr>
            <a:xfrm>
              <a:off x="8019209" y="4937618"/>
              <a:ext cx="566541" cy="1463141"/>
              <a:chOff x="1239056" y="2754720"/>
              <a:chExt cx="2279270" cy="1885824"/>
            </a:xfrm>
          </p:grpSpPr>
          <p:cxnSp>
            <p:nvCxnSpPr>
              <p:cNvPr id="143" name="直接连接符 142"/>
              <p:cNvCxnSpPr/>
              <p:nvPr/>
            </p:nvCxnSpPr>
            <p:spPr>
              <a:xfrm>
                <a:off x="1239056" y="2770734"/>
                <a:ext cx="0" cy="186981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flipH="1">
                <a:off x="1239056" y="2754720"/>
                <a:ext cx="2279270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7" name="组合 116"/>
            <p:cNvGrpSpPr/>
            <p:nvPr/>
          </p:nvGrpSpPr>
          <p:grpSpPr>
            <a:xfrm>
              <a:off x="10416988" y="4119471"/>
              <a:ext cx="1268970" cy="413232"/>
              <a:chOff x="571433" y="3331468"/>
              <a:chExt cx="5105236" cy="1364800"/>
            </a:xfrm>
          </p:grpSpPr>
          <p:cxnSp>
            <p:nvCxnSpPr>
              <p:cNvPr id="139" name="直接连接符 138"/>
              <p:cNvCxnSpPr/>
              <p:nvPr/>
            </p:nvCxnSpPr>
            <p:spPr>
              <a:xfrm flipH="1">
                <a:off x="4935700" y="4041201"/>
                <a:ext cx="740969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573332" y="3356998"/>
                <a:ext cx="0" cy="133927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 flipH="1">
                <a:off x="571433" y="3331468"/>
                <a:ext cx="436426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4935700" y="3331468"/>
                <a:ext cx="0" cy="682337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8" name="组合 117"/>
            <p:cNvGrpSpPr/>
            <p:nvPr/>
          </p:nvGrpSpPr>
          <p:grpSpPr>
            <a:xfrm>
              <a:off x="11631910" y="4190982"/>
              <a:ext cx="286643" cy="550516"/>
              <a:chOff x="4311617" y="4168879"/>
              <a:chExt cx="271795" cy="522000"/>
            </a:xfrm>
          </p:grpSpPr>
          <p:sp>
            <p:nvSpPr>
              <p:cNvPr id="137" name="流程图: 手动操作 136"/>
              <p:cNvSpPr/>
              <p:nvPr/>
            </p:nvSpPr>
            <p:spPr>
              <a:xfrm rot="16200000">
                <a:off x="4229749" y="4326091"/>
                <a:ext cx="466196" cy="197947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4311617" y="4168879"/>
                <a:ext cx="271795" cy="522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8226867" y="3902583"/>
              <a:ext cx="286643" cy="550515"/>
              <a:chOff x="4311617" y="4168879"/>
              <a:chExt cx="271795" cy="521999"/>
            </a:xfrm>
          </p:grpSpPr>
          <p:sp>
            <p:nvSpPr>
              <p:cNvPr id="135" name="流程图: 手动操作 134"/>
              <p:cNvSpPr/>
              <p:nvPr/>
            </p:nvSpPr>
            <p:spPr>
              <a:xfrm rot="16200000">
                <a:off x="4218651" y="4335179"/>
                <a:ext cx="466196" cy="197947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4311617" y="4168879"/>
                <a:ext cx="271795" cy="521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0" name="直接连接符 119"/>
            <p:cNvCxnSpPr/>
            <p:nvPr/>
          </p:nvCxnSpPr>
          <p:spPr>
            <a:xfrm>
              <a:off x="4714971" y="4532539"/>
              <a:ext cx="0" cy="334778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1" name="组合 120"/>
            <p:cNvGrpSpPr/>
            <p:nvPr/>
          </p:nvGrpSpPr>
          <p:grpSpPr>
            <a:xfrm>
              <a:off x="4823431" y="4678641"/>
              <a:ext cx="286643" cy="550515"/>
              <a:chOff x="4311617" y="4168879"/>
              <a:chExt cx="271795" cy="521999"/>
            </a:xfrm>
          </p:grpSpPr>
          <p:sp>
            <p:nvSpPr>
              <p:cNvPr id="133" name="流程图: 手动操作 132"/>
              <p:cNvSpPr/>
              <p:nvPr/>
            </p:nvSpPr>
            <p:spPr>
              <a:xfrm rot="16200000">
                <a:off x="4218651" y="4335179"/>
                <a:ext cx="466196" cy="197947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4311617" y="4168879"/>
                <a:ext cx="271795" cy="521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6911185" y="5999691"/>
              <a:ext cx="1488511" cy="426101"/>
              <a:chOff x="1394482" y="2325715"/>
              <a:chExt cx="1159010" cy="531703"/>
            </a:xfrm>
          </p:grpSpPr>
          <p:cxnSp>
            <p:nvCxnSpPr>
              <p:cNvPr id="131" name="直接连接符 130"/>
              <p:cNvCxnSpPr/>
              <p:nvPr/>
            </p:nvCxnSpPr>
            <p:spPr>
              <a:xfrm>
                <a:off x="2553492" y="2325715"/>
                <a:ext cx="0" cy="531703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 flipH="1">
                <a:off x="1394482" y="2857418"/>
                <a:ext cx="1159010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23" name="组合 122"/>
            <p:cNvGrpSpPr/>
            <p:nvPr/>
          </p:nvGrpSpPr>
          <p:grpSpPr>
            <a:xfrm>
              <a:off x="9969962" y="2320975"/>
              <a:ext cx="302481" cy="2085900"/>
              <a:chOff x="1394482" y="2325714"/>
              <a:chExt cx="1159010" cy="531704"/>
            </a:xfrm>
          </p:grpSpPr>
          <p:cxnSp>
            <p:nvCxnSpPr>
              <p:cNvPr id="129" name="直接连接符 128"/>
              <p:cNvCxnSpPr/>
              <p:nvPr/>
            </p:nvCxnSpPr>
            <p:spPr>
              <a:xfrm>
                <a:off x="2553492" y="2325714"/>
                <a:ext cx="0" cy="526135"/>
              </a:xfrm>
              <a:prstGeom prst="line">
                <a:avLst/>
              </a:prstGeom>
              <a:noFill/>
              <a:ln w="2222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 flipH="1">
                <a:off x="1394482" y="2857418"/>
                <a:ext cx="1159010" cy="0"/>
              </a:xfrm>
              <a:prstGeom prst="line">
                <a:avLst/>
              </a:prstGeom>
              <a:noFill/>
              <a:ln w="2222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4" name="流程图: 延期 123"/>
            <p:cNvSpPr/>
            <p:nvPr/>
          </p:nvSpPr>
          <p:spPr>
            <a:xfrm>
              <a:off x="10410504" y="2157152"/>
              <a:ext cx="264527" cy="214301"/>
            </a:xfrm>
            <a:prstGeom prst="flowChartDelay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4516238" y="3087696"/>
              <a:ext cx="1166532" cy="3362344"/>
              <a:chOff x="1239056" y="2754720"/>
              <a:chExt cx="7791499" cy="1918806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1239056" y="2770734"/>
                <a:ext cx="0" cy="1900954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 flipH="1">
                <a:off x="1239056" y="2754720"/>
                <a:ext cx="2279270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flipH="1">
                <a:off x="1239056" y="4673526"/>
                <a:ext cx="7791499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45" name="组合 244"/>
          <p:cNvGrpSpPr/>
          <p:nvPr/>
        </p:nvGrpSpPr>
        <p:grpSpPr>
          <a:xfrm>
            <a:off x="5332841" y="2205764"/>
            <a:ext cx="3987102" cy="1464868"/>
            <a:chOff x="5526640" y="1825630"/>
            <a:chExt cx="5210856" cy="1142068"/>
          </a:xfrm>
        </p:grpSpPr>
        <p:cxnSp>
          <p:nvCxnSpPr>
            <p:cNvPr id="246" name="直接连接符 245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10737496" y="1825630"/>
              <a:ext cx="0" cy="1142068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48" name="直接连接符 247"/>
          <p:cNvCxnSpPr/>
          <p:nvPr/>
        </p:nvCxnSpPr>
        <p:spPr>
          <a:xfrm>
            <a:off x="6688524" y="3987979"/>
            <a:ext cx="29191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/>
          <p:nvPr/>
        </p:nvCxnSpPr>
        <p:spPr>
          <a:xfrm>
            <a:off x="6688524" y="3765113"/>
            <a:ext cx="29191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/>
          <p:nvPr/>
        </p:nvCxnSpPr>
        <p:spPr>
          <a:xfrm>
            <a:off x="5314460" y="4793596"/>
            <a:ext cx="16279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1" name="矩形 250"/>
          <p:cNvSpPr/>
          <p:nvPr/>
        </p:nvSpPr>
        <p:spPr>
          <a:xfrm>
            <a:off x="2511497" y="3543906"/>
            <a:ext cx="828857" cy="1259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52" name="矩形 251"/>
          <p:cNvSpPr/>
          <p:nvPr/>
        </p:nvSpPr>
        <p:spPr>
          <a:xfrm>
            <a:off x="1354818" y="3658283"/>
            <a:ext cx="236207" cy="4343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53" name="矩形 252"/>
          <p:cNvSpPr/>
          <p:nvPr/>
        </p:nvSpPr>
        <p:spPr>
          <a:xfrm>
            <a:off x="1296010" y="3619636"/>
            <a:ext cx="37719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4760281" y="1162004"/>
            <a:ext cx="45466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1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4273539" y="2402491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矩形 255"/>
          <p:cNvSpPr/>
          <p:nvPr/>
        </p:nvSpPr>
        <p:spPr>
          <a:xfrm>
            <a:off x="4328012" y="2610592"/>
            <a:ext cx="3689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任意多边形: 形状 47"/>
          <p:cNvSpPr/>
          <p:nvPr/>
        </p:nvSpPr>
        <p:spPr>
          <a:xfrm>
            <a:off x="5320810" y="2839178"/>
            <a:ext cx="730210" cy="714336"/>
          </a:xfrm>
          <a:custGeom>
            <a:avLst/>
            <a:gdLst>
              <a:gd name="connsiteX0" fmla="*/ 0 w 730250"/>
              <a:gd name="connsiteY0" fmla="*/ 0 h 730250"/>
              <a:gd name="connsiteX1" fmla="*/ 730250 w 730250"/>
              <a:gd name="connsiteY1" fmla="*/ 0 h 730250"/>
              <a:gd name="connsiteX2" fmla="*/ 730250 w 730250"/>
              <a:gd name="connsiteY2" fmla="*/ 730250 h 730250"/>
              <a:gd name="connsiteX0-1" fmla="*/ 0 w 730250"/>
              <a:gd name="connsiteY0-2" fmla="*/ 0 h 714375"/>
              <a:gd name="connsiteX1-3" fmla="*/ 730250 w 730250"/>
              <a:gd name="connsiteY1-4" fmla="*/ 0 h 714375"/>
              <a:gd name="connsiteX2-5" fmla="*/ 730250 w 730250"/>
              <a:gd name="connsiteY2-6" fmla="*/ 714375 h 714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30250" h="714375">
                <a:moveTo>
                  <a:pt x="0" y="0"/>
                </a:moveTo>
                <a:lnTo>
                  <a:pt x="730250" y="0"/>
                </a:lnTo>
                <a:lnTo>
                  <a:pt x="730250" y="714375"/>
                </a:lnTo>
              </a:path>
            </a:pathLst>
          </a:custGeom>
          <a:noFill/>
          <a:ln w="19050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58" name="任意多边形: 形状 49"/>
          <p:cNvSpPr/>
          <p:nvPr/>
        </p:nvSpPr>
        <p:spPr>
          <a:xfrm flipH="1">
            <a:off x="4741740" y="3055067"/>
            <a:ext cx="45717" cy="1144460"/>
          </a:xfrm>
          <a:custGeom>
            <a:avLst/>
            <a:gdLst>
              <a:gd name="connsiteX0" fmla="*/ 0 w 0"/>
              <a:gd name="connsiteY0" fmla="*/ 0 h 1187450"/>
              <a:gd name="connsiteX1" fmla="*/ 0 w 0"/>
              <a:gd name="connsiteY1" fmla="*/ 1187450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87450">
                <a:moveTo>
                  <a:pt x="0" y="0"/>
                </a:moveTo>
                <a:lnTo>
                  <a:pt x="0" y="1187450"/>
                </a:lnTo>
              </a:path>
            </a:pathLst>
          </a:custGeom>
          <a:noFill/>
          <a:ln w="19050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59" name="任意多边形: 形状 50"/>
          <p:cNvSpPr/>
          <p:nvPr/>
        </p:nvSpPr>
        <p:spPr>
          <a:xfrm>
            <a:off x="5211052" y="3045507"/>
            <a:ext cx="0" cy="1581064"/>
          </a:xfrm>
          <a:custGeom>
            <a:avLst/>
            <a:gdLst>
              <a:gd name="connsiteX0" fmla="*/ 0 w 0"/>
              <a:gd name="connsiteY0" fmla="*/ 0 h 1581150"/>
              <a:gd name="connsiteX1" fmla="*/ 0 w 0"/>
              <a:gd name="connsiteY1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81150">
                <a:moveTo>
                  <a:pt x="0" y="0"/>
                </a:moveTo>
                <a:lnTo>
                  <a:pt x="0" y="1581150"/>
                </a:lnTo>
              </a:path>
            </a:pathLst>
          </a:custGeom>
          <a:noFill/>
          <a:ln w="19050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260" name="直接连接符 259"/>
          <p:cNvCxnSpPr/>
          <p:nvPr/>
        </p:nvCxnSpPr>
        <p:spPr>
          <a:xfrm flipH="1">
            <a:off x="10208597" y="1841252"/>
            <a:ext cx="202696" cy="0"/>
          </a:xfrm>
          <a:prstGeom prst="line">
            <a:avLst/>
          </a:prstGeom>
          <a:noFill/>
          <a:ln w="3175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1" name="直接连接符 260"/>
          <p:cNvCxnSpPr/>
          <p:nvPr/>
        </p:nvCxnSpPr>
        <p:spPr>
          <a:xfrm flipH="1">
            <a:off x="9826884" y="1896016"/>
            <a:ext cx="125458" cy="0"/>
          </a:xfrm>
          <a:prstGeom prst="line">
            <a:avLst/>
          </a:prstGeom>
          <a:noFill/>
          <a:ln w="31750" cap="sq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2" name="直接连接符 261"/>
          <p:cNvCxnSpPr/>
          <p:nvPr/>
        </p:nvCxnSpPr>
        <p:spPr>
          <a:xfrm flipV="1">
            <a:off x="1598410" y="3880989"/>
            <a:ext cx="40153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/>
          <p:nvPr/>
        </p:nvCxnSpPr>
        <p:spPr>
          <a:xfrm>
            <a:off x="2194242" y="3993062"/>
            <a:ext cx="30986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/>
          <p:nvPr/>
        </p:nvCxnSpPr>
        <p:spPr>
          <a:xfrm>
            <a:off x="2198811" y="3984301"/>
            <a:ext cx="30529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矩形 264"/>
          <p:cNvSpPr/>
          <p:nvPr/>
        </p:nvSpPr>
        <p:spPr>
          <a:xfrm>
            <a:off x="2036637" y="4080277"/>
            <a:ext cx="5880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2695849" y="3514980"/>
            <a:ext cx="4794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2963280" y="3714596"/>
            <a:ext cx="43942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2495570" y="3797142"/>
            <a:ext cx="3111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2508569" y="4104873"/>
            <a:ext cx="85915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Memory</a:t>
            </a:r>
            <a:endParaRPr lang="en-US" altLang="zh-CN" sz="132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2478930" y="4438410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3915176" y="3622900"/>
            <a:ext cx="55816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矩形 271"/>
          <p:cNvSpPr/>
          <p:nvPr/>
        </p:nvSpPr>
        <p:spPr>
          <a:xfrm>
            <a:off x="3916200" y="4658833"/>
            <a:ext cx="5480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4339344" y="5551691"/>
            <a:ext cx="43878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4291113" y="4316808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4337023" y="3766078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4338062" y="3548208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7" name="直接连接符 276"/>
          <p:cNvCxnSpPr/>
          <p:nvPr/>
        </p:nvCxnSpPr>
        <p:spPr>
          <a:xfrm>
            <a:off x="4381062" y="3766227"/>
            <a:ext cx="103880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/>
          <p:nvPr/>
        </p:nvCxnSpPr>
        <p:spPr>
          <a:xfrm>
            <a:off x="4395396" y="3976872"/>
            <a:ext cx="16218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9" name="直接连接符 278"/>
          <p:cNvCxnSpPr>
            <a:endCxn id="314" idx="1"/>
          </p:cNvCxnSpPr>
          <p:nvPr/>
        </p:nvCxnSpPr>
        <p:spPr>
          <a:xfrm>
            <a:off x="3349861" y="3862659"/>
            <a:ext cx="4015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/>
          <p:nvPr/>
        </p:nvCxnSpPr>
        <p:spPr>
          <a:xfrm>
            <a:off x="4384512" y="2826653"/>
            <a:ext cx="3238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/>
          <p:nvPr/>
        </p:nvCxnSpPr>
        <p:spPr>
          <a:xfrm>
            <a:off x="3936701" y="3879477"/>
            <a:ext cx="421697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2" name="直接连接符 281"/>
          <p:cNvCxnSpPr/>
          <p:nvPr/>
        </p:nvCxnSpPr>
        <p:spPr>
          <a:xfrm>
            <a:off x="3954536" y="4909966"/>
            <a:ext cx="1166818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3" name="矩形 282"/>
          <p:cNvSpPr/>
          <p:nvPr/>
        </p:nvSpPr>
        <p:spPr>
          <a:xfrm>
            <a:off x="7094200" y="3516241"/>
            <a:ext cx="3079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6627037" y="5485109"/>
            <a:ext cx="8845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5" name="直接连接符 284"/>
          <p:cNvCxnSpPr/>
          <p:nvPr/>
        </p:nvCxnSpPr>
        <p:spPr>
          <a:xfrm>
            <a:off x="7160128" y="3773358"/>
            <a:ext cx="768407" cy="0"/>
          </a:xfrm>
          <a:prstGeom prst="line">
            <a:avLst/>
          </a:prstGeom>
          <a:ln w="76200" cap="sq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/>
          <p:nvPr/>
        </p:nvCxnSpPr>
        <p:spPr>
          <a:xfrm>
            <a:off x="8027491" y="4187685"/>
            <a:ext cx="2173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矩形 286"/>
          <p:cNvSpPr/>
          <p:nvPr/>
        </p:nvSpPr>
        <p:spPr>
          <a:xfrm>
            <a:off x="7762630" y="4027844"/>
            <a:ext cx="2717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8" name="直接连接符 287"/>
          <p:cNvCxnSpPr/>
          <p:nvPr/>
        </p:nvCxnSpPr>
        <p:spPr>
          <a:xfrm>
            <a:off x="8700078" y="4279754"/>
            <a:ext cx="436538" cy="0"/>
          </a:xfrm>
          <a:prstGeom prst="line">
            <a:avLst/>
          </a:prstGeom>
          <a:ln w="76200" cap="sq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矩形 288"/>
          <p:cNvSpPr/>
          <p:nvPr/>
        </p:nvSpPr>
        <p:spPr>
          <a:xfrm>
            <a:off x="7807859" y="5023426"/>
            <a:ext cx="4749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&lt;&lt;2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任意多边形: 形状 192"/>
          <p:cNvSpPr/>
          <p:nvPr/>
        </p:nvSpPr>
        <p:spPr>
          <a:xfrm flipV="1">
            <a:off x="8126467" y="3592589"/>
            <a:ext cx="969470" cy="47828"/>
          </a:xfrm>
          <a:custGeom>
            <a:avLst/>
            <a:gdLst>
              <a:gd name="connsiteX0" fmla="*/ 0 w 901700"/>
              <a:gd name="connsiteY0" fmla="*/ 0 h 107950"/>
              <a:gd name="connsiteX1" fmla="*/ 831850 w 901700"/>
              <a:gd name="connsiteY1" fmla="*/ 0 h 107950"/>
              <a:gd name="connsiteX2" fmla="*/ 831850 w 901700"/>
              <a:gd name="connsiteY2" fmla="*/ 107950 h 107950"/>
              <a:gd name="connsiteX3" fmla="*/ 901700 w 901700"/>
              <a:gd name="connsiteY3" fmla="*/ 107950 h 107950"/>
              <a:gd name="connsiteX0-1" fmla="*/ 0 w 914400"/>
              <a:gd name="connsiteY0-2" fmla="*/ 0 h 107950"/>
              <a:gd name="connsiteX1-3" fmla="*/ 831850 w 914400"/>
              <a:gd name="connsiteY1-4" fmla="*/ 0 h 107950"/>
              <a:gd name="connsiteX2-5" fmla="*/ 831850 w 914400"/>
              <a:gd name="connsiteY2-6" fmla="*/ 107950 h 107950"/>
              <a:gd name="connsiteX3-7" fmla="*/ 914400 w 914400"/>
              <a:gd name="connsiteY3-8" fmla="*/ 104775 h 107950"/>
              <a:gd name="connsiteX0-9" fmla="*/ 0 w 839397"/>
              <a:gd name="connsiteY0-10" fmla="*/ 0 h 107950"/>
              <a:gd name="connsiteX1-11" fmla="*/ 831850 w 839397"/>
              <a:gd name="connsiteY1-12" fmla="*/ 0 h 107950"/>
              <a:gd name="connsiteX2-13" fmla="*/ 831850 w 839397"/>
              <a:gd name="connsiteY2-14" fmla="*/ 107950 h 107950"/>
              <a:gd name="connsiteX3-15" fmla="*/ 838200 w 839397"/>
              <a:gd name="connsiteY3-16" fmla="*/ 97155 h 107950"/>
              <a:gd name="connsiteX0-17" fmla="*/ 0 w 839397"/>
              <a:gd name="connsiteY0-18" fmla="*/ 0 h 107950"/>
              <a:gd name="connsiteX1-19" fmla="*/ 831850 w 839397"/>
              <a:gd name="connsiteY1-20" fmla="*/ 0 h 107950"/>
              <a:gd name="connsiteX2-21" fmla="*/ 831850 w 839397"/>
              <a:gd name="connsiteY2-22" fmla="*/ 107950 h 107950"/>
              <a:gd name="connsiteX3-23" fmla="*/ 838200 w 839397"/>
              <a:gd name="connsiteY3-24" fmla="*/ 20955 h 107950"/>
              <a:gd name="connsiteX0-25" fmla="*/ 0 w 831850"/>
              <a:gd name="connsiteY0-26" fmla="*/ 0 h 107950"/>
              <a:gd name="connsiteX1-27" fmla="*/ 831850 w 831850"/>
              <a:gd name="connsiteY1-28" fmla="*/ 0 h 107950"/>
              <a:gd name="connsiteX2-29" fmla="*/ 831850 w 831850"/>
              <a:gd name="connsiteY2-30" fmla="*/ 107950 h 107950"/>
              <a:gd name="connsiteX0-31" fmla="*/ 0 w 831850"/>
              <a:gd name="connsiteY0-32" fmla="*/ 0 h 69850"/>
              <a:gd name="connsiteX1-33" fmla="*/ 831850 w 831850"/>
              <a:gd name="connsiteY1-34" fmla="*/ 0 h 69850"/>
              <a:gd name="connsiteX2-35" fmla="*/ 831850 w 831850"/>
              <a:gd name="connsiteY2-36" fmla="*/ 69850 h 69850"/>
              <a:gd name="connsiteX0-37" fmla="*/ 0 w 831850"/>
              <a:gd name="connsiteY0-38" fmla="*/ 0 h 0"/>
              <a:gd name="connsiteX1-39" fmla="*/ 831850 w 831850"/>
              <a:gd name="connsiteY1-40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31850">
                <a:moveTo>
                  <a:pt x="0" y="0"/>
                </a:moveTo>
                <a:lnTo>
                  <a:pt x="831850" y="0"/>
                </a:lnTo>
              </a:path>
            </a:pathLst>
          </a:custGeom>
          <a:ln w="76200" cap="sq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91" name="矩形 290"/>
          <p:cNvSpPr/>
          <p:nvPr/>
        </p:nvSpPr>
        <p:spPr>
          <a:xfrm>
            <a:off x="8613736" y="3374914"/>
            <a:ext cx="563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矩形 291"/>
          <p:cNvSpPr/>
          <p:nvPr/>
        </p:nvSpPr>
        <p:spPr>
          <a:xfrm>
            <a:off x="9278179" y="3467601"/>
            <a:ext cx="6381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9522317" y="4015496"/>
            <a:ext cx="834390" cy="27559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4" name="直接连接符 293"/>
          <p:cNvCxnSpPr/>
          <p:nvPr/>
        </p:nvCxnSpPr>
        <p:spPr>
          <a:xfrm>
            <a:off x="10518848" y="4015870"/>
            <a:ext cx="649270" cy="0"/>
          </a:xfrm>
          <a:prstGeom prst="line">
            <a:avLst/>
          </a:prstGeom>
          <a:ln w="76200" cap="sq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矩形 294"/>
          <p:cNvSpPr/>
          <p:nvPr/>
        </p:nvSpPr>
        <p:spPr>
          <a:xfrm>
            <a:off x="10300836" y="3812381"/>
            <a:ext cx="205903" cy="409719"/>
          </a:xfrm>
          <a:prstGeom prst="rect">
            <a:avLst/>
          </a:prstGeom>
          <a:solidFill>
            <a:srgbClr val="FF66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 Black" panose="020B0A04020102020204" pitchFamily="34" charset="0"/>
              </a:rPr>
              <a:t>C</a:t>
            </a:r>
            <a:endParaRPr lang="en-US" altLang="zh-CN" sz="11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96" name="直接连接符 295"/>
          <p:cNvCxnSpPr/>
          <p:nvPr/>
        </p:nvCxnSpPr>
        <p:spPr>
          <a:xfrm>
            <a:off x="4558935" y="4316105"/>
            <a:ext cx="139609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7" name="直接连接符 296"/>
          <p:cNvCxnSpPr/>
          <p:nvPr/>
        </p:nvCxnSpPr>
        <p:spPr>
          <a:xfrm>
            <a:off x="4381061" y="4527732"/>
            <a:ext cx="32383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8" name="直接连接符 297"/>
          <p:cNvCxnSpPr/>
          <p:nvPr/>
        </p:nvCxnSpPr>
        <p:spPr>
          <a:xfrm>
            <a:off x="4910188" y="4397451"/>
            <a:ext cx="54498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9" name="组合 298"/>
          <p:cNvGrpSpPr/>
          <p:nvPr/>
        </p:nvGrpSpPr>
        <p:grpSpPr>
          <a:xfrm>
            <a:off x="4660931" y="1480353"/>
            <a:ext cx="653529" cy="1568364"/>
            <a:chOff x="4823977" y="1700209"/>
            <a:chExt cx="689269" cy="1654134"/>
          </a:xfrm>
        </p:grpSpPr>
        <p:sp>
          <p:nvSpPr>
            <p:cNvPr id="300" name="矩形: 圆角 25"/>
            <p:cNvSpPr/>
            <p:nvPr/>
          </p:nvSpPr>
          <p:spPr>
            <a:xfrm>
              <a:off x="4870344" y="1700209"/>
              <a:ext cx="642902" cy="1654134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4960120" y="1975984"/>
              <a:ext cx="438671" cy="829122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 制 器</a:t>
              </a:r>
              <a:endParaRPr lang="zh-CN" altLang="en-US" sz="151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2" name="矩形 301"/>
            <p:cNvSpPr/>
            <p:nvPr/>
          </p:nvSpPr>
          <p:spPr>
            <a:xfrm>
              <a:off x="4823977" y="2948213"/>
              <a:ext cx="59940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>
              <a:off x="4823977" y="2738737"/>
              <a:ext cx="44335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4" name="Group 1"/>
          <p:cNvGrpSpPr/>
          <p:nvPr/>
        </p:nvGrpSpPr>
        <p:grpSpPr>
          <a:xfrm>
            <a:off x="10383182" y="1687584"/>
            <a:ext cx="259246" cy="192503"/>
            <a:chOff x="3990332" y="3048832"/>
            <a:chExt cx="1009448" cy="723602"/>
          </a:xfrm>
        </p:grpSpPr>
        <p:sp>
          <p:nvSpPr>
            <p:cNvPr id="305" name="Stored Data 71"/>
            <p:cNvSpPr/>
            <p:nvPr/>
          </p:nvSpPr>
          <p:spPr>
            <a:xfrm rot="10800000">
              <a:off x="3997590" y="3048854"/>
              <a:ext cx="1002190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5183 w 10000"/>
                <a:gd name="connsiteY0-366" fmla="*/ 44 h 10000"/>
                <a:gd name="connsiteX1-367" fmla="*/ 10000 w 10000"/>
                <a:gd name="connsiteY1-368" fmla="*/ 0 h 10000"/>
                <a:gd name="connsiteX2-369" fmla="*/ 8935 w 10000"/>
                <a:gd name="connsiteY2-370" fmla="*/ 4956 h 10000"/>
                <a:gd name="connsiteX3-371" fmla="*/ 9999 w 10000"/>
                <a:gd name="connsiteY3-372" fmla="*/ 10000 h 10000"/>
                <a:gd name="connsiteX4-373" fmla="*/ 5183 w 10000"/>
                <a:gd name="connsiteY4-374" fmla="*/ 9912 h 10000"/>
                <a:gd name="connsiteX5-375" fmla="*/ 0 w 10000"/>
                <a:gd name="connsiteY5-376" fmla="*/ 5043 h 10000"/>
                <a:gd name="connsiteX6-377" fmla="*/ 5183 w 10000"/>
                <a:gd name="connsiteY6-378" fmla="*/ 44 h 10000"/>
                <a:gd name="connsiteX0-379" fmla="*/ 5183 w 10000"/>
                <a:gd name="connsiteY0-380" fmla="*/ 44 h 10000"/>
                <a:gd name="connsiteX1-381" fmla="*/ 10000 w 10000"/>
                <a:gd name="connsiteY1-382" fmla="*/ 0 h 10000"/>
                <a:gd name="connsiteX2-383" fmla="*/ 8935 w 10000"/>
                <a:gd name="connsiteY2-384" fmla="*/ 4956 h 10000"/>
                <a:gd name="connsiteX3-385" fmla="*/ 9999 w 10000"/>
                <a:gd name="connsiteY3-386" fmla="*/ 10000 h 10000"/>
                <a:gd name="connsiteX4-387" fmla="*/ 5183 w 10000"/>
                <a:gd name="connsiteY4-388" fmla="*/ 9912 h 10000"/>
                <a:gd name="connsiteX5-389" fmla="*/ 0 w 10000"/>
                <a:gd name="connsiteY5-390" fmla="*/ 5043 h 10000"/>
                <a:gd name="connsiteX6-391" fmla="*/ 5183 w 10000"/>
                <a:gd name="connsiteY6-392" fmla="*/ 44 h 10000"/>
                <a:gd name="connsiteX0-393" fmla="*/ 8935 w 10000"/>
                <a:gd name="connsiteY0-394" fmla="*/ 4956 h 10000"/>
                <a:gd name="connsiteX1-395" fmla="*/ 9999 w 10000"/>
                <a:gd name="connsiteY1-396" fmla="*/ 10000 h 10000"/>
                <a:gd name="connsiteX2-397" fmla="*/ 5183 w 10000"/>
                <a:gd name="connsiteY2-398" fmla="*/ 9912 h 10000"/>
                <a:gd name="connsiteX3-399" fmla="*/ 0 w 10000"/>
                <a:gd name="connsiteY3-400" fmla="*/ 5043 h 10000"/>
                <a:gd name="connsiteX4-401" fmla="*/ 5183 w 10000"/>
                <a:gd name="connsiteY4-402" fmla="*/ 44 h 10000"/>
                <a:gd name="connsiteX5-403" fmla="*/ 10000 w 10000"/>
                <a:gd name="connsiteY5-404" fmla="*/ 0 h 10000"/>
                <a:gd name="connsiteX6-405" fmla="*/ 9841 w 10000"/>
                <a:gd name="connsiteY6-406" fmla="*/ 6220 h 10000"/>
                <a:gd name="connsiteX0-407" fmla="*/ 8935 w 10000"/>
                <a:gd name="connsiteY0-408" fmla="*/ 4956 h 10000"/>
                <a:gd name="connsiteX1-409" fmla="*/ 9999 w 10000"/>
                <a:gd name="connsiteY1-410" fmla="*/ 10000 h 10000"/>
                <a:gd name="connsiteX2-411" fmla="*/ 5183 w 10000"/>
                <a:gd name="connsiteY2-412" fmla="*/ 9912 h 10000"/>
                <a:gd name="connsiteX3-413" fmla="*/ 0 w 10000"/>
                <a:gd name="connsiteY3-414" fmla="*/ 5043 h 10000"/>
                <a:gd name="connsiteX4-415" fmla="*/ 5183 w 10000"/>
                <a:gd name="connsiteY4-416" fmla="*/ 44 h 10000"/>
                <a:gd name="connsiteX5-417" fmla="*/ 10000 w 10000"/>
                <a:gd name="connsiteY5-418" fmla="*/ 0 h 10000"/>
                <a:gd name="connsiteX0-419" fmla="*/ 9999 w 10000"/>
                <a:gd name="connsiteY0-420" fmla="*/ 10000 h 10000"/>
                <a:gd name="connsiteX1-421" fmla="*/ 5183 w 10000"/>
                <a:gd name="connsiteY1-422" fmla="*/ 9912 h 10000"/>
                <a:gd name="connsiteX2-423" fmla="*/ 0 w 10000"/>
                <a:gd name="connsiteY2-424" fmla="*/ 5043 h 10000"/>
                <a:gd name="connsiteX3-425" fmla="*/ 5183 w 10000"/>
                <a:gd name="connsiteY3-426" fmla="*/ 44 h 10000"/>
                <a:gd name="connsiteX4-427" fmla="*/ 10000 w 10000"/>
                <a:gd name="connsiteY4-428" fmla="*/ 0 h 10000"/>
                <a:gd name="connsiteX0-429" fmla="*/ 8536 w 8537"/>
                <a:gd name="connsiteY0-430" fmla="*/ 10000 h 10000"/>
                <a:gd name="connsiteX1-431" fmla="*/ 3720 w 8537"/>
                <a:gd name="connsiteY1-432" fmla="*/ 9912 h 10000"/>
                <a:gd name="connsiteX2-433" fmla="*/ 0 w 8537"/>
                <a:gd name="connsiteY2-434" fmla="*/ 4793 h 10000"/>
                <a:gd name="connsiteX3-435" fmla="*/ 3720 w 8537"/>
                <a:gd name="connsiteY3-436" fmla="*/ 44 h 10000"/>
                <a:gd name="connsiteX4-437" fmla="*/ 8537 w 8537"/>
                <a:gd name="connsiteY4-438" fmla="*/ 0 h 10000"/>
                <a:gd name="connsiteX0-439" fmla="*/ 10342 w 10343"/>
                <a:gd name="connsiteY0-440" fmla="*/ 10000 h 10000"/>
                <a:gd name="connsiteX1-441" fmla="*/ 4701 w 10343"/>
                <a:gd name="connsiteY1-442" fmla="*/ 9912 h 10000"/>
                <a:gd name="connsiteX2-443" fmla="*/ 0 w 10343"/>
                <a:gd name="connsiteY2-444" fmla="*/ 4543 h 10000"/>
                <a:gd name="connsiteX3-445" fmla="*/ 4701 w 10343"/>
                <a:gd name="connsiteY3-446" fmla="*/ 44 h 10000"/>
                <a:gd name="connsiteX4-447" fmla="*/ 10343 w 10343"/>
                <a:gd name="connsiteY4-448" fmla="*/ 0 h 10000"/>
                <a:gd name="connsiteX0-449" fmla="*/ 9771 w 9772"/>
                <a:gd name="connsiteY0-450" fmla="*/ 10000 h 10000"/>
                <a:gd name="connsiteX1-451" fmla="*/ 4130 w 9772"/>
                <a:gd name="connsiteY1-452" fmla="*/ 9912 h 10000"/>
                <a:gd name="connsiteX2-453" fmla="*/ 0 w 9772"/>
                <a:gd name="connsiteY2-454" fmla="*/ 4917 h 10000"/>
                <a:gd name="connsiteX3-455" fmla="*/ 4130 w 9772"/>
                <a:gd name="connsiteY3-456" fmla="*/ 44 h 10000"/>
                <a:gd name="connsiteX4-457" fmla="*/ 9772 w 9772"/>
                <a:gd name="connsiteY4-458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72" h="10000">
                  <a:moveTo>
                    <a:pt x="9771" y="10000"/>
                  </a:moveTo>
                  <a:lnTo>
                    <a:pt x="4130" y="9912"/>
                  </a:lnTo>
                  <a:cubicBezTo>
                    <a:pt x="1643" y="9824"/>
                    <a:pt x="0" y="6562"/>
                    <a:pt x="0" y="4917"/>
                  </a:cubicBezTo>
                  <a:cubicBezTo>
                    <a:pt x="0" y="3272"/>
                    <a:pt x="1531" y="220"/>
                    <a:pt x="4130" y="44"/>
                  </a:cubicBezTo>
                  <a:lnTo>
                    <a:pt x="9772" y="0"/>
                  </a:lnTo>
                </a:path>
              </a:pathLst>
            </a:cu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 b="1"/>
            </a:p>
          </p:txBody>
        </p:sp>
        <p:sp>
          <p:nvSpPr>
            <p:cNvPr id="306" name="Stored Data 71"/>
            <p:cNvSpPr/>
            <p:nvPr/>
          </p:nvSpPr>
          <p:spPr>
            <a:xfrm rot="10800000">
              <a:off x="3990332" y="3048832"/>
              <a:ext cx="167778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603 w 5420"/>
                <a:gd name="connsiteY0-366" fmla="*/ 44 h 10000"/>
                <a:gd name="connsiteX1-367" fmla="*/ 5420 w 5420"/>
                <a:gd name="connsiteY1-368" fmla="*/ 0 h 10000"/>
                <a:gd name="connsiteX2-369" fmla="*/ 4355 w 5420"/>
                <a:gd name="connsiteY2-370" fmla="*/ 4956 h 10000"/>
                <a:gd name="connsiteX3-371" fmla="*/ 5419 w 5420"/>
                <a:gd name="connsiteY3-372" fmla="*/ 10000 h 10000"/>
                <a:gd name="connsiteX4-373" fmla="*/ 603 w 5420"/>
                <a:gd name="connsiteY4-374" fmla="*/ 9912 h 10000"/>
                <a:gd name="connsiteX5-375" fmla="*/ 603 w 5420"/>
                <a:gd name="connsiteY5-376" fmla="*/ 44 h 10000"/>
                <a:gd name="connsiteX0-377" fmla="*/ 1112 w 9999"/>
                <a:gd name="connsiteY0-378" fmla="*/ 9912 h 11176"/>
                <a:gd name="connsiteX1-379" fmla="*/ 1112 w 9999"/>
                <a:gd name="connsiteY1-380" fmla="*/ 44 h 11176"/>
                <a:gd name="connsiteX2-381" fmla="*/ 9999 w 9999"/>
                <a:gd name="connsiteY2-382" fmla="*/ 0 h 11176"/>
                <a:gd name="connsiteX3-383" fmla="*/ 8034 w 9999"/>
                <a:gd name="connsiteY3-384" fmla="*/ 4956 h 11176"/>
                <a:gd name="connsiteX4-385" fmla="*/ 9997 w 9999"/>
                <a:gd name="connsiteY4-386" fmla="*/ 10000 h 11176"/>
                <a:gd name="connsiteX5-387" fmla="*/ 2783 w 9999"/>
                <a:gd name="connsiteY5-388" fmla="*/ 11176 h 11176"/>
                <a:gd name="connsiteX0-389" fmla="*/ 1112 w 10000"/>
                <a:gd name="connsiteY0-390" fmla="*/ 8869 h 8948"/>
                <a:gd name="connsiteX1-391" fmla="*/ 1112 w 10000"/>
                <a:gd name="connsiteY1-392" fmla="*/ 39 h 8948"/>
                <a:gd name="connsiteX2-393" fmla="*/ 10000 w 10000"/>
                <a:gd name="connsiteY2-394" fmla="*/ 0 h 8948"/>
                <a:gd name="connsiteX3-395" fmla="*/ 8035 w 10000"/>
                <a:gd name="connsiteY3-396" fmla="*/ 4435 h 8948"/>
                <a:gd name="connsiteX4-397" fmla="*/ 9998 w 10000"/>
                <a:gd name="connsiteY4-398" fmla="*/ 8948 h 8948"/>
                <a:gd name="connsiteX0-399" fmla="*/ 0 w 8888"/>
                <a:gd name="connsiteY0-400" fmla="*/ 44 h 10000"/>
                <a:gd name="connsiteX1-401" fmla="*/ 8888 w 8888"/>
                <a:gd name="connsiteY1-402" fmla="*/ 0 h 10000"/>
                <a:gd name="connsiteX2-403" fmla="*/ 6923 w 8888"/>
                <a:gd name="connsiteY2-404" fmla="*/ 4956 h 10000"/>
                <a:gd name="connsiteX3-405" fmla="*/ 8886 w 8888"/>
                <a:gd name="connsiteY3-406" fmla="*/ 10000 h 10000"/>
                <a:gd name="connsiteX0-407" fmla="*/ 2211 w 2211"/>
                <a:gd name="connsiteY0-408" fmla="*/ 0 h 10000"/>
                <a:gd name="connsiteX1-409" fmla="*/ 0 w 2211"/>
                <a:gd name="connsiteY1-410" fmla="*/ 4956 h 10000"/>
                <a:gd name="connsiteX2-411" fmla="*/ 2209 w 2211"/>
                <a:gd name="connsiteY2-4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 b="1"/>
            </a:p>
          </p:txBody>
        </p:sp>
      </p:grpSp>
      <p:grpSp>
        <p:nvGrpSpPr>
          <p:cNvPr id="307" name="组合 306"/>
          <p:cNvGrpSpPr/>
          <p:nvPr/>
        </p:nvGrpSpPr>
        <p:grpSpPr>
          <a:xfrm>
            <a:off x="5080201" y="4550006"/>
            <a:ext cx="271780" cy="521970"/>
            <a:chOff x="4311617" y="4168879"/>
            <a:chExt cx="271795" cy="521999"/>
          </a:xfrm>
        </p:grpSpPr>
        <p:sp>
          <p:nvSpPr>
            <p:cNvPr id="308" name="流程图: 手动操作 307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0" name="矩形 309"/>
          <p:cNvSpPr/>
          <p:nvPr/>
        </p:nvSpPr>
        <p:spPr>
          <a:xfrm>
            <a:off x="4829435" y="3541641"/>
            <a:ext cx="30035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11" name="矩形 310"/>
          <p:cNvSpPr/>
          <p:nvPr/>
        </p:nvSpPr>
        <p:spPr>
          <a:xfrm>
            <a:off x="4829435" y="3759071"/>
            <a:ext cx="29337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4395395" y="4495411"/>
            <a:ext cx="32512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3636843" y="3618203"/>
            <a:ext cx="454660" cy="768019"/>
            <a:chOff x="3743887" y="4137343"/>
            <a:chExt cx="479524" cy="810020"/>
          </a:xfrm>
        </p:grpSpPr>
        <p:sp>
          <p:nvSpPr>
            <p:cNvPr id="314" name="矩形 313"/>
            <p:cNvSpPr/>
            <p:nvPr/>
          </p:nvSpPr>
          <p:spPr>
            <a:xfrm>
              <a:off x="3864682" y="4179616"/>
              <a:ext cx="217163" cy="43110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>
              <a:off x="3785987" y="4137343"/>
              <a:ext cx="397818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6" name="组合 315"/>
            <p:cNvGrpSpPr/>
            <p:nvPr/>
          </p:nvGrpSpPr>
          <p:grpSpPr>
            <a:xfrm>
              <a:off x="3743887" y="4475965"/>
              <a:ext cx="479524" cy="471398"/>
              <a:chOff x="3743887" y="4293594"/>
              <a:chExt cx="479524" cy="471398"/>
            </a:xfrm>
          </p:grpSpPr>
          <p:grpSp>
            <p:nvGrpSpPr>
              <p:cNvPr id="317" name="组合 316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319" name="直接连接符 318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0" name="矩形 319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18" name="等腰三角形 317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grpSp>
        <p:nvGrpSpPr>
          <p:cNvPr id="321" name="组合 320"/>
          <p:cNvGrpSpPr/>
          <p:nvPr/>
        </p:nvGrpSpPr>
        <p:grpSpPr>
          <a:xfrm>
            <a:off x="3636844" y="5127080"/>
            <a:ext cx="454660" cy="307763"/>
            <a:chOff x="2146087" y="4862847"/>
            <a:chExt cx="454685" cy="307779"/>
          </a:xfrm>
        </p:grpSpPr>
        <p:cxnSp>
          <p:nvCxnSpPr>
            <p:cNvPr id="322" name="直接连接符 321"/>
            <p:cNvCxnSpPr/>
            <p:nvPr/>
          </p:nvCxnSpPr>
          <p:spPr>
            <a:xfrm flipV="1">
              <a:off x="2364748" y="4862847"/>
              <a:ext cx="0" cy="10477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矩形 322"/>
            <p:cNvSpPr/>
            <p:nvPr/>
          </p:nvSpPr>
          <p:spPr>
            <a:xfrm>
              <a:off x="2146087" y="4910263"/>
              <a:ext cx="454685" cy="2603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4" name="组合 323"/>
          <p:cNvGrpSpPr/>
          <p:nvPr/>
        </p:nvGrpSpPr>
        <p:grpSpPr>
          <a:xfrm>
            <a:off x="1254571" y="3966925"/>
            <a:ext cx="454660" cy="446955"/>
            <a:chOff x="3743887" y="4293594"/>
            <a:chExt cx="479524" cy="471398"/>
          </a:xfrm>
          <a:solidFill>
            <a:srgbClr val="59B2FF"/>
          </a:solidFill>
        </p:grpSpPr>
        <p:grpSp>
          <p:nvGrpSpPr>
            <p:cNvPr id="325" name="组合 324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  <a:grpFill/>
          </p:grpSpPr>
          <p:cxnSp>
            <p:nvCxnSpPr>
              <p:cNvPr id="327" name="直接连接符 326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矩形 327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6" name="等腰三角形 325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rgbClr val="BDD7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329" name="组合 328"/>
          <p:cNvGrpSpPr/>
          <p:nvPr/>
        </p:nvGrpSpPr>
        <p:grpSpPr>
          <a:xfrm>
            <a:off x="2713524" y="4668725"/>
            <a:ext cx="454660" cy="462114"/>
            <a:chOff x="3743887" y="4293594"/>
            <a:chExt cx="479524" cy="450735"/>
          </a:xfrm>
          <a:solidFill>
            <a:srgbClr val="92D050"/>
          </a:solidFill>
        </p:grpSpPr>
        <p:grpSp>
          <p:nvGrpSpPr>
            <p:cNvPr id="330" name="组合 329"/>
            <p:cNvGrpSpPr/>
            <p:nvPr/>
          </p:nvGrpSpPr>
          <p:grpSpPr>
            <a:xfrm>
              <a:off x="3743887" y="4420795"/>
              <a:ext cx="479524" cy="323534"/>
              <a:chOff x="2146087" y="4844273"/>
              <a:chExt cx="454685" cy="306775"/>
            </a:xfrm>
            <a:grpFill/>
          </p:grpSpPr>
          <p:cxnSp>
            <p:nvCxnSpPr>
              <p:cNvPr id="332" name="直接连接符 331"/>
              <p:cNvCxnSpPr/>
              <p:nvPr/>
            </p:nvCxnSpPr>
            <p:spPr>
              <a:xfrm flipV="1">
                <a:off x="2364748" y="4844273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矩形 332"/>
              <p:cNvSpPr/>
              <p:nvPr/>
            </p:nvSpPr>
            <p:spPr>
              <a:xfrm>
                <a:off x="2146087" y="4910263"/>
                <a:ext cx="454685" cy="24078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1" name="等腰三角形 330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334" name="组合 333"/>
          <p:cNvGrpSpPr/>
          <p:nvPr/>
        </p:nvGrpSpPr>
        <p:grpSpPr>
          <a:xfrm>
            <a:off x="10183987" y="4095916"/>
            <a:ext cx="454660" cy="446955"/>
            <a:chOff x="3743887" y="4293594"/>
            <a:chExt cx="479524" cy="471398"/>
          </a:xfrm>
        </p:grpSpPr>
        <p:grpSp>
          <p:nvGrpSpPr>
            <p:cNvPr id="335" name="组合 334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</p:grpSpPr>
          <p:cxnSp>
            <p:nvCxnSpPr>
              <p:cNvPr id="337" name="直接连接符 336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8" name="矩形 337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6" name="等腰三角形 335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rgbClr val="FF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339" name="组合 338"/>
          <p:cNvGrpSpPr/>
          <p:nvPr/>
        </p:nvGrpSpPr>
        <p:grpSpPr>
          <a:xfrm>
            <a:off x="5818972" y="4892644"/>
            <a:ext cx="454660" cy="446954"/>
            <a:chOff x="3743887" y="4293594"/>
            <a:chExt cx="479524" cy="471397"/>
          </a:xfrm>
          <a:solidFill>
            <a:srgbClr val="FFCCFF"/>
          </a:solidFill>
        </p:grpSpPr>
        <p:grpSp>
          <p:nvGrpSpPr>
            <p:cNvPr id="340" name="组合 339"/>
            <p:cNvGrpSpPr/>
            <p:nvPr/>
          </p:nvGrpSpPr>
          <p:grpSpPr>
            <a:xfrm>
              <a:off x="3743887" y="4411013"/>
              <a:ext cx="479524" cy="353978"/>
              <a:chOff x="2146087" y="4834986"/>
              <a:chExt cx="454685" cy="335641"/>
            </a:xfrm>
            <a:grpFill/>
          </p:grpSpPr>
          <p:cxnSp>
            <p:nvCxnSpPr>
              <p:cNvPr id="342" name="直接连接符 341"/>
              <p:cNvCxnSpPr/>
              <p:nvPr/>
            </p:nvCxnSpPr>
            <p:spPr>
              <a:xfrm flipV="1">
                <a:off x="2364748" y="4834986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3" name="矩形 342"/>
              <p:cNvSpPr/>
              <p:nvPr/>
            </p:nvSpPr>
            <p:spPr>
              <a:xfrm>
                <a:off x="2146087" y="4910263"/>
                <a:ext cx="454685" cy="2603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1" name="等腰三角形 340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sp>
        <p:nvSpPr>
          <p:cNvPr id="344" name="矩形 343"/>
          <p:cNvSpPr/>
          <p:nvPr/>
        </p:nvSpPr>
        <p:spPr>
          <a:xfrm>
            <a:off x="3542878" y="3413619"/>
            <a:ext cx="35560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3542539" y="4425570"/>
            <a:ext cx="4298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3676407" y="1327029"/>
            <a:ext cx="7800023" cy="2065270"/>
            <a:chOff x="3785611" y="1538500"/>
            <a:chExt cx="8226587" cy="2178215"/>
          </a:xfrm>
        </p:grpSpPr>
        <p:sp>
          <p:nvSpPr>
            <p:cNvPr id="347" name="矩形 346"/>
            <p:cNvSpPr/>
            <p:nvPr/>
          </p:nvSpPr>
          <p:spPr>
            <a:xfrm>
              <a:off x="4282520" y="1926115"/>
              <a:ext cx="560561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FF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IorD</a:t>
              </a:r>
              <a:endParaRPr lang="en-US" altLang="zh-CN" sz="1325" b="1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>
              <a:off x="4012122" y="2422906"/>
              <a:ext cx="83180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IRWrite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3785611" y="2167772"/>
              <a:ext cx="1089645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MemWrite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350" name="直接连接符 349"/>
            <p:cNvCxnSpPr/>
            <p:nvPr/>
          </p:nvCxnSpPr>
          <p:spPr>
            <a:xfrm flipV="1">
              <a:off x="5185197" y="1589710"/>
              <a:ext cx="0" cy="1104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矩形 350"/>
            <p:cNvSpPr/>
            <p:nvPr/>
          </p:nvSpPr>
          <p:spPr>
            <a:xfrm>
              <a:off x="5467373" y="1538500"/>
              <a:ext cx="811709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PCWrite</a:t>
              </a:r>
              <a:endPara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52" name="矩形 351"/>
            <p:cNvSpPr/>
            <p:nvPr/>
          </p:nvSpPr>
          <p:spPr>
            <a:xfrm>
              <a:off x="5467373" y="1759117"/>
              <a:ext cx="717277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Branch</a:t>
              </a:r>
              <a:endParaRPr lang="en-US" altLang="zh-CN" sz="1200" b="1" dirty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53" name="矩形 352"/>
            <p:cNvSpPr/>
            <p:nvPr/>
          </p:nvSpPr>
          <p:spPr>
            <a:xfrm>
              <a:off x="5467373" y="1979734"/>
              <a:ext cx="622846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PCSrc</a:t>
              </a:r>
              <a:endParaRPr lang="en-US" altLang="zh-CN" sz="1200" b="1" dirty="0" err="1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54" name="矩形 353"/>
            <p:cNvSpPr/>
            <p:nvPr/>
          </p:nvSpPr>
          <p:spPr>
            <a:xfrm>
              <a:off x="5467373" y="2200351"/>
              <a:ext cx="670396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AluOp</a:t>
              </a:r>
              <a:endParaRPr lang="en-US" altLang="zh-CN" sz="1200" b="1" baseline="-25000" dirty="0" err="1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55" name="矩形 354"/>
            <p:cNvSpPr/>
            <p:nvPr/>
          </p:nvSpPr>
          <p:spPr>
            <a:xfrm>
              <a:off x="5467373" y="2420968"/>
              <a:ext cx="835819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ALUSrcB</a:t>
              </a:r>
              <a:endParaRPr lang="en-US" altLang="zh-CN" sz="1200" b="1" baseline="-25000" dirty="0" err="1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56" name="矩形 355"/>
            <p:cNvSpPr/>
            <p:nvPr/>
          </p:nvSpPr>
          <p:spPr>
            <a:xfrm>
              <a:off x="5467373" y="2641585"/>
              <a:ext cx="845865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ALUSrcA</a:t>
              </a:r>
              <a:endParaRPr lang="en-US" altLang="zh-CN" sz="1200" b="1" baseline="-25000" dirty="0" err="1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58" name="矩形 357"/>
            <p:cNvSpPr/>
            <p:nvPr/>
          </p:nvSpPr>
          <p:spPr>
            <a:xfrm>
              <a:off x="11396050" y="1752004"/>
              <a:ext cx="616148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PCEn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59" name="矩形 358"/>
            <p:cNvSpPr/>
            <p:nvPr/>
          </p:nvSpPr>
          <p:spPr>
            <a:xfrm>
              <a:off x="4561939" y="3396602"/>
              <a:ext cx="790947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RegDst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60" name="矩形 359"/>
            <p:cNvSpPr/>
            <p:nvPr/>
          </p:nvSpPr>
          <p:spPr>
            <a:xfrm>
              <a:off x="5324550" y="3404622"/>
              <a:ext cx="1119783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MemtoReg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61" name="等腰三角形 360"/>
            <p:cNvSpPr/>
            <p:nvPr/>
          </p:nvSpPr>
          <p:spPr>
            <a:xfrm flipV="1">
              <a:off x="5086865" y="1700209"/>
              <a:ext cx="201735" cy="136299"/>
            </a:xfrm>
            <a:prstGeom prst="triangl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362" name="矩形 361"/>
          <p:cNvSpPr/>
          <p:nvPr/>
        </p:nvSpPr>
        <p:spPr>
          <a:xfrm>
            <a:off x="1042962" y="3359502"/>
            <a:ext cx="6953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PC+4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363" name="直接连接符 362"/>
          <p:cNvCxnSpPr/>
          <p:nvPr/>
        </p:nvCxnSpPr>
        <p:spPr>
          <a:xfrm>
            <a:off x="8026141" y="4589851"/>
            <a:ext cx="21819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/>
          <p:cNvCxnSpPr/>
          <p:nvPr/>
        </p:nvCxnSpPr>
        <p:spPr>
          <a:xfrm flipV="1">
            <a:off x="8027394" y="4589851"/>
            <a:ext cx="0" cy="38949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5" name="组合 364"/>
          <p:cNvGrpSpPr/>
          <p:nvPr/>
        </p:nvGrpSpPr>
        <p:grpSpPr>
          <a:xfrm>
            <a:off x="1473223" y="1159746"/>
            <a:ext cx="9363346" cy="2489137"/>
            <a:chOff x="1461941" y="1362069"/>
            <a:chExt cx="9875404" cy="2625262"/>
          </a:xfrm>
        </p:grpSpPr>
        <p:cxnSp>
          <p:nvCxnSpPr>
            <p:cNvPr id="366" name="直接连接符 365"/>
            <p:cNvCxnSpPr/>
            <p:nvPr/>
          </p:nvCxnSpPr>
          <p:spPr>
            <a:xfrm>
              <a:off x="1461941" y="1362069"/>
              <a:ext cx="9864214" cy="0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>
              <a:off x="1461941" y="1362069"/>
              <a:ext cx="0" cy="2625262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>
              <a:off x="11337345" y="1362069"/>
              <a:ext cx="0" cy="658219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11149608" y="2020288"/>
              <a:ext cx="176547" cy="0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0" name="组合 369"/>
          <p:cNvGrpSpPr/>
          <p:nvPr/>
        </p:nvGrpSpPr>
        <p:grpSpPr>
          <a:xfrm>
            <a:off x="5327159" y="1568962"/>
            <a:ext cx="5075479" cy="141417"/>
            <a:chOff x="5526640" y="1825630"/>
            <a:chExt cx="5353044" cy="149151"/>
          </a:xfrm>
        </p:grpSpPr>
        <p:cxnSp>
          <p:nvCxnSpPr>
            <p:cNvPr id="371" name="直接连接符 370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>
              <a:off x="10737496" y="1836508"/>
              <a:ext cx="0" cy="138273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>
              <a:off x="10737496" y="1974781"/>
              <a:ext cx="142188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74" name="直接连接符 373"/>
          <p:cNvCxnSpPr/>
          <p:nvPr/>
        </p:nvCxnSpPr>
        <p:spPr>
          <a:xfrm>
            <a:off x="5327160" y="1783835"/>
            <a:ext cx="4629371" cy="0"/>
          </a:xfrm>
          <a:prstGeom prst="line">
            <a:avLst/>
          </a:prstGeom>
          <a:noFill/>
          <a:ln w="3175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5" name="组合 374"/>
          <p:cNvGrpSpPr/>
          <p:nvPr/>
        </p:nvGrpSpPr>
        <p:grpSpPr>
          <a:xfrm>
            <a:off x="5327159" y="1996185"/>
            <a:ext cx="5933775" cy="1720651"/>
            <a:chOff x="5526640" y="1825630"/>
            <a:chExt cx="5210856" cy="1341486"/>
          </a:xfrm>
        </p:grpSpPr>
        <p:cxnSp>
          <p:nvCxnSpPr>
            <p:cNvPr id="376" name="直接连接符 375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8" name="组合 377"/>
          <p:cNvGrpSpPr/>
          <p:nvPr/>
        </p:nvGrpSpPr>
        <p:grpSpPr>
          <a:xfrm>
            <a:off x="5326424" y="2415377"/>
            <a:ext cx="3134510" cy="1498461"/>
            <a:chOff x="5526640" y="1825630"/>
            <a:chExt cx="5210856" cy="1168258"/>
          </a:xfrm>
        </p:grpSpPr>
        <p:cxnSp>
          <p:nvCxnSpPr>
            <p:cNvPr id="379" name="直接连接符 378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10737496" y="1841694"/>
              <a:ext cx="0" cy="1152194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1" name="组合 380"/>
          <p:cNvGrpSpPr/>
          <p:nvPr/>
        </p:nvGrpSpPr>
        <p:grpSpPr>
          <a:xfrm>
            <a:off x="5333508" y="2626246"/>
            <a:ext cx="2697653" cy="855990"/>
            <a:chOff x="5526640" y="1825630"/>
            <a:chExt cx="5220570" cy="667363"/>
          </a:xfrm>
        </p:grpSpPr>
        <p:cxnSp>
          <p:nvCxnSpPr>
            <p:cNvPr id="382" name="直接连接符 381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10747210" y="1825630"/>
              <a:ext cx="0" cy="667363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4" name="组合 383"/>
          <p:cNvGrpSpPr/>
          <p:nvPr/>
        </p:nvGrpSpPr>
        <p:grpSpPr>
          <a:xfrm flipH="1">
            <a:off x="2102899" y="1950177"/>
            <a:ext cx="2588014" cy="1827074"/>
            <a:chOff x="5526640" y="1825630"/>
            <a:chExt cx="5210856" cy="1341486"/>
          </a:xfrm>
        </p:grpSpPr>
        <p:cxnSp>
          <p:nvCxnSpPr>
            <p:cNvPr id="385" name="直接连接符 384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7" name="组合 386"/>
          <p:cNvGrpSpPr/>
          <p:nvPr/>
        </p:nvGrpSpPr>
        <p:grpSpPr>
          <a:xfrm flipH="1">
            <a:off x="2939826" y="2194283"/>
            <a:ext cx="1750117" cy="1361631"/>
            <a:chOff x="5526640" y="1825630"/>
            <a:chExt cx="5210856" cy="1341486"/>
          </a:xfrm>
        </p:grpSpPr>
        <p:cxnSp>
          <p:nvCxnSpPr>
            <p:cNvPr id="388" name="直接连接符 387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9" name="直接连接符 388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0" name="组合 389"/>
          <p:cNvGrpSpPr/>
          <p:nvPr/>
        </p:nvGrpSpPr>
        <p:grpSpPr>
          <a:xfrm flipH="1">
            <a:off x="3873708" y="2439257"/>
            <a:ext cx="816234" cy="1218551"/>
            <a:chOff x="5526640" y="1825630"/>
            <a:chExt cx="5210856" cy="1341486"/>
          </a:xfrm>
        </p:grpSpPr>
        <p:cxnSp>
          <p:nvCxnSpPr>
            <p:cNvPr id="391" name="直接连接符 390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2" name="直接连接符 391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3" name="组合 392"/>
          <p:cNvGrpSpPr/>
          <p:nvPr/>
        </p:nvGrpSpPr>
        <p:grpSpPr>
          <a:xfrm>
            <a:off x="1799177" y="3128238"/>
            <a:ext cx="6112648" cy="746763"/>
            <a:chOff x="1805721" y="3620584"/>
            <a:chExt cx="6446933" cy="787602"/>
          </a:xfrm>
        </p:grpSpPr>
        <p:cxnSp>
          <p:nvCxnSpPr>
            <p:cNvPr id="394" name="直接连接符 393"/>
            <p:cNvCxnSpPr/>
            <p:nvPr/>
          </p:nvCxnSpPr>
          <p:spPr>
            <a:xfrm>
              <a:off x="1808036" y="3620584"/>
              <a:ext cx="0" cy="787602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5" name="直接连接符 394"/>
            <p:cNvCxnSpPr/>
            <p:nvPr/>
          </p:nvCxnSpPr>
          <p:spPr>
            <a:xfrm flipH="1">
              <a:off x="1805721" y="3620584"/>
              <a:ext cx="606314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6" name="直接连接符 395"/>
            <p:cNvCxnSpPr/>
            <p:nvPr/>
          </p:nvCxnSpPr>
          <p:spPr>
            <a:xfrm>
              <a:off x="7881633" y="3620584"/>
              <a:ext cx="0" cy="43601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7" name="直接连接符 396"/>
            <p:cNvCxnSpPr/>
            <p:nvPr/>
          </p:nvCxnSpPr>
          <p:spPr>
            <a:xfrm flipH="1">
              <a:off x="7881633" y="4056594"/>
              <a:ext cx="37102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8" name="组合 397"/>
          <p:cNvGrpSpPr/>
          <p:nvPr/>
        </p:nvGrpSpPr>
        <p:grpSpPr>
          <a:xfrm>
            <a:off x="1806822" y="4022877"/>
            <a:ext cx="9019142" cy="2047497"/>
            <a:chOff x="1752524" y="2316829"/>
            <a:chExt cx="9501208" cy="2156934"/>
          </a:xfrm>
        </p:grpSpPr>
        <p:cxnSp>
          <p:nvCxnSpPr>
            <p:cNvPr id="399" name="直接连接符 398"/>
            <p:cNvCxnSpPr/>
            <p:nvPr/>
          </p:nvCxnSpPr>
          <p:spPr>
            <a:xfrm flipH="1">
              <a:off x="1752524" y="4473763"/>
              <a:ext cx="9501208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/>
          </p:nvCxnSpPr>
          <p:spPr>
            <a:xfrm>
              <a:off x="11253729" y="2316829"/>
              <a:ext cx="0" cy="215194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组合 400"/>
          <p:cNvGrpSpPr/>
          <p:nvPr/>
        </p:nvGrpSpPr>
        <p:grpSpPr>
          <a:xfrm>
            <a:off x="1121021" y="3887852"/>
            <a:ext cx="10411306" cy="2368641"/>
            <a:chOff x="1805720" y="4629712"/>
            <a:chExt cx="9520436" cy="2093905"/>
          </a:xfrm>
        </p:grpSpPr>
        <p:grpSp>
          <p:nvGrpSpPr>
            <p:cNvPr id="402" name="组合 401"/>
            <p:cNvGrpSpPr/>
            <p:nvPr/>
          </p:nvGrpSpPr>
          <p:grpSpPr>
            <a:xfrm>
              <a:off x="1805720" y="4629712"/>
              <a:ext cx="9520435" cy="2093905"/>
              <a:chOff x="1744471" y="2382316"/>
              <a:chExt cx="9509258" cy="2091447"/>
            </a:xfrm>
          </p:grpSpPr>
          <p:cxnSp>
            <p:nvCxnSpPr>
              <p:cNvPr id="405" name="直接连接符 404"/>
              <p:cNvCxnSpPr/>
              <p:nvPr/>
            </p:nvCxnSpPr>
            <p:spPr>
              <a:xfrm>
                <a:off x="1744471" y="2382316"/>
                <a:ext cx="0" cy="2088922"/>
              </a:xfrm>
              <a:prstGeom prst="line">
                <a:avLst/>
              </a:prstGeom>
              <a:ln w="76200" cap="sq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/>
            </p:nvCxnSpPr>
            <p:spPr>
              <a:xfrm flipH="1">
                <a:off x="1744472" y="4473763"/>
                <a:ext cx="9509257" cy="0"/>
              </a:xfrm>
              <a:prstGeom prst="line">
                <a:avLst/>
              </a:prstGeom>
              <a:ln w="76200" cap="sq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/>
              <p:cNvCxnSpPr/>
              <p:nvPr/>
            </p:nvCxnSpPr>
            <p:spPr>
              <a:xfrm>
                <a:off x="11253729" y="2419000"/>
                <a:ext cx="0" cy="2049770"/>
              </a:xfrm>
              <a:prstGeom prst="line">
                <a:avLst/>
              </a:prstGeom>
              <a:ln w="76200" cap="sq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3" name="直接连接符 402"/>
            <p:cNvCxnSpPr/>
            <p:nvPr/>
          </p:nvCxnSpPr>
          <p:spPr>
            <a:xfrm>
              <a:off x="1805721" y="4629712"/>
              <a:ext cx="191496" cy="0"/>
            </a:xfrm>
            <a:prstGeom prst="line">
              <a:avLst/>
            </a:prstGeom>
            <a:ln w="76200" cap="sq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/>
            <p:nvPr/>
          </p:nvCxnSpPr>
          <p:spPr>
            <a:xfrm>
              <a:off x="11187438" y="4662757"/>
              <a:ext cx="138718" cy="0"/>
            </a:xfrm>
            <a:prstGeom prst="line">
              <a:avLst/>
            </a:prstGeom>
            <a:ln w="76200" cap="sq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组合 407"/>
          <p:cNvGrpSpPr/>
          <p:nvPr/>
        </p:nvGrpSpPr>
        <p:grpSpPr>
          <a:xfrm>
            <a:off x="2279456" y="3983985"/>
            <a:ext cx="5106595" cy="1461540"/>
            <a:chOff x="1805721" y="4522265"/>
            <a:chExt cx="9520434" cy="2226972"/>
          </a:xfrm>
        </p:grpSpPr>
        <p:grpSp>
          <p:nvGrpSpPr>
            <p:cNvPr id="409" name="组合 408"/>
            <p:cNvGrpSpPr/>
            <p:nvPr/>
          </p:nvGrpSpPr>
          <p:grpSpPr>
            <a:xfrm>
              <a:off x="1805721" y="4522265"/>
              <a:ext cx="9520434" cy="2226972"/>
              <a:chOff x="1744472" y="2274995"/>
              <a:chExt cx="9509257" cy="2224358"/>
            </a:xfrm>
          </p:grpSpPr>
          <p:cxnSp>
            <p:nvCxnSpPr>
              <p:cNvPr id="411" name="直接连接符 410"/>
              <p:cNvCxnSpPr/>
              <p:nvPr/>
            </p:nvCxnSpPr>
            <p:spPr>
              <a:xfrm>
                <a:off x="1744472" y="3175426"/>
                <a:ext cx="0" cy="129581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2" name="直接连接符 411"/>
              <p:cNvCxnSpPr/>
              <p:nvPr/>
            </p:nvCxnSpPr>
            <p:spPr>
              <a:xfrm flipH="1">
                <a:off x="1744472" y="449935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3" name="直接连接符 412"/>
              <p:cNvCxnSpPr/>
              <p:nvPr/>
            </p:nvCxnSpPr>
            <p:spPr>
              <a:xfrm>
                <a:off x="11253729" y="2274995"/>
                <a:ext cx="0" cy="2193775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0" name="直接连接符 409"/>
            <p:cNvCxnSpPr/>
            <p:nvPr/>
          </p:nvCxnSpPr>
          <p:spPr>
            <a:xfrm>
              <a:off x="1805721" y="5423754"/>
              <a:ext cx="43260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4" name="组合 413"/>
          <p:cNvGrpSpPr/>
          <p:nvPr/>
        </p:nvGrpSpPr>
        <p:grpSpPr>
          <a:xfrm>
            <a:off x="3520683" y="3886673"/>
            <a:ext cx="220871" cy="1005969"/>
            <a:chOff x="1744472" y="3175426"/>
            <a:chExt cx="1545101" cy="1323927"/>
          </a:xfrm>
        </p:grpSpPr>
        <p:cxnSp>
          <p:nvCxnSpPr>
            <p:cNvPr id="415" name="直接连接符 414"/>
            <p:cNvCxnSpPr/>
            <p:nvPr/>
          </p:nvCxnSpPr>
          <p:spPr>
            <a:xfrm>
              <a:off x="1744472" y="3175426"/>
              <a:ext cx="0" cy="129581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/>
            <p:cNvCxnSpPr/>
            <p:nvPr/>
          </p:nvCxnSpPr>
          <p:spPr>
            <a:xfrm flipH="1">
              <a:off x="1744472" y="4499353"/>
              <a:ext cx="1545101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7" name="组合 416"/>
          <p:cNvGrpSpPr/>
          <p:nvPr/>
        </p:nvGrpSpPr>
        <p:grpSpPr>
          <a:xfrm>
            <a:off x="4935308" y="4706048"/>
            <a:ext cx="144338" cy="1359584"/>
            <a:chOff x="1394481" y="2825658"/>
            <a:chExt cx="1009711" cy="1789312"/>
          </a:xfrm>
        </p:grpSpPr>
        <p:cxnSp>
          <p:nvCxnSpPr>
            <p:cNvPr id="418" name="直接连接符 417"/>
            <p:cNvCxnSpPr/>
            <p:nvPr/>
          </p:nvCxnSpPr>
          <p:spPr>
            <a:xfrm>
              <a:off x="1394481" y="2847441"/>
              <a:ext cx="0" cy="1767529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9" name="直接连接符 418"/>
            <p:cNvCxnSpPr/>
            <p:nvPr/>
          </p:nvCxnSpPr>
          <p:spPr>
            <a:xfrm flipH="1">
              <a:off x="1394481" y="2825658"/>
              <a:ext cx="100971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20" name="组合 419"/>
          <p:cNvGrpSpPr/>
          <p:nvPr/>
        </p:nvGrpSpPr>
        <p:grpSpPr>
          <a:xfrm>
            <a:off x="7690485" y="4376982"/>
            <a:ext cx="537165" cy="1387274"/>
            <a:chOff x="1239056" y="2754720"/>
            <a:chExt cx="2279270" cy="1885824"/>
          </a:xfrm>
        </p:grpSpPr>
        <p:cxnSp>
          <p:nvCxnSpPr>
            <p:cNvPr id="421" name="直接连接符 420"/>
            <p:cNvCxnSpPr/>
            <p:nvPr/>
          </p:nvCxnSpPr>
          <p:spPr>
            <a:xfrm>
              <a:off x="1239056" y="2770734"/>
              <a:ext cx="0" cy="186981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>
            <a:xfrm flipH="1">
              <a:off x="1239056" y="2754720"/>
              <a:ext cx="227927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3" name="组合 422"/>
          <p:cNvGrpSpPr/>
          <p:nvPr/>
        </p:nvGrpSpPr>
        <p:grpSpPr>
          <a:xfrm>
            <a:off x="9963934" y="3601257"/>
            <a:ext cx="1203172" cy="391805"/>
            <a:chOff x="571433" y="3331468"/>
            <a:chExt cx="5105236" cy="1364800"/>
          </a:xfrm>
        </p:grpSpPr>
        <p:cxnSp>
          <p:nvCxnSpPr>
            <p:cNvPr id="424" name="直接连接符 423"/>
            <p:cNvCxnSpPr/>
            <p:nvPr/>
          </p:nvCxnSpPr>
          <p:spPr>
            <a:xfrm flipH="1">
              <a:off x="4935700" y="4041201"/>
              <a:ext cx="74096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5" name="直接连接符 424"/>
            <p:cNvCxnSpPr/>
            <p:nvPr/>
          </p:nvCxnSpPr>
          <p:spPr>
            <a:xfrm>
              <a:off x="573332" y="3356998"/>
              <a:ext cx="0" cy="133927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6" name="直接连接符 425"/>
            <p:cNvCxnSpPr/>
            <p:nvPr/>
          </p:nvCxnSpPr>
          <p:spPr>
            <a:xfrm flipH="1">
              <a:off x="571433" y="3331468"/>
              <a:ext cx="436426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7" name="直接连接符 426"/>
            <p:cNvCxnSpPr/>
            <p:nvPr/>
          </p:nvCxnSpPr>
          <p:spPr>
            <a:xfrm>
              <a:off x="4935700" y="3331468"/>
              <a:ext cx="0" cy="682337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28" name="组合 427"/>
          <p:cNvGrpSpPr/>
          <p:nvPr/>
        </p:nvGrpSpPr>
        <p:grpSpPr>
          <a:xfrm>
            <a:off x="11115863" y="3669060"/>
            <a:ext cx="271780" cy="521970"/>
            <a:chOff x="4311617" y="4168879"/>
            <a:chExt cx="271795" cy="522000"/>
          </a:xfrm>
        </p:grpSpPr>
        <p:sp>
          <p:nvSpPr>
            <p:cNvPr id="429" name="流程图: 手动操作 428"/>
            <p:cNvSpPr/>
            <p:nvPr/>
          </p:nvSpPr>
          <p:spPr>
            <a:xfrm rot="16200000">
              <a:off x="4229749" y="4326091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30" name="矩形 429"/>
            <p:cNvSpPr/>
            <p:nvPr/>
          </p:nvSpPr>
          <p:spPr>
            <a:xfrm>
              <a:off x="4311617" y="4168879"/>
              <a:ext cx="271795" cy="522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1" name="组合 430"/>
          <p:cNvGrpSpPr/>
          <p:nvPr/>
        </p:nvGrpSpPr>
        <p:grpSpPr>
          <a:xfrm>
            <a:off x="7887377" y="3395618"/>
            <a:ext cx="271780" cy="521970"/>
            <a:chOff x="4311617" y="4168879"/>
            <a:chExt cx="271795" cy="521999"/>
          </a:xfrm>
        </p:grpSpPr>
        <p:sp>
          <p:nvSpPr>
            <p:cNvPr id="432" name="流程图: 手动操作 431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33" name="矩形 432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34" name="直接连接符 433"/>
          <p:cNvCxnSpPr/>
          <p:nvPr/>
        </p:nvCxnSpPr>
        <p:spPr>
          <a:xfrm>
            <a:off x="4557577" y="3992907"/>
            <a:ext cx="0" cy="317419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5" name="组合 434"/>
          <p:cNvGrpSpPr/>
          <p:nvPr/>
        </p:nvGrpSpPr>
        <p:grpSpPr>
          <a:xfrm>
            <a:off x="4660416" y="4131436"/>
            <a:ext cx="271780" cy="521970"/>
            <a:chOff x="4311617" y="4168879"/>
            <a:chExt cx="271795" cy="521999"/>
          </a:xfrm>
        </p:grpSpPr>
        <p:sp>
          <p:nvSpPr>
            <p:cNvPr id="436" name="流程图: 手动操作 435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37" name="矩形 436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8" name="组合 437"/>
          <p:cNvGrpSpPr/>
          <p:nvPr/>
        </p:nvGrpSpPr>
        <p:grpSpPr>
          <a:xfrm>
            <a:off x="6673119" y="5383984"/>
            <a:ext cx="1378127" cy="404007"/>
            <a:chOff x="1421749" y="2325715"/>
            <a:chExt cx="1131743" cy="531703"/>
          </a:xfrm>
        </p:grpSpPr>
        <p:cxnSp>
          <p:nvCxnSpPr>
            <p:cNvPr id="439" name="直接连接符 438"/>
            <p:cNvCxnSpPr/>
            <p:nvPr/>
          </p:nvCxnSpPr>
          <p:spPr>
            <a:xfrm>
              <a:off x="2553492" y="2325715"/>
              <a:ext cx="0" cy="53170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/>
          </p:nvCxnSpPr>
          <p:spPr>
            <a:xfrm flipH="1">
              <a:off x="1421749" y="2857418"/>
              <a:ext cx="83548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1" name="组合 440"/>
          <p:cNvGrpSpPr/>
          <p:nvPr/>
        </p:nvGrpSpPr>
        <p:grpSpPr>
          <a:xfrm>
            <a:off x="9540087" y="1896016"/>
            <a:ext cx="286797" cy="1977742"/>
            <a:chOff x="1394482" y="2325714"/>
            <a:chExt cx="1159010" cy="531704"/>
          </a:xfrm>
        </p:grpSpPr>
        <p:cxnSp>
          <p:nvCxnSpPr>
            <p:cNvPr id="442" name="直接连接符 441"/>
            <p:cNvCxnSpPr/>
            <p:nvPr/>
          </p:nvCxnSpPr>
          <p:spPr>
            <a:xfrm>
              <a:off x="2553492" y="2325714"/>
              <a:ext cx="0" cy="526135"/>
            </a:xfrm>
            <a:prstGeom prst="line">
              <a:avLst/>
            </a:prstGeom>
            <a:noFill/>
            <a:ln w="31750" cap="sq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3" name="直接连接符 442"/>
            <p:cNvCxnSpPr/>
            <p:nvPr/>
          </p:nvCxnSpPr>
          <p:spPr>
            <a:xfrm flipH="1">
              <a:off x="1394482" y="2857418"/>
              <a:ext cx="1159010" cy="0"/>
            </a:xfrm>
            <a:prstGeom prst="line">
              <a:avLst/>
            </a:prstGeom>
            <a:noFill/>
            <a:ln w="31750" cap="sq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44" name="流程图: 延期 443"/>
          <p:cNvSpPr/>
          <p:nvPr/>
        </p:nvSpPr>
        <p:spPr>
          <a:xfrm>
            <a:off x="9957786" y="1740688"/>
            <a:ext cx="250811" cy="203189"/>
          </a:xfrm>
          <a:prstGeom prst="flowChartDelay">
            <a:avLst/>
          </a:prstGeom>
          <a:noFill/>
          <a:ln w="3175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445" name="直接连接符 444"/>
          <p:cNvCxnSpPr/>
          <p:nvPr/>
        </p:nvCxnSpPr>
        <p:spPr>
          <a:xfrm>
            <a:off x="4369149" y="2636060"/>
            <a:ext cx="0" cy="3184947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6" name="直接连接符 445"/>
          <p:cNvCxnSpPr/>
          <p:nvPr/>
        </p:nvCxnSpPr>
        <p:spPr>
          <a:xfrm>
            <a:off x="9540087" y="4006116"/>
            <a:ext cx="727736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7" name="组合 446"/>
          <p:cNvGrpSpPr/>
          <p:nvPr/>
        </p:nvGrpSpPr>
        <p:grpSpPr>
          <a:xfrm>
            <a:off x="5422458" y="3510752"/>
            <a:ext cx="1322991" cy="1506357"/>
            <a:chOff x="5627149" y="4024017"/>
            <a:chExt cx="1395342" cy="1588736"/>
          </a:xfrm>
        </p:grpSpPr>
        <p:sp>
          <p:nvSpPr>
            <p:cNvPr id="448" name="矩形 447"/>
            <p:cNvSpPr/>
            <p:nvPr/>
          </p:nvSpPr>
          <p:spPr>
            <a:xfrm>
              <a:off x="5635130" y="4058982"/>
              <a:ext cx="1327324" cy="1553771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49" name="矩形 448"/>
            <p:cNvSpPr/>
            <p:nvPr/>
          </p:nvSpPr>
          <p:spPr>
            <a:xfrm>
              <a:off x="5627149" y="4119471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0" name="矩形 449"/>
            <p:cNvSpPr/>
            <p:nvPr/>
          </p:nvSpPr>
          <p:spPr>
            <a:xfrm>
              <a:off x="5627149" y="4336518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1" name="矩形 450"/>
            <p:cNvSpPr/>
            <p:nvPr/>
          </p:nvSpPr>
          <p:spPr>
            <a:xfrm>
              <a:off x="5627149" y="4770476"/>
              <a:ext cx="474166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2" name="矩形 451"/>
            <p:cNvSpPr/>
            <p:nvPr/>
          </p:nvSpPr>
          <p:spPr>
            <a:xfrm>
              <a:off x="5627150" y="5220981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3" name="矩形 452"/>
            <p:cNvSpPr/>
            <p:nvPr/>
          </p:nvSpPr>
          <p:spPr>
            <a:xfrm>
              <a:off x="6026642" y="4024017"/>
              <a:ext cx="505643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4" name="矩形 453"/>
            <p:cNvSpPr/>
            <p:nvPr/>
          </p:nvSpPr>
          <p:spPr>
            <a:xfrm>
              <a:off x="6600563" y="4112701"/>
              <a:ext cx="421928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5" name="矩形 454"/>
            <p:cNvSpPr/>
            <p:nvPr/>
          </p:nvSpPr>
          <p:spPr>
            <a:xfrm>
              <a:off x="6597005" y="4365398"/>
              <a:ext cx="421928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6" name="矩形 455"/>
            <p:cNvSpPr/>
            <p:nvPr/>
          </p:nvSpPr>
          <p:spPr>
            <a:xfrm>
              <a:off x="6012133" y="4801646"/>
              <a:ext cx="910828" cy="550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Register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/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File</a:t>
              </a:r>
              <a:endParaRPr lang="zh-CN" altLang="en-US" sz="1400" b="1" dirty="0"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457" name="组合 456"/>
          <p:cNvGrpSpPr/>
          <p:nvPr/>
        </p:nvGrpSpPr>
        <p:grpSpPr>
          <a:xfrm>
            <a:off x="9095937" y="3530863"/>
            <a:ext cx="420145" cy="877029"/>
            <a:chOff x="9501522" y="3862856"/>
            <a:chExt cx="443122" cy="924992"/>
          </a:xfrm>
        </p:grpSpPr>
        <p:sp>
          <p:nvSpPr>
            <p:cNvPr id="458" name="任意多边形: 形状 259"/>
            <p:cNvSpPr/>
            <p:nvPr/>
          </p:nvSpPr>
          <p:spPr>
            <a:xfrm>
              <a:off x="9501522" y="3862856"/>
              <a:ext cx="443122" cy="924992"/>
            </a:xfrm>
            <a:custGeom>
              <a:avLst/>
              <a:gdLst>
                <a:gd name="connsiteX0" fmla="*/ 0 w 567834"/>
                <a:gd name="connsiteY0" fmla="*/ 0 h 877078"/>
                <a:gd name="connsiteX1" fmla="*/ 567834 w 567834"/>
                <a:gd name="connsiteY1" fmla="*/ 293248 h 877078"/>
                <a:gd name="connsiteX2" fmla="*/ 567834 w 567834"/>
                <a:gd name="connsiteY2" fmla="*/ 639814 h 877078"/>
                <a:gd name="connsiteX3" fmla="*/ 5332 w 567834"/>
                <a:gd name="connsiteY3" fmla="*/ 877078 h 877078"/>
                <a:gd name="connsiteX4" fmla="*/ 5332 w 567834"/>
                <a:gd name="connsiteY4" fmla="*/ 525180 h 877078"/>
                <a:gd name="connsiteX5" fmla="*/ 66647 w 567834"/>
                <a:gd name="connsiteY5" fmla="*/ 445204 h 877078"/>
                <a:gd name="connsiteX6" fmla="*/ 0 w 567834"/>
                <a:gd name="connsiteY6" fmla="*/ 338568 h 877078"/>
                <a:gd name="connsiteX7" fmla="*/ 0 w 567834"/>
                <a:gd name="connsiteY7" fmla="*/ 0 h 87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834" h="877078">
                  <a:moveTo>
                    <a:pt x="0" y="0"/>
                  </a:moveTo>
                  <a:lnTo>
                    <a:pt x="567834" y="293248"/>
                  </a:lnTo>
                  <a:lnTo>
                    <a:pt x="567834" y="639814"/>
                  </a:lnTo>
                  <a:lnTo>
                    <a:pt x="5332" y="877078"/>
                  </a:lnTo>
                  <a:lnTo>
                    <a:pt x="5332" y="525180"/>
                  </a:lnTo>
                  <a:lnTo>
                    <a:pt x="66647" y="445204"/>
                  </a:lnTo>
                  <a:lnTo>
                    <a:pt x="0" y="338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59" name="矩形 458"/>
            <p:cNvSpPr/>
            <p:nvPr/>
          </p:nvSpPr>
          <p:spPr>
            <a:xfrm rot="16200000">
              <a:off x="9410367" y="4144538"/>
              <a:ext cx="55185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cxnSp>
        <p:nvCxnSpPr>
          <p:cNvPr id="460" name="直接连接符 459"/>
          <p:cNvCxnSpPr/>
          <p:nvPr/>
        </p:nvCxnSpPr>
        <p:spPr>
          <a:xfrm>
            <a:off x="1799177" y="4092600"/>
            <a:ext cx="0" cy="197303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接连接符 460"/>
          <p:cNvCxnSpPr/>
          <p:nvPr/>
        </p:nvCxnSpPr>
        <p:spPr>
          <a:xfrm>
            <a:off x="1809981" y="4085041"/>
            <a:ext cx="15557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2" name="组合 461"/>
          <p:cNvGrpSpPr/>
          <p:nvPr/>
        </p:nvGrpSpPr>
        <p:grpSpPr>
          <a:xfrm>
            <a:off x="1955154" y="3712346"/>
            <a:ext cx="271780" cy="521970"/>
            <a:chOff x="1970227" y="4236633"/>
            <a:chExt cx="286643" cy="550515"/>
          </a:xfrm>
        </p:grpSpPr>
        <p:sp>
          <p:nvSpPr>
            <p:cNvPr id="463" name="流程图: 手动操作 462"/>
            <p:cNvSpPr/>
            <p:nvPr/>
          </p:nvSpPr>
          <p:spPr>
            <a:xfrm rot="16200000">
              <a:off x="1867160" y="4412019"/>
              <a:ext cx="491664" cy="208761"/>
            </a:xfrm>
            <a:prstGeom prst="flowChartManualOperation">
              <a:avLst/>
            </a:prstGeom>
            <a:solidFill>
              <a:srgbClr val="FFFFFF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64" name="矩形 463"/>
            <p:cNvSpPr/>
            <p:nvPr/>
          </p:nvSpPr>
          <p:spPr>
            <a:xfrm>
              <a:off x="1970227" y="4236633"/>
              <a:ext cx="286643" cy="550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5" name="文本框 464"/>
          <p:cNvSpPr txBox="1"/>
          <p:nvPr/>
        </p:nvSpPr>
        <p:spPr>
          <a:xfrm>
            <a:off x="9715479" y="2116960"/>
            <a:ext cx="112800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b="1" dirty="0">
                <a:solidFill>
                  <a:srgbClr val="4472C4"/>
                </a:solidFill>
              </a:rPr>
              <a:t>比较</a:t>
            </a:r>
            <a:endParaRPr lang="zh-CN" altLang="en-US" b="1" dirty="0">
              <a:solidFill>
                <a:srgbClr val="4472C4"/>
              </a:solidFill>
            </a:endParaRPr>
          </a:p>
        </p:txBody>
      </p:sp>
      <p:grpSp>
        <p:nvGrpSpPr>
          <p:cNvPr id="466" name="组合 465"/>
          <p:cNvGrpSpPr/>
          <p:nvPr/>
        </p:nvGrpSpPr>
        <p:grpSpPr>
          <a:xfrm>
            <a:off x="8214876" y="3828017"/>
            <a:ext cx="444523" cy="993977"/>
            <a:chOff x="4336181" y="4140652"/>
            <a:chExt cx="214542" cy="587002"/>
          </a:xfrm>
        </p:grpSpPr>
        <p:sp>
          <p:nvSpPr>
            <p:cNvPr id="467" name="流程图: 手动操作 466"/>
            <p:cNvSpPr/>
            <p:nvPr/>
          </p:nvSpPr>
          <p:spPr>
            <a:xfrm rot="16200000">
              <a:off x="4158248" y="4335179"/>
              <a:ext cx="587002" cy="197947"/>
            </a:xfrm>
            <a:prstGeom prst="flowChartManualOperation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68" name="矩形 467"/>
            <p:cNvSpPr/>
            <p:nvPr/>
          </p:nvSpPr>
          <p:spPr>
            <a:xfrm>
              <a:off x="4336181" y="4155434"/>
              <a:ext cx="174076" cy="562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69" name="直接连接符 468"/>
          <p:cNvCxnSpPr/>
          <p:nvPr/>
        </p:nvCxnSpPr>
        <p:spPr>
          <a:xfrm>
            <a:off x="7160129" y="3983985"/>
            <a:ext cx="1054747" cy="0"/>
          </a:xfrm>
          <a:prstGeom prst="line">
            <a:avLst/>
          </a:prstGeom>
          <a:ln w="76200" cap="sq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0" name="组合 469"/>
          <p:cNvGrpSpPr/>
          <p:nvPr/>
        </p:nvGrpSpPr>
        <p:grpSpPr>
          <a:xfrm>
            <a:off x="6833915" y="3550832"/>
            <a:ext cx="454660" cy="957123"/>
            <a:chOff x="7115801" y="4066288"/>
            <a:chExt cx="479524" cy="1009465"/>
          </a:xfrm>
        </p:grpSpPr>
        <p:sp>
          <p:nvSpPr>
            <p:cNvPr id="471" name="矩形 470"/>
            <p:cNvSpPr/>
            <p:nvPr/>
          </p:nvSpPr>
          <p:spPr>
            <a:xfrm>
              <a:off x="7242686" y="4066288"/>
              <a:ext cx="217163" cy="670636"/>
            </a:xfrm>
            <a:prstGeom prst="rect">
              <a:avLst/>
            </a:prstGeom>
            <a:solidFill>
              <a:srgbClr val="33CCCC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grpSp>
          <p:nvGrpSpPr>
            <p:cNvPr id="472" name="组合 471"/>
            <p:cNvGrpSpPr/>
            <p:nvPr/>
          </p:nvGrpSpPr>
          <p:grpSpPr>
            <a:xfrm>
              <a:off x="7115801" y="4604354"/>
              <a:ext cx="479524" cy="471399"/>
              <a:chOff x="3743887" y="4293594"/>
              <a:chExt cx="479524" cy="471399"/>
            </a:xfrm>
          </p:grpSpPr>
          <p:grpSp>
            <p:nvGrpSpPr>
              <p:cNvPr id="473" name="组合 472"/>
              <p:cNvGrpSpPr/>
              <p:nvPr/>
            </p:nvGrpSpPr>
            <p:grpSpPr>
              <a:xfrm>
                <a:off x="3743887" y="4440399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475" name="直接连接符 474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6" name="矩形 475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74" name="等腰三角形 473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33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sp>
        <p:nvSpPr>
          <p:cNvPr id="477" name="文本框 476"/>
          <p:cNvSpPr txBox="1"/>
          <p:nvPr/>
        </p:nvSpPr>
        <p:spPr>
          <a:xfrm>
            <a:off x="119603" y="3730082"/>
            <a:ext cx="112800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b="1" dirty="0">
                <a:solidFill>
                  <a:srgbClr val="7030A0"/>
                </a:solidFill>
              </a:rPr>
              <a:t>分支</a:t>
            </a:r>
            <a:endParaRPr lang="en-US" altLang="zh-CN" b="1" dirty="0">
              <a:solidFill>
                <a:srgbClr val="7030A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altLang="en-US" b="1" dirty="0">
                <a:solidFill>
                  <a:srgbClr val="7030A0"/>
                </a:solidFill>
              </a:rPr>
              <a:t>地址</a:t>
            </a:r>
            <a:endParaRPr lang="en-US" altLang="zh-CN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多周期状态转换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721257" y="529107"/>
            <a:ext cx="7291070" cy="6064947"/>
            <a:chOff x="2256806" y="949872"/>
            <a:chExt cx="6467040" cy="5379491"/>
          </a:xfrm>
        </p:grpSpPr>
        <p:sp>
          <p:nvSpPr>
            <p:cNvPr id="5" name="椭圆 4"/>
            <p:cNvSpPr/>
            <p:nvPr/>
          </p:nvSpPr>
          <p:spPr>
            <a:xfrm>
              <a:off x="3365182" y="5357813"/>
              <a:ext cx="966788" cy="971550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275">
                <a:solidFill>
                  <a:prstClr val="white"/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978786" y="5640315"/>
              <a:ext cx="1762125" cy="572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MemtoReg</a:t>
              </a:r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=1</a:t>
              </a:r>
              <a:endParaRPr lang="en-US" altLang="zh-CN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r>
                <a:rPr lang="en-US" altLang="zh-CN" b="1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RegWrite</a:t>
              </a:r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=1</a:t>
              </a:r>
              <a:endParaRPr lang="zh-CN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365182" y="3881438"/>
              <a:ext cx="966788" cy="971550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275">
                <a:solidFill>
                  <a:prstClr val="white"/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67512" y="4228713"/>
              <a:ext cx="1762125" cy="32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lorD</a:t>
              </a:r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=1</a:t>
              </a:r>
              <a:endParaRPr lang="zh-CN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365182" y="2590801"/>
              <a:ext cx="966788" cy="971550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275">
                <a:solidFill>
                  <a:prstClr val="white"/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172623" y="2738577"/>
              <a:ext cx="1486372" cy="954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sz="1600" b="1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ALUSrcA</a:t>
              </a:r>
              <a:r>
                <a:rPr lang="en-US" altLang="zh-CN" sz="16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=1</a:t>
              </a:r>
              <a:endParaRPr lang="en-US" altLang="zh-CN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r>
                <a:rPr lang="en-US" altLang="zh-CN" sz="1600" b="1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ALUSrcB</a:t>
              </a:r>
              <a:r>
                <a:rPr lang="en-US" altLang="zh-CN" sz="16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=10      </a:t>
              </a:r>
              <a:endParaRPr lang="en-US" altLang="zh-CN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r>
                <a:rPr lang="en-US" altLang="zh-CN" sz="1600" b="1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ALUOp</a:t>
              </a:r>
              <a:r>
                <a:rPr lang="en-US" altLang="zh-CN" sz="16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=XX</a:t>
              </a:r>
              <a:endParaRPr lang="zh-CN" altLang="en-US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  <a:p>
              <a:pPr algn="ctr" defTabSz="914400"/>
              <a:endParaRPr lang="zh-CN" altLang="en-US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174807" y="1144603"/>
              <a:ext cx="966788" cy="971550"/>
            </a:xfrm>
            <a:prstGeom prst="ellipse">
              <a:avLst/>
            </a:prstGeom>
            <a:solidFill>
              <a:srgbClr val="79F5F9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275">
                <a:solidFill>
                  <a:prstClr val="white"/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60021" y="1293445"/>
              <a:ext cx="1295436" cy="736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ct val="80000"/>
                </a:lnSpc>
              </a:pPr>
              <a:r>
                <a:rPr lang="en-US" altLang="zh-CN" sz="1500" b="1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AluSrcB</a:t>
              </a:r>
              <a:r>
                <a:rPr lang="en-US" altLang="zh-CN" sz="15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=01</a:t>
              </a:r>
              <a:endParaRPr lang="en-US" altLang="zh-CN" sz="1500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>
                <a:lnSpc>
                  <a:spcPct val="80000"/>
                </a:lnSpc>
              </a:pPr>
              <a:r>
                <a:rPr lang="en-US" altLang="zh-CN" sz="1500" b="1" dirty="0" err="1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ALUop</a:t>
              </a:r>
              <a:r>
                <a:rPr lang="en-US" altLang="zh-CN" sz="1500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=xx</a:t>
              </a:r>
              <a:endParaRPr lang="en-US" altLang="zh-CN" sz="15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>
                <a:lnSpc>
                  <a:spcPct val="80000"/>
                </a:lnSpc>
              </a:pPr>
              <a:r>
                <a:rPr lang="en-US" altLang="zh-CN" sz="1500" b="1" dirty="0" err="1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IRWrite</a:t>
              </a:r>
              <a:r>
                <a:rPr lang="en-US" altLang="zh-CN" sz="1500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=1</a:t>
              </a:r>
              <a:endParaRPr lang="en-US" altLang="zh-CN" sz="1500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>
                <a:lnSpc>
                  <a:spcPct val="80000"/>
                </a:lnSpc>
              </a:pPr>
              <a:r>
                <a:rPr lang="en-US" altLang="zh-CN" sz="1500" b="1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PCWrite</a:t>
              </a:r>
              <a:r>
                <a:rPr lang="en-US" altLang="zh-CN" sz="15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=1</a:t>
              </a:r>
              <a:endParaRPr lang="en-US" altLang="zh-CN" sz="1500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470207" y="1144603"/>
              <a:ext cx="966788" cy="971550"/>
            </a:xfrm>
            <a:prstGeom prst="ellipse">
              <a:avLst/>
            </a:prstGeom>
            <a:solidFill>
              <a:srgbClr val="79F5F9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275">
                <a:solidFill>
                  <a:prstClr val="white"/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297139" y="1300643"/>
              <a:ext cx="1449762" cy="81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b="1" dirty="0" err="1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ALUSrcB</a:t>
              </a:r>
              <a:r>
                <a:rPr lang="en-US" altLang="zh-CN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=11ALUOp=xx</a:t>
              </a:r>
              <a:endParaRPr lang="zh-CN" altLang="en-US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  <a:p>
              <a:pPr algn="ctr" defTabSz="914400"/>
              <a:endParaRPr lang="zh-CN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953601" y="2590801"/>
              <a:ext cx="966788" cy="971550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275">
                <a:solidFill>
                  <a:prstClr val="white"/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699848" y="2824752"/>
              <a:ext cx="1290367" cy="81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b="1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ALUSrcA</a:t>
              </a:r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=1</a:t>
              </a:r>
              <a:endParaRPr lang="en-US" altLang="zh-CN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defTabSz="914400"/>
              <a:r>
                <a:rPr lang="en-US" altLang="zh-CN" b="1" dirty="0" err="1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ALUOp</a:t>
              </a:r>
              <a:r>
                <a:rPr lang="en-US" altLang="zh-CN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=xx</a:t>
              </a:r>
              <a:endParaRPr lang="zh-CN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  <a:p>
              <a:pPr algn="ctr" defTabSz="914400"/>
              <a:endParaRPr lang="zh-CN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239476" y="2590801"/>
              <a:ext cx="966788" cy="971550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275">
                <a:solidFill>
                  <a:prstClr val="white"/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313511" y="2678997"/>
              <a:ext cx="1410335" cy="1063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ALUSrcA</a:t>
              </a:r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=1</a:t>
              </a:r>
              <a:endParaRPr lang="en-US" altLang="zh-CN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r>
                <a:rPr lang="en-US" altLang="zh-CN" b="1" dirty="0" err="1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ALUOp</a:t>
              </a:r>
              <a:r>
                <a:rPr lang="en-US" altLang="zh-CN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=xx</a:t>
              </a:r>
              <a:endParaRPr lang="en-US" altLang="zh-CN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 </a:t>
              </a:r>
              <a:r>
                <a:rPr lang="en-US" altLang="zh-CN" b="1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PCSrc</a:t>
              </a:r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=1</a:t>
              </a:r>
              <a:endParaRPr lang="en-US" altLang="zh-CN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Branch</a:t>
              </a:r>
              <a:endParaRPr lang="en-US" altLang="zh-CN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658201" y="3881438"/>
              <a:ext cx="966788" cy="971550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275">
                <a:solidFill>
                  <a:prstClr val="white"/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246244" y="4167158"/>
              <a:ext cx="1762125" cy="572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lorD</a:t>
              </a:r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=1</a:t>
              </a:r>
              <a:endParaRPr lang="en-US" altLang="zh-CN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r>
                <a:rPr lang="en-US" altLang="zh-CN" b="1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MemWrite</a:t>
              </a:r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=1</a:t>
              </a:r>
              <a:endParaRPr lang="zh-CN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948838" y="3881438"/>
              <a:ext cx="966788" cy="971550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275">
                <a:solidFill>
                  <a:prstClr val="white"/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994983" y="4164241"/>
              <a:ext cx="1553960" cy="572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RegDst</a:t>
              </a:r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=1</a:t>
              </a:r>
              <a:endParaRPr lang="en-US" altLang="zh-CN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r>
                <a:rPr lang="en-US" altLang="zh-CN" b="1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RegWrite</a:t>
              </a:r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=1</a:t>
              </a:r>
              <a:endParaRPr lang="zh-CN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23" name="任意多边形: 形状 23"/>
            <p:cNvSpPr/>
            <p:nvPr/>
          </p:nvSpPr>
          <p:spPr>
            <a:xfrm>
              <a:off x="4333875" y="982980"/>
              <a:ext cx="4046220" cy="4861560"/>
            </a:xfrm>
            <a:custGeom>
              <a:avLst/>
              <a:gdLst>
                <a:gd name="connsiteX0" fmla="*/ 0 w 4046220"/>
                <a:gd name="connsiteY0" fmla="*/ 4861560 h 4861560"/>
                <a:gd name="connsiteX1" fmla="*/ 4046220 w 4046220"/>
                <a:gd name="connsiteY1" fmla="*/ 4861560 h 4861560"/>
                <a:gd name="connsiteX2" fmla="*/ 4046220 w 4046220"/>
                <a:gd name="connsiteY2" fmla="*/ 0 h 4861560"/>
                <a:gd name="connsiteX3" fmla="*/ 335280 w 4046220"/>
                <a:gd name="connsiteY3" fmla="*/ 0 h 4861560"/>
                <a:gd name="connsiteX4" fmla="*/ 335280 w 4046220"/>
                <a:gd name="connsiteY4" fmla="*/ 137160 h 4861560"/>
                <a:gd name="connsiteX5" fmla="*/ 327660 w 4046220"/>
                <a:gd name="connsiteY5" fmla="*/ 137160 h 486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6220" h="4861560">
                  <a:moveTo>
                    <a:pt x="0" y="4861560"/>
                  </a:moveTo>
                  <a:lnTo>
                    <a:pt x="4046220" y="4861560"/>
                  </a:lnTo>
                  <a:lnTo>
                    <a:pt x="4046220" y="0"/>
                  </a:lnTo>
                  <a:lnTo>
                    <a:pt x="335280" y="0"/>
                  </a:lnTo>
                  <a:lnTo>
                    <a:pt x="335280" y="137160"/>
                  </a:lnTo>
                  <a:lnTo>
                    <a:pt x="327660" y="137160"/>
                  </a:lnTo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275">
                <a:solidFill>
                  <a:prstClr val="white"/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cxnSp>
          <p:nvCxnSpPr>
            <p:cNvPr id="24" name="直接箭头连接符 23"/>
            <p:cNvCxnSpPr>
              <a:endCxn id="9" idx="7"/>
            </p:cNvCxnSpPr>
            <p:nvPr/>
          </p:nvCxnSpPr>
          <p:spPr>
            <a:xfrm flipH="1">
              <a:off x="4190387" y="1959610"/>
              <a:ext cx="1400074" cy="77347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4246244" y="3355975"/>
              <a:ext cx="644180" cy="59055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4"/>
              <a:endCxn id="7" idx="0"/>
            </p:cNvCxnSpPr>
            <p:nvPr/>
          </p:nvCxnSpPr>
          <p:spPr>
            <a:xfrm>
              <a:off x="3848576" y="3562351"/>
              <a:ext cx="0" cy="319087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5" idx="0"/>
            </p:cNvCxnSpPr>
            <p:nvPr/>
          </p:nvCxnSpPr>
          <p:spPr>
            <a:xfrm>
              <a:off x="3848576" y="4864101"/>
              <a:ext cx="0" cy="493712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5137626" y="4864101"/>
              <a:ext cx="0" cy="979487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6439376" y="4864101"/>
              <a:ext cx="0" cy="979487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</p:cNvCxnSpPr>
            <p:nvPr/>
          </p:nvCxnSpPr>
          <p:spPr>
            <a:xfrm flipV="1">
              <a:off x="5141595" y="1630377"/>
              <a:ext cx="351244" cy="1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6084570" y="2107431"/>
              <a:ext cx="301232" cy="48337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6356985" y="1893614"/>
              <a:ext cx="1191260" cy="72258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endCxn id="21" idx="0"/>
            </p:cNvCxnSpPr>
            <p:nvPr/>
          </p:nvCxnSpPr>
          <p:spPr>
            <a:xfrm>
              <a:off x="6432232" y="3573464"/>
              <a:ext cx="0" cy="307974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7730807" y="3573464"/>
              <a:ext cx="0" cy="2270124"/>
            </a:xfrm>
            <a:prstGeom prst="straightConnector1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11" idx="2"/>
            </p:cNvCxnSpPr>
            <p:nvPr/>
          </p:nvCxnSpPr>
          <p:spPr>
            <a:xfrm>
              <a:off x="4017645" y="1500187"/>
              <a:ext cx="157162" cy="130191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2367200" y="4944882"/>
              <a:ext cx="1338241" cy="572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S4:Mem</a:t>
              </a:r>
              <a:endParaRPr lang="en-US" altLang="zh-CN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r>
                <a:rPr lang="en-US" altLang="zh-CN" b="1" dirty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Writeback</a:t>
              </a:r>
              <a:endParaRPr lang="en-US" altLang="zh-CN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276586" y="3789059"/>
              <a:ext cx="1762125" cy="32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S3:MemRead</a:t>
              </a:r>
              <a:endParaRPr lang="en-US" altLang="zh-CN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256806" y="2472497"/>
              <a:ext cx="1762125" cy="32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S2:MemAdr</a:t>
              </a:r>
              <a:endParaRPr lang="en-US" altLang="zh-CN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284273" y="949872"/>
              <a:ext cx="1762125" cy="32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S0:Fetch</a:t>
              </a:r>
              <a:endParaRPr lang="en-US" altLang="zh-CN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011654" y="1061863"/>
              <a:ext cx="1762125" cy="32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S1:Decode</a:t>
              </a:r>
              <a:endParaRPr lang="en-US" altLang="zh-CN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834506" y="2542613"/>
              <a:ext cx="1762125" cy="32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S6:Execute</a:t>
              </a:r>
              <a:endParaRPr lang="en-US" altLang="zh-CN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235185" y="4896254"/>
              <a:ext cx="1762125" cy="572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 smtClean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S7:ALU </a:t>
              </a:r>
              <a:r>
                <a:rPr lang="en-US" altLang="zh-CN" b="1" dirty="0" err="1" smtClean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Writeback</a:t>
              </a:r>
              <a:endParaRPr lang="en-US" altLang="zh-CN" b="1" dirty="0" err="1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798576" y="2322035"/>
              <a:ext cx="1762125" cy="32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S8:Branch</a:t>
              </a:r>
              <a:endParaRPr lang="en-US" altLang="zh-CN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567771" y="3581891"/>
              <a:ext cx="1762125" cy="32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S5:MemWrite</a:t>
              </a:r>
              <a:endParaRPr lang="en-US" altLang="zh-CN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172059" y="1300643"/>
              <a:ext cx="882023" cy="32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Reset</a:t>
              </a:r>
              <a:endParaRPr lang="en-US" altLang="zh-CN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704878" y="2178846"/>
              <a:ext cx="1240802" cy="32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LW/SW</a:t>
              </a:r>
              <a:endParaRPr lang="en-US" altLang="zh-CN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981813" y="2214554"/>
              <a:ext cx="1762125" cy="32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R-type</a:t>
              </a:r>
              <a:endParaRPr lang="en-US" altLang="zh-CN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681736" y="3594910"/>
              <a:ext cx="1762125" cy="32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LW</a:t>
              </a:r>
              <a:endParaRPr lang="en-US" altLang="zh-CN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186634" y="3372221"/>
              <a:ext cx="908169" cy="32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SW</a:t>
              </a:r>
              <a:endParaRPr lang="en-US" altLang="zh-CN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432232" y="2056275"/>
              <a:ext cx="1762125" cy="32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BEQ</a:t>
              </a:r>
              <a:endParaRPr lang="en-US" altLang="zh-CN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设计控制器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900627" y="1166151"/>
            <a:ext cx="6409556" cy="4319845"/>
            <a:chOff x="6246779" y="2108589"/>
            <a:chExt cx="7400669" cy="4987825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6250445" y="3121858"/>
              <a:ext cx="535962" cy="1871102"/>
            </a:xfrm>
            <a:prstGeom prst="rect">
              <a:avLst/>
            </a:prstGeom>
            <a:solidFill>
              <a:srgbClr val="FFC000"/>
            </a:solidFill>
            <a:ln w="31750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/>
              <a:r>
                <a:rPr lang="zh-CN" altLang="en-US" b="1" kern="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指令寄存器</a:t>
              </a:r>
              <a:endParaRPr lang="zh-CN" altLang="en-US" b="1" kern="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6246779" y="5031611"/>
              <a:ext cx="492101" cy="42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srgbClr val="001010"/>
                  </a:solidFill>
                  <a:latin typeface="微软雅黑" panose="020B0503020204020204" charset="-122"/>
                  <a:ea typeface="微软雅黑" panose="020B0503020204020204" charset="-122"/>
                </a:rPr>
                <a:t>IR</a:t>
              </a:r>
              <a:endParaRPr lang="en-US" altLang="zh-CN" b="1" dirty="0">
                <a:solidFill>
                  <a:srgbClr val="00101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6868883" y="2605534"/>
              <a:ext cx="1266953" cy="42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反馈信号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217943" y="4827576"/>
              <a:ext cx="909103" cy="939937"/>
              <a:chOff x="5997326" y="4609422"/>
              <a:chExt cx="909103" cy="571095"/>
            </a:xfrm>
          </p:grpSpPr>
          <p:sp>
            <p:nvSpPr>
              <p:cNvPr id="89" name="Line 38"/>
              <p:cNvSpPr>
                <a:spLocks noChangeShapeType="1"/>
              </p:cNvSpPr>
              <p:nvPr/>
            </p:nvSpPr>
            <p:spPr bwMode="auto">
              <a:xfrm flipV="1">
                <a:off x="5997326" y="4609422"/>
                <a:ext cx="0" cy="571095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0" name="Line 44"/>
              <p:cNvSpPr>
                <a:spLocks noChangeShapeType="1"/>
              </p:cNvSpPr>
              <p:nvPr/>
            </p:nvSpPr>
            <p:spPr bwMode="auto">
              <a:xfrm flipV="1">
                <a:off x="6906429" y="4609422"/>
                <a:ext cx="0" cy="571095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1" name="Line 38"/>
              <p:cNvSpPr>
                <a:spLocks noChangeShapeType="1"/>
              </p:cNvSpPr>
              <p:nvPr/>
            </p:nvSpPr>
            <p:spPr bwMode="auto">
              <a:xfrm flipV="1">
                <a:off x="6300360" y="4609422"/>
                <a:ext cx="0" cy="571095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" name="Line 38"/>
              <p:cNvSpPr>
                <a:spLocks noChangeShapeType="1"/>
              </p:cNvSpPr>
              <p:nvPr/>
            </p:nvSpPr>
            <p:spPr bwMode="auto">
              <a:xfrm flipV="1">
                <a:off x="6603394" y="4609422"/>
                <a:ext cx="0" cy="571095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0" name="Line 52"/>
            <p:cNvSpPr>
              <a:spLocks noChangeShapeType="1"/>
            </p:cNvSpPr>
            <p:nvPr/>
          </p:nvSpPr>
          <p:spPr bwMode="auto">
            <a:xfrm rot="5400000" flipV="1">
              <a:off x="8538080" y="3335862"/>
              <a:ext cx="0" cy="6077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914400"/>
              <a:endParaRPr lang="zh-CN" altLang="en-US" sz="1325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Line 53"/>
            <p:cNvSpPr>
              <a:spLocks noChangeShapeType="1"/>
            </p:cNvSpPr>
            <p:nvPr/>
          </p:nvSpPr>
          <p:spPr bwMode="auto">
            <a:xfrm rot="5400000" flipV="1">
              <a:off x="8538080" y="3486542"/>
              <a:ext cx="0" cy="6077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914400"/>
              <a:endParaRPr lang="zh-CN" altLang="en-US" sz="1325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Line 54"/>
            <p:cNvSpPr>
              <a:spLocks noChangeShapeType="1"/>
            </p:cNvSpPr>
            <p:nvPr/>
          </p:nvSpPr>
          <p:spPr bwMode="auto">
            <a:xfrm rot="5400000" flipV="1">
              <a:off x="8538080" y="3637222"/>
              <a:ext cx="0" cy="6077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914400"/>
              <a:endParaRPr lang="zh-CN" altLang="en-US" sz="1325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Line 55"/>
            <p:cNvSpPr>
              <a:spLocks noChangeShapeType="1"/>
            </p:cNvSpPr>
            <p:nvPr/>
          </p:nvSpPr>
          <p:spPr bwMode="auto">
            <a:xfrm rot="5400000" flipV="1">
              <a:off x="8538080" y="3789576"/>
              <a:ext cx="0" cy="6077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914400"/>
              <a:endParaRPr lang="zh-CN" altLang="en-US" sz="1325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Line 56"/>
            <p:cNvSpPr>
              <a:spLocks noChangeShapeType="1"/>
            </p:cNvSpPr>
            <p:nvPr/>
          </p:nvSpPr>
          <p:spPr bwMode="auto">
            <a:xfrm rot="5400000" flipV="1">
              <a:off x="8538080" y="3941930"/>
              <a:ext cx="0" cy="6077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914400"/>
              <a:endParaRPr lang="zh-CN" altLang="en-US" sz="1325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Line 57"/>
            <p:cNvSpPr>
              <a:spLocks noChangeShapeType="1"/>
            </p:cNvSpPr>
            <p:nvPr/>
          </p:nvSpPr>
          <p:spPr bwMode="auto">
            <a:xfrm rot="5400000" flipV="1">
              <a:off x="8538080" y="4094284"/>
              <a:ext cx="0" cy="6077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914400"/>
              <a:endParaRPr lang="zh-CN" altLang="en-US" sz="1325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Line 58"/>
            <p:cNvSpPr>
              <a:spLocks noChangeShapeType="1"/>
            </p:cNvSpPr>
            <p:nvPr/>
          </p:nvSpPr>
          <p:spPr bwMode="auto">
            <a:xfrm rot="5400000" flipV="1">
              <a:off x="8538080" y="4244965"/>
              <a:ext cx="0" cy="6077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914400"/>
              <a:endParaRPr lang="zh-CN" altLang="en-US" sz="1325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Rectangle 60"/>
            <p:cNvSpPr>
              <a:spLocks noChangeArrowheads="1"/>
            </p:cNvSpPr>
            <p:nvPr/>
          </p:nvSpPr>
          <p:spPr bwMode="auto">
            <a:xfrm>
              <a:off x="8282625" y="3276424"/>
              <a:ext cx="405454" cy="42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srgbClr val="FF6600"/>
                  </a:solidFill>
                  <a:latin typeface="微软雅黑" panose="020B0503020204020204" charset="-122"/>
                  <a:ea typeface="微软雅黑" panose="020B0503020204020204" charset="-122"/>
                </a:rPr>
                <a:t>I</a:t>
              </a:r>
              <a:r>
                <a:rPr lang="en-US" altLang="zh-CN" b="1" baseline="-25000" dirty="0">
                  <a:solidFill>
                    <a:srgbClr val="FF6600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b="1" baseline="-25000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Rectangle 61"/>
            <p:cNvSpPr>
              <a:spLocks noChangeArrowheads="1"/>
            </p:cNvSpPr>
            <p:nvPr/>
          </p:nvSpPr>
          <p:spPr bwMode="auto">
            <a:xfrm>
              <a:off x="8272861" y="4567251"/>
              <a:ext cx="468509" cy="42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altLang="zh-CN" b="1" dirty="0" err="1">
                  <a:solidFill>
                    <a:srgbClr val="FF6600"/>
                  </a:solidFill>
                  <a:latin typeface="微软雅黑" panose="020B0503020204020204" charset="-122"/>
                  <a:ea typeface="微软雅黑" panose="020B0503020204020204" charset="-122"/>
                </a:rPr>
                <a:t>I</a:t>
              </a:r>
              <a:r>
                <a:rPr lang="en-US" altLang="zh-CN" b="1" baseline="-25000" dirty="0" err="1">
                  <a:solidFill>
                    <a:srgbClr val="FF6600"/>
                  </a:solidFill>
                  <a:latin typeface="微软雅黑" panose="020B0503020204020204" charset="-122"/>
                  <a:ea typeface="微软雅黑" panose="020B0503020204020204" charset="-122"/>
                </a:rPr>
                <a:t>m</a:t>
              </a:r>
              <a:endParaRPr lang="en-US" altLang="zh-CN" b="1" baseline="-25000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 rot="5400000">
              <a:off x="12141475" y="3435489"/>
              <a:ext cx="2586696" cy="42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微操作控制信号序列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0" name="Group 11"/>
            <p:cNvGrpSpPr/>
            <p:nvPr/>
          </p:nvGrpSpPr>
          <p:grpSpPr bwMode="auto">
            <a:xfrm rot="5400000">
              <a:off x="11981205" y="3347516"/>
              <a:ext cx="2122917" cy="455389"/>
              <a:chOff x="2746" y="1207"/>
              <a:chExt cx="1268" cy="409"/>
            </a:xfrm>
          </p:grpSpPr>
          <p:grpSp>
            <p:nvGrpSpPr>
              <p:cNvPr id="73" name="Group 12"/>
              <p:cNvGrpSpPr/>
              <p:nvPr/>
            </p:nvGrpSpPr>
            <p:grpSpPr bwMode="auto">
              <a:xfrm>
                <a:off x="2746" y="1207"/>
                <a:ext cx="725" cy="409"/>
                <a:chOff x="4330" y="2840"/>
                <a:chExt cx="725" cy="409"/>
              </a:xfrm>
            </p:grpSpPr>
            <p:sp>
              <p:nvSpPr>
                <p:cNvPr id="80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330" y="2840"/>
                  <a:ext cx="0" cy="4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defTabSz="914400"/>
                  <a:endParaRPr lang="zh-CN" altLang="en-US" sz="1325" b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1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4420" y="2840"/>
                  <a:ext cx="0" cy="4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defTabSz="914400"/>
                  <a:endParaRPr lang="zh-CN" altLang="en-US" sz="1325" b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2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511" y="2840"/>
                  <a:ext cx="0" cy="4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defTabSz="914400"/>
                  <a:endParaRPr lang="zh-CN" altLang="en-US" sz="1325" b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3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4602" y="2840"/>
                  <a:ext cx="0" cy="4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defTabSz="914400"/>
                  <a:endParaRPr lang="zh-CN" altLang="en-US" sz="1325" b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4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4693" y="2840"/>
                  <a:ext cx="0" cy="4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defTabSz="914400"/>
                  <a:endParaRPr lang="zh-CN" altLang="en-US" sz="1325" b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783" y="2840"/>
                  <a:ext cx="0" cy="4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defTabSz="914400"/>
                  <a:endParaRPr lang="zh-CN" altLang="en-US" sz="1325" b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874" y="2840"/>
                  <a:ext cx="0" cy="4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defTabSz="914400"/>
                  <a:endParaRPr lang="zh-CN" altLang="en-US" sz="1325" b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7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4965" y="2840"/>
                  <a:ext cx="0" cy="4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defTabSz="914400"/>
                  <a:endParaRPr lang="zh-CN" altLang="en-US" sz="1325" b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8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5055" y="2840"/>
                  <a:ext cx="0" cy="4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defTabSz="914400"/>
                  <a:endParaRPr lang="zh-CN" altLang="en-US" sz="1325" b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74" name="Line 22"/>
              <p:cNvSpPr>
                <a:spLocks noChangeShapeType="1"/>
              </p:cNvSpPr>
              <p:nvPr/>
            </p:nvSpPr>
            <p:spPr bwMode="auto">
              <a:xfrm flipV="1">
                <a:off x="3561" y="1207"/>
                <a:ext cx="0" cy="40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5" name="Line 23"/>
              <p:cNvSpPr>
                <a:spLocks noChangeShapeType="1"/>
              </p:cNvSpPr>
              <p:nvPr/>
            </p:nvSpPr>
            <p:spPr bwMode="auto">
              <a:xfrm flipV="1">
                <a:off x="3651" y="1207"/>
                <a:ext cx="0" cy="40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6" name="Line 24"/>
              <p:cNvSpPr>
                <a:spLocks noChangeShapeType="1"/>
              </p:cNvSpPr>
              <p:nvPr/>
            </p:nvSpPr>
            <p:spPr bwMode="auto">
              <a:xfrm flipV="1">
                <a:off x="3742" y="1207"/>
                <a:ext cx="0" cy="40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7" name="Line 25"/>
              <p:cNvSpPr>
                <a:spLocks noChangeShapeType="1"/>
              </p:cNvSpPr>
              <p:nvPr/>
            </p:nvSpPr>
            <p:spPr bwMode="auto">
              <a:xfrm flipV="1">
                <a:off x="3833" y="1207"/>
                <a:ext cx="0" cy="40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" name="Line 26"/>
              <p:cNvSpPr>
                <a:spLocks noChangeShapeType="1"/>
              </p:cNvSpPr>
              <p:nvPr/>
            </p:nvSpPr>
            <p:spPr bwMode="auto">
              <a:xfrm flipV="1">
                <a:off x="3924" y="1207"/>
                <a:ext cx="0" cy="40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" name="Line 27"/>
              <p:cNvSpPr>
                <a:spLocks noChangeShapeType="1"/>
              </p:cNvSpPr>
              <p:nvPr/>
            </p:nvSpPr>
            <p:spPr bwMode="auto">
              <a:xfrm flipV="1">
                <a:off x="4014" y="1207"/>
                <a:ext cx="0" cy="40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1" name="Group 62"/>
            <p:cNvGrpSpPr/>
            <p:nvPr/>
          </p:nvGrpSpPr>
          <p:grpSpPr bwMode="auto">
            <a:xfrm rot="5400000">
              <a:off x="11555946" y="3354211"/>
              <a:ext cx="2995187" cy="503943"/>
              <a:chOff x="2322" y="1233"/>
              <a:chExt cx="1789" cy="301"/>
            </a:xfrm>
          </p:grpSpPr>
          <p:sp>
            <p:nvSpPr>
              <p:cNvPr id="71" name="Rectangle 63"/>
              <p:cNvSpPr>
                <a:spLocks noChangeArrowheads="1"/>
              </p:cNvSpPr>
              <p:nvPr/>
            </p:nvSpPr>
            <p:spPr bwMode="auto">
              <a:xfrm rot="16200000">
                <a:off x="2301" y="1255"/>
                <a:ext cx="295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en-US" altLang="zh-CN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C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</a:t>
                </a:r>
                <a:endParaRPr lang="en-US" altLang="zh-CN" b="1" baseline="-250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2" name="Rectangle 64"/>
              <p:cNvSpPr>
                <a:spLocks noChangeArrowheads="1"/>
              </p:cNvSpPr>
              <p:nvPr/>
            </p:nvSpPr>
            <p:spPr bwMode="auto">
              <a:xfrm rot="16200000">
                <a:off x="3832" y="1255"/>
                <a:ext cx="301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en-US" altLang="zh-CN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C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n</a:t>
                </a:r>
                <a:endParaRPr lang="en-US" altLang="zh-CN" b="1" baseline="-250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2" name="Line 72"/>
            <p:cNvSpPr>
              <a:spLocks noChangeShapeType="1"/>
            </p:cNvSpPr>
            <p:nvPr/>
          </p:nvSpPr>
          <p:spPr bwMode="auto">
            <a:xfrm rot="5400000" flipV="1">
              <a:off x="8540591" y="2271891"/>
              <a:ext cx="0" cy="6077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914400"/>
              <a:endParaRPr lang="zh-CN" altLang="en-US" sz="1325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Line 73"/>
            <p:cNvSpPr>
              <a:spLocks noChangeShapeType="1"/>
            </p:cNvSpPr>
            <p:nvPr/>
          </p:nvSpPr>
          <p:spPr bwMode="auto">
            <a:xfrm rot="5400000" flipV="1">
              <a:off x="8540591" y="2422571"/>
              <a:ext cx="0" cy="6077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914400"/>
              <a:endParaRPr lang="zh-CN" altLang="en-US" sz="1325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Line 74"/>
            <p:cNvSpPr>
              <a:spLocks noChangeShapeType="1"/>
            </p:cNvSpPr>
            <p:nvPr/>
          </p:nvSpPr>
          <p:spPr bwMode="auto">
            <a:xfrm rot="5400000" flipV="1">
              <a:off x="8540591" y="2573251"/>
              <a:ext cx="0" cy="6077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914400"/>
              <a:endParaRPr lang="zh-CN" altLang="en-US" sz="1325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Line 75"/>
            <p:cNvSpPr>
              <a:spLocks noChangeShapeType="1"/>
            </p:cNvSpPr>
            <p:nvPr/>
          </p:nvSpPr>
          <p:spPr bwMode="auto">
            <a:xfrm rot="5400000" flipV="1">
              <a:off x="8540591" y="2725606"/>
              <a:ext cx="0" cy="6077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914400"/>
              <a:endParaRPr lang="zh-CN" altLang="en-US" sz="1325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Rectangle 77"/>
            <p:cNvSpPr>
              <a:spLocks noChangeArrowheads="1"/>
            </p:cNvSpPr>
            <p:nvPr/>
          </p:nvSpPr>
          <p:spPr bwMode="auto">
            <a:xfrm>
              <a:off x="7859248" y="2379322"/>
              <a:ext cx="497103" cy="42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altLang="zh-CN" b="1" dirty="0">
                  <a:latin typeface="微软雅黑" panose="020B0503020204020204" charset="-122"/>
                  <a:ea typeface="微软雅黑" panose="020B0503020204020204" charset="-122"/>
                </a:rPr>
                <a:t>B</a:t>
              </a:r>
              <a:r>
                <a:rPr lang="en-US" altLang="zh-CN" b="1" baseline="-25000" dirty="0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b="1" baseline="-25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Rectangle 78"/>
            <p:cNvSpPr>
              <a:spLocks noChangeArrowheads="1"/>
            </p:cNvSpPr>
            <p:nvPr/>
          </p:nvSpPr>
          <p:spPr bwMode="auto">
            <a:xfrm>
              <a:off x="7871780" y="2779462"/>
              <a:ext cx="443580" cy="42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altLang="zh-CN" b="1" dirty="0" err="1">
                  <a:latin typeface="微软雅黑" panose="020B0503020204020204" charset="-122"/>
                  <a:ea typeface="微软雅黑" panose="020B0503020204020204" charset="-122"/>
                </a:rPr>
                <a:t>B</a:t>
              </a:r>
              <a:r>
                <a:rPr lang="en-US" altLang="zh-CN" b="1" baseline="-25000" dirty="0" err="1">
                  <a:latin typeface="微软雅黑" panose="020B0503020204020204" charset="-122"/>
                  <a:ea typeface="微软雅黑" panose="020B0503020204020204" charset="-122"/>
                </a:rPr>
                <a:t>j</a:t>
              </a:r>
              <a:endParaRPr lang="en-US" altLang="zh-CN" b="1" baseline="-25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8" name="直接箭头连接符 27"/>
            <p:cNvCxnSpPr>
              <a:stCxn id="6" idx="3"/>
              <a:endCxn id="54" idx="1"/>
            </p:cNvCxnSpPr>
            <p:nvPr/>
          </p:nvCxnSpPr>
          <p:spPr>
            <a:xfrm>
              <a:off x="6786813" y="4056852"/>
              <a:ext cx="384925" cy="3226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7171332" y="4854387"/>
              <a:ext cx="765451" cy="42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srgbClr val="001010"/>
                  </a:solidFill>
                  <a:latin typeface="微软雅黑" panose="020B0503020204020204" charset="-122"/>
                  <a:ea typeface="微软雅黑" panose="020B0503020204020204" charset="-122"/>
                </a:rPr>
                <a:t>ID</a:t>
              </a:r>
              <a:endParaRPr lang="en-US" altLang="zh-CN" b="1" dirty="0">
                <a:solidFill>
                  <a:srgbClr val="00101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8844713" y="5688504"/>
              <a:ext cx="1594698" cy="636102"/>
            </a:xfrm>
            <a:prstGeom prst="rect">
              <a:avLst/>
            </a:prstGeom>
            <a:solidFill>
              <a:srgbClr val="7FC4FF"/>
            </a:solidFill>
            <a:ln w="31750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/>
              <a:r>
                <a:rPr lang="zh-CN" altLang="en-US" b="1" kern="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状态寄存器</a:t>
              </a:r>
              <a:endParaRPr lang="zh-CN" altLang="en-US" b="1" kern="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11268222" y="2379322"/>
              <a:ext cx="1553051" cy="2430974"/>
            </a:xfrm>
            <a:prstGeom prst="rect">
              <a:avLst/>
            </a:prstGeom>
            <a:solidFill>
              <a:srgbClr val="FF6600"/>
            </a:solidFill>
            <a:ln w="31750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/>
              <a:r>
                <a:rPr lang="zh-CN" altLang="en-US" b="1" kern="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硬布线</a:t>
              </a:r>
              <a:endParaRPr lang="en-US" altLang="zh-CN" b="1" kern="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r>
                <a:rPr lang="zh-CN" altLang="en-US" b="1" kern="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控制器</a:t>
              </a:r>
              <a:endParaRPr lang="en-US" altLang="zh-CN" b="1" kern="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endParaRPr lang="en-US" altLang="zh-CN" b="1" kern="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r>
                <a:rPr lang="zh-CN" altLang="en-US" b="1" kern="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组合逻辑</a:t>
              </a:r>
              <a:endParaRPr lang="zh-CN" altLang="en-US" b="1" kern="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12460030" y="5240876"/>
              <a:ext cx="738669" cy="744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/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现态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8362033" y="5307499"/>
              <a:ext cx="977343" cy="42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/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现态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9217943" y="5091675"/>
              <a:ext cx="2375008" cy="0"/>
            </a:xfrm>
            <a:prstGeom prst="line">
              <a:avLst/>
            </a:prstGeom>
            <a:ln w="25400" cap="sq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9517900" y="5217754"/>
              <a:ext cx="2378085" cy="0"/>
            </a:xfrm>
            <a:prstGeom prst="line">
              <a:avLst/>
            </a:prstGeom>
            <a:ln w="25400" cap="sq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/>
            <p:cNvGrpSpPr/>
            <p:nvPr/>
          </p:nvGrpSpPr>
          <p:grpSpPr>
            <a:xfrm>
              <a:off x="10438271" y="4582115"/>
              <a:ext cx="167621" cy="1988669"/>
              <a:chOff x="7217654" y="4363960"/>
              <a:chExt cx="167621" cy="1988669"/>
            </a:xfrm>
          </p:grpSpPr>
          <p:cxnSp>
            <p:nvCxnSpPr>
              <p:cNvPr id="69" name="直接连接符 68"/>
              <p:cNvCxnSpPr/>
              <p:nvPr/>
            </p:nvCxnSpPr>
            <p:spPr>
              <a:xfrm>
                <a:off x="7217654" y="4363960"/>
                <a:ext cx="162113" cy="0"/>
              </a:xfrm>
              <a:prstGeom prst="line">
                <a:avLst/>
              </a:prstGeom>
              <a:ln w="25400" cap="sq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7385275" y="4363960"/>
                <a:ext cx="0" cy="1988669"/>
              </a:xfrm>
              <a:prstGeom prst="line">
                <a:avLst/>
              </a:prstGeom>
              <a:ln w="25400" cap="sq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"/>
            <p:cNvSpPr>
              <a:spLocks noChangeArrowheads="1"/>
            </p:cNvSpPr>
            <p:nvPr/>
          </p:nvSpPr>
          <p:spPr bwMode="auto">
            <a:xfrm>
              <a:off x="8857904" y="2384992"/>
              <a:ext cx="1553051" cy="2430974"/>
            </a:xfrm>
            <a:prstGeom prst="rect">
              <a:avLst/>
            </a:prstGeom>
            <a:solidFill>
              <a:srgbClr val="FF6600"/>
            </a:solidFill>
            <a:ln w="31750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/>
              <a:r>
                <a:rPr lang="en-US" altLang="zh-CN" b="1" kern="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FSM</a:t>
              </a:r>
              <a:endParaRPr lang="en-US" altLang="zh-CN" b="1" kern="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r>
                <a:rPr lang="zh-CN" altLang="en-US" b="1" kern="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状态机</a:t>
              </a:r>
              <a:endParaRPr lang="en-US" altLang="zh-CN" b="1" kern="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endParaRPr lang="en-US" altLang="zh-CN" b="1" kern="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r>
                <a:rPr lang="zh-CN" altLang="en-US" b="1" kern="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组合逻辑</a:t>
              </a:r>
              <a:endParaRPr lang="zh-CN" altLang="en-US" b="1" kern="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10342930" y="3869348"/>
              <a:ext cx="738669" cy="744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/>
              <a:r>
                <a:rPr lang="zh-CN" altLang="en-US" b="1" dirty="0">
                  <a:solidFill>
                    <a:schemeClr val="accent5"/>
                  </a:solidFill>
                  <a:latin typeface="微软雅黑" panose="020B0503020204020204" charset="-122"/>
                  <a:ea typeface="微软雅黑" panose="020B0503020204020204" charset="-122"/>
                </a:rPr>
                <a:t>次态</a:t>
              </a:r>
              <a:endParaRPr lang="zh-CN" altLang="en-US" b="1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8208443" y="6015463"/>
              <a:ext cx="63193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79"/>
            <p:cNvSpPr>
              <a:spLocks noChangeArrowheads="1"/>
            </p:cNvSpPr>
            <p:nvPr/>
          </p:nvSpPr>
          <p:spPr bwMode="auto">
            <a:xfrm>
              <a:off x="7623295" y="5716264"/>
              <a:ext cx="739056" cy="744921"/>
            </a:xfrm>
            <a:prstGeom prst="rect">
              <a:avLst/>
            </a:prstGeom>
            <a:solidFill>
              <a:srgbClr val="7FC4FF"/>
            </a:solidFill>
            <a:ln w="19050"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b="1" dirty="0">
                  <a:solidFill>
                    <a:srgbClr val="001010"/>
                  </a:solidFill>
                  <a:latin typeface="微软雅黑" panose="020B0503020204020204" charset="-122"/>
                  <a:ea typeface="微软雅黑" panose="020B0503020204020204" charset="-122"/>
                </a:rPr>
                <a:t>时钟</a:t>
              </a:r>
              <a:endParaRPr lang="en-US" altLang="zh-CN" b="1" dirty="0">
                <a:solidFill>
                  <a:srgbClr val="00101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en-US" altLang="zh-CN" b="1" dirty="0">
                  <a:solidFill>
                    <a:srgbClr val="001010"/>
                  </a:solidFill>
                  <a:latin typeface="微软雅黑" panose="020B0503020204020204" charset="-122"/>
                  <a:ea typeface="微软雅黑" panose="020B0503020204020204" charset="-122"/>
                </a:rPr>
                <a:t>CLK</a:t>
              </a:r>
              <a:endParaRPr lang="zh-CN" altLang="en-US" b="1" dirty="0">
                <a:solidFill>
                  <a:srgbClr val="00101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5400000">
              <a:off x="8810619" y="5931127"/>
              <a:ext cx="246529" cy="181854"/>
            </a:xfrm>
            <a:prstGeom prst="triangle">
              <a:avLst>
                <a:gd name="adj" fmla="val 50001"/>
              </a:avLst>
            </a:prstGeom>
            <a:solidFill>
              <a:srgbClr val="7FC4FF"/>
            </a:solidFill>
            <a:ln w="317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zh-CN" altLang="en-US" b="1" ker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1610786" y="4844462"/>
              <a:ext cx="912029" cy="649610"/>
              <a:chOff x="5997326" y="4609421"/>
              <a:chExt cx="909103" cy="647526"/>
            </a:xfrm>
          </p:grpSpPr>
          <p:sp>
            <p:nvSpPr>
              <p:cNvPr id="65" name="Line 38"/>
              <p:cNvSpPr>
                <a:spLocks noChangeShapeType="1"/>
              </p:cNvSpPr>
              <p:nvPr/>
            </p:nvSpPr>
            <p:spPr bwMode="auto">
              <a:xfrm flipV="1">
                <a:off x="5997326" y="4609421"/>
                <a:ext cx="0" cy="246420"/>
              </a:xfrm>
              <a:prstGeom prst="line">
                <a:avLst/>
              </a:prstGeom>
              <a:noFill/>
              <a:ln w="25400" cap="sq">
                <a:solidFill>
                  <a:srgbClr val="C0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" name="Line 44"/>
              <p:cNvSpPr>
                <a:spLocks noChangeShapeType="1"/>
              </p:cNvSpPr>
              <p:nvPr/>
            </p:nvSpPr>
            <p:spPr bwMode="auto">
              <a:xfrm flipV="1">
                <a:off x="6906429" y="4609421"/>
                <a:ext cx="0" cy="647526"/>
              </a:xfrm>
              <a:prstGeom prst="line">
                <a:avLst/>
              </a:prstGeom>
              <a:noFill/>
              <a:ln w="25400" cap="sq">
                <a:solidFill>
                  <a:srgbClr val="C0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7" name="Line 38"/>
              <p:cNvSpPr>
                <a:spLocks noChangeShapeType="1"/>
              </p:cNvSpPr>
              <p:nvPr/>
            </p:nvSpPr>
            <p:spPr bwMode="auto">
              <a:xfrm flipV="1">
                <a:off x="6300360" y="4609421"/>
                <a:ext cx="0" cy="372094"/>
              </a:xfrm>
              <a:prstGeom prst="line">
                <a:avLst/>
              </a:prstGeom>
              <a:noFill/>
              <a:ln w="25400" cap="sq">
                <a:solidFill>
                  <a:srgbClr val="C0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8" name="Line 38"/>
              <p:cNvSpPr>
                <a:spLocks noChangeShapeType="1"/>
              </p:cNvSpPr>
              <p:nvPr/>
            </p:nvSpPr>
            <p:spPr bwMode="auto">
              <a:xfrm flipV="1">
                <a:off x="6603394" y="4609421"/>
                <a:ext cx="0" cy="496109"/>
              </a:xfrm>
              <a:prstGeom prst="line">
                <a:avLst/>
              </a:prstGeom>
              <a:noFill/>
              <a:ln w="25400" cap="sq">
                <a:solidFill>
                  <a:srgbClr val="C0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>
              <a:off x="9824011" y="5342168"/>
              <a:ext cx="2378085" cy="0"/>
            </a:xfrm>
            <a:prstGeom prst="line">
              <a:avLst/>
            </a:prstGeom>
            <a:ln w="25400" cap="sq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0123969" y="5491989"/>
              <a:ext cx="2383295" cy="0"/>
            </a:xfrm>
            <a:prstGeom prst="line">
              <a:avLst/>
            </a:prstGeom>
            <a:ln w="25400" cap="sq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/>
            <p:cNvGrpSpPr/>
            <p:nvPr/>
          </p:nvGrpSpPr>
          <p:grpSpPr>
            <a:xfrm>
              <a:off x="9214866" y="6340994"/>
              <a:ext cx="909103" cy="660961"/>
              <a:chOff x="5997326" y="4609421"/>
              <a:chExt cx="909103" cy="481104"/>
            </a:xfrm>
          </p:grpSpPr>
          <p:sp>
            <p:nvSpPr>
              <p:cNvPr id="61" name="Line 38"/>
              <p:cNvSpPr>
                <a:spLocks noChangeShapeType="1"/>
              </p:cNvSpPr>
              <p:nvPr/>
            </p:nvSpPr>
            <p:spPr bwMode="auto">
              <a:xfrm flipV="1">
                <a:off x="5997326" y="4609422"/>
                <a:ext cx="0" cy="481103"/>
              </a:xfrm>
              <a:prstGeom prst="line">
                <a:avLst/>
              </a:prstGeom>
              <a:noFill/>
              <a:ln w="25400">
                <a:solidFill>
                  <a:schemeClr val="accent5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2" name="Line 44"/>
              <p:cNvSpPr>
                <a:spLocks noChangeShapeType="1"/>
              </p:cNvSpPr>
              <p:nvPr/>
            </p:nvSpPr>
            <p:spPr bwMode="auto">
              <a:xfrm flipV="1">
                <a:off x="6906429" y="4609421"/>
                <a:ext cx="0" cy="167257"/>
              </a:xfrm>
              <a:prstGeom prst="line">
                <a:avLst/>
              </a:prstGeom>
              <a:noFill/>
              <a:ln w="25400">
                <a:solidFill>
                  <a:schemeClr val="accent5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3" name="Line 38"/>
              <p:cNvSpPr>
                <a:spLocks noChangeShapeType="1"/>
              </p:cNvSpPr>
              <p:nvPr/>
            </p:nvSpPr>
            <p:spPr bwMode="auto">
              <a:xfrm flipV="1">
                <a:off x="6300360" y="4609422"/>
                <a:ext cx="0" cy="383325"/>
              </a:xfrm>
              <a:prstGeom prst="line">
                <a:avLst/>
              </a:prstGeom>
              <a:noFill/>
              <a:ln w="25400">
                <a:solidFill>
                  <a:schemeClr val="accent5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4" name="Line 38"/>
              <p:cNvSpPr>
                <a:spLocks noChangeShapeType="1"/>
              </p:cNvSpPr>
              <p:nvPr/>
            </p:nvSpPr>
            <p:spPr bwMode="auto">
              <a:xfrm flipV="1">
                <a:off x="6603394" y="4609422"/>
                <a:ext cx="0" cy="272719"/>
              </a:xfrm>
              <a:prstGeom prst="line">
                <a:avLst/>
              </a:prstGeom>
              <a:noFill/>
              <a:ln w="25400">
                <a:solidFill>
                  <a:schemeClr val="accent5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46" name="直接连接符 45"/>
            <p:cNvCxnSpPr/>
            <p:nvPr/>
          </p:nvCxnSpPr>
          <p:spPr>
            <a:xfrm>
              <a:off x="10123969" y="6570784"/>
              <a:ext cx="476415" cy="0"/>
            </a:xfrm>
            <a:prstGeom prst="line">
              <a:avLst/>
            </a:prstGeom>
            <a:ln w="25400" cap="sq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9820934" y="6715672"/>
              <a:ext cx="951929" cy="0"/>
            </a:xfrm>
            <a:prstGeom prst="line">
              <a:avLst/>
            </a:prstGeom>
            <a:ln w="25400" cap="sq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10439405" y="4446193"/>
              <a:ext cx="333460" cy="2244608"/>
              <a:chOff x="7200344" y="4349096"/>
              <a:chExt cx="184931" cy="2244608"/>
            </a:xfrm>
          </p:grpSpPr>
          <p:cxnSp>
            <p:nvCxnSpPr>
              <p:cNvPr id="59" name="直接连接符 58"/>
              <p:cNvCxnSpPr/>
              <p:nvPr/>
            </p:nvCxnSpPr>
            <p:spPr>
              <a:xfrm>
                <a:off x="7200344" y="4349096"/>
                <a:ext cx="184931" cy="0"/>
              </a:xfrm>
              <a:prstGeom prst="line">
                <a:avLst/>
              </a:prstGeom>
              <a:ln w="25400" cap="sq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7385275" y="4349096"/>
                <a:ext cx="0" cy="2244608"/>
              </a:xfrm>
              <a:prstGeom prst="line">
                <a:avLst/>
              </a:prstGeom>
              <a:ln w="25400" cap="sq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48"/>
            <p:cNvGrpSpPr/>
            <p:nvPr/>
          </p:nvGrpSpPr>
          <p:grpSpPr>
            <a:xfrm>
              <a:off x="10436339" y="4316866"/>
              <a:ext cx="505849" cy="2541950"/>
              <a:chOff x="7194091" y="4349096"/>
              <a:chExt cx="191184" cy="2541950"/>
            </a:xfrm>
          </p:grpSpPr>
          <p:cxnSp>
            <p:nvCxnSpPr>
              <p:cNvPr id="57" name="直接连接符 56"/>
              <p:cNvCxnSpPr/>
              <p:nvPr/>
            </p:nvCxnSpPr>
            <p:spPr>
              <a:xfrm>
                <a:off x="7194091" y="4349096"/>
                <a:ext cx="191184" cy="0"/>
              </a:xfrm>
              <a:prstGeom prst="line">
                <a:avLst/>
              </a:prstGeom>
              <a:ln w="25400" cap="sq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7385275" y="4349096"/>
                <a:ext cx="0" cy="2541950"/>
              </a:xfrm>
              <a:prstGeom prst="line">
                <a:avLst/>
              </a:prstGeom>
              <a:ln w="25400" cap="sq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直接连接符 49"/>
            <p:cNvCxnSpPr/>
            <p:nvPr/>
          </p:nvCxnSpPr>
          <p:spPr>
            <a:xfrm>
              <a:off x="9517900" y="6858816"/>
              <a:ext cx="1424288" cy="0"/>
            </a:xfrm>
            <a:prstGeom prst="line">
              <a:avLst/>
            </a:prstGeom>
            <a:ln w="25400" cap="sq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9214866" y="7001960"/>
              <a:ext cx="1899795" cy="0"/>
            </a:xfrm>
            <a:prstGeom prst="line">
              <a:avLst/>
            </a:prstGeom>
            <a:ln w="25400" cap="sq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10436331" y="4179184"/>
              <a:ext cx="678344" cy="2822771"/>
              <a:chOff x="7188106" y="4349096"/>
              <a:chExt cx="254645" cy="2822771"/>
            </a:xfrm>
          </p:grpSpPr>
          <p:cxnSp>
            <p:nvCxnSpPr>
              <p:cNvPr id="55" name="直接连接符 54"/>
              <p:cNvCxnSpPr/>
              <p:nvPr/>
            </p:nvCxnSpPr>
            <p:spPr>
              <a:xfrm>
                <a:off x="7188106" y="4349096"/>
                <a:ext cx="254645" cy="0"/>
              </a:xfrm>
              <a:prstGeom prst="line">
                <a:avLst/>
              </a:prstGeom>
              <a:ln w="25400" cap="sq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7442751" y="4363475"/>
                <a:ext cx="0" cy="2808392"/>
              </a:xfrm>
              <a:prstGeom prst="line">
                <a:avLst/>
              </a:prstGeom>
              <a:ln w="25400" cap="sq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 9"/>
            <p:cNvSpPr>
              <a:spLocks noChangeArrowheads="1"/>
            </p:cNvSpPr>
            <p:nvPr/>
          </p:nvSpPr>
          <p:spPr bwMode="auto">
            <a:xfrm>
              <a:off x="8567028" y="6351493"/>
              <a:ext cx="738669" cy="744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/>
              <a:r>
                <a:rPr lang="zh-CN" altLang="en-US" b="1" dirty="0">
                  <a:solidFill>
                    <a:schemeClr val="accent5"/>
                  </a:solidFill>
                  <a:latin typeface="微软雅黑" panose="020B0503020204020204" charset="-122"/>
                  <a:ea typeface="微软雅黑" panose="020B0503020204020204" charset="-122"/>
                </a:rPr>
                <a:t>次态</a:t>
              </a:r>
              <a:endParaRPr lang="zh-CN" altLang="en-US" b="1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Rectangle 4"/>
            <p:cNvSpPr>
              <a:spLocks noChangeArrowheads="1"/>
            </p:cNvSpPr>
            <p:nvPr/>
          </p:nvSpPr>
          <p:spPr bwMode="auto">
            <a:xfrm>
              <a:off x="7171075" y="3369111"/>
              <a:ext cx="1063133" cy="1440000"/>
            </a:xfrm>
            <a:prstGeom prst="rect">
              <a:avLst/>
            </a:prstGeom>
            <a:solidFill>
              <a:srgbClr val="FFFF99"/>
            </a:solidFill>
            <a:ln w="31750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/>
              <a:r>
                <a:rPr lang="zh-CN" altLang="en-US" b="1" kern="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指令</a:t>
              </a:r>
              <a:endParaRPr lang="zh-CN" altLang="en-US" b="1" kern="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r>
                <a:rPr lang="zh-CN" altLang="en-US" b="1" kern="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译码</a:t>
              </a:r>
              <a:endParaRPr lang="zh-CN" altLang="en-US" b="1" kern="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93" name="矩形 92"/>
          <p:cNvSpPr/>
          <p:nvPr/>
        </p:nvSpPr>
        <p:spPr>
          <a:xfrm>
            <a:off x="4146880" y="5822173"/>
            <a:ext cx="4114800" cy="617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Clr>
                <a:srgbClr val="FFC000"/>
              </a:buClr>
            </a:pPr>
            <a:r>
              <a:rPr lang="zh-CN" altLang="en-US" sz="2275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机器指令字 </a:t>
            </a:r>
            <a:r>
              <a:rPr lang="en-US" altLang="zh-CN" sz="2275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 </a:t>
            </a:r>
            <a:r>
              <a:rPr lang="zh-CN" altLang="en-US" sz="2275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控制器信号序列</a:t>
            </a:r>
            <a:endParaRPr lang="en-US" altLang="zh-CN" sz="2275" b="1" dirty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实训目标与任务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</a:pPr>
            <a:r>
              <a:rPr lang="zh-CN" altLang="en-US" sz="2600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理解单周期</a:t>
            </a:r>
            <a:r>
              <a:rPr lang="en-US" altLang="zh-CN" sz="2600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MIPS CPU</a:t>
            </a:r>
            <a:r>
              <a:rPr lang="zh-CN" altLang="en-US" sz="2600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基本原理</a:t>
            </a:r>
            <a:endParaRPr lang="en-US" altLang="zh-CN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  <a:sym typeface="Arial" panose="020B0604020202020204" pitchFamily="34" charset="0"/>
            </a:endParaRPr>
          </a:p>
          <a:p>
            <a:pPr marL="932180" lvl="1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能在</a:t>
            </a:r>
            <a:r>
              <a:rPr lang="en-US" altLang="zh-CN" sz="2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Logisim</a:t>
            </a:r>
            <a:r>
              <a:rPr lang="zh-CN" altLang="en-US" sz="2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平台中设计并实现</a:t>
            </a:r>
            <a:r>
              <a:rPr lang="zh-CN" altLang="en-US" sz="2600" b="1" dirty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单周期</a:t>
            </a:r>
            <a:r>
              <a:rPr lang="en-US" altLang="zh-CN" sz="2600" b="1" dirty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MIPS CPU</a:t>
            </a:r>
            <a:endParaRPr lang="en-US" altLang="zh-CN" sz="2600" b="1" dirty="0">
              <a:solidFill>
                <a:schemeClr val="accent5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  <a:sym typeface="Arial" panose="020B0604020202020204" pitchFamily="34" charset="0"/>
            </a:endParaRPr>
          </a:p>
          <a:p>
            <a:pPr marL="932180" lvl="1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Font typeface="Wingdings" panose="05000000000000000000" pitchFamily="2" charset="2"/>
              <a:buChar char="n"/>
            </a:pPr>
            <a:r>
              <a:rPr lang="en-US" altLang="zh-CN" sz="2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8</a:t>
            </a:r>
            <a:r>
              <a:rPr lang="zh-CN" altLang="en-US" sz="2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条及以上核心</a:t>
            </a:r>
            <a:r>
              <a:rPr lang="zh-CN" altLang="en-US" sz="26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指令，</a:t>
            </a:r>
            <a:r>
              <a:rPr lang="zh-CN" altLang="en-US" sz="2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能运行冒泡排序测试程序</a:t>
            </a:r>
            <a:endParaRPr lang="en-US" altLang="zh-CN" sz="2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  <a:sym typeface="Arial" panose="020B0604020202020204" pitchFamily="34" charset="0"/>
            </a:endParaRPr>
          </a:p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</a:pPr>
            <a:r>
              <a:rPr lang="zh-CN" altLang="zh-CN" sz="2600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理解</a:t>
            </a:r>
            <a:r>
              <a:rPr lang="en-US" altLang="zh-CN" sz="2600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MIPS</a:t>
            </a:r>
            <a:r>
              <a:rPr lang="zh-CN" altLang="zh-CN" sz="2600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多周期处理器的基本原理</a:t>
            </a:r>
            <a:endParaRPr lang="en-US" altLang="zh-CN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marL="932180" lvl="1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能在</a:t>
            </a:r>
            <a:r>
              <a:rPr lang="en-US" altLang="zh-CN" sz="2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Logisim</a:t>
            </a:r>
            <a:r>
              <a:rPr lang="zh-CN" altLang="en-US" sz="2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平台中设计并</a:t>
            </a:r>
            <a:r>
              <a:rPr lang="zh-CN" altLang="zh-CN" sz="2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实现</a:t>
            </a:r>
            <a:r>
              <a:rPr lang="en-US" altLang="zh-CN" sz="2600" b="1" dirty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MIPS </a:t>
            </a:r>
            <a:r>
              <a:rPr lang="zh-CN" altLang="zh-CN" sz="2600" b="1" dirty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多周期</a:t>
            </a:r>
            <a:r>
              <a:rPr lang="en-US" altLang="zh-CN" sz="2600" b="1" dirty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CPU</a:t>
            </a:r>
            <a:endParaRPr lang="en-US" altLang="zh-CN" sz="2600" b="1" dirty="0">
              <a:solidFill>
                <a:schemeClr val="accent5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marL="932180" lvl="1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Font typeface="Wingdings" panose="05000000000000000000" pitchFamily="2" charset="2"/>
              <a:buChar char="n"/>
            </a:pPr>
            <a:r>
              <a:rPr lang="zh-CN" altLang="en-US" sz="26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微程序、</a:t>
            </a:r>
            <a:r>
              <a:rPr lang="zh-CN" altLang="en-US" sz="2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硬布线控制器，两种方案</a:t>
            </a:r>
            <a:endParaRPr lang="en-US" altLang="zh-CN" sz="2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marL="932180" lvl="1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Font typeface="Wingdings" panose="05000000000000000000" pitchFamily="2" charset="2"/>
              <a:buChar char="n"/>
            </a:pPr>
            <a:r>
              <a:rPr lang="en-US" altLang="zh-CN" sz="2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8</a:t>
            </a:r>
            <a:r>
              <a:rPr lang="zh-CN" altLang="en-US" sz="2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条及以上核心</a:t>
            </a:r>
            <a:r>
              <a:rPr lang="zh-CN" altLang="en-US" sz="26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指令，</a:t>
            </a:r>
            <a:r>
              <a:rPr lang="zh-CN" altLang="en-US" sz="2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能运行冒泡排序测试</a:t>
            </a:r>
            <a:r>
              <a:rPr lang="zh-CN" altLang="en-US" sz="26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程序</a:t>
            </a:r>
            <a:endParaRPr lang="en-US" altLang="zh-CN" sz="2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核心指令集</a:t>
            </a:r>
            <a:endParaRPr lang="zh-CN" altLang="en-US" dirty="0"/>
          </a:p>
        </p:txBody>
      </p:sp>
      <p:graphicFrame>
        <p:nvGraphicFramePr>
          <p:cNvPr id="4" name="内容占位符 4"/>
          <p:cNvGraphicFramePr/>
          <p:nvPr/>
        </p:nvGraphicFramePr>
        <p:xfrm>
          <a:off x="497513" y="1840117"/>
          <a:ext cx="11265251" cy="4485318"/>
        </p:xfrm>
        <a:graphic>
          <a:graphicData uri="http://schemas.openxmlformats.org/drawingml/2006/table">
            <a:tbl>
              <a:tblPr firstRow="1" firstCol="1" bandRow="1"/>
              <a:tblGrid>
                <a:gridCol w="709048"/>
                <a:gridCol w="2718544"/>
                <a:gridCol w="7837659"/>
              </a:tblGrid>
              <a:tr h="581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7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#</a:t>
                      </a:r>
                      <a:endParaRPr lang="zh-CN" sz="29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700" b="1" kern="1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MIPS</a:t>
                      </a:r>
                      <a:r>
                        <a:rPr lang="zh-CN" sz="27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指令</a:t>
                      </a:r>
                      <a:endParaRPr lang="zh-CN" sz="29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700" b="1" kern="1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RTL</a:t>
                      </a:r>
                      <a:r>
                        <a:rPr lang="zh-CN" sz="27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功能描述</a:t>
                      </a:r>
                      <a:endParaRPr lang="zh-CN" sz="29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</a:tr>
              <a:tr h="487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zh-CN" sz="3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94615" algn="just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solidFill>
                            <a:srgbClr val="0000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add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rd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rs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rt</a:t>
                      </a:r>
                      <a:endParaRPr lang="zh-CN" sz="3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53975" algn="just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rd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]←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rs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]+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rt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    </a:t>
                      </a:r>
                      <a:r>
                        <a:rPr lang="zh-CN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溢出时产生异常，且不修改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rd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</a:t>
                      </a:r>
                      <a:endParaRPr lang="zh-CN" sz="3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87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zh-CN" sz="3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94615" algn="just">
                        <a:spcAft>
                          <a:spcPts val="0"/>
                        </a:spcAft>
                      </a:pPr>
                      <a:r>
                        <a:rPr lang="en-US" sz="2300" kern="100" dirty="0" err="1">
                          <a:solidFill>
                            <a:srgbClr val="0000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slt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rd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rs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rt</a:t>
                      </a:r>
                      <a:endParaRPr lang="zh-CN" sz="3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53975" algn="just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rd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]←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rs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]&lt;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rt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    </a:t>
                      </a:r>
                      <a:r>
                        <a:rPr lang="zh-CN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小于置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，有符号比较</a:t>
                      </a:r>
                      <a:endParaRPr lang="zh-CN" sz="3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</a:tr>
              <a:tr h="487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zh-CN" sz="3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94615" algn="just">
                        <a:spcAft>
                          <a:spcPts val="0"/>
                        </a:spcAft>
                      </a:pPr>
                      <a:r>
                        <a:rPr lang="en-US" sz="2300" kern="100" dirty="0" err="1">
                          <a:solidFill>
                            <a:srgbClr val="0000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addi</a:t>
                      </a:r>
                      <a:r>
                        <a:rPr lang="en-US" sz="2300" kern="100" dirty="0">
                          <a:solidFill>
                            <a:srgbClr val="0000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rt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rs</a:t>
                      </a:r>
                      <a:r>
                        <a:rPr lang="en-US" sz="2300" kern="100" dirty="0" err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</a:t>
                      </a:r>
                      <a:r>
                        <a:rPr lang="en-US" sz="23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imm</a:t>
                      </a:r>
                      <a:endParaRPr lang="zh-CN" sz="3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53975" algn="just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rt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]←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rs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]+</a:t>
                      </a:r>
                      <a:r>
                        <a:rPr lang="en-US" sz="2300" kern="100" dirty="0">
                          <a:solidFill>
                            <a:srgbClr val="0077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SignExt</a:t>
                      </a:r>
                      <a:r>
                        <a:rPr lang="en-US" sz="2300" kern="100" baseline="-25000" dirty="0">
                          <a:solidFill>
                            <a:srgbClr val="0077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16b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en-US" sz="23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imm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               </a:t>
                      </a:r>
                      <a:r>
                        <a:rPr lang="zh-CN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溢出产生异常</a:t>
                      </a:r>
                      <a:endParaRPr lang="zh-CN" sz="3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</a:tr>
              <a:tr h="487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zh-CN" sz="3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94615" algn="just">
                        <a:spcAft>
                          <a:spcPts val="0"/>
                        </a:spcAft>
                      </a:pPr>
                      <a:r>
                        <a:rPr lang="en-US" sz="2300" kern="100" dirty="0" err="1">
                          <a:solidFill>
                            <a:srgbClr val="0000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lw</a:t>
                      </a:r>
                      <a:r>
                        <a:rPr lang="en-US" sz="2300" kern="100" dirty="0">
                          <a:solidFill>
                            <a:srgbClr val="0000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rt</a:t>
                      </a:r>
                      <a:r>
                        <a:rPr lang="en-US" sz="2300" kern="100" dirty="0" err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</a:t>
                      </a:r>
                      <a:r>
                        <a:rPr lang="en-US" sz="23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imm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rs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zh-CN" sz="3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85725" algn="just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rt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]←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Mem</a:t>
                      </a:r>
                      <a:r>
                        <a:rPr lang="en-US" sz="2300" kern="100" baseline="-250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4B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rs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]+</a:t>
                      </a:r>
                      <a:r>
                        <a:rPr lang="en-US" sz="2300" kern="100" dirty="0">
                          <a:solidFill>
                            <a:srgbClr val="0077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SignExt</a:t>
                      </a:r>
                      <a:r>
                        <a:rPr lang="en-US" sz="2300" kern="100" baseline="-25000" dirty="0">
                          <a:solidFill>
                            <a:srgbClr val="0077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16b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en-US" sz="23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imm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))              </a:t>
                      </a:r>
                      <a:endParaRPr lang="zh-CN" sz="3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</a:tr>
              <a:tr h="487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zh-CN" sz="3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94615" algn="just">
                        <a:spcAft>
                          <a:spcPts val="0"/>
                        </a:spcAft>
                      </a:pPr>
                      <a:r>
                        <a:rPr lang="en-US" sz="2300" kern="100">
                          <a:solidFill>
                            <a:srgbClr val="0000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sw </a:t>
                      </a:r>
                      <a:r>
                        <a:rPr lang="en-US" sz="2300" kern="10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$rt</a:t>
                      </a:r>
                      <a:r>
                        <a:rPr lang="en-US" sz="23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</a:t>
                      </a:r>
                      <a:r>
                        <a:rPr lang="en-US" sz="23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imm</a:t>
                      </a:r>
                      <a:r>
                        <a:rPr lang="en-US" sz="23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en-US" sz="2300" kern="10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$rs</a:t>
                      </a:r>
                      <a:r>
                        <a:rPr lang="en-US" sz="23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zh-CN" sz="3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53975" algn="just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Mem</a:t>
                      </a:r>
                      <a:r>
                        <a:rPr lang="en-US" sz="2300" kern="100" baseline="-250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4B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rs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]+</a:t>
                      </a:r>
                      <a:r>
                        <a:rPr lang="en-US" sz="2300" kern="100" dirty="0">
                          <a:solidFill>
                            <a:srgbClr val="0077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SignExt</a:t>
                      </a:r>
                      <a:r>
                        <a:rPr lang="en-US" sz="2300" kern="100" baseline="-25000" dirty="0">
                          <a:solidFill>
                            <a:srgbClr val="0077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16b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en-US" sz="23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imm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))←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rt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</a:t>
                      </a:r>
                      <a:endParaRPr lang="zh-CN" sz="3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</a:tr>
              <a:tr h="487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zh-CN" sz="3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94615" algn="just">
                        <a:spcAft>
                          <a:spcPts val="0"/>
                        </a:spcAft>
                      </a:pPr>
                      <a:r>
                        <a:rPr lang="en-US" sz="2300" kern="100" dirty="0" err="1">
                          <a:solidFill>
                            <a:srgbClr val="0000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beq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rs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rt</a:t>
                      </a:r>
                      <a:r>
                        <a:rPr lang="en-US" sz="2300" kern="100" dirty="0" err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</a:t>
                      </a:r>
                      <a:r>
                        <a:rPr lang="en-US" sz="23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imm</a:t>
                      </a:r>
                      <a:endParaRPr lang="zh-CN" sz="3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53975" algn="just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if(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rs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 = 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rt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])  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PC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← 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PC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+ </a:t>
                      </a:r>
                      <a:r>
                        <a:rPr lang="en-US" sz="2300" kern="100" dirty="0">
                          <a:solidFill>
                            <a:srgbClr val="0077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SignExt</a:t>
                      </a:r>
                      <a:r>
                        <a:rPr lang="en-US" sz="2300" kern="100" baseline="-25000" dirty="0">
                          <a:solidFill>
                            <a:srgbClr val="0077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18b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({</a:t>
                      </a:r>
                      <a:r>
                        <a:rPr lang="en-US" sz="23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imm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00})</a:t>
                      </a:r>
                      <a:endParaRPr lang="zh-CN" sz="3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</a:tr>
              <a:tr h="487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zh-CN" sz="3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94615" algn="just">
                        <a:spcAft>
                          <a:spcPts val="0"/>
                        </a:spcAft>
                      </a:pPr>
                      <a:r>
                        <a:rPr lang="en-US" sz="2300" kern="100">
                          <a:solidFill>
                            <a:srgbClr val="0000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bne</a:t>
                      </a:r>
                      <a:r>
                        <a:rPr lang="en-US" sz="23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r>
                        <a:rPr lang="en-US" sz="2300" kern="10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$rs</a:t>
                      </a:r>
                      <a:r>
                        <a:rPr lang="en-US" sz="23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</a:t>
                      </a:r>
                      <a:r>
                        <a:rPr lang="en-US" sz="2300" kern="10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$rt</a:t>
                      </a:r>
                      <a:r>
                        <a:rPr lang="en-US" sz="23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</a:t>
                      </a:r>
                      <a:r>
                        <a:rPr lang="en-US" sz="23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imm</a:t>
                      </a:r>
                      <a:endParaRPr lang="zh-CN" sz="3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53975" algn="just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if(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rs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 != 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rt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]) 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PC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← 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PC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+ </a:t>
                      </a:r>
                      <a:r>
                        <a:rPr lang="en-US" sz="2300" kern="100" dirty="0">
                          <a:solidFill>
                            <a:srgbClr val="0077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SignExt</a:t>
                      </a:r>
                      <a:r>
                        <a:rPr lang="en-US" sz="2300" kern="100" baseline="-25000" dirty="0">
                          <a:solidFill>
                            <a:srgbClr val="0077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18b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({</a:t>
                      </a:r>
                      <a:r>
                        <a:rPr lang="en-US" sz="23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imm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00})</a:t>
                      </a:r>
                      <a:endParaRPr lang="zh-CN" sz="3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</a:tr>
              <a:tr h="487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zh-CN" sz="3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94615" algn="just">
                        <a:spcAft>
                          <a:spcPts val="0"/>
                        </a:spcAft>
                      </a:pPr>
                      <a:r>
                        <a:rPr lang="en-US" sz="2300" kern="100">
                          <a:solidFill>
                            <a:srgbClr val="0000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syscall</a:t>
                      </a:r>
                      <a:endParaRPr lang="zh-CN" sz="3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53975" algn="just">
                        <a:spcAft>
                          <a:spcPts val="0"/>
                        </a:spcAft>
                      </a:pPr>
                      <a:r>
                        <a:rPr lang="zh-CN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系统调用，这里用于停机</a:t>
                      </a:r>
                      <a:endParaRPr lang="zh-CN" sz="3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391707" y="1271037"/>
            <a:ext cx="3922869" cy="5009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55" dirty="0">
                <a:latin typeface="微软雅黑" panose="020B0503020204020204" charset="-122"/>
                <a:ea typeface="微软雅黑" panose="020B0503020204020204" charset="-122"/>
              </a:rPr>
              <a:t>可实现内存区域冒泡排序</a:t>
            </a:r>
            <a:endParaRPr lang="zh-CN" altLang="en-US" sz="26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600" b="1">
                <a:solidFill>
                  <a:srgbClr val="FF0000"/>
                </a:solidFill>
              </a:rPr>
              <a:t>R格式指令</a:t>
            </a:r>
            <a:r>
              <a:rPr lang="zh-CN" altLang="en-US" sz="2600" b="1"/>
              <a:t>为纯寄存器指令，所有的操作数（除移位外）均保存在寄存器中。</a:t>
            </a:r>
            <a:r>
              <a:rPr lang="zh-CN" altLang="en-US" sz="2600" b="1">
                <a:solidFill>
                  <a:schemeClr val="accent1">
                    <a:lumMod val="75000"/>
                  </a:schemeClr>
                </a:solidFill>
              </a:rPr>
              <a:t>Op字段均为0，使用funct字段区分指令</a:t>
            </a:r>
            <a:endParaRPr lang="zh-CN" altLang="en-US" sz="2600" b="1"/>
          </a:p>
          <a:p>
            <a:r>
              <a:rPr lang="zh-CN" altLang="en-US" sz="2600" b="1">
                <a:solidFill>
                  <a:srgbClr val="FF0000"/>
                </a:solidFill>
              </a:rPr>
              <a:t>I格式指令</a:t>
            </a:r>
            <a:r>
              <a:rPr lang="zh-CN" altLang="en-US" sz="2600" b="1"/>
              <a:t>为带立即数的指令，最多使用两个寄存器，同时包括了load/store指令。</a:t>
            </a:r>
            <a:r>
              <a:rPr lang="zh-CN" altLang="en-US" sz="2600" b="1">
                <a:solidFill>
                  <a:schemeClr val="accent1">
                    <a:lumMod val="75000"/>
                  </a:schemeClr>
                </a:solidFill>
              </a:rPr>
              <a:t>使用Op字段区分指令</a:t>
            </a:r>
            <a:endParaRPr lang="zh-CN" altLang="en-US" sz="2600" b="1"/>
          </a:p>
          <a:p>
            <a:r>
              <a:rPr lang="zh-CN" altLang="en-US" sz="2600" b="1">
                <a:solidFill>
                  <a:srgbClr val="FF0000"/>
                </a:solidFill>
              </a:rPr>
              <a:t>J格式指令</a:t>
            </a:r>
            <a:r>
              <a:rPr lang="zh-CN" altLang="en-US" sz="2600" b="1"/>
              <a:t>为长跳转指令，仅有一个立即数操作数。</a:t>
            </a:r>
            <a:r>
              <a:rPr lang="zh-CN" altLang="en-US" sz="2600" b="1">
                <a:solidFill>
                  <a:schemeClr val="accent1">
                    <a:lumMod val="75000"/>
                  </a:schemeClr>
                </a:solidFill>
              </a:rPr>
              <a:t>使用Op字段区分指令</a:t>
            </a:r>
            <a:endParaRPr lang="zh-CN" altLang="en-US" sz="26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构建单周期</a:t>
            </a:r>
            <a:r>
              <a:rPr lang="en-US" altLang="zh-CN" dirty="0"/>
              <a:t>MIPS</a:t>
            </a:r>
            <a:r>
              <a:rPr lang="zh-CN" altLang="en-US" dirty="0"/>
              <a:t>数据</a:t>
            </a:r>
            <a:r>
              <a:rPr lang="zh-CN" altLang="en-US" dirty="0" smtClean="0"/>
              <a:t>通路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45877" y="1342559"/>
            <a:ext cx="10615856" cy="4995917"/>
            <a:chOff x="697004" y="1767866"/>
            <a:chExt cx="11196410" cy="5269132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6429375" y="4408413"/>
              <a:ext cx="97509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4391673" y="5021016"/>
              <a:ext cx="69402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任意多边形: 形状 256"/>
            <p:cNvSpPr/>
            <p:nvPr/>
          </p:nvSpPr>
          <p:spPr>
            <a:xfrm flipV="1">
              <a:off x="4911567" y="4551034"/>
              <a:ext cx="187289" cy="104394"/>
            </a:xfrm>
            <a:custGeom>
              <a:avLst/>
              <a:gdLst>
                <a:gd name="connsiteX0" fmla="*/ 323850 w 323850"/>
                <a:gd name="connsiteY0" fmla="*/ 0 h 0"/>
                <a:gd name="connsiteX1" fmla="*/ 0 w 3238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>
                  <a:moveTo>
                    <a:pt x="323850" y="0"/>
                  </a:moveTo>
                  <a:lnTo>
                    <a:pt x="0" y="0"/>
                  </a:lnTo>
                </a:path>
              </a:pathLst>
            </a:cu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053450" y="4289705"/>
              <a:ext cx="105916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038682" y="4010421"/>
              <a:ext cx="105916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5069674" y="2027665"/>
              <a:ext cx="6334881" cy="1950924"/>
              <a:chOff x="5039741" y="3208161"/>
              <a:chExt cx="597546" cy="457491"/>
            </a:xfrm>
          </p:grpSpPr>
          <p:cxnSp>
            <p:nvCxnSpPr>
              <p:cNvPr id="162" name="直接连接符 161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1" name="直接连接符 10"/>
            <p:cNvCxnSpPr/>
            <p:nvPr/>
          </p:nvCxnSpPr>
          <p:spPr>
            <a:xfrm>
              <a:off x="5073891" y="2472651"/>
              <a:ext cx="4131450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" name="组合 11"/>
            <p:cNvGrpSpPr/>
            <p:nvPr/>
          </p:nvGrpSpPr>
          <p:grpSpPr>
            <a:xfrm>
              <a:off x="5083378" y="2695870"/>
              <a:ext cx="3227280" cy="1199217"/>
              <a:chOff x="5039741" y="3208161"/>
              <a:chExt cx="597546" cy="457491"/>
            </a:xfrm>
          </p:grpSpPr>
          <p:cxnSp>
            <p:nvCxnSpPr>
              <p:cNvPr id="160" name="直接连接符 159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5088159" y="3149858"/>
              <a:ext cx="744126" cy="474778"/>
              <a:chOff x="5039741" y="3208161"/>
              <a:chExt cx="597546" cy="457491"/>
            </a:xfrm>
          </p:grpSpPr>
          <p:cxnSp>
            <p:nvCxnSpPr>
              <p:cNvPr id="158" name="直接连接符 157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4" name="直接连接符 13"/>
            <p:cNvCxnSpPr/>
            <p:nvPr/>
          </p:nvCxnSpPr>
          <p:spPr>
            <a:xfrm>
              <a:off x="4778067" y="3306859"/>
              <a:ext cx="0" cy="1125265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任意多边形: 形状 191"/>
            <p:cNvSpPr/>
            <p:nvPr/>
          </p:nvSpPr>
          <p:spPr>
            <a:xfrm>
              <a:off x="5080685" y="2250400"/>
              <a:ext cx="5072714" cy="1475869"/>
            </a:xfrm>
            <a:custGeom>
              <a:avLst/>
              <a:gdLst>
                <a:gd name="connsiteX0" fmla="*/ 0 w 4762500"/>
                <a:gd name="connsiteY0" fmla="*/ 0 h 1600200"/>
                <a:gd name="connsiteX1" fmla="*/ 4762500 w 4762500"/>
                <a:gd name="connsiteY1" fmla="*/ 0 h 1600200"/>
                <a:gd name="connsiteX2" fmla="*/ 4762500 w 4762500"/>
                <a:gd name="connsiteY2" fmla="*/ 1600200 h 1600200"/>
                <a:gd name="connsiteX0-1" fmla="*/ 0 w 4762500"/>
                <a:gd name="connsiteY0-2" fmla="*/ 0 h 1593057"/>
                <a:gd name="connsiteX1-3" fmla="*/ 4762500 w 4762500"/>
                <a:gd name="connsiteY1-4" fmla="*/ 0 h 1593057"/>
                <a:gd name="connsiteX2-5" fmla="*/ 4762500 w 4762500"/>
                <a:gd name="connsiteY2-6" fmla="*/ 1593057 h 1593057"/>
                <a:gd name="connsiteX0-7" fmla="*/ 0 w 4762500"/>
                <a:gd name="connsiteY0-8" fmla="*/ 0 h 1600201"/>
                <a:gd name="connsiteX1-9" fmla="*/ 4762500 w 4762500"/>
                <a:gd name="connsiteY1-10" fmla="*/ 0 h 1600201"/>
                <a:gd name="connsiteX2-11" fmla="*/ 4762500 w 4762500"/>
                <a:gd name="connsiteY2-12" fmla="*/ 1600201 h 16002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762500" h="1600201">
                  <a:moveTo>
                    <a:pt x="0" y="0"/>
                  </a:moveTo>
                  <a:lnTo>
                    <a:pt x="4762500" y="0"/>
                  </a:lnTo>
                  <a:lnTo>
                    <a:pt x="4762500" y="1600201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6" name="矩形 15"/>
            <p:cNvSpPr/>
            <p:nvPr/>
          </p:nvSpPr>
          <p:spPr>
            <a:xfrm>
              <a:off x="5065360" y="1767866"/>
              <a:ext cx="1034058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MemtoReg</a:t>
              </a:r>
              <a:endPara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65360" y="1988766"/>
              <a:ext cx="1030709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MemWrite</a:t>
              </a:r>
              <a:endPara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65360" y="2209666"/>
              <a:ext cx="756791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  <a:endParaRPr lang="en-US" altLang="zh-CN" sz="1325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65360" y="2430566"/>
              <a:ext cx="717277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AluOP</a:t>
              </a:r>
              <a:endParaRPr lang="en-US" altLang="zh-CN" sz="1325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065360" y="2662976"/>
              <a:ext cx="822424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ALUSrc</a:t>
              </a:r>
              <a:endParaRPr lang="en-US" altLang="zh-CN" sz="1325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754378" y="3260600"/>
              <a:ext cx="747415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RegDst</a:t>
              </a:r>
              <a:endParaRPr lang="en-US" altLang="zh-CN" sz="1325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065360" y="2883875"/>
              <a:ext cx="93159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RegWrite</a:t>
              </a:r>
              <a:endParaRPr lang="en-US" altLang="zh-CN" sz="1325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419520" y="2472651"/>
              <a:ext cx="683791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PCSrc</a:t>
              </a:r>
              <a:endPara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992610" y="3763083"/>
              <a:ext cx="252305" cy="453041"/>
            </a:xfrm>
            <a:prstGeom prst="rect">
              <a:avLst/>
            </a:prstGeom>
            <a:solidFill>
              <a:srgbClr val="59B2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cxnSp>
          <p:nvCxnSpPr>
            <p:cNvPr id="25" name="直接连接符 24"/>
            <p:cNvCxnSpPr/>
            <p:nvPr/>
          </p:nvCxnSpPr>
          <p:spPr>
            <a:xfrm flipV="1">
              <a:off x="2119506" y="4219534"/>
              <a:ext cx="0" cy="10085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1870381" y="4266907"/>
              <a:ext cx="53846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325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连接符 26"/>
            <p:cNvCxnSpPr>
              <a:endCxn id="24" idx="1"/>
            </p:cNvCxnSpPr>
            <p:nvPr/>
          </p:nvCxnSpPr>
          <p:spPr>
            <a:xfrm>
              <a:off x="1681860" y="3989131"/>
              <a:ext cx="310750" cy="47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250097" y="3993971"/>
              <a:ext cx="343074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1908246" y="3424994"/>
              <a:ext cx="445368" cy="3422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1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</a:t>
              </a:r>
              <a:endParaRPr lang="en-US" altLang="zh-CN" sz="151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584594" y="3667322"/>
              <a:ext cx="949615" cy="1445348"/>
              <a:chOff x="2153669" y="3581315"/>
              <a:chExt cx="986506" cy="1387999"/>
            </a:xfrm>
          </p:grpSpPr>
          <p:sp>
            <p:nvSpPr>
              <p:cNvPr id="154" name="矩形 153"/>
              <p:cNvSpPr/>
              <p:nvPr/>
            </p:nvSpPr>
            <p:spPr>
              <a:xfrm>
                <a:off x="2162582" y="3581315"/>
                <a:ext cx="920297" cy="1387999"/>
              </a:xfrm>
              <a:prstGeom prst="rect">
                <a:avLst/>
              </a:prstGeom>
              <a:solidFill>
                <a:srgbClr val="79F5F9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2672635" y="3769167"/>
                <a:ext cx="467540" cy="299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2153669" y="3768090"/>
                <a:ext cx="335751" cy="299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2251060" y="4158047"/>
                <a:ext cx="759636" cy="506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325" b="1" kern="0" dirty="0">
                    <a:latin typeface="微软雅黑" panose="020B0503020204020204" charset="-122"/>
                    <a:ea typeface="微软雅黑" panose="020B0503020204020204" charset="-122"/>
                  </a:rPr>
                  <a:t>指令</a:t>
                </a:r>
                <a:endParaRPr lang="en-US" altLang="zh-CN" sz="132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325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32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3435980" y="3732115"/>
              <a:ext cx="650974" cy="2806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4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指令字</a:t>
              </a:r>
              <a:endParaRPr lang="zh-CN" altLang="en-US" sz="114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069337" y="5786044"/>
              <a:ext cx="216340" cy="312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2407598" y="5954587"/>
              <a:ext cx="37080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任意多边形: 形状 251"/>
            <p:cNvSpPr/>
            <p:nvPr/>
          </p:nvSpPr>
          <p:spPr>
            <a:xfrm>
              <a:off x="3104594" y="5704600"/>
              <a:ext cx="420272" cy="738401"/>
            </a:xfrm>
            <a:custGeom>
              <a:avLst/>
              <a:gdLst>
                <a:gd name="connsiteX0" fmla="*/ 0 w 234950"/>
                <a:gd name="connsiteY0" fmla="*/ 0 h 812800"/>
                <a:gd name="connsiteX1" fmla="*/ 234950 w 234950"/>
                <a:gd name="connsiteY1" fmla="*/ 0 h 812800"/>
                <a:gd name="connsiteX2" fmla="*/ 234950 w 234950"/>
                <a:gd name="connsiteY2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4950" h="812800">
                  <a:moveTo>
                    <a:pt x="0" y="0"/>
                  </a:moveTo>
                  <a:lnTo>
                    <a:pt x="234950" y="0"/>
                  </a:lnTo>
                  <a:lnTo>
                    <a:pt x="234950" y="812800"/>
                  </a:lnTo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5" name="矩形 34"/>
            <p:cNvSpPr/>
            <p:nvPr/>
          </p:nvSpPr>
          <p:spPr>
            <a:xfrm>
              <a:off x="3233226" y="5423935"/>
              <a:ext cx="620837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PC+4</a:t>
              </a:r>
              <a:endParaRPr lang="en-US" altLang="zh-CN" sz="1325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977560" y="2915317"/>
              <a:ext cx="380405" cy="2665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5:0</a:t>
              </a:r>
              <a:endPara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993227" y="4041790"/>
              <a:ext cx="521047" cy="2665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20:16</a:t>
              </a:r>
              <a:endPara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995056" y="3774290"/>
              <a:ext cx="521047" cy="2665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25:21</a:t>
              </a:r>
              <a:endPara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66955" y="4545075"/>
              <a:ext cx="521047" cy="2665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15:11</a:t>
              </a:r>
              <a:endPara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978687" y="5823198"/>
              <a:ext cx="450726" cy="2665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15:0</a:t>
              </a:r>
              <a:endPara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60768" y="5840486"/>
              <a:ext cx="1119113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377380" y="5937733"/>
              <a:ext cx="896764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SignImm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102472" y="3624635"/>
              <a:ext cx="1417422" cy="1620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4" name="矩形 43"/>
            <p:cNvSpPr/>
            <p:nvPr/>
          </p:nvSpPr>
          <p:spPr>
            <a:xfrm>
              <a:off x="5087028" y="3846399"/>
              <a:ext cx="499616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088159" y="4167250"/>
              <a:ext cx="499616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081485" y="4515214"/>
              <a:ext cx="46010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87028" y="4869877"/>
              <a:ext cx="499616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607659" y="3587547"/>
              <a:ext cx="48957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464882" y="4623794"/>
              <a:ext cx="90547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325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寄存器堆</a:t>
              </a:r>
              <a:endParaRPr lang="zh-CN" altLang="en-US" sz="1325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187634" y="3856669"/>
              <a:ext cx="41054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79493" y="4276124"/>
              <a:ext cx="41054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4625897" y="4389532"/>
              <a:ext cx="281955" cy="537440"/>
              <a:chOff x="4451072" y="4543951"/>
              <a:chExt cx="281955" cy="537440"/>
            </a:xfrm>
          </p:grpSpPr>
          <p:sp>
            <p:nvSpPr>
              <p:cNvPr id="152" name="流程图: 手动操作 151"/>
              <p:cNvSpPr/>
              <p:nvPr/>
            </p:nvSpPr>
            <p:spPr>
              <a:xfrm rot="16200000">
                <a:off x="4335027" y="4701403"/>
                <a:ext cx="533466" cy="226510"/>
              </a:xfrm>
              <a:prstGeom prst="flowChartManualOperation">
                <a:avLst/>
              </a:prstGeom>
              <a:solidFill>
                <a:srgbClr val="FFFF0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4451072" y="4543951"/>
                <a:ext cx="281955" cy="527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" name="流程图: 手动操作 52"/>
            <p:cNvSpPr/>
            <p:nvPr/>
          </p:nvSpPr>
          <p:spPr>
            <a:xfrm rot="16200000">
              <a:off x="1336980" y="3875036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9026" y="3715552"/>
              <a:ext cx="281955" cy="527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流程图: 手动操作 54"/>
            <p:cNvSpPr/>
            <p:nvPr/>
          </p:nvSpPr>
          <p:spPr>
            <a:xfrm rot="16200000">
              <a:off x="7251910" y="4433214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56" name="矩形 55"/>
            <p:cNvSpPr/>
            <p:nvPr/>
          </p:nvSpPr>
          <p:spPr>
            <a:xfrm>
              <a:off x="7346314" y="4283009"/>
              <a:ext cx="281955" cy="527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流程图: 手动操作 56"/>
            <p:cNvSpPr/>
            <p:nvPr/>
          </p:nvSpPr>
          <p:spPr>
            <a:xfrm rot="16200000">
              <a:off x="11167767" y="4070175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58" name="矩形 57"/>
            <p:cNvSpPr/>
            <p:nvPr/>
          </p:nvSpPr>
          <p:spPr>
            <a:xfrm>
              <a:off x="11263840" y="3936437"/>
              <a:ext cx="281955" cy="527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6507043" y="4010421"/>
              <a:ext cx="1557578" cy="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7855791" y="5879564"/>
              <a:ext cx="34774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组合 60"/>
            <p:cNvGrpSpPr/>
            <p:nvPr/>
          </p:nvGrpSpPr>
          <p:grpSpPr>
            <a:xfrm>
              <a:off x="7386084" y="5653031"/>
              <a:ext cx="485552" cy="552651"/>
              <a:chOff x="7239187" y="4876234"/>
              <a:chExt cx="504415" cy="574121"/>
            </a:xfrm>
          </p:grpSpPr>
          <p:sp>
            <p:nvSpPr>
              <p:cNvPr id="150" name="平行四边形 149"/>
              <p:cNvSpPr/>
              <p:nvPr/>
            </p:nvSpPr>
            <p:spPr>
              <a:xfrm rot="4500000">
                <a:off x="7216515" y="4946030"/>
                <a:ext cx="574121" cy="434528"/>
              </a:xfrm>
              <a:prstGeom prst="parallelogram">
                <a:avLst/>
              </a:prstGeom>
              <a:noFill/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7239187" y="4999635"/>
                <a:ext cx="504415" cy="324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&lt;&lt;2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2" name="矩形 61"/>
            <p:cNvSpPr/>
            <p:nvPr/>
          </p:nvSpPr>
          <p:spPr>
            <a:xfrm>
              <a:off x="8408569" y="6034851"/>
              <a:ext cx="29468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600045" y="5800998"/>
              <a:ext cx="993874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PCBranch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V="1">
              <a:off x="7624520" y="4588128"/>
              <a:ext cx="462543" cy="352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7583805" y="4322624"/>
              <a:ext cx="565249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SrcB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7573803" y="3763083"/>
              <a:ext cx="575295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SrcA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466912" y="3750272"/>
              <a:ext cx="648295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任意多边形: 形状 323"/>
            <p:cNvSpPr/>
            <p:nvPr/>
          </p:nvSpPr>
          <p:spPr>
            <a:xfrm>
              <a:off x="8064621" y="3840798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69" name="矩形 68"/>
            <p:cNvSpPr/>
            <p:nvPr/>
          </p:nvSpPr>
          <p:spPr>
            <a:xfrm rot="16200000">
              <a:off x="8123340" y="4149304"/>
              <a:ext cx="53377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517269" y="4016596"/>
              <a:ext cx="105415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ALUResult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498897" y="4614480"/>
              <a:ext cx="1001241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WriteData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8532230" y="4302272"/>
              <a:ext cx="122403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10541167" y="4301458"/>
              <a:ext cx="780078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组合 73"/>
            <p:cNvGrpSpPr/>
            <p:nvPr/>
          </p:nvGrpSpPr>
          <p:grpSpPr>
            <a:xfrm>
              <a:off x="9690826" y="3695866"/>
              <a:ext cx="921981" cy="1436044"/>
              <a:chOff x="2106940" y="3477998"/>
              <a:chExt cx="957799" cy="1491834"/>
            </a:xfrm>
          </p:grpSpPr>
          <p:sp>
            <p:nvSpPr>
              <p:cNvPr id="144" name="矩形 143"/>
              <p:cNvSpPr/>
              <p:nvPr/>
            </p:nvSpPr>
            <p:spPr>
              <a:xfrm>
                <a:off x="2162583" y="3477998"/>
                <a:ext cx="828902" cy="1491834"/>
              </a:xfrm>
              <a:prstGeom prst="rect">
                <a:avLst/>
              </a:prstGeom>
              <a:solidFill>
                <a:srgbClr val="79F5F9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 dirty="0"/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2317534" y="3480984"/>
                <a:ext cx="508589" cy="324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2597199" y="3861428"/>
                <a:ext cx="467540" cy="324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146876" y="3834566"/>
                <a:ext cx="335805" cy="324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2185776" y="4068361"/>
                <a:ext cx="759759" cy="5482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325" b="1" kern="0" dirty="0">
                    <a:latin typeface="微软雅黑" panose="020B0503020204020204" charset="-122"/>
                    <a:ea typeface="微软雅黑" panose="020B0503020204020204" charset="-122"/>
                  </a:rPr>
                  <a:t>数据</a:t>
                </a:r>
                <a:endParaRPr lang="en-US" altLang="zh-CN" sz="132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325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32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2106940" y="4556521"/>
                <a:ext cx="521897" cy="324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0484405" y="4026377"/>
              <a:ext cx="95503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ReadData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506410" y="6662499"/>
              <a:ext cx="1387004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WriteBackData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任意多边形: 形状 323"/>
            <p:cNvSpPr/>
            <p:nvPr/>
          </p:nvSpPr>
          <p:spPr>
            <a:xfrm>
              <a:off x="8163994" y="5696260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78" name="任意多边形: 形状 323"/>
            <p:cNvSpPr/>
            <p:nvPr/>
          </p:nvSpPr>
          <p:spPr>
            <a:xfrm>
              <a:off x="2768573" y="5274135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79" name="矩形 78"/>
            <p:cNvSpPr/>
            <p:nvPr/>
          </p:nvSpPr>
          <p:spPr>
            <a:xfrm>
              <a:off x="2950880" y="5513430"/>
              <a:ext cx="373038" cy="404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9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89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8350117" y="5929356"/>
              <a:ext cx="373038" cy="404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9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89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1" name="流程图: 手动输入 146"/>
            <p:cNvSpPr/>
            <p:nvPr/>
          </p:nvSpPr>
          <p:spPr>
            <a:xfrm>
              <a:off x="5181935" y="5812705"/>
              <a:ext cx="1223105" cy="30849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82" name="矩形 81"/>
            <p:cNvSpPr/>
            <p:nvPr/>
          </p:nvSpPr>
          <p:spPr>
            <a:xfrm>
              <a:off x="933293" y="6724905"/>
              <a:ext cx="1377628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BranchAddress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>
            <a:xfrm>
              <a:off x="4038682" y="2883186"/>
              <a:ext cx="0" cy="3163131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任意多边形: 形状 256"/>
            <p:cNvSpPr/>
            <p:nvPr/>
          </p:nvSpPr>
          <p:spPr>
            <a:xfrm flipV="1">
              <a:off x="11547755" y="4010500"/>
              <a:ext cx="225121" cy="153946"/>
            </a:xfrm>
            <a:custGeom>
              <a:avLst/>
              <a:gdLst>
                <a:gd name="connsiteX0" fmla="*/ 323850 w 323850"/>
                <a:gd name="connsiteY0" fmla="*/ 0 h 0"/>
                <a:gd name="connsiteX1" fmla="*/ 0 w 3238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>
                  <a:moveTo>
                    <a:pt x="323850" y="0"/>
                  </a:moveTo>
                  <a:lnTo>
                    <a:pt x="0" y="0"/>
                  </a:lnTo>
                </a:path>
              </a:pathLst>
            </a:cu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cxnSp>
          <p:nvCxnSpPr>
            <p:cNvPr id="85" name="直接连接符 84"/>
            <p:cNvCxnSpPr>
              <a:stCxn id="84" idx="0"/>
            </p:cNvCxnSpPr>
            <p:nvPr/>
          </p:nvCxnSpPr>
          <p:spPr>
            <a:xfrm>
              <a:off x="11772876" y="4164446"/>
              <a:ext cx="8580" cy="2795238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4053450" y="4762613"/>
              <a:ext cx="60419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4391673" y="4518933"/>
              <a:ext cx="25835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391673" y="4289705"/>
              <a:ext cx="0" cy="225509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4038682" y="2883186"/>
              <a:ext cx="530592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4046972" y="6046317"/>
              <a:ext cx="111098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4391673" y="5021016"/>
              <a:ext cx="0" cy="1938668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4391673" y="6959684"/>
              <a:ext cx="7379146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9492790" y="3487778"/>
              <a:ext cx="1348856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9492790" y="3487778"/>
              <a:ext cx="0" cy="787747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10841646" y="3487778"/>
              <a:ext cx="0" cy="501353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10848976" y="3998474"/>
              <a:ext cx="47226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6814452" y="4910747"/>
              <a:ext cx="2914605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6814452" y="4426978"/>
              <a:ext cx="0" cy="483769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7088792" y="4711487"/>
              <a:ext cx="0" cy="1237624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7108189" y="4711893"/>
              <a:ext cx="285305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6429375" y="5966951"/>
              <a:ext cx="975092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060306" y="3143260"/>
              <a:ext cx="522726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3" name="矩形 102"/>
            <p:cNvSpPr/>
            <p:nvPr/>
          </p:nvSpPr>
          <p:spPr>
            <a:xfrm>
              <a:off x="3984471" y="2661978"/>
              <a:ext cx="521047" cy="2665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31:26</a:t>
              </a:r>
              <a:endPara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等腰三角形 103"/>
            <p:cNvSpPr/>
            <p:nvPr/>
          </p:nvSpPr>
          <p:spPr>
            <a:xfrm>
              <a:off x="2010894" y="4092249"/>
              <a:ext cx="217225" cy="122111"/>
            </a:xfrm>
            <a:prstGeom prst="triangle">
              <a:avLst/>
            </a:prstGeom>
            <a:solidFill>
              <a:srgbClr val="59B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5532327" y="5118027"/>
              <a:ext cx="538460" cy="486751"/>
              <a:chOff x="1853728" y="4285666"/>
              <a:chExt cx="538460" cy="486751"/>
            </a:xfrm>
            <a:solidFill>
              <a:srgbClr val="FFCCFF"/>
            </a:solidFill>
          </p:grpSpPr>
          <p:cxnSp>
            <p:nvCxnSpPr>
              <p:cNvPr id="141" name="直接连接符 140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矩形 141"/>
              <p:cNvSpPr/>
              <p:nvPr/>
            </p:nvSpPr>
            <p:spPr>
              <a:xfrm>
                <a:off x="1853728" y="4460324"/>
                <a:ext cx="538460" cy="31209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325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等腰三角形 142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9904273" y="5003415"/>
              <a:ext cx="538460" cy="486751"/>
              <a:chOff x="1853728" y="4285666"/>
              <a:chExt cx="538460" cy="486751"/>
            </a:xfrm>
            <a:solidFill>
              <a:srgbClr val="00B050"/>
            </a:solidFill>
          </p:grpSpPr>
          <p:cxnSp>
            <p:nvCxnSpPr>
              <p:cNvPr id="138" name="直接连接符 137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矩形 138"/>
              <p:cNvSpPr/>
              <p:nvPr/>
            </p:nvSpPr>
            <p:spPr>
              <a:xfrm>
                <a:off x="1853728" y="4460324"/>
                <a:ext cx="538460" cy="31209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325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等腰三角形 139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rgbClr val="79F5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cxnSp>
          <p:nvCxnSpPr>
            <p:cNvPr id="107" name="直接连接符 106"/>
            <p:cNvCxnSpPr/>
            <p:nvPr/>
          </p:nvCxnSpPr>
          <p:spPr>
            <a:xfrm>
              <a:off x="3493075" y="4009114"/>
              <a:ext cx="54560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1269836" y="3840798"/>
              <a:ext cx="0" cy="2602203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1269836" y="6443001"/>
              <a:ext cx="6894158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8941392" y="6150115"/>
              <a:ext cx="0" cy="549253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985166" y="6699368"/>
              <a:ext cx="792812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981804" y="4128910"/>
              <a:ext cx="0" cy="2570458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981804" y="4128910"/>
              <a:ext cx="50069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1269836" y="3840798"/>
              <a:ext cx="21602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8631603" y="6150115"/>
              <a:ext cx="309789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2407598" y="4010421"/>
              <a:ext cx="0" cy="1464731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2407598" y="5475152"/>
              <a:ext cx="35786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8" name="组合 117"/>
            <p:cNvGrpSpPr/>
            <p:nvPr/>
          </p:nvGrpSpPr>
          <p:grpSpPr>
            <a:xfrm>
              <a:off x="5099722" y="2927507"/>
              <a:ext cx="2431294" cy="1389682"/>
              <a:chOff x="5039741" y="3208161"/>
              <a:chExt cx="597546" cy="457491"/>
            </a:xfrm>
          </p:grpSpPr>
          <p:cxnSp>
            <p:nvCxnSpPr>
              <p:cNvPr id="136" name="直接连接符 135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19" name="直接连接符 118"/>
            <p:cNvCxnSpPr/>
            <p:nvPr/>
          </p:nvCxnSpPr>
          <p:spPr>
            <a:xfrm>
              <a:off x="9005029" y="2577253"/>
              <a:ext cx="0" cy="144912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8546056" y="4038014"/>
              <a:ext cx="45897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9005029" y="2577253"/>
              <a:ext cx="2003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2" name="流程图: 延期 121"/>
            <p:cNvSpPr/>
            <p:nvPr/>
          </p:nvSpPr>
          <p:spPr>
            <a:xfrm>
              <a:off x="9220461" y="2408903"/>
              <a:ext cx="281920" cy="228390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cxnSp>
          <p:nvCxnSpPr>
            <p:cNvPr id="123" name="直接连接符 122"/>
            <p:cNvCxnSpPr/>
            <p:nvPr/>
          </p:nvCxnSpPr>
          <p:spPr>
            <a:xfrm>
              <a:off x="9502935" y="2523098"/>
              <a:ext cx="279279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9782214" y="1767866"/>
              <a:ext cx="0" cy="755232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1617606" y="1767866"/>
              <a:ext cx="8164608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1603713" y="1767866"/>
              <a:ext cx="0" cy="1985274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7" name="矩形 126"/>
            <p:cNvSpPr/>
            <p:nvPr/>
          </p:nvSpPr>
          <p:spPr>
            <a:xfrm>
              <a:off x="697004" y="3693304"/>
              <a:ext cx="620837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PC+4</a:t>
              </a:r>
              <a:endParaRPr lang="en-US" altLang="zh-CN" sz="1325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4418820" y="1847647"/>
              <a:ext cx="655071" cy="1459212"/>
              <a:chOff x="4249767" y="1888664"/>
              <a:chExt cx="655071" cy="1459212"/>
            </a:xfrm>
          </p:grpSpPr>
          <p:sp>
            <p:nvSpPr>
              <p:cNvPr id="132" name="矩形: 圆角 196"/>
              <p:cNvSpPr/>
              <p:nvPr/>
            </p:nvSpPr>
            <p:spPr>
              <a:xfrm>
                <a:off x="4269135" y="1888664"/>
                <a:ext cx="635703" cy="1459212"/>
              </a:xfrm>
              <a:prstGeom prst="round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4389953" y="1996880"/>
                <a:ext cx="396478" cy="834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15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控</a:t>
                </a:r>
                <a:endParaRPr lang="en-US" altLang="zh-CN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515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制</a:t>
                </a:r>
                <a:endParaRPr lang="en-US" altLang="zh-CN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515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器</a:t>
                </a:r>
                <a:endParaRPr lang="zh-CN" altLang="en-US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4249767" y="3005005"/>
                <a:ext cx="578644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</a:t>
                </a:r>
                <a:endParaRPr lang="en-US" altLang="zh-CN" sz="1325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4262342" y="2770315"/>
                <a:ext cx="430634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</a:t>
                </a:r>
                <a:endParaRPr lang="en-US" altLang="zh-CN" sz="1325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9" name="矩形 128"/>
            <p:cNvSpPr/>
            <p:nvPr/>
          </p:nvSpPr>
          <p:spPr>
            <a:xfrm>
              <a:off x="4339315" y="3700545"/>
              <a:ext cx="34290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rs</a:t>
              </a:r>
              <a:endPara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4346940" y="3982725"/>
              <a:ext cx="33821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rt</a:t>
              </a:r>
              <a:endPara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331006" y="4502526"/>
              <a:ext cx="373038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rd</a:t>
              </a:r>
              <a:endPara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单周期</a:t>
            </a:r>
            <a:r>
              <a:rPr lang="en-US" altLang="zh-CN" dirty="0"/>
              <a:t>MIPS</a:t>
            </a:r>
            <a:r>
              <a:rPr lang="zh-CN" altLang="en-US" dirty="0"/>
              <a:t>控制器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272" y="1296000"/>
            <a:ext cx="10852237" cy="5041355"/>
          </a:xfrm>
        </p:spPr>
        <p:txBody>
          <a:bodyPr/>
          <a:lstStyle/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单周期控制器无时序逻辑，纯组合逻辑电路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输入信号：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指令字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Opcode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，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Func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字段（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12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位）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输出信号：所有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控制信号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设计方法：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真值表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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表达式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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电路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                      利用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Logisim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自动生成电路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Wingdings" panose="05000000000000000000" pitchFamily="2" charset="2"/>
            </a:endParaRP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93211" y="2746258"/>
            <a:ext cx="4326419" cy="3261742"/>
            <a:chOff x="1055883" y="2147652"/>
            <a:chExt cx="4563020" cy="3440119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1062958" y="2147652"/>
              <a:ext cx="4555945" cy="3440119"/>
            </a:xfrm>
            <a:prstGeom prst="roundRect">
              <a:avLst/>
            </a:prstGeom>
            <a:solidFill>
              <a:srgbClr val="FFFF99"/>
            </a:solidFill>
            <a:ln w="57150">
              <a:solidFill>
                <a:srgbClr val="FF6600"/>
              </a:solidFill>
              <a:round/>
              <a:tailEnd type="triangle" w="med" len="med"/>
            </a:ln>
          </p:spPr>
          <p:txBody>
            <a:bodyPr vert="horz" wrap="square" lIns="86699" tIns="43349" rIns="86699" bIns="43349" numCol="1" rtlCol="0" anchor="t" anchorCtr="0" compatLnSpc="1"/>
            <a:lstStyle/>
            <a:p>
              <a:pPr algn="ctr"/>
              <a:endParaRPr lang="zh-CN" altLang="en-US" sz="379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055883" y="2392189"/>
              <a:ext cx="4238028" cy="3013030"/>
              <a:chOff x="3561231" y="1767866"/>
              <a:chExt cx="2568088" cy="1825784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5087698" y="2027665"/>
                <a:ext cx="1041621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5072002" y="2247928"/>
                <a:ext cx="1057317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5072002" y="2475882"/>
                <a:ext cx="1057317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5072002" y="2703836"/>
                <a:ext cx="1057317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5072002" y="2931790"/>
                <a:ext cx="1057317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5072002" y="3159744"/>
                <a:ext cx="1057317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4778067" y="3306859"/>
                <a:ext cx="0" cy="250008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5065360" y="1767866"/>
                <a:ext cx="1028252" cy="282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75" dirty="0" err="1">
                    <a:solidFill>
                      <a:srgbClr val="00B0F0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MemtoReg</a:t>
                </a:r>
                <a:endParaRPr lang="zh-CN" altLang="en-US" sz="2275" dirty="0">
                  <a:solidFill>
                    <a:srgbClr val="00B0F0"/>
                  </a:solidFill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065360" y="1988766"/>
                <a:ext cx="986331" cy="282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75" dirty="0" err="1">
                    <a:solidFill>
                      <a:srgbClr val="00B0F0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MemWrite</a:t>
                </a:r>
                <a:endParaRPr lang="zh-CN" altLang="en-US" sz="2275" dirty="0">
                  <a:solidFill>
                    <a:srgbClr val="00B0F0"/>
                  </a:solidFill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065360" y="2209666"/>
                <a:ext cx="681486" cy="282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75" dirty="0">
                    <a:solidFill>
                      <a:srgbClr val="00B0F0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Branch</a:t>
                </a:r>
                <a:endParaRPr lang="zh-CN" altLang="en-US" sz="2275" dirty="0">
                  <a:solidFill>
                    <a:srgbClr val="00B0F0"/>
                  </a:solidFill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065360" y="2430566"/>
                <a:ext cx="633335" cy="282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75" dirty="0" err="1">
                    <a:solidFill>
                      <a:srgbClr val="00B0F0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AluOP</a:t>
                </a:r>
                <a:endParaRPr lang="zh-CN" altLang="en-US" sz="2275" baseline="-25000" dirty="0">
                  <a:solidFill>
                    <a:srgbClr val="00B0F0"/>
                  </a:solidFill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065360" y="2662976"/>
                <a:ext cx="698943" cy="282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75" dirty="0" err="1">
                    <a:solidFill>
                      <a:srgbClr val="00B0F0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ALUSrc</a:t>
                </a:r>
                <a:endParaRPr lang="zh-CN" altLang="en-US" sz="2275" baseline="-25000" dirty="0">
                  <a:solidFill>
                    <a:srgbClr val="00B0F0"/>
                  </a:solidFill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808008" y="3310893"/>
                <a:ext cx="704967" cy="282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75" dirty="0" err="1">
                    <a:solidFill>
                      <a:srgbClr val="00B0F0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RegDst</a:t>
                </a:r>
                <a:endParaRPr lang="zh-CN" altLang="en-US" sz="2275" baseline="-25000" dirty="0">
                  <a:solidFill>
                    <a:srgbClr val="00B0F0"/>
                  </a:solidFill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065360" y="2883875"/>
                <a:ext cx="874580" cy="282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75" dirty="0" err="1">
                    <a:solidFill>
                      <a:srgbClr val="00B0F0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RegWrite</a:t>
                </a:r>
                <a:endParaRPr lang="zh-CN" altLang="en-US" sz="2275" baseline="-25000" dirty="0">
                  <a:solidFill>
                    <a:srgbClr val="00B0F0"/>
                  </a:solidFill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977560" y="2915317"/>
                <a:ext cx="300378" cy="226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dirty="0"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5:0</a:t>
                </a:r>
                <a:endParaRPr lang="zh-CN" altLang="en-US" sz="1705" dirty="0"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>
                <a:off x="4038682" y="2883186"/>
                <a:ext cx="530592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4060306" y="3143260"/>
                <a:ext cx="522726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3984471" y="2661978"/>
                <a:ext cx="452001" cy="226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dirty="0"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31:26</a:t>
                </a:r>
                <a:endParaRPr lang="zh-CN" altLang="en-US" sz="1705" dirty="0"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grpSp>
            <p:nvGrpSpPr>
              <p:cNvPr id="25" name="组合 24"/>
              <p:cNvGrpSpPr/>
              <p:nvPr/>
            </p:nvGrpSpPr>
            <p:grpSpPr>
              <a:xfrm>
                <a:off x="3561231" y="1847647"/>
                <a:ext cx="1512660" cy="1459212"/>
                <a:chOff x="3392178" y="1888664"/>
                <a:chExt cx="1512660" cy="1459212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3392178" y="3005535"/>
                  <a:ext cx="506299" cy="2827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275" dirty="0" err="1">
                      <a:latin typeface="Segoe UI" panose="020B0502040204020203" charset="0"/>
                      <a:ea typeface="Segoe UI Black" panose="020B0A02040204020203" pitchFamily="34" charset="0"/>
                      <a:cs typeface="Segoe UI" panose="020B0502040204020203" charset="0"/>
                    </a:rPr>
                    <a:t>Func</a:t>
                  </a:r>
                  <a:endParaRPr lang="zh-CN" altLang="en-US" sz="2275" dirty="0">
                    <a:latin typeface="Segoe UI" panose="020B0502040204020203" charset="0"/>
                    <a:cs typeface="Segoe UI" panose="020B0502040204020203" charset="0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3467343" y="2712111"/>
                  <a:ext cx="367994" cy="2827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275" dirty="0">
                      <a:latin typeface="Segoe UI" panose="020B0502040204020203" charset="0"/>
                      <a:ea typeface="Segoe UI Black" panose="020B0A02040204020203" pitchFamily="34" charset="0"/>
                      <a:cs typeface="Segoe UI" panose="020B0502040204020203" charset="0"/>
                    </a:rPr>
                    <a:t>Op</a:t>
                  </a:r>
                  <a:endParaRPr lang="zh-CN" altLang="en-US" sz="2275" dirty="0">
                    <a:latin typeface="Segoe UI" panose="020B0502040204020203" charset="0"/>
                    <a:cs typeface="Segoe UI" panose="020B0502040204020203" charset="0"/>
                  </a:endParaRPr>
                </a:p>
              </p:txBody>
            </p:sp>
            <p:sp>
              <p:nvSpPr>
                <p:cNvPr id="28" name="矩形: 圆角 196"/>
                <p:cNvSpPr/>
                <p:nvPr/>
              </p:nvSpPr>
              <p:spPr>
                <a:xfrm>
                  <a:off x="4269135" y="1888664"/>
                  <a:ext cx="635703" cy="1459212"/>
                </a:xfrm>
                <a:prstGeom prst="round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035">
                    <a:solidFill>
                      <a:schemeClr val="bg1"/>
                    </a:solidFill>
                    <a:latin typeface="Segoe UI" panose="020B0502040204020203" charset="0"/>
                    <a:cs typeface="Segoe UI" panose="020B0502040204020203" charset="0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4425026" y="2177045"/>
                  <a:ext cx="335211" cy="8423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655" dirty="0">
                      <a:solidFill>
                        <a:schemeClr val="bg1"/>
                      </a:solidFill>
                      <a:latin typeface="Segoe UI" panose="020B0502040204020203" charset="0"/>
                      <a:ea typeface="微软雅黑" panose="020B0503020204020204" charset="-122"/>
                      <a:cs typeface="Segoe UI" panose="020B0502040204020203" charset="0"/>
                    </a:rPr>
                    <a:t>控</a:t>
                  </a:r>
                  <a:endParaRPr lang="en-US" altLang="zh-CN" sz="2655" dirty="0">
                    <a:solidFill>
                      <a:schemeClr val="bg1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endParaRPr>
                </a:p>
                <a:p>
                  <a:r>
                    <a:rPr lang="zh-CN" altLang="en-US" sz="2655" dirty="0">
                      <a:solidFill>
                        <a:schemeClr val="bg1"/>
                      </a:solidFill>
                      <a:latin typeface="Segoe UI" panose="020B0502040204020203" charset="0"/>
                      <a:ea typeface="微软雅黑" panose="020B0503020204020204" charset="-122"/>
                      <a:cs typeface="Segoe UI" panose="020B0502040204020203" charset="0"/>
                    </a:rPr>
                    <a:t>制</a:t>
                  </a:r>
                  <a:endParaRPr lang="en-US" altLang="zh-CN" sz="2655" dirty="0">
                    <a:solidFill>
                      <a:schemeClr val="bg1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endParaRPr>
                </a:p>
                <a:p>
                  <a:r>
                    <a:rPr lang="zh-CN" altLang="en-US" sz="2655" dirty="0">
                      <a:solidFill>
                        <a:schemeClr val="bg1"/>
                      </a:solidFill>
                      <a:latin typeface="Segoe UI" panose="020B0502040204020203" charset="0"/>
                      <a:ea typeface="微软雅黑" panose="020B0503020204020204" charset="-122"/>
                      <a:cs typeface="Segoe UI" panose="020B0502040204020203" charset="0"/>
                    </a:rPr>
                    <a:t>器</a:t>
                  </a:r>
                  <a:endParaRPr lang="zh-CN" altLang="en-US" sz="2655" dirty="0">
                    <a:solidFill>
                      <a:schemeClr val="bg1"/>
                    </a:solidFill>
                    <a:latin typeface="Segoe UI" panose="020B0502040204020203" charset="0"/>
                    <a:ea typeface="微软雅黑" panose="020B0503020204020204" charset="-122"/>
                    <a:cs typeface="Segoe UI" panose="020B0502040204020203" charset="0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多周期</a:t>
            </a:r>
            <a:r>
              <a:rPr lang="en-US" altLang="zh-CN" dirty="0"/>
              <a:t>MIPS </a:t>
            </a:r>
            <a:r>
              <a:rPr lang="zh-CN" altLang="en-US" dirty="0"/>
              <a:t>顶层</a:t>
            </a:r>
            <a:r>
              <a:rPr lang="zh-CN" altLang="en-US" dirty="0" smtClean="0"/>
              <a:t>视图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912334" y="1304889"/>
            <a:ext cx="10489364" cy="5096747"/>
            <a:chOff x="1008151" y="1544440"/>
            <a:chExt cx="11063001" cy="5375475"/>
          </a:xfrm>
        </p:grpSpPr>
        <p:grpSp>
          <p:nvGrpSpPr>
            <p:cNvPr id="5" name="组合 4"/>
            <p:cNvGrpSpPr/>
            <p:nvPr/>
          </p:nvGrpSpPr>
          <p:grpSpPr>
            <a:xfrm>
              <a:off x="5532632" y="2647662"/>
              <a:ext cx="4205147" cy="1544978"/>
              <a:chOff x="5526640" y="1825630"/>
              <a:chExt cx="5210856" cy="1142068"/>
            </a:xfrm>
          </p:grpSpPr>
          <p:cxnSp>
            <p:nvCxnSpPr>
              <p:cNvPr id="243" name="直接连接符 242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4" name="直接连接符 243"/>
              <p:cNvCxnSpPr/>
              <p:nvPr/>
            </p:nvCxnSpPr>
            <p:spPr>
              <a:xfrm>
                <a:off x="10737496" y="1825630"/>
                <a:ext cx="0" cy="1142068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6962454" y="4527342"/>
              <a:ext cx="307874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962454" y="4292288"/>
              <a:ext cx="30787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513246" y="5377016"/>
              <a:ext cx="171696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635130" y="4058982"/>
              <a:ext cx="1327324" cy="1553771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9501522" y="4045227"/>
              <a:ext cx="443122" cy="924992"/>
              <a:chOff x="9501522" y="3862856"/>
              <a:chExt cx="443122" cy="924992"/>
            </a:xfrm>
          </p:grpSpPr>
          <p:sp>
            <p:nvSpPr>
              <p:cNvPr id="241" name="任意多边形: 形状 259"/>
              <p:cNvSpPr/>
              <p:nvPr/>
            </p:nvSpPr>
            <p:spPr>
              <a:xfrm>
                <a:off x="9501522" y="3862856"/>
                <a:ext cx="443122" cy="924992"/>
              </a:xfrm>
              <a:custGeom>
                <a:avLst/>
                <a:gdLst>
                  <a:gd name="connsiteX0" fmla="*/ 0 w 567834"/>
                  <a:gd name="connsiteY0" fmla="*/ 0 h 877078"/>
                  <a:gd name="connsiteX1" fmla="*/ 567834 w 567834"/>
                  <a:gd name="connsiteY1" fmla="*/ 293248 h 877078"/>
                  <a:gd name="connsiteX2" fmla="*/ 567834 w 567834"/>
                  <a:gd name="connsiteY2" fmla="*/ 639814 h 877078"/>
                  <a:gd name="connsiteX3" fmla="*/ 5332 w 567834"/>
                  <a:gd name="connsiteY3" fmla="*/ 877078 h 877078"/>
                  <a:gd name="connsiteX4" fmla="*/ 5332 w 567834"/>
                  <a:gd name="connsiteY4" fmla="*/ 525180 h 877078"/>
                  <a:gd name="connsiteX5" fmla="*/ 66647 w 567834"/>
                  <a:gd name="connsiteY5" fmla="*/ 445204 h 877078"/>
                  <a:gd name="connsiteX6" fmla="*/ 0 w 567834"/>
                  <a:gd name="connsiteY6" fmla="*/ 338568 h 877078"/>
                  <a:gd name="connsiteX7" fmla="*/ 0 w 567834"/>
                  <a:gd name="connsiteY7" fmla="*/ 0 h 87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7834" h="877078">
                    <a:moveTo>
                      <a:pt x="0" y="0"/>
                    </a:moveTo>
                    <a:lnTo>
                      <a:pt x="567834" y="293248"/>
                    </a:lnTo>
                    <a:lnTo>
                      <a:pt x="567834" y="639814"/>
                    </a:lnTo>
                    <a:lnTo>
                      <a:pt x="5332" y="877078"/>
                    </a:lnTo>
                    <a:lnTo>
                      <a:pt x="5332" y="525180"/>
                    </a:lnTo>
                    <a:lnTo>
                      <a:pt x="66647" y="445204"/>
                    </a:lnTo>
                    <a:lnTo>
                      <a:pt x="0" y="3385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D3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242" name="矩形 241"/>
              <p:cNvSpPr/>
              <p:nvPr/>
            </p:nvSpPr>
            <p:spPr>
              <a:xfrm rot="16200000">
                <a:off x="9410368" y="4144537"/>
                <a:ext cx="551855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</a:t>
                </a:r>
                <a:endPara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2556996" y="4058983"/>
              <a:ext cx="874185" cy="1328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2" name="矩形 11"/>
            <p:cNvSpPr/>
            <p:nvPr/>
          </p:nvSpPr>
          <p:spPr>
            <a:xfrm>
              <a:off x="1337060" y="4179616"/>
              <a:ext cx="249125" cy="4580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3" name="矩形 12"/>
            <p:cNvSpPr/>
            <p:nvPr/>
          </p:nvSpPr>
          <p:spPr>
            <a:xfrm>
              <a:off x="1275037" y="4138854"/>
              <a:ext cx="397818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928760" y="1546821"/>
              <a:ext cx="479524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15399" y="2855146"/>
              <a:ext cx="53645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31:26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472852" y="3074628"/>
              <a:ext cx="38911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5:0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任意多边形: 形状 47"/>
            <p:cNvSpPr/>
            <p:nvPr/>
          </p:nvSpPr>
          <p:spPr>
            <a:xfrm>
              <a:off x="5519943" y="3315715"/>
              <a:ext cx="770143" cy="753401"/>
            </a:xfrm>
            <a:custGeom>
              <a:avLst/>
              <a:gdLst>
                <a:gd name="connsiteX0" fmla="*/ 0 w 730250"/>
                <a:gd name="connsiteY0" fmla="*/ 0 h 730250"/>
                <a:gd name="connsiteX1" fmla="*/ 730250 w 730250"/>
                <a:gd name="connsiteY1" fmla="*/ 0 h 730250"/>
                <a:gd name="connsiteX2" fmla="*/ 730250 w 730250"/>
                <a:gd name="connsiteY2" fmla="*/ 730250 h 730250"/>
                <a:gd name="connsiteX0-1" fmla="*/ 0 w 730250"/>
                <a:gd name="connsiteY0-2" fmla="*/ 0 h 714375"/>
                <a:gd name="connsiteX1-3" fmla="*/ 730250 w 730250"/>
                <a:gd name="connsiteY1-4" fmla="*/ 0 h 714375"/>
                <a:gd name="connsiteX2-5" fmla="*/ 730250 w 730250"/>
                <a:gd name="connsiteY2-6" fmla="*/ 714375 h 7143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30250" h="714375">
                  <a:moveTo>
                    <a:pt x="0" y="0"/>
                  </a:moveTo>
                  <a:lnTo>
                    <a:pt x="730250" y="0"/>
                  </a:lnTo>
                  <a:lnTo>
                    <a:pt x="730250" y="714375"/>
                  </a:lnTo>
                </a:path>
              </a:pathLst>
            </a:cu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8" name="任意多边形: 形状 49"/>
            <p:cNvSpPr/>
            <p:nvPr/>
          </p:nvSpPr>
          <p:spPr>
            <a:xfrm flipH="1">
              <a:off x="4909205" y="3543411"/>
              <a:ext cx="48217" cy="1207048"/>
            </a:xfrm>
            <a:custGeom>
              <a:avLst/>
              <a:gdLst>
                <a:gd name="connsiteX0" fmla="*/ 0 w 0"/>
                <a:gd name="connsiteY0" fmla="*/ 0 h 1187450"/>
                <a:gd name="connsiteX1" fmla="*/ 0 w 0"/>
                <a:gd name="connsiteY1" fmla="*/ 1187450 h 118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187450">
                  <a:moveTo>
                    <a:pt x="0" y="0"/>
                  </a:moveTo>
                  <a:lnTo>
                    <a:pt x="0" y="1187450"/>
                  </a:lnTo>
                </a:path>
              </a:pathLst>
            </a:cu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9" name="任意多边形: 形状 50"/>
            <p:cNvSpPr/>
            <p:nvPr/>
          </p:nvSpPr>
          <p:spPr>
            <a:xfrm>
              <a:off x="5404183" y="3533329"/>
              <a:ext cx="0" cy="1667528"/>
            </a:xfrm>
            <a:custGeom>
              <a:avLst/>
              <a:gdLst>
                <a:gd name="connsiteX0" fmla="*/ 0 w 0"/>
                <a:gd name="connsiteY0" fmla="*/ 0 h 1581150"/>
                <a:gd name="connsiteX1" fmla="*/ 0 w 0"/>
                <a:gd name="connsiteY1" fmla="*/ 158115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81150">
                  <a:moveTo>
                    <a:pt x="0" y="0"/>
                  </a:moveTo>
                  <a:lnTo>
                    <a:pt x="0" y="1581150"/>
                  </a:lnTo>
                </a:path>
              </a:pathLst>
            </a:cu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10675031" y="2263216"/>
              <a:ext cx="213781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0265161" y="2320975"/>
              <a:ext cx="1518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593974" y="4414500"/>
              <a:ext cx="423494" cy="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222390" y="4532703"/>
              <a:ext cx="326809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流程图: 手动操作 23"/>
            <p:cNvSpPr/>
            <p:nvPr/>
          </p:nvSpPr>
          <p:spPr>
            <a:xfrm rot="16200000">
              <a:off x="1867160" y="4412019"/>
              <a:ext cx="491664" cy="208761"/>
            </a:xfrm>
            <a:prstGeom prst="flowChartManualOperation">
              <a:avLst/>
            </a:prstGeom>
            <a:solidFill>
              <a:srgbClr val="FFFFFF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5" name="矩形 24"/>
            <p:cNvSpPr/>
            <p:nvPr/>
          </p:nvSpPr>
          <p:spPr>
            <a:xfrm>
              <a:off x="1970227" y="4236633"/>
              <a:ext cx="286643" cy="550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227210" y="4523463"/>
              <a:ext cx="32199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2056167" y="4624687"/>
              <a:ext cx="620167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864682" y="4179616"/>
              <a:ext cx="217163" cy="43110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751430" y="4028476"/>
              <a:ext cx="505644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033486" y="4239008"/>
              <a:ext cx="463451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540198" y="4326068"/>
              <a:ext cx="328166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553908" y="4650629"/>
              <a:ext cx="90614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Memory</a:t>
              </a:r>
              <a:endPara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22647" y="5002406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864682" y="5284200"/>
              <a:ext cx="217163" cy="43110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5" name="矩形 34"/>
            <p:cNvSpPr/>
            <p:nvPr/>
          </p:nvSpPr>
          <p:spPr>
            <a:xfrm>
              <a:off x="4037438" y="4142298"/>
              <a:ext cx="588690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38518" y="5234883"/>
              <a:ext cx="577974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484803" y="6176569"/>
              <a:ext cx="46278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15:0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433934" y="4874153"/>
              <a:ext cx="53645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15:11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482355" y="4293305"/>
              <a:ext cx="53645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20:16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483451" y="4063520"/>
              <a:ext cx="53645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25:21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4528802" y="4293463"/>
              <a:ext cx="1095613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528802" y="4510530"/>
              <a:ext cx="1095613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endCxn id="28" idx="1"/>
            </p:cNvCxnSpPr>
            <p:nvPr/>
          </p:nvCxnSpPr>
          <p:spPr>
            <a:xfrm>
              <a:off x="3441207" y="4395168"/>
              <a:ext cx="42347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532441" y="3302506"/>
              <a:ext cx="341526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084043" y="4412639"/>
              <a:ext cx="444759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078951" y="5499750"/>
              <a:ext cx="1230628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流程图: 手动输入 146"/>
            <p:cNvSpPr/>
            <p:nvPr/>
          </p:nvSpPr>
          <p:spPr>
            <a:xfrm>
              <a:off x="5684942" y="6178913"/>
              <a:ext cx="1212662" cy="362156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solidFill>
              <a:srgbClr val="ED7D3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8" name="矩形 47"/>
            <p:cNvSpPr/>
            <p:nvPr/>
          </p:nvSpPr>
          <p:spPr>
            <a:xfrm>
              <a:off x="5805389" y="6236742"/>
              <a:ext cx="1168003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627149" y="4119471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627149" y="4336518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627149" y="4770476"/>
              <a:ext cx="474166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627150" y="5220981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026643" y="4024016"/>
              <a:ext cx="505644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600563" y="4112701"/>
              <a:ext cx="421928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597005" y="4365398"/>
              <a:ext cx="421928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012131" y="4801646"/>
              <a:ext cx="910828" cy="550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Register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/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File</a:t>
              </a:r>
              <a:endParaRPr lang="zh-CN" altLang="en-US" sz="1400" b="1" dirty="0"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242686" y="4066288"/>
              <a:ext cx="217163" cy="67063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58" name="矩形 57"/>
            <p:cNvSpPr/>
            <p:nvPr/>
          </p:nvSpPr>
          <p:spPr>
            <a:xfrm>
              <a:off x="7390315" y="4029806"/>
              <a:ext cx="324817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7401899" y="4486958"/>
              <a:ext cx="313432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B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897604" y="6106346"/>
              <a:ext cx="93292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SignImm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7459849" y="4300984"/>
              <a:ext cx="810429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7459849" y="4523129"/>
              <a:ext cx="114349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8374646" y="4737969"/>
              <a:ext cx="22920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8095300" y="4569387"/>
              <a:ext cx="286643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9041111" y="4848984"/>
              <a:ext cx="460411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平行四边形 65"/>
            <p:cNvSpPr/>
            <p:nvPr/>
          </p:nvSpPr>
          <p:spPr>
            <a:xfrm rot="4500000">
              <a:off x="8140665" y="5579765"/>
              <a:ext cx="498722" cy="410677"/>
            </a:xfrm>
            <a:prstGeom prst="parallelogram">
              <a:avLst/>
            </a:prstGeom>
            <a:solidFill>
              <a:srgbClr val="ED7D3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67" name="矩形 66"/>
            <p:cNvSpPr/>
            <p:nvPr/>
          </p:nvSpPr>
          <p:spPr>
            <a:xfrm>
              <a:off x="8143003" y="5619415"/>
              <a:ext cx="50095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&lt;&lt;2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任意多边形: 形状 192"/>
            <p:cNvSpPr/>
            <p:nvPr/>
          </p:nvSpPr>
          <p:spPr>
            <a:xfrm flipV="1">
              <a:off x="8479035" y="4110329"/>
              <a:ext cx="1022488" cy="50444"/>
            </a:xfrm>
            <a:custGeom>
              <a:avLst/>
              <a:gdLst>
                <a:gd name="connsiteX0" fmla="*/ 0 w 901700"/>
                <a:gd name="connsiteY0" fmla="*/ 0 h 107950"/>
                <a:gd name="connsiteX1" fmla="*/ 831850 w 901700"/>
                <a:gd name="connsiteY1" fmla="*/ 0 h 107950"/>
                <a:gd name="connsiteX2" fmla="*/ 831850 w 901700"/>
                <a:gd name="connsiteY2" fmla="*/ 107950 h 107950"/>
                <a:gd name="connsiteX3" fmla="*/ 901700 w 901700"/>
                <a:gd name="connsiteY3" fmla="*/ 107950 h 107950"/>
                <a:gd name="connsiteX0-1" fmla="*/ 0 w 914400"/>
                <a:gd name="connsiteY0-2" fmla="*/ 0 h 107950"/>
                <a:gd name="connsiteX1-3" fmla="*/ 831850 w 914400"/>
                <a:gd name="connsiteY1-4" fmla="*/ 0 h 107950"/>
                <a:gd name="connsiteX2-5" fmla="*/ 831850 w 914400"/>
                <a:gd name="connsiteY2-6" fmla="*/ 107950 h 107950"/>
                <a:gd name="connsiteX3-7" fmla="*/ 914400 w 914400"/>
                <a:gd name="connsiteY3-8" fmla="*/ 104775 h 107950"/>
                <a:gd name="connsiteX0-9" fmla="*/ 0 w 839397"/>
                <a:gd name="connsiteY0-10" fmla="*/ 0 h 107950"/>
                <a:gd name="connsiteX1-11" fmla="*/ 831850 w 839397"/>
                <a:gd name="connsiteY1-12" fmla="*/ 0 h 107950"/>
                <a:gd name="connsiteX2-13" fmla="*/ 831850 w 839397"/>
                <a:gd name="connsiteY2-14" fmla="*/ 107950 h 107950"/>
                <a:gd name="connsiteX3-15" fmla="*/ 838200 w 839397"/>
                <a:gd name="connsiteY3-16" fmla="*/ 97155 h 107950"/>
                <a:gd name="connsiteX0-17" fmla="*/ 0 w 839397"/>
                <a:gd name="connsiteY0-18" fmla="*/ 0 h 107950"/>
                <a:gd name="connsiteX1-19" fmla="*/ 831850 w 839397"/>
                <a:gd name="connsiteY1-20" fmla="*/ 0 h 107950"/>
                <a:gd name="connsiteX2-21" fmla="*/ 831850 w 839397"/>
                <a:gd name="connsiteY2-22" fmla="*/ 107950 h 107950"/>
                <a:gd name="connsiteX3-23" fmla="*/ 838200 w 839397"/>
                <a:gd name="connsiteY3-24" fmla="*/ 20955 h 107950"/>
                <a:gd name="connsiteX0-25" fmla="*/ 0 w 831850"/>
                <a:gd name="connsiteY0-26" fmla="*/ 0 h 107950"/>
                <a:gd name="connsiteX1-27" fmla="*/ 831850 w 831850"/>
                <a:gd name="connsiteY1-28" fmla="*/ 0 h 107950"/>
                <a:gd name="connsiteX2-29" fmla="*/ 831850 w 831850"/>
                <a:gd name="connsiteY2-30" fmla="*/ 107950 h 107950"/>
                <a:gd name="connsiteX0-31" fmla="*/ 0 w 831850"/>
                <a:gd name="connsiteY0-32" fmla="*/ 0 h 69850"/>
                <a:gd name="connsiteX1-33" fmla="*/ 831850 w 831850"/>
                <a:gd name="connsiteY1-34" fmla="*/ 0 h 69850"/>
                <a:gd name="connsiteX2-35" fmla="*/ 831850 w 831850"/>
                <a:gd name="connsiteY2-36" fmla="*/ 69850 h 69850"/>
                <a:gd name="connsiteX0-37" fmla="*/ 0 w 831850"/>
                <a:gd name="connsiteY0-38" fmla="*/ 0 h 0"/>
                <a:gd name="connsiteX1-39" fmla="*/ 831850 w 831850"/>
                <a:gd name="connsiteY1-40" fmla="*/ 0 h 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831850">
                  <a:moveTo>
                    <a:pt x="0" y="0"/>
                  </a:moveTo>
                  <a:lnTo>
                    <a:pt x="831850" y="0"/>
                  </a:lnTo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69" name="矩形 68"/>
            <p:cNvSpPr/>
            <p:nvPr/>
          </p:nvSpPr>
          <p:spPr>
            <a:xfrm>
              <a:off x="8992951" y="3880750"/>
              <a:ext cx="594717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SrcA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9019717" y="4829065"/>
              <a:ext cx="584671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SrcB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9693731" y="3978506"/>
              <a:ext cx="67307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9951219" y="4556363"/>
              <a:ext cx="880021" cy="29066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AluResult</a:t>
              </a:r>
              <a:endPara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9944644" y="4546471"/>
              <a:ext cx="944688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1002248" y="4556758"/>
              <a:ext cx="68477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10772314" y="4342141"/>
              <a:ext cx="217163" cy="43212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</a:t>
              </a:r>
              <a:endParaRPr lang="en-US" altLang="zh-CN" sz="11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952126" y="4298657"/>
              <a:ext cx="832791" cy="290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Aluout</a:t>
              </a:r>
              <a:endPara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4716403" y="4873412"/>
              <a:ext cx="14724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528802" y="5096613"/>
              <a:ext cx="34154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071113" y="4954546"/>
              <a:ext cx="55330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3785987" y="4137343"/>
              <a:ext cx="397818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823977" y="1882580"/>
              <a:ext cx="689269" cy="1654134"/>
              <a:chOff x="4823977" y="1700209"/>
              <a:chExt cx="689269" cy="1654134"/>
            </a:xfrm>
          </p:grpSpPr>
          <p:sp>
            <p:nvSpPr>
              <p:cNvPr id="237" name="矩形: 圆角 25"/>
              <p:cNvSpPr/>
              <p:nvPr/>
            </p:nvSpPr>
            <p:spPr>
              <a:xfrm>
                <a:off x="4870344" y="1700209"/>
                <a:ext cx="642902" cy="1654134"/>
              </a:xfrm>
              <a:prstGeom prst="roundRect">
                <a:avLst/>
              </a:prstGeom>
              <a:solidFill>
                <a:srgbClr val="59B2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238" name="矩形 237"/>
              <p:cNvSpPr/>
              <p:nvPr/>
            </p:nvSpPr>
            <p:spPr>
              <a:xfrm>
                <a:off x="4960120" y="1975984"/>
                <a:ext cx="438671" cy="829121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1515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控 制 器</a:t>
                </a:r>
                <a:endParaRPr lang="zh-CN" altLang="en-US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4823977" y="2948213"/>
                <a:ext cx="599405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</a:t>
                </a:r>
                <a:endParaRPr lang="en-US" altLang="zh-CN" sz="1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4823977" y="2738737"/>
                <a:ext cx="443359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</a:t>
                </a:r>
                <a:endPara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" name="Group 1"/>
            <p:cNvGrpSpPr/>
            <p:nvPr/>
          </p:nvGrpSpPr>
          <p:grpSpPr>
            <a:xfrm>
              <a:off x="10859164" y="2101144"/>
              <a:ext cx="273424" cy="203030"/>
              <a:chOff x="3990332" y="3048832"/>
              <a:chExt cx="1009448" cy="723602"/>
            </a:xfrm>
          </p:grpSpPr>
          <p:sp>
            <p:nvSpPr>
              <p:cNvPr id="235" name="Stored Data 71"/>
              <p:cNvSpPr/>
              <p:nvPr/>
            </p:nvSpPr>
            <p:spPr>
              <a:xfrm rot="10800000">
                <a:off x="3997590" y="3048854"/>
                <a:ext cx="1002190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-1" fmla="*/ 4932 w 13265"/>
                  <a:gd name="connsiteY0-2" fmla="*/ 0 h 10000"/>
                  <a:gd name="connsiteX1-3" fmla="*/ 13265 w 13265"/>
                  <a:gd name="connsiteY1-4" fmla="*/ 0 h 10000"/>
                  <a:gd name="connsiteX2-5" fmla="*/ 11598 w 13265"/>
                  <a:gd name="connsiteY2-6" fmla="*/ 5000 h 10000"/>
                  <a:gd name="connsiteX3-7" fmla="*/ 13265 w 13265"/>
                  <a:gd name="connsiteY3-8" fmla="*/ 10000 h 10000"/>
                  <a:gd name="connsiteX4-9" fmla="*/ 4932 w 13265"/>
                  <a:gd name="connsiteY4-10" fmla="*/ 10000 h 10000"/>
                  <a:gd name="connsiteX5-11" fmla="*/ 0 w 13265"/>
                  <a:gd name="connsiteY5-12" fmla="*/ 5084 h 10000"/>
                  <a:gd name="connsiteX6-13" fmla="*/ 4932 w 13265"/>
                  <a:gd name="connsiteY6-14" fmla="*/ 0 h 10000"/>
                  <a:gd name="connsiteX0-15" fmla="*/ 5226 w 13559"/>
                  <a:gd name="connsiteY0-16" fmla="*/ 0 h 10000"/>
                  <a:gd name="connsiteX1-17" fmla="*/ 13559 w 13559"/>
                  <a:gd name="connsiteY1-18" fmla="*/ 0 h 10000"/>
                  <a:gd name="connsiteX2-19" fmla="*/ 11892 w 13559"/>
                  <a:gd name="connsiteY2-20" fmla="*/ 5000 h 10000"/>
                  <a:gd name="connsiteX3-21" fmla="*/ 13559 w 13559"/>
                  <a:gd name="connsiteY3-22" fmla="*/ 10000 h 10000"/>
                  <a:gd name="connsiteX4-23" fmla="*/ 5226 w 13559"/>
                  <a:gd name="connsiteY4-24" fmla="*/ 10000 h 10000"/>
                  <a:gd name="connsiteX5-25" fmla="*/ 294 w 13559"/>
                  <a:gd name="connsiteY5-26" fmla="*/ 5084 h 10000"/>
                  <a:gd name="connsiteX6-27" fmla="*/ 5226 w 13559"/>
                  <a:gd name="connsiteY6-28" fmla="*/ 0 h 10000"/>
                  <a:gd name="connsiteX0-29" fmla="*/ 4933 w 13266"/>
                  <a:gd name="connsiteY0-30" fmla="*/ 0 h 10000"/>
                  <a:gd name="connsiteX1-31" fmla="*/ 13266 w 13266"/>
                  <a:gd name="connsiteY1-32" fmla="*/ 0 h 10000"/>
                  <a:gd name="connsiteX2-33" fmla="*/ 11599 w 13266"/>
                  <a:gd name="connsiteY2-34" fmla="*/ 5000 h 10000"/>
                  <a:gd name="connsiteX3-35" fmla="*/ 13266 w 13266"/>
                  <a:gd name="connsiteY3-36" fmla="*/ 10000 h 10000"/>
                  <a:gd name="connsiteX4-37" fmla="*/ 4933 w 13266"/>
                  <a:gd name="connsiteY4-38" fmla="*/ 10000 h 10000"/>
                  <a:gd name="connsiteX5-39" fmla="*/ 1 w 13266"/>
                  <a:gd name="connsiteY5-40" fmla="*/ 5084 h 10000"/>
                  <a:gd name="connsiteX6-41" fmla="*/ 4933 w 13266"/>
                  <a:gd name="connsiteY6-42" fmla="*/ 0 h 10000"/>
                  <a:gd name="connsiteX0-43" fmla="*/ 4933 w 13266"/>
                  <a:gd name="connsiteY0-44" fmla="*/ 0 h 10000"/>
                  <a:gd name="connsiteX1-45" fmla="*/ 13266 w 13266"/>
                  <a:gd name="connsiteY1-46" fmla="*/ 0 h 10000"/>
                  <a:gd name="connsiteX2-47" fmla="*/ 11599 w 13266"/>
                  <a:gd name="connsiteY2-48" fmla="*/ 5000 h 10000"/>
                  <a:gd name="connsiteX3-49" fmla="*/ 13266 w 13266"/>
                  <a:gd name="connsiteY3-50" fmla="*/ 10000 h 10000"/>
                  <a:gd name="connsiteX4-51" fmla="*/ 4933 w 13266"/>
                  <a:gd name="connsiteY4-52" fmla="*/ 10000 h 10000"/>
                  <a:gd name="connsiteX5-53" fmla="*/ 1 w 13266"/>
                  <a:gd name="connsiteY5-54" fmla="*/ 5084 h 10000"/>
                  <a:gd name="connsiteX6-55" fmla="*/ 4933 w 13266"/>
                  <a:gd name="connsiteY6-56" fmla="*/ 0 h 10000"/>
                  <a:gd name="connsiteX0-57" fmla="*/ 4966 w 13299"/>
                  <a:gd name="connsiteY0-58" fmla="*/ 0 h 10000"/>
                  <a:gd name="connsiteX1-59" fmla="*/ 13299 w 13299"/>
                  <a:gd name="connsiteY1-60" fmla="*/ 0 h 10000"/>
                  <a:gd name="connsiteX2-61" fmla="*/ 11632 w 13299"/>
                  <a:gd name="connsiteY2-62" fmla="*/ 5000 h 10000"/>
                  <a:gd name="connsiteX3-63" fmla="*/ 13299 w 13299"/>
                  <a:gd name="connsiteY3-64" fmla="*/ 10000 h 10000"/>
                  <a:gd name="connsiteX4-65" fmla="*/ 7782 w 13299"/>
                  <a:gd name="connsiteY4-66" fmla="*/ 10000 h 10000"/>
                  <a:gd name="connsiteX5-67" fmla="*/ 34 w 13299"/>
                  <a:gd name="connsiteY5-68" fmla="*/ 5084 h 10000"/>
                  <a:gd name="connsiteX6-69" fmla="*/ 4966 w 13299"/>
                  <a:gd name="connsiteY6-70" fmla="*/ 0 h 10000"/>
                  <a:gd name="connsiteX0-71" fmla="*/ 4947 w 13280"/>
                  <a:gd name="connsiteY0-72" fmla="*/ 0 h 10000"/>
                  <a:gd name="connsiteX1-73" fmla="*/ 13280 w 13280"/>
                  <a:gd name="connsiteY1-74" fmla="*/ 0 h 10000"/>
                  <a:gd name="connsiteX2-75" fmla="*/ 11613 w 13280"/>
                  <a:gd name="connsiteY2-76" fmla="*/ 5000 h 10000"/>
                  <a:gd name="connsiteX3-77" fmla="*/ 13280 w 13280"/>
                  <a:gd name="connsiteY3-78" fmla="*/ 10000 h 10000"/>
                  <a:gd name="connsiteX4-79" fmla="*/ 6702 w 13280"/>
                  <a:gd name="connsiteY4-80" fmla="*/ 9832 h 10000"/>
                  <a:gd name="connsiteX5-81" fmla="*/ 15 w 13280"/>
                  <a:gd name="connsiteY5-82" fmla="*/ 5084 h 10000"/>
                  <a:gd name="connsiteX6-83" fmla="*/ 4947 w 13280"/>
                  <a:gd name="connsiteY6-84" fmla="*/ 0 h 10000"/>
                  <a:gd name="connsiteX0-85" fmla="*/ 4933 w 13266"/>
                  <a:gd name="connsiteY0-86" fmla="*/ 0 h 10000"/>
                  <a:gd name="connsiteX1-87" fmla="*/ 13266 w 13266"/>
                  <a:gd name="connsiteY1-88" fmla="*/ 0 h 10000"/>
                  <a:gd name="connsiteX2-89" fmla="*/ 11599 w 13266"/>
                  <a:gd name="connsiteY2-90" fmla="*/ 5000 h 10000"/>
                  <a:gd name="connsiteX3-91" fmla="*/ 13266 w 13266"/>
                  <a:gd name="connsiteY3-92" fmla="*/ 10000 h 10000"/>
                  <a:gd name="connsiteX4-93" fmla="*/ 6688 w 13266"/>
                  <a:gd name="connsiteY4-94" fmla="*/ 9832 h 10000"/>
                  <a:gd name="connsiteX5-95" fmla="*/ 1 w 13266"/>
                  <a:gd name="connsiteY5-96" fmla="*/ 5084 h 10000"/>
                  <a:gd name="connsiteX6-97" fmla="*/ 4933 w 13266"/>
                  <a:gd name="connsiteY6-98" fmla="*/ 0 h 10000"/>
                  <a:gd name="connsiteX0-99" fmla="*/ 5711 w 13268"/>
                  <a:gd name="connsiteY0-100" fmla="*/ 126 h 10000"/>
                  <a:gd name="connsiteX1-101" fmla="*/ 13268 w 13268"/>
                  <a:gd name="connsiteY1-102" fmla="*/ 0 h 10000"/>
                  <a:gd name="connsiteX2-103" fmla="*/ 11601 w 13268"/>
                  <a:gd name="connsiteY2-104" fmla="*/ 5000 h 10000"/>
                  <a:gd name="connsiteX3-105" fmla="*/ 13268 w 13268"/>
                  <a:gd name="connsiteY3-106" fmla="*/ 10000 h 10000"/>
                  <a:gd name="connsiteX4-107" fmla="*/ 6690 w 13268"/>
                  <a:gd name="connsiteY4-108" fmla="*/ 9832 h 10000"/>
                  <a:gd name="connsiteX5-109" fmla="*/ 3 w 13268"/>
                  <a:gd name="connsiteY5-110" fmla="*/ 5084 h 10000"/>
                  <a:gd name="connsiteX6-111" fmla="*/ 5711 w 13268"/>
                  <a:gd name="connsiteY6-112" fmla="*/ 126 h 10000"/>
                  <a:gd name="connsiteX0-113" fmla="*/ 5709 w 13266"/>
                  <a:gd name="connsiteY0-114" fmla="*/ 126 h 10000"/>
                  <a:gd name="connsiteX1-115" fmla="*/ 13266 w 13266"/>
                  <a:gd name="connsiteY1-116" fmla="*/ 0 h 10000"/>
                  <a:gd name="connsiteX2-117" fmla="*/ 11599 w 13266"/>
                  <a:gd name="connsiteY2-118" fmla="*/ 5000 h 10000"/>
                  <a:gd name="connsiteX3-119" fmla="*/ 13266 w 13266"/>
                  <a:gd name="connsiteY3-120" fmla="*/ 10000 h 10000"/>
                  <a:gd name="connsiteX4-121" fmla="*/ 6688 w 13266"/>
                  <a:gd name="connsiteY4-122" fmla="*/ 9832 h 10000"/>
                  <a:gd name="connsiteX5-123" fmla="*/ 1 w 13266"/>
                  <a:gd name="connsiteY5-124" fmla="*/ 5084 h 10000"/>
                  <a:gd name="connsiteX6-125" fmla="*/ 5709 w 13266"/>
                  <a:gd name="connsiteY6-126" fmla="*/ 126 h 10000"/>
                  <a:gd name="connsiteX0-127" fmla="*/ 5709 w 13266"/>
                  <a:gd name="connsiteY0-128" fmla="*/ 126 h 10000"/>
                  <a:gd name="connsiteX1-129" fmla="*/ 13266 w 13266"/>
                  <a:gd name="connsiteY1-130" fmla="*/ 0 h 10000"/>
                  <a:gd name="connsiteX2-131" fmla="*/ 11599 w 13266"/>
                  <a:gd name="connsiteY2-132" fmla="*/ 5000 h 10000"/>
                  <a:gd name="connsiteX3-133" fmla="*/ 13266 w 13266"/>
                  <a:gd name="connsiteY3-134" fmla="*/ 10000 h 10000"/>
                  <a:gd name="connsiteX4-135" fmla="*/ 6688 w 13266"/>
                  <a:gd name="connsiteY4-136" fmla="*/ 9832 h 10000"/>
                  <a:gd name="connsiteX5-137" fmla="*/ 1 w 13266"/>
                  <a:gd name="connsiteY5-138" fmla="*/ 5084 h 10000"/>
                  <a:gd name="connsiteX6-139" fmla="*/ 5709 w 13266"/>
                  <a:gd name="connsiteY6-140" fmla="*/ 126 h 10000"/>
                  <a:gd name="connsiteX0-141" fmla="*/ 6688 w 13265"/>
                  <a:gd name="connsiteY0-142" fmla="*/ 42 h 10000"/>
                  <a:gd name="connsiteX1-143" fmla="*/ 13265 w 13265"/>
                  <a:gd name="connsiteY1-144" fmla="*/ 0 h 10000"/>
                  <a:gd name="connsiteX2-145" fmla="*/ 11598 w 13265"/>
                  <a:gd name="connsiteY2-146" fmla="*/ 5000 h 10000"/>
                  <a:gd name="connsiteX3-147" fmla="*/ 13265 w 13265"/>
                  <a:gd name="connsiteY3-148" fmla="*/ 10000 h 10000"/>
                  <a:gd name="connsiteX4-149" fmla="*/ 6687 w 13265"/>
                  <a:gd name="connsiteY4-150" fmla="*/ 9832 h 10000"/>
                  <a:gd name="connsiteX5-151" fmla="*/ 0 w 13265"/>
                  <a:gd name="connsiteY5-152" fmla="*/ 5084 h 10000"/>
                  <a:gd name="connsiteX6-153" fmla="*/ 6688 w 13265"/>
                  <a:gd name="connsiteY6-154" fmla="*/ 42 h 10000"/>
                  <a:gd name="connsiteX0-155" fmla="*/ 6688 w 13265"/>
                  <a:gd name="connsiteY0-156" fmla="*/ 42 h 9832"/>
                  <a:gd name="connsiteX1-157" fmla="*/ 13265 w 13265"/>
                  <a:gd name="connsiteY1-158" fmla="*/ 0 h 9832"/>
                  <a:gd name="connsiteX2-159" fmla="*/ 11598 w 13265"/>
                  <a:gd name="connsiteY2-160" fmla="*/ 5000 h 9832"/>
                  <a:gd name="connsiteX3-161" fmla="*/ 11387 w 13265"/>
                  <a:gd name="connsiteY3-162" fmla="*/ 9790 h 9832"/>
                  <a:gd name="connsiteX4-163" fmla="*/ 6687 w 13265"/>
                  <a:gd name="connsiteY4-164" fmla="*/ 9832 h 9832"/>
                  <a:gd name="connsiteX5-165" fmla="*/ 0 w 13265"/>
                  <a:gd name="connsiteY5-166" fmla="*/ 5084 h 9832"/>
                  <a:gd name="connsiteX6-167" fmla="*/ 6688 w 13265"/>
                  <a:gd name="connsiteY6-168" fmla="*/ 42 h 9832"/>
                  <a:gd name="connsiteX0-169" fmla="*/ 5042 w 10000"/>
                  <a:gd name="connsiteY0-170" fmla="*/ 43 h 10000"/>
                  <a:gd name="connsiteX1-171" fmla="*/ 10000 w 10000"/>
                  <a:gd name="connsiteY1-172" fmla="*/ 0 h 10000"/>
                  <a:gd name="connsiteX2-173" fmla="*/ 8743 w 10000"/>
                  <a:gd name="connsiteY2-174" fmla="*/ 5085 h 10000"/>
                  <a:gd name="connsiteX3-175" fmla="*/ 9692 w 10000"/>
                  <a:gd name="connsiteY3-176" fmla="*/ 10000 h 10000"/>
                  <a:gd name="connsiteX4-177" fmla="*/ 5041 w 10000"/>
                  <a:gd name="connsiteY4-178" fmla="*/ 10000 h 10000"/>
                  <a:gd name="connsiteX5-179" fmla="*/ 0 w 10000"/>
                  <a:gd name="connsiteY5-180" fmla="*/ 5171 h 10000"/>
                  <a:gd name="connsiteX6-181" fmla="*/ 5042 w 10000"/>
                  <a:gd name="connsiteY6-182" fmla="*/ 43 h 10000"/>
                  <a:gd name="connsiteX0-183" fmla="*/ 5042 w 10000"/>
                  <a:gd name="connsiteY0-184" fmla="*/ 43 h 10000"/>
                  <a:gd name="connsiteX1-185" fmla="*/ 10000 w 10000"/>
                  <a:gd name="connsiteY1-186" fmla="*/ 0 h 10000"/>
                  <a:gd name="connsiteX2-187" fmla="*/ 8743 w 10000"/>
                  <a:gd name="connsiteY2-188" fmla="*/ 5085 h 10000"/>
                  <a:gd name="connsiteX3-189" fmla="*/ 9784 w 10000"/>
                  <a:gd name="connsiteY3-190" fmla="*/ 10000 h 10000"/>
                  <a:gd name="connsiteX4-191" fmla="*/ 5041 w 10000"/>
                  <a:gd name="connsiteY4-192" fmla="*/ 10000 h 10000"/>
                  <a:gd name="connsiteX5-193" fmla="*/ 0 w 10000"/>
                  <a:gd name="connsiteY5-194" fmla="*/ 5171 h 10000"/>
                  <a:gd name="connsiteX6-195" fmla="*/ 5042 w 10000"/>
                  <a:gd name="connsiteY6-196" fmla="*/ 43 h 10000"/>
                  <a:gd name="connsiteX0-197" fmla="*/ 5042 w 9784"/>
                  <a:gd name="connsiteY0-198" fmla="*/ 0 h 9957"/>
                  <a:gd name="connsiteX1-199" fmla="*/ 9415 w 9784"/>
                  <a:gd name="connsiteY1-200" fmla="*/ 171 h 9957"/>
                  <a:gd name="connsiteX2-201" fmla="*/ 8743 w 9784"/>
                  <a:gd name="connsiteY2-202" fmla="*/ 5042 h 9957"/>
                  <a:gd name="connsiteX3-203" fmla="*/ 9784 w 9784"/>
                  <a:gd name="connsiteY3-204" fmla="*/ 9957 h 9957"/>
                  <a:gd name="connsiteX4-205" fmla="*/ 5041 w 9784"/>
                  <a:gd name="connsiteY4-206" fmla="*/ 9957 h 9957"/>
                  <a:gd name="connsiteX5-207" fmla="*/ 0 w 9784"/>
                  <a:gd name="connsiteY5-208" fmla="*/ 5128 h 9957"/>
                  <a:gd name="connsiteX6-209" fmla="*/ 5042 w 9784"/>
                  <a:gd name="connsiteY6-210" fmla="*/ 0 h 9957"/>
                  <a:gd name="connsiteX0-211" fmla="*/ 5153 w 10000"/>
                  <a:gd name="connsiteY0-212" fmla="*/ 0 h 10000"/>
                  <a:gd name="connsiteX1-213" fmla="*/ 9875 w 10000"/>
                  <a:gd name="connsiteY1-214" fmla="*/ 172 h 10000"/>
                  <a:gd name="connsiteX2-215" fmla="*/ 8936 w 10000"/>
                  <a:gd name="connsiteY2-216" fmla="*/ 5064 h 10000"/>
                  <a:gd name="connsiteX3-217" fmla="*/ 10000 w 10000"/>
                  <a:gd name="connsiteY3-218" fmla="*/ 10000 h 10000"/>
                  <a:gd name="connsiteX4-219" fmla="*/ 5152 w 10000"/>
                  <a:gd name="connsiteY4-220" fmla="*/ 10000 h 10000"/>
                  <a:gd name="connsiteX5-221" fmla="*/ 0 w 10000"/>
                  <a:gd name="connsiteY5-222" fmla="*/ 5150 h 10000"/>
                  <a:gd name="connsiteX6-223" fmla="*/ 5153 w 10000"/>
                  <a:gd name="connsiteY6-224" fmla="*/ 0 h 10000"/>
                  <a:gd name="connsiteX0-225" fmla="*/ 5153 w 10001"/>
                  <a:gd name="connsiteY0-226" fmla="*/ 0 h 10000"/>
                  <a:gd name="connsiteX1-227" fmla="*/ 10001 w 10001"/>
                  <a:gd name="connsiteY1-228" fmla="*/ 215 h 10000"/>
                  <a:gd name="connsiteX2-229" fmla="*/ 8936 w 10001"/>
                  <a:gd name="connsiteY2-230" fmla="*/ 5064 h 10000"/>
                  <a:gd name="connsiteX3-231" fmla="*/ 10000 w 10001"/>
                  <a:gd name="connsiteY3-232" fmla="*/ 10000 h 10000"/>
                  <a:gd name="connsiteX4-233" fmla="*/ 5152 w 10001"/>
                  <a:gd name="connsiteY4-234" fmla="*/ 10000 h 10000"/>
                  <a:gd name="connsiteX5-235" fmla="*/ 0 w 10001"/>
                  <a:gd name="connsiteY5-236" fmla="*/ 5150 h 10000"/>
                  <a:gd name="connsiteX6-237" fmla="*/ 5153 w 10001"/>
                  <a:gd name="connsiteY6-238" fmla="*/ 0 h 10000"/>
                  <a:gd name="connsiteX0-239" fmla="*/ 5184 w 10001"/>
                  <a:gd name="connsiteY0-240" fmla="*/ 43 h 9785"/>
                  <a:gd name="connsiteX1-241" fmla="*/ 10001 w 10001"/>
                  <a:gd name="connsiteY1-242" fmla="*/ 0 h 9785"/>
                  <a:gd name="connsiteX2-243" fmla="*/ 8936 w 10001"/>
                  <a:gd name="connsiteY2-244" fmla="*/ 4849 h 9785"/>
                  <a:gd name="connsiteX3-245" fmla="*/ 10000 w 10001"/>
                  <a:gd name="connsiteY3-246" fmla="*/ 9785 h 9785"/>
                  <a:gd name="connsiteX4-247" fmla="*/ 5152 w 10001"/>
                  <a:gd name="connsiteY4-248" fmla="*/ 9785 h 9785"/>
                  <a:gd name="connsiteX5-249" fmla="*/ 0 w 10001"/>
                  <a:gd name="connsiteY5-250" fmla="*/ 4935 h 9785"/>
                  <a:gd name="connsiteX6-251" fmla="*/ 5184 w 10001"/>
                  <a:gd name="connsiteY6-252" fmla="*/ 43 h 9785"/>
                  <a:gd name="connsiteX0-253" fmla="*/ 5183 w 10000"/>
                  <a:gd name="connsiteY0-254" fmla="*/ 44 h 10000"/>
                  <a:gd name="connsiteX1-255" fmla="*/ 10000 w 10000"/>
                  <a:gd name="connsiteY1-256" fmla="*/ 0 h 10000"/>
                  <a:gd name="connsiteX2-257" fmla="*/ 8935 w 10000"/>
                  <a:gd name="connsiteY2-258" fmla="*/ 4956 h 10000"/>
                  <a:gd name="connsiteX3-259" fmla="*/ 9999 w 10000"/>
                  <a:gd name="connsiteY3-260" fmla="*/ 10000 h 10000"/>
                  <a:gd name="connsiteX4-261" fmla="*/ 5151 w 10000"/>
                  <a:gd name="connsiteY4-262" fmla="*/ 10000 h 10000"/>
                  <a:gd name="connsiteX5-263" fmla="*/ 0 w 10000"/>
                  <a:gd name="connsiteY5-264" fmla="*/ 5043 h 10000"/>
                  <a:gd name="connsiteX6-265" fmla="*/ 5183 w 10000"/>
                  <a:gd name="connsiteY6-266" fmla="*/ 44 h 10000"/>
                  <a:gd name="connsiteX0-267" fmla="*/ 5183 w 10000"/>
                  <a:gd name="connsiteY0-268" fmla="*/ 44 h 10000"/>
                  <a:gd name="connsiteX1-269" fmla="*/ 10000 w 10000"/>
                  <a:gd name="connsiteY1-270" fmla="*/ 0 h 10000"/>
                  <a:gd name="connsiteX2-271" fmla="*/ 8935 w 10000"/>
                  <a:gd name="connsiteY2-272" fmla="*/ 4956 h 10000"/>
                  <a:gd name="connsiteX3-273" fmla="*/ 9999 w 10000"/>
                  <a:gd name="connsiteY3-274" fmla="*/ 10000 h 10000"/>
                  <a:gd name="connsiteX4-275" fmla="*/ 5151 w 10000"/>
                  <a:gd name="connsiteY4-276" fmla="*/ 10000 h 10000"/>
                  <a:gd name="connsiteX5-277" fmla="*/ 0 w 10000"/>
                  <a:gd name="connsiteY5-278" fmla="*/ 5043 h 10000"/>
                  <a:gd name="connsiteX6-279" fmla="*/ 5183 w 10000"/>
                  <a:gd name="connsiteY6-280" fmla="*/ 44 h 10000"/>
                  <a:gd name="connsiteX0-281" fmla="*/ 5183 w 10000"/>
                  <a:gd name="connsiteY0-282" fmla="*/ 44 h 10000"/>
                  <a:gd name="connsiteX1-283" fmla="*/ 10000 w 10000"/>
                  <a:gd name="connsiteY1-284" fmla="*/ 0 h 10000"/>
                  <a:gd name="connsiteX2-285" fmla="*/ 8935 w 10000"/>
                  <a:gd name="connsiteY2-286" fmla="*/ 4956 h 10000"/>
                  <a:gd name="connsiteX3-287" fmla="*/ 9999 w 10000"/>
                  <a:gd name="connsiteY3-288" fmla="*/ 10000 h 10000"/>
                  <a:gd name="connsiteX4-289" fmla="*/ 5151 w 10000"/>
                  <a:gd name="connsiteY4-290" fmla="*/ 10000 h 10000"/>
                  <a:gd name="connsiteX5-291" fmla="*/ 0 w 10000"/>
                  <a:gd name="connsiteY5-292" fmla="*/ 5043 h 10000"/>
                  <a:gd name="connsiteX6-293" fmla="*/ 5183 w 10000"/>
                  <a:gd name="connsiteY6-294" fmla="*/ 44 h 10000"/>
                  <a:gd name="connsiteX0-295" fmla="*/ 5183 w 10000"/>
                  <a:gd name="connsiteY0-296" fmla="*/ 44 h 10000"/>
                  <a:gd name="connsiteX1-297" fmla="*/ 10000 w 10000"/>
                  <a:gd name="connsiteY1-298" fmla="*/ 0 h 10000"/>
                  <a:gd name="connsiteX2-299" fmla="*/ 8935 w 10000"/>
                  <a:gd name="connsiteY2-300" fmla="*/ 4956 h 10000"/>
                  <a:gd name="connsiteX3-301" fmla="*/ 9999 w 10000"/>
                  <a:gd name="connsiteY3-302" fmla="*/ 10000 h 10000"/>
                  <a:gd name="connsiteX4-303" fmla="*/ 5151 w 10000"/>
                  <a:gd name="connsiteY4-304" fmla="*/ 10000 h 10000"/>
                  <a:gd name="connsiteX5-305" fmla="*/ 0 w 10000"/>
                  <a:gd name="connsiteY5-306" fmla="*/ 5043 h 10000"/>
                  <a:gd name="connsiteX6-307" fmla="*/ 5183 w 10000"/>
                  <a:gd name="connsiteY6-308" fmla="*/ 44 h 10000"/>
                  <a:gd name="connsiteX0-309" fmla="*/ 5183 w 10000"/>
                  <a:gd name="connsiteY0-310" fmla="*/ 44 h 10000"/>
                  <a:gd name="connsiteX1-311" fmla="*/ 10000 w 10000"/>
                  <a:gd name="connsiteY1-312" fmla="*/ 0 h 10000"/>
                  <a:gd name="connsiteX2-313" fmla="*/ 8935 w 10000"/>
                  <a:gd name="connsiteY2-314" fmla="*/ 4956 h 10000"/>
                  <a:gd name="connsiteX3-315" fmla="*/ 9999 w 10000"/>
                  <a:gd name="connsiteY3-316" fmla="*/ 10000 h 10000"/>
                  <a:gd name="connsiteX4-317" fmla="*/ 5151 w 10000"/>
                  <a:gd name="connsiteY4-318" fmla="*/ 10000 h 10000"/>
                  <a:gd name="connsiteX5-319" fmla="*/ 0 w 10000"/>
                  <a:gd name="connsiteY5-320" fmla="*/ 5043 h 10000"/>
                  <a:gd name="connsiteX6-321" fmla="*/ 5183 w 10000"/>
                  <a:gd name="connsiteY6-322" fmla="*/ 44 h 10000"/>
                  <a:gd name="connsiteX0-323" fmla="*/ 5183 w 10000"/>
                  <a:gd name="connsiteY0-324" fmla="*/ 44 h 10000"/>
                  <a:gd name="connsiteX1-325" fmla="*/ 10000 w 10000"/>
                  <a:gd name="connsiteY1-326" fmla="*/ 0 h 10000"/>
                  <a:gd name="connsiteX2-327" fmla="*/ 8935 w 10000"/>
                  <a:gd name="connsiteY2-328" fmla="*/ 4956 h 10000"/>
                  <a:gd name="connsiteX3-329" fmla="*/ 9999 w 10000"/>
                  <a:gd name="connsiteY3-330" fmla="*/ 10000 h 10000"/>
                  <a:gd name="connsiteX4-331" fmla="*/ 5340 w 10000"/>
                  <a:gd name="connsiteY4-332" fmla="*/ 9956 h 10000"/>
                  <a:gd name="connsiteX5-333" fmla="*/ 0 w 10000"/>
                  <a:gd name="connsiteY5-334" fmla="*/ 5043 h 10000"/>
                  <a:gd name="connsiteX6-335" fmla="*/ 5183 w 10000"/>
                  <a:gd name="connsiteY6-336" fmla="*/ 44 h 10000"/>
                  <a:gd name="connsiteX0-337" fmla="*/ 5183 w 10000"/>
                  <a:gd name="connsiteY0-338" fmla="*/ 44 h 10000"/>
                  <a:gd name="connsiteX1-339" fmla="*/ 10000 w 10000"/>
                  <a:gd name="connsiteY1-340" fmla="*/ 0 h 10000"/>
                  <a:gd name="connsiteX2-341" fmla="*/ 8935 w 10000"/>
                  <a:gd name="connsiteY2-342" fmla="*/ 4956 h 10000"/>
                  <a:gd name="connsiteX3-343" fmla="*/ 9999 w 10000"/>
                  <a:gd name="connsiteY3-344" fmla="*/ 10000 h 10000"/>
                  <a:gd name="connsiteX4-345" fmla="*/ 5340 w 10000"/>
                  <a:gd name="connsiteY4-346" fmla="*/ 9956 h 10000"/>
                  <a:gd name="connsiteX5-347" fmla="*/ 0 w 10000"/>
                  <a:gd name="connsiteY5-348" fmla="*/ 5043 h 10000"/>
                  <a:gd name="connsiteX6-349" fmla="*/ 5183 w 10000"/>
                  <a:gd name="connsiteY6-350" fmla="*/ 44 h 10000"/>
                  <a:gd name="connsiteX0-351" fmla="*/ 5183 w 10000"/>
                  <a:gd name="connsiteY0-352" fmla="*/ 44 h 10000"/>
                  <a:gd name="connsiteX1-353" fmla="*/ 10000 w 10000"/>
                  <a:gd name="connsiteY1-354" fmla="*/ 0 h 10000"/>
                  <a:gd name="connsiteX2-355" fmla="*/ 8935 w 10000"/>
                  <a:gd name="connsiteY2-356" fmla="*/ 4956 h 10000"/>
                  <a:gd name="connsiteX3-357" fmla="*/ 9999 w 10000"/>
                  <a:gd name="connsiteY3-358" fmla="*/ 10000 h 10000"/>
                  <a:gd name="connsiteX4-359" fmla="*/ 5183 w 10000"/>
                  <a:gd name="connsiteY4-360" fmla="*/ 9912 h 10000"/>
                  <a:gd name="connsiteX5-361" fmla="*/ 0 w 10000"/>
                  <a:gd name="connsiteY5-362" fmla="*/ 5043 h 10000"/>
                  <a:gd name="connsiteX6-363" fmla="*/ 5183 w 10000"/>
                  <a:gd name="connsiteY6-364" fmla="*/ 44 h 10000"/>
                  <a:gd name="connsiteX0-365" fmla="*/ 5183 w 10000"/>
                  <a:gd name="connsiteY0-366" fmla="*/ 44 h 10000"/>
                  <a:gd name="connsiteX1-367" fmla="*/ 10000 w 10000"/>
                  <a:gd name="connsiteY1-368" fmla="*/ 0 h 10000"/>
                  <a:gd name="connsiteX2-369" fmla="*/ 8935 w 10000"/>
                  <a:gd name="connsiteY2-370" fmla="*/ 4956 h 10000"/>
                  <a:gd name="connsiteX3-371" fmla="*/ 9999 w 10000"/>
                  <a:gd name="connsiteY3-372" fmla="*/ 10000 h 10000"/>
                  <a:gd name="connsiteX4-373" fmla="*/ 5183 w 10000"/>
                  <a:gd name="connsiteY4-374" fmla="*/ 9912 h 10000"/>
                  <a:gd name="connsiteX5-375" fmla="*/ 0 w 10000"/>
                  <a:gd name="connsiteY5-376" fmla="*/ 5043 h 10000"/>
                  <a:gd name="connsiteX6-377" fmla="*/ 5183 w 10000"/>
                  <a:gd name="connsiteY6-378" fmla="*/ 44 h 10000"/>
                  <a:gd name="connsiteX0-379" fmla="*/ 5183 w 10000"/>
                  <a:gd name="connsiteY0-380" fmla="*/ 44 h 10000"/>
                  <a:gd name="connsiteX1-381" fmla="*/ 10000 w 10000"/>
                  <a:gd name="connsiteY1-382" fmla="*/ 0 h 10000"/>
                  <a:gd name="connsiteX2-383" fmla="*/ 8935 w 10000"/>
                  <a:gd name="connsiteY2-384" fmla="*/ 4956 h 10000"/>
                  <a:gd name="connsiteX3-385" fmla="*/ 9999 w 10000"/>
                  <a:gd name="connsiteY3-386" fmla="*/ 10000 h 10000"/>
                  <a:gd name="connsiteX4-387" fmla="*/ 5183 w 10000"/>
                  <a:gd name="connsiteY4-388" fmla="*/ 9912 h 10000"/>
                  <a:gd name="connsiteX5-389" fmla="*/ 0 w 10000"/>
                  <a:gd name="connsiteY5-390" fmla="*/ 5043 h 10000"/>
                  <a:gd name="connsiteX6-391" fmla="*/ 5183 w 10000"/>
                  <a:gd name="connsiteY6-392" fmla="*/ 44 h 10000"/>
                  <a:gd name="connsiteX0-393" fmla="*/ 8935 w 10000"/>
                  <a:gd name="connsiteY0-394" fmla="*/ 4956 h 10000"/>
                  <a:gd name="connsiteX1-395" fmla="*/ 9999 w 10000"/>
                  <a:gd name="connsiteY1-396" fmla="*/ 10000 h 10000"/>
                  <a:gd name="connsiteX2-397" fmla="*/ 5183 w 10000"/>
                  <a:gd name="connsiteY2-398" fmla="*/ 9912 h 10000"/>
                  <a:gd name="connsiteX3-399" fmla="*/ 0 w 10000"/>
                  <a:gd name="connsiteY3-400" fmla="*/ 5043 h 10000"/>
                  <a:gd name="connsiteX4-401" fmla="*/ 5183 w 10000"/>
                  <a:gd name="connsiteY4-402" fmla="*/ 44 h 10000"/>
                  <a:gd name="connsiteX5-403" fmla="*/ 10000 w 10000"/>
                  <a:gd name="connsiteY5-404" fmla="*/ 0 h 10000"/>
                  <a:gd name="connsiteX6-405" fmla="*/ 9841 w 10000"/>
                  <a:gd name="connsiteY6-406" fmla="*/ 6220 h 10000"/>
                  <a:gd name="connsiteX0-407" fmla="*/ 8935 w 10000"/>
                  <a:gd name="connsiteY0-408" fmla="*/ 4956 h 10000"/>
                  <a:gd name="connsiteX1-409" fmla="*/ 9999 w 10000"/>
                  <a:gd name="connsiteY1-410" fmla="*/ 10000 h 10000"/>
                  <a:gd name="connsiteX2-411" fmla="*/ 5183 w 10000"/>
                  <a:gd name="connsiteY2-412" fmla="*/ 9912 h 10000"/>
                  <a:gd name="connsiteX3-413" fmla="*/ 0 w 10000"/>
                  <a:gd name="connsiteY3-414" fmla="*/ 5043 h 10000"/>
                  <a:gd name="connsiteX4-415" fmla="*/ 5183 w 10000"/>
                  <a:gd name="connsiteY4-416" fmla="*/ 44 h 10000"/>
                  <a:gd name="connsiteX5-417" fmla="*/ 10000 w 10000"/>
                  <a:gd name="connsiteY5-418" fmla="*/ 0 h 10000"/>
                  <a:gd name="connsiteX0-419" fmla="*/ 9999 w 10000"/>
                  <a:gd name="connsiteY0-420" fmla="*/ 10000 h 10000"/>
                  <a:gd name="connsiteX1-421" fmla="*/ 5183 w 10000"/>
                  <a:gd name="connsiteY1-422" fmla="*/ 9912 h 10000"/>
                  <a:gd name="connsiteX2-423" fmla="*/ 0 w 10000"/>
                  <a:gd name="connsiteY2-424" fmla="*/ 5043 h 10000"/>
                  <a:gd name="connsiteX3-425" fmla="*/ 5183 w 10000"/>
                  <a:gd name="connsiteY3-426" fmla="*/ 44 h 10000"/>
                  <a:gd name="connsiteX4-427" fmla="*/ 10000 w 10000"/>
                  <a:gd name="connsiteY4-428" fmla="*/ 0 h 10000"/>
                  <a:gd name="connsiteX0-429" fmla="*/ 8536 w 8537"/>
                  <a:gd name="connsiteY0-430" fmla="*/ 10000 h 10000"/>
                  <a:gd name="connsiteX1-431" fmla="*/ 3720 w 8537"/>
                  <a:gd name="connsiteY1-432" fmla="*/ 9912 h 10000"/>
                  <a:gd name="connsiteX2-433" fmla="*/ 0 w 8537"/>
                  <a:gd name="connsiteY2-434" fmla="*/ 4793 h 10000"/>
                  <a:gd name="connsiteX3-435" fmla="*/ 3720 w 8537"/>
                  <a:gd name="connsiteY3-436" fmla="*/ 44 h 10000"/>
                  <a:gd name="connsiteX4-437" fmla="*/ 8537 w 8537"/>
                  <a:gd name="connsiteY4-438" fmla="*/ 0 h 10000"/>
                  <a:gd name="connsiteX0-439" fmla="*/ 10342 w 10343"/>
                  <a:gd name="connsiteY0-440" fmla="*/ 10000 h 10000"/>
                  <a:gd name="connsiteX1-441" fmla="*/ 4701 w 10343"/>
                  <a:gd name="connsiteY1-442" fmla="*/ 9912 h 10000"/>
                  <a:gd name="connsiteX2-443" fmla="*/ 0 w 10343"/>
                  <a:gd name="connsiteY2-444" fmla="*/ 4543 h 10000"/>
                  <a:gd name="connsiteX3-445" fmla="*/ 4701 w 10343"/>
                  <a:gd name="connsiteY3-446" fmla="*/ 44 h 10000"/>
                  <a:gd name="connsiteX4-447" fmla="*/ 10343 w 10343"/>
                  <a:gd name="connsiteY4-448" fmla="*/ 0 h 10000"/>
                  <a:gd name="connsiteX0-449" fmla="*/ 9771 w 9772"/>
                  <a:gd name="connsiteY0-450" fmla="*/ 10000 h 10000"/>
                  <a:gd name="connsiteX1-451" fmla="*/ 4130 w 9772"/>
                  <a:gd name="connsiteY1-452" fmla="*/ 9912 h 10000"/>
                  <a:gd name="connsiteX2-453" fmla="*/ 0 w 9772"/>
                  <a:gd name="connsiteY2-454" fmla="*/ 4917 h 10000"/>
                  <a:gd name="connsiteX3-455" fmla="*/ 4130 w 9772"/>
                  <a:gd name="connsiteY3-456" fmla="*/ 44 h 10000"/>
                  <a:gd name="connsiteX4-457" fmla="*/ 9772 w 9772"/>
                  <a:gd name="connsiteY4-458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772" h="10000">
                    <a:moveTo>
                      <a:pt x="9771" y="10000"/>
                    </a:moveTo>
                    <a:lnTo>
                      <a:pt x="4130" y="9912"/>
                    </a:lnTo>
                    <a:cubicBezTo>
                      <a:pt x="1643" y="9824"/>
                      <a:pt x="0" y="6562"/>
                      <a:pt x="0" y="4917"/>
                    </a:cubicBezTo>
                    <a:cubicBezTo>
                      <a:pt x="0" y="3272"/>
                      <a:pt x="1531" y="220"/>
                      <a:pt x="4130" y="44"/>
                    </a:cubicBezTo>
                    <a:lnTo>
                      <a:pt x="9772" y="0"/>
                    </a:lnTo>
                  </a:path>
                </a:pathLst>
              </a:custGeom>
              <a:noFill/>
              <a:ln w="1905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05" b="1"/>
              </a:p>
            </p:txBody>
          </p:sp>
          <p:sp>
            <p:nvSpPr>
              <p:cNvPr id="236" name="Stored Data 71"/>
              <p:cNvSpPr/>
              <p:nvPr/>
            </p:nvSpPr>
            <p:spPr>
              <a:xfrm rot="10800000">
                <a:off x="3990332" y="3048832"/>
                <a:ext cx="167778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-1" fmla="*/ 4932 w 13265"/>
                  <a:gd name="connsiteY0-2" fmla="*/ 0 h 10000"/>
                  <a:gd name="connsiteX1-3" fmla="*/ 13265 w 13265"/>
                  <a:gd name="connsiteY1-4" fmla="*/ 0 h 10000"/>
                  <a:gd name="connsiteX2-5" fmla="*/ 11598 w 13265"/>
                  <a:gd name="connsiteY2-6" fmla="*/ 5000 h 10000"/>
                  <a:gd name="connsiteX3-7" fmla="*/ 13265 w 13265"/>
                  <a:gd name="connsiteY3-8" fmla="*/ 10000 h 10000"/>
                  <a:gd name="connsiteX4-9" fmla="*/ 4932 w 13265"/>
                  <a:gd name="connsiteY4-10" fmla="*/ 10000 h 10000"/>
                  <a:gd name="connsiteX5-11" fmla="*/ 0 w 13265"/>
                  <a:gd name="connsiteY5-12" fmla="*/ 5084 h 10000"/>
                  <a:gd name="connsiteX6-13" fmla="*/ 4932 w 13265"/>
                  <a:gd name="connsiteY6-14" fmla="*/ 0 h 10000"/>
                  <a:gd name="connsiteX0-15" fmla="*/ 5226 w 13559"/>
                  <a:gd name="connsiteY0-16" fmla="*/ 0 h 10000"/>
                  <a:gd name="connsiteX1-17" fmla="*/ 13559 w 13559"/>
                  <a:gd name="connsiteY1-18" fmla="*/ 0 h 10000"/>
                  <a:gd name="connsiteX2-19" fmla="*/ 11892 w 13559"/>
                  <a:gd name="connsiteY2-20" fmla="*/ 5000 h 10000"/>
                  <a:gd name="connsiteX3-21" fmla="*/ 13559 w 13559"/>
                  <a:gd name="connsiteY3-22" fmla="*/ 10000 h 10000"/>
                  <a:gd name="connsiteX4-23" fmla="*/ 5226 w 13559"/>
                  <a:gd name="connsiteY4-24" fmla="*/ 10000 h 10000"/>
                  <a:gd name="connsiteX5-25" fmla="*/ 294 w 13559"/>
                  <a:gd name="connsiteY5-26" fmla="*/ 5084 h 10000"/>
                  <a:gd name="connsiteX6-27" fmla="*/ 5226 w 13559"/>
                  <a:gd name="connsiteY6-28" fmla="*/ 0 h 10000"/>
                  <a:gd name="connsiteX0-29" fmla="*/ 4933 w 13266"/>
                  <a:gd name="connsiteY0-30" fmla="*/ 0 h 10000"/>
                  <a:gd name="connsiteX1-31" fmla="*/ 13266 w 13266"/>
                  <a:gd name="connsiteY1-32" fmla="*/ 0 h 10000"/>
                  <a:gd name="connsiteX2-33" fmla="*/ 11599 w 13266"/>
                  <a:gd name="connsiteY2-34" fmla="*/ 5000 h 10000"/>
                  <a:gd name="connsiteX3-35" fmla="*/ 13266 w 13266"/>
                  <a:gd name="connsiteY3-36" fmla="*/ 10000 h 10000"/>
                  <a:gd name="connsiteX4-37" fmla="*/ 4933 w 13266"/>
                  <a:gd name="connsiteY4-38" fmla="*/ 10000 h 10000"/>
                  <a:gd name="connsiteX5-39" fmla="*/ 1 w 13266"/>
                  <a:gd name="connsiteY5-40" fmla="*/ 5084 h 10000"/>
                  <a:gd name="connsiteX6-41" fmla="*/ 4933 w 13266"/>
                  <a:gd name="connsiteY6-42" fmla="*/ 0 h 10000"/>
                  <a:gd name="connsiteX0-43" fmla="*/ 4933 w 13266"/>
                  <a:gd name="connsiteY0-44" fmla="*/ 0 h 10000"/>
                  <a:gd name="connsiteX1-45" fmla="*/ 13266 w 13266"/>
                  <a:gd name="connsiteY1-46" fmla="*/ 0 h 10000"/>
                  <a:gd name="connsiteX2-47" fmla="*/ 11599 w 13266"/>
                  <a:gd name="connsiteY2-48" fmla="*/ 5000 h 10000"/>
                  <a:gd name="connsiteX3-49" fmla="*/ 13266 w 13266"/>
                  <a:gd name="connsiteY3-50" fmla="*/ 10000 h 10000"/>
                  <a:gd name="connsiteX4-51" fmla="*/ 4933 w 13266"/>
                  <a:gd name="connsiteY4-52" fmla="*/ 10000 h 10000"/>
                  <a:gd name="connsiteX5-53" fmla="*/ 1 w 13266"/>
                  <a:gd name="connsiteY5-54" fmla="*/ 5084 h 10000"/>
                  <a:gd name="connsiteX6-55" fmla="*/ 4933 w 13266"/>
                  <a:gd name="connsiteY6-56" fmla="*/ 0 h 10000"/>
                  <a:gd name="connsiteX0-57" fmla="*/ 4966 w 13299"/>
                  <a:gd name="connsiteY0-58" fmla="*/ 0 h 10000"/>
                  <a:gd name="connsiteX1-59" fmla="*/ 13299 w 13299"/>
                  <a:gd name="connsiteY1-60" fmla="*/ 0 h 10000"/>
                  <a:gd name="connsiteX2-61" fmla="*/ 11632 w 13299"/>
                  <a:gd name="connsiteY2-62" fmla="*/ 5000 h 10000"/>
                  <a:gd name="connsiteX3-63" fmla="*/ 13299 w 13299"/>
                  <a:gd name="connsiteY3-64" fmla="*/ 10000 h 10000"/>
                  <a:gd name="connsiteX4-65" fmla="*/ 7782 w 13299"/>
                  <a:gd name="connsiteY4-66" fmla="*/ 10000 h 10000"/>
                  <a:gd name="connsiteX5-67" fmla="*/ 34 w 13299"/>
                  <a:gd name="connsiteY5-68" fmla="*/ 5084 h 10000"/>
                  <a:gd name="connsiteX6-69" fmla="*/ 4966 w 13299"/>
                  <a:gd name="connsiteY6-70" fmla="*/ 0 h 10000"/>
                  <a:gd name="connsiteX0-71" fmla="*/ 4947 w 13280"/>
                  <a:gd name="connsiteY0-72" fmla="*/ 0 h 10000"/>
                  <a:gd name="connsiteX1-73" fmla="*/ 13280 w 13280"/>
                  <a:gd name="connsiteY1-74" fmla="*/ 0 h 10000"/>
                  <a:gd name="connsiteX2-75" fmla="*/ 11613 w 13280"/>
                  <a:gd name="connsiteY2-76" fmla="*/ 5000 h 10000"/>
                  <a:gd name="connsiteX3-77" fmla="*/ 13280 w 13280"/>
                  <a:gd name="connsiteY3-78" fmla="*/ 10000 h 10000"/>
                  <a:gd name="connsiteX4-79" fmla="*/ 6702 w 13280"/>
                  <a:gd name="connsiteY4-80" fmla="*/ 9832 h 10000"/>
                  <a:gd name="connsiteX5-81" fmla="*/ 15 w 13280"/>
                  <a:gd name="connsiteY5-82" fmla="*/ 5084 h 10000"/>
                  <a:gd name="connsiteX6-83" fmla="*/ 4947 w 13280"/>
                  <a:gd name="connsiteY6-84" fmla="*/ 0 h 10000"/>
                  <a:gd name="connsiteX0-85" fmla="*/ 4933 w 13266"/>
                  <a:gd name="connsiteY0-86" fmla="*/ 0 h 10000"/>
                  <a:gd name="connsiteX1-87" fmla="*/ 13266 w 13266"/>
                  <a:gd name="connsiteY1-88" fmla="*/ 0 h 10000"/>
                  <a:gd name="connsiteX2-89" fmla="*/ 11599 w 13266"/>
                  <a:gd name="connsiteY2-90" fmla="*/ 5000 h 10000"/>
                  <a:gd name="connsiteX3-91" fmla="*/ 13266 w 13266"/>
                  <a:gd name="connsiteY3-92" fmla="*/ 10000 h 10000"/>
                  <a:gd name="connsiteX4-93" fmla="*/ 6688 w 13266"/>
                  <a:gd name="connsiteY4-94" fmla="*/ 9832 h 10000"/>
                  <a:gd name="connsiteX5-95" fmla="*/ 1 w 13266"/>
                  <a:gd name="connsiteY5-96" fmla="*/ 5084 h 10000"/>
                  <a:gd name="connsiteX6-97" fmla="*/ 4933 w 13266"/>
                  <a:gd name="connsiteY6-98" fmla="*/ 0 h 10000"/>
                  <a:gd name="connsiteX0-99" fmla="*/ 5711 w 13268"/>
                  <a:gd name="connsiteY0-100" fmla="*/ 126 h 10000"/>
                  <a:gd name="connsiteX1-101" fmla="*/ 13268 w 13268"/>
                  <a:gd name="connsiteY1-102" fmla="*/ 0 h 10000"/>
                  <a:gd name="connsiteX2-103" fmla="*/ 11601 w 13268"/>
                  <a:gd name="connsiteY2-104" fmla="*/ 5000 h 10000"/>
                  <a:gd name="connsiteX3-105" fmla="*/ 13268 w 13268"/>
                  <a:gd name="connsiteY3-106" fmla="*/ 10000 h 10000"/>
                  <a:gd name="connsiteX4-107" fmla="*/ 6690 w 13268"/>
                  <a:gd name="connsiteY4-108" fmla="*/ 9832 h 10000"/>
                  <a:gd name="connsiteX5-109" fmla="*/ 3 w 13268"/>
                  <a:gd name="connsiteY5-110" fmla="*/ 5084 h 10000"/>
                  <a:gd name="connsiteX6-111" fmla="*/ 5711 w 13268"/>
                  <a:gd name="connsiteY6-112" fmla="*/ 126 h 10000"/>
                  <a:gd name="connsiteX0-113" fmla="*/ 5709 w 13266"/>
                  <a:gd name="connsiteY0-114" fmla="*/ 126 h 10000"/>
                  <a:gd name="connsiteX1-115" fmla="*/ 13266 w 13266"/>
                  <a:gd name="connsiteY1-116" fmla="*/ 0 h 10000"/>
                  <a:gd name="connsiteX2-117" fmla="*/ 11599 w 13266"/>
                  <a:gd name="connsiteY2-118" fmla="*/ 5000 h 10000"/>
                  <a:gd name="connsiteX3-119" fmla="*/ 13266 w 13266"/>
                  <a:gd name="connsiteY3-120" fmla="*/ 10000 h 10000"/>
                  <a:gd name="connsiteX4-121" fmla="*/ 6688 w 13266"/>
                  <a:gd name="connsiteY4-122" fmla="*/ 9832 h 10000"/>
                  <a:gd name="connsiteX5-123" fmla="*/ 1 w 13266"/>
                  <a:gd name="connsiteY5-124" fmla="*/ 5084 h 10000"/>
                  <a:gd name="connsiteX6-125" fmla="*/ 5709 w 13266"/>
                  <a:gd name="connsiteY6-126" fmla="*/ 126 h 10000"/>
                  <a:gd name="connsiteX0-127" fmla="*/ 5709 w 13266"/>
                  <a:gd name="connsiteY0-128" fmla="*/ 126 h 10000"/>
                  <a:gd name="connsiteX1-129" fmla="*/ 13266 w 13266"/>
                  <a:gd name="connsiteY1-130" fmla="*/ 0 h 10000"/>
                  <a:gd name="connsiteX2-131" fmla="*/ 11599 w 13266"/>
                  <a:gd name="connsiteY2-132" fmla="*/ 5000 h 10000"/>
                  <a:gd name="connsiteX3-133" fmla="*/ 13266 w 13266"/>
                  <a:gd name="connsiteY3-134" fmla="*/ 10000 h 10000"/>
                  <a:gd name="connsiteX4-135" fmla="*/ 6688 w 13266"/>
                  <a:gd name="connsiteY4-136" fmla="*/ 9832 h 10000"/>
                  <a:gd name="connsiteX5-137" fmla="*/ 1 w 13266"/>
                  <a:gd name="connsiteY5-138" fmla="*/ 5084 h 10000"/>
                  <a:gd name="connsiteX6-139" fmla="*/ 5709 w 13266"/>
                  <a:gd name="connsiteY6-140" fmla="*/ 126 h 10000"/>
                  <a:gd name="connsiteX0-141" fmla="*/ 6688 w 13265"/>
                  <a:gd name="connsiteY0-142" fmla="*/ 42 h 10000"/>
                  <a:gd name="connsiteX1-143" fmla="*/ 13265 w 13265"/>
                  <a:gd name="connsiteY1-144" fmla="*/ 0 h 10000"/>
                  <a:gd name="connsiteX2-145" fmla="*/ 11598 w 13265"/>
                  <a:gd name="connsiteY2-146" fmla="*/ 5000 h 10000"/>
                  <a:gd name="connsiteX3-147" fmla="*/ 13265 w 13265"/>
                  <a:gd name="connsiteY3-148" fmla="*/ 10000 h 10000"/>
                  <a:gd name="connsiteX4-149" fmla="*/ 6687 w 13265"/>
                  <a:gd name="connsiteY4-150" fmla="*/ 9832 h 10000"/>
                  <a:gd name="connsiteX5-151" fmla="*/ 0 w 13265"/>
                  <a:gd name="connsiteY5-152" fmla="*/ 5084 h 10000"/>
                  <a:gd name="connsiteX6-153" fmla="*/ 6688 w 13265"/>
                  <a:gd name="connsiteY6-154" fmla="*/ 42 h 10000"/>
                  <a:gd name="connsiteX0-155" fmla="*/ 6688 w 13265"/>
                  <a:gd name="connsiteY0-156" fmla="*/ 42 h 9832"/>
                  <a:gd name="connsiteX1-157" fmla="*/ 13265 w 13265"/>
                  <a:gd name="connsiteY1-158" fmla="*/ 0 h 9832"/>
                  <a:gd name="connsiteX2-159" fmla="*/ 11598 w 13265"/>
                  <a:gd name="connsiteY2-160" fmla="*/ 5000 h 9832"/>
                  <a:gd name="connsiteX3-161" fmla="*/ 11387 w 13265"/>
                  <a:gd name="connsiteY3-162" fmla="*/ 9790 h 9832"/>
                  <a:gd name="connsiteX4-163" fmla="*/ 6687 w 13265"/>
                  <a:gd name="connsiteY4-164" fmla="*/ 9832 h 9832"/>
                  <a:gd name="connsiteX5-165" fmla="*/ 0 w 13265"/>
                  <a:gd name="connsiteY5-166" fmla="*/ 5084 h 9832"/>
                  <a:gd name="connsiteX6-167" fmla="*/ 6688 w 13265"/>
                  <a:gd name="connsiteY6-168" fmla="*/ 42 h 9832"/>
                  <a:gd name="connsiteX0-169" fmla="*/ 5042 w 10000"/>
                  <a:gd name="connsiteY0-170" fmla="*/ 43 h 10000"/>
                  <a:gd name="connsiteX1-171" fmla="*/ 10000 w 10000"/>
                  <a:gd name="connsiteY1-172" fmla="*/ 0 h 10000"/>
                  <a:gd name="connsiteX2-173" fmla="*/ 8743 w 10000"/>
                  <a:gd name="connsiteY2-174" fmla="*/ 5085 h 10000"/>
                  <a:gd name="connsiteX3-175" fmla="*/ 9692 w 10000"/>
                  <a:gd name="connsiteY3-176" fmla="*/ 10000 h 10000"/>
                  <a:gd name="connsiteX4-177" fmla="*/ 5041 w 10000"/>
                  <a:gd name="connsiteY4-178" fmla="*/ 10000 h 10000"/>
                  <a:gd name="connsiteX5-179" fmla="*/ 0 w 10000"/>
                  <a:gd name="connsiteY5-180" fmla="*/ 5171 h 10000"/>
                  <a:gd name="connsiteX6-181" fmla="*/ 5042 w 10000"/>
                  <a:gd name="connsiteY6-182" fmla="*/ 43 h 10000"/>
                  <a:gd name="connsiteX0-183" fmla="*/ 5042 w 10000"/>
                  <a:gd name="connsiteY0-184" fmla="*/ 43 h 10000"/>
                  <a:gd name="connsiteX1-185" fmla="*/ 10000 w 10000"/>
                  <a:gd name="connsiteY1-186" fmla="*/ 0 h 10000"/>
                  <a:gd name="connsiteX2-187" fmla="*/ 8743 w 10000"/>
                  <a:gd name="connsiteY2-188" fmla="*/ 5085 h 10000"/>
                  <a:gd name="connsiteX3-189" fmla="*/ 9784 w 10000"/>
                  <a:gd name="connsiteY3-190" fmla="*/ 10000 h 10000"/>
                  <a:gd name="connsiteX4-191" fmla="*/ 5041 w 10000"/>
                  <a:gd name="connsiteY4-192" fmla="*/ 10000 h 10000"/>
                  <a:gd name="connsiteX5-193" fmla="*/ 0 w 10000"/>
                  <a:gd name="connsiteY5-194" fmla="*/ 5171 h 10000"/>
                  <a:gd name="connsiteX6-195" fmla="*/ 5042 w 10000"/>
                  <a:gd name="connsiteY6-196" fmla="*/ 43 h 10000"/>
                  <a:gd name="connsiteX0-197" fmla="*/ 5042 w 9784"/>
                  <a:gd name="connsiteY0-198" fmla="*/ 0 h 9957"/>
                  <a:gd name="connsiteX1-199" fmla="*/ 9415 w 9784"/>
                  <a:gd name="connsiteY1-200" fmla="*/ 171 h 9957"/>
                  <a:gd name="connsiteX2-201" fmla="*/ 8743 w 9784"/>
                  <a:gd name="connsiteY2-202" fmla="*/ 5042 h 9957"/>
                  <a:gd name="connsiteX3-203" fmla="*/ 9784 w 9784"/>
                  <a:gd name="connsiteY3-204" fmla="*/ 9957 h 9957"/>
                  <a:gd name="connsiteX4-205" fmla="*/ 5041 w 9784"/>
                  <a:gd name="connsiteY4-206" fmla="*/ 9957 h 9957"/>
                  <a:gd name="connsiteX5-207" fmla="*/ 0 w 9784"/>
                  <a:gd name="connsiteY5-208" fmla="*/ 5128 h 9957"/>
                  <a:gd name="connsiteX6-209" fmla="*/ 5042 w 9784"/>
                  <a:gd name="connsiteY6-210" fmla="*/ 0 h 9957"/>
                  <a:gd name="connsiteX0-211" fmla="*/ 5153 w 10000"/>
                  <a:gd name="connsiteY0-212" fmla="*/ 0 h 10000"/>
                  <a:gd name="connsiteX1-213" fmla="*/ 9875 w 10000"/>
                  <a:gd name="connsiteY1-214" fmla="*/ 172 h 10000"/>
                  <a:gd name="connsiteX2-215" fmla="*/ 8936 w 10000"/>
                  <a:gd name="connsiteY2-216" fmla="*/ 5064 h 10000"/>
                  <a:gd name="connsiteX3-217" fmla="*/ 10000 w 10000"/>
                  <a:gd name="connsiteY3-218" fmla="*/ 10000 h 10000"/>
                  <a:gd name="connsiteX4-219" fmla="*/ 5152 w 10000"/>
                  <a:gd name="connsiteY4-220" fmla="*/ 10000 h 10000"/>
                  <a:gd name="connsiteX5-221" fmla="*/ 0 w 10000"/>
                  <a:gd name="connsiteY5-222" fmla="*/ 5150 h 10000"/>
                  <a:gd name="connsiteX6-223" fmla="*/ 5153 w 10000"/>
                  <a:gd name="connsiteY6-224" fmla="*/ 0 h 10000"/>
                  <a:gd name="connsiteX0-225" fmla="*/ 5153 w 10001"/>
                  <a:gd name="connsiteY0-226" fmla="*/ 0 h 10000"/>
                  <a:gd name="connsiteX1-227" fmla="*/ 10001 w 10001"/>
                  <a:gd name="connsiteY1-228" fmla="*/ 215 h 10000"/>
                  <a:gd name="connsiteX2-229" fmla="*/ 8936 w 10001"/>
                  <a:gd name="connsiteY2-230" fmla="*/ 5064 h 10000"/>
                  <a:gd name="connsiteX3-231" fmla="*/ 10000 w 10001"/>
                  <a:gd name="connsiteY3-232" fmla="*/ 10000 h 10000"/>
                  <a:gd name="connsiteX4-233" fmla="*/ 5152 w 10001"/>
                  <a:gd name="connsiteY4-234" fmla="*/ 10000 h 10000"/>
                  <a:gd name="connsiteX5-235" fmla="*/ 0 w 10001"/>
                  <a:gd name="connsiteY5-236" fmla="*/ 5150 h 10000"/>
                  <a:gd name="connsiteX6-237" fmla="*/ 5153 w 10001"/>
                  <a:gd name="connsiteY6-238" fmla="*/ 0 h 10000"/>
                  <a:gd name="connsiteX0-239" fmla="*/ 5184 w 10001"/>
                  <a:gd name="connsiteY0-240" fmla="*/ 43 h 9785"/>
                  <a:gd name="connsiteX1-241" fmla="*/ 10001 w 10001"/>
                  <a:gd name="connsiteY1-242" fmla="*/ 0 h 9785"/>
                  <a:gd name="connsiteX2-243" fmla="*/ 8936 w 10001"/>
                  <a:gd name="connsiteY2-244" fmla="*/ 4849 h 9785"/>
                  <a:gd name="connsiteX3-245" fmla="*/ 10000 w 10001"/>
                  <a:gd name="connsiteY3-246" fmla="*/ 9785 h 9785"/>
                  <a:gd name="connsiteX4-247" fmla="*/ 5152 w 10001"/>
                  <a:gd name="connsiteY4-248" fmla="*/ 9785 h 9785"/>
                  <a:gd name="connsiteX5-249" fmla="*/ 0 w 10001"/>
                  <a:gd name="connsiteY5-250" fmla="*/ 4935 h 9785"/>
                  <a:gd name="connsiteX6-251" fmla="*/ 5184 w 10001"/>
                  <a:gd name="connsiteY6-252" fmla="*/ 43 h 9785"/>
                  <a:gd name="connsiteX0-253" fmla="*/ 5183 w 10000"/>
                  <a:gd name="connsiteY0-254" fmla="*/ 44 h 10000"/>
                  <a:gd name="connsiteX1-255" fmla="*/ 10000 w 10000"/>
                  <a:gd name="connsiteY1-256" fmla="*/ 0 h 10000"/>
                  <a:gd name="connsiteX2-257" fmla="*/ 8935 w 10000"/>
                  <a:gd name="connsiteY2-258" fmla="*/ 4956 h 10000"/>
                  <a:gd name="connsiteX3-259" fmla="*/ 9999 w 10000"/>
                  <a:gd name="connsiteY3-260" fmla="*/ 10000 h 10000"/>
                  <a:gd name="connsiteX4-261" fmla="*/ 5151 w 10000"/>
                  <a:gd name="connsiteY4-262" fmla="*/ 10000 h 10000"/>
                  <a:gd name="connsiteX5-263" fmla="*/ 0 w 10000"/>
                  <a:gd name="connsiteY5-264" fmla="*/ 5043 h 10000"/>
                  <a:gd name="connsiteX6-265" fmla="*/ 5183 w 10000"/>
                  <a:gd name="connsiteY6-266" fmla="*/ 44 h 10000"/>
                  <a:gd name="connsiteX0-267" fmla="*/ 5183 w 10000"/>
                  <a:gd name="connsiteY0-268" fmla="*/ 44 h 10000"/>
                  <a:gd name="connsiteX1-269" fmla="*/ 10000 w 10000"/>
                  <a:gd name="connsiteY1-270" fmla="*/ 0 h 10000"/>
                  <a:gd name="connsiteX2-271" fmla="*/ 8935 w 10000"/>
                  <a:gd name="connsiteY2-272" fmla="*/ 4956 h 10000"/>
                  <a:gd name="connsiteX3-273" fmla="*/ 9999 w 10000"/>
                  <a:gd name="connsiteY3-274" fmla="*/ 10000 h 10000"/>
                  <a:gd name="connsiteX4-275" fmla="*/ 5151 w 10000"/>
                  <a:gd name="connsiteY4-276" fmla="*/ 10000 h 10000"/>
                  <a:gd name="connsiteX5-277" fmla="*/ 0 w 10000"/>
                  <a:gd name="connsiteY5-278" fmla="*/ 5043 h 10000"/>
                  <a:gd name="connsiteX6-279" fmla="*/ 5183 w 10000"/>
                  <a:gd name="connsiteY6-280" fmla="*/ 44 h 10000"/>
                  <a:gd name="connsiteX0-281" fmla="*/ 5183 w 10000"/>
                  <a:gd name="connsiteY0-282" fmla="*/ 44 h 10000"/>
                  <a:gd name="connsiteX1-283" fmla="*/ 10000 w 10000"/>
                  <a:gd name="connsiteY1-284" fmla="*/ 0 h 10000"/>
                  <a:gd name="connsiteX2-285" fmla="*/ 8935 w 10000"/>
                  <a:gd name="connsiteY2-286" fmla="*/ 4956 h 10000"/>
                  <a:gd name="connsiteX3-287" fmla="*/ 9999 w 10000"/>
                  <a:gd name="connsiteY3-288" fmla="*/ 10000 h 10000"/>
                  <a:gd name="connsiteX4-289" fmla="*/ 5151 w 10000"/>
                  <a:gd name="connsiteY4-290" fmla="*/ 10000 h 10000"/>
                  <a:gd name="connsiteX5-291" fmla="*/ 0 w 10000"/>
                  <a:gd name="connsiteY5-292" fmla="*/ 5043 h 10000"/>
                  <a:gd name="connsiteX6-293" fmla="*/ 5183 w 10000"/>
                  <a:gd name="connsiteY6-294" fmla="*/ 44 h 10000"/>
                  <a:gd name="connsiteX0-295" fmla="*/ 5183 w 10000"/>
                  <a:gd name="connsiteY0-296" fmla="*/ 44 h 10000"/>
                  <a:gd name="connsiteX1-297" fmla="*/ 10000 w 10000"/>
                  <a:gd name="connsiteY1-298" fmla="*/ 0 h 10000"/>
                  <a:gd name="connsiteX2-299" fmla="*/ 8935 w 10000"/>
                  <a:gd name="connsiteY2-300" fmla="*/ 4956 h 10000"/>
                  <a:gd name="connsiteX3-301" fmla="*/ 9999 w 10000"/>
                  <a:gd name="connsiteY3-302" fmla="*/ 10000 h 10000"/>
                  <a:gd name="connsiteX4-303" fmla="*/ 5151 w 10000"/>
                  <a:gd name="connsiteY4-304" fmla="*/ 10000 h 10000"/>
                  <a:gd name="connsiteX5-305" fmla="*/ 0 w 10000"/>
                  <a:gd name="connsiteY5-306" fmla="*/ 5043 h 10000"/>
                  <a:gd name="connsiteX6-307" fmla="*/ 5183 w 10000"/>
                  <a:gd name="connsiteY6-308" fmla="*/ 44 h 10000"/>
                  <a:gd name="connsiteX0-309" fmla="*/ 5183 w 10000"/>
                  <a:gd name="connsiteY0-310" fmla="*/ 44 h 10000"/>
                  <a:gd name="connsiteX1-311" fmla="*/ 10000 w 10000"/>
                  <a:gd name="connsiteY1-312" fmla="*/ 0 h 10000"/>
                  <a:gd name="connsiteX2-313" fmla="*/ 8935 w 10000"/>
                  <a:gd name="connsiteY2-314" fmla="*/ 4956 h 10000"/>
                  <a:gd name="connsiteX3-315" fmla="*/ 9999 w 10000"/>
                  <a:gd name="connsiteY3-316" fmla="*/ 10000 h 10000"/>
                  <a:gd name="connsiteX4-317" fmla="*/ 5151 w 10000"/>
                  <a:gd name="connsiteY4-318" fmla="*/ 10000 h 10000"/>
                  <a:gd name="connsiteX5-319" fmla="*/ 0 w 10000"/>
                  <a:gd name="connsiteY5-320" fmla="*/ 5043 h 10000"/>
                  <a:gd name="connsiteX6-321" fmla="*/ 5183 w 10000"/>
                  <a:gd name="connsiteY6-322" fmla="*/ 44 h 10000"/>
                  <a:gd name="connsiteX0-323" fmla="*/ 5183 w 10000"/>
                  <a:gd name="connsiteY0-324" fmla="*/ 44 h 10000"/>
                  <a:gd name="connsiteX1-325" fmla="*/ 10000 w 10000"/>
                  <a:gd name="connsiteY1-326" fmla="*/ 0 h 10000"/>
                  <a:gd name="connsiteX2-327" fmla="*/ 8935 w 10000"/>
                  <a:gd name="connsiteY2-328" fmla="*/ 4956 h 10000"/>
                  <a:gd name="connsiteX3-329" fmla="*/ 9999 w 10000"/>
                  <a:gd name="connsiteY3-330" fmla="*/ 10000 h 10000"/>
                  <a:gd name="connsiteX4-331" fmla="*/ 5340 w 10000"/>
                  <a:gd name="connsiteY4-332" fmla="*/ 9956 h 10000"/>
                  <a:gd name="connsiteX5-333" fmla="*/ 0 w 10000"/>
                  <a:gd name="connsiteY5-334" fmla="*/ 5043 h 10000"/>
                  <a:gd name="connsiteX6-335" fmla="*/ 5183 w 10000"/>
                  <a:gd name="connsiteY6-336" fmla="*/ 44 h 10000"/>
                  <a:gd name="connsiteX0-337" fmla="*/ 5183 w 10000"/>
                  <a:gd name="connsiteY0-338" fmla="*/ 44 h 10000"/>
                  <a:gd name="connsiteX1-339" fmla="*/ 10000 w 10000"/>
                  <a:gd name="connsiteY1-340" fmla="*/ 0 h 10000"/>
                  <a:gd name="connsiteX2-341" fmla="*/ 8935 w 10000"/>
                  <a:gd name="connsiteY2-342" fmla="*/ 4956 h 10000"/>
                  <a:gd name="connsiteX3-343" fmla="*/ 9999 w 10000"/>
                  <a:gd name="connsiteY3-344" fmla="*/ 10000 h 10000"/>
                  <a:gd name="connsiteX4-345" fmla="*/ 5340 w 10000"/>
                  <a:gd name="connsiteY4-346" fmla="*/ 9956 h 10000"/>
                  <a:gd name="connsiteX5-347" fmla="*/ 0 w 10000"/>
                  <a:gd name="connsiteY5-348" fmla="*/ 5043 h 10000"/>
                  <a:gd name="connsiteX6-349" fmla="*/ 5183 w 10000"/>
                  <a:gd name="connsiteY6-350" fmla="*/ 44 h 10000"/>
                  <a:gd name="connsiteX0-351" fmla="*/ 5183 w 10000"/>
                  <a:gd name="connsiteY0-352" fmla="*/ 44 h 10000"/>
                  <a:gd name="connsiteX1-353" fmla="*/ 10000 w 10000"/>
                  <a:gd name="connsiteY1-354" fmla="*/ 0 h 10000"/>
                  <a:gd name="connsiteX2-355" fmla="*/ 8935 w 10000"/>
                  <a:gd name="connsiteY2-356" fmla="*/ 4956 h 10000"/>
                  <a:gd name="connsiteX3-357" fmla="*/ 9999 w 10000"/>
                  <a:gd name="connsiteY3-358" fmla="*/ 10000 h 10000"/>
                  <a:gd name="connsiteX4-359" fmla="*/ 5183 w 10000"/>
                  <a:gd name="connsiteY4-360" fmla="*/ 9912 h 10000"/>
                  <a:gd name="connsiteX5-361" fmla="*/ 0 w 10000"/>
                  <a:gd name="connsiteY5-362" fmla="*/ 5043 h 10000"/>
                  <a:gd name="connsiteX6-363" fmla="*/ 5183 w 10000"/>
                  <a:gd name="connsiteY6-364" fmla="*/ 44 h 10000"/>
                  <a:gd name="connsiteX0-365" fmla="*/ 603 w 5420"/>
                  <a:gd name="connsiteY0-366" fmla="*/ 44 h 10000"/>
                  <a:gd name="connsiteX1-367" fmla="*/ 5420 w 5420"/>
                  <a:gd name="connsiteY1-368" fmla="*/ 0 h 10000"/>
                  <a:gd name="connsiteX2-369" fmla="*/ 4355 w 5420"/>
                  <a:gd name="connsiteY2-370" fmla="*/ 4956 h 10000"/>
                  <a:gd name="connsiteX3-371" fmla="*/ 5419 w 5420"/>
                  <a:gd name="connsiteY3-372" fmla="*/ 10000 h 10000"/>
                  <a:gd name="connsiteX4-373" fmla="*/ 603 w 5420"/>
                  <a:gd name="connsiteY4-374" fmla="*/ 9912 h 10000"/>
                  <a:gd name="connsiteX5-375" fmla="*/ 603 w 5420"/>
                  <a:gd name="connsiteY5-376" fmla="*/ 44 h 10000"/>
                  <a:gd name="connsiteX0-377" fmla="*/ 1112 w 9999"/>
                  <a:gd name="connsiteY0-378" fmla="*/ 9912 h 11176"/>
                  <a:gd name="connsiteX1-379" fmla="*/ 1112 w 9999"/>
                  <a:gd name="connsiteY1-380" fmla="*/ 44 h 11176"/>
                  <a:gd name="connsiteX2-381" fmla="*/ 9999 w 9999"/>
                  <a:gd name="connsiteY2-382" fmla="*/ 0 h 11176"/>
                  <a:gd name="connsiteX3-383" fmla="*/ 8034 w 9999"/>
                  <a:gd name="connsiteY3-384" fmla="*/ 4956 h 11176"/>
                  <a:gd name="connsiteX4-385" fmla="*/ 9997 w 9999"/>
                  <a:gd name="connsiteY4-386" fmla="*/ 10000 h 11176"/>
                  <a:gd name="connsiteX5-387" fmla="*/ 2783 w 9999"/>
                  <a:gd name="connsiteY5-388" fmla="*/ 11176 h 11176"/>
                  <a:gd name="connsiteX0-389" fmla="*/ 1112 w 10000"/>
                  <a:gd name="connsiteY0-390" fmla="*/ 8869 h 8948"/>
                  <a:gd name="connsiteX1-391" fmla="*/ 1112 w 10000"/>
                  <a:gd name="connsiteY1-392" fmla="*/ 39 h 8948"/>
                  <a:gd name="connsiteX2-393" fmla="*/ 10000 w 10000"/>
                  <a:gd name="connsiteY2-394" fmla="*/ 0 h 8948"/>
                  <a:gd name="connsiteX3-395" fmla="*/ 8035 w 10000"/>
                  <a:gd name="connsiteY3-396" fmla="*/ 4435 h 8948"/>
                  <a:gd name="connsiteX4-397" fmla="*/ 9998 w 10000"/>
                  <a:gd name="connsiteY4-398" fmla="*/ 8948 h 8948"/>
                  <a:gd name="connsiteX0-399" fmla="*/ 0 w 8888"/>
                  <a:gd name="connsiteY0-400" fmla="*/ 44 h 10000"/>
                  <a:gd name="connsiteX1-401" fmla="*/ 8888 w 8888"/>
                  <a:gd name="connsiteY1-402" fmla="*/ 0 h 10000"/>
                  <a:gd name="connsiteX2-403" fmla="*/ 6923 w 8888"/>
                  <a:gd name="connsiteY2-404" fmla="*/ 4956 h 10000"/>
                  <a:gd name="connsiteX3-405" fmla="*/ 8886 w 8888"/>
                  <a:gd name="connsiteY3-406" fmla="*/ 10000 h 10000"/>
                  <a:gd name="connsiteX0-407" fmla="*/ 2211 w 2211"/>
                  <a:gd name="connsiteY0-408" fmla="*/ 0 h 10000"/>
                  <a:gd name="connsiteX1-409" fmla="*/ 0 w 2211"/>
                  <a:gd name="connsiteY1-410" fmla="*/ 4956 h 10000"/>
                  <a:gd name="connsiteX2-411" fmla="*/ 2209 w 2211"/>
                  <a:gd name="connsiteY2-412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905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05" b="1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5266173" y="5120101"/>
              <a:ext cx="286643" cy="550515"/>
              <a:chOff x="4311617" y="4168879"/>
              <a:chExt cx="271795" cy="521999"/>
            </a:xfrm>
          </p:grpSpPr>
          <p:sp>
            <p:nvSpPr>
              <p:cNvPr id="233" name="流程图: 手动操作 232"/>
              <p:cNvSpPr/>
              <p:nvPr/>
            </p:nvSpPr>
            <p:spPr>
              <a:xfrm rot="16200000">
                <a:off x="4218651" y="4335179"/>
                <a:ext cx="466196" cy="197947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234" name="矩形 233"/>
              <p:cNvSpPr/>
              <p:nvPr/>
            </p:nvSpPr>
            <p:spPr>
              <a:xfrm>
                <a:off x="4311617" y="4168879"/>
                <a:ext cx="271795" cy="521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矩形 83"/>
            <p:cNvSpPr/>
            <p:nvPr/>
          </p:nvSpPr>
          <p:spPr>
            <a:xfrm>
              <a:off x="5001696" y="4056594"/>
              <a:ext cx="31678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rs</a:t>
              </a:r>
              <a:endPara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001696" y="4285915"/>
              <a:ext cx="309414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rt</a:t>
              </a:r>
              <a:endPara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543920" y="5062523"/>
              <a:ext cx="342900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rd</a:t>
              </a:r>
              <a:endPara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3743887" y="4475965"/>
              <a:ext cx="479524" cy="471398"/>
              <a:chOff x="3743887" y="4293594"/>
              <a:chExt cx="479524" cy="471398"/>
            </a:xfrm>
          </p:grpSpPr>
          <p:grpSp>
            <p:nvGrpSpPr>
              <p:cNvPr id="229" name="组合 228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231" name="直接连接符 230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2" name="矩形 231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0" name="等腰三角形 229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743887" y="5581932"/>
              <a:ext cx="479524" cy="471398"/>
              <a:chOff x="3743887" y="4293594"/>
              <a:chExt cx="479524" cy="471398"/>
            </a:xfrm>
          </p:grpSpPr>
          <p:grpSp>
            <p:nvGrpSpPr>
              <p:cNvPr id="225" name="组合 224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227" name="直接连接符 226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矩形 227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6" name="等腰三角形 225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1231334" y="4505134"/>
              <a:ext cx="479524" cy="471398"/>
              <a:chOff x="3743887" y="4293594"/>
              <a:chExt cx="479524" cy="471398"/>
            </a:xfrm>
            <a:solidFill>
              <a:srgbClr val="59B2FF"/>
            </a:solidFill>
          </p:grpSpPr>
          <p:grpSp>
            <p:nvGrpSpPr>
              <p:cNvPr id="221" name="组合 220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  <a:grpFill/>
            </p:grpSpPr>
            <p:cxnSp>
              <p:nvCxnSpPr>
                <p:cNvPr id="223" name="直接连接符 222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4" name="矩形 223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2" name="等腰三角形 221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BDD7E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2770074" y="5245311"/>
              <a:ext cx="479524" cy="487385"/>
              <a:chOff x="3743887" y="4293594"/>
              <a:chExt cx="479524" cy="450735"/>
            </a:xfrm>
            <a:solidFill>
              <a:srgbClr val="92D050"/>
            </a:solidFill>
          </p:grpSpPr>
          <p:grpSp>
            <p:nvGrpSpPr>
              <p:cNvPr id="217" name="组合 216"/>
              <p:cNvGrpSpPr/>
              <p:nvPr/>
            </p:nvGrpSpPr>
            <p:grpSpPr>
              <a:xfrm>
                <a:off x="3743887" y="4420795"/>
                <a:ext cx="479524" cy="323534"/>
                <a:chOff x="2146087" y="4844273"/>
                <a:chExt cx="454685" cy="306775"/>
              </a:xfrm>
              <a:grpFill/>
            </p:grpSpPr>
            <p:cxnSp>
              <p:nvCxnSpPr>
                <p:cNvPr id="219" name="直接连接符 218"/>
                <p:cNvCxnSpPr/>
                <p:nvPr/>
              </p:nvCxnSpPr>
              <p:spPr>
                <a:xfrm flipV="1">
                  <a:off x="2364748" y="4844273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矩形 219"/>
                <p:cNvSpPr/>
                <p:nvPr/>
              </p:nvSpPr>
              <p:spPr>
                <a:xfrm>
                  <a:off x="2146087" y="4910263"/>
                  <a:ext cx="454685" cy="24078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8" name="等腰三角形 217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7115801" y="4604354"/>
              <a:ext cx="479524" cy="471398"/>
              <a:chOff x="3743887" y="4293594"/>
              <a:chExt cx="479524" cy="471398"/>
            </a:xfrm>
          </p:grpSpPr>
          <p:grpSp>
            <p:nvGrpSpPr>
              <p:cNvPr id="213" name="组合 212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215" name="直接连接符 214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矩形 215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4" name="等腰三角形 213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10649077" y="4641179"/>
              <a:ext cx="479524" cy="471398"/>
              <a:chOff x="3743887" y="4293594"/>
              <a:chExt cx="479524" cy="471398"/>
            </a:xfrm>
          </p:grpSpPr>
          <p:grpSp>
            <p:nvGrpSpPr>
              <p:cNvPr id="209" name="组合 208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211" name="直接连接符 210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矩形 211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0" name="等腰三角形 209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6045351" y="5481478"/>
              <a:ext cx="479524" cy="471397"/>
              <a:chOff x="3743887" y="4293594"/>
              <a:chExt cx="479524" cy="471397"/>
            </a:xfrm>
            <a:solidFill>
              <a:srgbClr val="FFCCFF"/>
            </a:solidFill>
          </p:grpSpPr>
          <p:grpSp>
            <p:nvGrpSpPr>
              <p:cNvPr id="205" name="组合 204"/>
              <p:cNvGrpSpPr/>
              <p:nvPr/>
            </p:nvGrpSpPr>
            <p:grpSpPr>
              <a:xfrm>
                <a:off x="3743887" y="4411014"/>
                <a:ext cx="479524" cy="353977"/>
                <a:chOff x="2146087" y="4834986"/>
                <a:chExt cx="454685" cy="335640"/>
              </a:xfrm>
              <a:grpFill/>
            </p:grpSpPr>
            <p:cxnSp>
              <p:nvCxnSpPr>
                <p:cNvPr id="207" name="直接连接符 206"/>
                <p:cNvCxnSpPr/>
                <p:nvPr/>
              </p:nvCxnSpPr>
              <p:spPr>
                <a:xfrm flipV="1">
                  <a:off x="2364748" y="4834986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矩形 207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" name="等腰三角形 205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3644781" y="3921572"/>
              <a:ext cx="375047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3644423" y="4988864"/>
              <a:ext cx="45340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DR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3844547" y="1720871"/>
              <a:ext cx="8199371" cy="2178215"/>
              <a:chOff x="3844547" y="1538500"/>
              <a:chExt cx="8199371" cy="2178215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4376674" y="1927903"/>
                <a:ext cx="559222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IorD</a:t>
                </a:r>
                <a:endParaRPr lang="en-US" altLang="zh-CN" sz="1325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4131799" y="2392371"/>
                <a:ext cx="826443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IRWrite</a:t>
                </a:r>
                <a:endParaRPr lang="en-US" altLang="zh-CN" sz="1325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3844547" y="2167772"/>
                <a:ext cx="1030709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sz="1325" b="1" dirty="0" err="1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MemWrite</a:t>
                </a:r>
                <a:endParaRPr lang="en-US" altLang="zh-CN" sz="1325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3" name="直接连接符 192"/>
              <p:cNvCxnSpPr/>
              <p:nvPr/>
            </p:nvCxnSpPr>
            <p:spPr>
              <a:xfrm flipV="1">
                <a:off x="5185197" y="1589710"/>
                <a:ext cx="0" cy="1104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矩形 193"/>
              <p:cNvSpPr/>
              <p:nvPr/>
            </p:nvSpPr>
            <p:spPr>
              <a:xfrm>
                <a:off x="5420046" y="1538500"/>
                <a:ext cx="812184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PCWrite</a:t>
                </a:r>
                <a:endParaRPr lang="en-US" altLang="zh-CN" sz="1200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5420046" y="1759117"/>
                <a:ext cx="706950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Branch</a:t>
                </a:r>
                <a:endParaRPr lang="en-US" altLang="zh-CN" sz="12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5420046" y="1979734"/>
                <a:ext cx="640843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PCSrc</a:t>
                </a:r>
                <a:endParaRPr lang="en-US" altLang="zh-CN" sz="1200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5420046" y="2200351"/>
                <a:ext cx="661754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AluOp</a:t>
                </a:r>
                <a:endParaRPr lang="en-US" altLang="zh-CN" sz="1200" b="1" baseline="-25000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5420046" y="2420968"/>
                <a:ext cx="874244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ALUSrcB</a:t>
                </a:r>
                <a:endParaRPr lang="en-US" altLang="zh-CN" sz="1200" b="1" baseline="-25000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5420046" y="2641585"/>
                <a:ext cx="883014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ALUSrcA</a:t>
                </a:r>
                <a:endParaRPr lang="en-US" altLang="zh-CN" sz="1200" b="1" baseline="-25000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5420046" y="2862201"/>
                <a:ext cx="866149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RegWrite</a:t>
                </a:r>
                <a:endParaRPr lang="en-US" altLang="zh-CN" sz="1200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11391608" y="1752004"/>
                <a:ext cx="652310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PCEn</a:t>
                </a:r>
                <a:endParaRPr lang="en-US" altLang="zh-CN" sz="1325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4510810" y="3396602"/>
                <a:ext cx="755939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RegDst</a:t>
                </a:r>
                <a:endParaRPr lang="en-US" altLang="zh-CN" sz="1325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5282119" y="3404622"/>
                <a:ext cx="1045851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MemtoReg</a:t>
                </a:r>
                <a:endParaRPr lang="en-US" altLang="zh-CN" sz="1325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等腰三角形 203"/>
              <p:cNvSpPr/>
              <p:nvPr/>
            </p:nvSpPr>
            <p:spPr>
              <a:xfrm flipV="1">
                <a:off x="5086865" y="1700209"/>
                <a:ext cx="201735" cy="136299"/>
              </a:xfrm>
              <a:prstGeom prst="triangle">
                <a:avLst/>
              </a:prstGeom>
              <a:solidFill>
                <a:srgbClr val="59B2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1008151" y="3864495"/>
              <a:ext cx="458763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8572278" y="4358632"/>
              <a:ext cx="468833" cy="1048335"/>
              <a:chOff x="4336181" y="4140652"/>
              <a:chExt cx="214542" cy="587002"/>
            </a:xfrm>
          </p:grpSpPr>
          <p:sp>
            <p:nvSpPr>
              <p:cNvPr id="188" name="流程图: 手动操作 187"/>
              <p:cNvSpPr/>
              <p:nvPr/>
            </p:nvSpPr>
            <p:spPr>
              <a:xfrm rot="16200000">
                <a:off x="4158248" y="4335179"/>
                <a:ext cx="587002" cy="197947"/>
              </a:xfrm>
              <a:prstGeom prst="flowChartManualOperation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4336181" y="4155434"/>
                <a:ext cx="174076" cy="562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01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9" name="直接连接符 98"/>
            <p:cNvCxnSpPr/>
            <p:nvPr/>
          </p:nvCxnSpPr>
          <p:spPr>
            <a:xfrm>
              <a:off x="8373222" y="5162129"/>
              <a:ext cx="23012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V="1">
              <a:off x="8374544" y="5162129"/>
              <a:ext cx="0" cy="41079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组合 100"/>
            <p:cNvGrpSpPr/>
            <p:nvPr/>
          </p:nvGrpSpPr>
          <p:grpSpPr>
            <a:xfrm>
              <a:off x="1461941" y="1544440"/>
              <a:ext cx="9875404" cy="2625262"/>
              <a:chOff x="1461941" y="1362069"/>
              <a:chExt cx="9875404" cy="2625262"/>
            </a:xfrm>
          </p:grpSpPr>
          <p:cxnSp>
            <p:nvCxnSpPr>
              <p:cNvPr id="184" name="直接连接符 183"/>
              <p:cNvCxnSpPr/>
              <p:nvPr/>
            </p:nvCxnSpPr>
            <p:spPr>
              <a:xfrm>
                <a:off x="1461941" y="1362069"/>
                <a:ext cx="9864214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1461941" y="1362069"/>
                <a:ext cx="0" cy="2625262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6" name="直接连接符 185"/>
              <p:cNvCxnSpPr/>
              <p:nvPr/>
            </p:nvCxnSpPr>
            <p:spPr>
              <a:xfrm>
                <a:off x="11337345" y="1362069"/>
                <a:ext cx="0" cy="658219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7" name="直接连接符 186"/>
              <p:cNvCxnSpPr/>
              <p:nvPr/>
            </p:nvCxnSpPr>
            <p:spPr>
              <a:xfrm>
                <a:off x="11149608" y="2020288"/>
                <a:ext cx="176547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2" name="组合 101"/>
            <p:cNvGrpSpPr/>
            <p:nvPr/>
          </p:nvGrpSpPr>
          <p:grpSpPr>
            <a:xfrm>
              <a:off x="5526640" y="1976034"/>
              <a:ext cx="5353044" cy="149151"/>
              <a:chOff x="5526640" y="1825630"/>
              <a:chExt cx="5353044" cy="149151"/>
            </a:xfrm>
          </p:grpSpPr>
          <p:cxnSp>
            <p:nvCxnSpPr>
              <p:cNvPr id="181" name="直接连接符 180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>
                <a:off x="10737496" y="1836508"/>
                <a:ext cx="0" cy="138273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>
                <a:off x="10737496" y="1974781"/>
                <a:ext cx="142188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3" name="直接连接符 102"/>
            <p:cNvCxnSpPr/>
            <p:nvPr/>
          </p:nvCxnSpPr>
          <p:spPr>
            <a:xfrm>
              <a:off x="5526640" y="2202659"/>
              <a:ext cx="4882540" cy="0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4" name="组合 103"/>
            <p:cNvGrpSpPr/>
            <p:nvPr/>
          </p:nvGrpSpPr>
          <p:grpSpPr>
            <a:xfrm>
              <a:off x="5526640" y="2426621"/>
              <a:ext cx="6258278" cy="1814749"/>
              <a:chOff x="5526640" y="1825630"/>
              <a:chExt cx="5210856" cy="1341486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直接连接符 179"/>
              <p:cNvCxnSpPr/>
              <p:nvPr/>
            </p:nvCxnSpPr>
            <p:spPr>
              <a:xfrm>
                <a:off x="10737495" y="1825630"/>
                <a:ext cx="0" cy="1341486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5" name="组合 104"/>
            <p:cNvGrpSpPr/>
            <p:nvPr/>
          </p:nvGrpSpPr>
          <p:grpSpPr>
            <a:xfrm>
              <a:off x="5525865" y="2868738"/>
              <a:ext cx="3305928" cy="1580408"/>
              <a:chOff x="5526640" y="1825630"/>
              <a:chExt cx="5210856" cy="1168258"/>
            </a:xfrm>
          </p:grpSpPr>
          <p:cxnSp>
            <p:nvCxnSpPr>
              <p:cNvPr id="177" name="直接连接符 176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>
                <a:off x="10737496" y="1841694"/>
                <a:ext cx="0" cy="1152194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6" name="组合 105"/>
            <p:cNvGrpSpPr/>
            <p:nvPr/>
          </p:nvGrpSpPr>
          <p:grpSpPr>
            <a:xfrm>
              <a:off x="5533335" y="3091139"/>
              <a:ext cx="2845181" cy="902802"/>
              <a:chOff x="5526640" y="1825630"/>
              <a:chExt cx="5220570" cy="667363"/>
            </a:xfrm>
          </p:grpSpPr>
          <p:cxnSp>
            <p:nvCxnSpPr>
              <p:cNvPr id="175" name="直接连接符 174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>
                <a:off x="10747210" y="1825630"/>
                <a:ext cx="0" cy="667363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7" name="组合 106"/>
            <p:cNvGrpSpPr/>
            <p:nvPr/>
          </p:nvGrpSpPr>
          <p:grpSpPr>
            <a:xfrm flipH="1">
              <a:off x="2126053" y="2378098"/>
              <a:ext cx="2729546" cy="1926992"/>
              <a:chOff x="5526640" y="1825630"/>
              <a:chExt cx="5210856" cy="1341486"/>
            </a:xfrm>
          </p:grpSpPr>
          <p:cxnSp>
            <p:nvCxnSpPr>
              <p:cNvPr id="173" name="直接连接符 172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>
                <a:off x="10737495" y="1825630"/>
                <a:ext cx="0" cy="1341486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8" name="组合 107"/>
            <p:cNvGrpSpPr/>
            <p:nvPr/>
          </p:nvGrpSpPr>
          <p:grpSpPr>
            <a:xfrm flipH="1">
              <a:off x="3008749" y="2635553"/>
              <a:ext cx="1845826" cy="1436095"/>
              <a:chOff x="5526640" y="1825630"/>
              <a:chExt cx="5210856" cy="1341486"/>
            </a:xfrm>
          </p:grpSpPr>
          <p:cxnSp>
            <p:nvCxnSpPr>
              <p:cNvPr id="171" name="直接连接符 170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10737495" y="1825630"/>
                <a:ext cx="0" cy="1341486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9" name="组合 108"/>
            <p:cNvGrpSpPr/>
            <p:nvPr/>
          </p:nvGrpSpPr>
          <p:grpSpPr>
            <a:xfrm flipH="1">
              <a:off x="3993703" y="2893924"/>
              <a:ext cx="860872" cy="1285190"/>
              <a:chOff x="5526640" y="1825630"/>
              <a:chExt cx="5210856" cy="1341486"/>
            </a:xfrm>
          </p:grpSpPr>
          <p:cxnSp>
            <p:nvCxnSpPr>
              <p:cNvPr id="169" name="直接连接符 168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0" name="直接连接符 169"/>
              <p:cNvCxnSpPr/>
              <p:nvPr/>
            </p:nvCxnSpPr>
            <p:spPr>
              <a:xfrm>
                <a:off x="10737495" y="1825630"/>
                <a:ext cx="0" cy="1341486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0" name="组合 109"/>
            <p:cNvGrpSpPr/>
            <p:nvPr/>
          </p:nvGrpSpPr>
          <p:grpSpPr>
            <a:xfrm>
              <a:off x="1805721" y="3620584"/>
              <a:ext cx="6446933" cy="787602"/>
              <a:chOff x="1805721" y="3620584"/>
              <a:chExt cx="6446933" cy="787602"/>
            </a:xfrm>
          </p:grpSpPr>
          <p:cxnSp>
            <p:nvCxnSpPr>
              <p:cNvPr id="165" name="直接连接符 164"/>
              <p:cNvCxnSpPr/>
              <p:nvPr/>
            </p:nvCxnSpPr>
            <p:spPr>
              <a:xfrm>
                <a:off x="1808036" y="3620584"/>
                <a:ext cx="0" cy="787602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 flipH="1">
                <a:off x="1805721" y="3620584"/>
                <a:ext cx="6063144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7881633" y="3620584"/>
                <a:ext cx="0" cy="43601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 flipH="1">
                <a:off x="7881633" y="4056594"/>
                <a:ext cx="371021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1" name="组合 110"/>
            <p:cNvGrpSpPr/>
            <p:nvPr/>
          </p:nvGrpSpPr>
          <p:grpSpPr>
            <a:xfrm>
              <a:off x="1805721" y="4564148"/>
              <a:ext cx="9520434" cy="2159469"/>
              <a:chOff x="1805721" y="4564148"/>
              <a:chExt cx="9520434" cy="2159469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1805721" y="4564148"/>
                <a:ext cx="9520434" cy="2159469"/>
                <a:chOff x="1744472" y="2316829"/>
                <a:chExt cx="9509257" cy="2156934"/>
              </a:xfrm>
            </p:grpSpPr>
            <p:cxnSp>
              <p:nvCxnSpPr>
                <p:cNvPr id="162" name="直接连接符 161"/>
                <p:cNvCxnSpPr/>
                <p:nvPr/>
              </p:nvCxnSpPr>
              <p:spPr>
                <a:xfrm>
                  <a:off x="1744472" y="2382316"/>
                  <a:ext cx="0" cy="2088921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 flipH="1">
                  <a:off x="1744472" y="4473763"/>
                  <a:ext cx="950925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4" name="直接连接符 163"/>
                <p:cNvCxnSpPr/>
                <p:nvPr/>
              </p:nvCxnSpPr>
              <p:spPr>
                <a:xfrm>
                  <a:off x="11253729" y="2316829"/>
                  <a:ext cx="0" cy="2151941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61" name="直接连接符 160"/>
              <p:cNvCxnSpPr/>
              <p:nvPr/>
            </p:nvCxnSpPr>
            <p:spPr>
              <a:xfrm>
                <a:off x="1805721" y="4629712"/>
                <a:ext cx="191496" cy="0"/>
              </a:xfrm>
              <a:prstGeom prst="line">
                <a:avLst/>
              </a:prstGeom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组合 111"/>
            <p:cNvGrpSpPr/>
            <p:nvPr/>
          </p:nvGrpSpPr>
          <p:grpSpPr>
            <a:xfrm>
              <a:off x="1090478" y="4421739"/>
              <a:ext cx="10980674" cy="2498176"/>
              <a:chOff x="1805720" y="4629712"/>
              <a:chExt cx="9520436" cy="2093905"/>
            </a:xfrm>
          </p:grpSpPr>
          <p:grpSp>
            <p:nvGrpSpPr>
              <p:cNvPr id="154" name="组合 153"/>
              <p:cNvGrpSpPr/>
              <p:nvPr/>
            </p:nvGrpSpPr>
            <p:grpSpPr>
              <a:xfrm>
                <a:off x="1805720" y="4629712"/>
                <a:ext cx="9520435" cy="2093905"/>
                <a:chOff x="1744471" y="2382316"/>
                <a:chExt cx="9509258" cy="2091447"/>
              </a:xfrm>
            </p:grpSpPr>
            <p:cxnSp>
              <p:nvCxnSpPr>
                <p:cNvPr id="157" name="直接连接符 156"/>
                <p:cNvCxnSpPr/>
                <p:nvPr/>
              </p:nvCxnSpPr>
              <p:spPr>
                <a:xfrm>
                  <a:off x="1744471" y="2382316"/>
                  <a:ext cx="0" cy="2088922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8" name="直接连接符 157"/>
                <p:cNvCxnSpPr/>
                <p:nvPr/>
              </p:nvCxnSpPr>
              <p:spPr>
                <a:xfrm flipH="1">
                  <a:off x="1744472" y="4473763"/>
                  <a:ext cx="950925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9" name="直接连接符 158"/>
                <p:cNvCxnSpPr/>
                <p:nvPr/>
              </p:nvCxnSpPr>
              <p:spPr>
                <a:xfrm>
                  <a:off x="11253729" y="2419000"/>
                  <a:ext cx="0" cy="2049770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55" name="直接连接符 154"/>
              <p:cNvCxnSpPr/>
              <p:nvPr/>
            </p:nvCxnSpPr>
            <p:spPr>
              <a:xfrm>
                <a:off x="1805721" y="4629712"/>
                <a:ext cx="191496" cy="0"/>
              </a:xfrm>
              <a:prstGeom prst="line">
                <a:avLst/>
              </a:prstGeom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11187438" y="4662757"/>
                <a:ext cx="138718" cy="0"/>
              </a:xfrm>
              <a:prstGeom prst="line">
                <a:avLst/>
              </a:prstGeom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组合 112"/>
            <p:cNvGrpSpPr/>
            <p:nvPr/>
          </p:nvGrpSpPr>
          <p:grpSpPr>
            <a:xfrm>
              <a:off x="2312265" y="4523130"/>
              <a:ext cx="5385862" cy="1541468"/>
              <a:chOff x="1805721" y="4522265"/>
              <a:chExt cx="9520434" cy="2226972"/>
            </a:xfrm>
          </p:grpSpPr>
          <p:grpSp>
            <p:nvGrpSpPr>
              <p:cNvPr id="149" name="组合 148"/>
              <p:cNvGrpSpPr/>
              <p:nvPr/>
            </p:nvGrpSpPr>
            <p:grpSpPr>
              <a:xfrm>
                <a:off x="1805721" y="4522265"/>
                <a:ext cx="9520434" cy="2226972"/>
                <a:chOff x="1744472" y="2274995"/>
                <a:chExt cx="9509257" cy="2224358"/>
              </a:xfrm>
            </p:grpSpPr>
            <p:cxnSp>
              <p:nvCxnSpPr>
                <p:cNvPr id="151" name="直接连接符 150"/>
                <p:cNvCxnSpPr/>
                <p:nvPr/>
              </p:nvCxnSpPr>
              <p:spPr>
                <a:xfrm>
                  <a:off x="1744472" y="3175426"/>
                  <a:ext cx="0" cy="1295811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2" name="直接连接符 151"/>
                <p:cNvCxnSpPr/>
                <p:nvPr/>
              </p:nvCxnSpPr>
              <p:spPr>
                <a:xfrm flipH="1">
                  <a:off x="1744472" y="4499353"/>
                  <a:ext cx="950925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3" name="直接连接符 152"/>
                <p:cNvCxnSpPr/>
                <p:nvPr/>
              </p:nvCxnSpPr>
              <p:spPr>
                <a:xfrm>
                  <a:off x="11253729" y="2274995"/>
                  <a:ext cx="0" cy="2193775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50" name="直接连接符 149"/>
              <p:cNvCxnSpPr/>
              <p:nvPr/>
            </p:nvCxnSpPr>
            <p:spPr>
              <a:xfrm>
                <a:off x="1805721" y="5423754"/>
                <a:ext cx="432604" cy="0"/>
              </a:xfrm>
              <a:prstGeom prst="line">
                <a:avLst/>
              </a:prstGeom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合 113"/>
            <p:cNvGrpSpPr/>
            <p:nvPr/>
          </p:nvGrpSpPr>
          <p:grpSpPr>
            <a:xfrm>
              <a:off x="3621372" y="4420495"/>
              <a:ext cx="232950" cy="1060983"/>
              <a:chOff x="1744472" y="3175426"/>
              <a:chExt cx="1545101" cy="1323927"/>
            </a:xfrm>
          </p:grpSpPr>
          <p:cxnSp>
            <p:nvCxnSpPr>
              <p:cNvPr id="147" name="直接连接符 146"/>
              <p:cNvCxnSpPr/>
              <p:nvPr/>
            </p:nvCxnSpPr>
            <p:spPr>
              <a:xfrm>
                <a:off x="1744472" y="3175426"/>
                <a:ext cx="0" cy="129581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 flipH="1">
                <a:off x="1744472" y="4499353"/>
                <a:ext cx="1545101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5" name="组合 114"/>
            <p:cNvGrpSpPr/>
            <p:nvPr/>
          </p:nvGrpSpPr>
          <p:grpSpPr>
            <a:xfrm>
              <a:off x="5112936" y="5284199"/>
              <a:ext cx="175664" cy="1434417"/>
              <a:chOff x="1239056" y="2825057"/>
              <a:chExt cx="1165136" cy="1789912"/>
            </a:xfrm>
          </p:grpSpPr>
          <p:cxnSp>
            <p:nvCxnSpPr>
              <p:cNvPr id="145" name="直接连接符 144"/>
              <p:cNvCxnSpPr/>
              <p:nvPr/>
            </p:nvCxnSpPr>
            <p:spPr>
              <a:xfrm>
                <a:off x="1239056" y="2825057"/>
                <a:ext cx="0" cy="1789912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 flipH="1">
                <a:off x="1394481" y="2825658"/>
                <a:ext cx="1009711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6" name="组合 115"/>
            <p:cNvGrpSpPr/>
            <p:nvPr/>
          </p:nvGrpSpPr>
          <p:grpSpPr>
            <a:xfrm>
              <a:off x="8019209" y="4937618"/>
              <a:ext cx="566541" cy="1463141"/>
              <a:chOff x="1239056" y="2754720"/>
              <a:chExt cx="2279270" cy="1885824"/>
            </a:xfrm>
          </p:grpSpPr>
          <p:cxnSp>
            <p:nvCxnSpPr>
              <p:cNvPr id="143" name="直接连接符 142"/>
              <p:cNvCxnSpPr/>
              <p:nvPr/>
            </p:nvCxnSpPr>
            <p:spPr>
              <a:xfrm>
                <a:off x="1239056" y="2770734"/>
                <a:ext cx="0" cy="186981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flipH="1">
                <a:off x="1239056" y="2754720"/>
                <a:ext cx="2279270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7" name="组合 116"/>
            <p:cNvGrpSpPr/>
            <p:nvPr/>
          </p:nvGrpSpPr>
          <p:grpSpPr>
            <a:xfrm>
              <a:off x="10416988" y="4119471"/>
              <a:ext cx="1268970" cy="413232"/>
              <a:chOff x="571433" y="3331468"/>
              <a:chExt cx="5105236" cy="1364800"/>
            </a:xfrm>
          </p:grpSpPr>
          <p:cxnSp>
            <p:nvCxnSpPr>
              <p:cNvPr id="139" name="直接连接符 138"/>
              <p:cNvCxnSpPr/>
              <p:nvPr/>
            </p:nvCxnSpPr>
            <p:spPr>
              <a:xfrm flipH="1">
                <a:off x="4935700" y="4041201"/>
                <a:ext cx="740969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573332" y="3356998"/>
                <a:ext cx="0" cy="133927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 flipH="1">
                <a:off x="571433" y="3331468"/>
                <a:ext cx="436426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4935700" y="3331468"/>
                <a:ext cx="0" cy="682337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8" name="组合 117"/>
            <p:cNvGrpSpPr/>
            <p:nvPr/>
          </p:nvGrpSpPr>
          <p:grpSpPr>
            <a:xfrm>
              <a:off x="11631910" y="4190982"/>
              <a:ext cx="286643" cy="550516"/>
              <a:chOff x="4311617" y="4168879"/>
              <a:chExt cx="271795" cy="522000"/>
            </a:xfrm>
          </p:grpSpPr>
          <p:sp>
            <p:nvSpPr>
              <p:cNvPr id="137" name="流程图: 手动操作 136"/>
              <p:cNvSpPr/>
              <p:nvPr/>
            </p:nvSpPr>
            <p:spPr>
              <a:xfrm rot="16200000">
                <a:off x="4229749" y="4326091"/>
                <a:ext cx="466196" cy="197947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4311617" y="4168879"/>
                <a:ext cx="271795" cy="522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8226867" y="3902583"/>
              <a:ext cx="286643" cy="550515"/>
              <a:chOff x="4311617" y="4168879"/>
              <a:chExt cx="271795" cy="521999"/>
            </a:xfrm>
          </p:grpSpPr>
          <p:sp>
            <p:nvSpPr>
              <p:cNvPr id="135" name="流程图: 手动操作 134"/>
              <p:cNvSpPr/>
              <p:nvPr/>
            </p:nvSpPr>
            <p:spPr>
              <a:xfrm rot="16200000">
                <a:off x="4218651" y="4335179"/>
                <a:ext cx="466196" cy="197947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4311617" y="4168879"/>
                <a:ext cx="271795" cy="521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0" name="直接连接符 119"/>
            <p:cNvCxnSpPr/>
            <p:nvPr/>
          </p:nvCxnSpPr>
          <p:spPr>
            <a:xfrm>
              <a:off x="4714971" y="4532539"/>
              <a:ext cx="0" cy="334778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1" name="组合 120"/>
            <p:cNvGrpSpPr/>
            <p:nvPr/>
          </p:nvGrpSpPr>
          <p:grpSpPr>
            <a:xfrm>
              <a:off x="4823431" y="4678641"/>
              <a:ext cx="286643" cy="550515"/>
              <a:chOff x="4311617" y="4168879"/>
              <a:chExt cx="271795" cy="521999"/>
            </a:xfrm>
          </p:grpSpPr>
          <p:sp>
            <p:nvSpPr>
              <p:cNvPr id="133" name="流程图: 手动操作 132"/>
              <p:cNvSpPr/>
              <p:nvPr/>
            </p:nvSpPr>
            <p:spPr>
              <a:xfrm rot="16200000">
                <a:off x="4218651" y="4335179"/>
                <a:ext cx="466196" cy="197947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4311617" y="4168879"/>
                <a:ext cx="271795" cy="521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6911185" y="5999691"/>
              <a:ext cx="1488511" cy="426101"/>
              <a:chOff x="1394482" y="2325715"/>
              <a:chExt cx="1159010" cy="531703"/>
            </a:xfrm>
          </p:grpSpPr>
          <p:cxnSp>
            <p:nvCxnSpPr>
              <p:cNvPr id="131" name="直接连接符 130"/>
              <p:cNvCxnSpPr/>
              <p:nvPr/>
            </p:nvCxnSpPr>
            <p:spPr>
              <a:xfrm>
                <a:off x="2553492" y="2325715"/>
                <a:ext cx="0" cy="531703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 flipH="1">
                <a:off x="1394482" y="2857418"/>
                <a:ext cx="1159010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23" name="组合 122"/>
            <p:cNvGrpSpPr/>
            <p:nvPr/>
          </p:nvGrpSpPr>
          <p:grpSpPr>
            <a:xfrm>
              <a:off x="9969962" y="2320975"/>
              <a:ext cx="302481" cy="2085900"/>
              <a:chOff x="1394482" y="2325714"/>
              <a:chExt cx="1159010" cy="531704"/>
            </a:xfrm>
          </p:grpSpPr>
          <p:cxnSp>
            <p:nvCxnSpPr>
              <p:cNvPr id="129" name="直接连接符 128"/>
              <p:cNvCxnSpPr/>
              <p:nvPr/>
            </p:nvCxnSpPr>
            <p:spPr>
              <a:xfrm>
                <a:off x="2553492" y="2325714"/>
                <a:ext cx="0" cy="526135"/>
              </a:xfrm>
              <a:prstGeom prst="line">
                <a:avLst/>
              </a:prstGeom>
              <a:noFill/>
              <a:ln w="2222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 flipH="1">
                <a:off x="1394482" y="2857418"/>
                <a:ext cx="1159010" cy="0"/>
              </a:xfrm>
              <a:prstGeom prst="line">
                <a:avLst/>
              </a:prstGeom>
              <a:noFill/>
              <a:ln w="2222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4" name="流程图: 延期 123"/>
            <p:cNvSpPr/>
            <p:nvPr/>
          </p:nvSpPr>
          <p:spPr>
            <a:xfrm>
              <a:off x="10410504" y="2157152"/>
              <a:ext cx="264527" cy="214301"/>
            </a:xfrm>
            <a:prstGeom prst="flowChartDelay">
              <a:avLst/>
            </a:pr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4516238" y="3087696"/>
              <a:ext cx="1166532" cy="3362344"/>
              <a:chOff x="1239056" y="2754720"/>
              <a:chExt cx="7791499" cy="1918806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1239056" y="2770734"/>
                <a:ext cx="0" cy="1900954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 flipH="1">
                <a:off x="1239056" y="2754720"/>
                <a:ext cx="2279270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flipH="1">
                <a:off x="1239056" y="4673526"/>
                <a:ext cx="7791499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构建指令周期状态转换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pic>
        <p:nvPicPr>
          <p:cNvPr id="4" name="内容占位符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64" y="566434"/>
            <a:ext cx="10957361" cy="6153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构造微程序控制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4" name="TextBox 24"/>
          <p:cNvSpPr txBox="1"/>
          <p:nvPr/>
        </p:nvSpPr>
        <p:spPr>
          <a:xfrm>
            <a:off x="661412" y="4318749"/>
            <a:ext cx="10300194" cy="274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Wingdings" panose="05000000000000000000" pitchFamily="2" charset="2"/>
              </a:rPr>
              <a:t>根据状态转换图设计微程序</a:t>
            </a:r>
            <a:endParaRPr lang="en-US" altLang="zh-CN" sz="2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  <a:sym typeface="Wingdings" panose="05000000000000000000" pitchFamily="2" charset="2"/>
            </a:endParaRPr>
          </a:p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按微程序入口地址设计地址转移逻辑</a:t>
            </a:r>
            <a:endParaRPr lang="en-US" altLang="zh-CN" sz="2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构造微程序控制器</a:t>
            </a:r>
            <a:endParaRPr lang="en-US" altLang="zh-CN" sz="2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en-US" altLang="zh-CN" sz="2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284782" y="1381959"/>
            <a:ext cx="9050704" cy="4100205"/>
            <a:chOff x="1207235" y="1680146"/>
            <a:chExt cx="10870039" cy="4924414"/>
          </a:xfrm>
        </p:grpSpPr>
        <p:sp>
          <p:nvSpPr>
            <p:cNvPr id="6" name="矩形 5"/>
            <p:cNvSpPr/>
            <p:nvPr/>
          </p:nvSpPr>
          <p:spPr>
            <a:xfrm>
              <a:off x="7525756" y="3062119"/>
              <a:ext cx="861105" cy="566043"/>
            </a:xfrm>
            <a:prstGeom prst="rect">
              <a:avLst/>
            </a:prstGeom>
            <a:solidFill>
              <a:srgbClr val="FF9999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zh-CN" altLang="zh-CN" b="1" kern="0" dirty="0">
                  <a:solidFill>
                    <a:prstClr val="black"/>
                  </a:solidFill>
                  <a:latin typeface="Segoe UI Black" panose="020B0A02040204020203" pitchFamily="34" charset="0"/>
                  <a:ea typeface="微软雅黑" panose="020B0503020204020204" charset="-122"/>
                  <a:cs typeface="Segoe UI Black" panose="020B0A02040204020203" pitchFamily="34" charset="0"/>
                </a:rPr>
                <a:t>μ</a:t>
              </a:r>
              <a:r>
                <a:rPr lang="en-US" altLang="zh-CN" b="1" kern="0" dirty="0">
                  <a:solidFill>
                    <a:prstClr val="black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AR</a:t>
              </a:r>
              <a:endParaRPr lang="en-US" altLang="zh-CN" b="1" kern="0" dirty="0"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62090" y="2619470"/>
              <a:ext cx="1451717" cy="1468585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dist="50800" dir="2700000" algn="tl" rotWithShape="0">
                <a:prstClr val="black"/>
              </a:outerShdw>
            </a:effectLst>
          </p:spPr>
          <p:txBody>
            <a:bodyPr rtlCol="0" anchor="ctr"/>
            <a:lstStyle/>
            <a:p>
              <a:pPr algn="ctr"/>
              <a:r>
                <a:rPr lang="zh-CN" altLang="en-US" b="1" kern="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控制</a:t>
              </a:r>
              <a:endParaRPr lang="en-US" altLang="zh-CN" b="1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b="1" kern="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en-US" altLang="zh-CN" b="1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813611" y="5056380"/>
              <a:ext cx="1330053" cy="565883"/>
            </a:xfrm>
            <a:prstGeom prst="rect">
              <a:avLst/>
            </a:prstGeom>
            <a:solidFill>
              <a:srgbClr val="00B0F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lang="zh-CN" altLang="en-US" b="1" kern="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判别字段</a:t>
              </a:r>
              <a:endParaRPr lang="zh-CN" altLang="en-US" b="1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106295" y="5056380"/>
              <a:ext cx="2769164" cy="565883"/>
            </a:xfrm>
            <a:prstGeom prst="rect">
              <a:avLst/>
            </a:prstGeom>
            <a:solidFill>
              <a:srgbClr val="FF66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lang="zh-CN" altLang="en-US" b="1" kern="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微操作控制字段</a:t>
              </a:r>
              <a:endParaRPr lang="zh-CN" altLang="en-US" b="1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10985" y="2747712"/>
              <a:ext cx="1729884" cy="10315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dist="50800" dir="2700000" algn="tl" rotWithShape="0">
                <a:prstClr val="black"/>
              </a:outerShdw>
            </a:effectLst>
          </p:spPr>
          <p:txBody>
            <a:bodyPr rtlCol="0" anchor="ctr"/>
            <a:lstStyle/>
            <a:p>
              <a:pPr algn="ctr"/>
              <a:r>
                <a:rPr lang="zh-CN" altLang="en-US" b="1" kern="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地址转移</a:t>
              </a:r>
              <a:endParaRPr lang="en-US" altLang="zh-CN" b="1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b="1" kern="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组合逻辑</a:t>
              </a:r>
              <a:endParaRPr lang="en-US" altLang="zh-CN" b="1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42194" y="2961278"/>
              <a:ext cx="1062947" cy="566043"/>
            </a:xfrm>
            <a:prstGeom prst="rect">
              <a:avLst/>
            </a:prstGeom>
            <a:solidFill>
              <a:srgbClr val="FFFF99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lang="en-US" altLang="zh-CN" b="1" kern="0" dirty="0">
                  <a:solidFill>
                    <a:prstClr val="black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</a:t>
              </a:r>
              <a:endParaRPr lang="en-US" altLang="zh-CN" b="1" kern="0" dirty="0"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48555" y="1680146"/>
              <a:ext cx="1577150" cy="442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状态条件</a:t>
              </a:r>
              <a:endParaRPr lang="zh-CN" altLang="en-US" b="1" baseline="-25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6547643" y="3321631"/>
              <a:ext cx="978113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stealth" w="lg" len="lg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>
            <a:xfrm>
              <a:off x="11966768" y="3360430"/>
              <a:ext cx="0" cy="1949544"/>
            </a:xfrm>
            <a:prstGeom prst="straightConnector1">
              <a:avLst/>
            </a:prstGeom>
            <a:noFill/>
            <a:ln w="38100" cap="sq" cmpd="sng" algn="ctr">
              <a:solidFill>
                <a:sysClr val="windowText" lastClr="000000"/>
              </a:solidFill>
              <a:prstDash val="solid"/>
              <a:bevel/>
              <a:headEnd type="none"/>
              <a:tailEnd type="none" w="lg" len="lg"/>
            </a:ln>
            <a:effectLst/>
          </p:spPr>
        </p:cxnSp>
        <p:sp>
          <p:nvSpPr>
            <p:cNvPr id="15" name="矩形 14"/>
            <p:cNvSpPr/>
            <p:nvPr/>
          </p:nvSpPr>
          <p:spPr>
            <a:xfrm>
              <a:off x="1207235" y="2515985"/>
              <a:ext cx="1715168" cy="442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指令寄存器</a:t>
              </a:r>
              <a:endParaRPr lang="zh-CN" altLang="en-US" b="1" baseline="-25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636698" y="2923706"/>
              <a:ext cx="1440576" cy="442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微指令</a:t>
              </a:r>
              <a:endParaRPr lang="zh-CN" altLang="en-US" b="1" baseline="-25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098623" y="2874802"/>
              <a:ext cx="1440576" cy="442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微地址</a:t>
              </a:r>
              <a:endParaRPr lang="zh-CN" altLang="en-US" b="1" baseline="-25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10868269" y="3352793"/>
              <a:ext cx="1098499" cy="0"/>
            </a:xfrm>
            <a:prstGeom prst="straightConnector1">
              <a:avLst/>
            </a:prstGeom>
            <a:noFill/>
            <a:ln w="38100" cap="sq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none" w="lg" len="lg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>
            <a:xfrm flipH="1">
              <a:off x="9875366" y="5339506"/>
              <a:ext cx="2091402" cy="0"/>
            </a:xfrm>
            <a:prstGeom prst="straightConnector1">
              <a:avLst/>
            </a:prstGeom>
            <a:noFill/>
            <a:ln w="38100" cap="sq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stealth" w="lg" len="lg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>
            <a:xfrm>
              <a:off x="2608447" y="3244301"/>
              <a:ext cx="67616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stealth" w="lg" len="lg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>
            <a:xfrm>
              <a:off x="3968942" y="2116561"/>
              <a:ext cx="0" cy="62016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stealth" w="lg" len="lg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>
            <a:xfrm>
              <a:off x="3754823" y="2116561"/>
              <a:ext cx="0" cy="62016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stealth" w="lg" len="lg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>
            <a:xfrm>
              <a:off x="3540704" y="2116561"/>
              <a:ext cx="0" cy="62016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stealth" w="lg" len="lg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>
            <a:xfrm>
              <a:off x="4611297" y="2116561"/>
              <a:ext cx="0" cy="62016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stealth" w="lg" len="lg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>
            <a:xfrm>
              <a:off x="4397179" y="2116561"/>
              <a:ext cx="0" cy="62016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stealth" w="lg" len="lg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>
            <a:xfrm>
              <a:off x="4183060" y="2116561"/>
              <a:ext cx="0" cy="62016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stealth" w="lg" len="lg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>
            <a:xfrm>
              <a:off x="4825414" y="2116561"/>
              <a:ext cx="0" cy="62016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stealth" w="lg" len="lg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4396617" y="5056380"/>
              <a:ext cx="1416995" cy="5658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lang="zh-CN" altLang="en-US" b="1" kern="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下址字段</a:t>
              </a:r>
              <a:endParaRPr lang="zh-CN" altLang="en-US" b="1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8428397" y="5633850"/>
              <a:ext cx="1284710" cy="464867"/>
              <a:chOff x="5310190" y="4777775"/>
              <a:chExt cx="994439" cy="480046"/>
            </a:xfrm>
          </p:grpSpPr>
          <p:cxnSp>
            <p:nvCxnSpPr>
              <p:cNvPr id="57" name="直接箭头连接符 56"/>
              <p:cNvCxnSpPr/>
              <p:nvPr/>
            </p:nvCxnSpPr>
            <p:spPr>
              <a:xfrm>
                <a:off x="5641670" y="4777775"/>
                <a:ext cx="0" cy="4800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stealth" w="lg" len="lg"/>
              </a:ln>
              <a:effectLst/>
            </p:spPr>
          </p:cxnSp>
          <p:cxnSp>
            <p:nvCxnSpPr>
              <p:cNvPr id="58" name="直接箭头连接符 57"/>
              <p:cNvCxnSpPr/>
              <p:nvPr/>
            </p:nvCxnSpPr>
            <p:spPr>
              <a:xfrm>
                <a:off x="5475930" y="4777775"/>
                <a:ext cx="0" cy="4800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stealth" w="lg" len="lg"/>
              </a:ln>
              <a:effectLst/>
            </p:spPr>
          </p:cxnSp>
          <p:cxnSp>
            <p:nvCxnSpPr>
              <p:cNvPr id="59" name="直接箭头连接符 58"/>
              <p:cNvCxnSpPr/>
              <p:nvPr/>
            </p:nvCxnSpPr>
            <p:spPr>
              <a:xfrm>
                <a:off x="5310190" y="4777775"/>
                <a:ext cx="0" cy="4800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stealth" w="lg" len="lg"/>
              </a:ln>
              <a:effectLst/>
            </p:spPr>
          </p:cxnSp>
          <p:cxnSp>
            <p:nvCxnSpPr>
              <p:cNvPr id="60" name="直接箭头连接符 59"/>
              <p:cNvCxnSpPr/>
              <p:nvPr/>
            </p:nvCxnSpPr>
            <p:spPr>
              <a:xfrm>
                <a:off x="6138890" y="4777775"/>
                <a:ext cx="0" cy="4800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stealth" w="lg" len="lg"/>
              </a:ln>
              <a:effectLst/>
            </p:spPr>
          </p:cxnSp>
          <p:cxnSp>
            <p:nvCxnSpPr>
              <p:cNvPr id="61" name="直接箭头连接符 60"/>
              <p:cNvCxnSpPr/>
              <p:nvPr/>
            </p:nvCxnSpPr>
            <p:spPr>
              <a:xfrm>
                <a:off x="5973150" y="4777775"/>
                <a:ext cx="0" cy="4800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stealth" w="lg" len="lg"/>
              </a:ln>
              <a:effectLst/>
            </p:spPr>
          </p:cxnSp>
          <p:cxnSp>
            <p:nvCxnSpPr>
              <p:cNvPr id="62" name="直接箭头连接符 61"/>
              <p:cNvCxnSpPr/>
              <p:nvPr/>
            </p:nvCxnSpPr>
            <p:spPr>
              <a:xfrm>
                <a:off x="5807410" y="4777775"/>
                <a:ext cx="0" cy="4800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stealth" w="lg" len="lg"/>
              </a:ln>
              <a:effectLst/>
            </p:spPr>
          </p:cxnSp>
          <p:cxnSp>
            <p:nvCxnSpPr>
              <p:cNvPr id="63" name="直接箭头连接符 62"/>
              <p:cNvCxnSpPr/>
              <p:nvPr/>
            </p:nvCxnSpPr>
            <p:spPr>
              <a:xfrm>
                <a:off x="6304629" y="4777775"/>
                <a:ext cx="0" cy="4800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stealth" w="lg" len="lg"/>
              </a:ln>
              <a:effectLst/>
            </p:spPr>
          </p:cxnSp>
        </p:grpSp>
        <p:sp>
          <p:nvSpPr>
            <p:cNvPr id="30" name="矩形 29"/>
            <p:cNvSpPr/>
            <p:nvPr/>
          </p:nvSpPr>
          <p:spPr>
            <a:xfrm>
              <a:off x="7336571" y="6162226"/>
              <a:ext cx="2223527" cy="442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6600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操作控制信号</a:t>
              </a:r>
              <a:endParaRPr lang="zh-CN" altLang="en-US" b="1" baseline="-25000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066637" y="3659214"/>
              <a:ext cx="2004231" cy="442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微地址寄存器</a:t>
              </a:r>
              <a:endParaRPr lang="zh-CN" altLang="en-US" b="1" baseline="-25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765157" y="3338358"/>
              <a:ext cx="2356697" cy="7748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指令</a:t>
              </a:r>
              <a:endPara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操作码</a:t>
              </a:r>
              <a:endParaRPr lang="zh-CN" altLang="en-US" b="1" baseline="-25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5040869" y="3069771"/>
              <a:ext cx="1062038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stealth" w="lg" len="lg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>
            <a:xfrm flipV="1">
              <a:off x="6364037" y="3680851"/>
              <a:ext cx="0" cy="1375634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stealth" w="lg" len="lg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>
            <a:xfrm>
              <a:off x="5303301" y="3545241"/>
              <a:ext cx="799606" cy="0"/>
            </a:xfrm>
            <a:prstGeom prst="straightConnector1">
              <a:avLst/>
            </a:prstGeom>
            <a:noFill/>
            <a:ln w="38100" cap="sq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stealth" w="lg" len="lg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>
            <a:xfrm>
              <a:off x="8386861" y="3336928"/>
              <a:ext cx="954657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stealth" w="lg" len="lg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>
            <a:xfrm>
              <a:off x="5303301" y="3545522"/>
              <a:ext cx="0" cy="1474689"/>
            </a:xfrm>
            <a:prstGeom prst="straightConnector1">
              <a:avLst/>
            </a:prstGeom>
            <a:noFill/>
            <a:ln w="38100" cap="sq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none" w="lg" len="lg"/>
            </a:ln>
            <a:effectLst/>
          </p:spPr>
        </p:cxnSp>
        <p:grpSp>
          <p:nvGrpSpPr>
            <p:cNvPr id="38" name="组合 37"/>
            <p:cNvGrpSpPr/>
            <p:nvPr/>
          </p:nvGrpSpPr>
          <p:grpSpPr>
            <a:xfrm>
              <a:off x="6068762" y="2805309"/>
              <a:ext cx="610551" cy="1349586"/>
              <a:chOff x="1289975" y="3824905"/>
              <a:chExt cx="318624" cy="567474"/>
            </a:xfrm>
          </p:grpSpPr>
          <p:sp>
            <p:nvSpPr>
              <p:cNvPr id="54" name="流程图: 手动操作 53"/>
              <p:cNvSpPr/>
              <p:nvPr/>
            </p:nvSpPr>
            <p:spPr>
              <a:xfrm rot="16200000">
                <a:off x="1228426" y="3904508"/>
                <a:ext cx="406857" cy="247650"/>
              </a:xfrm>
              <a:prstGeom prst="flowChartManualOperation">
                <a:avLst/>
              </a:prstGeom>
              <a:solidFill>
                <a:srgbClr val="FFFFCC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 rot="5400000">
                <a:off x="1227043" y="4010823"/>
                <a:ext cx="550923" cy="212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>
                  <a:defRPr/>
                </a:pPr>
                <a:r>
                  <a:rPr lang="en-US" altLang="zh-CN" b="1" kern="0" dirty="0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MUX</a:t>
                </a:r>
                <a:endParaRPr lang="en-US" altLang="zh-CN" b="1" kern="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289975" y="3859605"/>
                <a:ext cx="294360" cy="212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>
                  <a:defRPr/>
                </a:pPr>
                <a:r>
                  <a:rPr lang="en-US" altLang="zh-CN" b="1" kern="0" dirty="0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</a:t>
                </a:r>
                <a:endParaRPr lang="en-US" altLang="zh-CN" b="1" kern="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 bwMode="auto">
            <a:xfrm>
              <a:off x="4397379" y="5056380"/>
              <a:ext cx="5478080" cy="56588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699" tIns="43349" rIns="86699" bIns="43349" numCol="1" rtlCol="0" anchor="t" anchorCtr="0" compatLnSpc="1"/>
            <a:lstStyle/>
            <a:p>
              <a:pPr algn="ctr"/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250171" y="2751138"/>
              <a:ext cx="1440576" cy="442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微地址</a:t>
              </a:r>
              <a:endParaRPr lang="zh-CN" altLang="en-US" b="1" baseline="-25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7143688" y="5633850"/>
              <a:ext cx="1070591" cy="464867"/>
              <a:chOff x="5475930" y="4777775"/>
              <a:chExt cx="828699" cy="480046"/>
            </a:xfrm>
          </p:grpSpPr>
          <p:cxnSp>
            <p:nvCxnSpPr>
              <p:cNvPr id="48" name="直接箭头连接符 47"/>
              <p:cNvCxnSpPr/>
              <p:nvPr/>
            </p:nvCxnSpPr>
            <p:spPr>
              <a:xfrm>
                <a:off x="5641670" y="4777775"/>
                <a:ext cx="0" cy="4800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stealth" w="lg" len="lg"/>
              </a:ln>
              <a:effectLst/>
            </p:spPr>
          </p:cxnSp>
          <p:cxnSp>
            <p:nvCxnSpPr>
              <p:cNvPr id="49" name="直接箭头连接符 48"/>
              <p:cNvCxnSpPr/>
              <p:nvPr/>
            </p:nvCxnSpPr>
            <p:spPr>
              <a:xfrm>
                <a:off x="5475930" y="4777775"/>
                <a:ext cx="0" cy="4800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stealth" w="lg" len="lg"/>
              </a:ln>
              <a:effectLst/>
            </p:spPr>
          </p:cxnSp>
          <p:cxnSp>
            <p:nvCxnSpPr>
              <p:cNvPr id="50" name="直接箭头连接符 49"/>
              <p:cNvCxnSpPr/>
              <p:nvPr/>
            </p:nvCxnSpPr>
            <p:spPr>
              <a:xfrm>
                <a:off x="6138890" y="4777775"/>
                <a:ext cx="0" cy="4800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stealth" w="lg" len="lg"/>
              </a:ln>
              <a:effectLst/>
            </p:spPr>
          </p:cxnSp>
          <p:cxnSp>
            <p:nvCxnSpPr>
              <p:cNvPr id="51" name="直接箭头连接符 50"/>
              <p:cNvCxnSpPr/>
              <p:nvPr/>
            </p:nvCxnSpPr>
            <p:spPr>
              <a:xfrm>
                <a:off x="5973150" y="4777775"/>
                <a:ext cx="0" cy="4800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stealth" w="lg" len="lg"/>
              </a:ln>
              <a:effectLst/>
            </p:spPr>
          </p:cxnSp>
          <p:cxnSp>
            <p:nvCxnSpPr>
              <p:cNvPr id="52" name="直接箭头连接符 51"/>
              <p:cNvCxnSpPr/>
              <p:nvPr/>
            </p:nvCxnSpPr>
            <p:spPr>
              <a:xfrm>
                <a:off x="5807410" y="4777775"/>
                <a:ext cx="0" cy="4800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stealth" w="lg" len="lg"/>
              </a:ln>
              <a:effectLst/>
            </p:spPr>
          </p:cxnSp>
          <p:cxnSp>
            <p:nvCxnSpPr>
              <p:cNvPr id="53" name="直接箭头连接符 52"/>
              <p:cNvCxnSpPr/>
              <p:nvPr/>
            </p:nvCxnSpPr>
            <p:spPr>
              <a:xfrm>
                <a:off x="6304629" y="4777775"/>
                <a:ext cx="0" cy="4800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stealth" w="lg" len="lg"/>
              </a:ln>
              <a:effectLst/>
            </p:spPr>
          </p:cxnSp>
        </p:grpSp>
        <p:sp>
          <p:nvSpPr>
            <p:cNvPr id="42" name="等腰三角形 41"/>
            <p:cNvSpPr/>
            <p:nvPr/>
          </p:nvSpPr>
          <p:spPr bwMode="auto">
            <a:xfrm rot="10800000">
              <a:off x="7865063" y="3062119"/>
              <a:ext cx="162403" cy="155993"/>
            </a:xfrm>
            <a:prstGeom prst="triangl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vert="horz" wrap="square" lIns="86699" tIns="43349" rIns="86699" bIns="43349" numCol="1" rtlCol="0" anchor="t" anchorCtr="0" compatLnSpc="1"/>
            <a:lstStyle/>
            <a:p>
              <a:pPr algn="ctr"/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7956308" y="2843160"/>
              <a:ext cx="0" cy="2189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7201937" y="2228454"/>
              <a:ext cx="1440576" cy="7748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时钟脉冲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CLK</a:t>
              </a:r>
              <a:endParaRPr lang="zh-CN" altLang="en-US" b="1" baseline="-25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0311692" y="4903851"/>
              <a:ext cx="1503936" cy="442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微指令字</a:t>
              </a:r>
              <a:endParaRPr lang="zh-CN" altLang="en-US" b="1" baseline="-25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943345" y="2109071"/>
              <a:ext cx="1440576" cy="7748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微程序</a:t>
              </a:r>
              <a:endPara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入口地址</a:t>
              </a:r>
              <a:endParaRPr lang="zh-CN" altLang="en-US" b="1" baseline="-25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18022" y="3612552"/>
              <a:ext cx="1440576" cy="442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下址</a:t>
              </a:r>
              <a:endParaRPr lang="zh-CN" altLang="en-US" b="1" baseline="-25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微程序控制器</a:t>
            </a:r>
            <a:r>
              <a:rPr lang="en-US" altLang="zh-CN" dirty="0" err="1"/>
              <a:t>Logisim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pic>
        <p:nvPicPr>
          <p:cNvPr id="64" name="内容占位符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14"/>
          <a:stretch>
            <a:fillRect/>
          </a:stretch>
        </p:blipFill>
        <p:spPr>
          <a:xfrm>
            <a:off x="670091" y="1554681"/>
            <a:ext cx="11099327" cy="4536949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1339009" y="5113224"/>
            <a:ext cx="3583032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5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译码阶段地址转移逻辑</a:t>
            </a:r>
            <a:endParaRPr lang="zh-CN" altLang="en-US" sz="265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389144" y="1967107"/>
            <a:ext cx="2223686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5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下址字段逻辑</a:t>
            </a:r>
            <a:endParaRPr lang="zh-CN" altLang="en-US" sz="265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0072901" y="4058390"/>
            <a:ext cx="1204176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5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微指令</a:t>
            </a:r>
            <a:endParaRPr lang="zh-CN" altLang="en-US" sz="265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硬布线控制器</a:t>
            </a:r>
            <a:r>
              <a:rPr lang="en-US" altLang="zh-CN" dirty="0" err="1"/>
              <a:t>Logisim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561" y="1569287"/>
            <a:ext cx="10870292" cy="44475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8911" y="5191213"/>
            <a:ext cx="4262705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5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实现控制器状态机组合逻辑</a:t>
            </a:r>
            <a:endParaRPr lang="zh-CN" altLang="en-US" sz="265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41784" y="1957705"/>
            <a:ext cx="3236784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5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状态</a:t>
            </a:r>
            <a:r>
              <a:rPr lang="en-US" altLang="zh-CN" sz="265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</a:t>
            </a:r>
            <a:r>
              <a:rPr lang="zh-CN" altLang="en-US" sz="265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信号组合逻辑</a:t>
            </a:r>
            <a:endParaRPr lang="zh-CN" altLang="en-US" sz="265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6473584" y="2520447"/>
            <a:ext cx="476843" cy="7022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3358419" y="4402133"/>
            <a:ext cx="101522" cy="9190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处理器改流水线</a:t>
            </a:r>
            <a:endParaRPr lang="zh-CN" altLang="en-US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710367" y="1240725"/>
            <a:ext cx="10615856" cy="4995917"/>
            <a:chOff x="697004" y="1767866"/>
            <a:chExt cx="11196410" cy="526913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6429375" y="4408413"/>
              <a:ext cx="97509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4391673" y="5021016"/>
              <a:ext cx="69402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任意多边形: 形状 256"/>
            <p:cNvSpPr/>
            <p:nvPr/>
          </p:nvSpPr>
          <p:spPr>
            <a:xfrm flipV="1">
              <a:off x="4911567" y="4551034"/>
              <a:ext cx="187289" cy="104394"/>
            </a:xfrm>
            <a:custGeom>
              <a:avLst/>
              <a:gdLst>
                <a:gd name="connsiteX0" fmla="*/ 323850 w 323850"/>
                <a:gd name="connsiteY0" fmla="*/ 0 h 0"/>
                <a:gd name="connsiteX1" fmla="*/ 0 w 3238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>
                  <a:moveTo>
                    <a:pt x="323850" y="0"/>
                  </a:moveTo>
                  <a:lnTo>
                    <a:pt x="0" y="0"/>
                  </a:lnTo>
                </a:path>
              </a:pathLst>
            </a:cu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053450" y="4289705"/>
              <a:ext cx="105916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038682" y="4010421"/>
              <a:ext cx="105916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" name="组合 10"/>
            <p:cNvGrpSpPr/>
            <p:nvPr/>
          </p:nvGrpSpPr>
          <p:grpSpPr>
            <a:xfrm>
              <a:off x="5069674" y="2027665"/>
              <a:ext cx="6334881" cy="1950924"/>
              <a:chOff x="5039741" y="3208161"/>
              <a:chExt cx="597546" cy="457491"/>
            </a:xfrm>
          </p:grpSpPr>
          <p:cxnSp>
            <p:nvCxnSpPr>
              <p:cNvPr id="163" name="直接连接符 162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2" name="直接连接符 11"/>
            <p:cNvCxnSpPr/>
            <p:nvPr/>
          </p:nvCxnSpPr>
          <p:spPr>
            <a:xfrm>
              <a:off x="5073891" y="2472651"/>
              <a:ext cx="4131450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5083378" y="2695870"/>
              <a:ext cx="3227280" cy="1199217"/>
              <a:chOff x="5039741" y="3208161"/>
              <a:chExt cx="597546" cy="457491"/>
            </a:xfrm>
          </p:grpSpPr>
          <p:cxnSp>
            <p:nvCxnSpPr>
              <p:cNvPr id="161" name="直接连接符 160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4" name="组合 13"/>
            <p:cNvGrpSpPr/>
            <p:nvPr/>
          </p:nvGrpSpPr>
          <p:grpSpPr>
            <a:xfrm>
              <a:off x="5088159" y="3149858"/>
              <a:ext cx="744126" cy="474778"/>
              <a:chOff x="5039741" y="3208161"/>
              <a:chExt cx="597546" cy="457491"/>
            </a:xfrm>
          </p:grpSpPr>
          <p:cxnSp>
            <p:nvCxnSpPr>
              <p:cNvPr id="159" name="直接连接符 158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5" name="直接连接符 14"/>
            <p:cNvCxnSpPr/>
            <p:nvPr/>
          </p:nvCxnSpPr>
          <p:spPr>
            <a:xfrm>
              <a:off x="4778067" y="3306859"/>
              <a:ext cx="0" cy="1125265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任意多边形: 形状 191"/>
            <p:cNvSpPr/>
            <p:nvPr/>
          </p:nvSpPr>
          <p:spPr>
            <a:xfrm>
              <a:off x="5080685" y="2250400"/>
              <a:ext cx="5072714" cy="1475869"/>
            </a:xfrm>
            <a:custGeom>
              <a:avLst/>
              <a:gdLst>
                <a:gd name="connsiteX0" fmla="*/ 0 w 4762500"/>
                <a:gd name="connsiteY0" fmla="*/ 0 h 1600200"/>
                <a:gd name="connsiteX1" fmla="*/ 4762500 w 4762500"/>
                <a:gd name="connsiteY1" fmla="*/ 0 h 1600200"/>
                <a:gd name="connsiteX2" fmla="*/ 4762500 w 4762500"/>
                <a:gd name="connsiteY2" fmla="*/ 1600200 h 1600200"/>
                <a:gd name="connsiteX0-1" fmla="*/ 0 w 4762500"/>
                <a:gd name="connsiteY0-2" fmla="*/ 0 h 1593057"/>
                <a:gd name="connsiteX1-3" fmla="*/ 4762500 w 4762500"/>
                <a:gd name="connsiteY1-4" fmla="*/ 0 h 1593057"/>
                <a:gd name="connsiteX2-5" fmla="*/ 4762500 w 4762500"/>
                <a:gd name="connsiteY2-6" fmla="*/ 1593057 h 1593057"/>
                <a:gd name="connsiteX0-7" fmla="*/ 0 w 4762500"/>
                <a:gd name="connsiteY0-8" fmla="*/ 0 h 1600201"/>
                <a:gd name="connsiteX1-9" fmla="*/ 4762500 w 4762500"/>
                <a:gd name="connsiteY1-10" fmla="*/ 0 h 1600201"/>
                <a:gd name="connsiteX2-11" fmla="*/ 4762500 w 4762500"/>
                <a:gd name="connsiteY2-12" fmla="*/ 1600201 h 16002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762500" h="1600201">
                  <a:moveTo>
                    <a:pt x="0" y="0"/>
                  </a:moveTo>
                  <a:lnTo>
                    <a:pt x="4762500" y="0"/>
                  </a:lnTo>
                  <a:lnTo>
                    <a:pt x="4762500" y="1600201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7" name="矩形 16"/>
            <p:cNvSpPr/>
            <p:nvPr/>
          </p:nvSpPr>
          <p:spPr>
            <a:xfrm>
              <a:off x="5065360" y="1767866"/>
              <a:ext cx="1034058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MemtoReg</a:t>
              </a:r>
              <a:endPara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65360" y="1988766"/>
              <a:ext cx="1030709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MemWrite</a:t>
              </a:r>
              <a:endPara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65360" y="2209666"/>
              <a:ext cx="756791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  <a:endParaRPr lang="en-US" altLang="zh-CN" sz="1325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065360" y="2430566"/>
              <a:ext cx="717277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AluOP</a:t>
              </a:r>
              <a:endParaRPr lang="en-US" altLang="zh-CN" sz="1325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065360" y="2662976"/>
              <a:ext cx="822424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ALUSrc</a:t>
              </a:r>
              <a:endParaRPr lang="en-US" altLang="zh-CN" sz="1325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754378" y="3260600"/>
              <a:ext cx="747415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RegDst</a:t>
              </a:r>
              <a:endParaRPr lang="en-US" altLang="zh-CN" sz="1325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065360" y="2883875"/>
              <a:ext cx="93159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RegWrite</a:t>
              </a:r>
              <a:endParaRPr lang="en-US" altLang="zh-CN" sz="1325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419520" y="2472651"/>
              <a:ext cx="683791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PCSrc</a:t>
              </a:r>
              <a:endPara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992610" y="3763083"/>
              <a:ext cx="252305" cy="453041"/>
            </a:xfrm>
            <a:prstGeom prst="rect">
              <a:avLst/>
            </a:prstGeom>
            <a:solidFill>
              <a:srgbClr val="59B2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2119506" y="4219534"/>
              <a:ext cx="0" cy="10085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1870381" y="4266907"/>
              <a:ext cx="53846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325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连接符 27"/>
            <p:cNvCxnSpPr>
              <a:endCxn id="25" idx="1"/>
            </p:cNvCxnSpPr>
            <p:nvPr/>
          </p:nvCxnSpPr>
          <p:spPr>
            <a:xfrm>
              <a:off x="1681860" y="3989131"/>
              <a:ext cx="310750" cy="47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250097" y="3993971"/>
              <a:ext cx="343074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1908246" y="3424994"/>
              <a:ext cx="445368" cy="3422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1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</a:t>
              </a:r>
              <a:endParaRPr lang="en-US" altLang="zh-CN" sz="151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584594" y="3667322"/>
              <a:ext cx="949615" cy="1445348"/>
              <a:chOff x="2153669" y="3581315"/>
              <a:chExt cx="986506" cy="1387999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2162582" y="3581315"/>
                <a:ext cx="920297" cy="1387999"/>
              </a:xfrm>
              <a:prstGeom prst="rect">
                <a:avLst/>
              </a:prstGeom>
              <a:solidFill>
                <a:srgbClr val="79F5F9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2672635" y="3769167"/>
                <a:ext cx="467540" cy="299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2153669" y="3768090"/>
                <a:ext cx="335751" cy="299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2251060" y="4158047"/>
                <a:ext cx="759636" cy="506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325" b="1" kern="0" dirty="0">
                    <a:latin typeface="微软雅黑" panose="020B0503020204020204" charset="-122"/>
                    <a:ea typeface="微软雅黑" panose="020B0503020204020204" charset="-122"/>
                  </a:rPr>
                  <a:t>指令</a:t>
                </a:r>
                <a:endParaRPr lang="en-US" altLang="zh-CN" sz="132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325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32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3435980" y="3732115"/>
              <a:ext cx="650974" cy="2806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4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指令字</a:t>
              </a:r>
              <a:endParaRPr lang="zh-CN" altLang="en-US" sz="114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069337" y="5786044"/>
              <a:ext cx="216340" cy="312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2407598" y="5954587"/>
              <a:ext cx="37080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任意多边形: 形状 251"/>
            <p:cNvSpPr/>
            <p:nvPr/>
          </p:nvSpPr>
          <p:spPr>
            <a:xfrm>
              <a:off x="3104594" y="5704600"/>
              <a:ext cx="420272" cy="738401"/>
            </a:xfrm>
            <a:custGeom>
              <a:avLst/>
              <a:gdLst>
                <a:gd name="connsiteX0" fmla="*/ 0 w 234950"/>
                <a:gd name="connsiteY0" fmla="*/ 0 h 812800"/>
                <a:gd name="connsiteX1" fmla="*/ 234950 w 234950"/>
                <a:gd name="connsiteY1" fmla="*/ 0 h 812800"/>
                <a:gd name="connsiteX2" fmla="*/ 234950 w 234950"/>
                <a:gd name="connsiteY2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4950" h="812800">
                  <a:moveTo>
                    <a:pt x="0" y="0"/>
                  </a:moveTo>
                  <a:lnTo>
                    <a:pt x="234950" y="0"/>
                  </a:lnTo>
                  <a:lnTo>
                    <a:pt x="234950" y="812800"/>
                  </a:lnTo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6" name="矩形 35"/>
            <p:cNvSpPr/>
            <p:nvPr/>
          </p:nvSpPr>
          <p:spPr>
            <a:xfrm>
              <a:off x="3233226" y="5423935"/>
              <a:ext cx="620837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PC+4</a:t>
              </a:r>
              <a:endParaRPr lang="en-US" altLang="zh-CN" sz="1325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977560" y="2915317"/>
              <a:ext cx="380405" cy="2665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5:0</a:t>
              </a:r>
              <a:endPara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993227" y="4041790"/>
              <a:ext cx="521047" cy="2665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20:16</a:t>
              </a:r>
              <a:endPara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95056" y="3774290"/>
              <a:ext cx="521047" cy="2665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25:21</a:t>
              </a:r>
              <a:endPara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966955" y="4545075"/>
              <a:ext cx="521047" cy="2665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15:11</a:t>
              </a:r>
              <a:endPara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978687" y="5823198"/>
              <a:ext cx="450726" cy="2665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15:0</a:t>
              </a:r>
              <a:endPara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260768" y="5840486"/>
              <a:ext cx="1119113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377380" y="5937733"/>
              <a:ext cx="896764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SignImm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102472" y="3624635"/>
              <a:ext cx="1417422" cy="1620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5" name="矩形 44"/>
            <p:cNvSpPr/>
            <p:nvPr/>
          </p:nvSpPr>
          <p:spPr>
            <a:xfrm>
              <a:off x="5087028" y="3846399"/>
              <a:ext cx="499616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088159" y="4167250"/>
              <a:ext cx="499616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81485" y="4515214"/>
              <a:ext cx="46010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087028" y="4869877"/>
              <a:ext cx="499616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607659" y="3587547"/>
              <a:ext cx="48957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464882" y="4623794"/>
              <a:ext cx="90547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325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寄存器堆</a:t>
              </a:r>
              <a:endParaRPr lang="zh-CN" altLang="en-US" sz="1325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87634" y="3856669"/>
              <a:ext cx="41054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79493" y="4276124"/>
              <a:ext cx="41054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625897" y="4389532"/>
              <a:ext cx="281955" cy="537440"/>
              <a:chOff x="4451072" y="4543951"/>
              <a:chExt cx="281955" cy="537440"/>
            </a:xfrm>
          </p:grpSpPr>
          <p:sp>
            <p:nvSpPr>
              <p:cNvPr id="153" name="流程图: 手动操作 152"/>
              <p:cNvSpPr/>
              <p:nvPr/>
            </p:nvSpPr>
            <p:spPr>
              <a:xfrm rot="16200000">
                <a:off x="4335027" y="4701403"/>
                <a:ext cx="533466" cy="226510"/>
              </a:xfrm>
              <a:prstGeom prst="flowChartManualOperation">
                <a:avLst/>
              </a:prstGeom>
              <a:solidFill>
                <a:srgbClr val="FFFF0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4451072" y="4543951"/>
                <a:ext cx="281955" cy="527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流程图: 手动操作 53"/>
            <p:cNvSpPr/>
            <p:nvPr/>
          </p:nvSpPr>
          <p:spPr>
            <a:xfrm rot="16200000">
              <a:off x="1336980" y="3875036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9026" y="3715552"/>
              <a:ext cx="281955" cy="527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流程图: 手动操作 55"/>
            <p:cNvSpPr/>
            <p:nvPr/>
          </p:nvSpPr>
          <p:spPr>
            <a:xfrm rot="16200000">
              <a:off x="7251910" y="4433214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57" name="矩形 56"/>
            <p:cNvSpPr/>
            <p:nvPr/>
          </p:nvSpPr>
          <p:spPr>
            <a:xfrm>
              <a:off x="7346314" y="4283009"/>
              <a:ext cx="281955" cy="527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流程图: 手动操作 57"/>
            <p:cNvSpPr/>
            <p:nvPr/>
          </p:nvSpPr>
          <p:spPr>
            <a:xfrm rot="16200000">
              <a:off x="11167767" y="4070175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59" name="矩形 58"/>
            <p:cNvSpPr/>
            <p:nvPr/>
          </p:nvSpPr>
          <p:spPr>
            <a:xfrm>
              <a:off x="11263840" y="3936437"/>
              <a:ext cx="281955" cy="527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6507043" y="4010421"/>
              <a:ext cx="1557578" cy="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7855791" y="5879564"/>
              <a:ext cx="34774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组合 61"/>
            <p:cNvGrpSpPr/>
            <p:nvPr/>
          </p:nvGrpSpPr>
          <p:grpSpPr>
            <a:xfrm>
              <a:off x="7386084" y="5653031"/>
              <a:ext cx="485552" cy="552651"/>
              <a:chOff x="7239187" y="4876234"/>
              <a:chExt cx="504415" cy="574121"/>
            </a:xfrm>
          </p:grpSpPr>
          <p:sp>
            <p:nvSpPr>
              <p:cNvPr id="151" name="平行四边形 150"/>
              <p:cNvSpPr/>
              <p:nvPr/>
            </p:nvSpPr>
            <p:spPr>
              <a:xfrm rot="4500000">
                <a:off x="7216515" y="4946030"/>
                <a:ext cx="574121" cy="434528"/>
              </a:xfrm>
              <a:prstGeom prst="parallelogram">
                <a:avLst/>
              </a:prstGeom>
              <a:noFill/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7239187" y="4999635"/>
                <a:ext cx="504415" cy="324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&lt;&lt;2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" name="矩形 62"/>
            <p:cNvSpPr/>
            <p:nvPr/>
          </p:nvSpPr>
          <p:spPr>
            <a:xfrm>
              <a:off x="8408569" y="6034851"/>
              <a:ext cx="29468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600045" y="5800998"/>
              <a:ext cx="993874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PCBranch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 flipV="1">
              <a:off x="7624520" y="4588128"/>
              <a:ext cx="462543" cy="352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7583805" y="4322624"/>
              <a:ext cx="565249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SrcB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7573803" y="3763083"/>
              <a:ext cx="575295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SrcA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466912" y="3750272"/>
              <a:ext cx="648295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任意多边形: 形状 323"/>
            <p:cNvSpPr/>
            <p:nvPr/>
          </p:nvSpPr>
          <p:spPr>
            <a:xfrm>
              <a:off x="8064621" y="3840798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70" name="矩形 69"/>
            <p:cNvSpPr/>
            <p:nvPr/>
          </p:nvSpPr>
          <p:spPr>
            <a:xfrm rot="16200000">
              <a:off x="8123340" y="4149304"/>
              <a:ext cx="53377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517269" y="4016596"/>
              <a:ext cx="105415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ALUResult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498897" y="4614480"/>
              <a:ext cx="1001241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WriteData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8532230" y="4302272"/>
              <a:ext cx="122403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0541167" y="4301458"/>
              <a:ext cx="780078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组合 74"/>
            <p:cNvGrpSpPr/>
            <p:nvPr/>
          </p:nvGrpSpPr>
          <p:grpSpPr>
            <a:xfrm>
              <a:off x="9690826" y="3695866"/>
              <a:ext cx="921981" cy="1436044"/>
              <a:chOff x="2106940" y="3477998"/>
              <a:chExt cx="957799" cy="1491834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2162583" y="3477998"/>
                <a:ext cx="828902" cy="1491834"/>
              </a:xfrm>
              <a:prstGeom prst="rect">
                <a:avLst/>
              </a:prstGeom>
              <a:solidFill>
                <a:srgbClr val="79F5F9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 dirty="0"/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2317534" y="3480984"/>
                <a:ext cx="508589" cy="324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597199" y="3861428"/>
                <a:ext cx="467540" cy="324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2146876" y="3834566"/>
                <a:ext cx="335805" cy="324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2185776" y="4068361"/>
                <a:ext cx="759759" cy="5482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325" b="1" kern="0" dirty="0">
                    <a:latin typeface="微软雅黑" panose="020B0503020204020204" charset="-122"/>
                    <a:ea typeface="微软雅黑" panose="020B0503020204020204" charset="-122"/>
                  </a:rPr>
                  <a:t>数据</a:t>
                </a:r>
                <a:endParaRPr lang="en-US" altLang="zh-CN" sz="132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325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32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106940" y="4556521"/>
                <a:ext cx="521897" cy="324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10484405" y="4026377"/>
              <a:ext cx="95503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ReadData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0506410" y="6662499"/>
              <a:ext cx="1387004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WriteBackData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任意多边形: 形状 323"/>
            <p:cNvSpPr/>
            <p:nvPr/>
          </p:nvSpPr>
          <p:spPr>
            <a:xfrm>
              <a:off x="8163994" y="5696260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79" name="任意多边形: 形状 323"/>
            <p:cNvSpPr/>
            <p:nvPr/>
          </p:nvSpPr>
          <p:spPr>
            <a:xfrm>
              <a:off x="2768573" y="5274135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80" name="矩形 79"/>
            <p:cNvSpPr/>
            <p:nvPr/>
          </p:nvSpPr>
          <p:spPr>
            <a:xfrm>
              <a:off x="2950880" y="5513430"/>
              <a:ext cx="373038" cy="404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9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89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8350117" y="5929356"/>
              <a:ext cx="373038" cy="404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9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89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2" name="流程图: 手动输入 146"/>
            <p:cNvSpPr/>
            <p:nvPr/>
          </p:nvSpPr>
          <p:spPr>
            <a:xfrm>
              <a:off x="5181935" y="5812705"/>
              <a:ext cx="1223105" cy="30849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83" name="矩形 82"/>
            <p:cNvSpPr/>
            <p:nvPr/>
          </p:nvSpPr>
          <p:spPr>
            <a:xfrm>
              <a:off x="933293" y="6724905"/>
              <a:ext cx="1377628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BranchAddress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4038682" y="2883186"/>
              <a:ext cx="0" cy="3163131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多边形: 形状 256"/>
            <p:cNvSpPr/>
            <p:nvPr/>
          </p:nvSpPr>
          <p:spPr>
            <a:xfrm flipV="1">
              <a:off x="11547755" y="4010500"/>
              <a:ext cx="225121" cy="153946"/>
            </a:xfrm>
            <a:custGeom>
              <a:avLst/>
              <a:gdLst>
                <a:gd name="connsiteX0" fmla="*/ 323850 w 323850"/>
                <a:gd name="connsiteY0" fmla="*/ 0 h 0"/>
                <a:gd name="connsiteX1" fmla="*/ 0 w 3238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>
                  <a:moveTo>
                    <a:pt x="323850" y="0"/>
                  </a:moveTo>
                  <a:lnTo>
                    <a:pt x="0" y="0"/>
                  </a:lnTo>
                </a:path>
              </a:pathLst>
            </a:cu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cxnSp>
          <p:nvCxnSpPr>
            <p:cNvPr id="86" name="直接连接符 85"/>
            <p:cNvCxnSpPr>
              <a:stCxn id="85" idx="0"/>
            </p:cNvCxnSpPr>
            <p:nvPr/>
          </p:nvCxnSpPr>
          <p:spPr>
            <a:xfrm>
              <a:off x="11772876" y="4164446"/>
              <a:ext cx="8580" cy="2795238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4053450" y="4762613"/>
              <a:ext cx="60419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391673" y="4518933"/>
              <a:ext cx="25835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4391673" y="4289705"/>
              <a:ext cx="0" cy="225509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4038682" y="2883186"/>
              <a:ext cx="530592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4046972" y="6046317"/>
              <a:ext cx="111098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4391673" y="5021016"/>
              <a:ext cx="0" cy="1938668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4391673" y="6959684"/>
              <a:ext cx="7379146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9492790" y="3487778"/>
              <a:ext cx="1348856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9492790" y="3487778"/>
              <a:ext cx="0" cy="787747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10841646" y="3487778"/>
              <a:ext cx="0" cy="501353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10848976" y="3998474"/>
              <a:ext cx="47226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6814452" y="4910747"/>
              <a:ext cx="2914605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6814452" y="4426978"/>
              <a:ext cx="0" cy="483769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7088792" y="4711487"/>
              <a:ext cx="0" cy="1237624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7108189" y="4711893"/>
              <a:ext cx="285305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6429375" y="5966951"/>
              <a:ext cx="975092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4060306" y="3143260"/>
              <a:ext cx="522726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4" name="矩形 103"/>
            <p:cNvSpPr/>
            <p:nvPr/>
          </p:nvSpPr>
          <p:spPr>
            <a:xfrm>
              <a:off x="3984471" y="2661978"/>
              <a:ext cx="521047" cy="2665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31:26</a:t>
              </a:r>
              <a:endPara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等腰三角形 104"/>
            <p:cNvSpPr/>
            <p:nvPr/>
          </p:nvSpPr>
          <p:spPr>
            <a:xfrm>
              <a:off x="2010894" y="4092249"/>
              <a:ext cx="217225" cy="122111"/>
            </a:xfrm>
            <a:prstGeom prst="triangle">
              <a:avLst/>
            </a:prstGeom>
            <a:solidFill>
              <a:srgbClr val="59B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5532327" y="5118027"/>
              <a:ext cx="538460" cy="486751"/>
              <a:chOff x="1853728" y="4285666"/>
              <a:chExt cx="538460" cy="486751"/>
            </a:xfrm>
            <a:solidFill>
              <a:srgbClr val="FFCCFF"/>
            </a:solidFill>
          </p:grpSpPr>
          <p:cxnSp>
            <p:nvCxnSpPr>
              <p:cNvPr id="142" name="直接连接符 141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矩形 142"/>
              <p:cNvSpPr/>
              <p:nvPr/>
            </p:nvSpPr>
            <p:spPr>
              <a:xfrm>
                <a:off x="1853728" y="4460324"/>
                <a:ext cx="538460" cy="31209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325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等腰三角形 143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9904273" y="5003415"/>
              <a:ext cx="538460" cy="486751"/>
              <a:chOff x="1853728" y="4285666"/>
              <a:chExt cx="538460" cy="486751"/>
            </a:xfrm>
            <a:solidFill>
              <a:srgbClr val="00B050"/>
            </a:solidFill>
          </p:grpSpPr>
          <p:cxnSp>
            <p:nvCxnSpPr>
              <p:cNvPr id="139" name="直接连接符 138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矩形 139"/>
              <p:cNvSpPr/>
              <p:nvPr/>
            </p:nvSpPr>
            <p:spPr>
              <a:xfrm>
                <a:off x="1853728" y="4460324"/>
                <a:ext cx="538460" cy="31209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325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等腰三角形 140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rgbClr val="79F5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cxnSp>
          <p:nvCxnSpPr>
            <p:cNvPr id="108" name="直接连接符 107"/>
            <p:cNvCxnSpPr/>
            <p:nvPr/>
          </p:nvCxnSpPr>
          <p:spPr>
            <a:xfrm>
              <a:off x="3493075" y="4009114"/>
              <a:ext cx="54560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1269836" y="3840798"/>
              <a:ext cx="0" cy="2602203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1269836" y="6443001"/>
              <a:ext cx="6894158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8941392" y="6150115"/>
              <a:ext cx="0" cy="549253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985166" y="6699368"/>
              <a:ext cx="792812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981804" y="4128910"/>
              <a:ext cx="0" cy="2570458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981804" y="4128910"/>
              <a:ext cx="50069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1269836" y="3840798"/>
              <a:ext cx="21602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8631603" y="6150115"/>
              <a:ext cx="309789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2407598" y="4010421"/>
              <a:ext cx="0" cy="1464731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2407598" y="5475152"/>
              <a:ext cx="35786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9" name="组合 118"/>
            <p:cNvGrpSpPr/>
            <p:nvPr/>
          </p:nvGrpSpPr>
          <p:grpSpPr>
            <a:xfrm>
              <a:off x="5099722" y="2927507"/>
              <a:ext cx="2431294" cy="1389682"/>
              <a:chOff x="5039741" y="3208161"/>
              <a:chExt cx="597546" cy="457491"/>
            </a:xfrm>
          </p:grpSpPr>
          <p:cxnSp>
            <p:nvCxnSpPr>
              <p:cNvPr id="137" name="直接连接符 136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20" name="直接连接符 119"/>
            <p:cNvCxnSpPr/>
            <p:nvPr/>
          </p:nvCxnSpPr>
          <p:spPr>
            <a:xfrm>
              <a:off x="9005029" y="2577253"/>
              <a:ext cx="0" cy="144912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8546056" y="4038014"/>
              <a:ext cx="45897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9005029" y="2577253"/>
              <a:ext cx="2003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3" name="流程图: 延期 122"/>
            <p:cNvSpPr/>
            <p:nvPr/>
          </p:nvSpPr>
          <p:spPr>
            <a:xfrm>
              <a:off x="9220461" y="2408903"/>
              <a:ext cx="281920" cy="228390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cxnSp>
          <p:nvCxnSpPr>
            <p:cNvPr id="124" name="直接连接符 123"/>
            <p:cNvCxnSpPr/>
            <p:nvPr/>
          </p:nvCxnSpPr>
          <p:spPr>
            <a:xfrm>
              <a:off x="9502935" y="2523098"/>
              <a:ext cx="279279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9782214" y="1767866"/>
              <a:ext cx="0" cy="755232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1617606" y="1767866"/>
              <a:ext cx="8164608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1603713" y="1767866"/>
              <a:ext cx="0" cy="1985274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8" name="矩形 127"/>
            <p:cNvSpPr/>
            <p:nvPr/>
          </p:nvSpPr>
          <p:spPr>
            <a:xfrm>
              <a:off x="697004" y="3693304"/>
              <a:ext cx="620837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PC+4</a:t>
              </a:r>
              <a:endParaRPr lang="en-US" altLang="zh-CN" sz="1325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4418820" y="1847647"/>
              <a:ext cx="655071" cy="1459212"/>
              <a:chOff x="4249767" y="1888664"/>
              <a:chExt cx="655071" cy="1459212"/>
            </a:xfrm>
          </p:grpSpPr>
          <p:sp>
            <p:nvSpPr>
              <p:cNvPr id="133" name="矩形: 圆角 196"/>
              <p:cNvSpPr/>
              <p:nvPr/>
            </p:nvSpPr>
            <p:spPr>
              <a:xfrm>
                <a:off x="4269135" y="1888664"/>
                <a:ext cx="635703" cy="1459212"/>
              </a:xfrm>
              <a:prstGeom prst="round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4389953" y="1996880"/>
                <a:ext cx="396478" cy="834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15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控</a:t>
                </a:r>
                <a:endParaRPr lang="en-US" altLang="zh-CN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515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制</a:t>
                </a:r>
                <a:endParaRPr lang="en-US" altLang="zh-CN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515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器</a:t>
                </a:r>
                <a:endParaRPr lang="zh-CN" altLang="en-US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4249767" y="3005005"/>
                <a:ext cx="578644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</a:t>
                </a:r>
                <a:endParaRPr lang="en-US" altLang="zh-CN" sz="1325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4262342" y="2770315"/>
                <a:ext cx="430634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</a:t>
                </a:r>
                <a:endParaRPr lang="en-US" altLang="zh-CN" sz="1325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0" name="矩形 129"/>
            <p:cNvSpPr/>
            <p:nvPr/>
          </p:nvSpPr>
          <p:spPr>
            <a:xfrm>
              <a:off x="4339315" y="3700545"/>
              <a:ext cx="34290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rs</a:t>
              </a:r>
              <a:endPara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346940" y="3982725"/>
              <a:ext cx="33821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rt</a:t>
              </a:r>
              <a:endPara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4331006" y="4502526"/>
              <a:ext cx="373038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rd</a:t>
              </a:r>
              <a:endPara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32</a:t>
            </a:r>
            <a:r>
              <a:rPr lang="zh-CN" altLang="en-US" smtClean="0"/>
              <a:t>位定长</a:t>
            </a:r>
            <a:r>
              <a:rPr lang="en-US" altLang="zh-CN" smtClean="0"/>
              <a:t>MIPS</a:t>
            </a:r>
            <a:r>
              <a:rPr lang="zh-CN" altLang="en-US" smtClean="0"/>
              <a:t>指令格式（</a:t>
            </a:r>
            <a:r>
              <a:rPr lang="en-US" altLang="zh-CN" smtClean="0"/>
              <a:t>R</a:t>
            </a:r>
            <a:r>
              <a:rPr lang="zh-CN" altLang="en-US" smtClean="0"/>
              <a:t>型指令）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6845" y="2205355"/>
            <a:ext cx="9481185" cy="4032250"/>
          </a:xfrm>
        </p:spPr>
        <p:txBody>
          <a:bodyPr/>
          <a:lstStyle/>
          <a:p>
            <a:pPr marL="0" lvl="2" eaLnBrk="1" hangingPunct="1">
              <a:defRPr/>
            </a:pPr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包括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ALU</a:t>
            </a:r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指令，专用寄存器读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/</a:t>
            </a:r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写指令，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move</a:t>
            </a:r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指令等。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altLang="zh-CN" sz="2400" b="1" dirty="0" smtClean="0"/>
              <a:t>OP</a:t>
            </a:r>
            <a:r>
              <a:rPr lang="zh-CN" altLang="en-US" sz="2400" b="1" dirty="0" smtClean="0"/>
              <a:t>：指令的基本操作</a:t>
            </a:r>
            <a:r>
              <a:rPr lang="en-US" altLang="zh-CN" sz="2400" b="1" dirty="0" smtClean="0"/>
              <a:t>---</a:t>
            </a:r>
            <a:r>
              <a:rPr lang="zh-CN" altLang="en-US" sz="2400" b="1" dirty="0" smtClean="0"/>
              <a:t>操作码</a:t>
            </a:r>
            <a:endParaRPr lang="en-US" altLang="zh-CN" sz="2400" b="1" dirty="0" smtClean="0"/>
          </a:p>
          <a:p>
            <a:pPr eaLnBrk="1" hangingPunct="1">
              <a:defRPr/>
            </a:pPr>
            <a:r>
              <a:rPr lang="en-US" altLang="zh-CN" sz="2400" b="1" dirty="0" err="1" smtClean="0"/>
              <a:t>Rs</a:t>
            </a:r>
            <a:r>
              <a:rPr lang="zh-CN" altLang="en-US" sz="2400" b="1" dirty="0" smtClean="0"/>
              <a:t>：第一个源操作数寄存器</a:t>
            </a:r>
            <a:endParaRPr lang="en-US" altLang="zh-CN" sz="2400" b="1" dirty="0" smtClean="0"/>
          </a:p>
          <a:p>
            <a:pPr eaLnBrk="1" hangingPunct="1">
              <a:defRPr/>
            </a:pPr>
            <a:r>
              <a:rPr lang="en-US" altLang="zh-CN" sz="2400" b="1" dirty="0" err="1" smtClean="0"/>
              <a:t>Rt</a:t>
            </a:r>
            <a:r>
              <a:rPr lang="zh-CN" altLang="en-US" sz="2400" b="1" dirty="0" smtClean="0"/>
              <a:t>：第二个源操作寄存器</a:t>
            </a:r>
            <a:endParaRPr lang="en-US" altLang="zh-CN" sz="2400" b="1" dirty="0" smtClean="0"/>
          </a:p>
          <a:p>
            <a:pPr eaLnBrk="1" hangingPunct="1">
              <a:defRPr/>
            </a:pPr>
            <a:r>
              <a:rPr lang="en-US" altLang="zh-CN" sz="2400" b="1" dirty="0" smtClean="0"/>
              <a:t>Rd</a:t>
            </a:r>
            <a:r>
              <a:rPr lang="zh-CN" altLang="en-US" sz="2400" b="1" dirty="0" smtClean="0"/>
              <a:t>：存放结果的目的操作寄存器</a:t>
            </a:r>
            <a:endParaRPr lang="en-US" altLang="zh-CN" sz="2400" b="1" dirty="0" smtClean="0"/>
          </a:p>
          <a:p>
            <a:pPr eaLnBrk="1" hangingPunct="1">
              <a:defRPr/>
            </a:pPr>
            <a:r>
              <a:rPr lang="en-US" altLang="zh-CN" sz="2400" b="1" dirty="0" err="1" smtClean="0"/>
              <a:t>Shamt</a:t>
            </a:r>
            <a:r>
              <a:rPr lang="zh-CN" altLang="en-US" sz="2400" b="1" dirty="0" smtClean="0"/>
              <a:t>：偏移量，用于移位指令</a:t>
            </a:r>
            <a:endParaRPr lang="en-US" altLang="zh-CN" sz="2400" b="1" dirty="0" smtClean="0"/>
          </a:p>
          <a:p>
            <a:pPr eaLnBrk="1" hangingPunct="1">
              <a:defRPr/>
            </a:pPr>
            <a:r>
              <a:rPr lang="en-US" altLang="zh-CN" sz="2400" b="1" dirty="0" err="1" smtClean="0"/>
              <a:t>Funct</a:t>
            </a:r>
            <a:r>
              <a:rPr lang="zh-CN" altLang="en-US" sz="2400" b="1" dirty="0" smtClean="0"/>
              <a:t>：函数，对操作</a:t>
            </a:r>
            <a:r>
              <a:rPr lang="zh-CN" altLang="en-US" sz="2400" b="1" dirty="0"/>
              <a:t>码</a:t>
            </a:r>
            <a:r>
              <a:rPr lang="zh-CN" altLang="en-US" sz="2400" b="1" dirty="0" smtClean="0"/>
              <a:t>进行补充</a:t>
            </a:r>
            <a:endParaRPr lang="en-US" altLang="zh-CN" sz="2400" b="1" dirty="0" smtClean="0"/>
          </a:p>
        </p:txBody>
      </p:sp>
      <p:sp>
        <p:nvSpPr>
          <p:cNvPr id="7" name="矩形 7"/>
          <p:cNvSpPr/>
          <p:nvPr/>
        </p:nvSpPr>
        <p:spPr>
          <a:xfrm>
            <a:off x="3509963" y="1422400"/>
            <a:ext cx="1036637" cy="42862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OP</a:t>
            </a:r>
            <a:endParaRPr lang="en-US" altLang="zh-CN" sz="2400" b="1" i="0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矩形 24"/>
          <p:cNvSpPr/>
          <p:nvPr/>
        </p:nvSpPr>
        <p:spPr>
          <a:xfrm>
            <a:off x="4603750" y="1422400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 err="1" smtClea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R</a:t>
            </a:r>
            <a:r>
              <a:rPr lang="en-US" altLang="zh-CN" sz="2400" b="1" i="0" kern="0" baseline="-25000" dirty="0" err="1" smtClea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s</a:t>
            </a:r>
            <a:endParaRPr lang="zh-CN" altLang="en-US" sz="2400" b="1" i="0" kern="0" baseline="-2500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矩形 25"/>
          <p:cNvSpPr/>
          <p:nvPr/>
        </p:nvSpPr>
        <p:spPr>
          <a:xfrm>
            <a:off x="5518150" y="1422400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R</a:t>
            </a:r>
            <a:r>
              <a:rPr lang="en-US" altLang="zh-CN" sz="2400" b="1" i="0" kern="0" baseline="-2500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t</a:t>
            </a:r>
            <a:endParaRPr lang="zh-CN" altLang="en-US" sz="2400" b="1" i="0" kern="0" baseline="-2500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矩形 26"/>
          <p:cNvSpPr/>
          <p:nvPr/>
        </p:nvSpPr>
        <p:spPr>
          <a:xfrm>
            <a:off x="7348855" y="1422400"/>
            <a:ext cx="1096010" cy="428625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shamt</a:t>
            </a:r>
            <a:endParaRPr lang="en-US" altLang="zh-CN" sz="2400" b="1" i="0" kern="0" baseline="-25000" dirty="0" err="1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27"/>
          <p:cNvSpPr/>
          <p:nvPr/>
        </p:nvSpPr>
        <p:spPr>
          <a:xfrm>
            <a:off x="6434138" y="1422400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R</a:t>
            </a:r>
            <a:r>
              <a:rPr lang="en-US" altLang="zh-CN" sz="2400" b="1" i="0" kern="0" baseline="-25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d</a:t>
            </a:r>
            <a:endParaRPr lang="zh-CN" altLang="en-US" sz="2400" b="1" i="0" kern="0" baseline="-2500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10280" y="1052830"/>
            <a:ext cx="100774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6bits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13" name="矩形 26"/>
          <p:cNvSpPr/>
          <p:nvPr/>
        </p:nvSpPr>
        <p:spPr>
          <a:xfrm>
            <a:off x="8500428" y="1422400"/>
            <a:ext cx="1001712" cy="42862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funct</a:t>
            </a:r>
            <a:endParaRPr lang="en-US" altLang="zh-CN" sz="2400" b="1" i="0" kern="0" dirty="0" err="1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45635" y="1052830"/>
            <a:ext cx="113411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5bits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54650" y="1052830"/>
            <a:ext cx="97917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5bits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1275" y="1052830"/>
            <a:ext cx="95821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5bits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82815" y="1052830"/>
            <a:ext cx="93599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5bits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71865" y="1052830"/>
            <a:ext cx="103695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6bits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19" name="矩形 7"/>
          <p:cNvSpPr/>
          <p:nvPr/>
        </p:nvSpPr>
        <p:spPr>
          <a:xfrm>
            <a:off x="1896745" y="1422400"/>
            <a:ext cx="1541780" cy="4286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0000"/>
                </a:solidFill>
              </a:rPr>
              <a:t>R </a:t>
            </a:r>
            <a:r>
              <a:rPr lang="zh-CN" altLang="en-US" sz="2400" b="1" i="0" kern="0" dirty="0">
                <a:solidFill>
                  <a:srgbClr val="000000"/>
                </a:solidFill>
              </a:rPr>
              <a:t>型指令</a:t>
            </a:r>
            <a:endParaRPr lang="zh-CN" altLang="en-US" sz="2400" b="1" i="0" kern="0" dirty="0">
              <a:solidFill>
                <a:srgbClr val="000000"/>
              </a:solidFill>
            </a:endParaRPr>
          </a:p>
        </p:txBody>
      </p:sp>
      <p:sp>
        <p:nvSpPr>
          <p:cNvPr id="2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192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dirty="0" smtClean="0">
                <a:solidFill>
                  <a:srgbClr val="0D7157"/>
                </a:solidFill>
              </a:rPr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MIPS</a:t>
            </a:r>
            <a:r>
              <a:rPr lang="zh-CN" altLang="en-US" smtClean="0"/>
              <a:t>指令格式 </a:t>
            </a:r>
            <a:r>
              <a:rPr lang="en-US" altLang="zh-CN" smtClean="0"/>
              <a:t>(R</a:t>
            </a:r>
            <a:r>
              <a:rPr lang="zh-CN" altLang="en-US" smtClean="0"/>
              <a:t>型指令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graphicFrame>
        <p:nvGraphicFramePr>
          <p:cNvPr id="11" name="内容占位符 4"/>
          <p:cNvGraphicFramePr/>
          <p:nvPr/>
        </p:nvGraphicFramePr>
        <p:xfrm>
          <a:off x="2279650" y="1185863"/>
          <a:ext cx="79248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371475"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rgbClr val="00B050"/>
                          </a:solidFill>
                        </a:rPr>
                        <a:t>6bits</a:t>
                      </a:r>
                      <a:endParaRPr lang="en-US" altLang="zh-CN" sz="22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en-US" altLang="zh-CN" sz="22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en-US" altLang="zh-CN" sz="22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en-US" altLang="zh-CN" sz="22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en-US" altLang="zh-CN" sz="22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rgbClr val="00B050"/>
                          </a:solidFill>
                        </a:rPr>
                        <a:t>6bits</a:t>
                      </a:r>
                      <a:endParaRPr lang="en-US" altLang="zh-CN" sz="22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35188" y="1557338"/>
          <a:ext cx="8064500" cy="333533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08380"/>
                <a:gridCol w="1007745"/>
                <a:gridCol w="1008380"/>
                <a:gridCol w="1007745"/>
                <a:gridCol w="1008380"/>
                <a:gridCol w="1007745"/>
                <a:gridCol w="1008380"/>
                <a:gridCol w="1007745"/>
              </a:tblGrid>
              <a:tr h="3705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指令</a:t>
                      </a:r>
                      <a:endParaRPr lang="zh-CN" altLang="en-US" sz="2200" b="1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5359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格式</a:t>
                      </a:r>
                      <a:endParaRPr lang="zh-CN" altLang="en-US" sz="2200" b="1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5359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OP</a:t>
                      </a:r>
                      <a:endParaRPr lang="en-US" altLang="zh-CN" sz="2200" b="1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rs</a:t>
                      </a:r>
                      <a:endParaRPr lang="en-US" altLang="zh-CN" sz="2200" b="1" dirty="0" err="1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rt</a:t>
                      </a:r>
                      <a:endParaRPr lang="en-US" altLang="zh-CN" sz="2200" b="1" dirty="0" err="1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rd</a:t>
                      </a:r>
                      <a:endParaRPr lang="en-US" altLang="zh-CN" sz="2200" b="1" dirty="0" err="1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shamt</a:t>
                      </a:r>
                      <a:endParaRPr lang="en-US" altLang="zh-CN" sz="2200" b="1" dirty="0" err="1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funct</a:t>
                      </a:r>
                      <a:endParaRPr lang="en-US" altLang="zh-CN" sz="2200" b="1" dirty="0" err="1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92D050"/>
                    </a:solidFill>
                  </a:tcPr>
                </a:tc>
              </a:tr>
              <a:tr h="3705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add</a:t>
                      </a:r>
                      <a:endParaRPr lang="en-US" altLang="zh-CN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R</a:t>
                      </a:r>
                      <a:endParaRPr lang="en-US" altLang="zh-CN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altLang="zh-CN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altLang="zh-CN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32</a:t>
                      </a:r>
                      <a:r>
                        <a:rPr lang="en-US" altLang="zh-CN" sz="2200" b="1" baseline="-25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US" altLang="zh-CN" sz="2200" b="1" baseline="-2500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</a:tr>
              <a:tr h="3705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sub</a:t>
                      </a:r>
                      <a:endParaRPr lang="en-US" altLang="zh-CN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R</a:t>
                      </a:r>
                      <a:endParaRPr lang="en-US" altLang="zh-CN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altLang="zh-CN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altLang="zh-CN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34</a:t>
                      </a:r>
                      <a:r>
                        <a:rPr lang="en-US" altLang="zh-CN" sz="2200" b="1" baseline="-25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US" altLang="zh-CN" sz="2200" b="1" baseline="-2500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</a:tr>
              <a:tr h="370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and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R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0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0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36</a:t>
                      </a:r>
                      <a:r>
                        <a:rPr lang="en-US" altLang="zh-CN" sz="2200" b="1" baseline="-25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</a:tr>
              <a:tr h="370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or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R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0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0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37</a:t>
                      </a:r>
                      <a:r>
                        <a:rPr lang="en-US" altLang="zh-CN" sz="2200" b="1" baseline="-25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</a:tr>
              <a:tr h="370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nor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R</a:t>
                      </a:r>
                      <a:endParaRPr lang="en-US" altLang="zh-CN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0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0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39</a:t>
                      </a:r>
                      <a:r>
                        <a:rPr lang="en-US" altLang="zh-CN" sz="2200" b="1" baseline="-25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</a:tr>
              <a:tr h="370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FF0000"/>
                          </a:solidFill>
                        </a:rPr>
                        <a:t>sll</a:t>
                      </a:r>
                      <a:endParaRPr lang="en-US" altLang="zh-CN" sz="2200" b="1" dirty="0" err="1" smtClean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altLang="zh-CN" sz="2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sz="2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FF000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FF000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altLang="zh-CN" sz="2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2200" b="1" baseline="-25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altLang="zh-CN" sz="2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89" marB="45689"/>
                </a:tc>
              </a:tr>
              <a:tr h="370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/>
                        <a:t>srl</a:t>
                      </a:r>
                      <a:endParaRPr lang="en-US" altLang="zh-CN" sz="2200" b="1" dirty="0" err="1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R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0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smtClean="0"/>
                        <a:t>x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r>
                        <a:rPr lang="en-US" altLang="zh-CN" sz="2200" b="1" baseline="-25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</a:tr>
              <a:tr h="370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/>
                        <a:t>jr</a:t>
                      </a:r>
                      <a:endParaRPr lang="en-US" altLang="zh-CN" sz="2200" b="1" dirty="0" err="1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R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0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0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r>
                        <a:rPr lang="en-US" altLang="zh-CN" sz="2200" b="1" baseline="-25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135188" y="5688648"/>
          <a:ext cx="8064500" cy="426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08380"/>
                <a:gridCol w="1007745"/>
                <a:gridCol w="1008380"/>
                <a:gridCol w="1007745"/>
                <a:gridCol w="1008380"/>
                <a:gridCol w="1007745"/>
                <a:gridCol w="1008380"/>
                <a:gridCol w="1007745"/>
              </a:tblGrid>
              <a:tr h="426720">
                <a:tc>
                  <a:txBody>
                    <a:bodyPr/>
                    <a:lstStyle/>
                    <a:p>
                      <a:r>
                        <a:rPr lang="en-US" altLang="zh-CN" sz="2200" b="1" dirty="0" smtClean="0"/>
                        <a:t>add</a:t>
                      </a:r>
                      <a:endParaRPr lang="en-US" altLang="zh-CN" sz="2200" b="1" dirty="0" smtClean="0"/>
                    </a:p>
                  </a:txBody>
                  <a:tcPr marL="91436" marR="91436"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R</a:t>
                      </a:r>
                      <a:endParaRPr lang="en-US" altLang="zh-CN" sz="2200" b="1" dirty="0" smtClean="0"/>
                    </a:p>
                  </a:txBody>
                  <a:tcPr marL="91436" marR="91436"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0</a:t>
                      </a:r>
                      <a:endParaRPr lang="en-US" altLang="zh-CN" sz="2200" b="1" dirty="0" smtClean="0"/>
                    </a:p>
                  </a:txBody>
                  <a:tcPr marL="91436" marR="91436" marT="45798" marB="457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18</a:t>
                      </a:r>
                      <a:endParaRPr lang="en-US" altLang="zh-CN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76" marB="45876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19</a:t>
                      </a:r>
                      <a:endParaRPr lang="en-US" altLang="zh-CN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76" marB="45876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17</a:t>
                      </a:r>
                      <a:endParaRPr lang="en-US" altLang="zh-CN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76" marB="45876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0</a:t>
                      </a:r>
                      <a:endParaRPr lang="en-US" altLang="zh-CN" sz="2200" b="1" dirty="0" smtClean="0"/>
                    </a:p>
                  </a:txBody>
                  <a:tcPr marL="91436" marR="91436" marT="45798" marB="45798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32</a:t>
                      </a:r>
                      <a:endParaRPr lang="en-US" altLang="zh-CN" sz="2200" b="1" dirty="0" smtClean="0"/>
                    </a:p>
                  </a:txBody>
                  <a:tcPr marL="91436" marR="91436" marT="45798" marB="4579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2135505" y="6209030"/>
            <a:ext cx="8218488" cy="504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2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add </a:t>
            </a:r>
            <a:r>
              <a:rPr lang="en-US" altLang="zh-CN" sz="2200" b="1" dirty="0">
                <a:solidFill>
                  <a:srgbClr val="7030A0"/>
                </a:solidFill>
                <a:latin typeface="Courier New" panose="02070309020205020404" pitchFamily="49" charset="0"/>
              </a:rPr>
              <a:t>$s1,$s2,$s3  </a:t>
            </a:r>
            <a:r>
              <a:rPr lang="en-US" altLang="zh-CN" sz="2200" b="1" dirty="0" smtClean="0"/>
              <a:t># machine code   02538820H</a:t>
            </a:r>
            <a:endParaRPr lang="en-US" altLang="zh-CN" sz="2200" b="1" dirty="0" smtClean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192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dirty="0" smtClean="0">
                <a:solidFill>
                  <a:srgbClr val="0D7157"/>
                </a:solidFill>
              </a:rPr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677" y="432000"/>
            <a:ext cx="10852237" cy="648000"/>
          </a:xfrm>
        </p:spPr>
        <p:txBody>
          <a:bodyPr/>
          <a:p>
            <a:r>
              <a:rPr lang="en-US" altLang="zh-CN">
                <a:solidFill>
                  <a:srgbClr val="C00000"/>
                </a:solidFill>
                <a:sym typeface="+mn-ea"/>
              </a:rPr>
              <a:t>R</a:t>
            </a:r>
            <a:r>
              <a:rPr>
                <a:solidFill>
                  <a:srgbClr val="C00000"/>
                </a:solidFill>
                <a:sym typeface="+mn-ea"/>
              </a:rPr>
              <a:t>型</a:t>
            </a:r>
            <a:r>
              <a:rPr>
                <a:sym typeface="+mn-ea"/>
              </a:rPr>
              <a:t>算数类指令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b="1"/>
              <a:t>op                 rs  rt  rd   shamt     funct      功能</a:t>
            </a:r>
            <a:endParaRPr lang="zh-CN" altLang="en-US" sz="2400" b="1"/>
          </a:p>
          <a:p>
            <a:r>
              <a:rPr lang="zh-CN" altLang="en-US" sz="2400" b="1"/>
              <a:t>add   000000  rs  rt  rd   00000    100000   rd=rs+rt </a:t>
            </a:r>
            <a:endParaRPr lang="zh-CN" altLang="en-US" sz="2400" b="1"/>
          </a:p>
          <a:p>
            <a:r>
              <a:rPr lang="zh-CN" altLang="en-US" sz="2400" b="1"/>
              <a:t>addu 000000  rs  rt  rd   00000    100001   rd=rs+rt（无符号数） </a:t>
            </a:r>
            <a:endParaRPr lang="zh-CN" altLang="en-US" sz="2400" b="1"/>
          </a:p>
          <a:p>
            <a:r>
              <a:rPr lang="zh-CN" altLang="en-US" sz="2400" b="1"/>
              <a:t>sub   000000  rs  rt  rd   00000    100010   rd=rs-rt </a:t>
            </a:r>
            <a:endParaRPr lang="zh-CN" altLang="en-US" sz="2400" b="1"/>
          </a:p>
          <a:p>
            <a:r>
              <a:rPr lang="zh-CN" altLang="en-US" sz="2400" b="1"/>
              <a:t>subu 000000  rs  rt  rd   00000    100011   rd=rs+rt（无符号数） </a:t>
            </a:r>
            <a:endParaRPr lang="zh-CN" altLang="en-US" sz="2400" b="1"/>
          </a:p>
          <a:p>
            <a:r>
              <a:rPr lang="zh-CN" altLang="en-US" sz="2400" b="1"/>
              <a:t>slt     000000 rs  rt  rd   00000    101010  rd=(rs&lt;rt)?1:0 </a:t>
            </a:r>
            <a:endParaRPr lang="zh-CN" altLang="en-US" sz="2400" b="1"/>
          </a:p>
          <a:p>
            <a:r>
              <a:rPr lang="zh-CN" altLang="en-US" sz="2400" b="1"/>
              <a:t>sltu   000000 rs  rt  rd   00000    101011  rd=(rs&lt;rt)?1:0（无符号数） 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C00000"/>
                </a:solidFill>
                <a:sym typeface="+mn-ea"/>
              </a:rPr>
              <a:t>R</a:t>
            </a:r>
            <a:r>
              <a:rPr>
                <a:solidFill>
                  <a:srgbClr val="C00000"/>
                </a:solidFill>
                <a:sym typeface="+mn-ea"/>
              </a:rPr>
              <a:t>型</a:t>
            </a:r>
            <a:r>
              <a:rPr>
                <a:sym typeface="+mn-ea"/>
              </a:rPr>
              <a:t>逻辑类指令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600" b="1">
                <a:sym typeface="+mn-ea"/>
              </a:rPr>
              <a:t> </a:t>
            </a:r>
            <a:r>
              <a:rPr altLang="zh-CN" sz="2600" b="1">
                <a:sym typeface="+mn-ea"/>
              </a:rPr>
              <a:t>指令  </a:t>
            </a:r>
            <a:r>
              <a:rPr lang="en-US" altLang="zh-CN" sz="2600" b="1">
                <a:sym typeface="+mn-ea"/>
              </a:rPr>
              <a:t>  </a:t>
            </a:r>
            <a:r>
              <a:rPr sz="2600" b="1">
                <a:sym typeface="+mn-ea"/>
              </a:rPr>
              <a:t>op     rs  rt  rd   shamt     funct      功能</a:t>
            </a:r>
            <a:endParaRPr lang="zh-CN" altLang="en-US" sz="2600" b="1"/>
          </a:p>
          <a:p>
            <a:r>
              <a:rPr lang="zh-CN" altLang="en-US" sz="2600" b="1"/>
              <a:t>and   000000 rs  rt  rd   00000    100100   rd=rs&amp;rt </a:t>
            </a:r>
            <a:endParaRPr lang="zh-CN" altLang="en-US" sz="2600" b="1"/>
          </a:p>
          <a:p>
            <a:r>
              <a:rPr lang="zh-CN" altLang="en-US" sz="2600" b="1"/>
              <a:t>or     000000  rs rt  rd   00000    100101   rd=rs|rt </a:t>
            </a:r>
            <a:endParaRPr lang="zh-CN" altLang="en-US" sz="2600" b="1"/>
          </a:p>
          <a:p>
            <a:r>
              <a:rPr lang="zh-CN" altLang="en-US" sz="2600" b="1"/>
              <a:t>xor   000000  rs  rt  rd  00000    100110   rd=rs xor rd </a:t>
            </a:r>
            <a:endParaRPr lang="zh-CN" altLang="en-US" sz="2600" b="1"/>
          </a:p>
          <a:p>
            <a:r>
              <a:rPr lang="zh-CN" altLang="en-US" sz="2600" b="1"/>
              <a:t>nor   000000  rs  rt  rd  00000    100111   rd=!(rs|rt) </a:t>
            </a:r>
            <a:endParaRPr lang="zh-CN" altLang="en-US" sz="26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UNIT_TABLE_BEAUTIFY" val="smartTable{353a9382-713c-4e13-b4a5-87284d71107b}"/>
</p:tagLst>
</file>

<file path=ppt/tags/tag64.xml><?xml version="1.0" encoding="utf-8"?>
<p:tagLst xmlns:p="http://schemas.openxmlformats.org/presentationml/2006/main">
  <p:tag name="KSO_WM_UNIT_TABLE_BEAUTIFY" val="smartTable{9fef25d3-d746-436a-85d2-082393dbb700}"/>
</p:tagLst>
</file>

<file path=ppt/tags/tag65.xml><?xml version="1.0" encoding="utf-8"?>
<p:tagLst xmlns:p="http://schemas.openxmlformats.org/presentationml/2006/main">
  <p:tag name="KSO_WM_UNIT_TABLE_BEAUTIFY" val="smartTable{b531de99-52ff-49cb-a084-997383469eb5}"/>
</p:tagLst>
</file>

<file path=ppt/tags/tag66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COMMONDATA" val="eyJoZGlkIjoiMDM4YTdjMDhmMDM3NGI5Mjc4OWFhMTZmNjQ2NWQzNzAifQ=="/>
  <p:tag name="KSO_WPP_MARK_KEY" val="bca794a8-b7a8-462d-be3d-1a5d779c417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16069</Words>
  <Application>WPS 演示</Application>
  <PresentationFormat>宽屏</PresentationFormat>
  <Paragraphs>5757</Paragraphs>
  <Slides>57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4" baseType="lpstr">
      <vt:lpstr>Arial</vt:lpstr>
      <vt:lpstr>宋体</vt:lpstr>
      <vt:lpstr>Wingdings</vt:lpstr>
      <vt:lpstr>Times New Roman</vt:lpstr>
      <vt:lpstr>微软雅黑</vt:lpstr>
      <vt:lpstr>Calibri</vt:lpstr>
      <vt:lpstr>Courier New</vt:lpstr>
      <vt:lpstr>Arial Unicode MS</vt:lpstr>
      <vt:lpstr>黑体</vt:lpstr>
      <vt:lpstr>Tahoma</vt:lpstr>
      <vt:lpstr>Times New Roman</vt:lpstr>
      <vt:lpstr>Segoe UI Black</vt:lpstr>
      <vt:lpstr>华文细黑</vt:lpstr>
      <vt:lpstr>Segoe UI</vt:lpstr>
      <vt:lpstr>Arial Black</vt:lpstr>
      <vt:lpstr>等线</vt:lpstr>
      <vt:lpstr>Office 主题​​</vt:lpstr>
      <vt:lpstr>系统能力综合实训要求:系统演示部分</vt:lpstr>
      <vt:lpstr>MIPS指令系统</vt:lpstr>
      <vt:lpstr>32个64位的MIPS寄存器</vt:lpstr>
      <vt:lpstr>MIPS指令格式</vt:lpstr>
      <vt:lpstr>PowerPoint 演示文稿</vt:lpstr>
      <vt:lpstr>32位定长MIPS指令格式（R型指令）</vt:lpstr>
      <vt:lpstr>MIPS指令格式 (R型指令)</vt:lpstr>
      <vt:lpstr>R型算数类指令</vt:lpstr>
      <vt:lpstr>R型逻辑类指令</vt:lpstr>
      <vt:lpstr>R型位移类指令</vt:lpstr>
      <vt:lpstr>R型跳转指令</vt:lpstr>
      <vt:lpstr>MIPS指令格式 (I型指令)</vt:lpstr>
      <vt:lpstr>PowerPoint 演示文稿</vt:lpstr>
      <vt:lpstr>I型算数类指令</vt:lpstr>
      <vt:lpstr>I型逻辑类指令</vt:lpstr>
      <vt:lpstr>跳转类指令</vt:lpstr>
      <vt:lpstr>PowerPoint 演示文稿</vt:lpstr>
      <vt:lpstr>PowerPoint 演示文稿</vt:lpstr>
      <vt:lpstr>MIPS寻址方式</vt:lpstr>
      <vt:lpstr>自行设计指令</vt:lpstr>
      <vt:lpstr>CPU设计问题</vt:lpstr>
      <vt:lpstr>设计处理器的步骤</vt:lpstr>
      <vt:lpstr>MIPS CPU控制器设计</vt:lpstr>
      <vt:lpstr>专用通路  单周期MIPS CPU</vt:lpstr>
      <vt:lpstr>取指令数据通路</vt:lpstr>
      <vt:lpstr>R型指令数据通路</vt:lpstr>
      <vt:lpstr>Lw指令数据通路</vt:lpstr>
      <vt:lpstr>sw指令数据通路</vt:lpstr>
      <vt:lpstr>数据通路综合</vt:lpstr>
      <vt:lpstr>单周期MIPS数据通路</vt:lpstr>
      <vt:lpstr>R型指令数据通路建立过程</vt:lpstr>
      <vt:lpstr>LW指令数据通路建立过程</vt:lpstr>
      <vt:lpstr>SW指令数据通路建立过程</vt:lpstr>
      <vt:lpstr>Beq指令数据通路建立过程</vt:lpstr>
      <vt:lpstr>其他指令数据通路建立？</vt:lpstr>
      <vt:lpstr>单周期MIPS控制器设计</vt:lpstr>
      <vt:lpstr>单周期数据通路小结</vt:lpstr>
      <vt:lpstr>单周期MIPS关键路径 LW指令</vt:lpstr>
      <vt:lpstr>多周期MIPS数据通路特点</vt:lpstr>
      <vt:lpstr>多周期MIPS CPU数据通路</vt:lpstr>
      <vt:lpstr>多周期MIPS取指令阶段T1</vt:lpstr>
      <vt:lpstr>多周期MIPS取指令阶段T2</vt:lpstr>
      <vt:lpstr>R型指令执行状态周期T3~T4</vt:lpstr>
      <vt:lpstr>LW指令执行状态周期T3~T5</vt:lpstr>
      <vt:lpstr>Beq指令执行状态周期T3</vt:lpstr>
      <vt:lpstr>多周期状态转换图</vt:lpstr>
      <vt:lpstr>设计控制器</vt:lpstr>
      <vt:lpstr>实验目标与任务</vt:lpstr>
      <vt:lpstr>核心指令集</vt:lpstr>
      <vt:lpstr>构建单周期MIPS数据通路</vt:lpstr>
      <vt:lpstr>单周期MIPS控制器设计</vt:lpstr>
      <vt:lpstr>多周期MIPS 顶层视图</vt:lpstr>
      <vt:lpstr>构建指令周期状态转换图</vt:lpstr>
      <vt:lpstr>构造微程序控制器</vt:lpstr>
      <vt:lpstr>微程序控制器Logisim实现</vt:lpstr>
      <vt:lpstr>硬布线控制器Logisim实现</vt:lpstr>
      <vt:lpstr>单周期MIPS处理器改流水线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黄敏</cp:lastModifiedBy>
  <cp:revision>41</cp:revision>
  <dcterms:created xsi:type="dcterms:W3CDTF">2019-06-19T02:08:00Z</dcterms:created>
  <dcterms:modified xsi:type="dcterms:W3CDTF">2022-12-05T12:02:09Z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535CD2DD535F4369BB9822F47991F8FA</vt:lpwstr>
  </property>
</Properties>
</file>