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3"/>
  </p:handoutMasterIdLst>
  <p:sldIdLst>
    <p:sldId id="454" r:id="rId3"/>
    <p:sldId id="455" r:id="rId4"/>
    <p:sldId id="351" r:id="rId6"/>
    <p:sldId id="357" r:id="rId7"/>
    <p:sldId id="402" r:id="rId8"/>
    <p:sldId id="352" r:id="rId9"/>
    <p:sldId id="353" r:id="rId10"/>
    <p:sldId id="403" r:id="rId11"/>
    <p:sldId id="404" r:id="rId12"/>
    <p:sldId id="405" r:id="rId13"/>
    <p:sldId id="406" r:id="rId14"/>
    <p:sldId id="354" r:id="rId15"/>
    <p:sldId id="362" r:id="rId16"/>
    <p:sldId id="407" r:id="rId17"/>
    <p:sldId id="408" r:id="rId18"/>
    <p:sldId id="409" r:id="rId19"/>
    <p:sldId id="358" r:id="rId20"/>
    <p:sldId id="361" r:id="rId21"/>
    <p:sldId id="356" r:id="rId22"/>
    <p:sldId id="456" r:id="rId23"/>
    <p:sldId id="350" r:id="rId24"/>
    <p:sldId id="303" r:id="rId25"/>
    <p:sldId id="304" r:id="rId26"/>
    <p:sldId id="459" r:id="rId27"/>
    <p:sldId id="460" r:id="rId28"/>
    <p:sldId id="461" r:id="rId29"/>
    <p:sldId id="259" r:id="rId30"/>
    <p:sldId id="260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302" r:id="rId62"/>
  </p:sldIdLst>
  <p:sldSz cx="12192000" cy="6858000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gs" Target="tags/tag68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4953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1029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030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系统能力综合实训要求</a:t>
            </a:r>
            <a:r>
              <a:rPr lang="en-US" altLang="zh-CN"/>
              <a:t>:</a:t>
            </a:r>
            <a:r>
              <a:t>系统演示部分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2600" b="1">
                <a:solidFill>
                  <a:srgbClr val="C00000"/>
                </a:solidFill>
              </a:rPr>
              <a:t>及格：</a:t>
            </a:r>
            <a:r>
              <a:rPr sz="2600" b="1"/>
              <a:t>设计存数、取数、加法、减法、转移指令的单周期</a:t>
            </a:r>
            <a:r>
              <a:rPr lang="en-US" altLang="zh-CN" sz="2600" b="1"/>
              <a:t>CPU</a:t>
            </a:r>
            <a:r>
              <a:rPr sz="2600" b="1"/>
              <a:t>。自行设计一段使用这些指令的程序（如冒泡排序、二分法排序等），存到存储器中，然后用你所设计的模型机运行这段程序，输出结果。</a:t>
            </a:r>
            <a:endParaRPr sz="2600" b="1"/>
          </a:p>
          <a:p>
            <a:pPr marL="0" indent="0">
              <a:buNone/>
            </a:pPr>
            <a:r>
              <a:rPr sz="2600" b="1">
                <a:solidFill>
                  <a:srgbClr val="FF0000"/>
                </a:solidFill>
              </a:rPr>
              <a:t>中和良</a:t>
            </a:r>
            <a:r>
              <a:rPr sz="2600" b="1"/>
              <a:t>：指令条数越多，运行程序越复杂，分数越高。</a:t>
            </a:r>
            <a:endParaRPr sz="2600" b="1"/>
          </a:p>
          <a:p>
            <a:pPr marL="0" indent="0">
              <a:buNone/>
            </a:pPr>
            <a:r>
              <a:rPr sz="2600" b="1">
                <a:solidFill>
                  <a:srgbClr val="C00000"/>
                </a:solidFill>
                <a:sym typeface="+mn-ea"/>
              </a:rPr>
              <a:t>满分：</a:t>
            </a:r>
            <a:r>
              <a:rPr sz="2600" b="1"/>
              <a:t>设计</a:t>
            </a:r>
            <a:r>
              <a:rPr lang="en-US" altLang="zh-CN" sz="2600" b="1"/>
              <a:t>20</a:t>
            </a:r>
            <a:r>
              <a:rPr sz="2600" b="1"/>
              <a:t>条指令以上，能运行冒泡排序或二分法排序的程序</a:t>
            </a:r>
            <a:endParaRPr sz="2600" b="1"/>
          </a:p>
          <a:p>
            <a:pPr marL="0" indent="0">
              <a:buNone/>
            </a:pPr>
            <a:r>
              <a:rPr sz="2600" b="1">
                <a:solidFill>
                  <a:srgbClr val="C00000"/>
                </a:solidFill>
              </a:rPr>
              <a:t>一人一题，相互之间或者指令不同，或者</a:t>
            </a:r>
            <a:r>
              <a:rPr lang="en-US" altLang="zh-CN" sz="2600" b="1">
                <a:solidFill>
                  <a:srgbClr val="C00000"/>
                </a:solidFill>
              </a:rPr>
              <a:t>CPU</a:t>
            </a:r>
            <a:r>
              <a:rPr sz="2600" b="1">
                <a:solidFill>
                  <a:srgbClr val="C00000"/>
                </a:solidFill>
              </a:rPr>
              <a:t>的</a:t>
            </a:r>
            <a:r>
              <a:rPr sz="2600" b="1">
                <a:solidFill>
                  <a:srgbClr val="C00000"/>
                </a:solidFill>
              </a:rPr>
              <a:t>结构不同，两人一组，相互测试，来体现团队合作。</a:t>
            </a:r>
            <a:endParaRPr sz="2600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sz="2600" b="1">
                <a:solidFill>
                  <a:srgbClr val="C00000"/>
                </a:solidFill>
              </a:rPr>
              <a:t>最终成绩由系统演示、答辩（</a:t>
            </a:r>
            <a:r>
              <a:rPr lang="en-US" altLang="zh-CN" sz="2600" b="1">
                <a:solidFill>
                  <a:srgbClr val="C00000"/>
                </a:solidFill>
              </a:rPr>
              <a:t>50%</a:t>
            </a:r>
            <a:r>
              <a:rPr sz="2600" b="1">
                <a:solidFill>
                  <a:srgbClr val="C00000"/>
                </a:solidFill>
              </a:rPr>
              <a:t>）和实训报告（</a:t>
            </a:r>
            <a:r>
              <a:rPr lang="en-US" altLang="zh-CN" sz="2600" b="1">
                <a:solidFill>
                  <a:srgbClr val="C00000"/>
                </a:solidFill>
              </a:rPr>
              <a:t>50%</a:t>
            </a:r>
            <a:r>
              <a:rPr sz="2600" b="1">
                <a:solidFill>
                  <a:srgbClr val="C00000"/>
                </a:solidFill>
              </a:rPr>
              <a:t>）构成。</a:t>
            </a:r>
            <a:endParaRPr sz="26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R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位移类指令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130" y="1296035"/>
            <a:ext cx="11824335" cy="5041265"/>
          </a:xfrm>
        </p:spPr>
        <p:txBody>
          <a:bodyPr/>
          <a:p>
            <a:r>
              <a:rPr lang="en-US" altLang="zh-CN" sz="2600" b="1">
                <a:sym typeface="+mn-ea"/>
              </a:rPr>
              <a:t> </a:t>
            </a:r>
            <a:r>
              <a:rPr altLang="zh-CN" sz="2600" b="1">
                <a:sym typeface="+mn-ea"/>
              </a:rPr>
              <a:t>指令  </a:t>
            </a:r>
            <a:r>
              <a:rPr lang="en-US" altLang="zh-CN" sz="2600" b="1">
                <a:sym typeface="+mn-ea"/>
              </a:rPr>
              <a:t>  </a:t>
            </a:r>
            <a:r>
              <a:rPr sz="2600" b="1">
                <a:sym typeface="+mn-ea"/>
              </a:rPr>
              <a:t>op   </a:t>
            </a:r>
            <a:r>
              <a:rPr sz="2600" b="1">
                <a:sym typeface="+mn-ea"/>
              </a:rPr>
              <a:t>  rs    rt  rd   shamt     funct      功能</a:t>
            </a:r>
            <a:endParaRPr lang="zh-CN" altLang="en-US" sz="2600" b="1"/>
          </a:p>
          <a:p>
            <a:r>
              <a:rPr lang="zh-CN" altLang="en-US" sz="2600" b="1"/>
              <a:t>sll 000000 00000  rt  rd shamt 000000 rd=rt&lt;&lt;shamt </a:t>
            </a:r>
            <a:endParaRPr lang="zh-CN" altLang="en-US" sz="2600" b="1"/>
          </a:p>
          <a:p>
            <a:r>
              <a:rPr lang="zh-CN" altLang="en-US" sz="2600" b="1"/>
              <a:t>srl 000000 00000  rt  rd shamt 000010 rd=rt&gt;&gt;shamt </a:t>
            </a:r>
            <a:endParaRPr lang="zh-CN" altLang="en-US" sz="2600" b="1"/>
          </a:p>
          <a:p>
            <a:r>
              <a:rPr lang="zh-CN" altLang="en-US" sz="2600" b="1"/>
              <a:t>sra 000000 00000  rt rd shamt 000011 rd=rt&gt;&gt;shamt（符号位保留） </a:t>
            </a:r>
            <a:endParaRPr lang="zh-CN" altLang="en-US" sz="2600" b="1"/>
          </a:p>
          <a:p>
            <a:r>
              <a:rPr lang="zh-CN" altLang="en-US" sz="2600" b="1"/>
              <a:t>sllv 000000     rs   rt  rd 00000 000100 rd=rt&lt;&lt;rs </a:t>
            </a:r>
            <a:endParaRPr lang="zh-CN" altLang="en-US" sz="2600" b="1"/>
          </a:p>
          <a:p>
            <a:r>
              <a:rPr lang="zh-CN" altLang="en-US" sz="2600" b="1"/>
              <a:t>srlv 000000    rs   rt  rd 00000 000110 rd=rt&gt;&gt;rs </a:t>
            </a:r>
            <a:endParaRPr lang="zh-CN" altLang="en-US" sz="2600" b="1"/>
          </a:p>
          <a:p>
            <a:r>
              <a:rPr lang="zh-CN" altLang="en-US" sz="2600" b="1"/>
              <a:t>srav 000000   rs   rt  rd 00000 000111 rd=rt&gt;&gt;rs（符号位保留） </a:t>
            </a:r>
            <a:endParaRPr lang="zh-CN" altLang="en-US" sz="2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912" y="432000"/>
            <a:ext cx="10852237" cy="648000"/>
          </a:xfrm>
        </p:spPr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R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跳转指令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600" b="1">
                <a:sym typeface="+mn-ea"/>
              </a:rPr>
              <a:t> </a:t>
            </a:r>
            <a:r>
              <a:rPr altLang="zh-CN" sz="2600" b="1">
                <a:sym typeface="+mn-ea"/>
              </a:rPr>
              <a:t>指令  </a:t>
            </a:r>
            <a:r>
              <a:rPr lang="en-US" altLang="zh-CN" sz="2600" b="1">
                <a:sym typeface="+mn-ea"/>
              </a:rPr>
              <a:t>  </a:t>
            </a:r>
            <a:r>
              <a:rPr sz="2600" b="1">
                <a:sym typeface="+mn-ea"/>
              </a:rPr>
              <a:t>op   </a:t>
            </a:r>
            <a:r>
              <a:rPr sz="2600" b="1">
                <a:sym typeface="+mn-ea"/>
              </a:rPr>
              <a:t>      rs    rt        rd      shamt     funct      功能</a:t>
            </a:r>
            <a:endParaRPr lang="zh-CN" altLang="en-US" sz="2600" b="1"/>
          </a:p>
          <a:p>
            <a:r>
              <a:rPr lang="zh-CN" altLang="en-US" sz="2600" b="1"/>
              <a:t>jr      000000      rs  00000  00000  00000   001000    PC=rs </a:t>
            </a:r>
            <a:endParaRPr lang="zh-CN" altLang="en-US" sz="2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(I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graphicFrame>
        <p:nvGraphicFramePr>
          <p:cNvPr id="11" name="内容占位符 4"/>
          <p:cNvGraphicFramePr/>
          <p:nvPr/>
        </p:nvGraphicFramePr>
        <p:xfrm>
          <a:off x="1402080" y="949325"/>
          <a:ext cx="10668000" cy="58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589915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en-US" altLang="zh-CN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9625" y="1538605"/>
          <a:ext cx="11257280" cy="395097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7160"/>
                <a:gridCol w="1407160"/>
                <a:gridCol w="1407160"/>
                <a:gridCol w="1407160"/>
                <a:gridCol w="1407160"/>
                <a:gridCol w="1407160"/>
                <a:gridCol w="1407160"/>
                <a:gridCol w="1407160"/>
              </a:tblGrid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指令</a:t>
                      </a:r>
                      <a:endParaRPr lang="zh-CN" altLang="en-US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格式</a:t>
                      </a:r>
                      <a:endParaRPr lang="zh-CN" altLang="en-US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811" marB="45811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</a:t>
                      </a:r>
                      <a:endParaRPr lang="en-US" altLang="zh-CN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rs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rd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shamt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funct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addi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 marT="45798" marB="45798"/>
                </a:tc>
                <a:tc hMerge="1">
                  <a:tcPr marT="45798" marB="45798"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lw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35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sw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43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andi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12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ori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13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959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beq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4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立即数（相对寻址）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  <a:tr h="467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bne</a:t>
                      </a:r>
                      <a:endParaRPr lang="en-US" altLang="zh-CN" sz="2200" b="1" dirty="0" err="1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i="0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endParaRPr lang="en-US" altLang="zh-CN" sz="2200" b="1" i="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5</a:t>
                      </a:r>
                      <a:endParaRPr lang="en-US" altLang="zh-CN" sz="2200" b="1" dirty="0" smtClean="0"/>
                    </a:p>
                  </a:txBody>
                  <a:tcPr marL="91436" marR="91436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16bits </a:t>
                      </a:r>
                      <a:r>
                        <a:rPr lang="zh-CN" altLang="en-US" sz="2200" b="1" dirty="0" smtClean="0">
                          <a:solidFill>
                            <a:srgbClr val="002060"/>
                          </a:solidFill>
                        </a:rPr>
                        <a:t>立即数（相对寻址）</a:t>
                      </a:r>
                      <a:endParaRPr lang="zh-CN" altLang="en-US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11" marB="45811"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68020" y="5506720"/>
            <a:ext cx="1094232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包括所有的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load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store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指令，立即数指令，分支指令，寄存器跳转指令，寄存器链接跳转指令。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8066" name="Rectangle 3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2850515" y="-4445"/>
            <a:ext cx="6988810" cy="553720"/>
          </a:xfrm>
          <a:noFill/>
          <a:ln>
            <a:noFill/>
          </a:ln>
        </p:spPr>
        <p:txBody>
          <a:bodyPr/>
          <a:p>
            <a:pPr marL="0" indent="0"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</a:rPr>
              <a:t>举例：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</a:rPr>
              <a:t>load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和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</a:rPr>
              <a:t>store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指令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,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</a:rPr>
              <a:t>即载入类指令</a:t>
            </a:r>
            <a:endParaRPr lang="zh-CN" altLang="zh-CN" sz="2400" b="1" dirty="0">
              <a:solidFill>
                <a:srgbClr val="C0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548964" name="Group 100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351155" y="549275"/>
          <a:ext cx="11577320" cy="6341745"/>
        </p:xfrm>
        <a:graphic>
          <a:graphicData uri="http://schemas.openxmlformats.org/drawingml/2006/table">
            <a:tbl>
              <a:tblPr/>
              <a:tblGrid>
                <a:gridCol w="2252980"/>
                <a:gridCol w="2512060"/>
                <a:gridCol w="681228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指令举例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指令名称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含 义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LD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装入双字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Mem[20+Regs[R3]]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LW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(Mem[40+Regs[R3]]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## Mem[40+Regs[R3]]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LB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装入字节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(Mem[30+Regs[R3]]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56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 Mem[30+Regs[R3]]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LBU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装入无符号字节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56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 Mem[40+Regs[R3]]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2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LH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装入半字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(Mem[30+Regs[R3]]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48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##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Mem[30+Regs[R3]]## Mem[31+Regs[R3]]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L.S F2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装入半字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Mem[60+Regs[R4]] ## 0</a:t>
                      </a:r>
                      <a:r>
                        <a:rPr kumimoji="1" lang="pt-BR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endParaRPr kumimoji="1" lang="pt-BR" altLang="zh-CN" sz="20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L.D F2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装入双精度浮点数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Mem[40+Regs[R3]]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SD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5) 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保存双字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Mem[300+Regs[R5]]←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64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Regs[R4]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SW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5)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保存字 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Mem[300+Regs[R5]]←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Regs[R4]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S.S F2</a:t>
                      </a:r>
                      <a:r>
                        <a:rPr kumimoji="1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40(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2)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保存单精度浮点数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Mem[40+Regs[R2]]←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32 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Regs[F2] 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pt-BR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SH 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1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502(</a:t>
                      </a:r>
                      <a:r>
                        <a:rPr lang="en-US" altLang="zh-CN" sz="20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4)</a:t>
                      </a:r>
                      <a:endParaRPr kumimoji="1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保存半字</a:t>
                      </a:r>
                      <a:r>
                        <a:rPr kumimoji="1" lang="zh-CN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	</a:t>
                      </a:r>
                      <a:endParaRPr kumimoji="1" lang="zh-CN" altLang="pt-BR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Mem[502+Regs[R4]]←</a:t>
                      </a:r>
                      <a:r>
                        <a:rPr kumimoji="1" lang="pt-BR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16</a:t>
                      </a:r>
                      <a:r>
                        <a:rPr kumimoji="1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Regs[R5] </a:t>
                      </a:r>
                      <a:r>
                        <a:rPr kumimoji="1" lang="pt-BR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48</a:t>
                      </a:r>
                      <a:r>
                        <a:rPr kumimoji="1" lang="pt-BR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pt-BR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.63</a:t>
                      </a:r>
                      <a:r>
                        <a:rPr kumimoji="1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endParaRPr kumimoji="1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895" y="275590"/>
            <a:ext cx="6807200" cy="381000"/>
          </a:xfrm>
        </p:spPr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I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算数类指令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10307320" cy="4953000"/>
          </a:xfrm>
        </p:spPr>
        <p:txBody>
          <a:bodyPr>
            <a:normAutofit/>
          </a:bodyPr>
          <a:p>
            <a:r>
              <a:rPr lang="zh-CN" sz="2600" b="1">
                <a:sym typeface="+mn-ea"/>
              </a:rPr>
              <a:t>指令    </a:t>
            </a:r>
            <a:r>
              <a:rPr sz="2600" b="1">
                <a:sym typeface="+mn-ea"/>
              </a:rPr>
              <a:t>op          rs   rd   </a:t>
            </a:r>
            <a:r>
              <a:rPr lang="en-US" altLang="zh-CN" sz="2600" b="1">
                <a:sym typeface="+mn-ea"/>
              </a:rPr>
              <a:t>im</a:t>
            </a:r>
            <a:r>
              <a:rPr sz="2600" b="1">
                <a:sym typeface="+mn-ea"/>
              </a:rPr>
              <a:t>      功能</a:t>
            </a:r>
            <a:endParaRPr lang="zh-CN" altLang="en-US" sz="2600" b="1"/>
          </a:p>
          <a:p>
            <a:r>
              <a:rPr lang="zh-CN" altLang="en-US" sz="2600" b="1"/>
              <a:t>addi   001000   rs    rd  im     rd=rs+im </a:t>
            </a:r>
            <a:endParaRPr lang="zh-CN" altLang="en-US" sz="2600" b="1"/>
          </a:p>
          <a:p>
            <a:r>
              <a:rPr lang="zh-CN" altLang="en-US" sz="2600" b="1"/>
              <a:t>addiu 001001   rs   rd   im     rd=rs+im（无符号数） </a:t>
            </a:r>
            <a:endParaRPr lang="zh-CN" altLang="en-US" sz="2600" b="1"/>
          </a:p>
          <a:p>
            <a:r>
              <a:rPr lang="zh-CN" altLang="en-US" sz="2600" b="1"/>
              <a:t>slti     001010   rs   rd   im     rd=(rs&lt;im)?1:0 </a:t>
            </a:r>
            <a:endParaRPr lang="zh-CN" altLang="en-US" sz="2600" b="1"/>
          </a:p>
          <a:p>
            <a:r>
              <a:rPr lang="zh-CN" altLang="en-US" sz="2600" b="1"/>
              <a:t>sltiu   001011   rs   rd   im     rd=(rs&lt;im)?1:0（无符号数） </a:t>
            </a:r>
            <a:endParaRPr lang="zh-CN" altLang="en-US" sz="2600" b="1"/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7840"/>
            <a:ext cx="6807200" cy="381000"/>
          </a:xfrm>
        </p:spPr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I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 lang="zh-CN" altLang="en-US">
                <a:sym typeface="+mn-ea"/>
              </a:rPr>
              <a:t>逻辑类指令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9555480" cy="4953000"/>
          </a:xfrm>
        </p:spPr>
        <p:txBody>
          <a:bodyPr>
            <a:normAutofit/>
          </a:bodyPr>
          <a:p>
            <a:r>
              <a:rPr lang="zh-CN" sz="2600" b="1">
                <a:sym typeface="+mn-ea"/>
              </a:rPr>
              <a:t>指令    </a:t>
            </a:r>
            <a:r>
              <a:rPr sz="2600" b="1">
                <a:sym typeface="+mn-ea"/>
              </a:rPr>
              <a:t>op          rs   rd   </a:t>
            </a:r>
            <a:r>
              <a:rPr lang="en-US" altLang="zh-CN" sz="2600" b="1">
                <a:sym typeface="+mn-ea"/>
              </a:rPr>
              <a:t>im</a:t>
            </a:r>
            <a:r>
              <a:rPr sz="2600" b="1">
                <a:sym typeface="+mn-ea"/>
              </a:rPr>
              <a:t>      功能</a:t>
            </a:r>
            <a:endParaRPr lang="zh-CN" altLang="en-US" sz="2600" b="1"/>
          </a:p>
          <a:p>
            <a:r>
              <a:rPr lang="zh-CN" altLang="en-US" sz="2600" b="1"/>
              <a:t>andi  001100    rs   rd   im   rd=rs&amp;im </a:t>
            </a:r>
            <a:endParaRPr lang="zh-CN" altLang="en-US" sz="2600" b="1"/>
          </a:p>
          <a:p>
            <a:r>
              <a:rPr lang="zh-CN" altLang="en-US" sz="2600" b="1"/>
              <a:t>ori    001101    rs   rd   im   rd=rs|im </a:t>
            </a:r>
            <a:endParaRPr lang="zh-CN" altLang="en-US" sz="2600" b="1"/>
          </a:p>
          <a:p>
            <a:r>
              <a:rPr lang="zh-CN" altLang="en-US" sz="2600" b="1"/>
              <a:t>xori  001110    rs   rd   im   rd=rs xor im </a:t>
            </a:r>
            <a:endParaRPr lang="zh-CN" altLang="en-US" sz="2600" b="1"/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0920" y="427990"/>
            <a:ext cx="6807200" cy="381000"/>
          </a:xfrm>
        </p:spPr>
        <p:txBody>
          <a:bodyPr/>
          <a:p>
            <a:r>
              <a:rPr lang="zh-CN" altLang="en-US"/>
              <a:t>跳转类指令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94360" y="1219200"/>
            <a:ext cx="11224260" cy="4953000"/>
          </a:xfrm>
        </p:spPr>
        <p:txBody>
          <a:bodyPr/>
          <a:p>
            <a:r>
              <a:rPr lang="zh-CN" sz="2600" b="1">
                <a:sym typeface="+mn-ea"/>
              </a:rPr>
              <a:t>指令    </a:t>
            </a:r>
            <a:r>
              <a:rPr sz="2600" b="1">
                <a:sym typeface="+mn-ea"/>
              </a:rPr>
              <a:t>op          rs   rd   </a:t>
            </a:r>
            <a:r>
              <a:rPr lang="en-US" altLang="zh-CN" sz="2600" b="1">
                <a:sym typeface="+mn-ea"/>
              </a:rPr>
              <a:t>im</a:t>
            </a:r>
            <a:r>
              <a:rPr sz="2600" b="1">
                <a:sym typeface="+mn-ea"/>
              </a:rPr>
              <a:t>      功能</a:t>
            </a:r>
            <a:endParaRPr lang="zh-CN" altLang="en-US" sz="2600" b="1"/>
          </a:p>
          <a:p>
            <a:r>
              <a:rPr lang="zh-CN" altLang="en-US" sz="2600" b="1"/>
              <a:t>beq   000100     rs   rd   im    PC=(rs==rt)?PC+4+im&lt;&lt;2:PC </a:t>
            </a:r>
            <a:endParaRPr lang="zh-CN" altLang="en-US" sz="2600" b="1"/>
          </a:p>
          <a:p>
            <a:r>
              <a:rPr lang="zh-CN" altLang="en-US" sz="2600" b="1"/>
              <a:t>bne   000101     rs   rd   im    PC=(rs!=rt)?PC+4+im&lt;&lt;2:PC </a:t>
            </a:r>
            <a:endParaRPr lang="zh-CN" altLang="en-US" sz="2600" b="1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3496310"/>
            <a:ext cx="10852150" cy="2135505"/>
          </a:xfrm>
        </p:spPr>
        <p:txBody>
          <a:bodyPr/>
          <a:p>
            <a:pPr lvl="2" eaLnBrk="1" hangingPunct="1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包括跳转指令，跳转并链接指令，自陷指令，异常返回指令。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2" eaLnBrk="1" hangingPunct="1"/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在这类指令中，指令字的低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26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位是偏移量，它与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PC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值相加形成跳转的地址。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5790" y="1998980"/>
          <a:ext cx="11257915" cy="4845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7795"/>
                <a:gridCol w="1406525"/>
                <a:gridCol w="1407795"/>
                <a:gridCol w="7035800"/>
              </a:tblGrid>
              <a:tr h="484505"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j</a:t>
                      </a:r>
                      <a:endParaRPr lang="en-US" altLang="zh-CN" sz="2400" b="1" dirty="0" smtClean="0"/>
                    </a:p>
                  </a:txBody>
                  <a:tcPr marL="91436" marR="91436" marT="45602" marB="45602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J</a:t>
                      </a:r>
                      <a:endParaRPr lang="en-US" altLang="zh-CN" sz="2400" b="1" dirty="0" smtClean="0"/>
                    </a:p>
                  </a:txBody>
                  <a:tcPr marL="91436" marR="91436" marT="45602" marB="45602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2</a:t>
                      </a:r>
                      <a:endParaRPr lang="en-US" altLang="zh-CN" sz="2400" b="1" dirty="0" smtClean="0"/>
                    </a:p>
                  </a:txBody>
                  <a:tcPr marL="91436" marR="91436" marT="45602" marB="45602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26bit </a:t>
                      </a: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</a:rPr>
                        <a:t>伪直接寻址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680" marB="4568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5790" y="2483485"/>
          <a:ext cx="11257915" cy="42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07795"/>
                <a:gridCol w="1405890"/>
                <a:gridCol w="1408430"/>
                <a:gridCol w="7035800"/>
              </a:tblGrid>
              <a:tr h="426720">
                <a:tc>
                  <a:txBody>
                    <a:bodyPr/>
                    <a:p>
                      <a:pPr algn="ctr"/>
                      <a:r>
                        <a:rPr lang="en-US" altLang="zh-CN" sz="2400" b="1" dirty="0" err="1" smtClean="0"/>
                        <a:t>jal</a:t>
                      </a:r>
                      <a:endParaRPr lang="en-US" altLang="zh-CN" sz="2400" b="1" dirty="0" err="1" smtClean="0"/>
                    </a:p>
                  </a:txBody>
                  <a:tcPr marL="91436" marR="91436" marT="45539" marB="45539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J</a:t>
                      </a:r>
                      <a:endParaRPr lang="en-US" altLang="zh-CN" sz="2400" b="1" dirty="0" smtClean="0"/>
                    </a:p>
                  </a:txBody>
                  <a:tcPr marL="91436" marR="91436" marT="45539" marB="45539"/>
                </a:tc>
                <a:tc>
                  <a:txBody>
                    <a:bodyPr/>
                    <a:p>
                      <a:pPr algn="ctr"/>
                      <a:r>
                        <a:rPr lang="en-US" altLang="zh-CN" sz="2400" b="1" dirty="0" smtClean="0"/>
                        <a:t>3</a:t>
                      </a:r>
                      <a:endParaRPr lang="en-US" altLang="zh-CN" sz="2400" b="1" dirty="0" smtClean="0"/>
                    </a:p>
                  </a:txBody>
                  <a:tcPr marL="91436" marR="91436" marT="45539" marB="45539"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26bit </a:t>
                      </a: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</a:rPr>
                        <a:t>立即数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rgbClr val="002060"/>
                          </a:solidFill>
                        </a:rPr>
                        <a:t>伪直接寻址</a:t>
                      </a:r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617" marB="45617"/>
                </a:tc>
              </a:tr>
            </a:tbl>
          </a:graphicData>
        </a:graphic>
      </p:graphicFrame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989144" y="2395562"/>
            <a:ext cx="1015008" cy="476250"/>
          </a:xfrm>
        </p:spPr>
        <p:txBody>
          <a:bodyPr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  <p:sp>
        <p:nvSpPr>
          <p:cNvPr id="27650" name="标题 1"/>
          <p:cNvSpPr>
            <a:spLocks noGrp="1"/>
          </p:cNvSpPr>
          <p:nvPr/>
        </p:nvSpPr>
        <p:spPr>
          <a:xfrm>
            <a:off x="808947" y="45486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(J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aphicFrame>
        <p:nvGraphicFramePr>
          <p:cNvPr id="560206" name="Group 78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492125" y="787400"/>
          <a:ext cx="11454765" cy="5843270"/>
        </p:xfrm>
        <a:graphic>
          <a:graphicData uri="http://schemas.openxmlformats.org/drawingml/2006/table">
            <a:tbl>
              <a:tblPr/>
              <a:tblGrid>
                <a:gridCol w="3238500"/>
                <a:gridCol w="2675255"/>
                <a:gridCol w="5541010"/>
              </a:tblGrid>
              <a:tr h="537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指令举例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.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指令名称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含义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    name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跳转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PC 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63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← name&lt;&lt;2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4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JAL  name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跳转并链接 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Regs[R31]←PC+4</a:t>
                      </a:r>
                      <a:r>
                        <a:rPr kumimoji="1" lang="zh-CN" altLang="pt-B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PC </a:t>
                      </a:r>
                      <a:r>
                        <a:rPr kumimoji="1" lang="pt-BR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36</a:t>
                      </a:r>
                      <a:r>
                        <a:rPr kumimoji="1" lang="pt-BR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黑体" panose="02010609060101010101" pitchFamily="49" charset="-122"/>
                        </a:rPr>
                        <a:t>··</a:t>
                      </a:r>
                      <a:r>
                        <a:rPr kumimoji="1" lang="pt-BR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63</a:t>
                      </a: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←name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&lt;&lt;2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27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)≤name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((PC+4)+2</a:t>
                      </a:r>
                      <a:r>
                        <a:rPr kumimoji="1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27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JALR 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寄存器跳转并链接 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Regs[R31]←PC+4</a:t>
                      </a:r>
                      <a:r>
                        <a:rPr kumimoji="1" lang="zh-CN" altLang="pt-B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PC← Regs[R3] 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9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JR 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寄存器跳转 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PC← Regs[R5]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71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BEQZ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name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等于零时分支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if(Regs[R4]== 0)  PC←name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；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)≤name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((PC+4)+2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BNE 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name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不相等时分支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if(Regs[R3]!= Regs[R4]) PC←name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)≤name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＜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((PC+4)+2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17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 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MOVZ 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sym typeface="+mn-ea"/>
                        </a:rPr>
                        <a:t>$s</a:t>
                      </a:r>
                      <a:r>
                        <a:rPr kumimoji="1" lang="pt-BR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  </a:t>
                      </a:r>
                      <a:endParaRPr kumimoji="1" lang="pt-BR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等于零时移动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if(Regs[R3]==0) Regs[R1]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←</a:t>
                      </a:r>
                      <a:r>
                        <a:rPr kumimoji="1" lang="pt-BR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Regs[R2] </a:t>
                      </a:r>
                      <a:endParaRPr kumimoji="1" lang="pt-BR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43610" y="187960"/>
            <a:ext cx="45053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>
                <a:solidFill>
                  <a:srgbClr val="C00000"/>
                </a:solidFill>
                <a:latin typeface="黑体" panose="02010609060101010101" pitchFamily="49" charset="-122"/>
                <a:sym typeface="+mn-ea"/>
              </a:rPr>
              <a:t>举例：</a:t>
            </a:r>
            <a:r>
              <a:rPr lang="en-US" altLang="zh-CN" sz="2600" b="1">
                <a:solidFill>
                  <a:srgbClr val="C00000"/>
                </a:solidFill>
                <a:latin typeface="黑体" panose="02010609060101010101" pitchFamily="49" charset="-122"/>
                <a:sym typeface="+mn-ea"/>
              </a:rPr>
              <a:t>J </a:t>
            </a:r>
            <a:r>
              <a:rPr lang="zh-CN" altLang="en-US" sz="2600" b="1">
                <a:solidFill>
                  <a:srgbClr val="C00000"/>
                </a:solidFill>
                <a:latin typeface="黑体" panose="02010609060101010101" pitchFamily="49" charset="-122"/>
                <a:sym typeface="+mn-ea"/>
              </a:rPr>
              <a:t>型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sym typeface="+mn-ea"/>
              </a:rPr>
              <a:t>指令</a:t>
            </a:r>
            <a:endParaRPr lang="zh-CN" altLang="en-US" sz="2600"/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寻址方式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96000"/>
            <a:ext cx="10852237" cy="5041355"/>
          </a:xfrm>
        </p:spPr>
        <p:txBody>
          <a:bodyPr/>
          <a:lstStyle/>
          <a:p>
            <a:pPr>
              <a:defRPr/>
            </a:pPr>
            <a:r>
              <a:rPr lang="zh-CN" altLang="en-US" sz="2400" b="1" dirty="0" smtClean="0"/>
              <a:t>寄存器寻址</a:t>
            </a:r>
            <a:endParaRPr lang="en-US" altLang="zh-CN" sz="2400" b="1" dirty="0" smtClean="0"/>
          </a:p>
          <a:p>
            <a:pPr>
              <a:defRPr/>
            </a:pPr>
            <a:r>
              <a:rPr lang="zh-CN" altLang="en-US" sz="2400" b="1" dirty="0" smtClean="0"/>
              <a:t>变址寻址</a:t>
            </a:r>
            <a:endParaRPr lang="en-US" altLang="zh-CN" sz="2400" b="1" dirty="0" smtClean="0"/>
          </a:p>
          <a:p>
            <a:pPr>
              <a:defRPr/>
            </a:pPr>
            <a:r>
              <a:rPr lang="zh-CN" altLang="en-US" sz="2400" b="1" dirty="0"/>
              <a:t>立即</a:t>
            </a:r>
            <a:r>
              <a:rPr lang="zh-CN" altLang="en-US" sz="2400" b="1" dirty="0" smtClean="0"/>
              <a:t>数寻址</a:t>
            </a:r>
            <a:endParaRPr lang="en-US" altLang="zh-CN" sz="2400" b="1" dirty="0" smtClean="0"/>
          </a:p>
          <a:p>
            <a:pPr>
              <a:defRPr/>
            </a:pPr>
            <a:r>
              <a:rPr lang="en-US" altLang="zh-CN" sz="2400" b="1" dirty="0" smtClean="0"/>
              <a:t>PC</a:t>
            </a:r>
            <a:r>
              <a:rPr lang="zh-CN" altLang="en-US" sz="2400" b="1" dirty="0" smtClean="0"/>
              <a:t>相对寻址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beq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Courier New" panose="02070309020205020404" pitchFamily="49" charset="0"/>
              </a:rPr>
              <a:t>req1,req2,label</a:t>
            </a:r>
            <a:endParaRPr lang="en-US" altLang="zh-CN" sz="2400" b="1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zh-CN" sz="2400" b="1" dirty="0" smtClean="0"/>
              <a:t>PC+16</a:t>
            </a:r>
            <a:r>
              <a:rPr lang="zh-CN" altLang="en-US" sz="2400" b="1" dirty="0" smtClean="0"/>
              <a:t>位偏移地址左移两位</a:t>
            </a:r>
            <a:endParaRPr lang="en-US" altLang="zh-CN" sz="2400" b="1" dirty="0" smtClean="0"/>
          </a:p>
          <a:p>
            <a:pPr lvl="1">
              <a:defRPr/>
            </a:pPr>
            <a:r>
              <a:rPr lang="zh-CN" altLang="en-US" sz="2400" b="1" dirty="0" smtClean="0"/>
              <a:t>字地址变字节地址</a:t>
            </a:r>
            <a:endParaRPr lang="en-US" altLang="zh-CN" sz="2400" b="1" dirty="0" smtClean="0"/>
          </a:p>
          <a:p>
            <a:pPr>
              <a:defRPr/>
            </a:pPr>
            <a:r>
              <a:rPr lang="zh-CN" altLang="en-US" sz="2400" b="1" dirty="0" smtClean="0"/>
              <a:t>伪直接寻址  </a:t>
            </a:r>
            <a:r>
              <a:rPr lang="en-US" altLang="zh-CN" sz="2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J label</a:t>
            </a:r>
            <a:endParaRPr lang="en-US" altLang="zh-CN" sz="2400" b="1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endParaRPr lang="en-US" altLang="zh-CN" sz="2400" b="1" dirty="0" smtClean="0"/>
          </a:p>
          <a:p>
            <a:pPr>
              <a:defRPr/>
            </a:pPr>
            <a:endParaRPr lang="zh-CN" altLang="en-US" sz="2400" b="1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0970" y="5031105"/>
            <a:ext cx="5338445" cy="428625"/>
            <a:chOff x="1691680" y="4293096"/>
            <a:chExt cx="4248472" cy="428626"/>
          </a:xfrm>
        </p:grpSpPr>
        <p:sp>
          <p:nvSpPr>
            <p:cNvPr id="6" name="矩形 7"/>
            <p:cNvSpPr/>
            <p:nvPr/>
          </p:nvSpPr>
          <p:spPr>
            <a:xfrm>
              <a:off x="1691680" y="4293097"/>
              <a:ext cx="1180108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i="0" kern="0" dirty="0" smtClea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PC </a:t>
              </a:r>
              <a:r>
                <a:rPr lang="zh-CN" altLang="en-US" sz="2400" b="1" i="0" kern="0" dirty="0" smtClea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高</a:t>
              </a:r>
              <a:r>
                <a:rPr lang="en-US" altLang="zh-CN" sz="2400" b="1" i="0" kern="0" dirty="0" smtClea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4</a:t>
              </a:r>
              <a:r>
                <a:rPr lang="zh-CN" altLang="en-US" sz="2400" b="1" i="0" kern="0" dirty="0" smtClean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位</a:t>
              </a:r>
              <a:endParaRPr lang="zh-CN" altLang="en-US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26"/>
            <p:cNvSpPr/>
            <p:nvPr/>
          </p:nvSpPr>
          <p:spPr>
            <a:xfrm>
              <a:off x="2928938" y="4293097"/>
              <a:ext cx="243515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i="0" kern="0" dirty="0" smtClean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26</a:t>
              </a:r>
              <a:r>
                <a:rPr lang="zh-CN" altLang="en-US" sz="2400" b="1" i="0" kern="0" dirty="0" smtClean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位立即数</a:t>
              </a:r>
              <a:endParaRPr lang="zh-CN" altLang="en-US" sz="2400" b="1" i="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26"/>
            <p:cNvSpPr/>
            <p:nvPr/>
          </p:nvSpPr>
          <p:spPr>
            <a:xfrm>
              <a:off x="5436096" y="4293096"/>
              <a:ext cx="504056" cy="428625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i="0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00</a:t>
              </a:r>
              <a:endPara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MIPS</a:t>
            </a:r>
            <a:r>
              <a:rPr lang="zh-CN" altLang="en-US"/>
              <a:t>指令系统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070C0"/>
                </a:solidFill>
              </a:rPr>
              <a:t>自行设计指令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首先确定指令字长，划分操作码、寻址方式、地址码的个数与位数</a:t>
            </a:r>
            <a:endParaRPr lang="zh-CN" altLang="en-US" sz="2400" b="1"/>
          </a:p>
          <a:p>
            <a:r>
              <a:rPr lang="zh-CN" altLang="en-US" sz="2400" b="1"/>
              <a:t>如</a:t>
            </a:r>
            <a:r>
              <a:rPr lang="en-US" altLang="zh-CN" sz="2400" b="1"/>
              <a:t>32</a:t>
            </a:r>
            <a:r>
              <a:rPr sz="2400" b="1"/>
              <a:t>位字长、定长指令，</a:t>
            </a:r>
            <a:r>
              <a:rPr lang="en-US" altLang="zh-CN" sz="2400" b="1"/>
              <a:t>7</a:t>
            </a:r>
            <a:r>
              <a:rPr sz="2400" b="1"/>
              <a:t>条指令，</a:t>
            </a:r>
            <a:r>
              <a:rPr lang="en-US" altLang="zh-CN" sz="2400" b="1"/>
              <a:t>3</a:t>
            </a:r>
            <a:r>
              <a:rPr sz="2400" b="1"/>
              <a:t>位二进制表示操作码，存数、取数有两个地址码，算术逻辑运算有两个或三个地址码，存数、取数要访存，用什么寻址方式，决定了地址码的位数。</a:t>
            </a:r>
            <a:endParaRPr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630805" y="2524125"/>
            <a:ext cx="7452995" cy="647700"/>
          </a:xfrm>
        </p:spPr>
        <p:txBody>
          <a:bodyPr/>
          <a:p>
            <a:r>
              <a:rPr lang="en-US" altLang="zh-CN" sz="4500"/>
              <a:t>CPU</a:t>
            </a:r>
            <a:r>
              <a:rPr lang="zh-CN" altLang="zh-CN" sz="4500"/>
              <a:t>设计问题</a:t>
            </a:r>
            <a:endParaRPr lang="zh-CN" altLang="zh-CN" sz="45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设计处理器的步骤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596390"/>
            <a:ext cx="11536045" cy="49834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>
                <a:solidFill>
                  <a:srgbClr val="FF0000"/>
                </a:solidFill>
              </a:rPr>
              <a:t>选定指令系统</a:t>
            </a:r>
            <a:r>
              <a:rPr lang="zh-CN" altLang="en-US" sz="2600" b="1" dirty="0" smtClean="0"/>
              <a:t>，将指令功能用</a:t>
            </a:r>
            <a:r>
              <a:rPr lang="en-US" altLang="zh-CN" sz="2600" b="1" dirty="0" smtClean="0"/>
              <a:t>RTL</a:t>
            </a:r>
            <a:r>
              <a:rPr lang="zh-CN" altLang="en-US" sz="2600" b="1" dirty="0" smtClean="0"/>
              <a:t>来</a:t>
            </a:r>
            <a:r>
              <a:rPr lang="zh-CN" altLang="en-US" sz="2600" b="1" dirty="0"/>
              <a:t>表示。</a:t>
            </a:r>
            <a:endParaRPr lang="zh-CN" altLang="en-US" sz="26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>
                <a:solidFill>
                  <a:srgbClr val="FF0000"/>
                </a:solidFill>
              </a:rPr>
              <a:t>设计部件与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通路</a:t>
            </a:r>
            <a:r>
              <a:rPr lang="zh-CN" altLang="en-US" sz="2600" b="1" dirty="0"/>
              <a:t>，</a:t>
            </a:r>
            <a:r>
              <a:rPr lang="zh-CN" altLang="en-US" sz="2600" b="1" dirty="0" smtClean="0"/>
              <a:t>根据指令功能设计功能部件，</a:t>
            </a:r>
            <a:r>
              <a:rPr lang="zh-CN" altLang="en-US" sz="2600" b="1" dirty="0"/>
              <a:t>并</a:t>
            </a:r>
            <a:r>
              <a:rPr lang="zh-CN" altLang="en-US" sz="2600" b="1" dirty="0" smtClean="0"/>
              <a:t>考虑各部件如何互连。</a:t>
            </a:r>
            <a:endParaRPr lang="zh-CN" altLang="en-US" sz="26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>
                <a:solidFill>
                  <a:srgbClr val="FF0000"/>
                </a:solidFill>
              </a:rPr>
              <a:t>设计控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点</a:t>
            </a:r>
            <a:r>
              <a:rPr lang="zh-CN" altLang="en-US" sz="2600" b="1" dirty="0" smtClean="0"/>
              <a:t>，确定所有功能部件，数据通路所</a:t>
            </a:r>
            <a:r>
              <a:rPr lang="zh-CN" altLang="en-US" sz="2600" b="1" dirty="0"/>
              <a:t>需</a:t>
            </a:r>
            <a:r>
              <a:rPr lang="zh-CN" altLang="en-US" sz="2600" b="1" dirty="0" smtClean="0"/>
              <a:t>控制信号</a:t>
            </a:r>
            <a:endParaRPr lang="zh-CN" altLang="en-US" sz="26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>
                <a:solidFill>
                  <a:srgbClr val="FF0000"/>
                </a:solidFill>
              </a:rPr>
              <a:t>分析指令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信号序列</a:t>
            </a:r>
            <a:r>
              <a:rPr lang="zh-CN" altLang="en-US" sz="2600" b="1" dirty="0" smtClean="0"/>
              <a:t>，汇总</a:t>
            </a:r>
            <a:r>
              <a:rPr lang="zh-CN" altLang="en-US" sz="2600" b="1" dirty="0"/>
              <a:t>所有</a:t>
            </a:r>
            <a:r>
              <a:rPr lang="zh-CN" altLang="en-US" sz="2600" b="1" dirty="0" smtClean="0"/>
              <a:t>指令的控制信号序列，生成指令</a:t>
            </a:r>
            <a:r>
              <a:rPr lang="zh-CN" altLang="en-US" sz="2600" b="1" dirty="0"/>
              <a:t>与</a:t>
            </a:r>
            <a:r>
              <a:rPr lang="zh-CN" altLang="en-US" sz="2600" b="1" dirty="0" smtClean="0"/>
              <a:t>控制信号关系表。</a:t>
            </a:r>
            <a:endParaRPr lang="en-US" altLang="zh-CN" sz="26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600" b="1" dirty="0" smtClean="0">
                <a:solidFill>
                  <a:srgbClr val="FF0000"/>
                </a:solidFill>
              </a:rPr>
              <a:t>设计控制器</a:t>
            </a:r>
            <a:r>
              <a:rPr lang="zh-CN" altLang="en-US" sz="2600" b="1" dirty="0" smtClean="0"/>
              <a:t>，根据关系表设计微指令，</a:t>
            </a:r>
            <a:r>
              <a:rPr lang="zh-CN" altLang="en-US" sz="2600" b="1" dirty="0"/>
              <a:t>微程序，</a:t>
            </a:r>
            <a:r>
              <a:rPr lang="zh-CN" altLang="en-US" sz="2600" b="1" dirty="0" smtClean="0"/>
              <a:t>或生成每个</a:t>
            </a:r>
            <a:r>
              <a:rPr lang="zh-CN" altLang="en-US" sz="2600" b="1" dirty="0"/>
              <a:t>控制信号的逻辑表达式</a:t>
            </a:r>
            <a:r>
              <a:rPr lang="zh-CN" altLang="en-US" sz="2600" b="1" dirty="0" smtClean="0"/>
              <a:t>，设计</a:t>
            </a:r>
            <a:r>
              <a:rPr lang="zh-CN" altLang="en-US" sz="2600" b="1" dirty="0"/>
              <a:t>硬布线控制器。</a:t>
            </a:r>
            <a:endParaRPr lang="zh-CN" altLang="en-US" sz="2600" b="1" dirty="0"/>
          </a:p>
          <a:p>
            <a:endParaRPr lang="zh-CN" altLang="en-US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MIPS CPU</a:t>
            </a:r>
            <a:r>
              <a:rPr lang="zh-CN" altLang="en-US" sz="3600" dirty="0"/>
              <a:t>控制器</a:t>
            </a:r>
            <a:r>
              <a:rPr lang="zh-CN" altLang="en-US" sz="3600" dirty="0" smtClean="0"/>
              <a:t>设计</a:t>
            </a:r>
            <a:endParaRPr lang="zh-CN" altLang="en-US" sz="36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350010"/>
            <a:ext cx="10746105" cy="5229860"/>
          </a:xfrm>
        </p:spPr>
        <p:txBody>
          <a:bodyPr/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定长指令周期：单周期实现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所有指令均在一个时钟周期内完成，</a:t>
            </a:r>
            <a:r>
              <a:rPr lang="en-US" altLang="zh-CN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CPI=1</a:t>
            </a: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性能取决于最慢的指令，时钟周期过长</a:t>
            </a:r>
            <a:endParaRPr lang="en-US" altLang="zh-CN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变长指令周期：多周期实现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缩短时钟周期，复用器件或数据通路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可支持流水操作，提升性能</a:t>
            </a:r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endParaRPr lang="zh-CN" altLang="en-US" sz="2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单总线结构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5" name="Rectangle 110"/>
          <p:cNvSpPr>
            <a:spLocks noChangeArrowheads="1"/>
          </p:cNvSpPr>
          <p:nvPr/>
        </p:nvSpPr>
        <p:spPr bwMode="auto">
          <a:xfrm>
            <a:off x="6480685" y="1058047"/>
            <a:ext cx="5332992" cy="4982062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>
                <a:lumMod val="50000"/>
              </a:schemeClr>
            </a:solidFill>
            <a:prstDash val="dash"/>
            <a:miter lim="800000"/>
          </a:ln>
        </p:spPr>
        <p:txBody>
          <a:bodyPr vert="horz" wrap="square" lIns="86699" tIns="43349" rIns="86699" bIns="43349" numCol="1" anchor="t" anchorCtr="0" compatLnSpc="1"/>
          <a:lstStyle/>
          <a:p>
            <a:endParaRPr lang="zh-CN" altLang="en-US" sz="379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621904" y="1713574"/>
            <a:ext cx="1556581" cy="1457131"/>
            <a:chOff x="10090237" y="2019256"/>
            <a:chExt cx="1641707" cy="1536818"/>
          </a:xfrm>
        </p:grpSpPr>
        <p:sp>
          <p:nvSpPr>
            <p:cNvPr id="7" name="Rectangle 104"/>
            <p:cNvSpPr>
              <a:spLocks noChangeArrowheads="1"/>
            </p:cNvSpPr>
            <p:nvPr/>
          </p:nvSpPr>
          <p:spPr bwMode="auto">
            <a:xfrm>
              <a:off x="10090237" y="2791281"/>
              <a:ext cx="635080" cy="42671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ID</a:t>
              </a:r>
              <a:endParaRPr lang="en-US" altLang="zh-CN" sz="114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" name="Rectangle 104"/>
            <p:cNvSpPr>
              <a:spLocks noChangeArrowheads="1"/>
            </p:cNvSpPr>
            <p:nvPr/>
          </p:nvSpPr>
          <p:spPr bwMode="auto">
            <a:xfrm>
              <a:off x="10097109" y="2019256"/>
              <a:ext cx="1634835" cy="42671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操作控制器</a:t>
              </a:r>
              <a:endParaRPr lang="zh-CN" altLang="en-US" sz="1140" b="1" dirty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16200000">
              <a:off x="10326285" y="3392413"/>
              <a:ext cx="3273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rot="16200000">
              <a:off x="10244116" y="2625576"/>
              <a:ext cx="3273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313170" y="2137954"/>
            <a:ext cx="858666" cy="711391"/>
            <a:chOff x="10819307" y="2466844"/>
            <a:chExt cx="905624" cy="750295"/>
          </a:xfrm>
        </p:grpSpPr>
        <p:sp>
          <p:nvSpPr>
            <p:cNvPr id="12" name="Line 7"/>
            <p:cNvSpPr>
              <a:spLocks noChangeShapeType="1"/>
            </p:cNvSpPr>
            <p:nvPr/>
          </p:nvSpPr>
          <p:spPr bwMode="auto">
            <a:xfrm rot="16200000">
              <a:off x="11096748" y="2630505"/>
              <a:ext cx="3273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" name="Rectangle 104"/>
            <p:cNvSpPr>
              <a:spLocks noChangeArrowheads="1"/>
            </p:cNvSpPr>
            <p:nvPr/>
          </p:nvSpPr>
          <p:spPr bwMode="auto">
            <a:xfrm>
              <a:off x="10819307" y="2790423"/>
              <a:ext cx="905624" cy="42671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时序部件</a:t>
              </a:r>
              <a:endParaRPr lang="zh-CN" altLang="en-US" sz="1140" b="1" dirty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81360" y="1282287"/>
            <a:ext cx="2262243" cy="782519"/>
            <a:chOff x="7094351" y="1564383"/>
            <a:chExt cx="2385959" cy="825313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7177868" y="1917849"/>
              <a:ext cx="544260" cy="0"/>
            </a:xfrm>
            <a:prstGeom prst="straightConnector1">
              <a:avLst/>
            </a:prstGeom>
            <a:noFill/>
            <a:ln w="12700">
              <a:solidFill>
                <a:srgbClr val="0066FF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>
            <a:xfrm>
              <a:off x="7177868" y="2084733"/>
              <a:ext cx="544260" cy="0"/>
            </a:xfrm>
            <a:prstGeom prst="straightConnector1">
              <a:avLst/>
            </a:prstGeom>
            <a:noFill/>
            <a:ln w="12700">
              <a:solidFill>
                <a:srgbClr val="0066FF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" name="组合 16"/>
            <p:cNvGrpSpPr/>
            <p:nvPr/>
          </p:nvGrpSpPr>
          <p:grpSpPr>
            <a:xfrm>
              <a:off x="7094351" y="1564383"/>
              <a:ext cx="2385959" cy="825313"/>
              <a:chOff x="7094351" y="1564383"/>
              <a:chExt cx="2385959" cy="825313"/>
            </a:xfrm>
          </p:grpSpPr>
          <p:sp>
            <p:nvSpPr>
              <p:cNvPr id="18" name="Line 7"/>
              <p:cNvSpPr>
                <a:spLocks noChangeShapeType="1"/>
              </p:cNvSpPr>
              <p:nvPr/>
            </p:nvSpPr>
            <p:spPr bwMode="auto">
              <a:xfrm flipH="1">
                <a:off x="8623192" y="1920746"/>
                <a:ext cx="83560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endParaRPr lang="zh-CN" altLang="en-US" sz="3790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8632095" y="2094448"/>
                <a:ext cx="8482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等腰三角形 19"/>
              <p:cNvSpPr/>
              <p:nvPr/>
            </p:nvSpPr>
            <p:spPr>
              <a:xfrm rot="5400000" flipH="1">
                <a:off x="8963127" y="2020085"/>
                <a:ext cx="159131" cy="148725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endParaRPr lang="zh-CN" altLang="en-US" sz="3790" b="1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1" name="Rectangle 104"/>
              <p:cNvSpPr>
                <a:spLocks noChangeArrowheads="1"/>
              </p:cNvSpPr>
              <p:nvPr/>
            </p:nvSpPr>
            <p:spPr bwMode="auto">
              <a:xfrm>
                <a:off x="7728993" y="1763752"/>
                <a:ext cx="894199" cy="426716"/>
              </a:xfrm>
              <a:prstGeom prst="rect">
                <a:avLst/>
              </a:prstGeom>
              <a:solidFill>
                <a:srgbClr val="59B2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705" b="1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</a:t>
                </a:r>
                <a:endParaRPr lang="en-US" altLang="zh-CN" sz="1705" b="1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2" name="Text Box 54"/>
              <p:cNvSpPr txBox="1">
                <a:spLocks noChangeArrowheads="1"/>
              </p:cNvSpPr>
              <p:nvPr/>
            </p:nvSpPr>
            <p:spPr bwMode="auto">
              <a:xfrm>
                <a:off x="7094351" y="1564383"/>
                <a:ext cx="716606" cy="404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pPr defTabSz="8667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15" b="1" dirty="0" err="1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</a:t>
                </a:r>
                <a:r>
                  <a:rPr lang="en-US" altLang="zh-CN" sz="1515" b="1" baseline="-25000" dirty="0" err="1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in</a:t>
                </a:r>
                <a:endParaRPr lang="en-US" altLang="zh-CN" sz="3790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3" name="Text Box 52"/>
              <p:cNvSpPr txBox="1">
                <a:spLocks noChangeArrowheads="1"/>
              </p:cNvSpPr>
              <p:nvPr/>
            </p:nvSpPr>
            <p:spPr bwMode="auto">
              <a:xfrm>
                <a:off x="7097719" y="2089610"/>
                <a:ext cx="1013634" cy="300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pPr defTabSz="8667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15" b="1" dirty="0" err="1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</a:t>
                </a:r>
                <a:r>
                  <a:rPr lang="en-US" altLang="zh-CN" sz="1515" b="1" baseline="-25000" dirty="0" err="1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out</a:t>
                </a:r>
                <a:endParaRPr lang="en-US" altLang="zh-CN" sz="3790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9129552" y="2960861"/>
            <a:ext cx="2652445" cy="801978"/>
            <a:chOff x="9570959" y="3334754"/>
            <a:chExt cx="2797501" cy="845836"/>
          </a:xfrm>
        </p:grpSpPr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11566692" y="3334754"/>
              <a:ext cx="801768" cy="40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r>
                <a:rPr lang="en-US" altLang="zh-CN" sz="1515" b="1" baseline="-25000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in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570959" y="3543889"/>
              <a:ext cx="2781789" cy="636701"/>
              <a:chOff x="9570959" y="3543889"/>
              <a:chExt cx="2781789" cy="636701"/>
            </a:xfrm>
          </p:grpSpPr>
          <p:sp>
            <p:nvSpPr>
              <p:cNvPr id="27" name="Rectangle 104"/>
              <p:cNvSpPr>
                <a:spLocks noChangeArrowheads="1"/>
              </p:cNvSpPr>
              <p:nvPr/>
            </p:nvSpPr>
            <p:spPr bwMode="auto">
              <a:xfrm>
                <a:off x="10346761" y="3543889"/>
                <a:ext cx="1136184" cy="426716"/>
              </a:xfrm>
              <a:prstGeom prst="rect">
                <a:avLst/>
              </a:prstGeom>
              <a:solidFill>
                <a:srgbClr val="59B2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705" b="1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IR</a:t>
                </a:r>
                <a:endParaRPr lang="en-US" altLang="zh-CN" sz="1705" b="1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8" name="Line 7"/>
              <p:cNvSpPr>
                <a:spLocks noChangeShapeType="1"/>
              </p:cNvSpPr>
              <p:nvPr/>
            </p:nvSpPr>
            <p:spPr bwMode="auto">
              <a:xfrm>
                <a:off x="9570959" y="3693080"/>
                <a:ext cx="76853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endParaRPr lang="zh-CN" altLang="en-US" sz="3790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 rot="16200000">
                <a:off x="9875660" y="3482511"/>
                <a:ext cx="159131" cy="768533"/>
                <a:chOff x="6712622" y="6427719"/>
                <a:chExt cx="159131" cy="768533"/>
              </a:xfrm>
            </p:grpSpPr>
            <p:cxnSp>
              <p:nvCxnSpPr>
                <p:cNvPr id="33" name="直接连接符 32"/>
                <p:cNvCxnSpPr/>
                <p:nvPr/>
              </p:nvCxnSpPr>
              <p:spPr>
                <a:xfrm rot="5400000" flipH="1">
                  <a:off x="6407921" y="6811986"/>
                  <a:ext cx="76853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4" name="等腰三角形 33"/>
                <p:cNvSpPr/>
                <p:nvPr/>
              </p:nvSpPr>
              <p:spPr>
                <a:xfrm>
                  <a:off x="6712622" y="6708917"/>
                  <a:ext cx="159131" cy="148725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  <a:rou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endParaRPr lang="zh-CN" altLang="en-US" sz="3790" b="1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30" name="直接箭头连接符 29"/>
              <p:cNvCxnSpPr/>
              <p:nvPr/>
            </p:nvCxnSpPr>
            <p:spPr>
              <a:xfrm flipH="1">
                <a:off x="11489717" y="3671981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直接箭头连接符 30"/>
              <p:cNvCxnSpPr/>
              <p:nvPr/>
            </p:nvCxnSpPr>
            <p:spPr>
              <a:xfrm flipH="1">
                <a:off x="11489717" y="3843692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Text Box 35"/>
              <p:cNvSpPr txBox="1">
                <a:spLocks noChangeArrowheads="1"/>
              </p:cNvSpPr>
              <p:nvPr/>
            </p:nvSpPr>
            <p:spPr bwMode="auto">
              <a:xfrm>
                <a:off x="11550980" y="3775677"/>
                <a:ext cx="801768" cy="404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600" b="0" i="0" u="none" strike="noStrike" cap="none" normalizeH="0" baseline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515" b="1" dirty="0" err="1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IR</a:t>
                </a:r>
                <a:r>
                  <a:rPr lang="en-US" altLang="zh-CN" sz="1515" b="1" baseline="-25000" dirty="0" err="1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out</a:t>
                </a:r>
                <a:endParaRPr lang="en-US" altLang="zh-CN" sz="1515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6540427" y="3539427"/>
            <a:ext cx="2613342" cy="2074601"/>
            <a:chOff x="6840242" y="3944960"/>
            <a:chExt cx="2756259" cy="218805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7042434" y="5749795"/>
              <a:ext cx="544260" cy="0"/>
            </a:xfrm>
            <a:prstGeom prst="straightConnector1">
              <a:avLst/>
            </a:prstGeom>
            <a:noFill/>
            <a:ln w="12700">
              <a:solidFill>
                <a:srgbClr val="0066FF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" name="组合 36"/>
            <p:cNvGrpSpPr/>
            <p:nvPr/>
          </p:nvGrpSpPr>
          <p:grpSpPr>
            <a:xfrm>
              <a:off x="6909129" y="4150680"/>
              <a:ext cx="2018830" cy="942122"/>
              <a:chOff x="5296743" y="3767069"/>
              <a:chExt cx="2018830" cy="942122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>
                <a:off x="5296743" y="3767069"/>
                <a:ext cx="393642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直接箭头连接符 57"/>
              <p:cNvCxnSpPr/>
              <p:nvPr/>
            </p:nvCxnSpPr>
            <p:spPr>
              <a:xfrm flipH="1">
                <a:off x="6771313" y="4451527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直接箭头连接符 58"/>
              <p:cNvCxnSpPr/>
              <p:nvPr/>
            </p:nvCxnSpPr>
            <p:spPr>
              <a:xfrm flipH="1">
                <a:off x="6634541" y="4580310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直接箭头连接符 59"/>
              <p:cNvCxnSpPr/>
              <p:nvPr/>
            </p:nvCxnSpPr>
            <p:spPr>
              <a:xfrm flipH="1">
                <a:off x="6517629" y="4709191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8" name="Text Box 123"/>
            <p:cNvSpPr txBox="1">
              <a:spLocks noChangeArrowheads="1"/>
            </p:cNvSpPr>
            <p:nvPr/>
          </p:nvSpPr>
          <p:spPr bwMode="auto">
            <a:xfrm>
              <a:off x="8973365" y="4621458"/>
              <a:ext cx="623136" cy="46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+1</a:t>
              </a:r>
              <a:endParaRPr lang="en-US" altLang="zh-CN" sz="1515" b="1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7145410" y="3944960"/>
              <a:ext cx="2323036" cy="2018193"/>
              <a:chOff x="7145410" y="3944960"/>
              <a:chExt cx="2323036" cy="2018193"/>
            </a:xfrm>
          </p:grpSpPr>
          <p:sp>
            <p:nvSpPr>
              <p:cNvPr id="44" name="任意多边形: 形状 296"/>
              <p:cNvSpPr/>
              <p:nvPr/>
            </p:nvSpPr>
            <p:spPr>
              <a:xfrm rot="5400000">
                <a:off x="7570518" y="4275991"/>
                <a:ext cx="484315" cy="1334531"/>
              </a:xfrm>
              <a:custGeom>
                <a:avLst/>
                <a:gdLst>
                  <a:gd name="connsiteX0" fmla="*/ 0 w 375612"/>
                  <a:gd name="connsiteY0" fmla="*/ 0 h 683490"/>
                  <a:gd name="connsiteX1" fmla="*/ 375612 w 375612"/>
                  <a:gd name="connsiteY1" fmla="*/ 237066 h 683490"/>
                  <a:gd name="connsiteX2" fmla="*/ 375612 w 375612"/>
                  <a:gd name="connsiteY2" fmla="*/ 467975 h 683490"/>
                  <a:gd name="connsiteX3" fmla="*/ 6157 w 375612"/>
                  <a:gd name="connsiteY3" fmla="*/ 683490 h 683490"/>
                  <a:gd name="connsiteX4" fmla="*/ 6157 w 375612"/>
                  <a:gd name="connsiteY4" fmla="*/ 406400 h 683490"/>
                  <a:gd name="connsiteX5" fmla="*/ 70812 w 375612"/>
                  <a:gd name="connsiteY5" fmla="*/ 341745 h 683490"/>
                  <a:gd name="connsiteX6" fmla="*/ 9236 w 375612"/>
                  <a:gd name="connsiteY6" fmla="*/ 280169 h 683490"/>
                  <a:gd name="connsiteX7" fmla="*/ 0 w 375612"/>
                  <a:gd name="connsiteY7" fmla="*/ 0 h 68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612" h="683490">
                    <a:moveTo>
                      <a:pt x="0" y="0"/>
                    </a:moveTo>
                    <a:lnTo>
                      <a:pt x="375612" y="237066"/>
                    </a:lnTo>
                    <a:lnTo>
                      <a:pt x="375612" y="467975"/>
                    </a:lnTo>
                    <a:lnTo>
                      <a:pt x="6157" y="683490"/>
                    </a:lnTo>
                    <a:lnTo>
                      <a:pt x="6157" y="406400"/>
                    </a:lnTo>
                    <a:lnTo>
                      <a:pt x="70812" y="341745"/>
                    </a:lnTo>
                    <a:lnTo>
                      <a:pt x="9236" y="280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 dirty="0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7488880" y="4754061"/>
                <a:ext cx="631552" cy="373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en-US" altLang="zh-CN" sz="1705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46" name="直接连接符 45"/>
              <p:cNvCxnSpPr>
                <a:stCxn id="53" idx="3"/>
              </p:cNvCxnSpPr>
              <p:nvPr/>
            </p:nvCxnSpPr>
            <p:spPr>
              <a:xfrm>
                <a:off x="8013720" y="5749795"/>
                <a:ext cx="14547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等腰三角形 46"/>
              <p:cNvSpPr/>
              <p:nvPr/>
            </p:nvSpPr>
            <p:spPr>
              <a:xfrm rot="5400000" flipH="1">
                <a:off x="8648842" y="5678219"/>
                <a:ext cx="159131" cy="148725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endParaRPr lang="zh-CN" altLang="en-US" sz="3790" b="1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7462755" y="4343101"/>
                <a:ext cx="0" cy="361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直接连接符 48"/>
              <p:cNvCxnSpPr/>
              <p:nvPr/>
            </p:nvCxnSpPr>
            <p:spPr>
              <a:xfrm>
                <a:off x="8198535" y="4430628"/>
                <a:ext cx="0" cy="271378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" name="Line 7"/>
              <p:cNvSpPr>
                <a:spLocks noChangeShapeType="1"/>
              </p:cNvSpPr>
              <p:nvPr/>
            </p:nvSpPr>
            <p:spPr bwMode="auto">
              <a:xfrm flipH="1">
                <a:off x="7728992" y="4136717"/>
                <a:ext cx="173945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endParaRPr lang="zh-CN" altLang="en-US" sz="3790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/>
            </p:nvSpPr>
            <p:spPr bwMode="auto">
              <a:xfrm>
                <a:off x="7307972" y="3944960"/>
                <a:ext cx="421022" cy="42671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15" b="1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X</a:t>
                </a:r>
                <a:endParaRPr lang="en-US" altLang="zh-CN" sz="1515" b="1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52" name="Line 7"/>
              <p:cNvSpPr>
                <a:spLocks noChangeShapeType="1"/>
              </p:cNvSpPr>
              <p:nvPr/>
            </p:nvSpPr>
            <p:spPr bwMode="auto">
              <a:xfrm flipH="1">
                <a:off x="8198535" y="4430628"/>
                <a:ext cx="126991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endParaRPr lang="zh-CN" altLang="en-US" sz="3790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53" name="Rectangle 104"/>
              <p:cNvSpPr>
                <a:spLocks noChangeArrowheads="1"/>
              </p:cNvSpPr>
              <p:nvPr/>
            </p:nvSpPr>
            <p:spPr bwMode="auto">
              <a:xfrm>
                <a:off x="7592698" y="5536437"/>
                <a:ext cx="421022" cy="42671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15" b="1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Z</a:t>
                </a:r>
                <a:endParaRPr lang="en-US" altLang="zh-CN" sz="1515" b="1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7810957" y="5185414"/>
                <a:ext cx="0" cy="3402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Text Box 108"/>
              <p:cNvSpPr txBox="1">
                <a:spLocks noChangeArrowheads="1"/>
              </p:cNvSpPr>
              <p:nvPr/>
            </p:nvSpPr>
            <p:spPr bwMode="auto">
              <a:xfrm>
                <a:off x="7293949" y="4679937"/>
                <a:ext cx="304873" cy="274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pPr defTabSz="8667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140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</a:t>
                </a:r>
                <a:endParaRPr lang="en-US" altLang="zh-CN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56" name="Text Box 107"/>
              <p:cNvSpPr txBox="1">
                <a:spLocks noChangeArrowheads="1"/>
              </p:cNvSpPr>
              <p:nvPr/>
            </p:nvSpPr>
            <p:spPr bwMode="auto">
              <a:xfrm>
                <a:off x="8065135" y="4667503"/>
                <a:ext cx="275426" cy="262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pPr defTabSz="8667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140" b="1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B</a:t>
                </a:r>
                <a:endParaRPr lang="en-US" altLang="zh-CN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40" name="Text Box 105"/>
            <p:cNvSpPr txBox="1">
              <a:spLocks noChangeArrowheads="1"/>
            </p:cNvSpPr>
            <p:nvPr/>
          </p:nvSpPr>
          <p:spPr bwMode="auto">
            <a:xfrm>
              <a:off x="8742968" y="4834332"/>
              <a:ext cx="731146" cy="46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ADD</a:t>
              </a:r>
              <a:endParaRPr lang="en-US" altLang="zh-CN" sz="1515" b="1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6840242" y="4131840"/>
              <a:ext cx="716606" cy="30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X</a:t>
              </a:r>
              <a:r>
                <a:rPr lang="en-US" altLang="zh-CN" sz="1515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in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6986906" y="5728103"/>
              <a:ext cx="716606" cy="40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Z</a:t>
              </a:r>
              <a:r>
                <a:rPr lang="en-US" altLang="zh-CN" sz="1515" b="1" baseline="-25000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out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8500923" y="5039764"/>
              <a:ext cx="731146" cy="467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SUB</a:t>
              </a:r>
              <a:endParaRPr lang="en-US" altLang="zh-CN" sz="1515" b="1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128940" y="3718050"/>
            <a:ext cx="2684736" cy="2237034"/>
            <a:chOff x="9570314" y="4133352"/>
            <a:chExt cx="2831558" cy="2359372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11562587" y="4133352"/>
              <a:ext cx="801768" cy="40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R0</a:t>
              </a:r>
              <a:r>
                <a:rPr lang="en-US" altLang="zh-CN" sz="1515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in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570314" y="4306510"/>
              <a:ext cx="2831558" cy="1951958"/>
              <a:chOff x="9570314" y="4306510"/>
              <a:chExt cx="2831558" cy="1951958"/>
            </a:xfrm>
          </p:grpSpPr>
          <p:sp>
            <p:nvSpPr>
              <p:cNvPr id="65" name="Rectangle 104"/>
              <p:cNvSpPr>
                <a:spLocks noChangeArrowheads="1"/>
              </p:cNvSpPr>
              <p:nvPr/>
            </p:nvSpPr>
            <p:spPr bwMode="auto">
              <a:xfrm>
                <a:off x="10346761" y="5831752"/>
                <a:ext cx="1136184" cy="426716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705" b="1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R2</a:t>
                </a:r>
                <a:endParaRPr lang="en-US" altLang="zh-CN" sz="1705" b="1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66" name="Rectangle 104"/>
              <p:cNvSpPr>
                <a:spLocks noChangeArrowheads="1"/>
              </p:cNvSpPr>
              <p:nvPr/>
            </p:nvSpPr>
            <p:spPr bwMode="auto">
              <a:xfrm>
                <a:off x="10346761" y="5069131"/>
                <a:ext cx="1136184" cy="426716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705" b="1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R1</a:t>
                </a:r>
                <a:endParaRPr lang="en-US" altLang="zh-CN" sz="1705" b="1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67" name="Rectangle 104"/>
              <p:cNvSpPr>
                <a:spLocks noChangeArrowheads="1"/>
              </p:cNvSpPr>
              <p:nvPr/>
            </p:nvSpPr>
            <p:spPr bwMode="auto">
              <a:xfrm>
                <a:off x="10346761" y="4306510"/>
                <a:ext cx="1136184" cy="426716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705" b="1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R0</a:t>
                </a:r>
                <a:endParaRPr lang="en-US" altLang="zh-CN" sz="1705" b="1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68" name="Line 7"/>
              <p:cNvSpPr>
                <a:spLocks noChangeShapeType="1"/>
              </p:cNvSpPr>
              <p:nvPr/>
            </p:nvSpPr>
            <p:spPr bwMode="auto">
              <a:xfrm>
                <a:off x="9570314" y="4449678"/>
                <a:ext cx="76853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endParaRPr lang="zh-CN" altLang="en-US" sz="3790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69" name="直接连接符 68"/>
              <p:cNvCxnSpPr/>
              <p:nvPr/>
            </p:nvCxnSpPr>
            <p:spPr>
              <a:xfrm flipH="1">
                <a:off x="9570316" y="4623376"/>
                <a:ext cx="7685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等腰三角形 69"/>
              <p:cNvSpPr/>
              <p:nvPr/>
            </p:nvSpPr>
            <p:spPr>
              <a:xfrm rot="16200000">
                <a:off x="9846310" y="4549014"/>
                <a:ext cx="159131" cy="148725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tailEnd type="triangle" w="lg" len="lg"/>
              </a:ln>
            </p:spPr>
            <p:txBody>
              <a:bodyPr vert="horz" wrap="square" lIns="86699" tIns="43349" rIns="86699" bIns="43349" numCol="1" anchor="t" anchorCtr="0" compatLnSpc="1"/>
              <a:lstStyle/>
              <a:p>
                <a:pPr algn="ctr"/>
                <a:endParaRPr lang="zh-CN" altLang="en-US" sz="3790" b="1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9570314" y="5212354"/>
                <a:ext cx="76853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endParaRPr lang="zh-CN" altLang="en-US" sz="3790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 rot="16200000">
                <a:off x="9875015" y="4992260"/>
                <a:ext cx="159131" cy="768533"/>
                <a:chOff x="6722147" y="6427719"/>
                <a:chExt cx="159131" cy="768533"/>
              </a:xfrm>
            </p:grpSpPr>
            <p:cxnSp>
              <p:nvCxnSpPr>
                <p:cNvPr id="87" name="直接连接符 86"/>
                <p:cNvCxnSpPr/>
                <p:nvPr/>
              </p:nvCxnSpPr>
              <p:spPr>
                <a:xfrm rot="5400000" flipH="1">
                  <a:off x="6407921" y="6811986"/>
                  <a:ext cx="76853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等腰三角形 87"/>
                <p:cNvSpPr/>
                <p:nvPr/>
              </p:nvSpPr>
              <p:spPr>
                <a:xfrm>
                  <a:off x="6722147" y="6708917"/>
                  <a:ext cx="159131" cy="148725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  <a:rou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endParaRPr lang="zh-CN" altLang="en-US" sz="3790" b="1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73" name="Line 7"/>
              <p:cNvSpPr>
                <a:spLocks noChangeShapeType="1"/>
              </p:cNvSpPr>
              <p:nvPr/>
            </p:nvSpPr>
            <p:spPr bwMode="auto">
              <a:xfrm>
                <a:off x="9570314" y="5975030"/>
                <a:ext cx="76853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endParaRPr lang="zh-CN" altLang="en-US" sz="3790">
                  <a:solidFill>
                    <a:schemeClr val="bg2">
                      <a:lumMod val="75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74" name="组合 73"/>
              <p:cNvGrpSpPr/>
              <p:nvPr/>
            </p:nvGrpSpPr>
            <p:grpSpPr>
              <a:xfrm rot="16200000">
                <a:off x="9875015" y="5764461"/>
                <a:ext cx="159131" cy="768533"/>
                <a:chOff x="6712622" y="6427719"/>
                <a:chExt cx="159131" cy="768533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 rot="5400000" flipH="1">
                  <a:off x="6407921" y="6811986"/>
                  <a:ext cx="76853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6" name="等腰三角形 85"/>
                <p:cNvSpPr/>
                <p:nvPr/>
              </p:nvSpPr>
              <p:spPr>
                <a:xfrm>
                  <a:off x="6712622" y="6708917"/>
                  <a:ext cx="159131" cy="148725"/>
                </a:xfrm>
                <a:prstGeom prst="triangle">
                  <a:avLst/>
                </a:prstGeom>
                <a:solidFill>
                  <a:schemeClr val="bg1"/>
                </a:solidFill>
                <a:ln w="19050">
                  <a:solidFill>
                    <a:srgbClr val="000000"/>
                  </a:solidFill>
                  <a:round/>
                  <a:tailEnd type="triangle" w="lg" len="lg"/>
                </a:ln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endParaRPr lang="zh-CN" altLang="en-US" sz="3790" b="1">
                    <a:solidFill>
                      <a:schemeClr val="bg2">
                        <a:lumMod val="75000"/>
                      </a:schemeClr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75" name="直接箭头连接符 74"/>
              <p:cNvCxnSpPr/>
              <p:nvPr/>
            </p:nvCxnSpPr>
            <p:spPr>
              <a:xfrm flipH="1">
                <a:off x="11489717" y="4434015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直接箭头连接符 75"/>
              <p:cNvCxnSpPr/>
              <p:nvPr/>
            </p:nvCxnSpPr>
            <p:spPr>
              <a:xfrm flipH="1">
                <a:off x="11489717" y="4605726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直接箭头连接符 76"/>
              <p:cNvCxnSpPr/>
              <p:nvPr/>
            </p:nvCxnSpPr>
            <p:spPr>
              <a:xfrm flipH="1">
                <a:off x="11489717" y="5196049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" name="直接箭头连接符 77"/>
              <p:cNvCxnSpPr/>
              <p:nvPr/>
            </p:nvCxnSpPr>
            <p:spPr>
              <a:xfrm flipH="1">
                <a:off x="11489717" y="5367760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直接箭头连接符 78"/>
              <p:cNvCxnSpPr/>
              <p:nvPr/>
            </p:nvCxnSpPr>
            <p:spPr>
              <a:xfrm flipH="1">
                <a:off x="11489717" y="5958083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直接箭头连接符 79"/>
              <p:cNvCxnSpPr/>
              <p:nvPr/>
            </p:nvCxnSpPr>
            <p:spPr>
              <a:xfrm flipH="1">
                <a:off x="11489717" y="6129794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" name="Text Box 31"/>
              <p:cNvSpPr txBox="1">
                <a:spLocks noChangeArrowheads="1"/>
              </p:cNvSpPr>
              <p:nvPr/>
            </p:nvSpPr>
            <p:spPr bwMode="auto">
              <a:xfrm>
                <a:off x="11567935" y="4554405"/>
                <a:ext cx="801768" cy="404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pPr defTabSz="8667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15" b="1" dirty="0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R0</a:t>
                </a:r>
                <a:r>
                  <a:rPr lang="en-US" altLang="zh-CN" sz="1515" b="1" baseline="-25000" dirty="0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out</a:t>
                </a:r>
                <a:endParaRPr lang="en-US" altLang="zh-CN" sz="3790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82" name="Text Box 28"/>
              <p:cNvSpPr txBox="1">
                <a:spLocks noChangeArrowheads="1"/>
              </p:cNvSpPr>
              <p:nvPr/>
            </p:nvSpPr>
            <p:spPr bwMode="auto">
              <a:xfrm>
                <a:off x="11588441" y="4890346"/>
                <a:ext cx="801768" cy="404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pPr defTabSz="8667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15" b="1" dirty="0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R1</a:t>
                </a:r>
                <a:r>
                  <a:rPr lang="en-US" altLang="zh-CN" sz="1515" b="1" baseline="-25000" dirty="0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in</a:t>
                </a:r>
                <a:endParaRPr lang="en-US" altLang="zh-CN" sz="3790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83" name="Text Box 27"/>
              <p:cNvSpPr txBox="1">
                <a:spLocks noChangeArrowheads="1"/>
              </p:cNvSpPr>
              <p:nvPr/>
            </p:nvSpPr>
            <p:spPr bwMode="auto">
              <a:xfrm>
                <a:off x="11584229" y="5323190"/>
                <a:ext cx="801768" cy="404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pPr defTabSz="8667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15" b="1" dirty="0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R1</a:t>
                </a:r>
                <a:r>
                  <a:rPr lang="en-US" altLang="zh-CN" sz="1515" b="1" baseline="-25000" dirty="0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out</a:t>
                </a:r>
                <a:endParaRPr lang="en-US" altLang="zh-CN" sz="3790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84" name="Text Box 24"/>
              <p:cNvSpPr txBox="1">
                <a:spLocks noChangeArrowheads="1"/>
              </p:cNvSpPr>
              <p:nvPr/>
            </p:nvSpPr>
            <p:spPr bwMode="auto">
              <a:xfrm>
                <a:off x="11600104" y="5659317"/>
                <a:ext cx="801768" cy="404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6699" tIns="43349" rIns="86699" bIns="43349" numCol="1" anchor="t" anchorCtr="0" compatLnSpc="1"/>
              <a:lstStyle/>
              <a:p>
                <a:pPr defTabSz="8667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515" b="1" dirty="0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R2</a:t>
                </a:r>
                <a:r>
                  <a:rPr lang="en-US" altLang="zh-CN" sz="1515" b="1" baseline="-25000" dirty="0">
                    <a:solidFill>
                      <a:srgbClr val="0066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in</a:t>
                </a:r>
                <a:endParaRPr lang="en-US" altLang="zh-CN" sz="3790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64" name="Text Box 23"/>
            <p:cNvSpPr txBox="1">
              <a:spLocks noChangeArrowheads="1"/>
            </p:cNvSpPr>
            <p:nvPr/>
          </p:nvSpPr>
          <p:spPr bwMode="auto">
            <a:xfrm>
              <a:off x="11584229" y="6087811"/>
              <a:ext cx="801768" cy="40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R2</a:t>
              </a:r>
              <a:r>
                <a:rPr lang="en-US" altLang="zh-CN" sz="1515" b="1" baseline="-25000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out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314790" y="1273116"/>
            <a:ext cx="3860030" cy="2327858"/>
            <a:chOff x="5547578" y="1554710"/>
            <a:chExt cx="4071125" cy="2455163"/>
          </a:xfrm>
        </p:grpSpPr>
        <p:sp>
          <p:nvSpPr>
            <p:cNvPr id="90" name="Rectangle 129"/>
            <p:cNvSpPr>
              <a:spLocks noChangeArrowheads="1"/>
            </p:cNvSpPr>
            <p:nvPr/>
          </p:nvSpPr>
          <p:spPr bwMode="auto">
            <a:xfrm>
              <a:off x="5734519" y="2277866"/>
              <a:ext cx="854734" cy="15729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000000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86699" tIns="43349" rIns="86699" bIns="43349" numCol="1" anchor="ctr" anchorCtr="1" compatLnSpc="1"/>
            <a:lstStyle/>
            <a:p>
              <a:pPr algn="ctr"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</a:t>
              </a:r>
              <a:endPara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H="1">
              <a:off x="6589253" y="3281811"/>
              <a:ext cx="1103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等腰三角形 91"/>
            <p:cNvSpPr/>
            <p:nvPr/>
          </p:nvSpPr>
          <p:spPr>
            <a:xfrm rot="16200000">
              <a:off x="7038778" y="3197923"/>
              <a:ext cx="159131" cy="14872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tailEnd type="triangle" w="lg" len="lg"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algn="ctr"/>
              <a:endParaRPr lang="zh-CN" altLang="en-US" sz="3790" b="1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>
              <a:off x="6608304" y="3437742"/>
              <a:ext cx="1103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8632095" y="3453940"/>
              <a:ext cx="8266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等腰三角形 94"/>
            <p:cNvSpPr/>
            <p:nvPr/>
          </p:nvSpPr>
          <p:spPr>
            <a:xfrm rot="5400000" flipH="1">
              <a:off x="8963127" y="3390389"/>
              <a:ext cx="159131" cy="14872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tailEnd type="triangle" w="lg" len="lg"/>
            </a:ln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 b="1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 flipH="1">
              <a:off x="8611328" y="2438217"/>
              <a:ext cx="8571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7" name="Rectangle 104"/>
            <p:cNvSpPr>
              <a:spLocks noChangeArrowheads="1"/>
            </p:cNvSpPr>
            <p:nvPr/>
          </p:nvSpPr>
          <p:spPr bwMode="auto">
            <a:xfrm>
              <a:off x="7719725" y="2344235"/>
              <a:ext cx="894199" cy="426716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5" b="1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AR</a:t>
              </a:r>
              <a:endParaRPr lang="en-US" altLang="zh-CN" sz="1705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8" name="Rectangle 104"/>
            <p:cNvSpPr>
              <a:spLocks noChangeArrowheads="1"/>
            </p:cNvSpPr>
            <p:nvPr/>
          </p:nvSpPr>
          <p:spPr bwMode="auto">
            <a:xfrm>
              <a:off x="7719725" y="3162923"/>
              <a:ext cx="894199" cy="426716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705" b="1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</a:t>
              </a:r>
              <a:endParaRPr lang="en-US" altLang="zh-CN" sz="1705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>
            <a:xfrm flipH="1">
              <a:off x="8630378" y="2662365"/>
              <a:ext cx="350678" cy="0"/>
            </a:xfrm>
            <a:prstGeom prst="straightConnector1">
              <a:avLst/>
            </a:prstGeom>
            <a:noFill/>
            <a:ln w="12700">
              <a:solidFill>
                <a:srgbClr val="0066FF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Line 127"/>
            <p:cNvSpPr>
              <a:spLocks noChangeShapeType="1"/>
            </p:cNvSpPr>
            <p:nvPr/>
          </p:nvSpPr>
          <p:spPr bwMode="auto">
            <a:xfrm>
              <a:off x="6364924" y="1905637"/>
              <a:ext cx="1039" cy="358192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01" name="Line 127"/>
            <p:cNvSpPr>
              <a:spLocks noChangeShapeType="1"/>
            </p:cNvSpPr>
            <p:nvPr/>
          </p:nvSpPr>
          <p:spPr bwMode="auto">
            <a:xfrm>
              <a:off x="5973906" y="1905637"/>
              <a:ext cx="1039" cy="358192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>
              <a:off x="7884554" y="2861606"/>
              <a:ext cx="0" cy="291792"/>
            </a:xfrm>
            <a:prstGeom prst="straightConnector1">
              <a:avLst/>
            </a:prstGeom>
            <a:noFill/>
            <a:ln w="12700">
              <a:solidFill>
                <a:srgbClr val="0066FF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H="1">
              <a:off x="8623192" y="3289330"/>
              <a:ext cx="8571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04" name="直接箭头连接符 103"/>
            <p:cNvCxnSpPr/>
            <p:nvPr/>
          </p:nvCxnSpPr>
          <p:spPr>
            <a:xfrm>
              <a:off x="8418364" y="2869320"/>
              <a:ext cx="0" cy="291792"/>
            </a:xfrm>
            <a:prstGeom prst="straightConnector1">
              <a:avLst/>
            </a:prstGeom>
            <a:noFill/>
            <a:ln w="12700">
              <a:solidFill>
                <a:srgbClr val="0066FF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5" name="组合 104"/>
            <p:cNvGrpSpPr/>
            <p:nvPr/>
          </p:nvGrpSpPr>
          <p:grpSpPr>
            <a:xfrm>
              <a:off x="7901805" y="3608447"/>
              <a:ext cx="533810" cy="293603"/>
              <a:chOff x="1081011" y="4795829"/>
              <a:chExt cx="533810" cy="293603"/>
            </a:xfrm>
          </p:grpSpPr>
          <p:cxnSp>
            <p:nvCxnSpPr>
              <p:cNvPr id="114" name="直接箭头连接符 113"/>
              <p:cNvCxnSpPr/>
              <p:nvPr/>
            </p:nvCxnSpPr>
            <p:spPr>
              <a:xfrm flipV="1">
                <a:off x="1081011" y="4797640"/>
                <a:ext cx="0" cy="291792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" name="直接箭头连接符 114"/>
              <p:cNvCxnSpPr/>
              <p:nvPr/>
            </p:nvCxnSpPr>
            <p:spPr>
              <a:xfrm flipV="1">
                <a:off x="1614821" y="4795829"/>
                <a:ext cx="0" cy="291792"/>
              </a:xfrm>
              <a:prstGeom prst="straightConnector1">
                <a:avLst/>
              </a:prstGeom>
              <a:noFill/>
              <a:ln w="12700">
                <a:solidFill>
                  <a:srgbClr val="0066FF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6" name="Text Box 125"/>
            <p:cNvSpPr txBox="1">
              <a:spLocks noChangeArrowheads="1"/>
            </p:cNvSpPr>
            <p:nvPr/>
          </p:nvSpPr>
          <p:spPr bwMode="auto">
            <a:xfrm>
              <a:off x="5547578" y="1568073"/>
              <a:ext cx="763341" cy="420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Write</a:t>
              </a:r>
              <a:endParaRPr lang="en-US" altLang="zh-CN" sz="3790" b="1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07" name="Text Box 126"/>
            <p:cNvSpPr txBox="1">
              <a:spLocks noChangeArrowheads="1"/>
            </p:cNvSpPr>
            <p:nvPr/>
          </p:nvSpPr>
          <p:spPr bwMode="auto">
            <a:xfrm>
              <a:off x="6145788" y="1554710"/>
              <a:ext cx="763341" cy="420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Read</a:t>
              </a:r>
              <a:endParaRPr lang="en-US" altLang="zh-CN" sz="3790" b="1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08" name="Text Box 50"/>
            <p:cNvSpPr txBox="1">
              <a:spLocks noChangeArrowheads="1"/>
            </p:cNvSpPr>
            <p:nvPr/>
          </p:nvSpPr>
          <p:spPr bwMode="auto">
            <a:xfrm>
              <a:off x="8902097" y="2483457"/>
              <a:ext cx="716606" cy="40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AR</a:t>
              </a:r>
              <a:r>
                <a:rPr lang="en-US" altLang="zh-CN" sz="1515" b="1" baseline="-25000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in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09" name="Text Box 49"/>
            <p:cNvSpPr txBox="1">
              <a:spLocks noChangeArrowheads="1"/>
            </p:cNvSpPr>
            <p:nvPr/>
          </p:nvSpPr>
          <p:spPr bwMode="auto">
            <a:xfrm>
              <a:off x="8422990" y="2833538"/>
              <a:ext cx="778920" cy="40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</a:t>
              </a:r>
              <a:r>
                <a:rPr lang="en-US" altLang="zh-CN" sz="1515" b="1" baseline="-25000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in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8428105" y="3604960"/>
              <a:ext cx="878621" cy="40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</a:t>
              </a:r>
              <a:r>
                <a:rPr lang="en-US" altLang="zh-CN" sz="1515" b="1" baseline="-25000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out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7022171" y="2843141"/>
              <a:ext cx="898559" cy="40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DRE</a:t>
              </a:r>
              <a:r>
                <a:rPr lang="en-US" altLang="zh-CN" sz="1515" b="1" baseline="-25000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out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12" name="Text Box 8"/>
            <p:cNvSpPr txBox="1">
              <a:spLocks noChangeArrowheads="1"/>
            </p:cNvSpPr>
            <p:nvPr/>
          </p:nvSpPr>
          <p:spPr bwMode="auto">
            <a:xfrm>
              <a:off x="7200881" y="3584808"/>
              <a:ext cx="818819" cy="40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DRE</a:t>
              </a:r>
              <a:r>
                <a:rPr lang="en-US" altLang="zh-CN" sz="1515" b="1" baseline="-25000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in</a:t>
              </a:r>
              <a:endParaRPr lang="en-US" altLang="zh-CN" sz="3790" b="1" baseline="-25000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13" name="Line 7"/>
            <p:cNvSpPr>
              <a:spLocks noChangeShapeType="1"/>
            </p:cNvSpPr>
            <p:nvPr/>
          </p:nvSpPr>
          <p:spPr bwMode="auto">
            <a:xfrm flipH="1">
              <a:off x="6608304" y="2546541"/>
              <a:ext cx="1095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8425774" y="1010279"/>
            <a:ext cx="758321" cy="5011768"/>
            <a:chOff x="8828694" y="1277499"/>
            <a:chExt cx="799792" cy="5285849"/>
          </a:xfrm>
        </p:grpSpPr>
        <p:sp>
          <p:nvSpPr>
            <p:cNvPr id="117" name="Text Box 109"/>
            <p:cNvSpPr txBox="1">
              <a:spLocks noChangeArrowheads="1"/>
            </p:cNvSpPr>
            <p:nvPr/>
          </p:nvSpPr>
          <p:spPr bwMode="auto">
            <a:xfrm>
              <a:off x="8828694" y="1277499"/>
              <a:ext cx="799792" cy="34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15" dirty="0">
                  <a:latin typeface="Segoe UI Black" panose="020B0A02040204020203" pitchFamily="34" charset="0"/>
                  <a:ea typeface="黑体" panose="02010609060101010101" pitchFamily="49" charset="-122"/>
                  <a:cs typeface="Segoe UI Black" panose="020B0A02040204020203" pitchFamily="34" charset="0"/>
                </a:rPr>
                <a:t>总线</a:t>
              </a:r>
              <a:endParaRPr lang="zh-CN" altLang="en-US" sz="3790" dirty="0">
                <a:latin typeface="Segoe UI Black" panose="020B0A02040204020203" pitchFamily="34" charset="0"/>
                <a:ea typeface="黑体" panose="02010609060101010101" pitchFamily="49" charset="-122"/>
                <a:cs typeface="Segoe UI Black" panose="020B0A02040204020203" pitchFamily="34" charset="0"/>
              </a:endParaRPr>
            </a:p>
          </p:txBody>
        </p:sp>
        <p:sp>
          <p:nvSpPr>
            <p:cNvPr id="118" name="上下箭头 117"/>
            <p:cNvSpPr/>
            <p:nvPr/>
          </p:nvSpPr>
          <p:spPr>
            <a:xfrm>
              <a:off x="9427634" y="1358838"/>
              <a:ext cx="187023" cy="5204510"/>
            </a:xfrm>
            <a:prstGeom prst="upDownArrow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eaVert" wrap="square" lIns="86699" tIns="43349" rIns="86699" bIns="43349" numCol="1" anchor="t" anchorCtr="0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790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7484641" y="6138427"/>
            <a:ext cx="3770115" cy="434122"/>
            <a:chOff x="7406082" y="6264612"/>
            <a:chExt cx="3976293" cy="457863"/>
          </a:xfrm>
        </p:grpSpPr>
        <p:sp>
          <p:nvSpPr>
            <p:cNvPr id="120" name="Line 7"/>
            <p:cNvSpPr>
              <a:spLocks noChangeShapeType="1"/>
            </p:cNvSpPr>
            <p:nvPr/>
          </p:nvSpPr>
          <p:spPr bwMode="auto">
            <a:xfrm>
              <a:off x="7406082" y="6469122"/>
              <a:ext cx="6648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/>
            </a:p>
          </p:txBody>
        </p:sp>
        <p:sp>
          <p:nvSpPr>
            <p:cNvPr id="121" name="Line 6"/>
            <p:cNvSpPr>
              <a:spLocks noChangeShapeType="1"/>
            </p:cNvSpPr>
            <p:nvPr/>
          </p:nvSpPr>
          <p:spPr bwMode="auto">
            <a:xfrm>
              <a:off x="9492196" y="6469641"/>
              <a:ext cx="475093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/>
            </a:p>
          </p:txBody>
        </p:sp>
        <p:sp>
          <p:nvSpPr>
            <p:cNvPr id="122" name="Text Box 5"/>
            <p:cNvSpPr txBox="1">
              <a:spLocks noChangeArrowheads="1"/>
            </p:cNvSpPr>
            <p:nvPr/>
          </p:nvSpPr>
          <p:spPr bwMode="auto">
            <a:xfrm>
              <a:off x="7973822" y="6264612"/>
              <a:ext cx="1447752" cy="45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515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：数据流</a:t>
              </a:r>
              <a:endParaRPr lang="zh-CN" altLang="zh-CN" sz="151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4"/>
            <p:cNvSpPr txBox="1">
              <a:spLocks noChangeArrowheads="1"/>
            </p:cNvSpPr>
            <p:nvPr/>
          </p:nvSpPr>
          <p:spPr bwMode="auto">
            <a:xfrm>
              <a:off x="9934623" y="6270842"/>
              <a:ext cx="1447752" cy="45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sz="1515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：控制流</a:t>
              </a:r>
              <a:endParaRPr lang="zh-CN" altLang="zh-CN" sz="1515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4" name="表格 123"/>
          <p:cNvGraphicFramePr>
            <a:graphicFrameLocks noGrp="1"/>
          </p:cNvGraphicFramePr>
          <p:nvPr/>
        </p:nvGraphicFramePr>
        <p:xfrm>
          <a:off x="361743" y="3563743"/>
          <a:ext cx="5840842" cy="2379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884"/>
                <a:gridCol w="3585958"/>
              </a:tblGrid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控制信号</a:t>
                      </a:r>
                      <a:endParaRPr lang="zh-CN" altLang="en-US" sz="17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作用说明</a:t>
                      </a:r>
                      <a:endParaRPr lang="zh-CN" altLang="en-US" sz="17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IR</a:t>
                      </a:r>
                      <a:r>
                        <a:rPr lang="en-US" altLang="zh-CN" sz="1700" b="1" baseline="-2500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r>
                        <a:rPr lang="zh-CN" altLang="en-US" sz="1700" b="1" baseline="-25000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PC</a:t>
                      </a:r>
                      <a:r>
                        <a:rPr lang="en-US" altLang="zh-CN" sz="1700" b="1" baseline="-2500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r>
                        <a:rPr lang="zh-CN" altLang="en-US" sz="1700" b="1" baseline="-25000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…R1</a:t>
                      </a:r>
                      <a:r>
                        <a:rPr lang="en-US" altLang="zh-CN" sz="1700" b="1" baseline="-25000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endParaRPr lang="en-US" altLang="zh-CN" sz="1700" b="1" baseline="-25000" dirty="0" smtClean="0"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控制三态门将寄存器值输出到总线</a:t>
                      </a:r>
                      <a:endParaRPr lang="zh-CN" altLang="en-US" sz="1700" b="1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700" b="1" baseline="-25000" dirty="0" smtClean="0">
                        <a:solidFill>
                          <a:srgbClr val="0066FF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700" b="1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endParaRPr lang="zh-CN" altLang="en-US" sz="1700" b="1" dirty="0">
                        <a:latin typeface="Segoe UI Black" panose="020B0A02040204020203" pitchFamily="34" charset="0"/>
                        <a:ea typeface="微软雅黑" panose="020B0503020204020204" charset="-122"/>
                        <a:cs typeface="Segoe UI Black" panose="020B0A02040204020203" pitchFamily="34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700" b="1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endParaRPr lang="zh-CN" altLang="en-US" sz="1700" b="1" dirty="0">
                        <a:latin typeface="Segoe UI Black" panose="020B0A02040204020203" pitchFamily="34" charset="0"/>
                        <a:ea typeface="微软雅黑" panose="020B0503020204020204" charset="-122"/>
                        <a:cs typeface="Segoe UI Black" panose="020B0A02040204020203" pitchFamily="34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b="1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</a:tbl>
          </a:graphicData>
        </a:graphic>
      </p:graphicFrame>
      <p:grpSp>
        <p:nvGrpSpPr>
          <p:cNvPr id="125" name="组合 124"/>
          <p:cNvGrpSpPr/>
          <p:nvPr/>
        </p:nvGrpSpPr>
        <p:grpSpPr>
          <a:xfrm>
            <a:off x="9769525" y="1082304"/>
            <a:ext cx="1538354" cy="692725"/>
            <a:chOff x="10245931" y="1353464"/>
            <a:chExt cx="1622483" cy="730608"/>
          </a:xfrm>
        </p:grpSpPr>
        <p:sp>
          <p:nvSpPr>
            <p:cNvPr id="126" name="Line 117"/>
            <p:cNvSpPr>
              <a:spLocks noChangeShapeType="1"/>
            </p:cNvSpPr>
            <p:nvPr/>
          </p:nvSpPr>
          <p:spPr bwMode="auto">
            <a:xfrm flipV="1">
              <a:off x="10325741" y="1728043"/>
              <a:ext cx="0" cy="29157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rgbClr val="FF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27" name="Line 117"/>
            <p:cNvSpPr>
              <a:spLocks noChangeShapeType="1"/>
            </p:cNvSpPr>
            <p:nvPr/>
          </p:nvSpPr>
          <p:spPr bwMode="auto">
            <a:xfrm flipV="1">
              <a:off x="10469841" y="1728043"/>
              <a:ext cx="1039" cy="29157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rgbClr val="FF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28" name="Line 117"/>
            <p:cNvSpPr>
              <a:spLocks noChangeShapeType="1"/>
            </p:cNvSpPr>
            <p:nvPr/>
          </p:nvSpPr>
          <p:spPr bwMode="auto">
            <a:xfrm flipV="1">
              <a:off x="11346666" y="1728042"/>
              <a:ext cx="0" cy="29157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rgbClr val="FF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29" name="Line 117"/>
            <p:cNvSpPr>
              <a:spLocks noChangeShapeType="1"/>
            </p:cNvSpPr>
            <p:nvPr/>
          </p:nvSpPr>
          <p:spPr bwMode="auto">
            <a:xfrm flipV="1">
              <a:off x="11499590" y="1731523"/>
              <a:ext cx="0" cy="28809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rgbClr val="FF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0" name="Line 117"/>
            <p:cNvSpPr>
              <a:spLocks noChangeShapeType="1"/>
            </p:cNvSpPr>
            <p:nvPr/>
          </p:nvSpPr>
          <p:spPr bwMode="auto">
            <a:xfrm flipV="1">
              <a:off x="10632449" y="1728042"/>
              <a:ext cx="0" cy="27851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rgbClr val="FF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1" name="Line 117"/>
            <p:cNvSpPr>
              <a:spLocks noChangeShapeType="1"/>
            </p:cNvSpPr>
            <p:nvPr/>
          </p:nvSpPr>
          <p:spPr bwMode="auto">
            <a:xfrm flipV="1">
              <a:off x="11194948" y="1728042"/>
              <a:ext cx="0" cy="27851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>
                <a:solidFill>
                  <a:srgbClr val="FF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2" name="Text Box 109"/>
            <p:cNvSpPr txBox="1">
              <a:spLocks noChangeArrowheads="1"/>
            </p:cNvSpPr>
            <p:nvPr/>
          </p:nvSpPr>
          <p:spPr bwMode="auto">
            <a:xfrm>
              <a:off x="10245931" y="1353464"/>
              <a:ext cx="1622483" cy="340212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515" b="1" dirty="0">
                  <a:solidFill>
                    <a:srgbClr val="FF0000"/>
                  </a:solidFill>
                  <a:latin typeface="Segoe UI Black" panose="020B0A02040204020203" pitchFamily="34" charset="0"/>
                  <a:ea typeface="黑体" panose="02010609060101010101" pitchFamily="49" charset="-122"/>
                  <a:cs typeface="Segoe UI Black" panose="020B0A02040204020203" pitchFamily="34" charset="0"/>
                </a:rPr>
                <a:t>操作控制信号</a:t>
              </a:r>
              <a:endParaRPr lang="zh-CN" altLang="en-US" sz="1515" b="1" dirty="0">
                <a:solidFill>
                  <a:srgbClr val="FF0000"/>
                </a:solidFill>
                <a:latin typeface="Segoe UI Black" panose="020B0A02040204020203" pitchFamily="34" charset="0"/>
                <a:ea typeface="黑体" panose="02010609060101010101" pitchFamily="49" charset="-122"/>
                <a:cs typeface="Segoe UI Black" panose="020B0A02040204020203" pitchFamily="34" charset="0"/>
              </a:endParaRPr>
            </a:p>
          </p:txBody>
        </p:sp>
        <p:sp>
          <p:nvSpPr>
            <p:cNvPr id="133" name="Text Box 126"/>
            <p:cNvSpPr txBox="1">
              <a:spLocks noChangeArrowheads="1"/>
            </p:cNvSpPr>
            <p:nvPr/>
          </p:nvSpPr>
          <p:spPr bwMode="auto">
            <a:xfrm>
              <a:off x="10716776" y="1663586"/>
              <a:ext cx="763341" cy="420486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pPr defTabSz="866775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515" b="1" dirty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…</a:t>
              </a:r>
              <a:endParaRPr lang="en-US" altLang="zh-CN" sz="1515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314790" y="314874"/>
            <a:ext cx="6498886" cy="6017951"/>
            <a:chOff x="5547578" y="544064"/>
            <a:chExt cx="6854294" cy="6347058"/>
          </a:xfrm>
        </p:grpSpPr>
        <p:grpSp>
          <p:nvGrpSpPr>
            <p:cNvPr id="135" name="组合 134"/>
            <p:cNvGrpSpPr/>
            <p:nvPr/>
          </p:nvGrpSpPr>
          <p:grpSpPr>
            <a:xfrm>
              <a:off x="5547578" y="544064"/>
              <a:ext cx="6854294" cy="5948660"/>
              <a:chOff x="5547578" y="544064"/>
              <a:chExt cx="6854294" cy="5948660"/>
            </a:xfrm>
          </p:grpSpPr>
          <p:grpSp>
            <p:nvGrpSpPr>
              <p:cNvPr id="137" name="组合 136"/>
              <p:cNvGrpSpPr/>
              <p:nvPr/>
            </p:nvGrpSpPr>
            <p:grpSpPr>
              <a:xfrm>
                <a:off x="5547578" y="544064"/>
                <a:ext cx="6854294" cy="5948660"/>
                <a:chOff x="5547578" y="544064"/>
                <a:chExt cx="6854294" cy="5948660"/>
              </a:xfrm>
            </p:grpSpPr>
            <p:sp>
              <p:nvSpPr>
                <p:cNvPr id="141" name="Rectangle 115"/>
                <p:cNvSpPr>
                  <a:spLocks noChangeArrowheads="1"/>
                </p:cNvSpPr>
                <p:nvPr/>
              </p:nvSpPr>
              <p:spPr bwMode="auto">
                <a:xfrm>
                  <a:off x="10678657" y="544064"/>
                  <a:ext cx="1355320" cy="622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zh-CN" sz="3790" dirty="0">
                    <a:solidFill>
                      <a:schemeClr val="accent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42" name="直接箭头连接符 141"/>
                <p:cNvCxnSpPr/>
                <p:nvPr/>
              </p:nvCxnSpPr>
              <p:spPr>
                <a:xfrm>
                  <a:off x="7177868" y="1917849"/>
                  <a:ext cx="54426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" name="直接箭头连接符 142"/>
                <p:cNvCxnSpPr/>
                <p:nvPr/>
              </p:nvCxnSpPr>
              <p:spPr>
                <a:xfrm>
                  <a:off x="7177868" y="2084733"/>
                  <a:ext cx="54426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7094351" y="1564383"/>
                  <a:ext cx="716606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PC</a:t>
                  </a:r>
                  <a:r>
                    <a:rPr lang="en-US" altLang="zh-CN" sz="1515" baseline="-25000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in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4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7097719" y="2089610"/>
                  <a:ext cx="1013634" cy="3000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PC</a:t>
                  </a:r>
                  <a:r>
                    <a:rPr lang="en-US" altLang="zh-CN" sz="1515" baseline="-25000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out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1566692" y="3334754"/>
                  <a:ext cx="801768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IR</a:t>
                  </a:r>
                  <a:r>
                    <a:rPr lang="en-US" altLang="zh-CN" sz="1515" baseline="-25000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in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cxnSp>
              <p:nvCxnSpPr>
                <p:cNvPr id="147" name="直接箭头连接符 146"/>
                <p:cNvCxnSpPr/>
                <p:nvPr/>
              </p:nvCxnSpPr>
              <p:spPr>
                <a:xfrm>
                  <a:off x="7042434" y="5749795"/>
                  <a:ext cx="54426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48" name="组合 147"/>
                <p:cNvGrpSpPr/>
                <p:nvPr/>
              </p:nvGrpSpPr>
              <p:grpSpPr>
                <a:xfrm>
                  <a:off x="6909129" y="4150680"/>
                  <a:ext cx="2018830" cy="942122"/>
                  <a:chOff x="5296743" y="3767069"/>
                  <a:chExt cx="2018830" cy="942122"/>
                </a:xfrm>
              </p:grpSpPr>
              <p:cxnSp>
                <p:nvCxnSpPr>
                  <p:cNvPr id="182" name="直接箭头连接符 181"/>
                  <p:cNvCxnSpPr/>
                  <p:nvPr/>
                </p:nvCxnSpPr>
                <p:spPr>
                  <a:xfrm>
                    <a:off x="5296743" y="3767069"/>
                    <a:ext cx="393642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 w="lg" len="lg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3" name="直接箭头连接符 182"/>
                  <p:cNvCxnSpPr/>
                  <p:nvPr/>
                </p:nvCxnSpPr>
                <p:spPr>
                  <a:xfrm flipH="1">
                    <a:off x="6771313" y="4451527"/>
                    <a:ext cx="54426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 w="lg" len="lg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4" name="直接箭头连接符 183"/>
                  <p:cNvCxnSpPr/>
                  <p:nvPr/>
                </p:nvCxnSpPr>
                <p:spPr>
                  <a:xfrm flipH="1">
                    <a:off x="6634541" y="4580310"/>
                    <a:ext cx="54426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 w="lg" len="lg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5" name="直接箭头连接符 184"/>
                  <p:cNvCxnSpPr/>
                  <p:nvPr/>
                </p:nvCxnSpPr>
                <p:spPr>
                  <a:xfrm flipH="1">
                    <a:off x="6517629" y="4709191"/>
                    <a:ext cx="544260" cy="0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 w="lg" len="lg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4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8973365" y="4621458"/>
                  <a:ext cx="623136" cy="467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+1</a:t>
                  </a:r>
                  <a:endParaRPr lang="en-US" altLang="zh-CN" sz="379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5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8742968" y="4834332"/>
                  <a:ext cx="731146" cy="467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ADD</a:t>
                  </a:r>
                  <a:endParaRPr lang="en-US" altLang="zh-CN" sz="379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5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840242" y="4131840"/>
                  <a:ext cx="716606" cy="3021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X</a:t>
                  </a:r>
                  <a:r>
                    <a:rPr lang="en-US" altLang="zh-CN" sz="1515" baseline="-25000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in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5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986906" y="5728103"/>
                  <a:ext cx="716606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Z</a:t>
                  </a:r>
                  <a:r>
                    <a:rPr lang="en-US" altLang="zh-CN" sz="1515" baseline="-25000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out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500923" y="5039764"/>
                  <a:ext cx="731146" cy="467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SUB</a:t>
                  </a:r>
                  <a:endParaRPr lang="en-US" altLang="zh-CN" sz="379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5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1562587" y="4133352"/>
                  <a:ext cx="801768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R0</a:t>
                  </a:r>
                  <a:r>
                    <a:rPr lang="en-US" altLang="zh-CN" sz="1515" baseline="-25000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in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cxnSp>
              <p:nvCxnSpPr>
                <p:cNvPr id="155" name="直接箭头连接符 154"/>
                <p:cNvCxnSpPr/>
                <p:nvPr/>
              </p:nvCxnSpPr>
              <p:spPr>
                <a:xfrm flipH="1">
                  <a:off x="11489717" y="4434015"/>
                  <a:ext cx="54426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" name="直接箭头连接符 155"/>
                <p:cNvCxnSpPr/>
                <p:nvPr/>
              </p:nvCxnSpPr>
              <p:spPr>
                <a:xfrm flipH="1">
                  <a:off x="11489717" y="4605726"/>
                  <a:ext cx="54426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7" name="直接箭头连接符 156"/>
                <p:cNvCxnSpPr/>
                <p:nvPr/>
              </p:nvCxnSpPr>
              <p:spPr>
                <a:xfrm flipH="1">
                  <a:off x="11489717" y="5196049"/>
                  <a:ext cx="54426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11489717" y="5367760"/>
                  <a:ext cx="54426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9" name="直接箭头连接符 158"/>
                <p:cNvCxnSpPr/>
                <p:nvPr/>
              </p:nvCxnSpPr>
              <p:spPr>
                <a:xfrm flipH="1">
                  <a:off x="11489717" y="5958083"/>
                  <a:ext cx="54426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0" name="直接箭头连接符 159"/>
                <p:cNvCxnSpPr/>
                <p:nvPr/>
              </p:nvCxnSpPr>
              <p:spPr>
                <a:xfrm flipH="1">
                  <a:off x="11489717" y="6129794"/>
                  <a:ext cx="544260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1567935" y="4554405"/>
                  <a:ext cx="801768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R0</a:t>
                  </a:r>
                  <a:r>
                    <a:rPr lang="en-US" altLang="zh-CN" sz="1515" baseline="-25000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out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6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1588441" y="4890346"/>
                  <a:ext cx="801768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R1</a:t>
                  </a:r>
                  <a:r>
                    <a:rPr lang="en-US" altLang="zh-CN" sz="1515" baseline="-25000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in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584229" y="5323190"/>
                  <a:ext cx="801768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R1</a:t>
                  </a:r>
                  <a:r>
                    <a:rPr lang="en-US" altLang="zh-CN" sz="1515" baseline="-25000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out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6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1600104" y="5659317"/>
                  <a:ext cx="801768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R2</a:t>
                  </a:r>
                  <a:r>
                    <a:rPr lang="en-US" altLang="zh-CN" sz="1515" baseline="-25000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in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6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584229" y="6087811"/>
                  <a:ext cx="801768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R2</a:t>
                  </a:r>
                  <a:r>
                    <a:rPr lang="en-US" altLang="zh-CN" sz="1515" baseline="-25000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out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cxnSp>
              <p:nvCxnSpPr>
                <p:cNvPr id="166" name="直接箭头连接符 165"/>
                <p:cNvCxnSpPr/>
                <p:nvPr/>
              </p:nvCxnSpPr>
              <p:spPr>
                <a:xfrm flipH="1">
                  <a:off x="8630378" y="2662365"/>
                  <a:ext cx="350678" cy="0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7" name="Line 127"/>
                <p:cNvSpPr>
                  <a:spLocks noChangeShapeType="1"/>
                </p:cNvSpPr>
                <p:nvPr/>
              </p:nvSpPr>
              <p:spPr bwMode="auto">
                <a:xfrm>
                  <a:off x="6364924" y="1905637"/>
                  <a:ext cx="1039" cy="35819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endParaRPr lang="zh-CN" altLang="en-US" sz="3790">
                    <a:solidFill>
                      <a:srgbClr val="FF0000"/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68" name="Line 127"/>
                <p:cNvSpPr>
                  <a:spLocks noChangeShapeType="1"/>
                </p:cNvSpPr>
                <p:nvPr/>
              </p:nvSpPr>
              <p:spPr bwMode="auto">
                <a:xfrm>
                  <a:off x="5973906" y="1905637"/>
                  <a:ext cx="1039" cy="35819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endParaRPr lang="zh-CN" altLang="en-US" sz="3790">
                    <a:solidFill>
                      <a:srgbClr val="FF0000"/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cxnSp>
              <p:nvCxnSpPr>
                <p:cNvPr id="169" name="直接箭头连接符 168"/>
                <p:cNvCxnSpPr/>
                <p:nvPr/>
              </p:nvCxnSpPr>
              <p:spPr>
                <a:xfrm>
                  <a:off x="7884554" y="2861606"/>
                  <a:ext cx="0" cy="291792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0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8623192" y="3289330"/>
                  <a:ext cx="857118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endParaRPr lang="zh-CN" altLang="en-US" sz="3790">
                    <a:solidFill>
                      <a:srgbClr val="FF0000"/>
                    </a:solidFill>
                    <a:latin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cxnSp>
              <p:nvCxnSpPr>
                <p:cNvPr id="171" name="直接箭头连接符 170"/>
                <p:cNvCxnSpPr/>
                <p:nvPr/>
              </p:nvCxnSpPr>
              <p:spPr>
                <a:xfrm>
                  <a:off x="8418364" y="2869320"/>
                  <a:ext cx="0" cy="291792"/>
                </a:xfrm>
                <a:prstGeom prst="straightConnector1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w="lg" len="lg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72" name="组合 171"/>
                <p:cNvGrpSpPr/>
                <p:nvPr/>
              </p:nvGrpSpPr>
              <p:grpSpPr>
                <a:xfrm>
                  <a:off x="7901805" y="3608447"/>
                  <a:ext cx="533810" cy="293603"/>
                  <a:chOff x="1081011" y="4795829"/>
                  <a:chExt cx="533810" cy="293603"/>
                </a:xfrm>
              </p:grpSpPr>
              <p:cxnSp>
                <p:nvCxnSpPr>
                  <p:cNvPr id="180" name="直接箭头连接符 179"/>
                  <p:cNvCxnSpPr/>
                  <p:nvPr/>
                </p:nvCxnSpPr>
                <p:spPr>
                  <a:xfrm flipV="1">
                    <a:off x="1081011" y="4797640"/>
                    <a:ext cx="0" cy="291792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 w="lg" len="lg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1" name="直接箭头连接符 180"/>
                  <p:cNvCxnSpPr/>
                  <p:nvPr/>
                </p:nvCxnSpPr>
                <p:spPr>
                  <a:xfrm flipV="1">
                    <a:off x="1614821" y="4795829"/>
                    <a:ext cx="0" cy="291792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 w="lg" len="lg"/>
                    <a:tailEnd type="stealth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7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547578" y="1568073"/>
                  <a:ext cx="763341" cy="420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b="1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W</a:t>
                  </a: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rite</a:t>
                  </a:r>
                  <a:endParaRPr lang="en-US" altLang="zh-CN" sz="379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7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145788" y="1554710"/>
                  <a:ext cx="763341" cy="4204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b="1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R</a:t>
                  </a:r>
                  <a:r>
                    <a:rPr lang="en-US" altLang="zh-CN" sz="1515" dirty="0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ead</a:t>
                  </a:r>
                  <a:endParaRPr lang="en-US" altLang="zh-CN" sz="379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75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8902097" y="2483457"/>
                  <a:ext cx="716606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AR</a:t>
                  </a:r>
                  <a:r>
                    <a:rPr lang="en-US" altLang="zh-CN" sz="1515" baseline="-25000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in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7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8422990" y="2833538"/>
                  <a:ext cx="778920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DR</a:t>
                  </a:r>
                  <a:r>
                    <a:rPr lang="en-US" altLang="zh-CN" sz="1515" baseline="-25000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in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7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8428105" y="3604960"/>
                  <a:ext cx="878621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DR</a:t>
                  </a:r>
                  <a:r>
                    <a:rPr lang="en-US" altLang="zh-CN" sz="1515" baseline="-25000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out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7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022171" y="2843141"/>
                  <a:ext cx="898559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DRE</a:t>
                  </a:r>
                  <a:r>
                    <a:rPr lang="en-US" altLang="zh-CN" sz="1515" baseline="-25000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out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  <p:sp>
              <p:nvSpPr>
                <p:cNvPr id="17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200881" y="3584808"/>
                  <a:ext cx="818819" cy="4049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6699" tIns="43349" rIns="86699" bIns="43349" numCol="1" anchor="t" anchorCtr="0" compatLnSpc="1"/>
                <a:lstStyle/>
                <a:p>
                  <a:pPr defTabSz="866775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515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DRE</a:t>
                  </a:r>
                  <a:r>
                    <a:rPr lang="en-US" altLang="zh-CN" sz="1515" baseline="-25000" dirty="0" err="1">
                      <a:solidFill>
                        <a:srgbClr val="FF0000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Black" panose="020B0A02040204020203" pitchFamily="34" charset="0"/>
                    </a:rPr>
                    <a:t>in</a:t>
                  </a:r>
                  <a:endParaRPr lang="en-US" altLang="zh-CN" sz="3790" baseline="-25000" dirty="0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138" name="Text Box 35"/>
              <p:cNvSpPr txBox="1">
                <a:spLocks noChangeArrowheads="1"/>
              </p:cNvSpPr>
              <p:nvPr/>
            </p:nvSpPr>
            <p:spPr bwMode="auto">
              <a:xfrm>
                <a:off x="11550980" y="3775677"/>
                <a:ext cx="801768" cy="4049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6699" tIns="43349" rIns="86699" bIns="43349" numCol="1" anchor="t" anchorCtr="0" compatLnSpc="1"/>
              <a:lstStyle>
                <a:defPPr>
                  <a:defRPr lang="zh-CN"/>
                </a:defPPr>
                <a:lvl1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1600" b="0" i="0" u="none" strike="noStrike" cap="none" normalizeH="0" baseline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515" dirty="0" err="1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IR</a:t>
                </a:r>
                <a:r>
                  <a:rPr lang="en-US" altLang="zh-CN" sz="1515" baseline="-25000" dirty="0" err="1">
                    <a:solidFill>
                      <a:srgbClr val="FF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out</a:t>
                </a:r>
                <a:endParaRPr lang="en-US" altLang="zh-CN" sz="1515" baseline="-25000" dirty="0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139" name="直接箭头连接符 138"/>
              <p:cNvCxnSpPr/>
              <p:nvPr/>
            </p:nvCxnSpPr>
            <p:spPr>
              <a:xfrm flipH="1">
                <a:off x="11489717" y="3671981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直接箭头连接符 139"/>
              <p:cNvCxnSpPr/>
              <p:nvPr/>
            </p:nvCxnSpPr>
            <p:spPr>
              <a:xfrm flipH="1">
                <a:off x="11489717" y="3843692"/>
                <a:ext cx="544260" cy="0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6" name="Line 6"/>
            <p:cNvSpPr>
              <a:spLocks noChangeShapeType="1"/>
            </p:cNvSpPr>
            <p:nvPr/>
          </p:nvSpPr>
          <p:spPr bwMode="auto">
            <a:xfrm>
              <a:off x="9922207" y="6891122"/>
              <a:ext cx="47509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anchor="t" anchorCtr="0" compatLnSpc="1"/>
            <a:lstStyle/>
            <a:p>
              <a:endParaRPr lang="zh-CN" altLang="en-US" sz="3790"/>
            </a:p>
          </p:txBody>
        </p:sp>
      </p:grpSp>
      <p:sp>
        <p:nvSpPr>
          <p:cNvPr id="186" name="TextBox 24"/>
          <p:cNvSpPr txBox="1"/>
          <p:nvPr/>
        </p:nvSpPr>
        <p:spPr>
          <a:xfrm>
            <a:off x="638" y="1505451"/>
            <a:ext cx="5099558" cy="1234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  <a:sym typeface="Arial" panose="020B0604020202020204" pitchFamily="34" charset="0"/>
              </a:rPr>
              <a:t>主要部件都连接在总线上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  <a:sym typeface="Arial" panose="020B0604020202020204" pitchFamily="34" charset="0"/>
              </a:rPr>
              <a:t>各部件间通过总线进行传输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87" name="表格 186"/>
          <p:cNvGraphicFramePr>
            <a:graphicFrameLocks noGrp="1"/>
          </p:cNvGraphicFramePr>
          <p:nvPr/>
        </p:nvGraphicFramePr>
        <p:xfrm>
          <a:off x="361743" y="3563742"/>
          <a:ext cx="5840842" cy="251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884"/>
                <a:gridCol w="3585958"/>
              </a:tblGrid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控制信号</a:t>
                      </a:r>
                      <a:endParaRPr lang="zh-CN" altLang="en-US" sz="17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作用说明</a:t>
                      </a:r>
                      <a:endParaRPr lang="zh-CN" altLang="en-US" sz="17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IR</a:t>
                      </a:r>
                      <a:r>
                        <a:rPr lang="en-US" altLang="zh-CN" sz="1700" b="1" baseline="-2500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r>
                        <a:rPr lang="zh-CN" altLang="en-US" sz="1700" b="1" baseline="-25000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PC</a:t>
                      </a:r>
                      <a:r>
                        <a:rPr lang="en-US" altLang="zh-CN" sz="1700" b="1" baseline="-2500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r>
                        <a:rPr lang="zh-CN" altLang="en-US" sz="1700" b="1" baseline="-25000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…R1</a:t>
                      </a:r>
                      <a:r>
                        <a:rPr lang="en-US" altLang="zh-CN" sz="1700" b="1" baseline="-25000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endParaRPr lang="en-US" altLang="zh-CN" sz="1700" b="1" baseline="-25000" dirty="0" smtClean="0"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控制三态门将寄存器值输出到总线</a:t>
                      </a:r>
                      <a:endParaRPr lang="zh-CN" altLang="en-US" sz="1700" b="1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606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b="1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IR</a:t>
                      </a:r>
                      <a:r>
                        <a:rPr lang="en-US" altLang="zh-CN" sz="1700" b="1" baseline="-25000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in</a:t>
                      </a:r>
                      <a:r>
                        <a:rPr lang="zh-CN" altLang="en-US" sz="1700" b="1" baseline="-2500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PC</a:t>
                      </a:r>
                      <a:r>
                        <a:rPr lang="en-US" altLang="zh-CN" sz="1700" b="1" baseline="-25000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in</a:t>
                      </a:r>
                      <a:r>
                        <a:rPr lang="zh-CN" altLang="en-US" sz="1700" b="1" baseline="-2500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…R1</a:t>
                      </a:r>
                      <a:r>
                        <a:rPr lang="en-US" altLang="zh-CN" sz="1700" b="1" baseline="-2500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in</a:t>
                      </a:r>
                      <a:endParaRPr lang="en-US" altLang="zh-CN" sz="1700" b="1" baseline="-25000" dirty="0" smtClean="0">
                        <a:solidFill>
                          <a:srgbClr val="0066FF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控制寄存器使能端将总线数据锁存（</a:t>
                      </a:r>
                      <a:r>
                        <a:rPr lang="zh-CN" altLang="en-US" sz="1700" b="1" kern="1200" dirty="0" smtClean="0">
                          <a:solidFill>
                            <a:srgbClr val="0066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时钟驱动</a:t>
                      </a:r>
                      <a:r>
                        <a:rPr lang="zh-CN" altLang="en-US" sz="1700" b="1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）</a:t>
                      </a:r>
                      <a:endParaRPr lang="zh-CN" altLang="en-US" sz="1700" b="1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endParaRPr lang="zh-CN" altLang="en-US" sz="1700" b="1" dirty="0">
                        <a:latin typeface="Segoe UI Black" panose="020B0A02040204020203" pitchFamily="34" charset="0"/>
                        <a:ea typeface="微软雅黑" panose="020B0503020204020204" charset="-122"/>
                        <a:cs typeface="Segoe UI Black" panose="020B0A02040204020203" pitchFamily="34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700" b="1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endParaRPr lang="zh-CN" altLang="en-US" sz="1700" b="1" dirty="0">
                        <a:latin typeface="Segoe UI Black" panose="020B0A02040204020203" pitchFamily="34" charset="0"/>
                        <a:ea typeface="微软雅黑" panose="020B0503020204020204" charset="-122"/>
                        <a:cs typeface="Segoe UI Black" panose="020B0A02040204020203" pitchFamily="34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b="1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</a:tbl>
          </a:graphicData>
        </a:graphic>
      </p:graphicFrame>
      <p:graphicFrame>
        <p:nvGraphicFramePr>
          <p:cNvPr id="188" name="表格 187"/>
          <p:cNvGraphicFramePr>
            <a:graphicFrameLocks noGrp="1"/>
          </p:cNvGraphicFramePr>
          <p:nvPr/>
        </p:nvGraphicFramePr>
        <p:xfrm>
          <a:off x="361743" y="3563742"/>
          <a:ext cx="5840842" cy="251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884"/>
                <a:gridCol w="3585958"/>
              </a:tblGrid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控制信号</a:t>
                      </a:r>
                      <a:endParaRPr lang="zh-CN" altLang="en-US" sz="17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作用说明</a:t>
                      </a:r>
                      <a:endParaRPr lang="zh-CN" altLang="en-US" sz="17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IR</a:t>
                      </a:r>
                      <a:r>
                        <a:rPr lang="en-US" altLang="zh-CN" sz="1700" b="1" baseline="-2500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r>
                        <a:rPr lang="zh-CN" altLang="en-US" sz="1700" b="1" baseline="-25000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PC</a:t>
                      </a:r>
                      <a:r>
                        <a:rPr lang="en-US" altLang="zh-CN" sz="1700" b="1" baseline="-2500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r>
                        <a:rPr lang="zh-CN" altLang="en-US" sz="1700" b="1" baseline="-25000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…R1</a:t>
                      </a:r>
                      <a:r>
                        <a:rPr lang="en-US" altLang="zh-CN" sz="1700" b="1" baseline="-25000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endParaRPr lang="en-US" altLang="zh-CN" sz="1700" b="1" baseline="-25000" dirty="0" smtClean="0"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控制三态门将寄存器值输出到总线</a:t>
                      </a:r>
                      <a:endParaRPr lang="zh-CN" altLang="en-US" sz="1700" b="1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606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b="1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IR</a:t>
                      </a:r>
                      <a:r>
                        <a:rPr lang="en-US" altLang="zh-CN" sz="1700" b="1" baseline="-25000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in</a:t>
                      </a:r>
                      <a:r>
                        <a:rPr lang="zh-CN" altLang="en-US" sz="1700" b="1" baseline="-2500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PC</a:t>
                      </a:r>
                      <a:r>
                        <a:rPr lang="en-US" altLang="zh-CN" sz="1700" b="1" baseline="-25000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in</a:t>
                      </a:r>
                      <a:r>
                        <a:rPr lang="zh-CN" altLang="en-US" sz="1700" b="1" baseline="-2500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…R1</a:t>
                      </a:r>
                      <a:r>
                        <a:rPr lang="en-US" altLang="zh-CN" sz="1700" b="1" baseline="-2500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in</a:t>
                      </a:r>
                      <a:endParaRPr lang="en-US" altLang="zh-CN" sz="1700" b="1" baseline="-25000" dirty="0" smtClean="0">
                        <a:solidFill>
                          <a:srgbClr val="0066FF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控制寄存器使能端将总线数据锁存（</a:t>
                      </a:r>
                      <a:r>
                        <a:rPr lang="zh-CN" altLang="en-US" sz="1700" b="1" kern="1200" dirty="0" smtClean="0">
                          <a:solidFill>
                            <a:srgbClr val="0066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时钟驱动</a:t>
                      </a:r>
                      <a:r>
                        <a:rPr lang="zh-CN" altLang="en-US" sz="1700" b="1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）</a:t>
                      </a:r>
                      <a:endParaRPr lang="zh-CN" altLang="en-US" sz="1700" b="1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+1</a:t>
                      </a:r>
                      <a:r>
                        <a:rPr lang="zh-CN" altLang="en-US" sz="1700" b="1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ADD</a:t>
                      </a:r>
                      <a:r>
                        <a:rPr lang="zh-CN" altLang="en-US" sz="1700" b="1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SUB</a:t>
                      </a:r>
                      <a:endParaRPr lang="zh-CN" altLang="en-US" sz="1700" b="1" dirty="0">
                        <a:latin typeface="Segoe UI Black" panose="020B0A02040204020203" pitchFamily="34" charset="0"/>
                        <a:ea typeface="微软雅黑" panose="020B0503020204020204" charset="-122"/>
                        <a:cs typeface="Segoe UI Black" panose="020B0A02040204020203" pitchFamily="34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运算控制信号</a:t>
                      </a:r>
                      <a:endParaRPr lang="zh-CN" altLang="en-US" sz="1700" b="1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endParaRPr lang="zh-CN" altLang="en-US" sz="1700" b="1" dirty="0">
                        <a:latin typeface="Segoe UI Black" panose="020B0A02040204020203" pitchFamily="34" charset="0"/>
                        <a:ea typeface="微软雅黑" panose="020B0503020204020204" charset="-122"/>
                        <a:cs typeface="Segoe UI Black" panose="020B0A02040204020203" pitchFamily="34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700" b="1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</a:tbl>
          </a:graphicData>
        </a:graphic>
      </p:graphicFrame>
      <p:graphicFrame>
        <p:nvGraphicFramePr>
          <p:cNvPr id="189" name="表格 188"/>
          <p:cNvGraphicFramePr>
            <a:graphicFrameLocks noGrp="1"/>
          </p:cNvGraphicFramePr>
          <p:nvPr/>
        </p:nvGraphicFramePr>
        <p:xfrm>
          <a:off x="361743" y="3563742"/>
          <a:ext cx="5840842" cy="251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884"/>
                <a:gridCol w="3585958"/>
              </a:tblGrid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控制信号</a:t>
                      </a:r>
                      <a:endParaRPr lang="zh-CN" altLang="en-US" sz="17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b="1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作用说明</a:t>
                      </a:r>
                      <a:endParaRPr lang="zh-CN" altLang="en-US" sz="1700" b="1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IR</a:t>
                      </a:r>
                      <a:r>
                        <a:rPr lang="en-US" altLang="zh-CN" sz="1700" b="1" baseline="-2500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r>
                        <a:rPr lang="zh-CN" altLang="en-US" sz="1700" b="1" baseline="-25000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PC</a:t>
                      </a:r>
                      <a:r>
                        <a:rPr lang="en-US" altLang="zh-CN" sz="1700" b="1" baseline="-25000" dirty="0" err="1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r>
                        <a:rPr lang="zh-CN" altLang="en-US" sz="1700" b="1" baseline="-25000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…R1</a:t>
                      </a:r>
                      <a:r>
                        <a:rPr lang="en-US" altLang="zh-CN" sz="1700" b="1" baseline="-25000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out</a:t>
                      </a:r>
                      <a:endParaRPr lang="en-US" altLang="zh-CN" sz="1700" b="1" baseline="-25000" dirty="0" smtClean="0"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控制三态门将寄存器值输出到总线</a:t>
                      </a:r>
                      <a:endParaRPr lang="zh-CN" altLang="en-US" sz="1700" b="1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606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b="1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IR</a:t>
                      </a:r>
                      <a:r>
                        <a:rPr lang="en-US" altLang="zh-CN" sz="1700" b="1" baseline="-25000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in</a:t>
                      </a:r>
                      <a:r>
                        <a:rPr lang="zh-CN" altLang="en-US" sz="1700" b="1" baseline="-2500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PC</a:t>
                      </a:r>
                      <a:r>
                        <a:rPr lang="en-US" altLang="zh-CN" sz="1700" b="1" baseline="-25000" dirty="0" err="1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in</a:t>
                      </a:r>
                      <a:r>
                        <a:rPr lang="zh-CN" altLang="en-US" sz="1700" b="1" baseline="-2500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baseline="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…R1</a:t>
                      </a:r>
                      <a:r>
                        <a:rPr lang="en-US" altLang="zh-CN" sz="1700" b="1" baseline="-25000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in</a:t>
                      </a:r>
                      <a:endParaRPr lang="en-US" altLang="zh-CN" sz="1700" b="1" baseline="-25000" dirty="0" smtClean="0">
                        <a:solidFill>
                          <a:srgbClr val="0066FF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Segoe UI Black" panose="020B0A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控制寄存器使能端将总线数据锁存（</a:t>
                      </a:r>
                      <a:r>
                        <a:rPr lang="zh-CN" altLang="en-US" sz="1700" b="1" kern="1200" dirty="0" smtClean="0">
                          <a:solidFill>
                            <a:srgbClr val="0066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时钟驱动</a:t>
                      </a:r>
                      <a:r>
                        <a:rPr lang="zh-CN" altLang="en-US" sz="1700" b="1" kern="120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）</a:t>
                      </a:r>
                      <a:endParaRPr lang="zh-CN" altLang="en-US" sz="1700" b="1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+1</a:t>
                      </a:r>
                      <a:r>
                        <a:rPr lang="zh-CN" altLang="en-US" sz="1700" b="1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ADD</a:t>
                      </a:r>
                      <a:r>
                        <a:rPr lang="zh-CN" altLang="en-US" sz="1700" b="1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SUB</a:t>
                      </a:r>
                      <a:endParaRPr lang="zh-CN" altLang="en-US" sz="1700" b="1" dirty="0">
                        <a:latin typeface="Segoe UI Black" panose="020B0A02040204020203" pitchFamily="34" charset="0"/>
                        <a:ea typeface="微软雅黑" panose="020B0503020204020204" charset="-122"/>
                        <a:cs typeface="Segoe UI Black" panose="020B0A02040204020203" pitchFamily="34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运算控制信号</a:t>
                      </a:r>
                      <a:endParaRPr lang="zh-CN" altLang="en-US" sz="1700" b="1" kern="1200" dirty="0" smtClean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  <a:tr h="4758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00" b="1" dirty="0" smtClean="0">
                          <a:solidFill>
                            <a:srgbClr val="0066FF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Write</a:t>
                      </a:r>
                      <a:r>
                        <a:rPr lang="zh-CN" altLang="en-US" sz="1700" b="1" dirty="0" smtClean="0">
                          <a:latin typeface="Segoe UI Black" panose="020B0A02040204020203" pitchFamily="34" charset="0"/>
                          <a:ea typeface="微软雅黑" panose="020B0503020204020204" charset="-122"/>
                          <a:cs typeface="Segoe UI Black" panose="020B0A02040204020203" pitchFamily="34" charset="0"/>
                        </a:rPr>
                        <a:t>、</a:t>
                      </a:r>
                      <a:r>
                        <a:rPr lang="en-US" altLang="zh-CN" sz="1700" b="1" dirty="0" smtClean="0"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Segoe UI Black" panose="020B0A02040204020203" pitchFamily="34" charset="0"/>
                        </a:rPr>
                        <a:t>Read</a:t>
                      </a:r>
                      <a:endParaRPr lang="zh-CN" altLang="en-US" sz="1700" b="1" dirty="0">
                        <a:latin typeface="Segoe UI Black" panose="020B0A02040204020203" pitchFamily="34" charset="0"/>
                        <a:ea typeface="微软雅黑" panose="020B0503020204020204" charset="-122"/>
                        <a:cs typeface="Segoe UI Black" panose="020B0A02040204020203" pitchFamily="34" charset="0"/>
                      </a:endParaRPr>
                    </a:p>
                  </a:txBody>
                  <a:tcPr marL="86699" marR="86699" marT="43349" marB="43349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内存读写控制信号（</a:t>
                      </a:r>
                      <a:r>
                        <a:rPr lang="zh-CN" altLang="en-US" sz="1700" b="1" kern="1200" dirty="0" smtClean="0">
                          <a:solidFill>
                            <a:srgbClr val="0066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时钟驱动</a:t>
                      </a:r>
                      <a:r>
                        <a:rPr lang="zh-CN" altLang="en-US" sz="1700" b="1" kern="1200" dirty="0" smtClean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）</a:t>
                      </a:r>
                      <a:endParaRPr lang="zh-CN" altLang="en-US" sz="1700" b="1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86699" marR="86699" marT="43349" marB="43349" anchor="ctr" anchorCtr="1"/>
                </a:tc>
              </a:tr>
            </a:tbl>
          </a:graphicData>
        </a:graphic>
      </p:graphicFrame>
      <p:sp>
        <p:nvSpPr>
          <p:cNvPr id="190" name="Line 7"/>
          <p:cNvSpPr>
            <a:spLocks noChangeShapeType="1"/>
          </p:cNvSpPr>
          <p:nvPr/>
        </p:nvSpPr>
        <p:spPr bwMode="auto">
          <a:xfrm flipH="1">
            <a:off x="7383094" y="3721241"/>
            <a:ext cx="1649259" cy="0"/>
          </a:xfrm>
          <a:prstGeom prst="line">
            <a:avLst/>
          </a:prstGeom>
          <a:noFill/>
          <a:ln w="57150" cap="sq">
            <a:solidFill>
              <a:srgbClr val="00B05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6699" tIns="43349" rIns="86699" bIns="43349" numCol="1" anchor="t" anchorCtr="0" compatLnSpc="1"/>
          <a:lstStyle/>
          <a:p>
            <a:endParaRPr lang="zh-CN" altLang="en-US" sz="3790">
              <a:solidFill>
                <a:schemeClr val="bg2">
                  <a:lumMod val="7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1" name="Rectangle 104"/>
          <p:cNvSpPr>
            <a:spLocks noChangeArrowheads="1"/>
          </p:cNvSpPr>
          <p:nvPr/>
        </p:nvSpPr>
        <p:spPr bwMode="auto">
          <a:xfrm>
            <a:off x="6983904" y="3539427"/>
            <a:ext cx="399191" cy="40459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15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X</a:t>
            </a:r>
            <a:endParaRPr lang="en-US" altLang="zh-CN" sz="1515" b="1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2" name="Rectangle 104"/>
          <p:cNvSpPr>
            <a:spLocks noChangeArrowheads="1"/>
          </p:cNvSpPr>
          <p:nvPr/>
        </p:nvSpPr>
        <p:spPr bwMode="auto">
          <a:xfrm>
            <a:off x="9865126" y="3882230"/>
            <a:ext cx="1077271" cy="40459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5" b="1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R0</a:t>
            </a:r>
            <a:endParaRPr lang="en-US" altLang="zh-CN" sz="1705" b="1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9128942" y="4107226"/>
            <a:ext cx="728683" cy="150880"/>
            <a:chOff x="9570316" y="4543811"/>
            <a:chExt cx="768533" cy="159131"/>
          </a:xfrm>
        </p:grpSpPr>
        <p:cxnSp>
          <p:nvCxnSpPr>
            <p:cNvPr id="194" name="直接连接符 193"/>
            <p:cNvCxnSpPr/>
            <p:nvPr/>
          </p:nvCxnSpPr>
          <p:spPr>
            <a:xfrm flipH="1">
              <a:off x="9570316" y="4623376"/>
              <a:ext cx="768533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5" name="等腰三角形 194"/>
            <p:cNvSpPr/>
            <p:nvPr/>
          </p:nvSpPr>
          <p:spPr>
            <a:xfrm rot="16200000">
              <a:off x="9846310" y="4549014"/>
              <a:ext cx="159131" cy="148725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round/>
              <a:tailEnd type="triangle" w="lg" len="lg"/>
            </a:ln>
          </p:spPr>
          <p:txBody>
            <a:bodyPr vert="horz" wrap="square" lIns="86699" tIns="43349" rIns="86699" bIns="43349" numCol="1" anchor="t" anchorCtr="0" compatLnSpc="1"/>
            <a:lstStyle/>
            <a:p>
              <a:pPr algn="ctr"/>
              <a:endParaRPr lang="zh-CN" altLang="en-US" sz="3790" b="1">
                <a:solidFill>
                  <a:schemeClr val="bg2">
                    <a:lumMod val="75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96" name="上下箭头 195"/>
          <p:cNvSpPr/>
          <p:nvPr/>
        </p:nvSpPr>
        <p:spPr>
          <a:xfrm>
            <a:off x="8993658" y="1087400"/>
            <a:ext cx="177326" cy="4934647"/>
          </a:xfrm>
          <a:prstGeom prst="upDownArrow">
            <a:avLst/>
          </a:prstGeom>
          <a:solidFill>
            <a:srgbClr val="00B050"/>
          </a:solidFill>
          <a:ln w="19050">
            <a:solidFill>
              <a:srgbClr val="000000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lIns="86699" tIns="43349" rIns="86699" bIns="43349" numCol="1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790">
              <a:solidFill>
                <a:schemeClr val="bg2">
                  <a:lumMod val="7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7" name="Text Box 46"/>
          <p:cNvSpPr txBox="1">
            <a:spLocks noChangeArrowheads="1"/>
          </p:cNvSpPr>
          <p:nvPr/>
        </p:nvSpPr>
        <p:spPr bwMode="auto">
          <a:xfrm>
            <a:off x="6540427" y="3716616"/>
            <a:ext cx="679449" cy="28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699" tIns="43349" rIns="86699" bIns="43349" numCol="1" anchor="t" anchorCtr="0" compatLnSpc="1"/>
          <a:lstStyle/>
          <a:p>
            <a:pPr defTabSz="866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15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X</a:t>
            </a:r>
            <a:r>
              <a:rPr lang="en-US" altLang="zh-CN" sz="1515" b="1" baseline="-25000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</a:t>
            </a:r>
            <a:endParaRPr lang="en-US" altLang="zh-CN" sz="3790" b="1" baseline="-250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8" name="Text Box 31"/>
          <p:cNvSpPr txBox="1">
            <a:spLocks noChangeArrowheads="1"/>
          </p:cNvSpPr>
          <p:nvPr/>
        </p:nvSpPr>
        <p:spPr bwMode="auto">
          <a:xfrm>
            <a:off x="11025208" y="4117095"/>
            <a:ext cx="760195" cy="38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699" tIns="43349" rIns="86699" bIns="43349" numCol="1" anchor="t" anchorCtr="0" compatLnSpc="1"/>
          <a:lstStyle/>
          <a:p>
            <a:pPr defTabSz="8667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15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R0</a:t>
            </a:r>
            <a:r>
              <a:rPr lang="en-US" altLang="zh-CN" sz="1515" b="1" baseline="-25000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out</a:t>
            </a:r>
            <a:endParaRPr lang="en-US" altLang="zh-CN" sz="3790" b="1" baseline="-250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 bldLvl="0" animBg="1"/>
      <p:bldP spid="191" grpId="0" bldLvl="0" animBg="1"/>
      <p:bldP spid="192" grpId="0" bldLvl="0" animBg="1"/>
      <p:bldP spid="196" grpId="0" bldLvl="0" animBg="1"/>
      <p:bldP spid="197" grpId="0"/>
      <p:bldP spid="1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多总线架构数据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150392" y="1101641"/>
            <a:ext cx="7617456" cy="2119969"/>
          </a:xfrm>
          <a:prstGeom prst="ellipse">
            <a:avLst/>
          </a:prstGeom>
          <a:solidFill>
            <a:srgbClr val="FF66FF">
              <a:alpha val="48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" name="椭圆 4"/>
          <p:cNvSpPr/>
          <p:nvPr/>
        </p:nvSpPr>
        <p:spPr>
          <a:xfrm>
            <a:off x="1236046" y="2444792"/>
            <a:ext cx="4171388" cy="3956749"/>
          </a:xfrm>
          <a:prstGeom prst="ellipse">
            <a:avLst/>
          </a:prstGeom>
          <a:solidFill>
            <a:schemeClr val="accent3">
              <a:lumMod val="40000"/>
              <a:lumOff val="60000"/>
              <a:alpha val="48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" name="椭圆 5"/>
          <p:cNvSpPr/>
          <p:nvPr/>
        </p:nvSpPr>
        <p:spPr>
          <a:xfrm>
            <a:off x="913976" y="1312110"/>
            <a:ext cx="2582639" cy="1133924"/>
          </a:xfrm>
          <a:prstGeom prst="ellipse">
            <a:avLst/>
          </a:prstGeom>
          <a:solidFill>
            <a:srgbClr val="FFFF99">
              <a:alpha val="48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8" name="矩形 7"/>
          <p:cNvSpPr/>
          <p:nvPr/>
        </p:nvSpPr>
        <p:spPr>
          <a:xfrm>
            <a:off x="6741836" y="4057196"/>
            <a:ext cx="953853" cy="1516028"/>
          </a:xfrm>
          <a:prstGeom prst="rect">
            <a:avLst/>
          </a:prstGeom>
          <a:solidFill>
            <a:srgbClr val="FF0000"/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40" b="1" dirty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操作</a:t>
            </a:r>
            <a:endParaRPr lang="en-US" altLang="zh-CN" sz="114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zh-CN" altLang="en-US" sz="1140" b="1" dirty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控制器</a:t>
            </a:r>
            <a:endParaRPr lang="en-US" altLang="zh-CN" sz="114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zh-CN" altLang="en-US" sz="1140" b="1" dirty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（</a:t>
            </a:r>
            <a:r>
              <a:rPr lang="en-US" altLang="zh-CN" sz="114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OC</a:t>
            </a:r>
            <a:r>
              <a:rPr lang="zh-CN" altLang="en-US" sz="1140" b="1" dirty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）</a:t>
            </a:r>
            <a:endParaRPr lang="zh-CN" altLang="en-US" sz="1140" b="1" dirty="0">
              <a:solidFill>
                <a:schemeClr val="bg1"/>
              </a:solidFill>
              <a:latin typeface="Segoe UI Black" panose="020B0A02040204020203" pitchFamily="34" charset="0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723542" y="4064827"/>
            <a:ext cx="1007777" cy="1516028"/>
            <a:chOff x="6075124" y="4537669"/>
            <a:chExt cx="1062890" cy="1598936"/>
          </a:xfrm>
        </p:grpSpPr>
        <p:sp>
          <p:nvSpPr>
            <p:cNvPr id="10" name="矩形 9"/>
            <p:cNvSpPr/>
            <p:nvPr/>
          </p:nvSpPr>
          <p:spPr>
            <a:xfrm>
              <a:off x="6075124" y="4537669"/>
              <a:ext cx="715492" cy="15989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时</a:t>
              </a:r>
              <a:endParaRPr lang="en-US" altLang="zh-CN" sz="114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zh-CN" altLang="en-US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序</a:t>
              </a:r>
              <a:endParaRPr lang="en-US" altLang="zh-CN" sz="114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zh-CN" altLang="en-US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产</a:t>
              </a:r>
              <a:endParaRPr lang="en-US" altLang="zh-CN" sz="114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zh-CN" altLang="en-US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生</a:t>
              </a:r>
              <a:endParaRPr lang="en-US" altLang="zh-CN" sz="114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zh-CN" altLang="en-US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器</a:t>
              </a:r>
              <a:endParaRPr lang="en-US" altLang="zh-CN" sz="114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(TG)</a:t>
              </a:r>
              <a:endParaRPr lang="zh-CN" altLang="en-US" sz="1140" b="1" dirty="0">
                <a:solidFill>
                  <a:schemeClr val="bg1"/>
                </a:solidFill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808886" y="4734771"/>
              <a:ext cx="329128" cy="0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808886" y="4965884"/>
              <a:ext cx="329128" cy="0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>
            <a:xfrm>
              <a:off x="6808886" y="5196996"/>
              <a:ext cx="329128" cy="0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>
            <a:xfrm>
              <a:off x="6808886" y="5428110"/>
              <a:ext cx="329128" cy="0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>
              <a:off x="6808886" y="5659223"/>
              <a:ext cx="329128" cy="0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6808886" y="5890336"/>
              <a:ext cx="329128" cy="0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17" name="组合 16"/>
          <p:cNvGrpSpPr/>
          <p:nvPr/>
        </p:nvGrpSpPr>
        <p:grpSpPr>
          <a:xfrm>
            <a:off x="6627656" y="5586033"/>
            <a:ext cx="1196340" cy="684331"/>
            <a:chOff x="7028684" y="6142067"/>
            <a:chExt cx="1261765" cy="721756"/>
          </a:xfrm>
        </p:grpSpPr>
        <p:sp>
          <p:nvSpPr>
            <p:cNvPr id="18" name="文本框 17"/>
            <p:cNvSpPr txBox="1"/>
            <p:nvPr/>
          </p:nvSpPr>
          <p:spPr>
            <a:xfrm>
              <a:off x="7028684" y="6551730"/>
              <a:ext cx="1261765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  <a:cs typeface="Segoe UI Black" panose="020B0A02040204020203" pitchFamily="34" charset="0"/>
                </a:rPr>
                <a:t>操作控制信号</a:t>
              </a:r>
              <a:endParaRPr lang="zh-CN" altLang="en-US" sz="1325" b="1" kern="0" dirty="0"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7259080" y="6142067"/>
              <a:ext cx="746081" cy="392255"/>
              <a:chOff x="5029514" y="4664013"/>
              <a:chExt cx="600692" cy="315816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5029514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179687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329860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480033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630206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C00000"/>
                </a:solidFill>
                <a:prstDash val="solid"/>
                <a:miter lim="800000"/>
                <a:tailEnd type="stealth"/>
              </a:ln>
              <a:effectLst/>
            </p:spPr>
          </p:cxnSp>
        </p:grpSp>
      </p:grpSp>
      <p:grpSp>
        <p:nvGrpSpPr>
          <p:cNvPr id="25" name="组合 24"/>
          <p:cNvGrpSpPr/>
          <p:nvPr/>
        </p:nvGrpSpPr>
        <p:grpSpPr>
          <a:xfrm>
            <a:off x="6731319" y="2690059"/>
            <a:ext cx="953853" cy="1356784"/>
            <a:chOff x="7138014" y="3087718"/>
            <a:chExt cx="1006017" cy="1430983"/>
          </a:xfrm>
        </p:grpSpPr>
        <p:cxnSp>
          <p:nvCxnSpPr>
            <p:cNvPr id="26" name="直接连接符 25"/>
            <p:cNvCxnSpPr>
              <a:stCxn id="48" idx="2"/>
              <a:endCxn id="28" idx="0"/>
            </p:cNvCxnSpPr>
            <p:nvPr/>
          </p:nvCxnSpPr>
          <p:spPr>
            <a:xfrm>
              <a:off x="7641022" y="3087718"/>
              <a:ext cx="0" cy="715938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 w="lg" len="lg"/>
            </a:ln>
            <a:effectLst/>
          </p:spPr>
        </p:cxnSp>
        <p:grpSp>
          <p:nvGrpSpPr>
            <p:cNvPr id="27" name="组合 26"/>
            <p:cNvGrpSpPr/>
            <p:nvPr/>
          </p:nvGrpSpPr>
          <p:grpSpPr>
            <a:xfrm>
              <a:off x="7287505" y="4126446"/>
              <a:ext cx="746081" cy="392255"/>
              <a:chOff x="5029514" y="4664013"/>
              <a:chExt cx="600692" cy="315816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5029514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179687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>
              <a:xfrm>
                <a:off x="5329860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>
              <a:xfrm>
                <a:off x="5480033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  <p:cxnSp>
            <p:nvCxnSpPr>
              <p:cNvPr id="33" name="直接连接符 32"/>
              <p:cNvCxnSpPr/>
              <p:nvPr/>
            </p:nvCxnSpPr>
            <p:spPr>
              <a:xfrm>
                <a:off x="5630206" y="4664013"/>
                <a:ext cx="0" cy="315816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tailEnd type="stealth"/>
              </a:ln>
              <a:effectLst/>
            </p:spPr>
          </p:cxnSp>
        </p:grpSp>
        <p:sp>
          <p:nvSpPr>
            <p:cNvPr id="28" name="矩形 27"/>
            <p:cNvSpPr/>
            <p:nvPr/>
          </p:nvSpPr>
          <p:spPr>
            <a:xfrm>
              <a:off x="7138014" y="3803209"/>
              <a:ext cx="1006017" cy="35774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4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ID</a:t>
              </a:r>
              <a:endParaRPr lang="en-US" altLang="zh-CN" sz="114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759877" y="2690059"/>
            <a:ext cx="1518675" cy="2132782"/>
            <a:chOff x="8222823" y="3087718"/>
            <a:chExt cx="1601728" cy="2249419"/>
          </a:xfrm>
        </p:grpSpPr>
        <p:sp>
          <p:nvSpPr>
            <p:cNvPr id="35" name="文本框 34"/>
            <p:cNvSpPr txBox="1"/>
            <p:nvPr/>
          </p:nvSpPr>
          <p:spPr>
            <a:xfrm>
              <a:off x="8268050" y="4000215"/>
              <a:ext cx="440680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325" b="1" kern="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222823" y="4510376"/>
              <a:ext cx="488231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WR</a:t>
              </a:r>
              <a:endParaRPr lang="en-US" altLang="zh-CN" sz="1325" b="1" kern="0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9321541" y="5071643"/>
              <a:ext cx="0" cy="265494"/>
            </a:xfrm>
            <a:prstGeom prst="line">
              <a:avLst/>
            </a:prstGeom>
            <a:noFill/>
            <a:ln w="19050" cap="sq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8" name="直接连接符 37"/>
            <p:cNvCxnSpPr>
              <a:stCxn id="60" idx="2"/>
              <a:endCxn id="41" idx="0"/>
            </p:cNvCxnSpPr>
            <p:nvPr/>
          </p:nvCxnSpPr>
          <p:spPr>
            <a:xfrm>
              <a:off x="9321544" y="3087718"/>
              <a:ext cx="0" cy="737369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>
            <a:xfrm>
              <a:off x="8621628" y="4153121"/>
              <a:ext cx="393809" cy="0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>
            <a:xfrm>
              <a:off x="8621628" y="4668530"/>
              <a:ext cx="393809" cy="0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1" name="矩形 40"/>
            <p:cNvSpPr/>
            <p:nvPr/>
          </p:nvSpPr>
          <p:spPr>
            <a:xfrm>
              <a:off x="8818534" y="3825052"/>
              <a:ext cx="1006017" cy="1230268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rgbClr val="33333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zh-CN" altLang="en-US" sz="151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主存</a:t>
              </a:r>
              <a:endParaRPr lang="zh-CN" altLang="en-US" sz="1515" b="1" kern="0" dirty="0">
                <a:solidFill>
                  <a:srgbClr val="000000"/>
                </a:solidFill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68962" y="1491134"/>
            <a:ext cx="2213841" cy="1198925"/>
            <a:chOff x="6544902" y="1823227"/>
            <a:chExt cx="2334911" cy="1264491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7316886" y="2572967"/>
              <a:ext cx="0" cy="151083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4" name="文本框 43"/>
            <p:cNvSpPr txBox="1"/>
            <p:nvPr/>
          </p:nvSpPr>
          <p:spPr>
            <a:xfrm>
              <a:off x="8146462" y="2084035"/>
              <a:ext cx="733351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914400">
                <a:defRPr/>
              </a:pPr>
              <a:r>
                <a: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r>
                <a:rPr lang="en-US" altLang="zh-CN" sz="1325" b="1" kern="0" baseline="-2500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  <a:r>
                <a: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Wingdings" panose="05000000000000000000" pitchFamily="2" charset="2"/>
                </a:rPr>
                <a:t>out</a:t>
              </a:r>
              <a:endParaRPr lang="zh-CN" altLang="en-US" sz="1325" b="1" kern="0" dirty="0">
                <a:solidFill>
                  <a:srgbClr val="C00000"/>
                </a:solidFill>
                <a:latin typeface="Segoe UI Black" panose="020B0A02040204020203" pitchFamily="34" charset="0"/>
                <a:ea typeface="华文细黑" panose="02010600040101010101" pitchFamily="2" charset="-122"/>
                <a:cs typeface="Segoe UI Black" panose="020B0A02040204020203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7879133" y="1823227"/>
              <a:ext cx="332118" cy="967786"/>
              <a:chOff x="6712622" y="6381329"/>
              <a:chExt cx="267398" cy="779194"/>
            </a:xfrm>
          </p:grpSpPr>
          <p:cxnSp>
            <p:nvCxnSpPr>
              <p:cNvPr id="52" name="直接连接符 51"/>
              <p:cNvCxnSpPr/>
              <p:nvPr/>
            </p:nvCxnSpPr>
            <p:spPr>
              <a:xfrm flipV="1">
                <a:off x="6792188" y="6381329"/>
                <a:ext cx="0" cy="779194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333333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6838660" y="6728475"/>
                <a:ext cx="14136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333333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4" name="等腰三角形 53"/>
              <p:cNvSpPr/>
              <p:nvPr/>
            </p:nvSpPr>
            <p:spPr>
              <a:xfrm>
                <a:off x="6712622" y="6651758"/>
                <a:ext cx="159131" cy="148725"/>
              </a:xfrm>
              <a:prstGeom prst="triangle">
                <a:avLst/>
              </a:prstGeom>
              <a:solidFill>
                <a:srgbClr val="00B050"/>
              </a:solidFill>
              <a:ln w="19050" cap="flat" cmpd="sng" algn="ctr">
                <a:solidFill>
                  <a:srgbClr val="33333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515" b="1" kern="0">
                  <a:solidFill>
                    <a:srgbClr val="000000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46" name="文本框 45"/>
            <p:cNvSpPr txBox="1"/>
            <p:nvPr/>
          </p:nvSpPr>
          <p:spPr>
            <a:xfrm>
              <a:off x="7072095" y="2333376"/>
              <a:ext cx="524396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IRin</a:t>
              </a:r>
              <a:endParaRPr lang="en-US" altLang="zh-CN" sz="1325" b="1" kern="0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7641021" y="1833463"/>
              <a:ext cx="0" cy="896509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48" name="矩形 47"/>
            <p:cNvSpPr/>
            <p:nvPr/>
          </p:nvSpPr>
          <p:spPr>
            <a:xfrm>
              <a:off x="7138014" y="2729972"/>
              <a:ext cx="1006017" cy="357746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sz="189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endParaRPr lang="en-US" altLang="zh-CN" sz="1895" b="1" kern="0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9" name="等腰三角形 48"/>
            <p:cNvSpPr/>
            <p:nvPr/>
          </p:nvSpPr>
          <p:spPr>
            <a:xfrm rot="5400000">
              <a:off x="7124635" y="2863909"/>
              <a:ext cx="121825" cy="89865"/>
            </a:xfrm>
            <a:prstGeom prst="triangle">
              <a:avLst>
                <a:gd name="adj" fmla="val 50001"/>
              </a:avLst>
            </a:prstGeom>
            <a:solidFill>
              <a:srgbClr val="00B0F0"/>
            </a:solidFill>
            <a:ln w="158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895" b="1" kern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544902" y="2757935"/>
              <a:ext cx="511001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>
                  <a:solidFill>
                    <a:srgbClr val="0000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CLK</a:t>
              </a:r>
              <a:endParaRPr lang="en-US" altLang="zh-CN" sz="1325" b="1" kern="0" dirty="0">
                <a:solidFill>
                  <a:srgbClr val="0000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6956007" y="2912897"/>
              <a:ext cx="168314" cy="0"/>
            </a:xfrm>
            <a:prstGeom prst="line">
              <a:avLst/>
            </a:prstGeom>
            <a:noFill/>
            <a:ln w="19050" cap="sq" cmpd="sng" algn="ctr">
              <a:solidFill>
                <a:srgbClr val="0066FF"/>
              </a:solidFill>
              <a:prstDash val="solid"/>
              <a:miter lim="800000"/>
            </a:ln>
            <a:effectLst/>
          </p:spPr>
        </p:cxnSp>
      </p:grpSp>
      <p:grpSp>
        <p:nvGrpSpPr>
          <p:cNvPr id="55" name="组合 54"/>
          <p:cNvGrpSpPr/>
          <p:nvPr/>
        </p:nvGrpSpPr>
        <p:grpSpPr>
          <a:xfrm>
            <a:off x="7749718" y="1510768"/>
            <a:ext cx="1528835" cy="1179291"/>
            <a:chOff x="8212107" y="1843935"/>
            <a:chExt cx="1612444" cy="1243783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8650219" y="2910561"/>
              <a:ext cx="168314" cy="0"/>
            </a:xfrm>
            <a:prstGeom prst="line">
              <a:avLst/>
            </a:prstGeom>
            <a:noFill/>
            <a:ln w="19050" cap="sq" cmpd="sng" algn="ctr">
              <a:solidFill>
                <a:srgbClr val="0066FF"/>
              </a:solidFill>
              <a:prstDash val="solid"/>
              <a:miter lim="800000"/>
            </a:ln>
            <a:effectLst/>
          </p:spPr>
        </p:cxnSp>
        <p:sp>
          <p:nvSpPr>
            <p:cNvPr id="57" name="文本框 56"/>
            <p:cNvSpPr txBox="1"/>
            <p:nvPr/>
          </p:nvSpPr>
          <p:spPr>
            <a:xfrm>
              <a:off x="8749930" y="2309193"/>
              <a:ext cx="593378" cy="31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ARin</a:t>
              </a:r>
              <a:endParaRPr lang="en-US" altLang="zh-CN" sz="1325" b="1" kern="0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9525719" y="1843935"/>
              <a:ext cx="0" cy="886037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 w="lg" len="lg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>
            <a:xfrm>
              <a:off x="9070276" y="2522103"/>
              <a:ext cx="0" cy="207869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60" name="矩形 59"/>
            <p:cNvSpPr/>
            <p:nvPr/>
          </p:nvSpPr>
          <p:spPr>
            <a:xfrm>
              <a:off x="8818534" y="2729972"/>
              <a:ext cx="1006017" cy="357746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sz="189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AR</a:t>
              </a:r>
              <a:endParaRPr lang="en-US" altLang="zh-CN" sz="1895" b="1" kern="0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5400000">
              <a:off x="8807404" y="2863910"/>
              <a:ext cx="121825" cy="89865"/>
            </a:xfrm>
            <a:prstGeom prst="triangle">
              <a:avLst>
                <a:gd name="adj" fmla="val 50001"/>
              </a:avLst>
            </a:prstGeom>
            <a:solidFill>
              <a:srgbClr val="00B0F0"/>
            </a:solidFill>
            <a:ln w="158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895" b="1" kern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212107" y="2757654"/>
              <a:ext cx="511001" cy="31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>
                  <a:solidFill>
                    <a:srgbClr val="0000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CLK</a:t>
              </a:r>
              <a:endParaRPr lang="en-US" altLang="zh-CN" sz="1325" b="1" kern="0" dirty="0">
                <a:solidFill>
                  <a:srgbClr val="0000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801631" y="1588596"/>
            <a:ext cx="2711317" cy="3244681"/>
            <a:chOff x="8984603" y="1926020"/>
            <a:chExt cx="2859591" cy="3422124"/>
          </a:xfrm>
        </p:grpSpPr>
        <p:sp>
          <p:nvSpPr>
            <p:cNvPr id="64" name="文本框 63"/>
            <p:cNvSpPr txBox="1"/>
            <p:nvPr/>
          </p:nvSpPr>
          <p:spPr>
            <a:xfrm>
              <a:off x="9527921" y="2757654"/>
              <a:ext cx="511001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>
                  <a:solidFill>
                    <a:srgbClr val="0000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CLK</a:t>
              </a:r>
              <a:endParaRPr lang="en-US" altLang="zh-CN" sz="1325" b="1" kern="0" dirty="0">
                <a:solidFill>
                  <a:srgbClr val="0000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8984603" y="1926020"/>
              <a:ext cx="2859591" cy="3422124"/>
              <a:chOff x="8984603" y="1926020"/>
              <a:chExt cx="2859591" cy="3422124"/>
            </a:xfrm>
          </p:grpSpPr>
          <p:cxnSp>
            <p:nvCxnSpPr>
              <p:cNvPr id="66" name="直接连接符 65"/>
              <p:cNvCxnSpPr/>
              <p:nvPr/>
            </p:nvCxnSpPr>
            <p:spPr>
              <a:xfrm>
                <a:off x="9976933" y="2904728"/>
                <a:ext cx="291358" cy="0"/>
              </a:xfrm>
              <a:prstGeom prst="line">
                <a:avLst/>
              </a:prstGeom>
              <a:noFill/>
              <a:ln w="19050" cap="sq" cmpd="sng" algn="ctr">
                <a:solidFill>
                  <a:srgbClr val="0066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0771299" y="2529034"/>
                <a:ext cx="0" cy="529208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68" name="组合 67"/>
              <p:cNvGrpSpPr/>
              <p:nvPr/>
            </p:nvGrpSpPr>
            <p:grpSpPr>
              <a:xfrm rot="10800000">
                <a:off x="10980983" y="1926020"/>
                <a:ext cx="318672" cy="804514"/>
                <a:chOff x="6615180" y="6369389"/>
                <a:chExt cx="256573" cy="647738"/>
              </a:xfrm>
            </p:grpSpPr>
            <p:cxnSp>
              <p:nvCxnSpPr>
                <p:cNvPr id="82" name="直接连接符 81"/>
                <p:cNvCxnSpPr/>
                <p:nvPr/>
              </p:nvCxnSpPr>
              <p:spPr>
                <a:xfrm rot="10800000">
                  <a:off x="6795311" y="6369389"/>
                  <a:ext cx="0" cy="647738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83" name="直接连接符 82"/>
                <p:cNvCxnSpPr/>
                <p:nvPr/>
              </p:nvCxnSpPr>
              <p:spPr>
                <a:xfrm flipH="1">
                  <a:off x="6615180" y="6728475"/>
                  <a:ext cx="14136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84" name="等腰三角形 83"/>
                <p:cNvSpPr/>
                <p:nvPr/>
              </p:nvSpPr>
              <p:spPr>
                <a:xfrm>
                  <a:off x="6712622" y="6651758"/>
                  <a:ext cx="159131" cy="148725"/>
                </a:xfrm>
                <a:prstGeom prst="triangle">
                  <a:avLst/>
                </a:prstGeom>
                <a:solidFill>
                  <a:srgbClr val="00B050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zh-CN" altLang="en-US" sz="1515" b="1" kern="0">
                    <a:solidFill>
                      <a:srgbClr val="000000"/>
                    </a:solidFill>
                    <a:latin typeface="Segoe UI Black" panose="020B0A02040204020203" pitchFamily="34" charset="0"/>
                    <a:ea typeface="微软雅黑" panose="020B0503020204020204" charset="-122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69" name="文本框 68"/>
              <p:cNvSpPr txBox="1"/>
              <p:nvPr/>
            </p:nvSpPr>
            <p:spPr>
              <a:xfrm>
                <a:off x="11244789" y="2113328"/>
                <a:ext cx="599405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 err="1" smtClean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DRin</a:t>
                </a:r>
                <a:endParaRPr lang="en-US" altLang="zh-CN" sz="1325" b="1" kern="0" dirty="0" err="1" smtClean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0446612" y="2279431"/>
                <a:ext cx="694506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 err="1" smtClean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DREin</a:t>
                </a:r>
                <a:endPara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>
                <a:off x="10303980" y="1944914"/>
                <a:ext cx="290499" cy="794855"/>
                <a:chOff x="6942974" y="5554837"/>
                <a:chExt cx="233890" cy="639962"/>
              </a:xfrm>
            </p:grpSpPr>
            <p:cxnSp>
              <p:nvCxnSpPr>
                <p:cNvPr id="79" name="直接连接符 78"/>
                <p:cNvCxnSpPr/>
                <p:nvPr/>
              </p:nvCxnSpPr>
              <p:spPr>
                <a:xfrm flipV="1">
                  <a:off x="7097299" y="5554837"/>
                  <a:ext cx="0" cy="639962"/>
                </a:xfrm>
                <a:prstGeom prst="line">
                  <a:avLst/>
                </a:prstGeom>
                <a:solidFill>
                  <a:srgbClr val="FFFFFF"/>
                </a:solidFill>
                <a:ln w="19050" cap="sq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80" name="直接连接符 79"/>
                <p:cNvCxnSpPr/>
                <p:nvPr/>
              </p:nvCxnSpPr>
              <p:spPr>
                <a:xfrm flipH="1">
                  <a:off x="6942974" y="5832579"/>
                  <a:ext cx="14136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81" name="等腰三角形 80"/>
                <p:cNvSpPr/>
                <p:nvPr/>
              </p:nvSpPr>
              <p:spPr>
                <a:xfrm>
                  <a:off x="7017733" y="5750154"/>
                  <a:ext cx="159131" cy="148725"/>
                </a:xfrm>
                <a:prstGeom prst="triangle">
                  <a:avLst/>
                </a:prstGeom>
                <a:solidFill>
                  <a:srgbClr val="00B050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zh-CN" altLang="en-US" sz="1515" b="1" kern="0">
                    <a:solidFill>
                      <a:srgbClr val="000000"/>
                    </a:solidFill>
                    <a:latin typeface="Segoe UI Black" panose="020B0A02040204020203" pitchFamily="34" charset="0"/>
                    <a:ea typeface="微软雅黑" panose="020B0503020204020204" charset="-122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72" name="文本框 71"/>
              <p:cNvSpPr txBox="1"/>
              <p:nvPr/>
            </p:nvSpPr>
            <p:spPr>
              <a:xfrm>
                <a:off x="9620120" y="2123415"/>
                <a:ext cx="727323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 err="1" smtClean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DRout</a:t>
                </a:r>
                <a:endPara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8984603" y="5348144"/>
                <a:ext cx="2091323" cy="0"/>
              </a:xfrm>
              <a:prstGeom prst="line">
                <a:avLst/>
              </a:prstGeom>
              <a:noFill/>
              <a:ln w="19050" cap="sq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直接连接符 73"/>
              <p:cNvCxnSpPr/>
              <p:nvPr/>
            </p:nvCxnSpPr>
            <p:spPr>
              <a:xfrm>
                <a:off x="10500691" y="3075970"/>
                <a:ext cx="0" cy="1332443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tailEnd type="none" w="lg" len="lg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>
              <a:xfrm flipV="1">
                <a:off x="11075926" y="3093375"/>
                <a:ext cx="0" cy="2254769"/>
              </a:xfrm>
              <a:prstGeom prst="line">
                <a:avLst/>
              </a:prstGeom>
              <a:noFill/>
              <a:ln w="19050" cap="sq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tailEnd type="stealth" w="lg" len="lg"/>
              </a:ln>
              <a:effectLst/>
            </p:spPr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9495894" y="4409186"/>
                <a:ext cx="101300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tailEnd type="stealth" w="lg" len="lg"/>
              </a:ln>
              <a:effectLst/>
            </p:spPr>
          </p:cxnSp>
          <p:sp>
            <p:nvSpPr>
              <p:cNvPr id="77" name="矩形 76"/>
              <p:cNvSpPr/>
              <p:nvPr/>
            </p:nvSpPr>
            <p:spPr>
              <a:xfrm>
                <a:off x="10268291" y="2729972"/>
                <a:ext cx="1006017" cy="357746"/>
              </a:xfrm>
              <a:prstGeom prst="rect">
                <a:avLst/>
              </a:prstGeom>
              <a:solidFill>
                <a:srgbClr val="00B0F0"/>
              </a:solidFill>
              <a:ln w="15875" cap="flat" cmpd="sng" algn="ctr">
                <a:solidFill>
                  <a:srgbClr val="000000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895" b="1" kern="0" dirty="0">
                    <a:solidFill>
                      <a:srgbClr val="0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DR</a:t>
                </a:r>
                <a:endParaRPr lang="en-US" altLang="zh-CN" sz="189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5400000">
                <a:off x="10256591" y="2861224"/>
                <a:ext cx="121825" cy="89865"/>
              </a:xfrm>
              <a:prstGeom prst="triangle">
                <a:avLst>
                  <a:gd name="adj" fmla="val 50001"/>
                </a:avLst>
              </a:prstGeom>
              <a:solidFill>
                <a:srgbClr val="00B0F0"/>
              </a:solidFill>
              <a:ln w="158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95" b="1" kern="0">
                  <a:solidFill>
                    <a:srgbClr val="000000"/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4339756" y="1579154"/>
            <a:ext cx="2358846" cy="1108767"/>
            <a:chOff x="4615663" y="1916060"/>
            <a:chExt cx="2487847" cy="1169403"/>
          </a:xfrm>
        </p:grpSpPr>
        <p:grpSp>
          <p:nvGrpSpPr>
            <p:cNvPr id="86" name="组合 85"/>
            <p:cNvGrpSpPr/>
            <p:nvPr/>
          </p:nvGrpSpPr>
          <p:grpSpPr>
            <a:xfrm>
              <a:off x="6116616" y="1916060"/>
              <a:ext cx="332118" cy="823706"/>
              <a:chOff x="6712622" y="6465814"/>
              <a:chExt cx="267398" cy="663190"/>
            </a:xfrm>
          </p:grpSpPr>
          <p:cxnSp>
            <p:nvCxnSpPr>
              <p:cNvPr id="95" name="直接连接符 94"/>
              <p:cNvCxnSpPr/>
              <p:nvPr/>
            </p:nvCxnSpPr>
            <p:spPr>
              <a:xfrm flipV="1">
                <a:off x="6792187" y="6465814"/>
                <a:ext cx="0" cy="66319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333333">
                    <a:shade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838660" y="6728475"/>
                <a:ext cx="14136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333333">
                    <a:shade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97" name="等腰三角形 96"/>
              <p:cNvSpPr/>
              <p:nvPr/>
            </p:nvSpPr>
            <p:spPr>
              <a:xfrm>
                <a:off x="6712622" y="6651758"/>
                <a:ext cx="159131" cy="148725"/>
              </a:xfrm>
              <a:prstGeom prst="triangle">
                <a:avLst/>
              </a:prstGeom>
              <a:solidFill>
                <a:srgbClr val="00B050"/>
              </a:solidFill>
              <a:ln w="19050" cap="flat" cmpd="sng" algn="ctr">
                <a:solidFill>
                  <a:srgbClr val="33333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515" b="1" kern="0">
                  <a:solidFill>
                    <a:srgbClr val="000000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87" name="文本框 86"/>
            <p:cNvSpPr txBox="1"/>
            <p:nvPr/>
          </p:nvSpPr>
          <p:spPr>
            <a:xfrm>
              <a:off x="6377526" y="2107968"/>
              <a:ext cx="725984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r>
                <a: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Wingdings" panose="05000000000000000000" pitchFamily="2" charset="2"/>
                </a:rPr>
                <a:t>Out</a:t>
              </a:r>
              <a:endParaRPr lang="zh-CN" altLang="en-US" sz="1325" b="1" kern="0" dirty="0">
                <a:solidFill>
                  <a:srgbClr val="C00000"/>
                </a:solidFill>
                <a:latin typeface="Segoe UI Black" panose="020B0A02040204020203" pitchFamily="34" charset="0"/>
                <a:ea typeface="华文细黑" panose="02010600040101010101" pitchFamily="2" charset="-122"/>
                <a:cs typeface="Segoe UI Black" panose="020B0A02040204020203" pitchFamily="34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5615029" y="2580281"/>
              <a:ext cx="0" cy="210732"/>
            </a:xfrm>
            <a:prstGeom prst="line">
              <a:avLst/>
            </a:prstGeom>
            <a:noFill/>
            <a:ln w="19050" cap="sq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>
            <a:xfrm>
              <a:off x="5939011" y="1944911"/>
              <a:ext cx="0" cy="776791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miter lim="800000"/>
              <a:tailEnd type="stealth" w="lg" len="lg"/>
            </a:ln>
            <a:effectLst/>
          </p:spPr>
        </p:cxnSp>
        <p:sp>
          <p:nvSpPr>
            <p:cNvPr id="90" name="文本框 89"/>
            <p:cNvSpPr txBox="1"/>
            <p:nvPr/>
          </p:nvSpPr>
          <p:spPr>
            <a:xfrm>
              <a:off x="5367851" y="2329364"/>
              <a:ext cx="571947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PCin</a:t>
              </a:r>
              <a:endParaRPr lang="en-US" altLang="zh-CN" sz="1325" b="1" kern="0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5436003" y="2727717"/>
              <a:ext cx="1006017" cy="357746"/>
            </a:xfrm>
            <a:prstGeom prst="rect">
              <a:avLst/>
            </a:prstGeom>
            <a:solidFill>
              <a:srgbClr val="00B0F0"/>
            </a:solidFill>
            <a:ln w="15875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sz="189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895" b="1" kern="0" dirty="0">
                <a:solidFill>
                  <a:srgbClr val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5046644" y="2901432"/>
              <a:ext cx="389360" cy="0"/>
            </a:xfrm>
            <a:prstGeom prst="line">
              <a:avLst/>
            </a:prstGeom>
            <a:noFill/>
            <a:ln w="19050" cap="sq" cmpd="sng" algn="ctr">
              <a:solidFill>
                <a:srgbClr val="0066FF"/>
              </a:solidFill>
              <a:prstDash val="solid"/>
              <a:miter lim="800000"/>
            </a:ln>
            <a:effectLst/>
          </p:spPr>
        </p:cxnSp>
        <p:sp>
          <p:nvSpPr>
            <p:cNvPr id="93" name="文本框 92"/>
            <p:cNvSpPr txBox="1"/>
            <p:nvPr/>
          </p:nvSpPr>
          <p:spPr>
            <a:xfrm>
              <a:off x="4615663" y="2739766"/>
              <a:ext cx="511002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>
                  <a:solidFill>
                    <a:srgbClr val="0000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CLK</a:t>
              </a:r>
              <a:endParaRPr lang="en-US" altLang="zh-CN" sz="1325" b="1" kern="0" dirty="0">
                <a:solidFill>
                  <a:srgbClr val="0000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4" name="等腰三角形 93"/>
            <p:cNvSpPr/>
            <p:nvPr/>
          </p:nvSpPr>
          <p:spPr>
            <a:xfrm rot="5400000">
              <a:off x="5420025" y="2861224"/>
              <a:ext cx="121825" cy="89865"/>
            </a:xfrm>
            <a:prstGeom prst="triangle">
              <a:avLst>
                <a:gd name="adj" fmla="val 50001"/>
              </a:avLst>
            </a:prstGeom>
            <a:solidFill>
              <a:srgbClr val="00B0F0"/>
            </a:solidFill>
            <a:ln w="158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895" b="1" kern="0">
                <a:solidFill>
                  <a:srgbClr val="000000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256769" y="1502872"/>
            <a:ext cx="3876096" cy="3309421"/>
            <a:chOff x="1364075" y="1835607"/>
            <a:chExt cx="4088070" cy="3490405"/>
          </a:xfrm>
        </p:grpSpPr>
        <p:grpSp>
          <p:nvGrpSpPr>
            <p:cNvPr id="99" name="组合 98"/>
            <p:cNvGrpSpPr/>
            <p:nvPr/>
          </p:nvGrpSpPr>
          <p:grpSpPr>
            <a:xfrm>
              <a:off x="1364075" y="1835607"/>
              <a:ext cx="3693670" cy="3490405"/>
              <a:chOff x="1364075" y="1835607"/>
              <a:chExt cx="3693670" cy="3490405"/>
            </a:xfrm>
          </p:grpSpPr>
          <p:cxnSp>
            <p:nvCxnSpPr>
              <p:cNvPr id="102" name="直接连接符 101"/>
              <p:cNvCxnSpPr/>
              <p:nvPr/>
            </p:nvCxnSpPr>
            <p:spPr>
              <a:xfrm>
                <a:off x="3827721" y="4190462"/>
                <a:ext cx="164390" cy="0"/>
              </a:xfrm>
              <a:prstGeom prst="line">
                <a:avLst/>
              </a:prstGeom>
              <a:noFill/>
              <a:ln w="19050" cap="sq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2891605" y="4201338"/>
                <a:ext cx="393809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04" name="组合 103"/>
              <p:cNvGrpSpPr/>
              <p:nvPr/>
            </p:nvGrpSpPr>
            <p:grpSpPr>
              <a:xfrm>
                <a:off x="3945293" y="1835607"/>
                <a:ext cx="332118" cy="1275610"/>
                <a:chOff x="6712622" y="6381329"/>
                <a:chExt cx="267398" cy="1027032"/>
              </a:xfrm>
            </p:grpSpPr>
            <p:cxnSp>
              <p:nvCxnSpPr>
                <p:cNvPr id="127" name="直接连接符 126"/>
                <p:cNvCxnSpPr/>
                <p:nvPr/>
              </p:nvCxnSpPr>
              <p:spPr>
                <a:xfrm flipV="1">
                  <a:off x="6792188" y="6381329"/>
                  <a:ext cx="0" cy="1027032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28" name="直接连接符 127"/>
                <p:cNvCxnSpPr/>
                <p:nvPr/>
              </p:nvCxnSpPr>
              <p:spPr>
                <a:xfrm flipH="1">
                  <a:off x="6838660" y="6728475"/>
                  <a:ext cx="14136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129" name="等腰三角形 128"/>
                <p:cNvSpPr/>
                <p:nvPr/>
              </p:nvSpPr>
              <p:spPr>
                <a:xfrm>
                  <a:off x="6712622" y="6651758"/>
                  <a:ext cx="159131" cy="148725"/>
                </a:xfrm>
                <a:prstGeom prst="triangle">
                  <a:avLst/>
                </a:prstGeom>
                <a:solidFill>
                  <a:srgbClr val="00B050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zh-CN" altLang="en-US" sz="1515" b="1" kern="0">
                    <a:solidFill>
                      <a:srgbClr val="000000"/>
                    </a:solidFill>
                    <a:latin typeface="Segoe UI Black" panose="020B0A02040204020203" pitchFamily="34" charset="0"/>
                    <a:ea typeface="微软雅黑" panose="020B0503020204020204" charset="-122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105" name="文本框 104"/>
              <p:cNvSpPr txBox="1"/>
              <p:nvPr/>
            </p:nvSpPr>
            <p:spPr>
              <a:xfrm>
                <a:off x="4233312" y="2120252"/>
                <a:ext cx="824433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 err="1" smtClean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ALUout</a:t>
                </a:r>
                <a:endParaRPr lang="en-US" altLang="zh-CN" sz="1325" b="1" kern="0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106" name="组合 105"/>
              <p:cNvGrpSpPr/>
              <p:nvPr/>
            </p:nvGrpSpPr>
            <p:grpSpPr>
              <a:xfrm>
                <a:off x="2513820" y="4614951"/>
                <a:ext cx="318672" cy="711061"/>
                <a:chOff x="6615180" y="6345913"/>
                <a:chExt cx="256573" cy="572497"/>
              </a:xfrm>
            </p:grpSpPr>
            <p:cxnSp>
              <p:nvCxnSpPr>
                <p:cNvPr id="124" name="直接连接符 123"/>
                <p:cNvCxnSpPr/>
                <p:nvPr/>
              </p:nvCxnSpPr>
              <p:spPr>
                <a:xfrm flipV="1">
                  <a:off x="6792188" y="6345913"/>
                  <a:ext cx="0" cy="572497"/>
                </a:xfrm>
                <a:prstGeom prst="line">
                  <a:avLst/>
                </a:prstGeom>
                <a:solidFill>
                  <a:srgbClr val="FFFFFF"/>
                </a:solidFill>
                <a:ln w="19050" cap="sq" cmpd="sng" algn="ctr">
                  <a:solidFill>
                    <a:srgbClr val="333333">
                      <a:shade val="50000"/>
                    </a:srgbClr>
                  </a:solidFill>
                  <a:prstDash val="solid"/>
                  <a:headEnd type="oval"/>
                </a:ln>
                <a:effectLst/>
              </p:spPr>
            </p:cxnSp>
            <p:cxnSp>
              <p:nvCxnSpPr>
                <p:cNvPr id="125" name="直接连接符 124"/>
                <p:cNvCxnSpPr/>
                <p:nvPr/>
              </p:nvCxnSpPr>
              <p:spPr>
                <a:xfrm flipH="1">
                  <a:off x="6615180" y="6607081"/>
                  <a:ext cx="14136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126" name="等腰三角形 125"/>
                <p:cNvSpPr/>
                <p:nvPr/>
              </p:nvSpPr>
              <p:spPr>
                <a:xfrm>
                  <a:off x="6712622" y="6535073"/>
                  <a:ext cx="159131" cy="148725"/>
                </a:xfrm>
                <a:prstGeom prst="triangle">
                  <a:avLst/>
                </a:prstGeom>
                <a:solidFill>
                  <a:srgbClr val="00B050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zh-CN" altLang="en-US" sz="1515" b="1" kern="0">
                    <a:solidFill>
                      <a:srgbClr val="000000"/>
                    </a:solidFill>
                    <a:latin typeface="Segoe UI Black" panose="020B0A02040204020203" pitchFamily="34" charset="0"/>
                    <a:ea typeface="微软雅黑" panose="020B0503020204020204" charset="-122"/>
                    <a:cs typeface="Segoe UI Black" panose="020B0A02040204020203" pitchFamily="34" charset="0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 rot="10800000">
                <a:off x="2961003" y="4617332"/>
                <a:ext cx="318672" cy="708680"/>
                <a:chOff x="6615180" y="6432369"/>
                <a:chExt cx="256573" cy="570579"/>
              </a:xfrm>
            </p:grpSpPr>
            <p:cxnSp>
              <p:nvCxnSpPr>
                <p:cNvPr id="121" name="直接连接符 120"/>
                <p:cNvCxnSpPr/>
                <p:nvPr/>
              </p:nvCxnSpPr>
              <p:spPr>
                <a:xfrm rot="10800000">
                  <a:off x="6792188" y="6432369"/>
                  <a:ext cx="0" cy="570579"/>
                </a:xfrm>
                <a:prstGeom prst="line">
                  <a:avLst/>
                </a:prstGeom>
                <a:solidFill>
                  <a:srgbClr val="FFFFFF"/>
                </a:solidFill>
                <a:ln w="19050" cap="sq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122" name="直接连接符 121"/>
                <p:cNvCxnSpPr/>
                <p:nvPr/>
              </p:nvCxnSpPr>
              <p:spPr>
                <a:xfrm flipH="1">
                  <a:off x="6615180" y="6728475"/>
                  <a:ext cx="141360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123" name="等腰三角形 122"/>
                <p:cNvSpPr/>
                <p:nvPr/>
              </p:nvSpPr>
              <p:spPr>
                <a:xfrm>
                  <a:off x="6712622" y="6651758"/>
                  <a:ext cx="159131" cy="148725"/>
                </a:xfrm>
                <a:prstGeom prst="triangle">
                  <a:avLst/>
                </a:prstGeom>
                <a:solidFill>
                  <a:srgbClr val="00B050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zh-CN" altLang="en-US" sz="1515" b="1" kern="0">
                    <a:solidFill>
                      <a:srgbClr val="000000"/>
                    </a:solidFill>
                    <a:latin typeface="Segoe UI Black" panose="020B0A02040204020203" pitchFamily="34" charset="0"/>
                    <a:ea typeface="微软雅黑" panose="020B0503020204020204" charset="-122"/>
                    <a:cs typeface="Segoe UI Black" panose="020B0A02040204020203" pitchFamily="34" charset="0"/>
                  </a:endParaRPr>
                </a:p>
              </p:txBody>
            </p:sp>
          </p:grpSp>
          <p:cxnSp>
            <p:nvCxnSpPr>
              <p:cNvPr id="108" name="直接连接符 107"/>
              <p:cNvCxnSpPr/>
              <p:nvPr/>
            </p:nvCxnSpPr>
            <p:spPr>
              <a:xfrm>
                <a:off x="3471117" y="3732485"/>
                <a:ext cx="0" cy="875653"/>
              </a:xfrm>
              <a:prstGeom prst="line">
                <a:avLst/>
              </a:prstGeom>
              <a:noFill/>
              <a:ln w="57150" cap="sq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miter lim="800000"/>
                <a:headEnd type="triangle" w="med" len="med"/>
                <a:tailEnd w="lg" len="lg"/>
              </a:ln>
              <a:effectLst/>
            </p:spPr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4602256" y="3732485"/>
                <a:ext cx="0" cy="875654"/>
              </a:xfrm>
              <a:prstGeom prst="line">
                <a:avLst/>
              </a:prstGeom>
              <a:noFill/>
              <a:ln w="57150" cap="sq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miter lim="800000"/>
                <a:headEnd type="triangle" w="med" len="med"/>
                <a:tailEnd w="lg" len="lg"/>
              </a:ln>
              <a:effectLst/>
            </p:spPr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3471117" y="4614951"/>
                <a:ext cx="1131139" cy="0"/>
              </a:xfrm>
              <a:prstGeom prst="line">
                <a:avLst/>
              </a:prstGeom>
              <a:noFill/>
              <a:ln w="57150" cap="sq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  <a:miter lim="800000"/>
                <a:headEnd w="lg" len="lg"/>
                <a:tailEnd w="lg" len="lg"/>
              </a:ln>
              <a:effectLst/>
            </p:spPr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733670" y="4614951"/>
                <a:ext cx="1351227" cy="0"/>
              </a:xfrm>
              <a:prstGeom prst="line">
                <a:avLst/>
              </a:prstGeom>
              <a:noFill/>
              <a:ln w="5715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</p:cxnSp>
          <p:sp>
            <p:nvSpPr>
              <p:cNvPr id="112" name="矩形 111"/>
              <p:cNvSpPr/>
              <p:nvPr/>
            </p:nvSpPr>
            <p:spPr>
              <a:xfrm>
                <a:off x="3072200" y="4052572"/>
                <a:ext cx="751288" cy="314875"/>
              </a:xfrm>
              <a:prstGeom prst="rect">
                <a:avLst/>
              </a:prstGeom>
              <a:solidFill>
                <a:srgbClr val="FFFF00"/>
              </a:solidFill>
              <a:ln w="15875" cap="flat" cmpd="sng" algn="ctr">
                <a:solidFill>
                  <a:srgbClr val="000000"/>
                </a:solidFill>
                <a:prstDash val="soli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895" b="1" kern="0" dirty="0">
                    <a:solidFill>
                      <a:srgbClr val="0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LA</a:t>
                </a:r>
                <a:endParaRPr lang="en-US" altLang="zh-CN" sz="189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2298059" y="3190478"/>
                <a:ext cx="855910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  <a:sym typeface="Wingdings" panose="05000000000000000000" pitchFamily="2" charset="2"/>
                  </a:rPr>
                  <a:t>_OP</a:t>
                </a:r>
                <a:endParaRPr lang="zh-CN" altLang="en-US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华文细黑" panose="02010600040101010101" pitchFamily="2" charset="-122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3098437" y="3351980"/>
                <a:ext cx="39380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2120183" y="5326011"/>
                <a:ext cx="930485" cy="0"/>
              </a:xfrm>
              <a:prstGeom prst="line">
                <a:avLst/>
              </a:prstGeom>
              <a:noFill/>
              <a:ln w="19050" cap="sq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16" name="等腰三角形 115"/>
              <p:cNvSpPr/>
              <p:nvPr/>
            </p:nvSpPr>
            <p:spPr>
              <a:xfrm rot="5400000">
                <a:off x="3058208" y="4153502"/>
                <a:ext cx="121825" cy="89865"/>
              </a:xfrm>
              <a:prstGeom prst="triangle">
                <a:avLst>
                  <a:gd name="adj" fmla="val 50001"/>
                </a:avLst>
              </a:prstGeom>
              <a:solidFill>
                <a:srgbClr val="FFFF00"/>
              </a:solidFill>
              <a:ln w="158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95" b="1" kern="0">
                  <a:solidFill>
                    <a:srgbClr val="000000"/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3945247" y="4033462"/>
                <a:ext cx="631552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LDLA</a:t>
                </a:r>
                <a:endParaRPr lang="en-US" altLang="zh-CN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18" name="任意多边形 117"/>
              <p:cNvSpPr/>
              <p:nvPr/>
            </p:nvSpPr>
            <p:spPr>
              <a:xfrm>
                <a:off x="3098438" y="3102837"/>
                <a:ext cx="1900748" cy="638841"/>
              </a:xfrm>
              <a:custGeom>
                <a:avLst/>
                <a:gdLst>
                  <a:gd name="connsiteX0" fmla="*/ 511175 w 1530350"/>
                  <a:gd name="connsiteY0" fmla="*/ 3175 h 514350"/>
                  <a:gd name="connsiteX1" fmla="*/ 0 w 1530350"/>
                  <a:gd name="connsiteY1" fmla="*/ 514350 h 514350"/>
                  <a:gd name="connsiteX2" fmla="*/ 615950 w 1530350"/>
                  <a:gd name="connsiteY2" fmla="*/ 514350 h 514350"/>
                  <a:gd name="connsiteX3" fmla="*/ 765175 w 1530350"/>
                  <a:gd name="connsiteY3" fmla="*/ 365125 h 514350"/>
                  <a:gd name="connsiteX4" fmla="*/ 908050 w 1530350"/>
                  <a:gd name="connsiteY4" fmla="*/ 508000 h 514350"/>
                  <a:gd name="connsiteX5" fmla="*/ 1530350 w 1530350"/>
                  <a:gd name="connsiteY5" fmla="*/ 508000 h 514350"/>
                  <a:gd name="connsiteX6" fmla="*/ 1022350 w 1530350"/>
                  <a:gd name="connsiteY6" fmla="*/ 0 h 514350"/>
                  <a:gd name="connsiteX7" fmla="*/ 511175 w 1530350"/>
                  <a:gd name="connsiteY7" fmla="*/ 3175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0350" h="514350">
                    <a:moveTo>
                      <a:pt x="511175" y="3175"/>
                    </a:moveTo>
                    <a:lnTo>
                      <a:pt x="0" y="514350"/>
                    </a:lnTo>
                    <a:lnTo>
                      <a:pt x="615950" y="514350"/>
                    </a:lnTo>
                    <a:lnTo>
                      <a:pt x="765175" y="365125"/>
                    </a:lnTo>
                    <a:lnTo>
                      <a:pt x="908050" y="508000"/>
                    </a:lnTo>
                    <a:lnTo>
                      <a:pt x="1530350" y="508000"/>
                    </a:lnTo>
                    <a:lnTo>
                      <a:pt x="1022350" y="0"/>
                    </a:lnTo>
                    <a:lnTo>
                      <a:pt x="511175" y="3175"/>
                    </a:lnTo>
                    <a:close/>
                  </a:path>
                </a:pathLst>
              </a:custGeom>
              <a:solidFill>
                <a:srgbClr val="ED7D31"/>
              </a:solidFill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altLang="zh-CN" sz="1705" b="1" kern="0" dirty="0">
                    <a:solidFill>
                      <a:srgbClr val="FFFF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en-US" altLang="zh-CN" sz="1705" b="1" kern="0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2447075" y="4042760"/>
                <a:ext cx="511001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>
                    <a:solidFill>
                      <a:schemeClr val="accent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CLK</a:t>
                </a:r>
                <a:endParaRPr lang="en-US" altLang="zh-CN" sz="1325" b="1" kern="0" dirty="0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364075" y="4804277"/>
                <a:ext cx="1166664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bus1</a:t>
                </a: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  <a:sym typeface="Wingdings" panose="05000000000000000000" pitchFamily="2" charset="2"/>
                  </a:rPr>
                  <a:t>bus2</a:t>
                </a:r>
                <a:endParaRPr lang="zh-CN" altLang="en-US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华文细黑" panose="02010600040101010101" pitchFamily="2" charset="-122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4688657" y="4430116"/>
              <a:ext cx="763488" cy="4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895" b="1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Wingdings" panose="05000000000000000000" pitchFamily="2" charset="2"/>
                </a:rPr>
                <a:t>bus2</a:t>
              </a:r>
              <a:endParaRPr lang="en-US" altLang="zh-CN" sz="1895" b="1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158403" y="4800065"/>
              <a:ext cx="1166664" cy="31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000" i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 defTabSz="914400">
                <a:defRPr/>
              </a:pPr>
              <a:r>
                <a:rPr lang="en-US" altLang="zh-CN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Wingdings" panose="05000000000000000000" pitchFamily="2" charset="2"/>
                </a:rPr>
                <a:t>bus2</a:t>
              </a:r>
              <a:r>
                <a:rPr lang="en-US" altLang="zh-CN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bus1</a:t>
              </a:r>
              <a:endParaRPr lang="zh-CN" altLang="en-US" sz="1325" b="1" kern="0" dirty="0">
                <a:solidFill>
                  <a:srgbClr val="C00000"/>
                </a:solidFill>
                <a:latin typeface="Segoe UI Black" panose="020B0A02040204020203" pitchFamily="34" charset="0"/>
                <a:ea typeface="华文细黑" panose="02010600040101010101" pitchFamily="2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65608" y="1182052"/>
            <a:ext cx="10190223" cy="471020"/>
            <a:chOff x="1165748" y="1496360"/>
            <a:chExt cx="10747501" cy="496779"/>
          </a:xfrm>
        </p:grpSpPr>
        <p:sp>
          <p:nvSpPr>
            <p:cNvPr id="131" name="文本框 130"/>
            <p:cNvSpPr txBox="1"/>
            <p:nvPr/>
          </p:nvSpPr>
          <p:spPr>
            <a:xfrm>
              <a:off x="8829113" y="1496360"/>
              <a:ext cx="584671" cy="342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914400">
                <a:defRPr/>
              </a:pPr>
              <a:r>
                <a:rPr lang="en-US" altLang="zh-CN" sz="1515" b="1" kern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BUS</a:t>
              </a:r>
              <a:endParaRPr lang="en-US" altLang="zh-CN" sz="1515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2" name="左右箭头 131"/>
            <p:cNvSpPr/>
            <p:nvPr/>
          </p:nvSpPr>
          <p:spPr>
            <a:xfrm>
              <a:off x="1165748" y="1724830"/>
              <a:ext cx="10747501" cy="268309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2655" b="1" i="1" kern="0">
                <a:solidFill>
                  <a:srgbClr val="FFFFFF"/>
                </a:solidFill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1781140" y="4131641"/>
            <a:ext cx="3747191" cy="2085720"/>
            <a:chOff x="1917124" y="4608138"/>
            <a:chExt cx="3952115" cy="2199784"/>
          </a:xfrm>
        </p:grpSpPr>
        <p:cxnSp>
          <p:nvCxnSpPr>
            <p:cNvPr id="134" name="直接连接符 133"/>
            <p:cNvCxnSpPr/>
            <p:nvPr/>
          </p:nvCxnSpPr>
          <p:spPr>
            <a:xfrm>
              <a:off x="4052455" y="4608138"/>
              <a:ext cx="0" cy="658325"/>
            </a:xfrm>
            <a:prstGeom prst="line">
              <a:avLst/>
            </a:prstGeom>
            <a:noFill/>
            <a:ln w="57150" cap="flat" cmpd="sng" algn="ctr">
              <a:solidFill>
                <a:srgbClr val="517CFD"/>
              </a:solidFill>
              <a:prstDash val="solid"/>
              <a:miter lim="800000"/>
              <a:headEnd type="triangle" w="med" len="med"/>
            </a:ln>
            <a:effectLst/>
          </p:spPr>
        </p:cxnSp>
        <p:grpSp>
          <p:nvGrpSpPr>
            <p:cNvPr id="135" name="组合 134"/>
            <p:cNvGrpSpPr/>
            <p:nvPr/>
          </p:nvGrpSpPr>
          <p:grpSpPr>
            <a:xfrm>
              <a:off x="1917124" y="5224827"/>
              <a:ext cx="3952115" cy="1583095"/>
              <a:chOff x="1917124" y="5224827"/>
              <a:chExt cx="3952115" cy="1583095"/>
            </a:xfrm>
          </p:grpSpPr>
          <p:cxnSp>
            <p:nvCxnSpPr>
              <p:cNvPr id="136" name="直接连接符 135"/>
              <p:cNvCxnSpPr/>
              <p:nvPr/>
            </p:nvCxnSpPr>
            <p:spPr>
              <a:xfrm>
                <a:off x="4543415" y="6435883"/>
                <a:ext cx="0" cy="264263"/>
              </a:xfrm>
              <a:prstGeom prst="line">
                <a:avLst/>
              </a:prstGeom>
              <a:noFill/>
              <a:ln w="19050" cap="sq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4752588" y="5835953"/>
                <a:ext cx="401456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headEnd type="stealth" w="lg" len="lg"/>
                <a:tailEnd type="none" w="lg" len="lg"/>
              </a:ln>
              <a:effectLst/>
            </p:spPr>
          </p:cxnSp>
          <p:sp>
            <p:nvSpPr>
              <p:cNvPr id="138" name="矩形 137"/>
              <p:cNvSpPr/>
              <p:nvPr/>
            </p:nvSpPr>
            <p:spPr>
              <a:xfrm>
                <a:off x="3271012" y="5231579"/>
                <a:ext cx="1481577" cy="1208751"/>
              </a:xfrm>
              <a:prstGeom prst="rect">
                <a:avLst/>
              </a:prstGeom>
              <a:solidFill>
                <a:srgbClr val="FFCCFF"/>
              </a:solidFill>
              <a:ln w="19050" cap="flat" cmpd="sng" algn="ctr">
                <a:solidFill>
                  <a:srgbClr val="333333">
                    <a:shade val="50000"/>
                  </a:srgbClr>
                </a:solidFill>
                <a:prstDash val="solid"/>
              </a:ln>
              <a:effectLst/>
            </p:spPr>
            <p:txBody>
              <a:bodyPr vert="horz" rtlCol="0" anchor="ctr" anchorCtr="1"/>
              <a:lstStyle/>
              <a:p>
                <a:pPr algn="ctr" defTabSz="914400">
                  <a:defRPr/>
                </a:pPr>
                <a:r>
                  <a:rPr lang="zh-CN" altLang="en-US" sz="1515" b="1" kern="0" dirty="0">
                    <a:solidFill>
                      <a:srgbClr val="000000"/>
                    </a:solidFill>
                    <a:latin typeface="Segoe UI Black" panose="020B0A02040204020203" pitchFamily="34" charset="0"/>
                    <a:ea typeface="微软雅黑" panose="020B0503020204020204" charset="-122"/>
                    <a:cs typeface="Segoe UI Black" panose="020B0A02040204020203" pitchFamily="34" charset="0"/>
                  </a:rPr>
                  <a:t>寄存器堆</a:t>
                </a:r>
                <a:endParaRPr lang="zh-CN" altLang="en-US" sz="151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>
                <a:off x="2111026" y="5659223"/>
                <a:ext cx="1159986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7030A0"/>
                </a:solidFill>
                <a:prstDash val="solid"/>
                <a:miter lim="800000"/>
                <a:tailEnd type="triangle" w="med" len="med"/>
              </a:ln>
              <a:effectLst/>
            </p:spPr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3007649" y="6218353"/>
                <a:ext cx="272026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tailEnd type="stealth" w="lg" len="lg"/>
              </a:ln>
              <a:effectLst/>
            </p:spPr>
          </p:cxnSp>
          <p:sp>
            <p:nvSpPr>
              <p:cNvPr id="141" name="文本框 140"/>
              <p:cNvSpPr txBox="1"/>
              <p:nvPr/>
            </p:nvSpPr>
            <p:spPr>
              <a:xfrm>
                <a:off x="4827814" y="5902818"/>
                <a:ext cx="1041425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 err="1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ReadReg</a:t>
                </a:r>
                <a:r>
                  <a:rPr lang="en-US" altLang="zh-CN" sz="1325" b="1" kern="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#</a:t>
                </a:r>
                <a:endParaRPr lang="zh-CN" altLang="en-US" sz="1325" b="1" kern="0" dirty="0">
                  <a:latin typeface="Segoe UI Black" panose="020B0A02040204020203" pitchFamily="34" charset="0"/>
                  <a:ea typeface="华文细黑" panose="02010600040101010101" pitchFamily="2" charset="-122"/>
                  <a:cs typeface="Segoe UI Black" panose="020B0A02040204020203" pitchFamily="34" charset="0"/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3205135" y="6065445"/>
                <a:ext cx="477515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>
                    <a:solidFill>
                      <a:srgbClr val="0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W#</a:t>
                </a:r>
                <a:endParaRPr lang="en-US" altLang="zh-CN" sz="132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3199110" y="5447910"/>
                <a:ext cx="482873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>
                    <a:solidFill>
                      <a:srgbClr val="0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Din</a:t>
                </a:r>
                <a:endParaRPr lang="en-US" altLang="zh-CN" sz="132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1917124" y="6056708"/>
                <a:ext cx="1088975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WriteReg</a:t>
                </a: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#</a:t>
                </a:r>
                <a:endParaRPr lang="zh-CN" altLang="en-US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华文细黑" panose="02010600040101010101" pitchFamily="2" charset="-122"/>
                  <a:cs typeface="Segoe UI Black" panose="020B0A02040204020203" pitchFamily="34" charset="0"/>
                </a:endParaRPr>
              </a:p>
            </p:txBody>
          </p:sp>
          <p:sp>
            <p:nvSpPr>
              <p:cNvPr id="145" name="等腰三角形 144"/>
              <p:cNvSpPr/>
              <p:nvPr/>
            </p:nvSpPr>
            <p:spPr>
              <a:xfrm>
                <a:off x="4485808" y="6335496"/>
                <a:ext cx="116450" cy="100387"/>
              </a:xfrm>
              <a:prstGeom prst="triangle">
                <a:avLst/>
              </a:prstGeom>
              <a:solidFill>
                <a:srgbClr val="FFCCFF"/>
              </a:solidFill>
              <a:ln w="158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895" b="1" kern="0">
                  <a:solidFill>
                    <a:srgbClr val="000000"/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525312" y="6189810"/>
                <a:ext cx="466799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>
                    <a:solidFill>
                      <a:srgbClr val="0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WE</a:t>
                </a:r>
                <a:endParaRPr lang="en-US" altLang="zh-CN" sz="1325" b="1" kern="0" dirty="0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147" name="直接连接符 146"/>
              <p:cNvCxnSpPr/>
              <p:nvPr/>
            </p:nvCxnSpPr>
            <p:spPr>
              <a:xfrm>
                <a:off x="3747298" y="6435882"/>
                <a:ext cx="0" cy="309289"/>
              </a:xfrm>
              <a:prstGeom prst="line">
                <a:avLst/>
              </a:prstGeom>
              <a:noFill/>
              <a:ln w="19050" cap="flat" cmpd="sng" algn="ctr">
                <a:solidFill>
                  <a:srgbClr val="333333">
                    <a:shade val="95000"/>
                    <a:satMod val="105000"/>
                  </a:srgbClr>
                </a:solidFill>
                <a:prstDash val="solid"/>
                <a:miter lim="800000"/>
                <a:headEnd type="stealth" w="lg" len="lg"/>
              </a:ln>
              <a:effectLst/>
            </p:spPr>
          </p:cxnSp>
          <p:sp>
            <p:nvSpPr>
              <p:cNvPr id="148" name="文本框 147"/>
              <p:cNvSpPr txBox="1"/>
              <p:nvPr/>
            </p:nvSpPr>
            <p:spPr>
              <a:xfrm>
                <a:off x="2524409" y="6495829"/>
                <a:ext cx="1216223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 err="1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WriteEnable</a:t>
                </a:r>
                <a:endParaRPr lang="en-US" altLang="zh-CN" sz="1325" b="1" kern="0" dirty="0" err="1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3732685" y="5224827"/>
                <a:ext cx="610791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 err="1">
                    <a:solidFill>
                      <a:srgbClr val="0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Dout</a:t>
                </a:r>
                <a:endParaRPr lang="en-US" altLang="zh-CN" sz="1325" b="1" kern="0" dirty="0" err="1">
                  <a:solidFill>
                    <a:srgbClr val="0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50" name="文本框 149"/>
              <p:cNvSpPr txBox="1"/>
              <p:nvPr/>
            </p:nvSpPr>
            <p:spPr>
              <a:xfrm>
                <a:off x="4535641" y="6495625"/>
                <a:ext cx="511001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>
                    <a:solidFill>
                      <a:srgbClr val="0000FF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CLK</a:t>
                </a:r>
                <a:endParaRPr lang="en-US" altLang="zh-CN" sz="1325" b="1" kern="0" dirty="0">
                  <a:solidFill>
                    <a:srgbClr val="0000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1254555" y="2343021"/>
            <a:ext cx="723900" cy="2785205"/>
            <a:chOff x="1361739" y="2721702"/>
            <a:chExt cx="763488" cy="2937521"/>
          </a:xfrm>
        </p:grpSpPr>
        <p:sp>
          <p:nvSpPr>
            <p:cNvPr id="152" name="文本框 151"/>
            <p:cNvSpPr txBox="1"/>
            <p:nvPr/>
          </p:nvSpPr>
          <p:spPr>
            <a:xfrm>
              <a:off x="1361739" y="4318646"/>
              <a:ext cx="763488" cy="4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marR="0" lvl="0" indent="0" algn="r" defTabSz="964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600" b="0" i="0" u="none" strike="noStrike" kern="0" cap="none" spc="0" normalizeH="0" baseline="0">
                  <a:ln>
                    <a:noFill/>
                  </a:ln>
                  <a:effectLst/>
                  <a:uLnTx/>
                  <a:uFillTx/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defRPr>
              </a:lvl1pPr>
            </a:lstStyle>
            <a:p>
              <a:r>
                <a:rPr lang="en-US" altLang="zh-CN" sz="1895" b="1" dirty="0">
                  <a:solidFill>
                    <a:srgbClr val="7030A0"/>
                  </a:solidFill>
                </a:rPr>
                <a:t>bus1</a:t>
              </a:r>
              <a:endParaRPr lang="en-US" altLang="zh-CN" sz="1895" b="1" dirty="0">
                <a:solidFill>
                  <a:srgbClr val="7030A0"/>
                </a:solidFill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2120183" y="2721702"/>
              <a:ext cx="0" cy="2937521"/>
            </a:xfrm>
            <a:prstGeom prst="line">
              <a:avLst/>
            </a:prstGeom>
            <a:noFill/>
            <a:ln w="57150" cap="sq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</p:grpSp>
      <p:cxnSp>
        <p:nvCxnSpPr>
          <p:cNvPr id="154" name="直接连接符 153"/>
          <p:cNvCxnSpPr/>
          <p:nvPr/>
        </p:nvCxnSpPr>
        <p:spPr>
          <a:xfrm>
            <a:off x="2306040" y="2326298"/>
            <a:ext cx="1491806" cy="0"/>
          </a:xfrm>
          <a:prstGeom prst="line">
            <a:avLst/>
          </a:prstGeom>
          <a:noFill/>
          <a:ln w="19050" cap="flat" cmpd="sng" algn="ctr">
            <a:solidFill>
              <a:srgbClr val="333333">
                <a:shade val="95000"/>
                <a:satMod val="105000"/>
              </a:srgb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155" name="组合 154"/>
          <p:cNvGrpSpPr/>
          <p:nvPr/>
        </p:nvGrpSpPr>
        <p:grpSpPr>
          <a:xfrm>
            <a:off x="778307" y="1588176"/>
            <a:ext cx="2810351" cy="738123"/>
            <a:chOff x="859447" y="1925576"/>
            <a:chExt cx="2964041" cy="778489"/>
          </a:xfrm>
        </p:grpSpPr>
        <p:grpSp>
          <p:nvGrpSpPr>
            <p:cNvPr id="156" name="组合 155"/>
            <p:cNvGrpSpPr/>
            <p:nvPr/>
          </p:nvGrpSpPr>
          <p:grpSpPr>
            <a:xfrm>
              <a:off x="859447" y="1925576"/>
              <a:ext cx="2964041" cy="778489"/>
              <a:chOff x="859447" y="1925576"/>
              <a:chExt cx="2964041" cy="778489"/>
            </a:xfrm>
          </p:grpSpPr>
          <p:grpSp>
            <p:nvGrpSpPr>
              <p:cNvPr id="158" name="组合 157"/>
              <p:cNvGrpSpPr/>
              <p:nvPr/>
            </p:nvGrpSpPr>
            <p:grpSpPr>
              <a:xfrm>
                <a:off x="2374748" y="1925576"/>
                <a:ext cx="318672" cy="778489"/>
                <a:chOff x="2347518" y="3550347"/>
                <a:chExt cx="318672" cy="778489"/>
              </a:xfrm>
            </p:grpSpPr>
            <p:cxnSp>
              <p:nvCxnSpPr>
                <p:cNvPr id="165" name="直接连接符 164"/>
                <p:cNvCxnSpPr/>
                <p:nvPr/>
              </p:nvCxnSpPr>
              <p:spPr>
                <a:xfrm>
                  <a:off x="2443497" y="3550347"/>
                  <a:ext cx="7" cy="77848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  <a:tailEnd type="oval"/>
                </a:ln>
                <a:effectLst/>
              </p:spPr>
            </p:cxnSp>
            <p:cxnSp>
              <p:nvCxnSpPr>
                <p:cNvPr id="166" name="直接连接符 165"/>
                <p:cNvCxnSpPr/>
                <p:nvPr/>
              </p:nvCxnSpPr>
              <p:spPr>
                <a:xfrm rot="10800000" flipH="1">
                  <a:off x="2490616" y="3912294"/>
                  <a:ext cx="175574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167" name="等腰三角形 166"/>
                <p:cNvSpPr/>
                <p:nvPr/>
              </p:nvSpPr>
              <p:spPr>
                <a:xfrm rot="10800000">
                  <a:off x="2347518" y="3840286"/>
                  <a:ext cx="197646" cy="148725"/>
                </a:xfrm>
                <a:prstGeom prst="triangle">
                  <a:avLst/>
                </a:prstGeom>
                <a:solidFill>
                  <a:srgbClr val="00B050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zh-CN" altLang="en-US" sz="1515" b="1" kern="0">
                    <a:solidFill>
                      <a:srgbClr val="00B0F0"/>
                    </a:solidFill>
                    <a:latin typeface="Segoe UI Black" panose="020B0A02040204020203" pitchFamily="34" charset="0"/>
                    <a:ea typeface="微软雅黑" panose="020B0503020204020204" charset="-122"/>
                    <a:cs typeface="Segoe UI Black" panose="020B0A02040204020203" pitchFamily="34" charset="0"/>
                  </a:endParaRP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>
                <a:off x="1900827" y="1929250"/>
                <a:ext cx="318672" cy="766299"/>
                <a:chOff x="1900335" y="303006"/>
                <a:chExt cx="318672" cy="766299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 flipV="1">
                  <a:off x="2120185" y="303006"/>
                  <a:ext cx="0" cy="76629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  <a:tailEnd type="none"/>
                </a:ln>
                <a:effectLst/>
              </p:spPr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1900335" y="650151"/>
                  <a:ext cx="175574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</p:cxnSp>
            <p:sp>
              <p:nvSpPr>
                <p:cNvPr id="164" name="等腰三角形 163"/>
                <p:cNvSpPr/>
                <p:nvPr/>
              </p:nvSpPr>
              <p:spPr>
                <a:xfrm>
                  <a:off x="2021361" y="573434"/>
                  <a:ext cx="197646" cy="148725"/>
                </a:xfrm>
                <a:prstGeom prst="triangle">
                  <a:avLst/>
                </a:prstGeom>
                <a:solidFill>
                  <a:srgbClr val="00B050"/>
                </a:solidFill>
                <a:ln w="19050" cap="flat" cmpd="sng" algn="ctr">
                  <a:solidFill>
                    <a:srgbClr val="333333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>
                    <a:defRPr/>
                  </a:pPr>
                  <a:endParaRPr lang="zh-CN" altLang="en-US" sz="1515" b="1" kern="0">
                    <a:solidFill>
                      <a:srgbClr val="000000"/>
                    </a:solidFill>
                    <a:latin typeface="Segoe UI Black" panose="020B0A02040204020203" pitchFamily="34" charset="0"/>
                    <a:ea typeface="微软雅黑" panose="020B0503020204020204" charset="-122"/>
                    <a:cs typeface="Segoe UI Black" panose="020B0A02040204020203" pitchFamily="34" charset="0"/>
                  </a:endParaRPr>
                </a:p>
              </p:txBody>
            </p:sp>
          </p:grpSp>
          <p:sp>
            <p:nvSpPr>
              <p:cNvPr id="160" name="文本框 159"/>
              <p:cNvSpPr txBox="1"/>
              <p:nvPr/>
            </p:nvSpPr>
            <p:spPr>
              <a:xfrm>
                <a:off x="859447" y="2120252"/>
                <a:ext cx="1110406" cy="312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r" defTabSz="914400">
                  <a:defRPr/>
                </a:pP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bus1</a:t>
                </a: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  <a:sym typeface="Wingdings" panose="05000000000000000000" pitchFamily="2" charset="2"/>
                  </a:rPr>
                  <a:t>BUS</a:t>
                </a:r>
                <a:endParaRPr lang="zh-CN" altLang="en-US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华文细黑" panose="02010600040101010101" pitchFamily="2" charset="-122"/>
                  <a:cs typeface="Segoe UI Black" panose="020B0A02040204020203" pitchFamily="34" charset="0"/>
                </a:endParaRP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2610602" y="2125276"/>
                <a:ext cx="1212886" cy="31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i="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defTabSz="914400">
                  <a:defRPr/>
                </a:pP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  <a:sym typeface="Wingdings" panose="05000000000000000000" pitchFamily="2" charset="2"/>
                  </a:rPr>
                  <a:t>BUS</a:t>
                </a:r>
                <a:r>
                  <a:rPr lang="en-US" altLang="zh-CN" sz="1325" b="1" kern="0" dirty="0">
                    <a:solidFill>
                      <a:srgbClr val="C00000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bus1</a:t>
                </a:r>
                <a:endParaRPr lang="zh-CN" altLang="en-US" sz="1325" b="1" kern="0" dirty="0">
                  <a:solidFill>
                    <a:srgbClr val="C00000"/>
                  </a:solidFill>
                  <a:latin typeface="Segoe UI Black" panose="020B0A02040204020203" pitchFamily="34" charset="0"/>
                  <a:ea typeface="华文细黑" panose="02010600040101010101" pitchFamily="2" charset="-122"/>
                  <a:cs typeface="Segoe UI Black" panose="020B0A02040204020203" pitchFamily="34" charset="0"/>
                </a:endParaRPr>
              </a:p>
            </p:txBody>
          </p:sp>
        </p:grpSp>
        <p:cxnSp>
          <p:nvCxnSpPr>
            <p:cNvPr id="157" name="直接连接符 156"/>
            <p:cNvCxnSpPr/>
            <p:nvPr/>
          </p:nvCxnSpPr>
          <p:spPr>
            <a:xfrm>
              <a:off x="2121215" y="2704065"/>
              <a:ext cx="349512" cy="0"/>
            </a:xfrm>
            <a:prstGeom prst="line">
              <a:avLst/>
            </a:prstGeom>
            <a:noFill/>
            <a:ln w="19050" cap="flat" cmpd="sng" algn="ctr">
              <a:solidFill>
                <a:srgbClr val="333333">
                  <a:shade val="95000"/>
                  <a:satMod val="105000"/>
                </a:srgbClr>
              </a:solidFill>
              <a:prstDash val="solid"/>
              <a:headEnd type="oval"/>
              <a:tailEnd type="oval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6" grpId="1" bldLvl="0" animBg="1"/>
      <p:bldP spid="8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专用通路  单周期</a:t>
            </a:r>
            <a:r>
              <a:rPr lang="en-US" altLang="zh-CN" dirty="0" smtClean="0"/>
              <a:t>MIPS CPU</a:t>
            </a:r>
            <a:endParaRPr lang="zh-CN" altLang="en-US" dirty="0"/>
          </a:p>
        </p:txBody>
      </p:sp>
      <p:sp>
        <p:nvSpPr>
          <p:cNvPr id="5" name="流程图: 手动输入 146"/>
          <p:cNvSpPr/>
          <p:nvPr/>
        </p:nvSpPr>
        <p:spPr>
          <a:xfrm>
            <a:off x="4913242" y="5337758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rgbClr val="ED7D3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6" name="直接连接符 5"/>
          <p:cNvCxnSpPr/>
          <p:nvPr/>
        </p:nvCxnSpPr>
        <p:spPr>
          <a:xfrm>
            <a:off x="6096000" y="4006281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63957" y="4587119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任意多边形: 形状 256"/>
          <p:cNvSpPr/>
          <p:nvPr/>
        </p:nvSpPr>
        <p:spPr>
          <a:xfrm flipV="1">
            <a:off x="4656893" y="4141507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9" name="直接连接符 8"/>
          <p:cNvCxnSpPr/>
          <p:nvPr/>
        </p:nvCxnSpPr>
        <p:spPr>
          <a:xfrm>
            <a:off x="3843271" y="3893728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829269" y="3628925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组合 10"/>
          <p:cNvGrpSpPr/>
          <p:nvPr/>
        </p:nvGrpSpPr>
        <p:grpSpPr>
          <a:xfrm>
            <a:off x="4806802" y="1748979"/>
            <a:ext cx="6006406" cy="1849765"/>
            <a:chOff x="5039741" y="3208161"/>
            <a:chExt cx="597546" cy="457491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" name="直接连接符 13"/>
          <p:cNvCxnSpPr/>
          <p:nvPr/>
        </p:nvCxnSpPr>
        <p:spPr>
          <a:xfrm>
            <a:off x="4810800" y="2170892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组合 14"/>
          <p:cNvGrpSpPr/>
          <p:nvPr/>
        </p:nvGrpSpPr>
        <p:grpSpPr>
          <a:xfrm>
            <a:off x="4819795" y="2382537"/>
            <a:ext cx="3059940" cy="1137035"/>
            <a:chOff x="5039741" y="3208161"/>
            <a:chExt cx="597546" cy="45749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4824328" y="2812984"/>
            <a:ext cx="705542" cy="450160"/>
            <a:chOff x="5039741" y="3208161"/>
            <a:chExt cx="597546" cy="45749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4530315" y="2961845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任意多边形: 形状 191"/>
          <p:cNvSpPr/>
          <p:nvPr/>
        </p:nvSpPr>
        <p:spPr>
          <a:xfrm>
            <a:off x="4817242" y="1960165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3" name="矩形 22"/>
          <p:cNvSpPr/>
          <p:nvPr/>
        </p:nvSpPr>
        <p:spPr>
          <a:xfrm>
            <a:off x="4802711" y="1502652"/>
            <a:ext cx="9804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02712" y="1712097"/>
            <a:ext cx="977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02712" y="1921543"/>
            <a:ext cx="71755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325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02712" y="2130989"/>
            <a:ext cx="680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02712" y="2351348"/>
            <a:ext cx="77978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07855" y="2917984"/>
            <a:ext cx="70866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02712" y="2560793"/>
            <a:ext cx="8832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931100" y="2170892"/>
            <a:ext cx="64833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89290" y="3394413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2009606" y="3827196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773399" y="3872113"/>
            <a:ext cx="5105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325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endCxn id="31" idx="1"/>
          </p:cNvCxnSpPr>
          <p:nvPr/>
        </p:nvCxnSpPr>
        <p:spPr>
          <a:xfrm>
            <a:off x="1594652" y="3608740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133425" y="3613328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809300" y="3073854"/>
            <a:ext cx="422275" cy="324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51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50577" y="3303617"/>
            <a:ext cx="900376" cy="1370404"/>
            <a:chOff x="2153669" y="3581315"/>
            <a:chExt cx="986507" cy="1387999"/>
          </a:xfrm>
        </p:grpSpPr>
        <p:sp>
          <p:nvSpPr>
            <p:cNvPr id="38" name="矩形 37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72635" y="3769167"/>
              <a:ext cx="467541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153669" y="3768090"/>
              <a:ext cx="333958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250540" y="4158047"/>
              <a:ext cx="755579" cy="506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3257818" y="3365051"/>
            <a:ext cx="617220" cy="266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14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62038" y="5312479"/>
            <a:ext cx="205122" cy="29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282760" y="5472283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251"/>
          <p:cNvSpPr/>
          <p:nvPr/>
        </p:nvSpPr>
        <p:spPr>
          <a:xfrm>
            <a:off x="2943615" y="5235258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6" name="矩形 45"/>
          <p:cNvSpPr/>
          <p:nvPr/>
        </p:nvSpPr>
        <p:spPr>
          <a:xfrm>
            <a:off x="3065578" y="4969147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71316" y="2590604"/>
            <a:ext cx="3606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86171" y="3658668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787905" y="3405039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71316" y="3918535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87988" y="5364099"/>
            <a:ext cx="1061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46701" y="5456303"/>
            <a:ext cx="850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837899" y="3263143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4" name="矩形 53"/>
          <p:cNvSpPr/>
          <p:nvPr/>
        </p:nvSpPr>
        <p:spPr>
          <a:xfrm>
            <a:off x="4823256" y="3473409"/>
            <a:ext cx="4737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824328" y="3777623"/>
            <a:ext cx="4737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18000" y="4107545"/>
            <a:ext cx="4362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3256" y="4443818"/>
            <a:ext cx="4737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16892" y="3227979"/>
            <a:ext cx="4641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81518" y="4210494"/>
            <a:ext cx="8585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325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66794" y="3483146"/>
            <a:ext cx="3892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59075" y="3880852"/>
            <a:ext cx="3892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4386030" y="3988379"/>
            <a:ext cx="267335" cy="509573"/>
            <a:chOff x="4451072" y="4543951"/>
            <a:chExt cx="281956" cy="537440"/>
          </a:xfrm>
        </p:grpSpPr>
        <p:sp>
          <p:nvSpPr>
            <p:cNvPr id="63" name="流程图: 手动操作 62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4" name="矩形 63"/>
            <p:cNvSpPr/>
            <p:nvPr/>
          </p:nvSpPr>
          <p:spPr>
            <a:xfrm>
              <a:off x="4451072" y="4543951"/>
              <a:ext cx="281956" cy="527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流程图: 手动操作 64"/>
          <p:cNvSpPr/>
          <p:nvPr/>
        </p:nvSpPr>
        <p:spPr>
          <a:xfrm rot="16200000">
            <a:off x="1267655" y="3500560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6" name="矩形 65"/>
          <p:cNvSpPr/>
          <p:nvPr/>
        </p:nvSpPr>
        <p:spPr>
          <a:xfrm>
            <a:off x="1354929" y="3349346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流程图: 手动操作 66"/>
          <p:cNvSpPr/>
          <p:nvPr/>
        </p:nvSpPr>
        <p:spPr>
          <a:xfrm rot="16200000">
            <a:off x="6875885" y="4029796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8" name="矩形 67"/>
          <p:cNvSpPr/>
          <p:nvPr/>
        </p:nvSpPr>
        <p:spPr>
          <a:xfrm>
            <a:off x="6965394" y="3887379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流程图: 手动操作 68"/>
          <p:cNvSpPr/>
          <p:nvPr/>
        </p:nvSpPr>
        <p:spPr>
          <a:xfrm rot="16200000">
            <a:off x="10588698" y="3685581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0" name="矩形 69"/>
          <p:cNvSpPr/>
          <p:nvPr/>
        </p:nvSpPr>
        <p:spPr>
          <a:xfrm>
            <a:off x="10679789" y="3558777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6169641" y="3628926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448454" y="5401150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7003106" y="5186364"/>
            <a:ext cx="460375" cy="523995"/>
            <a:chOff x="7239187" y="4876234"/>
            <a:chExt cx="504415" cy="574121"/>
          </a:xfrm>
        </p:grpSpPr>
        <p:sp>
          <p:nvSpPr>
            <p:cNvPr id="74" name="平行四边形 73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5" name="矩形 74"/>
            <p:cNvSpPr/>
            <p:nvPr/>
          </p:nvSpPr>
          <p:spPr>
            <a:xfrm>
              <a:off x="7239187" y="4999635"/>
              <a:ext cx="50441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7972569" y="5548385"/>
            <a:ext cx="2794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54117" y="5326658"/>
            <a:ext cx="9423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7229175" y="4176678"/>
            <a:ext cx="438559" cy="334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178354" y="3902221"/>
            <a:ext cx="5359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181088" y="3394413"/>
            <a:ext cx="5454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027887" y="3382266"/>
            <a:ext cx="61468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任意多边形: 形状 323"/>
          <p:cNvSpPr/>
          <p:nvPr/>
        </p:nvSpPr>
        <p:spPr>
          <a:xfrm>
            <a:off x="7646456" y="3468098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83" name="矩形 82"/>
          <p:cNvSpPr/>
          <p:nvPr/>
        </p:nvSpPr>
        <p:spPr>
          <a:xfrm rot="16200000">
            <a:off x="7702130" y="3760608"/>
            <a:ext cx="5060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075634" y="3634781"/>
            <a:ext cx="99949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058214" y="4201663"/>
            <a:ext cx="94932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8089818" y="3905643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9994588" y="3904872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9188340" y="3330681"/>
            <a:ext cx="874175" cy="1361582"/>
            <a:chOff x="2106940" y="3477998"/>
            <a:chExt cx="957799" cy="1491834"/>
          </a:xfrm>
        </p:grpSpPr>
        <p:sp>
          <p:nvSpPr>
            <p:cNvPr id="89" name="矩形 88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 dirty="0"/>
            </a:p>
          </p:txBody>
        </p:sp>
        <p:sp>
          <p:nvSpPr>
            <p:cNvPr id="90" name="矩形 89"/>
            <p:cNvSpPr/>
            <p:nvPr/>
          </p:nvSpPr>
          <p:spPr>
            <a:xfrm>
              <a:off x="2317534" y="3480984"/>
              <a:ext cx="508589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597199" y="3861428"/>
              <a:ext cx="467540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146656" y="3834566"/>
              <a:ext cx="333957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185342" y="4068361"/>
              <a:ext cx="755579" cy="5482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106940" y="4556521"/>
              <a:ext cx="51902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9940770" y="3644055"/>
            <a:ext cx="9055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61634" y="6143488"/>
            <a:ext cx="1315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797871" y="5054000"/>
            <a:ext cx="353695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89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917148" y="5448360"/>
            <a:ext cx="353695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89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84901" y="6202658"/>
            <a:ext cx="13061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3829269" y="2560140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任意多边形: 形状 256"/>
          <p:cNvSpPr/>
          <p:nvPr/>
        </p:nvSpPr>
        <p:spPr>
          <a:xfrm flipV="1">
            <a:off x="10948983" y="3629000"/>
            <a:ext cx="21344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02" name="直接连接符 101"/>
          <p:cNvCxnSpPr>
            <a:stCxn id="101" idx="0"/>
          </p:cNvCxnSpPr>
          <p:nvPr/>
        </p:nvCxnSpPr>
        <p:spPr>
          <a:xfrm>
            <a:off x="11162431" y="3774964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3848665" y="4137948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4163957" y="4362629"/>
            <a:ext cx="25757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4163957" y="3893728"/>
            <a:ext cx="0" cy="468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829269" y="2560140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3837130" y="5559256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163957" y="4587119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163956" y="6425264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9000571" y="3133382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9000571" y="3133383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0279487" y="3133383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10286437" y="3617598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6461111" y="4482568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461110" y="4023883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6721225" y="4293640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739617" y="4294025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096000" y="5484006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849771" y="2806728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矩形 119"/>
          <p:cNvSpPr/>
          <p:nvPr/>
        </p:nvSpPr>
        <p:spPr>
          <a:xfrm>
            <a:off x="3777869" y="2350402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等腰三角形 120"/>
          <p:cNvSpPr/>
          <p:nvPr/>
        </p:nvSpPr>
        <p:spPr>
          <a:xfrm>
            <a:off x="1906626" y="3706511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122" name="组合 121"/>
          <p:cNvGrpSpPr/>
          <p:nvPr/>
        </p:nvGrpSpPr>
        <p:grpSpPr>
          <a:xfrm>
            <a:off x="5245466" y="4679101"/>
            <a:ext cx="510540" cy="461511"/>
            <a:chOff x="1853728" y="4285666"/>
            <a:chExt cx="538460" cy="486750"/>
          </a:xfrm>
          <a:solidFill>
            <a:srgbClr val="FFCCFF"/>
          </a:solidFill>
        </p:grpSpPr>
        <p:cxnSp>
          <p:nvCxnSpPr>
            <p:cNvPr id="123" name="直接连接符 122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1853728" y="4460324"/>
              <a:ext cx="538460" cy="3120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等腰三角形 124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9390718" y="4570432"/>
            <a:ext cx="510540" cy="461511"/>
            <a:chOff x="1853728" y="4285666"/>
            <a:chExt cx="538460" cy="486750"/>
          </a:xfrm>
          <a:solidFill>
            <a:srgbClr val="00B050"/>
          </a:solidFill>
        </p:grpSpPr>
        <p:cxnSp>
          <p:nvCxnSpPr>
            <p:cNvPr id="127" name="直接连接符 12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1853728" y="4460324"/>
              <a:ext cx="538460" cy="3120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130" name="直接连接符 129"/>
          <p:cNvCxnSpPr/>
          <p:nvPr/>
        </p:nvCxnSpPr>
        <p:spPr>
          <a:xfrm>
            <a:off x="3311953" y="3627686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1203993" y="3468098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1203993" y="5935372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8477764" y="5657673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934083" y="6178446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930896" y="3741271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930896" y="3741271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203993" y="3468098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8184039" y="5657672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2282760" y="3628926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2282760" y="5017707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1" name="组合 140"/>
          <p:cNvGrpSpPr/>
          <p:nvPr/>
        </p:nvGrpSpPr>
        <p:grpSpPr>
          <a:xfrm>
            <a:off x="4835292" y="2602163"/>
            <a:ext cx="2305227" cy="1317624"/>
            <a:chOff x="5039741" y="3208161"/>
            <a:chExt cx="597546" cy="457491"/>
          </a:xfrm>
        </p:grpSpPr>
        <p:cxnSp>
          <p:nvCxnSpPr>
            <p:cNvPr id="142" name="直接连接符 141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4" name="直接连接符 143"/>
          <p:cNvCxnSpPr/>
          <p:nvPr/>
        </p:nvCxnSpPr>
        <p:spPr>
          <a:xfrm>
            <a:off x="8538102" y="2270070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8102928" y="3655088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538102" y="2270070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流程图: 延期 146"/>
          <p:cNvSpPr/>
          <p:nvPr/>
        </p:nvSpPr>
        <p:spPr>
          <a:xfrm>
            <a:off x="8742363" y="2110449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48" name="直接连接符 147"/>
          <p:cNvCxnSpPr/>
          <p:nvPr/>
        </p:nvCxnSpPr>
        <p:spPr>
          <a:xfrm>
            <a:off x="9010191" y="2218723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9274988" y="1502651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1533730" y="1502651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520558" y="1502651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矩形 151"/>
          <p:cNvSpPr/>
          <p:nvPr/>
        </p:nvSpPr>
        <p:spPr>
          <a:xfrm>
            <a:off x="660864" y="3328252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114313" y="3335118"/>
            <a:ext cx="3251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121543" y="3602666"/>
            <a:ext cx="32067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107210" y="3865133"/>
            <a:ext cx="3536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6096000" y="4006281"/>
            <a:ext cx="924532" cy="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4163957" y="4587119"/>
            <a:ext cx="658040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任意多边形: 形状 256"/>
          <p:cNvSpPr/>
          <p:nvPr/>
        </p:nvSpPr>
        <p:spPr>
          <a:xfrm flipV="1">
            <a:off x="4646830" y="4141803"/>
            <a:ext cx="150942" cy="84135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59" name="直接连接符 158"/>
          <p:cNvCxnSpPr/>
          <p:nvPr/>
        </p:nvCxnSpPr>
        <p:spPr>
          <a:xfrm>
            <a:off x="3806556" y="3626935"/>
            <a:ext cx="1004244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4806802" y="1748979"/>
            <a:ext cx="6006406" cy="1849765"/>
            <a:chOff x="5039741" y="3208161"/>
            <a:chExt cx="597546" cy="457491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63" name="直接连接符 162"/>
          <p:cNvCxnSpPr/>
          <p:nvPr/>
        </p:nvCxnSpPr>
        <p:spPr>
          <a:xfrm>
            <a:off x="4810800" y="2170892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4" name="组合 163"/>
          <p:cNvGrpSpPr/>
          <p:nvPr/>
        </p:nvGrpSpPr>
        <p:grpSpPr>
          <a:xfrm>
            <a:off x="4819795" y="2382537"/>
            <a:ext cx="3059940" cy="1137035"/>
            <a:chOff x="5039741" y="3208161"/>
            <a:chExt cx="597546" cy="457491"/>
          </a:xfrm>
        </p:grpSpPr>
        <p:cxnSp>
          <p:nvCxnSpPr>
            <p:cNvPr id="165" name="直接连接符 164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4824328" y="2812984"/>
            <a:ext cx="705542" cy="450160"/>
            <a:chOff x="5039741" y="3208161"/>
            <a:chExt cx="597546" cy="457491"/>
          </a:xfrm>
        </p:grpSpPr>
        <p:cxnSp>
          <p:nvCxnSpPr>
            <p:cNvPr id="168" name="直接连接符 167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0" name="直接连接符 169"/>
          <p:cNvCxnSpPr/>
          <p:nvPr/>
        </p:nvCxnSpPr>
        <p:spPr>
          <a:xfrm>
            <a:off x="4530315" y="2961845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任意多边形: 形状 191"/>
          <p:cNvSpPr/>
          <p:nvPr/>
        </p:nvSpPr>
        <p:spPr>
          <a:xfrm>
            <a:off x="4817242" y="1960165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72" name="矩形 171"/>
          <p:cNvSpPr/>
          <p:nvPr/>
        </p:nvSpPr>
        <p:spPr>
          <a:xfrm>
            <a:off x="4802711" y="1502652"/>
            <a:ext cx="9804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802712" y="1712097"/>
            <a:ext cx="977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802712" y="1921543"/>
            <a:ext cx="71755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325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802712" y="2130989"/>
            <a:ext cx="680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4802712" y="2351348"/>
            <a:ext cx="77978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507855" y="2917984"/>
            <a:ext cx="70866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802712" y="2560793"/>
            <a:ext cx="8832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325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8931100" y="2170892"/>
            <a:ext cx="64833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325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 flipV="1">
            <a:off x="2009606" y="3827196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773399" y="3872113"/>
            <a:ext cx="5105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325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接连接符 181"/>
          <p:cNvCxnSpPr>
            <a:endCxn id="254" idx="1"/>
          </p:cNvCxnSpPr>
          <p:nvPr/>
        </p:nvCxnSpPr>
        <p:spPr>
          <a:xfrm>
            <a:off x="1594652" y="3608740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/>
          <p:cNvSpPr/>
          <p:nvPr/>
        </p:nvSpPr>
        <p:spPr>
          <a:xfrm>
            <a:off x="1809300" y="3073854"/>
            <a:ext cx="422275" cy="324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51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257818" y="3365051"/>
            <a:ext cx="617220" cy="266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14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962038" y="5312479"/>
            <a:ext cx="205122" cy="29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连接符 185"/>
          <p:cNvCxnSpPr/>
          <p:nvPr/>
        </p:nvCxnSpPr>
        <p:spPr>
          <a:xfrm>
            <a:off x="2282760" y="5472283"/>
            <a:ext cx="351575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7" name="任意多边形: 形状 251"/>
          <p:cNvSpPr/>
          <p:nvPr/>
        </p:nvSpPr>
        <p:spPr>
          <a:xfrm>
            <a:off x="2943615" y="5235258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88" name="矩形 187"/>
          <p:cNvSpPr/>
          <p:nvPr/>
        </p:nvSpPr>
        <p:spPr>
          <a:xfrm>
            <a:off x="3065578" y="4969147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771316" y="2590604"/>
            <a:ext cx="3606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786171" y="3658668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787905" y="3405039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3771316" y="3918535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771188" y="5326270"/>
            <a:ext cx="42735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4987988" y="5364099"/>
            <a:ext cx="1061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6046701" y="5456303"/>
            <a:ext cx="850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流程图: 手动操作 195"/>
          <p:cNvSpPr/>
          <p:nvPr/>
        </p:nvSpPr>
        <p:spPr>
          <a:xfrm rot="16200000">
            <a:off x="6875885" y="4029796"/>
            <a:ext cx="505805" cy="214765"/>
          </a:xfrm>
          <a:prstGeom prst="flowChartManualOperation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97" name="矩形 196"/>
          <p:cNvSpPr/>
          <p:nvPr/>
        </p:nvSpPr>
        <p:spPr>
          <a:xfrm>
            <a:off x="6965394" y="3887379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直接连接符 197"/>
          <p:cNvCxnSpPr/>
          <p:nvPr/>
        </p:nvCxnSpPr>
        <p:spPr>
          <a:xfrm>
            <a:off x="6169641" y="3628926"/>
            <a:ext cx="1476815" cy="1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7448454" y="5401150"/>
            <a:ext cx="329714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0" name="组合 199"/>
          <p:cNvGrpSpPr/>
          <p:nvPr/>
        </p:nvGrpSpPr>
        <p:grpSpPr>
          <a:xfrm>
            <a:off x="7003106" y="5186364"/>
            <a:ext cx="460375" cy="523995"/>
            <a:chOff x="7239187" y="4876234"/>
            <a:chExt cx="504415" cy="574121"/>
          </a:xfrm>
        </p:grpSpPr>
        <p:sp>
          <p:nvSpPr>
            <p:cNvPr id="201" name="平行四边形 200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239187" y="4999635"/>
              <a:ext cx="50441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3" name="矩形 202"/>
          <p:cNvSpPr/>
          <p:nvPr/>
        </p:nvSpPr>
        <p:spPr>
          <a:xfrm>
            <a:off x="7972569" y="5548385"/>
            <a:ext cx="2794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8154117" y="5326658"/>
            <a:ext cx="9423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连接符 204"/>
          <p:cNvCxnSpPr/>
          <p:nvPr/>
        </p:nvCxnSpPr>
        <p:spPr>
          <a:xfrm flipV="1">
            <a:off x="7229175" y="4176678"/>
            <a:ext cx="438559" cy="3344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7181088" y="3394413"/>
            <a:ext cx="5454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027887" y="3382266"/>
            <a:ext cx="61468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646448" y="3468098"/>
            <a:ext cx="456677" cy="860645"/>
            <a:chOff x="8064621" y="3840798"/>
            <a:chExt cx="481652" cy="907711"/>
          </a:xfrm>
        </p:grpSpPr>
        <p:sp>
          <p:nvSpPr>
            <p:cNvPr id="209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10" name="矩形 209"/>
            <p:cNvSpPr/>
            <p:nvPr/>
          </p:nvSpPr>
          <p:spPr>
            <a:xfrm rot="16200000">
              <a:off x="8123340" y="4149304"/>
              <a:ext cx="53377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11" name="矩形 210"/>
          <p:cNvSpPr/>
          <p:nvPr/>
        </p:nvSpPr>
        <p:spPr>
          <a:xfrm>
            <a:off x="8075634" y="3634781"/>
            <a:ext cx="99949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8058214" y="4201663"/>
            <a:ext cx="94932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直接连接符 212"/>
          <p:cNvCxnSpPr/>
          <p:nvPr/>
        </p:nvCxnSpPr>
        <p:spPr>
          <a:xfrm>
            <a:off x="8089818" y="3905643"/>
            <a:ext cx="1160567" cy="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9994588" y="3904872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组合 214"/>
          <p:cNvGrpSpPr/>
          <p:nvPr/>
        </p:nvGrpSpPr>
        <p:grpSpPr>
          <a:xfrm>
            <a:off x="9188340" y="3330681"/>
            <a:ext cx="874175" cy="1361582"/>
            <a:chOff x="2106940" y="3477998"/>
            <a:chExt cx="957799" cy="1491834"/>
          </a:xfrm>
        </p:grpSpPr>
        <p:sp>
          <p:nvSpPr>
            <p:cNvPr id="216" name="矩形 215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 dirty="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2317534" y="3480984"/>
              <a:ext cx="508589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2597199" y="3861428"/>
              <a:ext cx="467540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2146656" y="3834566"/>
              <a:ext cx="333957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2185342" y="4068361"/>
              <a:ext cx="755579" cy="5482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32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106940" y="4556521"/>
              <a:ext cx="51902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2" name="矩形 221"/>
          <p:cNvSpPr/>
          <p:nvPr/>
        </p:nvSpPr>
        <p:spPr>
          <a:xfrm>
            <a:off x="9940770" y="3644055"/>
            <a:ext cx="9055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9961634" y="6143488"/>
            <a:ext cx="1315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组合 223"/>
          <p:cNvGrpSpPr/>
          <p:nvPr/>
        </p:nvGrpSpPr>
        <p:grpSpPr>
          <a:xfrm>
            <a:off x="2625016" y="4827114"/>
            <a:ext cx="526549" cy="860645"/>
            <a:chOff x="2768573" y="5274135"/>
            <a:chExt cx="555345" cy="907711"/>
          </a:xfrm>
        </p:grpSpPr>
        <p:sp>
          <p:nvSpPr>
            <p:cNvPr id="225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27" name="组合 226"/>
          <p:cNvGrpSpPr/>
          <p:nvPr/>
        </p:nvGrpSpPr>
        <p:grpSpPr>
          <a:xfrm>
            <a:off x="7740670" y="5227351"/>
            <a:ext cx="530167" cy="860645"/>
            <a:chOff x="8163994" y="5696260"/>
            <a:chExt cx="559161" cy="907711"/>
          </a:xfrm>
        </p:grpSpPr>
        <p:sp>
          <p:nvSpPr>
            <p:cNvPr id="228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8350117" y="5929356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30" name="流程图: 手动输入 146"/>
          <p:cNvSpPr/>
          <p:nvPr/>
        </p:nvSpPr>
        <p:spPr>
          <a:xfrm>
            <a:off x="4909932" y="5346777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31" name="矩形 230"/>
          <p:cNvSpPr/>
          <p:nvPr/>
        </p:nvSpPr>
        <p:spPr>
          <a:xfrm>
            <a:off x="884901" y="6202658"/>
            <a:ext cx="13061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直接连接符 231"/>
          <p:cNvCxnSpPr/>
          <p:nvPr/>
        </p:nvCxnSpPr>
        <p:spPr>
          <a:xfrm>
            <a:off x="3829269" y="2560140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任意多边形: 形状 256"/>
          <p:cNvSpPr/>
          <p:nvPr/>
        </p:nvSpPr>
        <p:spPr>
          <a:xfrm flipV="1">
            <a:off x="10948983" y="3629000"/>
            <a:ext cx="21344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34" name="直接连接符 233"/>
          <p:cNvCxnSpPr>
            <a:stCxn id="233" idx="0"/>
          </p:cNvCxnSpPr>
          <p:nvPr/>
        </p:nvCxnSpPr>
        <p:spPr>
          <a:xfrm>
            <a:off x="11162431" y="3774964"/>
            <a:ext cx="8135" cy="2650300"/>
          </a:xfrm>
          <a:prstGeom prst="line">
            <a:avLst/>
          </a:prstGeom>
          <a:ln w="635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3848665" y="4137948"/>
            <a:ext cx="572863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6" name="直接连接符 235"/>
          <p:cNvCxnSpPr/>
          <p:nvPr/>
        </p:nvCxnSpPr>
        <p:spPr>
          <a:xfrm>
            <a:off x="4163957" y="4362629"/>
            <a:ext cx="25757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4163957" y="3893728"/>
            <a:ext cx="0" cy="468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8" name="直接连接符 237"/>
          <p:cNvCxnSpPr/>
          <p:nvPr/>
        </p:nvCxnSpPr>
        <p:spPr>
          <a:xfrm>
            <a:off x="3829269" y="2560140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3837130" y="5559256"/>
            <a:ext cx="1053380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直接连接符 239"/>
          <p:cNvCxnSpPr/>
          <p:nvPr/>
        </p:nvCxnSpPr>
        <p:spPr>
          <a:xfrm>
            <a:off x="4163957" y="4587119"/>
            <a:ext cx="0" cy="1838144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1" name="直接连接符 240"/>
          <p:cNvCxnSpPr/>
          <p:nvPr/>
        </p:nvCxnSpPr>
        <p:spPr>
          <a:xfrm>
            <a:off x="4163956" y="6425264"/>
            <a:ext cx="6996524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2" name="直接连接符 241"/>
          <p:cNvCxnSpPr/>
          <p:nvPr/>
        </p:nvCxnSpPr>
        <p:spPr>
          <a:xfrm>
            <a:off x="9000571" y="3133382"/>
            <a:ext cx="1278915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3" name="直接连接符 242"/>
          <p:cNvCxnSpPr/>
          <p:nvPr/>
        </p:nvCxnSpPr>
        <p:spPr>
          <a:xfrm>
            <a:off x="9000571" y="3133383"/>
            <a:ext cx="0" cy="746901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4" name="直接连接符 243"/>
          <p:cNvCxnSpPr/>
          <p:nvPr/>
        </p:nvCxnSpPr>
        <p:spPr>
          <a:xfrm>
            <a:off x="10279487" y="3133383"/>
            <a:ext cx="0" cy="475357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5" name="直接连接符 244"/>
          <p:cNvCxnSpPr/>
          <p:nvPr/>
        </p:nvCxnSpPr>
        <p:spPr>
          <a:xfrm>
            <a:off x="10279487" y="3617598"/>
            <a:ext cx="454731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直接连接符 245"/>
          <p:cNvCxnSpPr/>
          <p:nvPr/>
        </p:nvCxnSpPr>
        <p:spPr>
          <a:xfrm>
            <a:off x="6461111" y="4482568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6461110" y="4023883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6721225" y="4293640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6739617" y="4294025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6096000" y="5484006"/>
            <a:ext cx="924532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3849771" y="2806728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2" name="矩形 251"/>
          <p:cNvSpPr/>
          <p:nvPr/>
        </p:nvSpPr>
        <p:spPr>
          <a:xfrm>
            <a:off x="3777869" y="2350402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3" name="组合 252"/>
          <p:cNvGrpSpPr/>
          <p:nvPr/>
        </p:nvGrpSpPr>
        <p:grpSpPr>
          <a:xfrm>
            <a:off x="1889290" y="3394413"/>
            <a:ext cx="239223" cy="429550"/>
            <a:chOff x="1992610" y="3763083"/>
            <a:chExt cx="252305" cy="453041"/>
          </a:xfrm>
        </p:grpSpPr>
        <p:sp>
          <p:nvSpPr>
            <p:cNvPr id="254" name="矩形 253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55" name="等腰三角形 254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9390718" y="4570432"/>
            <a:ext cx="510540" cy="461511"/>
            <a:chOff x="1853728" y="4285666"/>
            <a:chExt cx="538460" cy="486750"/>
          </a:xfrm>
          <a:solidFill>
            <a:srgbClr val="00B050"/>
          </a:solidFill>
        </p:grpSpPr>
        <p:cxnSp>
          <p:nvCxnSpPr>
            <p:cNvPr id="257" name="直接连接符 25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/>
            <p:cNvSpPr/>
            <p:nvPr/>
          </p:nvSpPr>
          <p:spPr>
            <a:xfrm>
              <a:off x="1853728" y="4460324"/>
              <a:ext cx="538460" cy="3120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等腰三角形 25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260" name="直接连接符 259"/>
          <p:cNvCxnSpPr/>
          <p:nvPr/>
        </p:nvCxnSpPr>
        <p:spPr>
          <a:xfrm>
            <a:off x="3311953" y="3627686"/>
            <a:ext cx="517316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1203993" y="3468098"/>
            <a:ext cx="0" cy="2467274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1203992" y="5935372"/>
            <a:ext cx="213810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8477764" y="5657673"/>
            <a:ext cx="0" cy="520773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934083" y="6178446"/>
            <a:ext cx="7517036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930896" y="3741271"/>
            <a:ext cx="0" cy="2437175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930896" y="3741271"/>
            <a:ext cx="474732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1203993" y="3468098"/>
            <a:ext cx="20482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8184039" y="5657672"/>
            <a:ext cx="293726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2282760" y="3628926"/>
            <a:ext cx="0" cy="1388782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0" name="直接连接符 269"/>
          <p:cNvCxnSpPr/>
          <p:nvPr/>
        </p:nvCxnSpPr>
        <p:spPr>
          <a:xfrm>
            <a:off x="2282760" y="5017707"/>
            <a:ext cx="339304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71" name="组合 270"/>
          <p:cNvGrpSpPr/>
          <p:nvPr/>
        </p:nvGrpSpPr>
        <p:grpSpPr>
          <a:xfrm>
            <a:off x="4835292" y="2602163"/>
            <a:ext cx="2305227" cy="1317624"/>
            <a:chOff x="5039741" y="3208161"/>
            <a:chExt cx="597546" cy="457491"/>
          </a:xfrm>
        </p:grpSpPr>
        <p:cxnSp>
          <p:nvCxnSpPr>
            <p:cNvPr id="272" name="直接连接符 271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4" name="直接连接符 273"/>
          <p:cNvCxnSpPr/>
          <p:nvPr/>
        </p:nvCxnSpPr>
        <p:spPr>
          <a:xfrm>
            <a:off x="8538102" y="2270070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8102928" y="3655088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直接连接符 275"/>
          <p:cNvCxnSpPr/>
          <p:nvPr/>
        </p:nvCxnSpPr>
        <p:spPr>
          <a:xfrm>
            <a:off x="8538102" y="2270070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7" name="流程图: 延期 276"/>
          <p:cNvSpPr/>
          <p:nvPr/>
        </p:nvSpPr>
        <p:spPr>
          <a:xfrm>
            <a:off x="8742363" y="2110449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78" name="直接连接符 277"/>
          <p:cNvCxnSpPr/>
          <p:nvPr/>
        </p:nvCxnSpPr>
        <p:spPr>
          <a:xfrm>
            <a:off x="9010191" y="2218723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9274988" y="1502651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1533730" y="1502651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1520558" y="1502651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2" name="矩形 281"/>
          <p:cNvSpPr/>
          <p:nvPr/>
        </p:nvSpPr>
        <p:spPr>
          <a:xfrm>
            <a:off x="660864" y="3328252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4114313" y="3335118"/>
            <a:ext cx="3251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4121543" y="3602666"/>
            <a:ext cx="32067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4107210" y="3865133"/>
            <a:ext cx="3536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86" name="组合 285"/>
          <p:cNvGrpSpPr/>
          <p:nvPr/>
        </p:nvGrpSpPr>
        <p:grpSpPr>
          <a:xfrm>
            <a:off x="10679778" y="3540058"/>
            <a:ext cx="269193" cy="519097"/>
            <a:chOff x="11263840" y="3916697"/>
            <a:chExt cx="283915" cy="547485"/>
          </a:xfrm>
        </p:grpSpPr>
        <p:sp>
          <p:nvSpPr>
            <p:cNvPr id="287" name="流程图: 手动操作 286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88" name="矩形 287"/>
            <p:cNvSpPr/>
            <p:nvPr/>
          </p:nvSpPr>
          <p:spPr>
            <a:xfrm>
              <a:off x="11263840" y="3936437"/>
              <a:ext cx="281956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2450577" y="3303617"/>
            <a:ext cx="900376" cy="1370404"/>
            <a:chOff x="2153669" y="3581315"/>
            <a:chExt cx="986507" cy="1387999"/>
          </a:xfrm>
        </p:grpSpPr>
        <p:sp>
          <p:nvSpPr>
            <p:cNvPr id="290" name="矩形 289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91" name="矩形 290"/>
            <p:cNvSpPr/>
            <p:nvPr/>
          </p:nvSpPr>
          <p:spPr>
            <a:xfrm>
              <a:off x="2672635" y="3769167"/>
              <a:ext cx="467541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2153669" y="3768090"/>
              <a:ext cx="333958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2250540" y="4158047"/>
              <a:ext cx="755579" cy="506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32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94" name="直接连接符 293"/>
          <p:cNvCxnSpPr/>
          <p:nvPr/>
        </p:nvCxnSpPr>
        <p:spPr>
          <a:xfrm>
            <a:off x="2133425" y="3613328"/>
            <a:ext cx="325285" cy="0"/>
          </a:xfrm>
          <a:prstGeom prst="line">
            <a:avLst/>
          </a:prstGeom>
          <a:ln w="635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3825309" y="3628946"/>
            <a:ext cx="0" cy="509002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直接连接符 295"/>
          <p:cNvCxnSpPr/>
          <p:nvPr/>
        </p:nvCxnSpPr>
        <p:spPr>
          <a:xfrm>
            <a:off x="3843272" y="3893728"/>
            <a:ext cx="967529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组合 296"/>
          <p:cNvGrpSpPr/>
          <p:nvPr/>
        </p:nvGrpSpPr>
        <p:grpSpPr>
          <a:xfrm>
            <a:off x="4386030" y="3988379"/>
            <a:ext cx="267335" cy="509573"/>
            <a:chOff x="4625897" y="4389532"/>
            <a:chExt cx="281956" cy="537440"/>
          </a:xfrm>
        </p:grpSpPr>
        <p:sp>
          <p:nvSpPr>
            <p:cNvPr id="298" name="流程图: 手动操作 297"/>
            <p:cNvSpPr/>
            <p:nvPr/>
          </p:nvSpPr>
          <p:spPr>
            <a:xfrm rot="16200000">
              <a:off x="4509852" y="454698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4625897" y="4389532"/>
              <a:ext cx="281956" cy="527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4818002" y="3227978"/>
            <a:ext cx="1438048" cy="1912634"/>
            <a:chOff x="5081485" y="3587547"/>
            <a:chExt cx="1516691" cy="2017231"/>
          </a:xfrm>
        </p:grpSpPr>
        <p:sp>
          <p:nvSpPr>
            <p:cNvPr id="301" name="矩形 300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5087028" y="3846399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5088159" y="4167250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5081485" y="4515214"/>
              <a:ext cx="46010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>
              <a:off x="5087028" y="4869877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5607659" y="3587547"/>
              <a:ext cx="4895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464882" y="4623794"/>
              <a:ext cx="9054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6187634" y="3856669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矩形 308"/>
            <p:cNvSpPr/>
            <p:nvPr/>
          </p:nvSpPr>
          <p:spPr>
            <a:xfrm>
              <a:off x="6179493" y="4276124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5532327" y="5118027"/>
              <a:ext cx="538460" cy="486751"/>
              <a:chOff x="1853728" y="4285666"/>
              <a:chExt cx="538460" cy="486751"/>
            </a:xfrm>
            <a:solidFill>
              <a:srgbClr val="FFCCFF"/>
            </a:solidFill>
          </p:grpSpPr>
          <p:cxnSp>
            <p:nvCxnSpPr>
              <p:cNvPr id="311" name="直接连接符 310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矩形 311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等腰三角形 312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14" name="组合 313"/>
          <p:cNvGrpSpPr/>
          <p:nvPr/>
        </p:nvGrpSpPr>
        <p:grpSpPr>
          <a:xfrm>
            <a:off x="2627796" y="4822028"/>
            <a:ext cx="532593" cy="860645"/>
            <a:chOff x="2762198" y="5272347"/>
            <a:chExt cx="561720" cy="907711"/>
          </a:xfrm>
          <a:solidFill>
            <a:srgbClr val="ED7D31"/>
          </a:solidFill>
        </p:grpSpPr>
        <p:sp>
          <p:nvSpPr>
            <p:cNvPr id="315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16" name="矩形 315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317" name="组合 316"/>
          <p:cNvGrpSpPr/>
          <p:nvPr/>
        </p:nvGrpSpPr>
        <p:grpSpPr>
          <a:xfrm>
            <a:off x="1354928" y="3349346"/>
            <a:ext cx="273012" cy="511499"/>
            <a:chOff x="1429026" y="3715552"/>
            <a:chExt cx="287942" cy="539472"/>
          </a:xfrm>
        </p:grpSpPr>
        <p:sp>
          <p:nvSpPr>
            <p:cNvPr id="318" name="流程图: 手动操作 317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19" name="矩形 318"/>
            <p:cNvSpPr/>
            <p:nvPr/>
          </p:nvSpPr>
          <p:spPr>
            <a:xfrm>
              <a:off x="1429026" y="3715552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0" name="直接连接符 319"/>
          <p:cNvCxnSpPr/>
          <p:nvPr/>
        </p:nvCxnSpPr>
        <p:spPr>
          <a:xfrm>
            <a:off x="3825309" y="4165019"/>
            <a:ext cx="0" cy="1383366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1" name="组合 320"/>
          <p:cNvGrpSpPr/>
          <p:nvPr/>
        </p:nvGrpSpPr>
        <p:grpSpPr>
          <a:xfrm>
            <a:off x="7737655" y="5227350"/>
            <a:ext cx="532593" cy="860645"/>
            <a:chOff x="2762198" y="5272347"/>
            <a:chExt cx="561720" cy="907711"/>
          </a:xfrm>
          <a:solidFill>
            <a:srgbClr val="ED7D31"/>
          </a:solidFill>
        </p:grpSpPr>
        <p:sp>
          <p:nvSpPr>
            <p:cNvPr id="322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23" name="矩形 322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324" name="直接连接符 323"/>
          <p:cNvCxnSpPr/>
          <p:nvPr/>
        </p:nvCxnSpPr>
        <p:spPr>
          <a:xfrm>
            <a:off x="3342095" y="5935372"/>
            <a:ext cx="4362947" cy="0"/>
          </a:xfrm>
          <a:prstGeom prst="line">
            <a:avLst/>
          </a:prstGeom>
          <a:noFill/>
          <a:ln w="635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5" name="组合 324"/>
          <p:cNvGrpSpPr/>
          <p:nvPr/>
        </p:nvGrpSpPr>
        <p:grpSpPr>
          <a:xfrm>
            <a:off x="4189697" y="1578295"/>
            <a:ext cx="621104" cy="1383549"/>
            <a:chOff x="4249767" y="1888664"/>
            <a:chExt cx="655071" cy="1459212"/>
          </a:xfrm>
        </p:grpSpPr>
        <p:sp>
          <p:nvSpPr>
            <p:cNvPr id="326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1"/>
                </a:solidFill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4389953" y="1996880"/>
              <a:ext cx="396478" cy="834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15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515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515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515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515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515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4249767" y="3005005"/>
              <a:ext cx="57864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矩形 328"/>
            <p:cNvSpPr/>
            <p:nvPr/>
          </p:nvSpPr>
          <p:spPr>
            <a:xfrm>
              <a:off x="4262342" y="2770315"/>
              <a:ext cx="43063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4189041" y="1577541"/>
            <a:ext cx="621104" cy="1383549"/>
            <a:chOff x="4249767" y="1888664"/>
            <a:chExt cx="655071" cy="1459212"/>
          </a:xfrm>
        </p:grpSpPr>
        <p:sp>
          <p:nvSpPr>
            <p:cNvPr id="331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1"/>
                </a:solidFill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4389953" y="1996880"/>
              <a:ext cx="396478" cy="834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3" name="矩形 332"/>
            <p:cNvSpPr/>
            <p:nvPr/>
          </p:nvSpPr>
          <p:spPr>
            <a:xfrm>
              <a:off x="4249767" y="3005005"/>
              <a:ext cx="57864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325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>
              <a:off x="4262342" y="2770315"/>
              <a:ext cx="43063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325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5" name="组合 334"/>
          <p:cNvGrpSpPr/>
          <p:nvPr/>
        </p:nvGrpSpPr>
        <p:grpSpPr>
          <a:xfrm>
            <a:off x="5586200" y="700290"/>
            <a:ext cx="5635904" cy="631935"/>
            <a:chOff x="468313" y="1622425"/>
            <a:chExt cx="7121525" cy="798513"/>
          </a:xfrm>
        </p:grpSpPr>
        <p:sp>
          <p:nvSpPr>
            <p:cNvPr id="336" name="矩形 7"/>
            <p:cNvSpPr/>
            <p:nvPr/>
          </p:nvSpPr>
          <p:spPr>
            <a:xfrm>
              <a:off x="1835150" y="1992314"/>
              <a:ext cx="1036638" cy="42862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1515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7" name="矩形 24"/>
            <p:cNvSpPr/>
            <p:nvPr/>
          </p:nvSpPr>
          <p:spPr>
            <a:xfrm>
              <a:off x="29289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1515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endParaRPr lang="zh-CN" altLang="en-US" sz="1515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8" name="矩形 25"/>
            <p:cNvSpPr/>
            <p:nvPr/>
          </p:nvSpPr>
          <p:spPr>
            <a:xfrm>
              <a:off x="38433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1515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endParaRPr lang="zh-CN" altLang="en-US" sz="1515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9" name="矩形 26"/>
            <p:cNvSpPr/>
            <p:nvPr/>
          </p:nvSpPr>
          <p:spPr>
            <a:xfrm>
              <a:off x="5673725" y="1992313"/>
              <a:ext cx="857250" cy="42862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shamt</a:t>
              </a:r>
              <a:endParaRPr lang="en-US" altLang="zh-CN" sz="1515" b="1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0" name="矩形 27"/>
            <p:cNvSpPr/>
            <p:nvPr/>
          </p:nvSpPr>
          <p:spPr>
            <a:xfrm>
              <a:off x="47577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1515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d</a:t>
              </a:r>
              <a:endParaRPr lang="zh-CN" altLang="en-US" sz="1515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1" name="TextBox 17"/>
            <p:cNvSpPr txBox="1"/>
            <p:nvPr/>
          </p:nvSpPr>
          <p:spPr>
            <a:xfrm>
              <a:off x="1952625" y="1622425"/>
              <a:ext cx="890587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2" name="矩形 26"/>
            <p:cNvSpPr/>
            <p:nvPr/>
          </p:nvSpPr>
          <p:spPr>
            <a:xfrm>
              <a:off x="6588125" y="1992313"/>
              <a:ext cx="1001713" cy="42862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1515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funct</a:t>
              </a:r>
              <a:endParaRPr lang="en-US" altLang="zh-CN" sz="1515" b="1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3" name="TextBox 22"/>
            <p:cNvSpPr txBox="1"/>
            <p:nvPr/>
          </p:nvSpPr>
          <p:spPr>
            <a:xfrm>
              <a:off x="2916239" y="1622425"/>
              <a:ext cx="890586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4" name="TextBox 23"/>
            <p:cNvSpPr txBox="1"/>
            <p:nvPr/>
          </p:nvSpPr>
          <p:spPr>
            <a:xfrm>
              <a:off x="3779838" y="1622425"/>
              <a:ext cx="892174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5" name="TextBox 24"/>
            <p:cNvSpPr txBox="1"/>
            <p:nvPr/>
          </p:nvSpPr>
          <p:spPr>
            <a:xfrm>
              <a:off x="4716463" y="1622425"/>
              <a:ext cx="890586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6" name="TextBox 25"/>
            <p:cNvSpPr txBox="1"/>
            <p:nvPr/>
          </p:nvSpPr>
          <p:spPr>
            <a:xfrm>
              <a:off x="5651501" y="1622425"/>
              <a:ext cx="892174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7" name="TextBox 26"/>
            <p:cNvSpPr txBox="1"/>
            <p:nvPr/>
          </p:nvSpPr>
          <p:spPr>
            <a:xfrm>
              <a:off x="6659563" y="1622425"/>
              <a:ext cx="892174" cy="4100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1515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1515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8" name="矩形 7"/>
            <p:cNvSpPr/>
            <p:nvPr/>
          </p:nvSpPr>
          <p:spPr>
            <a:xfrm>
              <a:off x="468313" y="1992313"/>
              <a:ext cx="1295400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r>
                <a:rPr lang="en-US" altLang="zh-CN" sz="151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 </a:t>
              </a:r>
              <a:r>
                <a:rPr lang="zh-CN" altLang="en-US" sz="151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型指令</a:t>
              </a:r>
              <a:endParaRPr lang="zh-CN" altLang="en-US" sz="151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4856430" y="4852085"/>
            <a:ext cx="53340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2655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2655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1304903" y="3889215"/>
            <a:ext cx="53340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2655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2655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grpSp>
        <p:nvGrpSpPr>
          <p:cNvPr id="351" name="组合 350"/>
          <p:cNvGrpSpPr/>
          <p:nvPr/>
        </p:nvGrpSpPr>
        <p:grpSpPr>
          <a:xfrm>
            <a:off x="4529941" y="1749050"/>
            <a:ext cx="6282892" cy="2279783"/>
            <a:chOff x="4777672" y="2027739"/>
            <a:chExt cx="6626488" cy="2404459"/>
          </a:xfrm>
        </p:grpSpPr>
        <p:grpSp>
          <p:nvGrpSpPr>
            <p:cNvPr id="352" name="组合 351"/>
            <p:cNvGrpSpPr/>
            <p:nvPr/>
          </p:nvGrpSpPr>
          <p:grpSpPr>
            <a:xfrm>
              <a:off x="5069279" y="2027739"/>
              <a:ext cx="6334881" cy="1950924"/>
              <a:chOff x="5039741" y="3208161"/>
              <a:chExt cx="597546" cy="457491"/>
            </a:xfrm>
          </p:grpSpPr>
          <p:cxnSp>
            <p:nvCxnSpPr>
              <p:cNvPr id="363" name="直接连接符 362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4" name="直接连接符 363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3" name="组合 352"/>
            <p:cNvGrpSpPr/>
            <p:nvPr/>
          </p:nvGrpSpPr>
          <p:grpSpPr>
            <a:xfrm>
              <a:off x="5082983" y="2695944"/>
              <a:ext cx="3227280" cy="1199217"/>
              <a:chOff x="5039741" y="3208161"/>
              <a:chExt cx="597546" cy="457491"/>
            </a:xfrm>
          </p:grpSpPr>
          <p:cxnSp>
            <p:nvCxnSpPr>
              <p:cNvPr id="361" name="直接连接符 360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2" name="直接连接符 361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4" name="组合 353"/>
            <p:cNvGrpSpPr/>
            <p:nvPr/>
          </p:nvGrpSpPr>
          <p:grpSpPr>
            <a:xfrm>
              <a:off x="5087764" y="3149932"/>
              <a:ext cx="744126" cy="474778"/>
              <a:chOff x="5039741" y="3208161"/>
              <a:chExt cx="597546" cy="457491"/>
            </a:xfrm>
          </p:grpSpPr>
          <p:cxnSp>
            <p:nvCxnSpPr>
              <p:cNvPr id="359" name="直接连接符 358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0" name="直接连接符 359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55" name="直接连接符 354"/>
            <p:cNvCxnSpPr/>
            <p:nvPr/>
          </p:nvCxnSpPr>
          <p:spPr>
            <a:xfrm>
              <a:off x="4777672" y="3306933"/>
              <a:ext cx="0" cy="1125265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6" name="组合 355"/>
            <p:cNvGrpSpPr/>
            <p:nvPr/>
          </p:nvGrpSpPr>
          <p:grpSpPr>
            <a:xfrm>
              <a:off x="5099327" y="2927581"/>
              <a:ext cx="2431294" cy="1389682"/>
              <a:chOff x="5039741" y="3208161"/>
              <a:chExt cx="597546" cy="457491"/>
            </a:xfrm>
          </p:grpSpPr>
          <p:cxnSp>
            <p:nvCxnSpPr>
              <p:cNvPr id="357" name="直接连接符 356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8" name="直接连接符 357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28575" cap="sq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2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8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1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58" grpId="0" bldLvl="0" animBg="1"/>
      <p:bldP spid="187" grpId="0" bldLvl="0" animBg="1"/>
      <p:bldP spid="196" grpId="0" bldLvl="0" animBg="1"/>
      <p:bldP spid="233" grpId="0" bldLvl="0" animBg="1"/>
      <p:bldP spid="349" grpId="0"/>
      <p:bldP spid="3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取指令数据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41594" y="1669670"/>
            <a:ext cx="559769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dirty="0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zh-CN" altLang="en-US" sz="2275" dirty="0">
              <a:solidFill>
                <a:srgbClr val="0066FF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029325" y="2969895"/>
            <a:ext cx="5323205" cy="322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5" tIns="45718" rIns="91435" bIns="45718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 defTabSz="914400">
              <a:lnSpc>
                <a:spcPct val="150000"/>
              </a:lnSpc>
            </a:pP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单周期不能设置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AR</a:t>
            </a: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，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DR</a:t>
            </a: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，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IR</a:t>
            </a: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寄存器</a:t>
            </a:r>
            <a:endParaRPr lang="en-US" altLang="zh-CN" sz="2400" b="1" kern="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342900" indent="-342900" defTabSz="914400">
              <a:lnSpc>
                <a:spcPct val="150000"/>
              </a:lnSpc>
            </a:pP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程序和数据分开存放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---</a:t>
            </a:r>
            <a:r>
              <a:rPr lang="zh-CN" altLang="en-US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哈佛结构</a:t>
            </a:r>
            <a:endParaRPr lang="en-US" altLang="zh-CN" sz="2400" b="1" kern="0" dirty="0"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812800" lvl="1" indent="-355600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kern="0" dirty="0"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指令存储器   数据存储器</a:t>
            </a:r>
            <a:endParaRPr lang="en-US" altLang="zh-CN" sz="2400" b="1" kern="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812800" lvl="1" indent="-355600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kern="0" dirty="0"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指令</a:t>
            </a:r>
            <a:r>
              <a:rPr lang="en-US" altLang="zh-CN" sz="2400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cache   </a:t>
            </a:r>
            <a:r>
              <a:rPr lang="zh-CN" altLang="en-US" sz="2400" b="1" kern="0" dirty="0">
                <a:latin typeface="Segoe UI Black" panose="020B0A02040204020203" pitchFamily="34" charset="0"/>
                <a:ea typeface="微软雅黑" panose="020B0503020204020204" charset="-122"/>
                <a:cs typeface="Segoe UI Black" panose="020B0A02040204020203" pitchFamily="34" charset="0"/>
              </a:rPr>
              <a:t>数据</a:t>
            </a:r>
            <a:r>
              <a:rPr lang="en-US" altLang="zh-CN" sz="2400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cache</a:t>
            </a:r>
            <a:endParaRPr lang="en-US" altLang="zh-CN" sz="2400" b="1" kern="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445135" indent="-433705" defTabSz="914400">
              <a:lnSpc>
                <a:spcPct val="150000"/>
              </a:lnSpc>
            </a:pPr>
            <a:r>
              <a:rPr lang="zh-CN" altLang="en-US" sz="2400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运算器和</a:t>
            </a:r>
            <a:r>
              <a:rPr lang="en-US" altLang="zh-CN" sz="2400" b="1" kern="0" dirty="0"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PC</a:t>
            </a:r>
            <a:r>
              <a:rPr lang="zh-CN" altLang="en-US" sz="2400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累加器分离</a:t>
            </a:r>
            <a:endParaRPr lang="en-US" altLang="en-US" sz="2400" b="1" kern="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812800" lvl="1" indent="-355600" defTabSz="9144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b="1" kern="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21625" y="1972135"/>
            <a:ext cx="3870337" cy="3720239"/>
            <a:chOff x="1604839" y="2248173"/>
            <a:chExt cx="4081996" cy="3923690"/>
          </a:xfrm>
        </p:grpSpPr>
        <p:sp>
          <p:nvSpPr>
            <p:cNvPr id="7" name="矩形 6"/>
            <p:cNvSpPr/>
            <p:nvPr/>
          </p:nvSpPr>
          <p:spPr>
            <a:xfrm>
              <a:off x="2472112" y="2391857"/>
              <a:ext cx="354733" cy="636962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2650524" y="3033614"/>
              <a:ext cx="0" cy="141802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300261" y="3100219"/>
              <a:ext cx="678296" cy="405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CN" altLang="en-US" sz="1895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/>
            <p:cNvCxnSpPr>
              <a:endCxn id="7" idx="1"/>
            </p:cNvCxnSpPr>
            <p:nvPr/>
          </p:nvCxnSpPr>
          <p:spPr>
            <a:xfrm>
              <a:off x="1663557" y="2710338"/>
              <a:ext cx="80855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826845" y="2728600"/>
              <a:ext cx="71036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3525151" y="2269341"/>
              <a:ext cx="1257585" cy="2032116"/>
              <a:chOff x="2153669" y="3581315"/>
              <a:chExt cx="929209" cy="138799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矩形 26"/>
              <p:cNvSpPr/>
              <p:nvPr/>
            </p:nvSpPr>
            <p:spPr>
              <a:xfrm>
                <a:off x="2162581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55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72636" y="3769167"/>
                <a:ext cx="40749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153669" y="3768090"/>
                <a:ext cx="28132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271557" y="4158047"/>
                <a:ext cx="713546" cy="4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4773023" y="2325764"/>
              <a:ext cx="889630" cy="374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705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705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00717" y="5248201"/>
              <a:ext cx="304168" cy="405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8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3189015" y="5485167"/>
              <a:ext cx="60862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任意多边形: 形状 251"/>
            <p:cNvSpPr/>
            <p:nvPr/>
          </p:nvSpPr>
          <p:spPr>
            <a:xfrm>
              <a:off x="4256257" y="5133693"/>
              <a:ext cx="590890" cy="1038170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sp>
          <p:nvSpPr>
            <p:cNvPr id="17" name="任意多边形: 形状 323"/>
            <p:cNvSpPr/>
            <p:nvPr/>
          </p:nvSpPr>
          <p:spPr>
            <a:xfrm>
              <a:off x="3783822" y="4528472"/>
              <a:ext cx="657444" cy="1276215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40140" y="4864914"/>
              <a:ext cx="488940" cy="589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035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zh-CN" altLang="en-US" sz="3035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497819" y="2854655"/>
              <a:ext cx="305412" cy="171684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4802450" y="2721795"/>
              <a:ext cx="88438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676642" y="2715843"/>
              <a:ext cx="0" cy="345602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16" idx="2"/>
            </p:cNvCxnSpPr>
            <p:nvPr/>
          </p:nvCxnSpPr>
          <p:spPr>
            <a:xfrm>
              <a:off x="1676642" y="6171863"/>
              <a:ext cx="31705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189015" y="2728600"/>
              <a:ext cx="0" cy="205936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189015" y="4811096"/>
              <a:ext cx="59042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604839" y="2248173"/>
              <a:ext cx="781426" cy="4050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zh-CN" altLang="en-US" sz="1895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05603" y="2369800"/>
              <a:ext cx="774664" cy="374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705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Addr</a:t>
              </a:r>
              <a:endParaRPr lang="zh-CN" altLang="en-US" sz="1705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24"/>
          <p:cNvSpPr txBox="1"/>
          <p:nvPr/>
        </p:nvSpPr>
        <p:spPr>
          <a:xfrm>
            <a:off x="6710468" y="1734132"/>
            <a:ext cx="3859617" cy="69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570"/>
              </a:spcBef>
              <a:spcAft>
                <a:spcPts val="570"/>
              </a:spcAft>
            </a:pPr>
            <a:r>
              <a:rPr lang="en-US" altLang="zh-CN" sz="30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Mem[PC++] </a:t>
            </a:r>
            <a:r>
              <a:rPr lang="en-US" altLang="zh-CN" sz="30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 </a:t>
            </a:r>
            <a:r>
              <a:rPr lang="en-US" altLang="zh-CN" sz="3035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IR</a:t>
            </a:r>
            <a:endParaRPr lang="en-US" altLang="zh-CN" sz="3035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562686" y="2410336"/>
            <a:ext cx="793843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680268" y="2427651"/>
            <a:ext cx="673533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023659" y="5041285"/>
            <a:ext cx="577066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: 形状 251"/>
          <p:cNvSpPr/>
          <p:nvPr/>
        </p:nvSpPr>
        <p:spPr>
          <a:xfrm>
            <a:off x="4035562" y="4708036"/>
            <a:ext cx="560251" cy="984339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ln w="76200">
            <a:solidFill>
              <a:srgbClr val="FF66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55"/>
          </a:p>
        </p:txBody>
      </p:sp>
      <p:grpSp>
        <p:nvGrpSpPr>
          <p:cNvPr id="36" name="组合 35"/>
          <p:cNvGrpSpPr/>
          <p:nvPr/>
        </p:nvGrpSpPr>
        <p:grpSpPr>
          <a:xfrm>
            <a:off x="2343929" y="2108369"/>
            <a:ext cx="336339" cy="603934"/>
            <a:chOff x="2472112" y="2391857"/>
            <a:chExt cx="354733" cy="636962"/>
          </a:xfrm>
        </p:grpSpPr>
        <p:sp>
          <p:nvSpPr>
            <p:cNvPr id="37" name="矩形 36"/>
            <p:cNvSpPr/>
            <p:nvPr/>
          </p:nvSpPr>
          <p:spPr>
            <a:xfrm>
              <a:off x="2472112" y="2391857"/>
              <a:ext cx="354733" cy="63696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2497819" y="2854655"/>
              <a:ext cx="305412" cy="171684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1589705" y="2415556"/>
            <a:ext cx="0" cy="3276819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35" idx="2"/>
          </p:cNvCxnSpPr>
          <p:nvPr/>
        </p:nvCxnSpPr>
        <p:spPr>
          <a:xfrm>
            <a:off x="1589706" y="5692375"/>
            <a:ext cx="3006108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023659" y="2427651"/>
            <a:ext cx="0" cy="1952586"/>
          </a:xfrm>
          <a:prstGeom prst="line">
            <a:avLst/>
          </a:prstGeom>
          <a:ln w="76200" cap="sq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023659" y="4402166"/>
            <a:ext cx="559813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327174" y="1992206"/>
            <a:ext cx="2049596" cy="1926747"/>
            <a:chOff x="8414444" y="3026339"/>
            <a:chExt cx="2161683" cy="2032116"/>
          </a:xfrm>
        </p:grpSpPr>
        <p:grpSp>
          <p:nvGrpSpPr>
            <p:cNvPr id="44" name="组合 43"/>
            <p:cNvGrpSpPr/>
            <p:nvPr/>
          </p:nvGrpSpPr>
          <p:grpSpPr>
            <a:xfrm>
              <a:off x="8414444" y="3026339"/>
              <a:ext cx="1264309" cy="2032116"/>
              <a:chOff x="2153669" y="3581315"/>
              <a:chExt cx="934177" cy="138799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矩形 45"/>
              <p:cNvSpPr/>
              <p:nvPr/>
            </p:nvSpPr>
            <p:spPr>
              <a:xfrm>
                <a:off x="2167549" y="3581315"/>
                <a:ext cx="920297" cy="13879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55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672636" y="3769167"/>
                <a:ext cx="40749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153669" y="3768090"/>
                <a:ext cx="28132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271557" y="4158047"/>
                <a:ext cx="713546" cy="4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9691742" y="3478793"/>
              <a:ext cx="88438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3587622" y="4134197"/>
            <a:ext cx="706615" cy="1210041"/>
            <a:chOff x="3783822" y="4528472"/>
            <a:chExt cx="745258" cy="1276215"/>
          </a:xfrm>
        </p:grpSpPr>
        <p:sp>
          <p:nvSpPr>
            <p:cNvPr id="51" name="任意多边形: 形状 323"/>
            <p:cNvSpPr/>
            <p:nvPr/>
          </p:nvSpPr>
          <p:spPr>
            <a:xfrm>
              <a:off x="3783822" y="4528472"/>
              <a:ext cx="657444" cy="1276215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/>
            </a:p>
          </p:txBody>
        </p:sp>
        <p:sp>
          <p:nvSpPr>
            <p:cNvPr id="52" name="矩形 51"/>
            <p:cNvSpPr/>
            <p:nvPr/>
          </p:nvSpPr>
          <p:spPr>
            <a:xfrm>
              <a:off x="4040140" y="4864914"/>
              <a:ext cx="488940" cy="5898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035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zh-CN" altLang="en-US" sz="3035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27173" y="1992206"/>
            <a:ext cx="2079112" cy="1926747"/>
            <a:chOff x="8414444" y="3028399"/>
            <a:chExt cx="2192813" cy="2032116"/>
          </a:xfrm>
        </p:grpSpPr>
        <p:grpSp>
          <p:nvGrpSpPr>
            <p:cNvPr id="54" name="组合 53"/>
            <p:cNvGrpSpPr/>
            <p:nvPr/>
          </p:nvGrpSpPr>
          <p:grpSpPr>
            <a:xfrm>
              <a:off x="8414444" y="3028399"/>
              <a:ext cx="1261840" cy="2032116"/>
              <a:chOff x="2153669" y="3582722"/>
              <a:chExt cx="932353" cy="138799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矩形 56"/>
              <p:cNvSpPr/>
              <p:nvPr/>
            </p:nvSpPr>
            <p:spPr>
              <a:xfrm>
                <a:off x="2165725" y="3582722"/>
                <a:ext cx="920297" cy="1387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55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672636" y="3769167"/>
                <a:ext cx="407492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153669" y="3768090"/>
                <a:ext cx="281321" cy="276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271557" y="4158047"/>
                <a:ext cx="713547" cy="4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89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89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>
              <a:off x="9691742" y="3478793"/>
              <a:ext cx="88438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9722872" y="3478793"/>
              <a:ext cx="884385" cy="0"/>
            </a:xfrm>
            <a:prstGeom prst="line">
              <a:avLst/>
            </a:prstGeom>
            <a:ln w="76200" cap="sq">
              <a:solidFill>
                <a:srgbClr val="FF66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型指令数据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71340" y="5073650"/>
            <a:ext cx="6640195" cy="964565"/>
            <a:chOff x="2129680" y="5342464"/>
            <a:chExt cx="5754688" cy="747409"/>
          </a:xfrm>
        </p:grpSpPr>
        <p:sp>
          <p:nvSpPr>
            <p:cNvPr id="5" name="矩形 7"/>
            <p:cNvSpPr/>
            <p:nvPr/>
          </p:nvSpPr>
          <p:spPr>
            <a:xfrm>
              <a:off x="2129680" y="5661248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2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24"/>
            <p:cNvSpPr/>
            <p:nvPr/>
          </p:nvSpPr>
          <p:spPr>
            <a:xfrm>
              <a:off x="32234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2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endParaRPr lang="zh-CN" altLang="en-US" sz="22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25"/>
            <p:cNvSpPr/>
            <p:nvPr/>
          </p:nvSpPr>
          <p:spPr>
            <a:xfrm>
              <a:off x="41378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2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endParaRPr lang="zh-CN" altLang="en-US" sz="22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26"/>
            <p:cNvSpPr/>
            <p:nvPr/>
          </p:nvSpPr>
          <p:spPr>
            <a:xfrm>
              <a:off x="5968255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shamt</a:t>
              </a:r>
              <a:endParaRPr lang="en-US" altLang="zh-CN" sz="2200" b="1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27"/>
            <p:cNvSpPr/>
            <p:nvPr/>
          </p:nvSpPr>
          <p:spPr>
            <a:xfrm>
              <a:off x="50522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200" b="1" kern="0" baseline="-2500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d</a:t>
              </a:r>
              <a:endParaRPr lang="zh-CN" altLang="en-US" sz="22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TextBox 25"/>
            <p:cNvSpPr txBox="1"/>
            <p:nvPr/>
          </p:nvSpPr>
          <p:spPr>
            <a:xfrm>
              <a:off x="2247155" y="5342464"/>
              <a:ext cx="890588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882655" y="5661248"/>
              <a:ext cx="1001713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2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funct</a:t>
              </a:r>
              <a:endParaRPr lang="en-US" altLang="zh-CN" sz="2200" b="1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TextBox 27"/>
            <p:cNvSpPr txBox="1"/>
            <p:nvPr/>
          </p:nvSpPr>
          <p:spPr>
            <a:xfrm>
              <a:off x="3210768" y="5342464"/>
              <a:ext cx="890587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TextBox 28"/>
            <p:cNvSpPr txBox="1"/>
            <p:nvPr/>
          </p:nvSpPr>
          <p:spPr>
            <a:xfrm>
              <a:off x="4074368" y="5342464"/>
              <a:ext cx="892175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4" name="TextBox 29"/>
            <p:cNvSpPr txBox="1"/>
            <p:nvPr/>
          </p:nvSpPr>
          <p:spPr>
            <a:xfrm>
              <a:off x="5010993" y="5342464"/>
              <a:ext cx="890587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5" name="TextBox 30"/>
            <p:cNvSpPr txBox="1"/>
            <p:nvPr/>
          </p:nvSpPr>
          <p:spPr>
            <a:xfrm>
              <a:off x="5946030" y="5342464"/>
              <a:ext cx="892175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" name="TextBox 31"/>
            <p:cNvSpPr txBox="1"/>
            <p:nvPr/>
          </p:nvSpPr>
          <p:spPr>
            <a:xfrm>
              <a:off x="6954093" y="5342464"/>
              <a:ext cx="892175" cy="3331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2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2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6750018" y="2057687"/>
            <a:ext cx="0" cy="2844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58252" y="3398549"/>
            <a:ext cx="178036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579484" y="3902342"/>
            <a:ext cx="32580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98555" y="3033200"/>
            <a:ext cx="124430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698555" y="2711731"/>
            <a:ext cx="122073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2340373" y="2452523"/>
            <a:ext cx="290792" cy="522148"/>
          </a:xfrm>
          <a:prstGeom prst="rect">
            <a:avLst/>
          </a:prstGeom>
          <a:solidFill>
            <a:srgbClr val="59B2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486627" y="2978602"/>
            <a:ext cx="0" cy="11624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99500" y="3033200"/>
            <a:ext cx="6769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>
            <a:endCxn id="22" idx="1"/>
          </p:cNvCxnSpPr>
          <p:nvPr/>
        </p:nvCxnSpPr>
        <p:spPr>
          <a:xfrm>
            <a:off x="1982221" y="2713053"/>
            <a:ext cx="358152" cy="54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37138" y="2718630"/>
            <a:ext cx="395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3140" y="2062861"/>
            <a:ext cx="497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022659" y="2342154"/>
            <a:ext cx="1125673" cy="1665822"/>
            <a:chOff x="2153669" y="3581315"/>
            <a:chExt cx="1014631" cy="1387999"/>
          </a:xfrm>
        </p:grpSpPr>
        <p:sp>
          <p:nvSpPr>
            <p:cNvPr id="29" name="矩形 2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0" name="矩形 29"/>
            <p:cNvSpPr/>
            <p:nvPr/>
          </p:nvSpPr>
          <p:spPr>
            <a:xfrm>
              <a:off x="2672636" y="3769167"/>
              <a:ext cx="495664" cy="332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153669" y="3768090"/>
              <a:ext cx="330252" cy="332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202492" y="4158047"/>
              <a:ext cx="851672" cy="5888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654018" y="2762005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48685" y="2457036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47101" y="3089859"/>
            <a:ext cx="7607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24616" y="2292955"/>
            <a:ext cx="1633637" cy="1867116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37" name="矩形 36"/>
          <p:cNvSpPr/>
          <p:nvPr/>
        </p:nvSpPr>
        <p:spPr>
          <a:xfrm>
            <a:off x="5907898" y="2524859"/>
            <a:ext cx="620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04102" y="2851326"/>
            <a:ext cx="620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09661" y="3186893"/>
            <a:ext cx="563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06816" y="3728148"/>
            <a:ext cx="620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06865" y="2250210"/>
            <a:ext cx="60642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49530" y="3456460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寄存器组</a:t>
            </a:r>
            <a:endParaRPr lang="zh-CN" altLang="en-US" sz="20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75309" y="2560384"/>
            <a:ext cx="493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75309" y="3186893"/>
            <a:ext cx="493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543441" y="2737590"/>
            <a:ext cx="1795173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: 形状 323"/>
          <p:cNvSpPr/>
          <p:nvPr/>
        </p:nvSpPr>
        <p:spPr>
          <a:xfrm>
            <a:off x="8939952" y="2546239"/>
            <a:ext cx="538939" cy="1046173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47" name="矩形 46"/>
          <p:cNvSpPr/>
          <p:nvPr/>
        </p:nvSpPr>
        <p:spPr>
          <a:xfrm rot="16200000">
            <a:off x="8991115" y="2890008"/>
            <a:ext cx="6686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19270" y="2700635"/>
            <a:ext cx="12807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(</a:t>
            </a:r>
            <a:r>
              <a:rPr lang="en-US" altLang="zh-CN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)+(</a:t>
            </a:r>
            <a:r>
              <a:rPr lang="en-US" altLang="zh-CN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)</a:t>
            </a:r>
            <a:endParaRPr lang="zh-CN" altLang="en-US" sz="20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9478891" y="3078107"/>
            <a:ext cx="113327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698555" y="2717249"/>
            <a:ext cx="0" cy="638158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2168" y="3078108"/>
            <a:ext cx="0" cy="1502541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698555" y="3356343"/>
            <a:ext cx="12260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579484" y="3916197"/>
            <a:ext cx="0" cy="678306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579484" y="4594503"/>
            <a:ext cx="503484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等腰三角形 54"/>
          <p:cNvSpPr/>
          <p:nvPr/>
        </p:nvSpPr>
        <p:spPr>
          <a:xfrm>
            <a:off x="2361447" y="2831901"/>
            <a:ext cx="250360" cy="140738"/>
          </a:xfrm>
          <a:prstGeom prst="triangle">
            <a:avLst/>
          </a:prstGeom>
          <a:solidFill>
            <a:srgbClr val="59B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grpSp>
        <p:nvGrpSpPr>
          <p:cNvPr id="56" name="组合 55"/>
          <p:cNvGrpSpPr/>
          <p:nvPr/>
        </p:nvGrpSpPr>
        <p:grpSpPr>
          <a:xfrm>
            <a:off x="6420042" y="4014148"/>
            <a:ext cx="676909" cy="600081"/>
            <a:chOff x="1853728" y="4285666"/>
            <a:chExt cx="587319" cy="520659"/>
          </a:xfrm>
          <a:solidFill>
            <a:srgbClr val="FFCCFF"/>
          </a:solidFill>
        </p:grpSpPr>
        <p:cxnSp>
          <p:nvCxnSpPr>
            <p:cNvPr id="57" name="直接连接符 5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853728" y="4460324"/>
              <a:ext cx="587319" cy="3460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cxnSp>
        <p:nvCxnSpPr>
          <p:cNvPr id="60" name="直接连接符 59"/>
          <p:cNvCxnSpPr/>
          <p:nvPr/>
        </p:nvCxnSpPr>
        <p:spPr>
          <a:xfrm>
            <a:off x="4069720" y="2713052"/>
            <a:ext cx="62883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9185944" y="2062861"/>
            <a:ext cx="0" cy="5481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138954" y="1733296"/>
            <a:ext cx="13011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RegWrite</a:t>
            </a:r>
            <a:endParaRPr lang="en-US" altLang="zh-CN" sz="2000" b="1" dirty="0" err="1">
              <a:solidFill>
                <a:srgbClr val="0066FF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717922" y="1741541"/>
            <a:ext cx="9359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AluOP</a:t>
            </a:r>
            <a:endParaRPr lang="en-US" altLang="zh-CN" sz="2000" b="1" dirty="0" err="1">
              <a:solidFill>
                <a:srgbClr val="0066FF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7556141" y="3394594"/>
            <a:ext cx="1418175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579484" y="3913609"/>
            <a:ext cx="363378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4711515" y="3023987"/>
            <a:ext cx="1222227" cy="19352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726822" y="2718537"/>
            <a:ext cx="1220730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490460" y="2976014"/>
            <a:ext cx="0" cy="11624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203334" y="3030613"/>
            <a:ext cx="6769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640971" y="2716043"/>
            <a:ext cx="395407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3026490" y="2339567"/>
            <a:ext cx="1125673" cy="1706902"/>
            <a:chOff x="2153669" y="3581314"/>
            <a:chExt cx="1014632" cy="1422228"/>
          </a:xfrm>
        </p:grpSpPr>
        <p:sp>
          <p:nvSpPr>
            <p:cNvPr id="72" name="矩形 71"/>
            <p:cNvSpPr/>
            <p:nvPr/>
          </p:nvSpPr>
          <p:spPr>
            <a:xfrm>
              <a:off x="2162583" y="3581314"/>
              <a:ext cx="920297" cy="1387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73" name="矩形 72"/>
            <p:cNvSpPr/>
            <p:nvPr/>
          </p:nvSpPr>
          <p:spPr>
            <a:xfrm>
              <a:off x="2672636" y="3769167"/>
              <a:ext cx="495665" cy="332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153669" y="3768090"/>
              <a:ext cx="330252" cy="3322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202492" y="4158047"/>
              <a:ext cx="851673" cy="845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en-US" altLang="zh-CN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en-US" altLang="zh-CN" sz="2000" b="1" kern="0" dirty="0">
                  <a:latin typeface="微软雅黑" panose="020B0503020204020204" charset="-122"/>
                  <a:ea typeface="微软雅黑" panose="020B0503020204020204" charset="-122"/>
                </a:rPr>
                <a:t>IM</a:t>
              </a:r>
              <a:endParaRPr lang="zh-CN" altLang="en-US" sz="20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024564" y="2389513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657851" y="2759418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652519" y="2454449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650934" y="3087272"/>
            <a:ext cx="7607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7547275" y="2726757"/>
            <a:ext cx="1427041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任意多边形: 形状 323"/>
          <p:cNvSpPr/>
          <p:nvPr/>
        </p:nvSpPr>
        <p:spPr>
          <a:xfrm>
            <a:off x="8943786" y="2543652"/>
            <a:ext cx="538939" cy="1046173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FF99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82" name="矩形 81"/>
          <p:cNvSpPr/>
          <p:nvPr/>
        </p:nvSpPr>
        <p:spPr>
          <a:xfrm rot="16200000">
            <a:off x="8994949" y="2887421"/>
            <a:ext cx="6686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9523670" y="3075520"/>
            <a:ext cx="1092332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4702388" y="2714662"/>
            <a:ext cx="0" cy="638158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616001" y="3087273"/>
            <a:ext cx="0" cy="1504644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702388" y="3353756"/>
            <a:ext cx="1226063" cy="0"/>
          </a:xfrm>
          <a:prstGeom prst="line">
            <a:avLst/>
          </a:prstGeom>
          <a:ln w="76200">
            <a:solidFill>
              <a:srgbClr val="FF66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583317" y="3913609"/>
            <a:ext cx="0" cy="678306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583318" y="4591915"/>
            <a:ext cx="5032684" cy="0"/>
          </a:xfrm>
          <a:prstGeom prst="line">
            <a:avLst/>
          </a:prstGeom>
          <a:ln w="7620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/>
          <p:cNvGrpSpPr/>
          <p:nvPr/>
        </p:nvGrpSpPr>
        <p:grpSpPr>
          <a:xfrm>
            <a:off x="2344207" y="2449936"/>
            <a:ext cx="290792" cy="522148"/>
            <a:chOff x="1768889" y="3016913"/>
            <a:chExt cx="354170" cy="635950"/>
          </a:xfrm>
        </p:grpSpPr>
        <p:sp>
          <p:nvSpPr>
            <p:cNvPr id="90" name="矩形 89"/>
            <p:cNvSpPr/>
            <p:nvPr/>
          </p:nvSpPr>
          <p:spPr>
            <a:xfrm>
              <a:off x="1768889" y="3016913"/>
              <a:ext cx="354170" cy="63595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91" name="等腰三角形 90"/>
            <p:cNvSpPr/>
            <p:nvPr/>
          </p:nvSpPr>
          <p:spPr>
            <a:xfrm>
              <a:off x="1794555" y="3478975"/>
              <a:ext cx="304927" cy="1714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4617" y="2242800"/>
            <a:ext cx="1764604" cy="2026878"/>
            <a:chOff x="6109332" y="2770507"/>
            <a:chExt cx="2149198" cy="2468636"/>
          </a:xfrm>
        </p:grpSpPr>
        <p:sp>
          <p:nvSpPr>
            <p:cNvPr id="93" name="矩形 92"/>
            <p:cNvSpPr/>
            <p:nvPr/>
          </p:nvSpPr>
          <p:spPr>
            <a:xfrm>
              <a:off x="6120449" y="2828466"/>
              <a:ext cx="1989688" cy="2274054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94" name="矩形 93"/>
            <p:cNvSpPr/>
            <p:nvPr/>
          </p:nvSpPr>
          <p:spPr>
            <a:xfrm>
              <a:off x="6113955" y="3105015"/>
              <a:ext cx="75561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6109332" y="3502635"/>
              <a:ext cx="75561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6116103" y="3911340"/>
              <a:ext cx="686777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6112638" y="4570562"/>
              <a:ext cx="75561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6843467" y="2770507"/>
              <a:ext cx="738595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6399561" y="4245960"/>
              <a:ext cx="1460175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7657600" y="3148283"/>
              <a:ext cx="60093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7657600" y="3911339"/>
              <a:ext cx="600930" cy="4856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934966" y="4918892"/>
              <a:ext cx="304927" cy="320251"/>
              <a:chOff x="1994241" y="4285666"/>
              <a:chExt cx="217225" cy="228142"/>
            </a:xfrm>
            <a:solidFill>
              <a:srgbClr val="FFCCFF"/>
            </a:solidFill>
          </p:grpSpPr>
          <p:cxnSp>
            <p:nvCxnSpPr>
              <p:cNvPr id="103" name="直接连接符 102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等腰三角形 10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</p:grpSp>
      <p:cxnSp>
        <p:nvCxnSpPr>
          <p:cNvPr id="105" name="直接连接符 104"/>
          <p:cNvCxnSpPr/>
          <p:nvPr/>
        </p:nvCxnSpPr>
        <p:spPr>
          <a:xfrm>
            <a:off x="4074018" y="2709143"/>
            <a:ext cx="628835" cy="0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189777" y="2057687"/>
            <a:ext cx="0" cy="550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/>
          <p:cNvGrpSpPr/>
          <p:nvPr/>
        </p:nvGrpSpPr>
        <p:grpSpPr>
          <a:xfrm>
            <a:off x="5264802" y="2395237"/>
            <a:ext cx="499745" cy="1042838"/>
            <a:chOff x="5445858" y="2431009"/>
            <a:chExt cx="527075" cy="1099868"/>
          </a:xfrm>
        </p:grpSpPr>
        <p:sp>
          <p:nvSpPr>
            <p:cNvPr id="108" name="矩形 107"/>
            <p:cNvSpPr/>
            <p:nvPr/>
          </p:nvSpPr>
          <p:spPr>
            <a:xfrm>
              <a:off x="5445858" y="2431009"/>
              <a:ext cx="485552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445858" y="2771824"/>
              <a:ext cx="47215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20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445858" y="3110289"/>
              <a:ext cx="527075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594370" y="2385293"/>
            <a:ext cx="718185" cy="1045532"/>
            <a:chOff x="7902825" y="2420521"/>
            <a:chExt cx="757460" cy="1102709"/>
          </a:xfrm>
        </p:grpSpPr>
        <p:sp>
          <p:nvSpPr>
            <p:cNvPr id="112" name="矩形 111"/>
            <p:cNvSpPr/>
            <p:nvPr/>
          </p:nvSpPr>
          <p:spPr>
            <a:xfrm>
              <a:off x="7902825" y="2420521"/>
              <a:ext cx="757460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(</a:t>
              </a:r>
              <a:r>
                <a:rPr lang="en-US" altLang="zh-CN" sz="20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)</a:t>
              </a:r>
              <a:endParaRPr lang="zh-CN" alt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966011" y="3102642"/>
              <a:ext cx="670396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(</a:t>
              </a:r>
              <a:r>
                <a:rPr lang="en-US" altLang="zh-CN" sz="20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)</a:t>
              </a:r>
              <a:endParaRPr lang="zh-CN" altLang="en-US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14" name="内容占位符 2"/>
          <p:cNvSpPr txBox="1"/>
          <p:nvPr/>
        </p:nvSpPr>
        <p:spPr bwMode="auto">
          <a:xfrm>
            <a:off x="354542" y="5274874"/>
            <a:ext cx="3377710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655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655" b="1" kern="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  <a:r>
              <a:rPr lang="en-US" altLang="zh-CN" sz="2655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,$s1,$s2</a:t>
            </a:r>
            <a:endParaRPr lang="en-US" sz="2655" b="1" kern="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内容占位符 2"/>
          <p:cNvSpPr txBox="1"/>
          <p:nvPr/>
        </p:nvSpPr>
        <p:spPr bwMode="auto">
          <a:xfrm>
            <a:off x="7787641" y="3984920"/>
            <a:ext cx="2897326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b="1" kern="0" baseline="-250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US" altLang="zh-CN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b="1" kern="0" baseline="-250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R</a:t>
            </a:r>
            <a:r>
              <a:rPr lang="en-US" altLang="zh-CN" b="1" kern="0" baseline="-25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</a:t>
            </a:r>
            <a:endParaRPr lang="en-US" b="1" kern="0" baseline="-2500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1" grpId="0" bldLvl="0" animBg="1"/>
      <p:bldP spid="114" grpId="0"/>
      <p:bldP spid="1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Lw</a:t>
            </a:r>
            <a:r>
              <a:rPr lang="zh-CN" altLang="en-US" dirty="0" smtClean="0"/>
              <a:t>指令</a:t>
            </a:r>
            <a:r>
              <a:rPr lang="zh-CN" altLang="en-US" dirty="0"/>
              <a:t>数据通路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579735" y="1807326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组合 4"/>
          <p:cNvGrpSpPr/>
          <p:nvPr/>
        </p:nvGrpSpPr>
        <p:grpSpPr>
          <a:xfrm>
            <a:off x="1637722" y="1452079"/>
            <a:ext cx="9139565" cy="3137583"/>
            <a:chOff x="1708564" y="1427929"/>
            <a:chExt cx="9639385" cy="330917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804771" y="3405486"/>
              <a:ext cx="307633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080154" y="267417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066396" y="237360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66157" y="1802604"/>
              <a:ext cx="0" cy="474778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019314" y="214755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146210" y="260400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897085" y="2651377"/>
              <a:ext cx="71392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/>
            <p:cNvCxnSpPr>
              <a:endCxn id="10" idx="1"/>
            </p:cNvCxnSpPr>
            <p:nvPr/>
          </p:nvCxnSpPr>
          <p:spPr>
            <a:xfrm>
              <a:off x="1708564" y="237360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76801" y="237844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934950" y="1809464"/>
              <a:ext cx="525066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33752" y="2051792"/>
              <a:ext cx="1276292" cy="1445348"/>
              <a:chOff x="2073110" y="3581315"/>
              <a:chExt cx="1325874" cy="1387999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672635" y="3769167"/>
                <a:ext cx="684951" cy="40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153669" y="3768090"/>
                <a:ext cx="489917" cy="40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073110" y="4158047"/>
                <a:ext cx="1325874" cy="715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2000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20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20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019931" y="2426260"/>
              <a:ext cx="817736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22116" y="2151469"/>
              <a:ext cx="817736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13021" y="4042423"/>
              <a:ext cx="68379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29176" y="200910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13732" y="2230869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114863" y="2551720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08189" y="2899684"/>
              <a:ext cx="59471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113732" y="3254347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634363" y="1972017"/>
              <a:ext cx="63958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312099" y="3008265"/>
              <a:ext cx="1264444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14338" y="2241139"/>
              <a:ext cx="520378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206197" y="2660594"/>
              <a:ext cx="520378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6533747" y="239489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: 形状 323"/>
            <p:cNvSpPr/>
            <p:nvPr/>
          </p:nvSpPr>
          <p:spPr>
            <a:xfrm>
              <a:off x="8091325" y="222526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3" name="矩形 32"/>
            <p:cNvSpPr/>
            <p:nvPr/>
          </p:nvSpPr>
          <p:spPr>
            <a:xfrm rot="16200000">
              <a:off x="8150044" y="2533774"/>
              <a:ext cx="705222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558934" y="268674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567871" y="268592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9598242" y="2080336"/>
              <a:ext cx="1324438" cy="1465436"/>
              <a:chOff x="1983018" y="3477998"/>
              <a:chExt cx="1375891" cy="1522368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317534" y="3480984"/>
                <a:ext cx="664436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597199" y="3861428"/>
                <a:ext cx="687422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156044" y="3834566"/>
                <a:ext cx="493604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983018" y="4068361"/>
                <a:ext cx="1375891" cy="77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20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20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20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20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983018" y="4556521"/>
                <a:ext cx="976458" cy="443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流程图: 手动输入 146"/>
            <p:cNvSpPr/>
            <p:nvPr/>
          </p:nvSpPr>
          <p:spPr>
            <a:xfrm>
              <a:off x="5216269" y="4031930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4065386" y="2369368"/>
              <a:ext cx="0" cy="1896174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1347949" y="2685928"/>
              <a:ext cx="0" cy="205117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418377" y="2674175"/>
              <a:ext cx="0" cy="34539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081306" y="4265542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797948" y="3414793"/>
              <a:ext cx="0" cy="130457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797948" y="4737099"/>
              <a:ext cx="65500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115496" y="2934699"/>
              <a:ext cx="0" cy="122225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115496" y="2931751"/>
              <a:ext cx="97582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6463709" y="4186176"/>
              <a:ext cx="6517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7" name="等腰三角形 46"/>
            <p:cNvSpPr/>
            <p:nvPr/>
          </p:nvSpPr>
          <p:spPr>
            <a:xfrm>
              <a:off x="2037598" y="247671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5559031" y="3502497"/>
              <a:ext cx="946578" cy="688994"/>
              <a:chOff x="1853728" y="4285666"/>
              <a:chExt cx="946578" cy="688994"/>
            </a:xfrm>
            <a:solidFill>
              <a:srgbClr val="FFCCFF"/>
            </a:solidFill>
          </p:grpSpPr>
          <p:cxnSp>
            <p:nvCxnSpPr>
              <p:cNvPr id="58" name="直接连接符 57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1853728" y="4460324"/>
                <a:ext cx="946578" cy="51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等腰三角形 59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930977" y="3387885"/>
              <a:ext cx="946578" cy="688994"/>
              <a:chOff x="1853728" y="4285666"/>
              <a:chExt cx="946578" cy="688994"/>
            </a:xfrm>
            <a:solidFill>
              <a:srgbClr val="00B050"/>
            </a:solidFill>
          </p:grpSpPr>
          <p:cxnSp>
            <p:nvCxnSpPr>
              <p:cNvPr id="55" name="直接连接符 5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1853728" y="4460324"/>
                <a:ext cx="946578" cy="5143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3519779" y="2373601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431498" y="3019573"/>
              <a:ext cx="68090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5192293" y="1427929"/>
              <a:ext cx="1372270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835250" y="1442614"/>
              <a:ext cx="98717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8325128" y="1816557"/>
              <a:ext cx="0" cy="474778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5047304" y="4247235"/>
              <a:ext cx="158390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>
          <a:xfrm>
            <a:off x="4566915" y="3327096"/>
            <a:ext cx="310625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3872336" y="2633705"/>
            <a:ext cx="334689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886340" y="2339371"/>
            <a:ext cx="1004244" cy="0"/>
          </a:xfrm>
          <a:prstGeom prst="line">
            <a:avLst/>
          </a:prstGeom>
          <a:ln w="76200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052674" y="2567173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1816467" y="2612089"/>
            <a:ext cx="6769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637721" y="2348717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2176494" y="2353305"/>
            <a:ext cx="325285" cy="0"/>
          </a:xfrm>
          <a:prstGeom prst="line">
            <a:avLst/>
          </a:prstGeom>
          <a:ln w="76200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852369" y="1813831"/>
            <a:ext cx="4978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29239" y="2398645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1311" y="2138103"/>
            <a:ext cx="775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22688" y="3931006"/>
            <a:ext cx="64833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6224894" y="2371083"/>
            <a:ext cx="1476815" cy="1"/>
          </a:xfrm>
          <a:prstGeom prst="line">
            <a:avLst/>
          </a:prstGeom>
          <a:ln w="76200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任意多边形: 形状 323"/>
          <p:cNvSpPr/>
          <p:nvPr/>
        </p:nvSpPr>
        <p:spPr>
          <a:xfrm>
            <a:off x="7689524" y="2208075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FF66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85" name="矩形 84"/>
          <p:cNvSpPr/>
          <p:nvPr/>
        </p:nvSpPr>
        <p:spPr>
          <a:xfrm rot="16200000">
            <a:off x="7626454" y="2500585"/>
            <a:ext cx="66865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8132887" y="2645620"/>
            <a:ext cx="1160567" cy="0"/>
          </a:xfrm>
          <a:prstGeom prst="line">
            <a:avLst/>
          </a:prstGeom>
          <a:ln w="76200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0037656" y="2644848"/>
            <a:ext cx="739630" cy="0"/>
          </a:xfrm>
          <a:prstGeom prst="line">
            <a:avLst/>
          </a:prstGeom>
          <a:ln w="76200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3872337" y="2368903"/>
            <a:ext cx="1" cy="1773654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0777286" y="2644849"/>
            <a:ext cx="0" cy="1908126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4207025" y="2633705"/>
            <a:ext cx="0" cy="327488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886340" y="4142556"/>
            <a:ext cx="1075068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566915" y="3335921"/>
            <a:ext cx="0" cy="1236927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4573384" y="4572847"/>
            <a:ext cx="6203902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6764294" y="2880720"/>
            <a:ext cx="0" cy="1158883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764294" y="2877925"/>
            <a:ext cx="925230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146303" y="4067306"/>
            <a:ext cx="617991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4861071" y="1967955"/>
            <a:ext cx="1542188" cy="2015504"/>
            <a:chOff x="5108189" y="2733136"/>
            <a:chExt cx="1626526" cy="2125726"/>
          </a:xfrm>
        </p:grpSpPr>
        <p:sp>
          <p:nvSpPr>
            <p:cNvPr id="98" name="矩形 97"/>
            <p:cNvSpPr/>
            <p:nvPr/>
          </p:nvSpPr>
          <p:spPr>
            <a:xfrm>
              <a:off x="5129176" y="2770224"/>
              <a:ext cx="1417422" cy="16200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99" name="矩形 98"/>
            <p:cNvSpPr/>
            <p:nvPr/>
          </p:nvSpPr>
          <p:spPr>
            <a:xfrm>
              <a:off x="5419255" y="3857787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5108189" y="2733136"/>
              <a:ext cx="1626526" cy="1731538"/>
              <a:chOff x="5108189" y="2733136"/>
              <a:chExt cx="1626526" cy="1731538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5113732" y="2991988"/>
                <a:ext cx="654323" cy="420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R1#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5114863" y="3312839"/>
                <a:ext cx="654323" cy="420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R2#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5108189" y="3660803"/>
                <a:ext cx="594717" cy="420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W#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113732" y="4015466"/>
                <a:ext cx="654323" cy="44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5634363" y="2733136"/>
                <a:ext cx="639589" cy="456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6214338" y="3025277"/>
                <a:ext cx="520377" cy="420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6206197" y="3421713"/>
                <a:ext cx="520377" cy="420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5559031" y="4263616"/>
              <a:ext cx="713928" cy="595246"/>
              <a:chOff x="1853728" y="4285666"/>
              <a:chExt cx="713928" cy="595246"/>
            </a:xfrm>
            <a:solidFill>
              <a:srgbClr val="FFCCFF"/>
            </a:solidFill>
          </p:grpSpPr>
          <p:cxnSp>
            <p:nvCxnSpPr>
              <p:cNvPr id="102" name="直接连接符 10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矩形 102"/>
              <p:cNvSpPr/>
              <p:nvPr/>
            </p:nvSpPr>
            <p:spPr>
              <a:xfrm>
                <a:off x="1853728" y="4460324"/>
                <a:ext cx="713928" cy="4205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等腰三角形 10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9233828" y="2062053"/>
            <a:ext cx="1016993" cy="1812736"/>
            <a:chOff x="9718335" y="2832380"/>
            <a:chExt cx="1072608" cy="1911870"/>
          </a:xfrm>
        </p:grpSpPr>
        <p:grpSp>
          <p:nvGrpSpPr>
            <p:cNvPr id="113" name="组合 112"/>
            <p:cNvGrpSpPr/>
            <p:nvPr/>
          </p:nvGrpSpPr>
          <p:grpSpPr>
            <a:xfrm>
              <a:off x="9718335" y="2832380"/>
              <a:ext cx="1072608" cy="1587682"/>
              <a:chOff x="2251163" y="3387911"/>
              <a:chExt cx="1114278" cy="1649361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2309223" y="3397343"/>
                <a:ext cx="828902" cy="1491834"/>
              </a:xfrm>
              <a:prstGeom prst="rect">
                <a:avLst/>
              </a:prstGeom>
              <a:solidFill>
                <a:srgbClr val="7FC4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472911" y="3387911"/>
                <a:ext cx="664436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762927" y="3773466"/>
                <a:ext cx="602514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265972" y="3743157"/>
                <a:ext cx="401444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310923" y="3950930"/>
                <a:ext cx="868289" cy="909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en-US" altLang="zh-CN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DM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2251163" y="4600344"/>
                <a:ext cx="679742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4" name="组合 113"/>
            <p:cNvGrpSpPr/>
            <p:nvPr/>
          </p:nvGrpSpPr>
          <p:grpSpPr>
            <a:xfrm>
              <a:off x="9930977" y="4149004"/>
              <a:ext cx="713928" cy="595246"/>
              <a:chOff x="1853728" y="4285666"/>
              <a:chExt cx="713928" cy="595246"/>
            </a:xfrm>
            <a:solidFill>
              <a:srgbClr val="00B050"/>
            </a:solidFill>
          </p:grpSpPr>
          <p:cxnSp>
            <p:nvCxnSpPr>
              <p:cNvPr id="115" name="直接连接符 11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矩形 115"/>
              <p:cNvSpPr/>
              <p:nvPr/>
            </p:nvSpPr>
            <p:spPr>
              <a:xfrm>
                <a:off x="1853728" y="4460324"/>
                <a:ext cx="713928" cy="4205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等腰三角形 11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FC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</p:grpSp>
      <p:cxnSp>
        <p:nvCxnSpPr>
          <p:cNvPr id="124" name="直接连接符 123"/>
          <p:cNvCxnSpPr/>
          <p:nvPr/>
        </p:nvCxnSpPr>
        <p:spPr>
          <a:xfrm>
            <a:off x="3341726" y="2336742"/>
            <a:ext cx="566966" cy="0"/>
          </a:xfrm>
          <a:prstGeom prst="line">
            <a:avLst/>
          </a:prstGeom>
          <a:ln w="76200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219466" y="2961193"/>
            <a:ext cx="671118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7911204" y="1820556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7" name="组合 126"/>
          <p:cNvGrpSpPr/>
          <p:nvPr/>
        </p:nvGrpSpPr>
        <p:grpSpPr>
          <a:xfrm>
            <a:off x="4215579" y="1967955"/>
            <a:ext cx="485140" cy="1071690"/>
            <a:chOff x="4446114" y="2075379"/>
            <a:chExt cx="511671" cy="1130298"/>
          </a:xfrm>
        </p:grpSpPr>
        <p:sp>
          <p:nvSpPr>
            <p:cNvPr id="128" name="矩形 127"/>
            <p:cNvSpPr/>
            <p:nvPr/>
          </p:nvSpPr>
          <p:spPr>
            <a:xfrm>
              <a:off x="4446114" y="2075379"/>
              <a:ext cx="51167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Rs</a:t>
              </a:r>
              <a:endPara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464952" y="2785089"/>
              <a:ext cx="49090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Rt</a:t>
              </a:r>
              <a:endPara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内容占位符 2"/>
          <p:cNvSpPr txBox="1"/>
          <p:nvPr/>
        </p:nvSpPr>
        <p:spPr bwMode="auto">
          <a:xfrm>
            <a:off x="494342" y="5061297"/>
            <a:ext cx="3739622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zh-CN" sz="2655" b="1" kern="0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lw</a:t>
            </a:r>
            <a:r>
              <a:rPr lang="en-US" altLang="zh-CN" sz="2655" b="1" kern="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 </a:t>
            </a:r>
            <a:r>
              <a:rPr lang="en-US" altLang="zh-CN" sz="2655" b="1" kern="0" dirty="0">
                <a:solidFill>
                  <a:schemeClr val="accent5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$s0</a:t>
            </a:r>
            <a:r>
              <a:rPr lang="en-US" altLang="zh-CN" sz="2655" b="1" kern="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charset="-122"/>
                <a:cs typeface="Courier New" panose="02070309020205020404" pitchFamily="49" charset="0"/>
              </a:rPr>
              <a:t>,32($s1)</a:t>
            </a:r>
            <a:endParaRPr lang="en-US" altLang="zh-CN" sz="2655" b="1" kern="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  <a:p>
            <a:pPr algn="ctr"/>
            <a:endParaRPr lang="en-US" sz="2275" b="1" kern="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4206240" y="5061585"/>
            <a:ext cx="7598410" cy="955040"/>
            <a:chOff x="1721420" y="5579393"/>
            <a:chExt cx="5754688" cy="798512"/>
          </a:xfrm>
        </p:grpSpPr>
        <p:sp>
          <p:nvSpPr>
            <p:cNvPr id="132" name="矩形 131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4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3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4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4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4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4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400" b="1" kern="0" baseline="-2500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4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4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5" name="TextBox 10"/>
            <p:cNvSpPr txBox="1"/>
            <p:nvPr/>
          </p:nvSpPr>
          <p:spPr>
            <a:xfrm>
              <a:off x="1838895" y="5579393"/>
              <a:ext cx="890588" cy="3849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6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4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4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7" name="TextBox 12"/>
            <p:cNvSpPr txBox="1"/>
            <p:nvPr/>
          </p:nvSpPr>
          <p:spPr>
            <a:xfrm>
              <a:off x="2802508" y="5579393"/>
              <a:ext cx="890587" cy="3849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8" name="TextBox 13"/>
            <p:cNvSpPr txBox="1"/>
            <p:nvPr/>
          </p:nvSpPr>
          <p:spPr>
            <a:xfrm>
              <a:off x="3666108" y="5579393"/>
              <a:ext cx="892175" cy="3849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9" name="TextBox 14"/>
            <p:cNvSpPr txBox="1"/>
            <p:nvPr/>
          </p:nvSpPr>
          <p:spPr>
            <a:xfrm>
              <a:off x="5537770" y="5579393"/>
              <a:ext cx="892175" cy="3849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140" name="矩形 139"/>
          <p:cNvSpPr/>
          <p:nvPr/>
        </p:nvSpPr>
        <p:spPr>
          <a:xfrm>
            <a:off x="6129637" y="2004976"/>
            <a:ext cx="9931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343981" y="2670047"/>
            <a:ext cx="69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地址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475057" y="2041648"/>
            <a:ext cx="1023565" cy="1399366"/>
            <a:chOff x="2153669" y="3581315"/>
            <a:chExt cx="1121481" cy="1417333"/>
          </a:xfrm>
        </p:grpSpPr>
        <p:sp>
          <p:nvSpPr>
            <p:cNvPr id="143" name="矩形 142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672635" y="3769167"/>
              <a:ext cx="602515" cy="403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153669" y="3768090"/>
              <a:ext cx="401445" cy="403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2194185" y="4158047"/>
              <a:ext cx="868290" cy="8406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en-US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IM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1923306" y="2134270"/>
            <a:ext cx="257562" cy="426096"/>
            <a:chOff x="1768889" y="3016913"/>
            <a:chExt cx="354170" cy="635950"/>
          </a:xfrm>
        </p:grpSpPr>
        <p:sp>
          <p:nvSpPr>
            <p:cNvPr id="148" name="矩形 147"/>
            <p:cNvSpPr/>
            <p:nvPr/>
          </p:nvSpPr>
          <p:spPr>
            <a:xfrm>
              <a:off x="1768889" y="3016913"/>
              <a:ext cx="354170" cy="63595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149" name="等腰三角形 148"/>
            <p:cNvSpPr/>
            <p:nvPr/>
          </p:nvSpPr>
          <p:spPr>
            <a:xfrm>
              <a:off x="1794555" y="3478975"/>
              <a:ext cx="304927" cy="171412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sp>
        <p:nvSpPr>
          <p:cNvPr id="151" name="流程图: 手动输入 146"/>
          <p:cNvSpPr/>
          <p:nvPr/>
        </p:nvSpPr>
        <p:spPr>
          <a:xfrm>
            <a:off x="4957445" y="3916680"/>
            <a:ext cx="1159510" cy="29273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53" name="内容占位符 2"/>
          <p:cNvSpPr txBox="1"/>
          <p:nvPr/>
        </p:nvSpPr>
        <p:spPr bwMode="auto">
          <a:xfrm>
            <a:off x="7320505" y="4009253"/>
            <a:ext cx="3816170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00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Mem[(</a:t>
            </a:r>
            <a:r>
              <a:rPr lang="en-US" altLang="zh-CN" sz="2200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CN" sz="2200" b="1" kern="0" baseline="-250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200" b="1" kern="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altLang="zh-CN" sz="2200" b="1" kern="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altLang="zh-CN" sz="2200" b="1" kern="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altLang="zh-CN" sz="2200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zh-CN" sz="2200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</a:t>
            </a:r>
            <a:r>
              <a:rPr lang="en-US" altLang="zh-CN" sz="2200" b="1" kern="0" baseline="-2500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</a:t>
            </a:r>
            <a:endParaRPr lang="en-US" altLang="zh-CN" sz="2200" b="1" kern="0" baseline="-2500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00" b="1" kern="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3292489" y="1992586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825551" y="2907601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立即数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  <p:bldP spid="130" grpId="0"/>
      <p:bldP spid="140" grpId="0"/>
      <p:bldP spid="141" grpId="0"/>
      <p:bldP spid="153" grpId="0"/>
      <p:bldP spid="154" grpId="0"/>
      <p:bldP spid="1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2120" y="188595"/>
            <a:ext cx="5068570" cy="647700"/>
          </a:xfrm>
        </p:spPr>
        <p:txBody>
          <a:bodyPr/>
          <a:lstStyle/>
          <a:p>
            <a:r>
              <a:rPr lang="en-US" altLang="zh-CN" smtClean="0"/>
              <a:t>32</a:t>
            </a:r>
            <a:r>
              <a:rPr lang="zh-CN" altLang="en-US" smtClean="0"/>
              <a:t>个</a:t>
            </a:r>
            <a:r>
              <a:rPr lang="en-US" altLang="zh-CN" smtClean="0"/>
              <a:t>64</a:t>
            </a:r>
            <a:r>
              <a:rPr smtClean="0"/>
              <a:t>位的</a:t>
            </a:r>
            <a:r>
              <a:rPr lang="en-US" altLang="zh-CN" smtClean="0"/>
              <a:t>MIPS</a:t>
            </a:r>
            <a:r>
              <a:rPr lang="zh-CN" altLang="en-US" smtClean="0"/>
              <a:t>寄存器</a:t>
            </a:r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32305" y="836295"/>
          <a:ext cx="8639810" cy="67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835"/>
                <a:gridCol w="2040890"/>
                <a:gridCol w="2473960"/>
                <a:gridCol w="2270125"/>
              </a:tblGrid>
              <a:tr h="673735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寄存器编号</a:t>
                      </a:r>
                      <a:endParaRPr lang="zh-CN" altLang="en-US" sz="2400" dirty="0" smtClean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MIPS</a:t>
                      </a:r>
                      <a:r>
                        <a:rPr lang="zh-CN" altLang="en-US" sz="2400" dirty="0" smtClean="0"/>
                        <a:t>助记符</a:t>
                      </a:r>
                      <a:endParaRPr lang="zh-CN" altLang="en-US" sz="2400" dirty="0" smtClean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释义</a:t>
                      </a:r>
                      <a:endParaRPr lang="zh-CN" altLang="en-US" sz="2400" dirty="0" smtClean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备注</a:t>
                      </a:r>
                      <a:endParaRPr lang="zh-CN" altLang="en-US" sz="2400" dirty="0" smtClean="0"/>
                    </a:p>
                  </a:txBody>
                  <a:tcPr marT="45798" marB="45798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31988" y="1433513"/>
          <a:ext cx="821817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$zero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固定值为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硬件置位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31988" y="2192338"/>
          <a:ext cx="821817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2~3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$v0~$v1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函数调用返回值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31988" y="2570163"/>
          <a:ext cx="82181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82296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$a0~$a3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函数调用参数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个参数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931988" y="2949575"/>
          <a:ext cx="8218170" cy="40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40703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8~15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$t0~$t7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暂存寄存器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随便使用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462" marB="4546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931988" y="3324225"/>
          <a:ext cx="821817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16~23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$s0~$s7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save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寄存器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2060"/>
                          </a:solidFill>
                        </a:rPr>
                        <a:t>save/restore</a:t>
                      </a:r>
                      <a:endParaRPr lang="en-US" altLang="zh-CN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932305" y="3703955"/>
          <a:ext cx="82181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82296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24~25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$t8~$t9</a:t>
                      </a:r>
                      <a:endParaRPr lang="en-US" altLang="zh-CN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暂存寄存器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随便使用</a:t>
                      </a:r>
                      <a:endParaRPr lang="zh-CN" altLang="en-US" sz="2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zh-CN" altLang="en-US" sz="2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931988" y="4464050"/>
          <a:ext cx="821817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全局指针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31988" y="4845050"/>
          <a:ext cx="821817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堆栈指针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931988" y="5226050"/>
          <a:ext cx="82181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帧指针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416" marB="45416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932305" y="5599430"/>
          <a:ext cx="80124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790"/>
                <a:gridCol w="2003425"/>
                <a:gridCol w="1900555"/>
                <a:gridCol w="2105660"/>
              </a:tblGrid>
              <a:tr h="82296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200" b="1" dirty="0" err="1" smtClean="0">
                          <a:solidFill>
                            <a:schemeClr val="tx1"/>
                          </a:solidFill>
                        </a:rPr>
                        <a:t>ra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函数返回地址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931988" y="1812925"/>
          <a:ext cx="82181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60"/>
                <a:gridCol w="2054225"/>
                <a:gridCol w="1949450"/>
                <a:gridCol w="2159635"/>
              </a:tblGrid>
              <a:tr h="4572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24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$at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汇编器保留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03" marB="45603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932305" y="4084320"/>
          <a:ext cx="8274685" cy="76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30"/>
                <a:gridCol w="2068830"/>
                <a:gridCol w="1962785"/>
                <a:gridCol w="2174240"/>
              </a:tblGrid>
              <a:tr h="760730"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26~27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</a:rPr>
                        <a:t>$k0~$k1</a:t>
                      </a:r>
                      <a:endParaRPr lang="en-US" altLang="zh-CN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</a:rPr>
                        <a:t>操作系统保留</a:t>
                      </a:r>
                      <a:endParaRPr lang="zh-CN" altLang="en-US" sz="2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58658" y="4464050"/>
          <a:ext cx="82184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22"/>
                <a:gridCol w="2054622"/>
                <a:gridCol w="1949772"/>
                <a:gridCol w="2159472"/>
              </a:tblGrid>
              <a:tr h="371475">
                <a:tc>
                  <a:txBody>
                    <a:bodyPr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zh-CN" sz="2400" b="1" dirty="0" err="1" smtClean="0">
                          <a:solidFill>
                            <a:schemeClr val="tx1"/>
                          </a:solidFill>
                        </a:rPr>
                        <a:t>gp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全局指针</a:t>
                      </a:r>
                      <a:endParaRPr lang="zh-CN" alt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T="45798" marB="4579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sw</a:t>
            </a:r>
            <a:r>
              <a:rPr lang="zh-CN" altLang="en-US" dirty="0" smtClean="0"/>
              <a:t>指令</a:t>
            </a:r>
            <a:r>
              <a:rPr lang="zh-CN" altLang="en-US" dirty="0"/>
              <a:t>数据通路</a:t>
            </a:r>
            <a:endParaRPr lang="zh-CN" altLang="en-US" dirty="0"/>
          </a:p>
        </p:txBody>
      </p:sp>
      <p:cxnSp>
        <p:nvCxnSpPr>
          <p:cNvPr id="156" name="直接连接符 155"/>
          <p:cNvCxnSpPr/>
          <p:nvPr/>
        </p:nvCxnSpPr>
        <p:spPr>
          <a:xfrm>
            <a:off x="5449599" y="1699145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7" name="内容占位符 2"/>
          <p:cNvSpPr txBox="1"/>
          <p:nvPr/>
        </p:nvSpPr>
        <p:spPr bwMode="auto">
          <a:xfrm>
            <a:off x="688442" y="5241130"/>
            <a:ext cx="3427908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altLang="zh-CN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altLang="zh-CN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$s0,32($s1)</a:t>
            </a:r>
            <a:endParaRPr lang="en-US" altLang="zh-CN" b="1" kern="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b="1" kern="0" dirty="0">
              <a:solidFill>
                <a:srgbClr val="7030A0"/>
              </a:solidFill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4322445" y="5241290"/>
            <a:ext cx="7199630" cy="821055"/>
            <a:chOff x="1721420" y="5579393"/>
            <a:chExt cx="5754688" cy="798512"/>
          </a:xfrm>
        </p:grpSpPr>
        <p:sp>
          <p:nvSpPr>
            <p:cNvPr id="159" name="矩形 158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4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0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4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4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4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1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4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4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4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4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2" name="TextBox 10"/>
            <p:cNvSpPr txBox="1"/>
            <p:nvPr/>
          </p:nvSpPr>
          <p:spPr>
            <a:xfrm>
              <a:off x="1838895" y="5579393"/>
              <a:ext cx="890588" cy="4477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3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4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4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TextBox 12"/>
            <p:cNvSpPr txBox="1"/>
            <p:nvPr/>
          </p:nvSpPr>
          <p:spPr>
            <a:xfrm>
              <a:off x="2802508" y="5579393"/>
              <a:ext cx="890587" cy="4477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5" name="TextBox 13"/>
            <p:cNvSpPr txBox="1"/>
            <p:nvPr/>
          </p:nvSpPr>
          <p:spPr>
            <a:xfrm>
              <a:off x="3666108" y="5579393"/>
              <a:ext cx="892175" cy="4477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66" name="TextBox 14"/>
            <p:cNvSpPr txBox="1"/>
            <p:nvPr/>
          </p:nvSpPr>
          <p:spPr>
            <a:xfrm>
              <a:off x="5537770" y="5579393"/>
              <a:ext cx="892175" cy="44773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4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4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1507585" y="1344948"/>
            <a:ext cx="9139565" cy="3137583"/>
            <a:chOff x="1708564" y="1427929"/>
            <a:chExt cx="9639385" cy="3309170"/>
          </a:xfrm>
        </p:grpSpPr>
        <p:cxnSp>
          <p:nvCxnSpPr>
            <p:cNvPr id="168" name="直接连接符 167"/>
            <p:cNvCxnSpPr/>
            <p:nvPr/>
          </p:nvCxnSpPr>
          <p:spPr>
            <a:xfrm>
              <a:off x="6519856" y="2405825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4804771" y="3405486"/>
              <a:ext cx="307633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4080154" y="267417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066396" y="237360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5866157" y="1802604"/>
              <a:ext cx="0" cy="474778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矩形 172"/>
            <p:cNvSpPr/>
            <p:nvPr/>
          </p:nvSpPr>
          <p:spPr>
            <a:xfrm>
              <a:off x="2019314" y="214755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cxnSp>
          <p:nvCxnSpPr>
            <p:cNvPr id="174" name="直接连接符 173"/>
            <p:cNvCxnSpPr/>
            <p:nvPr/>
          </p:nvCxnSpPr>
          <p:spPr>
            <a:xfrm flipV="1">
              <a:off x="2146210" y="260400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1897085" y="2651377"/>
              <a:ext cx="60878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连接符 175"/>
            <p:cNvCxnSpPr>
              <a:endCxn id="173" idx="1"/>
            </p:cNvCxnSpPr>
            <p:nvPr/>
          </p:nvCxnSpPr>
          <p:spPr>
            <a:xfrm>
              <a:off x="1708564" y="237360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276801" y="237844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组合 178"/>
            <p:cNvGrpSpPr/>
            <p:nvPr/>
          </p:nvGrpSpPr>
          <p:grpSpPr>
            <a:xfrm>
              <a:off x="2611298" y="2051792"/>
              <a:ext cx="944542" cy="1445348"/>
              <a:chOff x="2153669" y="3581315"/>
              <a:chExt cx="981236" cy="1387999"/>
            </a:xfrm>
          </p:grpSpPr>
          <p:sp>
            <p:nvSpPr>
              <p:cNvPr id="234" name="矩形 233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  <p:sp>
            <p:nvSpPr>
              <p:cNvPr id="235" name="矩形 234"/>
              <p:cNvSpPr/>
              <p:nvPr/>
            </p:nvSpPr>
            <p:spPr>
              <a:xfrm>
                <a:off x="2672635" y="3769167"/>
                <a:ext cx="462270" cy="300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矩形 235"/>
              <p:cNvSpPr/>
              <p:nvPr/>
            </p:nvSpPr>
            <p:spPr>
              <a:xfrm>
                <a:off x="2153669" y="3768090"/>
                <a:ext cx="337571" cy="300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矩形 236"/>
              <p:cNvSpPr/>
              <p:nvPr/>
            </p:nvSpPr>
            <p:spPr>
              <a:xfrm>
                <a:off x="2247903" y="4158047"/>
                <a:ext cx="760851" cy="507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81" name="矩形 180"/>
            <p:cNvSpPr/>
            <p:nvPr/>
          </p:nvSpPr>
          <p:spPr>
            <a:xfrm>
              <a:off x="4019931" y="2426260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3986304" y="2080243"/>
              <a:ext cx="847874" cy="355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4013021" y="3895083"/>
              <a:ext cx="68379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5295103" y="4059711"/>
              <a:ext cx="1075603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5129176" y="200910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5113732" y="2230869"/>
              <a:ext cx="494014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5114863" y="2551720"/>
              <a:ext cx="494014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5108189" y="2899684"/>
              <a:ext cx="453438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5113732" y="3254347"/>
              <a:ext cx="494014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5634363" y="1972017"/>
              <a:ext cx="473726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5488517" y="3008265"/>
              <a:ext cx="911609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6214338" y="2241139"/>
              <a:ext cx="404407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6206197" y="2660594"/>
              <a:ext cx="404407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zh-CN" altLang="en-US" sz="132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任意多边形: 形状 323"/>
            <p:cNvSpPr/>
            <p:nvPr/>
          </p:nvSpPr>
          <p:spPr>
            <a:xfrm>
              <a:off x="8091325" y="222526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sp>
          <p:nvSpPr>
            <p:cNvPr id="195" name="矩形 194"/>
            <p:cNvSpPr/>
            <p:nvPr/>
          </p:nvSpPr>
          <p:spPr>
            <a:xfrm rot="16200000">
              <a:off x="8150044" y="2533774"/>
              <a:ext cx="559949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zh-CN" altLang="en-US" sz="1325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96" name="直接连接符 195"/>
            <p:cNvCxnSpPr/>
            <p:nvPr/>
          </p:nvCxnSpPr>
          <p:spPr>
            <a:xfrm>
              <a:off x="8558934" y="268674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10567871" y="268592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组合 197"/>
            <p:cNvGrpSpPr/>
            <p:nvPr/>
          </p:nvGrpSpPr>
          <p:grpSpPr>
            <a:xfrm>
              <a:off x="9717530" y="2080336"/>
              <a:ext cx="916908" cy="1436044"/>
              <a:chOff x="2106940" y="3477998"/>
              <a:chExt cx="952529" cy="1491834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dirty="0"/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2317534" y="3480984"/>
                <a:ext cx="492129" cy="32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2597199" y="3861428"/>
                <a:ext cx="462270" cy="32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146656" y="3834566"/>
                <a:ext cx="337571" cy="32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矩形 231"/>
              <p:cNvSpPr/>
              <p:nvPr/>
            </p:nvSpPr>
            <p:spPr>
              <a:xfrm>
                <a:off x="2182706" y="4068361"/>
                <a:ext cx="760851" cy="548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2106940" y="4556521"/>
                <a:ext cx="513205" cy="32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zh-CN" altLang="en-US" sz="13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9" name="流程图: 手动输入 146"/>
            <p:cNvSpPr/>
            <p:nvPr/>
          </p:nvSpPr>
          <p:spPr>
            <a:xfrm>
              <a:off x="5216269" y="4031930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4065386" y="2390300"/>
              <a:ext cx="0" cy="1875242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11347949" y="2685928"/>
              <a:ext cx="0" cy="205117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418377" y="2674175"/>
              <a:ext cx="0" cy="34539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4081306" y="4265542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797948" y="3414793"/>
              <a:ext cx="0" cy="130457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797948" y="4737099"/>
              <a:ext cx="65500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7437487" y="2942467"/>
              <a:ext cx="0" cy="122225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7437487" y="2931751"/>
              <a:ext cx="65383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6463709" y="4186176"/>
              <a:ext cx="97377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9" name="等腰三角形 208"/>
            <p:cNvSpPr/>
            <p:nvPr/>
          </p:nvSpPr>
          <p:spPr>
            <a:xfrm>
              <a:off x="2037598" y="247671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/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5559031" y="3502497"/>
              <a:ext cx="688286" cy="562088"/>
              <a:chOff x="1853728" y="4285666"/>
              <a:chExt cx="688286" cy="562088"/>
            </a:xfrm>
            <a:solidFill>
              <a:srgbClr val="FFCCFF"/>
            </a:solidFill>
          </p:grpSpPr>
          <p:cxnSp>
            <p:nvCxnSpPr>
              <p:cNvPr id="225" name="直接连接符 22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矩形 225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等腰三角形 22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9930977" y="3387885"/>
              <a:ext cx="688286" cy="562088"/>
              <a:chOff x="1853728" y="4285666"/>
              <a:chExt cx="688286" cy="562088"/>
            </a:xfrm>
            <a:solidFill>
              <a:srgbClr val="00B050"/>
            </a:solidFill>
          </p:grpSpPr>
          <p:cxnSp>
            <p:nvCxnSpPr>
              <p:cNvPr id="222" name="直接连接符 22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矩形 222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等腰三角形 22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/>
              </a:p>
            </p:txBody>
          </p:sp>
        </p:grpSp>
        <p:cxnSp>
          <p:nvCxnSpPr>
            <p:cNvPr id="212" name="直接连接符 211"/>
            <p:cNvCxnSpPr/>
            <p:nvPr/>
          </p:nvCxnSpPr>
          <p:spPr>
            <a:xfrm>
              <a:off x="3519779" y="2373601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4431498" y="3019573"/>
              <a:ext cx="68090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4" name="矩形 213"/>
            <p:cNvSpPr/>
            <p:nvPr/>
          </p:nvSpPr>
          <p:spPr>
            <a:xfrm>
              <a:off x="5192293" y="1427929"/>
              <a:ext cx="1372270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7835250" y="1442614"/>
              <a:ext cx="98717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216" name="直接连接符 215"/>
            <p:cNvCxnSpPr/>
            <p:nvPr/>
          </p:nvCxnSpPr>
          <p:spPr>
            <a:xfrm>
              <a:off x="8325128" y="1816557"/>
              <a:ext cx="0" cy="474778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574403" y="2931751"/>
              <a:ext cx="37514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6949543" y="2942467"/>
              <a:ext cx="0" cy="31188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949543" y="3258414"/>
              <a:ext cx="280429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直接连接符 219"/>
            <p:cNvCxnSpPr>
              <a:endCxn id="229" idx="0"/>
            </p:cNvCxnSpPr>
            <p:nvPr/>
          </p:nvCxnSpPr>
          <p:spPr>
            <a:xfrm>
              <a:off x="10142109" y="1842947"/>
              <a:ext cx="1267" cy="240263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1" name="矩形 220"/>
            <p:cNvSpPr/>
            <p:nvPr/>
          </p:nvSpPr>
          <p:spPr>
            <a:xfrm>
              <a:off x="9502978" y="1442614"/>
              <a:ext cx="153970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66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20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238" name="直接连接符 237"/>
          <p:cNvCxnSpPr/>
          <p:nvPr/>
        </p:nvCxnSpPr>
        <p:spPr>
          <a:xfrm>
            <a:off x="4443248" y="3218915"/>
            <a:ext cx="29168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3692552" y="2243477"/>
            <a:ext cx="1094646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V="1">
            <a:off x="1922538" y="2458992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endCxn id="319" idx="1"/>
          </p:cNvCxnSpPr>
          <p:nvPr/>
        </p:nvCxnSpPr>
        <p:spPr>
          <a:xfrm>
            <a:off x="1507585" y="2240536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>
            <a:off x="2046358" y="2245124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>
            <a:off x="1660525" y="1677670"/>
            <a:ext cx="7131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20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3165074" y="1638606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5772007" y="2512648"/>
            <a:ext cx="49339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直接连接符 254"/>
          <p:cNvCxnSpPr/>
          <p:nvPr/>
        </p:nvCxnSpPr>
        <p:spPr>
          <a:xfrm>
            <a:off x="9907520" y="2536667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3742201" y="2256368"/>
            <a:ext cx="0" cy="1778007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10647150" y="2536668"/>
            <a:ext cx="0" cy="194481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4076889" y="2525524"/>
            <a:ext cx="0" cy="327488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9" name="直接连接符 258"/>
          <p:cNvCxnSpPr/>
          <p:nvPr/>
        </p:nvCxnSpPr>
        <p:spPr>
          <a:xfrm>
            <a:off x="3756204" y="4034376"/>
            <a:ext cx="1087960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4436779" y="3227740"/>
            <a:ext cx="0" cy="123692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4436779" y="4481481"/>
            <a:ext cx="621037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直接连接符 261"/>
          <p:cNvCxnSpPr/>
          <p:nvPr/>
        </p:nvCxnSpPr>
        <p:spPr>
          <a:xfrm>
            <a:off x="6939453" y="2779905"/>
            <a:ext cx="0" cy="1158883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6939453" y="2769744"/>
            <a:ext cx="619935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6016167" y="3959125"/>
            <a:ext cx="923286" cy="0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组合 278"/>
          <p:cNvGrpSpPr/>
          <p:nvPr/>
        </p:nvGrpSpPr>
        <p:grpSpPr>
          <a:xfrm>
            <a:off x="9101274" y="1963602"/>
            <a:ext cx="997365" cy="1453077"/>
            <a:chOff x="9598996" y="2401764"/>
            <a:chExt cx="1051908" cy="1532542"/>
          </a:xfrm>
        </p:grpSpPr>
        <p:grpSp>
          <p:nvGrpSpPr>
            <p:cNvPr id="280" name="组合 279"/>
            <p:cNvGrpSpPr/>
            <p:nvPr/>
          </p:nvGrpSpPr>
          <p:grpSpPr>
            <a:xfrm>
              <a:off x="9598996" y="2401764"/>
              <a:ext cx="1051908" cy="1465436"/>
              <a:chOff x="2106940" y="3477998"/>
              <a:chExt cx="1092774" cy="1522368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FC4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286" name="矩形 285"/>
              <p:cNvSpPr/>
              <p:nvPr/>
            </p:nvSpPr>
            <p:spPr>
              <a:xfrm>
                <a:off x="2317534" y="3480984"/>
                <a:ext cx="664436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矩形 286"/>
              <p:cNvSpPr/>
              <p:nvPr/>
            </p:nvSpPr>
            <p:spPr>
              <a:xfrm>
                <a:off x="2597199" y="3861428"/>
                <a:ext cx="602515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2146656" y="3834566"/>
                <a:ext cx="401445" cy="436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矩形 288"/>
              <p:cNvSpPr/>
              <p:nvPr/>
            </p:nvSpPr>
            <p:spPr>
              <a:xfrm>
                <a:off x="2128987" y="4068361"/>
                <a:ext cx="868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90" name="矩形 289"/>
              <p:cNvSpPr/>
              <p:nvPr/>
            </p:nvSpPr>
            <p:spPr>
              <a:xfrm>
                <a:off x="2106940" y="4556521"/>
                <a:ext cx="679742" cy="443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>
              <a:off x="9952957" y="3706164"/>
              <a:ext cx="217225" cy="228142"/>
              <a:chOff x="1994241" y="4285666"/>
              <a:chExt cx="217225" cy="228142"/>
            </a:xfrm>
            <a:solidFill>
              <a:srgbClr val="00B050"/>
            </a:solidFill>
          </p:grpSpPr>
          <p:cxnSp>
            <p:nvCxnSpPr>
              <p:cNvPr id="282" name="直接连接符 28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等腰三角形 28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FC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</p:grpSp>
      <p:cxnSp>
        <p:nvCxnSpPr>
          <p:cNvPr id="291" name="直接连接符 290"/>
          <p:cNvCxnSpPr/>
          <p:nvPr/>
        </p:nvCxnSpPr>
        <p:spPr>
          <a:xfrm>
            <a:off x="3224886" y="2243477"/>
            <a:ext cx="517316" cy="0"/>
          </a:xfrm>
          <a:prstGeom prst="line">
            <a:avLst/>
          </a:prstGeom>
          <a:ln w="76200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4089330" y="2853012"/>
            <a:ext cx="64560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7781068" y="1712375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6476809" y="2779905"/>
            <a:ext cx="0" cy="295708"/>
          </a:xfrm>
          <a:prstGeom prst="line">
            <a:avLst/>
          </a:prstGeom>
          <a:ln w="76200" cap="sq">
            <a:solidFill>
              <a:srgbClr val="FF6600"/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6476810" y="3080044"/>
            <a:ext cx="2675247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endCxn id="286" idx="0"/>
          </p:cNvCxnSpPr>
          <p:nvPr/>
        </p:nvCxnSpPr>
        <p:spPr>
          <a:xfrm>
            <a:off x="9595275" y="1739013"/>
            <a:ext cx="1201" cy="227805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7" name="内容占位符 2"/>
          <p:cNvSpPr txBox="1"/>
          <p:nvPr/>
        </p:nvSpPr>
        <p:spPr bwMode="auto">
          <a:xfrm>
            <a:off x="6938993" y="4464896"/>
            <a:ext cx="4393652" cy="5459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275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Mem[(</a:t>
            </a:r>
            <a:r>
              <a:rPr lang="en-US" altLang="zh-CN" sz="2275" b="1" kern="0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altLang="zh-CN" sz="2275" b="1" kern="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altLang="zh-CN" sz="2275" b="1" kern="0" dirty="0" err="1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altLang="zh-CN" sz="2275" b="1" kern="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altLang="zh-CN" sz="2275" b="1" kern="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275" b="1" kern="0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8" name="组合 297"/>
          <p:cNvGrpSpPr/>
          <p:nvPr/>
        </p:nvGrpSpPr>
        <p:grpSpPr>
          <a:xfrm>
            <a:off x="4838307" y="3822170"/>
            <a:ext cx="1551230" cy="428189"/>
            <a:chOff x="5251649" y="4526983"/>
            <a:chExt cx="1636063" cy="451605"/>
          </a:xfrm>
        </p:grpSpPr>
        <p:sp>
          <p:nvSpPr>
            <p:cNvPr id="299" name="流程图: 手动输入 146"/>
            <p:cNvSpPr/>
            <p:nvPr/>
          </p:nvSpPr>
          <p:spPr>
            <a:xfrm>
              <a:off x="5251649" y="4526983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5303809" y="4558000"/>
              <a:ext cx="158390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4215579" y="1888110"/>
            <a:ext cx="485140" cy="732404"/>
            <a:chOff x="4446114" y="2075379"/>
            <a:chExt cx="511671" cy="772457"/>
          </a:xfrm>
        </p:grpSpPr>
        <p:sp>
          <p:nvSpPr>
            <p:cNvPr id="302" name="矩形 301"/>
            <p:cNvSpPr/>
            <p:nvPr/>
          </p:nvSpPr>
          <p:spPr>
            <a:xfrm>
              <a:off x="4446114" y="2075379"/>
              <a:ext cx="511671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Rs</a:t>
              </a:r>
              <a:endPara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4452718" y="2427248"/>
              <a:ext cx="49090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Rt</a:t>
              </a:r>
              <a:endPara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8002751" y="2179062"/>
            <a:ext cx="1160567" cy="398780"/>
            <a:chOff x="8440401" y="2627044"/>
            <a:chExt cx="1224035" cy="420589"/>
          </a:xfrm>
        </p:grpSpPr>
        <p:cxnSp>
          <p:nvCxnSpPr>
            <p:cNvPr id="305" name="直接连接符 304"/>
            <p:cNvCxnSpPr/>
            <p:nvPr/>
          </p:nvCxnSpPr>
          <p:spPr>
            <a:xfrm>
              <a:off x="8440401" y="3005021"/>
              <a:ext cx="1224035" cy="0"/>
            </a:xfrm>
            <a:prstGeom prst="line">
              <a:avLst/>
            </a:prstGeom>
            <a:ln w="76200" cap="sq">
              <a:solidFill>
                <a:srgbClr val="FF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矩形 305"/>
            <p:cNvSpPr/>
            <p:nvPr/>
          </p:nvSpPr>
          <p:spPr>
            <a:xfrm>
              <a:off x="8673394" y="2627044"/>
              <a:ext cx="728662" cy="4205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地址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5963075" y="1913181"/>
            <a:ext cx="1634549" cy="868903"/>
            <a:chOff x="6289174" y="2346630"/>
            <a:chExt cx="1723936" cy="916423"/>
          </a:xfrm>
        </p:grpSpPr>
        <p:cxnSp>
          <p:nvCxnSpPr>
            <p:cNvPr id="308" name="直接连接符 307"/>
            <p:cNvCxnSpPr/>
            <p:nvPr/>
          </p:nvCxnSpPr>
          <p:spPr>
            <a:xfrm>
              <a:off x="6455870" y="3250030"/>
              <a:ext cx="375140" cy="0"/>
            </a:xfrm>
            <a:prstGeom prst="line">
              <a:avLst/>
            </a:prstGeom>
            <a:ln w="76200" cap="sq">
              <a:solidFill>
                <a:srgbClr val="FF6600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6473742" y="2739827"/>
              <a:ext cx="1539368" cy="0"/>
            </a:xfrm>
            <a:prstGeom prst="line">
              <a:avLst/>
            </a:prstGeom>
            <a:ln w="76200" cap="sq">
              <a:solidFill>
                <a:srgbClr val="FF66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0" name="组合 309"/>
            <p:cNvGrpSpPr/>
            <p:nvPr/>
          </p:nvGrpSpPr>
          <p:grpSpPr>
            <a:xfrm>
              <a:off x="6289174" y="2346630"/>
              <a:ext cx="1091415" cy="916423"/>
              <a:chOff x="6289174" y="2346630"/>
              <a:chExt cx="1091415" cy="916423"/>
            </a:xfrm>
          </p:grpSpPr>
          <p:sp>
            <p:nvSpPr>
              <p:cNvPr id="311" name="矩形 310"/>
              <p:cNvSpPr/>
              <p:nvPr/>
            </p:nvSpPr>
            <p:spPr>
              <a:xfrm>
                <a:off x="6289174" y="2346630"/>
                <a:ext cx="1091415" cy="420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err="1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Rs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）</a:t>
                </a:r>
                <a:endPara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矩形 311"/>
              <p:cNvSpPr/>
              <p:nvPr/>
            </p:nvSpPr>
            <p:spPr>
              <a:xfrm>
                <a:off x="6298449" y="2842464"/>
                <a:ext cx="1026689" cy="420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 err="1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Rt</a:t>
                </a:r>
                <a:r>
                  <a:rPr lang="zh-CN" altLang="en-US" sz="2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）</a:t>
                </a:r>
                <a:endPara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3" name="组合 312"/>
          <p:cNvGrpSpPr/>
          <p:nvPr/>
        </p:nvGrpSpPr>
        <p:grpSpPr>
          <a:xfrm>
            <a:off x="7559380" y="2022426"/>
            <a:ext cx="455932" cy="938113"/>
            <a:chOff x="7972792" y="2461843"/>
            <a:chExt cx="480866" cy="989415"/>
          </a:xfrm>
        </p:grpSpPr>
        <p:sp>
          <p:nvSpPr>
            <p:cNvPr id="314" name="任意多边形: 形状 323"/>
            <p:cNvSpPr/>
            <p:nvPr/>
          </p:nvSpPr>
          <p:spPr>
            <a:xfrm>
              <a:off x="7972792" y="25435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15" name="矩形 314"/>
            <p:cNvSpPr/>
            <p:nvPr/>
          </p:nvSpPr>
          <p:spPr>
            <a:xfrm rot="16200000">
              <a:off x="7834161" y="2660751"/>
              <a:ext cx="818405" cy="420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16" name="矩形 315"/>
          <p:cNvSpPr/>
          <p:nvPr/>
        </p:nvSpPr>
        <p:spPr>
          <a:xfrm>
            <a:off x="6668145" y="2359617"/>
            <a:ext cx="94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立即数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317" name="直接连接符 316"/>
          <p:cNvCxnSpPr/>
          <p:nvPr/>
        </p:nvCxnSpPr>
        <p:spPr>
          <a:xfrm>
            <a:off x="2053556" y="2239349"/>
            <a:ext cx="329281" cy="8256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组合 317"/>
          <p:cNvGrpSpPr/>
          <p:nvPr/>
        </p:nvGrpSpPr>
        <p:grpSpPr>
          <a:xfrm>
            <a:off x="1802222" y="2026209"/>
            <a:ext cx="239223" cy="429550"/>
            <a:chOff x="1900781" y="2465832"/>
            <a:chExt cx="252305" cy="453041"/>
          </a:xfrm>
        </p:grpSpPr>
        <p:sp>
          <p:nvSpPr>
            <p:cNvPr id="319" name="矩形 318"/>
            <p:cNvSpPr/>
            <p:nvPr/>
          </p:nvSpPr>
          <p:spPr>
            <a:xfrm>
              <a:off x="1900781" y="2465832"/>
              <a:ext cx="252305" cy="453041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20" name="等腰三角形 319"/>
            <p:cNvSpPr/>
            <p:nvPr/>
          </p:nvSpPr>
          <p:spPr>
            <a:xfrm>
              <a:off x="1919065" y="2794998"/>
              <a:ext cx="217225" cy="122111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</p:grpSp>
      <p:cxnSp>
        <p:nvCxnSpPr>
          <p:cNvPr id="321" name="直接连接符 320"/>
          <p:cNvCxnSpPr/>
          <p:nvPr/>
        </p:nvCxnSpPr>
        <p:spPr>
          <a:xfrm>
            <a:off x="3756204" y="2525524"/>
            <a:ext cx="1004244" cy="0"/>
          </a:xfrm>
          <a:prstGeom prst="line">
            <a:avLst/>
          </a:prstGeom>
          <a:ln w="76200" cap="sq">
            <a:solidFill>
              <a:srgbClr val="FF66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组合 264"/>
          <p:cNvGrpSpPr/>
          <p:nvPr/>
        </p:nvGrpSpPr>
        <p:grpSpPr>
          <a:xfrm>
            <a:off x="4730935" y="1859774"/>
            <a:ext cx="1542188" cy="1667435"/>
            <a:chOff x="4989656" y="2290296"/>
            <a:chExt cx="1626526" cy="1758622"/>
          </a:xfrm>
        </p:grpSpPr>
        <p:sp>
          <p:nvSpPr>
            <p:cNvPr id="266" name="矩形 265"/>
            <p:cNvSpPr/>
            <p:nvPr/>
          </p:nvSpPr>
          <p:spPr>
            <a:xfrm>
              <a:off x="5010643" y="2327384"/>
              <a:ext cx="1417422" cy="162000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67" name="矩形 266"/>
            <p:cNvSpPr/>
            <p:nvPr/>
          </p:nvSpPr>
          <p:spPr>
            <a:xfrm>
              <a:off x="4995199" y="2549148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4996330" y="2869999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4989656" y="3217963"/>
              <a:ext cx="59471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4995199" y="3572626"/>
              <a:ext cx="654323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5515830" y="2290296"/>
              <a:ext cx="639589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5193566" y="3326543"/>
              <a:ext cx="1264444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6095805" y="2559418"/>
              <a:ext cx="52037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4" name="组合 273"/>
            <p:cNvGrpSpPr/>
            <p:nvPr/>
          </p:nvGrpSpPr>
          <p:grpSpPr>
            <a:xfrm>
              <a:off x="5581011" y="3820776"/>
              <a:ext cx="217225" cy="228142"/>
              <a:chOff x="1994241" y="4285666"/>
              <a:chExt cx="217225" cy="228142"/>
            </a:xfrm>
            <a:solidFill>
              <a:srgbClr val="FFCCFF"/>
            </a:solidFill>
          </p:grpSpPr>
          <p:cxnSp>
            <p:nvCxnSpPr>
              <p:cNvPr id="276" name="直接连接符 275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等腰三角形 277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</p:grpSp>
        <p:sp>
          <p:nvSpPr>
            <p:cNvPr id="275" name="矩形 274"/>
            <p:cNvSpPr/>
            <p:nvPr/>
          </p:nvSpPr>
          <p:spPr>
            <a:xfrm>
              <a:off x="6082489" y="3016226"/>
              <a:ext cx="520377" cy="420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2324286" y="1939950"/>
            <a:ext cx="1062787" cy="1370404"/>
            <a:chOff x="2110695" y="3581315"/>
            <a:chExt cx="1164455" cy="1387999"/>
          </a:xfrm>
        </p:grpSpPr>
        <p:sp>
          <p:nvSpPr>
            <p:cNvPr id="246" name="矩形 245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47" name="矩形 246"/>
            <p:cNvSpPr/>
            <p:nvPr/>
          </p:nvSpPr>
          <p:spPr>
            <a:xfrm>
              <a:off x="2672635" y="3769167"/>
              <a:ext cx="602515" cy="403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2153669" y="3768090"/>
              <a:ext cx="401445" cy="403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2110695" y="4158047"/>
              <a:ext cx="1035269" cy="715829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20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2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20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20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297" grpId="0"/>
      <p:bldP spid="3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数据通路</a:t>
            </a:r>
            <a:r>
              <a:rPr lang="zh-CN" altLang="en-US" dirty="0" smtClean="0"/>
              <a:t>综合</a:t>
            </a:r>
            <a:endParaRPr lang="zh-CN" altLang="en-US" dirty="0"/>
          </a:p>
        </p:txBody>
      </p:sp>
      <p:sp>
        <p:nvSpPr>
          <p:cNvPr id="4" name="流程图: 手动输入 146"/>
          <p:cNvSpPr/>
          <p:nvPr/>
        </p:nvSpPr>
        <p:spPr>
          <a:xfrm>
            <a:off x="4574352" y="3943143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rgbClr val="ED7D3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5" name="直接连接符 4"/>
          <p:cNvCxnSpPr/>
          <p:nvPr/>
        </p:nvCxnSpPr>
        <p:spPr>
          <a:xfrm>
            <a:off x="5238530" y="1794380"/>
            <a:ext cx="0" cy="36209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749876" y="2768342"/>
            <a:ext cx="92453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823516" y="2390988"/>
            <a:ext cx="1476815" cy="1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817833" y="3349181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任意多边形: 形状 256"/>
          <p:cNvSpPr/>
          <p:nvPr/>
        </p:nvSpPr>
        <p:spPr>
          <a:xfrm flipV="1">
            <a:off x="4310769" y="2903568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" name="直接连接符 9"/>
          <p:cNvCxnSpPr/>
          <p:nvPr/>
        </p:nvCxnSpPr>
        <p:spPr>
          <a:xfrm>
            <a:off x="3497147" y="2655790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484102" y="2370801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矩形 11"/>
          <p:cNvSpPr/>
          <p:nvPr/>
        </p:nvSpPr>
        <p:spPr>
          <a:xfrm>
            <a:off x="1543165" y="2156475"/>
            <a:ext cx="239223" cy="429550"/>
          </a:xfrm>
          <a:prstGeom prst="rect">
            <a:avLst/>
          </a:prstGeom>
          <a:solidFill>
            <a:srgbClr val="59B2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663481" y="2589258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427274" y="2634174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>
            <a:endCxn id="12" idx="1"/>
          </p:cNvCxnSpPr>
          <p:nvPr/>
        </p:nvCxnSpPr>
        <p:spPr>
          <a:xfrm>
            <a:off x="1248528" y="2370802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87301" y="2375390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463176" y="1835916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04452" y="2065678"/>
            <a:ext cx="949906" cy="1370404"/>
            <a:chOff x="2153669" y="3581315"/>
            <a:chExt cx="1040775" cy="1387999"/>
          </a:xfrm>
        </p:grpSpPr>
        <p:sp>
          <p:nvSpPr>
            <p:cNvPr id="19" name="矩形 1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2906017" y="2104152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40046" y="2420730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42118" y="2160188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16359" y="2916333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33495" y="3953091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08987" y="3980758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23381" y="4165193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39906" y="2750440"/>
            <a:ext cx="284480" cy="583565"/>
            <a:chOff x="4451072" y="4543951"/>
            <a:chExt cx="300038" cy="615478"/>
          </a:xfrm>
        </p:grpSpPr>
        <p:sp>
          <p:nvSpPr>
            <p:cNvPr id="31" name="流程图: 手动操作 30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" name="矩形 31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流程图: 手动操作 32"/>
          <p:cNvSpPr/>
          <p:nvPr/>
        </p:nvSpPr>
        <p:spPr>
          <a:xfrm rot="16200000">
            <a:off x="6529761" y="2791858"/>
            <a:ext cx="505805" cy="214765"/>
          </a:xfrm>
          <a:prstGeom prst="flowChartManualOperation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4" name="矩形 33"/>
          <p:cNvSpPr/>
          <p:nvPr/>
        </p:nvSpPr>
        <p:spPr>
          <a:xfrm>
            <a:off x="6619270" y="2649441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流程图: 手动操作 34"/>
          <p:cNvSpPr/>
          <p:nvPr/>
        </p:nvSpPr>
        <p:spPr>
          <a:xfrm rot="16200000">
            <a:off x="10242573" y="2447643"/>
            <a:ext cx="505805" cy="214765"/>
          </a:xfrm>
          <a:prstGeom prst="flowChartManualOperation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6" name="矩形 35"/>
          <p:cNvSpPr/>
          <p:nvPr/>
        </p:nvSpPr>
        <p:spPr>
          <a:xfrm>
            <a:off x="10333665" y="2320839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6883051" y="2938739"/>
            <a:ext cx="438559" cy="334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844447" y="2687002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834964" y="2156475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任意多边形: 形状 323"/>
          <p:cNvSpPr/>
          <p:nvPr/>
        </p:nvSpPr>
        <p:spPr>
          <a:xfrm>
            <a:off x="7300331" y="2230160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41" name="矩形 40"/>
          <p:cNvSpPr/>
          <p:nvPr/>
        </p:nvSpPr>
        <p:spPr>
          <a:xfrm rot="16200000">
            <a:off x="7356006" y="2522670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29509" y="2396842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712090" y="2963725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743694" y="2667705"/>
            <a:ext cx="1160567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9648463" y="2666933"/>
            <a:ext cx="73963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8842215" y="2092743"/>
            <a:ext cx="923705" cy="1361582"/>
            <a:chOff x="2106940" y="3477998"/>
            <a:chExt cx="1012067" cy="1491834"/>
          </a:xfrm>
        </p:grpSpPr>
        <p:sp>
          <p:nvSpPr>
            <p:cNvPr id="47" name="矩形 46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9591298" y="2396573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629892" y="4235639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483145" y="2374253"/>
            <a:ext cx="0" cy="1790388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256"/>
          <p:cNvSpPr/>
          <p:nvPr/>
        </p:nvSpPr>
        <p:spPr>
          <a:xfrm flipV="1">
            <a:off x="10602859" y="2391062"/>
            <a:ext cx="21344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57" name="直接连接符 56"/>
          <p:cNvCxnSpPr>
            <a:stCxn id="56" idx="0"/>
          </p:cNvCxnSpPr>
          <p:nvPr/>
        </p:nvCxnSpPr>
        <p:spPr>
          <a:xfrm>
            <a:off x="10816306" y="2537026"/>
            <a:ext cx="0" cy="200644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483145" y="3133597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817832" y="2869606"/>
            <a:ext cx="2492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817832" y="2666934"/>
            <a:ext cx="0" cy="1967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498240" y="4164641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817832" y="3349181"/>
            <a:ext cx="0" cy="1194292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841745" y="4543473"/>
            <a:ext cx="697456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9933362" y="1895445"/>
            <a:ext cx="0" cy="48593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9940313" y="2379660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114986" y="3244630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14986" y="2785946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6375101" y="3055702"/>
            <a:ext cx="0" cy="1005986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6393493" y="3056086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757110" y="4089391"/>
            <a:ext cx="61799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等腰三角形 70"/>
          <p:cNvSpPr/>
          <p:nvPr/>
        </p:nvSpPr>
        <p:spPr>
          <a:xfrm>
            <a:off x="1560502" y="2468573"/>
            <a:ext cx="205961" cy="115779"/>
          </a:xfrm>
          <a:prstGeom prst="triangle">
            <a:avLst/>
          </a:prstGeom>
          <a:solidFill>
            <a:srgbClr val="59B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72" name="组合 71"/>
          <p:cNvGrpSpPr/>
          <p:nvPr/>
        </p:nvGrpSpPr>
        <p:grpSpPr>
          <a:xfrm>
            <a:off x="4471878" y="1990040"/>
            <a:ext cx="1479958" cy="1953909"/>
            <a:chOff x="4716432" y="2134995"/>
            <a:chExt cx="1560893" cy="2060763"/>
          </a:xfrm>
        </p:grpSpPr>
        <p:sp>
          <p:nvSpPr>
            <p:cNvPr id="73" name="矩形 72"/>
            <p:cNvSpPr/>
            <p:nvPr/>
          </p:nvSpPr>
          <p:spPr>
            <a:xfrm>
              <a:off x="4737419" y="2172083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4" name="矩形 73"/>
            <p:cNvSpPr/>
            <p:nvPr/>
          </p:nvSpPr>
          <p:spPr>
            <a:xfrm>
              <a:off x="4721975" y="239384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723106" y="2714698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716432" y="3062662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721975" y="3417325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242606" y="2134995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027498" y="3171242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寄存器组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822581" y="2404117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814440" y="2823572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5167274" y="3665475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83" name="直接连接符 82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矩形 83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等腰三角形 84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9044594" y="3332494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87" name="直接连接符 8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等腰三角形 8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rgbClr val="79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90" name="直接连接符 89"/>
          <p:cNvCxnSpPr/>
          <p:nvPr/>
        </p:nvCxnSpPr>
        <p:spPr>
          <a:xfrm>
            <a:off x="2965829" y="2370801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654448" y="1895444"/>
            <a:ext cx="125589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8654447" y="1895444"/>
            <a:ext cx="0" cy="77148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7531867" y="1794380"/>
            <a:ext cx="0" cy="479656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4692214" y="1461656"/>
            <a:ext cx="10775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RegWrite</a:t>
            </a:r>
            <a:endParaRPr lang="en-US" altLang="zh-CN" sz="1600" b="1" dirty="0" err="1">
              <a:solidFill>
                <a:srgbClr val="0066FF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298504" y="1461656"/>
            <a:ext cx="797560" cy="1301962"/>
            <a:chOff x="6642953" y="1806131"/>
            <a:chExt cx="841177" cy="1373163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7148592" y="2157051"/>
              <a:ext cx="0" cy="1022243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6642953" y="1806131"/>
              <a:ext cx="84117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</a:t>
              </a:r>
              <a:endParaRPr lang="en-US" altLang="zh-CN" sz="1600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98" name="矩形 97"/>
          <p:cNvSpPr/>
          <p:nvPr/>
        </p:nvSpPr>
        <p:spPr>
          <a:xfrm>
            <a:off x="7169906" y="1461656"/>
            <a:ext cx="7861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66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AluOP</a:t>
            </a:r>
            <a:endParaRPr lang="en-US" altLang="zh-CN" sz="1600" b="1" dirty="0" err="1">
              <a:solidFill>
                <a:srgbClr val="0066FF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9790625" y="1461656"/>
            <a:ext cx="1261745" cy="906151"/>
            <a:chOff x="10326051" y="1806131"/>
            <a:chExt cx="1330747" cy="955706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11045226" y="2157051"/>
              <a:ext cx="0" cy="604786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10326051" y="1806131"/>
              <a:ext cx="133074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600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3727673" y="1461656"/>
            <a:ext cx="864870" cy="1329168"/>
            <a:chOff x="3931530" y="1806131"/>
            <a:chExt cx="912168" cy="1401857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4413014" y="2157051"/>
              <a:ext cx="0" cy="1050937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矩形 103"/>
            <p:cNvSpPr/>
            <p:nvPr/>
          </p:nvSpPr>
          <p:spPr>
            <a:xfrm>
              <a:off x="3931530" y="1806131"/>
              <a:ext cx="91216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600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478270" y="5239385"/>
            <a:ext cx="5560695" cy="612035"/>
            <a:chOff x="1721420" y="5579393"/>
            <a:chExt cx="5754688" cy="798512"/>
          </a:xfrm>
        </p:grpSpPr>
        <p:sp>
          <p:nvSpPr>
            <p:cNvPr id="106" name="矩形 105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7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8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 sz="20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Rt</a:t>
              </a:r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9" name="TextBox 10"/>
            <p:cNvSpPr txBox="1"/>
            <p:nvPr/>
          </p:nvSpPr>
          <p:spPr>
            <a:xfrm>
              <a:off x="1838895" y="5579393"/>
              <a:ext cx="890588" cy="5202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0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TextBox 12"/>
            <p:cNvSpPr txBox="1"/>
            <p:nvPr/>
          </p:nvSpPr>
          <p:spPr>
            <a:xfrm>
              <a:off x="2802508" y="5579393"/>
              <a:ext cx="890588" cy="5202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2" name="TextBox 13"/>
            <p:cNvSpPr txBox="1"/>
            <p:nvPr/>
          </p:nvSpPr>
          <p:spPr>
            <a:xfrm>
              <a:off x="3666108" y="5579393"/>
              <a:ext cx="892175" cy="5202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3" name="TextBox 14"/>
            <p:cNvSpPr txBox="1"/>
            <p:nvPr/>
          </p:nvSpPr>
          <p:spPr>
            <a:xfrm>
              <a:off x="5537770" y="5579393"/>
              <a:ext cx="1074923" cy="520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-2540" y="5256530"/>
            <a:ext cx="6360795" cy="594995"/>
            <a:chOff x="2129680" y="5291360"/>
            <a:chExt cx="5754688" cy="798513"/>
          </a:xfrm>
        </p:grpSpPr>
        <p:sp>
          <p:nvSpPr>
            <p:cNvPr id="115" name="矩形 7"/>
            <p:cNvSpPr/>
            <p:nvPr/>
          </p:nvSpPr>
          <p:spPr>
            <a:xfrm>
              <a:off x="2129680" y="5661248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000000</a:t>
              </a:r>
              <a:endParaRPr lang="en-US" altLang="zh-CN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6" name="矩形 24"/>
            <p:cNvSpPr/>
            <p:nvPr/>
          </p:nvSpPr>
          <p:spPr>
            <a:xfrm>
              <a:off x="32234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7" name="矩形 25"/>
            <p:cNvSpPr/>
            <p:nvPr/>
          </p:nvSpPr>
          <p:spPr>
            <a:xfrm>
              <a:off x="41378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8" name="矩形 26"/>
            <p:cNvSpPr/>
            <p:nvPr/>
          </p:nvSpPr>
          <p:spPr>
            <a:xfrm>
              <a:off x="5968255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shamt</a:t>
              </a:r>
              <a:endParaRPr lang="en-US" altLang="zh-CN" sz="2000" b="1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9" name="矩形 27"/>
            <p:cNvSpPr/>
            <p:nvPr/>
          </p:nvSpPr>
          <p:spPr>
            <a:xfrm>
              <a:off x="5052268" y="5661248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Rd</a:t>
              </a:r>
              <a:endParaRPr lang="en-US" altLang="zh-CN" sz="2000" b="1" kern="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0" name="TextBox 25"/>
            <p:cNvSpPr txBox="1"/>
            <p:nvPr/>
          </p:nvSpPr>
          <p:spPr>
            <a:xfrm>
              <a:off x="2247155" y="5291360"/>
              <a:ext cx="890587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882655" y="5661248"/>
              <a:ext cx="1001713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funct</a:t>
              </a:r>
              <a:endParaRPr lang="en-US" altLang="zh-CN" sz="2000" b="1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2" name="TextBox 27"/>
            <p:cNvSpPr txBox="1"/>
            <p:nvPr/>
          </p:nvSpPr>
          <p:spPr>
            <a:xfrm>
              <a:off x="3210766" y="5291360"/>
              <a:ext cx="890587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3" name="TextBox 28"/>
            <p:cNvSpPr txBox="1"/>
            <p:nvPr/>
          </p:nvSpPr>
          <p:spPr>
            <a:xfrm>
              <a:off x="4074368" y="5291360"/>
              <a:ext cx="892175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4" name="TextBox 29"/>
            <p:cNvSpPr txBox="1"/>
            <p:nvPr/>
          </p:nvSpPr>
          <p:spPr>
            <a:xfrm>
              <a:off x="5010992" y="5291360"/>
              <a:ext cx="890587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5" name="TextBox 30"/>
            <p:cNvSpPr txBox="1"/>
            <p:nvPr/>
          </p:nvSpPr>
          <p:spPr>
            <a:xfrm>
              <a:off x="5946030" y="5291360"/>
              <a:ext cx="892175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26" name="TextBox 31"/>
            <p:cNvSpPr txBox="1"/>
            <p:nvPr/>
          </p:nvSpPr>
          <p:spPr>
            <a:xfrm>
              <a:off x="6954093" y="5291360"/>
              <a:ext cx="892175" cy="5351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127" name="矩形 126"/>
          <p:cNvSpPr/>
          <p:nvPr/>
        </p:nvSpPr>
        <p:spPr>
          <a:xfrm>
            <a:off x="2980708" y="6092003"/>
            <a:ext cx="64331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凡是有多个输入来源的，增加</a:t>
            </a:r>
            <a:r>
              <a:rPr lang="en-US" altLang="zh-CN" sz="2400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MUX</a:t>
            </a:r>
            <a:r>
              <a:rPr lang="zh-CN" altLang="en-US" sz="2400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，引入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控点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3781497" y="2624339"/>
            <a:ext cx="708564" cy="708564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9" name="椭圆 128"/>
          <p:cNvSpPr/>
          <p:nvPr/>
        </p:nvSpPr>
        <p:spPr bwMode="auto">
          <a:xfrm>
            <a:off x="6358729" y="2538508"/>
            <a:ext cx="708564" cy="708564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10141194" y="2211765"/>
            <a:ext cx="708564" cy="708564"/>
          </a:xfrm>
          <a:prstGeom prst="ellipse">
            <a:avLst/>
          </a:prstGeom>
          <a:noFill/>
          <a:ln w="19050">
            <a:solidFill>
              <a:srgbClr val="FF66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1600" b="1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/>
      <p:bldP spid="129" grpId="0" bldLvl="0" animBg="1"/>
      <p:bldP spid="13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单周期</a:t>
            </a:r>
            <a:r>
              <a:rPr lang="en-US" altLang="zh-CN" dirty="0"/>
              <a:t>MIPS</a:t>
            </a:r>
            <a:r>
              <a:rPr lang="zh-CN" altLang="en-US" dirty="0"/>
              <a:t>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31362" y="1284502"/>
            <a:ext cx="10845726" cy="5037192"/>
            <a:chOff x="697004" y="1767866"/>
            <a:chExt cx="11438851" cy="5312664"/>
          </a:xfrm>
        </p:grpSpPr>
        <p:sp>
          <p:nvSpPr>
            <p:cNvPr id="5" name="流程图: 手动输入 146"/>
            <p:cNvSpPr/>
            <p:nvPr/>
          </p:nvSpPr>
          <p:spPr>
            <a:xfrm>
              <a:off x="5181935" y="5812705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429375" y="4408413"/>
              <a:ext cx="97509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任意多边形: 形状 256"/>
            <p:cNvSpPr/>
            <p:nvPr/>
          </p:nvSpPr>
          <p:spPr>
            <a:xfrm flipV="1">
              <a:off x="4911567" y="4551034"/>
              <a:ext cx="187289" cy="104394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53450" y="428970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38682" y="401042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5069674" y="2027665"/>
              <a:ext cx="6334881" cy="1950924"/>
              <a:chOff x="5039741" y="3208161"/>
              <a:chExt cx="597546" cy="457491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>
              <a:off x="5073891" y="2472651"/>
              <a:ext cx="4131450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083378" y="2695870"/>
              <a:ext cx="3227280" cy="1199217"/>
              <a:chOff x="5039741" y="3208161"/>
              <a:chExt cx="597546" cy="457491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5088159" y="3149858"/>
              <a:ext cx="744126" cy="474778"/>
              <a:chOff x="5039741" y="3208161"/>
              <a:chExt cx="597546" cy="457491"/>
            </a:xfrm>
          </p:grpSpPr>
          <p:cxnSp>
            <p:nvCxnSpPr>
              <p:cNvPr id="159" name="直接连接符 158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" name="直接连接符 14"/>
            <p:cNvCxnSpPr/>
            <p:nvPr/>
          </p:nvCxnSpPr>
          <p:spPr>
            <a:xfrm>
              <a:off x="4778067" y="3306859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任意多边形: 形状 191"/>
            <p:cNvSpPr/>
            <p:nvPr/>
          </p:nvSpPr>
          <p:spPr>
            <a:xfrm>
              <a:off x="5080685" y="2250400"/>
              <a:ext cx="5072714" cy="1475869"/>
            </a:xfrm>
            <a:custGeom>
              <a:avLst/>
              <a:gdLst>
                <a:gd name="connsiteX0" fmla="*/ 0 w 4762500"/>
                <a:gd name="connsiteY0" fmla="*/ 0 h 1600200"/>
                <a:gd name="connsiteX1" fmla="*/ 4762500 w 4762500"/>
                <a:gd name="connsiteY1" fmla="*/ 0 h 1600200"/>
                <a:gd name="connsiteX2" fmla="*/ 4762500 w 4762500"/>
                <a:gd name="connsiteY2" fmla="*/ 1600200 h 1600200"/>
                <a:gd name="connsiteX0-1" fmla="*/ 0 w 4762500"/>
                <a:gd name="connsiteY0-2" fmla="*/ 0 h 1593057"/>
                <a:gd name="connsiteX1-3" fmla="*/ 4762500 w 4762500"/>
                <a:gd name="connsiteY1-4" fmla="*/ 0 h 1593057"/>
                <a:gd name="connsiteX2-5" fmla="*/ 4762500 w 4762500"/>
                <a:gd name="connsiteY2-6" fmla="*/ 1593057 h 1593057"/>
                <a:gd name="connsiteX0-7" fmla="*/ 0 w 4762500"/>
                <a:gd name="connsiteY0-8" fmla="*/ 0 h 1600201"/>
                <a:gd name="connsiteX1-9" fmla="*/ 4762500 w 4762500"/>
                <a:gd name="connsiteY1-10" fmla="*/ 0 h 1600201"/>
                <a:gd name="connsiteX2-11" fmla="*/ 4762500 w 4762500"/>
                <a:gd name="connsiteY2-12" fmla="*/ 1600201 h 16002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762500" h="1600201">
                  <a:moveTo>
                    <a:pt x="0" y="0"/>
                  </a:moveTo>
                  <a:lnTo>
                    <a:pt x="4762500" y="0"/>
                  </a:lnTo>
                  <a:lnTo>
                    <a:pt x="4762500" y="1600201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65360" y="1988766"/>
              <a:ext cx="120082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65360" y="2209666"/>
              <a:ext cx="87131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65360" y="2883875"/>
              <a:ext cx="108160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19520" y="2472651"/>
              <a:ext cx="78358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2119506" y="421953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870381" y="4266907"/>
              <a:ext cx="60878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>
              <a:endCxn id="25" idx="1"/>
            </p:cNvCxnSpPr>
            <p:nvPr/>
          </p:nvCxnSpPr>
          <p:spPr>
            <a:xfrm>
              <a:off x="1681860" y="398913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908246" y="3424994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584594" y="3667322"/>
              <a:ext cx="1029485" cy="1445348"/>
              <a:chOff x="2153669" y="3581315"/>
              <a:chExt cx="1069479" cy="1387999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672635" y="3769167"/>
                <a:ext cx="550513" cy="34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153669" y="3768090"/>
                <a:ext cx="391462" cy="34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200356" y="4158047"/>
                <a:ext cx="941319" cy="591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3435980" y="3732115"/>
              <a:ext cx="83581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069337" y="5786044"/>
              <a:ext cx="216340" cy="355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407598" y="5954587"/>
              <a:ext cx="3708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: 形状 251"/>
            <p:cNvSpPr/>
            <p:nvPr/>
          </p:nvSpPr>
          <p:spPr>
            <a:xfrm>
              <a:off x="3104594" y="5704600"/>
              <a:ext cx="420272" cy="738401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6" name="矩形 35"/>
            <p:cNvSpPr/>
            <p:nvPr/>
          </p:nvSpPr>
          <p:spPr>
            <a:xfrm>
              <a:off x="3233226" y="5423935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977560" y="2915317"/>
              <a:ext cx="47885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93227" y="4041790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95056" y="3774290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66955" y="4545075"/>
              <a:ext cx="68111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78687" y="5823198"/>
              <a:ext cx="58601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60768" y="5840486"/>
              <a:ext cx="130663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77380" y="5937733"/>
              <a:ext cx="103941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07659" y="3587547"/>
              <a:ext cx="54984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625897" y="4389532"/>
              <a:ext cx="319279" cy="704849"/>
              <a:chOff x="4451072" y="4543951"/>
              <a:chExt cx="319279" cy="704849"/>
            </a:xfrm>
          </p:grpSpPr>
          <p:sp>
            <p:nvSpPr>
              <p:cNvPr id="153" name="流程图: 手动操作 152"/>
              <p:cNvSpPr/>
              <p:nvPr/>
            </p:nvSpPr>
            <p:spPr>
              <a:xfrm rot="16200000">
                <a:off x="4335027" y="4701403"/>
                <a:ext cx="533466" cy="226510"/>
              </a:xfrm>
              <a:prstGeom prst="flowChartManualOperation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51072" y="4543951"/>
                <a:ext cx="319279" cy="704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流程图: 手动操作 53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手动操作 55"/>
            <p:cNvSpPr/>
            <p:nvPr/>
          </p:nvSpPr>
          <p:spPr>
            <a:xfrm rot="16200000">
              <a:off x="7251910" y="443321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7" name="矩形 56"/>
            <p:cNvSpPr/>
            <p:nvPr/>
          </p:nvSpPr>
          <p:spPr>
            <a:xfrm>
              <a:off x="7346314" y="4283009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手动操作 57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263840" y="3936437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55791" y="5879564"/>
              <a:ext cx="34774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>
              <a:off x="7386084" y="5653031"/>
              <a:ext cx="609076" cy="552651"/>
              <a:chOff x="7239187" y="4876234"/>
              <a:chExt cx="632738" cy="574121"/>
            </a:xfrm>
          </p:grpSpPr>
          <p:sp>
            <p:nvSpPr>
              <p:cNvPr id="151" name="平行四边形 150"/>
              <p:cNvSpPr/>
              <p:nvPr/>
            </p:nvSpPr>
            <p:spPr>
              <a:xfrm rot="4500000">
                <a:off x="7216515" y="4946030"/>
                <a:ext cx="574121" cy="434528"/>
              </a:xfrm>
              <a:prstGeom prst="parallelogram">
                <a:avLst/>
              </a:prstGeom>
              <a:solidFill>
                <a:srgbClr val="ED7D3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7239187" y="4999635"/>
                <a:ext cx="632738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&lt;&lt;2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8408569" y="6034851"/>
              <a:ext cx="31477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600045" y="5800998"/>
              <a:ext cx="115661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PCBranch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flipV="1">
              <a:off x="7624520" y="4588128"/>
              <a:ext cx="462543" cy="35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7583805" y="4322624"/>
              <a:ext cx="64092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573803" y="3763083"/>
              <a:ext cx="65298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466912" y="3750272"/>
              <a:ext cx="74071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0" name="矩形 69"/>
            <p:cNvSpPr/>
            <p:nvPr/>
          </p:nvSpPr>
          <p:spPr>
            <a:xfrm rot="16200000">
              <a:off x="8123340" y="4149304"/>
              <a:ext cx="60342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517269" y="4016596"/>
              <a:ext cx="122894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498897" y="4614480"/>
              <a:ext cx="116532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0541167" y="430145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9690826" y="3695866"/>
              <a:ext cx="1002680" cy="1436044"/>
              <a:chOff x="2106940" y="3477998"/>
              <a:chExt cx="1041633" cy="149183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317534" y="3480984"/>
                <a:ext cx="571206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597199" y="3861428"/>
                <a:ext cx="551374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2150372" y="3834566"/>
                <a:ext cx="392697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2133661" y="4068361"/>
                <a:ext cx="944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106940" y="4556521"/>
                <a:ext cx="634822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10484405" y="4026377"/>
              <a:ext cx="110973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506410" y="6662499"/>
              <a:ext cx="16294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WriteBackData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9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0" name="矩形 79"/>
            <p:cNvSpPr/>
            <p:nvPr/>
          </p:nvSpPr>
          <p:spPr>
            <a:xfrm>
              <a:off x="2950880" y="5513430"/>
              <a:ext cx="34423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350117" y="5929356"/>
              <a:ext cx="34423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33293" y="6724905"/>
              <a:ext cx="161805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BranchAddress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4038682" y="2883186"/>
              <a:ext cx="0" cy="31631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: 形状 256"/>
            <p:cNvSpPr/>
            <p:nvPr/>
          </p:nvSpPr>
          <p:spPr>
            <a:xfrm flipV="1">
              <a:off x="11547755" y="4010500"/>
              <a:ext cx="225121" cy="153946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85" name="直接连接符 84"/>
            <p:cNvCxnSpPr>
              <a:stCxn id="84" idx="0"/>
            </p:cNvCxnSpPr>
            <p:nvPr/>
          </p:nvCxnSpPr>
          <p:spPr>
            <a:xfrm>
              <a:off x="11772876" y="4164446"/>
              <a:ext cx="8580" cy="279523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053450" y="4762613"/>
              <a:ext cx="60419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391673" y="4518933"/>
              <a:ext cx="25835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391673" y="4289705"/>
              <a:ext cx="0" cy="22550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038682" y="2883186"/>
              <a:ext cx="5305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046972" y="6046317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391673" y="5021016"/>
              <a:ext cx="0" cy="193866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9492790" y="3487778"/>
              <a:ext cx="134885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9492790" y="3487778"/>
              <a:ext cx="0" cy="78774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0841646" y="3487778"/>
              <a:ext cx="0" cy="50135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48976" y="3998474"/>
              <a:ext cx="4722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814452" y="4910747"/>
              <a:ext cx="29146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814452" y="4426978"/>
              <a:ext cx="0" cy="48376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7088792" y="4711487"/>
              <a:ext cx="0" cy="123762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108189" y="4711893"/>
              <a:ext cx="2853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429375" y="5966951"/>
              <a:ext cx="9750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60306" y="3143260"/>
              <a:ext cx="52272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矩形 102"/>
            <p:cNvSpPr/>
            <p:nvPr/>
          </p:nvSpPr>
          <p:spPr>
            <a:xfrm>
              <a:off x="3984471" y="2661978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532327" y="5118027"/>
              <a:ext cx="688286" cy="562088"/>
              <a:chOff x="1853728" y="4285666"/>
              <a:chExt cx="688286" cy="562088"/>
            </a:xfrm>
            <a:solidFill>
              <a:srgbClr val="FFCCFF"/>
            </a:solidFill>
          </p:grpSpPr>
          <p:cxnSp>
            <p:nvCxnSpPr>
              <p:cNvPr id="142" name="直接连接符 14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等腰三角形 14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9904273" y="5003415"/>
              <a:ext cx="688286" cy="562088"/>
              <a:chOff x="1853728" y="4285666"/>
              <a:chExt cx="688286" cy="562088"/>
            </a:xfrm>
            <a:solidFill>
              <a:srgbClr val="00B050"/>
            </a:solidFill>
          </p:grpSpPr>
          <p:cxnSp>
            <p:nvCxnSpPr>
              <p:cNvPr id="139" name="直接连接符 138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矩形 139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等腰三角形 140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69836" y="3840798"/>
              <a:ext cx="0" cy="260220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69836" y="6443001"/>
              <a:ext cx="689415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8941392" y="6150115"/>
              <a:ext cx="0" cy="54925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985166" y="6699368"/>
              <a:ext cx="79281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81804" y="4128910"/>
              <a:ext cx="0" cy="257045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981804" y="4128910"/>
              <a:ext cx="50069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269836" y="3840798"/>
              <a:ext cx="2160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631603" y="6150115"/>
              <a:ext cx="30978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407598" y="4010421"/>
              <a:ext cx="0" cy="14647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407598" y="5475152"/>
              <a:ext cx="35786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8" name="组合 117"/>
            <p:cNvGrpSpPr/>
            <p:nvPr/>
          </p:nvGrpSpPr>
          <p:grpSpPr>
            <a:xfrm>
              <a:off x="5099722" y="2927507"/>
              <a:ext cx="2431294" cy="1389682"/>
              <a:chOff x="5039741" y="3208161"/>
              <a:chExt cx="597546" cy="457491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>
              <a:off x="9005029" y="2577253"/>
              <a:ext cx="0" cy="14491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546056" y="4038014"/>
              <a:ext cx="45897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9005029" y="2577253"/>
              <a:ext cx="2003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2" name="流程图: 延期 121"/>
            <p:cNvSpPr/>
            <p:nvPr/>
          </p:nvSpPr>
          <p:spPr>
            <a:xfrm>
              <a:off x="9220461" y="2408903"/>
              <a:ext cx="281920" cy="22839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9502935" y="2523098"/>
              <a:ext cx="279279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9782214" y="1767866"/>
              <a:ext cx="0" cy="755232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1617606" y="1767866"/>
              <a:ext cx="8164608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603713" y="1767866"/>
              <a:ext cx="0" cy="1985274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697004" y="3693304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4418820" y="1847647"/>
              <a:ext cx="658938" cy="1475074"/>
              <a:chOff x="4249767" y="1888664"/>
              <a:chExt cx="658938" cy="1475074"/>
            </a:xfrm>
          </p:grpSpPr>
          <p:sp>
            <p:nvSpPr>
              <p:cNvPr id="133" name="矩形: 圆角 196"/>
              <p:cNvSpPr/>
              <p:nvPr/>
            </p:nvSpPr>
            <p:spPr>
              <a:xfrm>
                <a:off x="4269135" y="1888664"/>
                <a:ext cx="635703" cy="1459212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89953" y="1996880"/>
                <a:ext cx="407194" cy="875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制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器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249767" y="3005005"/>
                <a:ext cx="658938" cy="358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262416" y="2779899"/>
                <a:ext cx="481681" cy="359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4339315" y="3700545"/>
              <a:ext cx="3730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346940" y="3982725"/>
              <a:ext cx="36768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31006" y="4502526"/>
              <a:ext cx="40920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7554908" y="6170561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型指令数据通路建立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4" name="流程图: 手动输入 146"/>
          <p:cNvSpPr/>
          <p:nvPr/>
        </p:nvSpPr>
        <p:spPr>
          <a:xfrm>
            <a:off x="4909932" y="5462454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4824328" y="2928661"/>
            <a:ext cx="705542" cy="450160"/>
            <a:chOff x="5039741" y="3208161"/>
            <a:chExt cx="597546" cy="45749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24328" y="2928661"/>
            <a:ext cx="705542" cy="450160"/>
            <a:chOff x="5039741" y="3208161"/>
            <a:chExt cx="597546" cy="45749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4530315" y="3077522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0315" y="3077522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5292" y="2717840"/>
            <a:ext cx="2305227" cy="1317624"/>
            <a:chOff x="5039741" y="3208161"/>
            <a:chExt cx="597546" cy="45749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19795" y="2498214"/>
            <a:ext cx="3059940" cy="1137035"/>
            <a:chOff x="5039741" y="3208161"/>
            <a:chExt cx="597546" cy="45749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: 形状 191"/>
          <p:cNvSpPr/>
          <p:nvPr/>
        </p:nvSpPr>
        <p:spPr>
          <a:xfrm>
            <a:off x="4817242" y="2075842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20" name="组合 19"/>
          <p:cNvGrpSpPr/>
          <p:nvPr/>
        </p:nvGrpSpPr>
        <p:grpSpPr>
          <a:xfrm>
            <a:off x="4806802" y="1864656"/>
            <a:ext cx="6006406" cy="1849765"/>
            <a:chOff x="5039741" y="3208161"/>
            <a:chExt cx="597546" cy="45749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10812833" y="1864726"/>
            <a:ext cx="0" cy="1849765"/>
          </a:xfrm>
          <a:prstGeom prst="line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79360" y="2498284"/>
            <a:ext cx="0" cy="1137035"/>
          </a:xfrm>
          <a:prstGeom prst="line">
            <a:avLst/>
          </a:prstGeom>
          <a:noFill/>
          <a:ln w="508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29496" y="2928731"/>
            <a:ext cx="0" cy="450160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140144" y="2717910"/>
            <a:ext cx="0" cy="1317624"/>
          </a:xfrm>
          <a:prstGeom prst="line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96000" y="4121958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163957" y="4702796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任意多边形: 形状 256"/>
          <p:cNvSpPr/>
          <p:nvPr/>
        </p:nvSpPr>
        <p:spPr>
          <a:xfrm flipV="1">
            <a:off x="4656893" y="4257184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31" name="直接连接符 30"/>
          <p:cNvCxnSpPr/>
          <p:nvPr/>
        </p:nvCxnSpPr>
        <p:spPr>
          <a:xfrm>
            <a:off x="3843271" y="4009405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829269" y="3744602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810800" y="2286569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4802711" y="1618329"/>
            <a:ext cx="11423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2712" y="1827774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02712" y="2037220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2712" y="2246666"/>
            <a:ext cx="7810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2712" y="2467025"/>
            <a:ext cx="9010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07855" y="3033661"/>
            <a:ext cx="8153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02712" y="2676470"/>
            <a:ext cx="1025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31100" y="2286569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9290" y="3510090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009606" y="3942873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773399" y="3987790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>
            <a:endCxn id="42" idx="1"/>
          </p:cNvCxnSpPr>
          <p:nvPr/>
        </p:nvCxnSpPr>
        <p:spPr>
          <a:xfrm>
            <a:off x="1594652" y="3724417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133425" y="3729005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809300" y="3189531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450577" y="3419294"/>
            <a:ext cx="949906" cy="1370404"/>
            <a:chOff x="2153669" y="3581315"/>
            <a:chExt cx="1040775" cy="1387999"/>
          </a:xfrm>
        </p:grpSpPr>
        <p:sp>
          <p:nvSpPr>
            <p:cNvPr id="49" name="矩形 4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3257818" y="3480728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62038" y="5428156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282760" y="5587960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251"/>
          <p:cNvSpPr/>
          <p:nvPr/>
        </p:nvSpPr>
        <p:spPr>
          <a:xfrm>
            <a:off x="2943615" y="5350935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7" name="矩形 56"/>
          <p:cNvSpPr/>
          <p:nvPr/>
        </p:nvSpPr>
        <p:spPr>
          <a:xfrm>
            <a:off x="3065578" y="5084824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71316" y="2706281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6171" y="3774345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87905" y="3520716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87988" y="5479776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46701" y="5571980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37899" y="3378820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64" name="矩形 63"/>
          <p:cNvSpPr/>
          <p:nvPr/>
        </p:nvSpPr>
        <p:spPr>
          <a:xfrm>
            <a:off x="4823256" y="3589086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24328" y="3893300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18000" y="4223222"/>
            <a:ext cx="487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823256" y="4559495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16892" y="3343656"/>
            <a:ext cx="5213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12938" y="4326171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6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66794" y="3598823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59075" y="3996529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386030" y="4104056"/>
            <a:ext cx="284480" cy="583565"/>
            <a:chOff x="4451072" y="4543951"/>
            <a:chExt cx="300038" cy="615478"/>
          </a:xfrm>
        </p:grpSpPr>
        <p:sp>
          <p:nvSpPr>
            <p:cNvPr id="73" name="流程图: 手动操作 72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4" name="矩形 73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流程图: 手动操作 74"/>
          <p:cNvSpPr/>
          <p:nvPr/>
        </p:nvSpPr>
        <p:spPr>
          <a:xfrm rot="16200000">
            <a:off x="1267655" y="3616237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76" name="矩形 75"/>
          <p:cNvSpPr/>
          <p:nvPr/>
        </p:nvSpPr>
        <p:spPr>
          <a:xfrm>
            <a:off x="1354929" y="3465023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686765" y="3642852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6169641" y="3744603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448454" y="5516827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7003106" y="5302041"/>
            <a:ext cx="515620" cy="523995"/>
            <a:chOff x="7239187" y="4876234"/>
            <a:chExt cx="564945" cy="574121"/>
          </a:xfrm>
        </p:grpSpPr>
        <p:sp>
          <p:nvSpPr>
            <p:cNvPr id="81" name="平行四边形 80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7972569" y="5664062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54117" y="5442335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7199625" y="4262725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184428" y="3952315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81088" y="3510090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27887" y="3497943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75634" y="3750458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58214" y="4317340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8089818" y="4021320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9994588" y="4020549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9188340" y="3446358"/>
            <a:ext cx="923705" cy="1361582"/>
            <a:chOff x="2106940" y="3477998"/>
            <a:chExt cx="1012067" cy="1491834"/>
          </a:xfrm>
        </p:grpSpPr>
        <p:sp>
          <p:nvSpPr>
            <p:cNvPr id="94" name="矩形 93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9940770" y="3759732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961634" y="6259165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797871" y="5169677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917148" y="5564037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4901" y="6318335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829269" y="2675817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任意多边形: 形状 256"/>
          <p:cNvSpPr/>
          <p:nvPr/>
        </p:nvSpPr>
        <p:spPr>
          <a:xfrm flipV="1">
            <a:off x="10954343" y="3724416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7" name="直接连接符 106"/>
          <p:cNvCxnSpPr>
            <a:stCxn id="106" idx="0"/>
          </p:cNvCxnSpPr>
          <p:nvPr/>
        </p:nvCxnSpPr>
        <p:spPr>
          <a:xfrm>
            <a:off x="11162431" y="3890641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3827881" y="4466730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163957" y="4009406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829269" y="2675817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837130" y="5674933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163957" y="4702796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163956" y="6540941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00571" y="3249059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9000571" y="3249060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0279487" y="3249060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0286437" y="3733275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461111" y="4598245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461110" y="4139560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721225" y="4409317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739617" y="4409702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96000" y="5599683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849771" y="2922405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矩形 123"/>
          <p:cNvSpPr/>
          <p:nvPr/>
        </p:nvSpPr>
        <p:spPr>
          <a:xfrm>
            <a:off x="3777869" y="2466079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等腰三角形 124"/>
          <p:cNvSpPr/>
          <p:nvPr/>
        </p:nvSpPr>
        <p:spPr>
          <a:xfrm>
            <a:off x="1906626" y="3822188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126" name="组合 125"/>
          <p:cNvGrpSpPr/>
          <p:nvPr/>
        </p:nvGrpSpPr>
        <p:grpSpPr>
          <a:xfrm>
            <a:off x="5245466" y="4794778"/>
            <a:ext cx="577215" cy="502787"/>
            <a:chOff x="1853728" y="4285666"/>
            <a:chExt cx="608781" cy="530283"/>
          </a:xfrm>
          <a:solidFill>
            <a:srgbClr val="FFCCFF"/>
          </a:solidFill>
        </p:grpSpPr>
        <p:cxnSp>
          <p:nvCxnSpPr>
            <p:cNvPr id="127" name="直接连接符 12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9390718" y="4686109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131" name="直接连接符 130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134" name="直接连接符 133"/>
          <p:cNvCxnSpPr/>
          <p:nvPr/>
        </p:nvCxnSpPr>
        <p:spPr>
          <a:xfrm>
            <a:off x="3311953" y="3743363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203993" y="3583775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203993" y="6051049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8477764" y="5773350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934083" y="6294123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930896" y="3856948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930896" y="3856948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1203993" y="3583775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8184039" y="5773349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2282760" y="3744603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2282760" y="5133384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8538102" y="2385747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102928" y="3770765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8538102" y="2385747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流程图: 延期 147"/>
          <p:cNvSpPr/>
          <p:nvPr/>
        </p:nvSpPr>
        <p:spPr>
          <a:xfrm>
            <a:off x="8742363" y="2226126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49" name="直接连接符 148"/>
          <p:cNvCxnSpPr/>
          <p:nvPr/>
        </p:nvCxnSpPr>
        <p:spPr>
          <a:xfrm>
            <a:off x="9010191" y="2334400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9274988" y="1618328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533730" y="1618328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520558" y="1618328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3" name="矩形 152"/>
          <p:cNvSpPr/>
          <p:nvPr/>
        </p:nvSpPr>
        <p:spPr>
          <a:xfrm>
            <a:off x="660864" y="3443929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114313" y="3450795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121543" y="3718343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114093" y="4212899"/>
            <a:ext cx="3879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4163957" y="4702796"/>
            <a:ext cx="65804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任意多边形: 形状 256"/>
          <p:cNvSpPr/>
          <p:nvPr/>
        </p:nvSpPr>
        <p:spPr>
          <a:xfrm flipV="1">
            <a:off x="4646830" y="4257480"/>
            <a:ext cx="150942" cy="84135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59" name="直接连接符 158"/>
          <p:cNvCxnSpPr/>
          <p:nvPr/>
        </p:nvCxnSpPr>
        <p:spPr>
          <a:xfrm>
            <a:off x="3806556" y="3742612"/>
            <a:ext cx="100424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4802712" y="1618328"/>
            <a:ext cx="6010121" cy="337185"/>
            <a:chOff x="5065360" y="1767866"/>
            <a:chExt cx="6338800" cy="355625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5069279" y="2027739"/>
              <a:ext cx="6334881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2" name="矩形 161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" name="矩形 162"/>
          <p:cNvSpPr/>
          <p:nvPr/>
        </p:nvSpPr>
        <p:spPr>
          <a:xfrm>
            <a:off x="4802712" y="1827774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02712" y="2037220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4802712" y="2246667"/>
            <a:ext cx="3076649" cy="337185"/>
            <a:chOff x="5065360" y="2430566"/>
            <a:chExt cx="3244903" cy="355625"/>
          </a:xfrm>
        </p:grpSpPr>
        <p:cxnSp>
          <p:nvCxnSpPr>
            <p:cNvPr id="166" name="直接连接符 165"/>
            <p:cNvCxnSpPr/>
            <p:nvPr/>
          </p:nvCxnSpPr>
          <p:spPr>
            <a:xfrm>
              <a:off x="5082983" y="2695944"/>
              <a:ext cx="3227280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802712" y="2467024"/>
            <a:ext cx="2337433" cy="337185"/>
            <a:chOff x="5065360" y="2662976"/>
            <a:chExt cx="2465261" cy="355625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099327" y="2927581"/>
              <a:ext cx="2431294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矩形 169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507856" y="3033661"/>
            <a:ext cx="815340" cy="1110848"/>
            <a:chOff x="4754378" y="3260600"/>
            <a:chExt cx="859929" cy="1171598"/>
          </a:xfrm>
        </p:grpSpPr>
        <p:cxnSp>
          <p:nvCxnSpPr>
            <p:cNvPr id="172" name="直接连接符 171"/>
            <p:cNvCxnSpPr/>
            <p:nvPr/>
          </p:nvCxnSpPr>
          <p:spPr>
            <a:xfrm>
              <a:off x="4777672" y="3306933"/>
              <a:ext cx="0" cy="1125265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矩形 172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802710" y="2676469"/>
            <a:ext cx="1025525" cy="337185"/>
            <a:chOff x="5065360" y="2883875"/>
            <a:chExt cx="1081609" cy="355625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5087764" y="3149932"/>
              <a:ext cx="744126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6" name="矩形 175"/>
            <p:cNvSpPr/>
            <p:nvPr/>
          </p:nvSpPr>
          <p:spPr>
            <a:xfrm>
              <a:off x="5065360" y="2883875"/>
              <a:ext cx="108160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矩形 176"/>
          <p:cNvSpPr/>
          <p:nvPr/>
        </p:nvSpPr>
        <p:spPr>
          <a:xfrm>
            <a:off x="8931100" y="2286569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 flipV="1">
            <a:off x="2009606" y="3942873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1773399" y="3987790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接连接符 179"/>
          <p:cNvCxnSpPr>
            <a:endCxn id="239" idx="1"/>
          </p:cNvCxnSpPr>
          <p:nvPr/>
        </p:nvCxnSpPr>
        <p:spPr>
          <a:xfrm>
            <a:off x="1594652" y="3724417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809300" y="3189531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257818" y="3480728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62038" y="5428156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2282760" y="5587960"/>
            <a:ext cx="351575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5" name="任意多边形: 形状 251"/>
          <p:cNvSpPr/>
          <p:nvPr/>
        </p:nvSpPr>
        <p:spPr>
          <a:xfrm>
            <a:off x="2943615" y="5350935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86" name="矩形 185"/>
          <p:cNvSpPr/>
          <p:nvPr/>
        </p:nvSpPr>
        <p:spPr>
          <a:xfrm>
            <a:off x="3065578" y="5084824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771316" y="2706281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3786171" y="3774345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787905" y="3520716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771135" y="4265376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771188" y="5441947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4987988" y="5479776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6046701" y="5571980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接连接符 193"/>
          <p:cNvCxnSpPr/>
          <p:nvPr/>
        </p:nvCxnSpPr>
        <p:spPr>
          <a:xfrm>
            <a:off x="6169641" y="3744603"/>
            <a:ext cx="147681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/>
          <p:cNvSpPr/>
          <p:nvPr/>
        </p:nvSpPr>
        <p:spPr>
          <a:xfrm>
            <a:off x="7972569" y="5664062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8154117" y="5442335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直接连接符 196"/>
          <p:cNvCxnSpPr>
            <a:stCxn id="326" idx="2"/>
          </p:cNvCxnSpPr>
          <p:nvPr/>
        </p:nvCxnSpPr>
        <p:spPr>
          <a:xfrm flipV="1">
            <a:off x="7237156" y="4252618"/>
            <a:ext cx="436624" cy="3344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/>
          <p:cNvSpPr/>
          <p:nvPr/>
        </p:nvSpPr>
        <p:spPr>
          <a:xfrm>
            <a:off x="7181088" y="3510090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8027887" y="3497943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8075634" y="3750458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058214" y="4317340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直接连接符 201"/>
          <p:cNvCxnSpPr/>
          <p:nvPr/>
        </p:nvCxnSpPr>
        <p:spPr>
          <a:xfrm>
            <a:off x="8089818" y="4021320"/>
            <a:ext cx="116056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/>
        </p:nvCxnSpPr>
        <p:spPr>
          <a:xfrm>
            <a:off x="9994588" y="4020549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组合 203"/>
          <p:cNvGrpSpPr/>
          <p:nvPr/>
        </p:nvGrpSpPr>
        <p:grpSpPr>
          <a:xfrm>
            <a:off x="9188340" y="3446358"/>
            <a:ext cx="923705" cy="1361582"/>
            <a:chOff x="2106940" y="3477998"/>
            <a:chExt cx="1012067" cy="1491834"/>
          </a:xfrm>
        </p:grpSpPr>
        <p:sp>
          <p:nvSpPr>
            <p:cNvPr id="205" name="矩形 204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1" name="矩形 210"/>
          <p:cNvSpPr/>
          <p:nvPr/>
        </p:nvSpPr>
        <p:spPr>
          <a:xfrm>
            <a:off x="9940770" y="3759732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9961634" y="6259165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2625016" y="4942791"/>
            <a:ext cx="499244" cy="860645"/>
            <a:chOff x="2768573" y="5274135"/>
            <a:chExt cx="526547" cy="907711"/>
          </a:xfrm>
        </p:grpSpPr>
        <p:sp>
          <p:nvSpPr>
            <p:cNvPr id="214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7740670" y="5343028"/>
            <a:ext cx="502862" cy="860645"/>
            <a:chOff x="8163994" y="5696260"/>
            <a:chExt cx="530363" cy="907711"/>
          </a:xfrm>
        </p:grpSpPr>
        <p:sp>
          <p:nvSpPr>
            <p:cNvPr id="217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19" name="矩形 218"/>
          <p:cNvSpPr/>
          <p:nvPr/>
        </p:nvSpPr>
        <p:spPr>
          <a:xfrm>
            <a:off x="884901" y="6318335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直接连接符 219"/>
          <p:cNvCxnSpPr/>
          <p:nvPr/>
        </p:nvCxnSpPr>
        <p:spPr>
          <a:xfrm>
            <a:off x="3829269" y="2675817"/>
            <a:ext cx="0" cy="298824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任意多边形: 形状 256"/>
          <p:cNvSpPr/>
          <p:nvPr/>
        </p:nvSpPr>
        <p:spPr>
          <a:xfrm flipV="1">
            <a:off x="10977693" y="3706229"/>
            <a:ext cx="159587" cy="1670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22" name="直接连接符 221"/>
          <p:cNvCxnSpPr/>
          <p:nvPr/>
        </p:nvCxnSpPr>
        <p:spPr>
          <a:xfrm>
            <a:off x="11161838" y="3876432"/>
            <a:ext cx="0" cy="2654467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3827881" y="4478306"/>
            <a:ext cx="572863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4176690" y="4252854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3829269" y="2675817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6" name="直接连接符 225"/>
          <p:cNvCxnSpPr/>
          <p:nvPr/>
        </p:nvCxnSpPr>
        <p:spPr>
          <a:xfrm>
            <a:off x="4163957" y="4702796"/>
            <a:ext cx="0" cy="1828103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7" name="直接连接符 226"/>
          <p:cNvCxnSpPr/>
          <p:nvPr/>
        </p:nvCxnSpPr>
        <p:spPr>
          <a:xfrm>
            <a:off x="4163956" y="6540941"/>
            <a:ext cx="699652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8" name="直接连接符 227"/>
          <p:cNvCxnSpPr/>
          <p:nvPr/>
        </p:nvCxnSpPr>
        <p:spPr>
          <a:xfrm>
            <a:off x="9000571" y="3249059"/>
            <a:ext cx="1278915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9" name="直接连接符 228"/>
          <p:cNvCxnSpPr/>
          <p:nvPr/>
        </p:nvCxnSpPr>
        <p:spPr>
          <a:xfrm>
            <a:off x="9000571" y="3249060"/>
            <a:ext cx="0" cy="746901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0" name="直接连接符 229"/>
          <p:cNvCxnSpPr/>
          <p:nvPr/>
        </p:nvCxnSpPr>
        <p:spPr>
          <a:xfrm>
            <a:off x="10279487" y="3249060"/>
            <a:ext cx="0" cy="475357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1" name="直接连接符 230"/>
          <p:cNvCxnSpPr/>
          <p:nvPr/>
        </p:nvCxnSpPr>
        <p:spPr>
          <a:xfrm>
            <a:off x="10279487" y="3733275"/>
            <a:ext cx="454731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6461111" y="4598245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3" name="直接连接符 232"/>
          <p:cNvCxnSpPr/>
          <p:nvPr/>
        </p:nvCxnSpPr>
        <p:spPr>
          <a:xfrm>
            <a:off x="6461110" y="4139561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4" name="直接连接符 233"/>
          <p:cNvCxnSpPr/>
          <p:nvPr/>
        </p:nvCxnSpPr>
        <p:spPr>
          <a:xfrm>
            <a:off x="6721225" y="4424364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6739617" y="4409702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6" name="直接连接符 235"/>
          <p:cNvCxnSpPr/>
          <p:nvPr/>
        </p:nvCxnSpPr>
        <p:spPr>
          <a:xfrm>
            <a:off x="3849771" y="2922405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7" name="矩形 236"/>
          <p:cNvSpPr/>
          <p:nvPr/>
        </p:nvSpPr>
        <p:spPr>
          <a:xfrm>
            <a:off x="3777869" y="2466079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8" name="组合 237"/>
          <p:cNvGrpSpPr/>
          <p:nvPr/>
        </p:nvGrpSpPr>
        <p:grpSpPr>
          <a:xfrm>
            <a:off x="1889290" y="3510090"/>
            <a:ext cx="239223" cy="429550"/>
            <a:chOff x="1992610" y="3763083"/>
            <a:chExt cx="252305" cy="453041"/>
          </a:xfrm>
        </p:grpSpPr>
        <p:sp>
          <p:nvSpPr>
            <p:cNvPr id="239" name="矩形 238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40" name="等腰三角形 239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241" name="组合 240"/>
          <p:cNvGrpSpPr/>
          <p:nvPr/>
        </p:nvGrpSpPr>
        <p:grpSpPr>
          <a:xfrm>
            <a:off x="9390718" y="4686109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242" name="直接连接符 241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矩形 242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等腰三角形 243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rgbClr val="79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245" name="直接连接符 244"/>
          <p:cNvCxnSpPr/>
          <p:nvPr/>
        </p:nvCxnSpPr>
        <p:spPr>
          <a:xfrm>
            <a:off x="3311953" y="3743363"/>
            <a:ext cx="5173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直接连接符 245"/>
          <p:cNvCxnSpPr/>
          <p:nvPr/>
        </p:nvCxnSpPr>
        <p:spPr>
          <a:xfrm>
            <a:off x="1203993" y="3583775"/>
            <a:ext cx="0" cy="2467274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直接连接符 246"/>
          <p:cNvCxnSpPr>
            <a:endCxn id="185" idx="2"/>
          </p:cNvCxnSpPr>
          <p:nvPr/>
        </p:nvCxnSpPr>
        <p:spPr>
          <a:xfrm>
            <a:off x="1203992" y="6051049"/>
            <a:ext cx="213810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1203993" y="3583775"/>
            <a:ext cx="20482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2282760" y="3744603"/>
            <a:ext cx="0" cy="1388782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2282760" y="5133384"/>
            <a:ext cx="339304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8538102" y="2385747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8102928" y="3770765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8538102" y="2385747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4" name="流程图: 延期 253"/>
          <p:cNvSpPr/>
          <p:nvPr/>
        </p:nvSpPr>
        <p:spPr>
          <a:xfrm>
            <a:off x="8742363" y="2226126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55" name="直接连接符 254"/>
          <p:cNvCxnSpPr/>
          <p:nvPr/>
        </p:nvCxnSpPr>
        <p:spPr>
          <a:xfrm>
            <a:off x="9010191" y="2334400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9274988" y="1618328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7" name="矩形 256"/>
          <p:cNvSpPr/>
          <p:nvPr/>
        </p:nvSpPr>
        <p:spPr>
          <a:xfrm>
            <a:off x="660864" y="3443929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4114313" y="3450795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4121543" y="3718343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60" name="组合 259"/>
          <p:cNvGrpSpPr/>
          <p:nvPr/>
        </p:nvGrpSpPr>
        <p:grpSpPr>
          <a:xfrm>
            <a:off x="2450577" y="3419294"/>
            <a:ext cx="949906" cy="1370404"/>
            <a:chOff x="2153669" y="3581315"/>
            <a:chExt cx="1040775" cy="1387999"/>
          </a:xfrm>
        </p:grpSpPr>
        <p:sp>
          <p:nvSpPr>
            <p:cNvPr id="261" name="矩形 260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62" name="矩形 261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65" name="直接连接符 264"/>
          <p:cNvCxnSpPr/>
          <p:nvPr/>
        </p:nvCxnSpPr>
        <p:spPr>
          <a:xfrm>
            <a:off x="2133425" y="3729005"/>
            <a:ext cx="325285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3825309" y="3744624"/>
            <a:ext cx="0" cy="722107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直接连接符 266"/>
          <p:cNvCxnSpPr/>
          <p:nvPr/>
        </p:nvCxnSpPr>
        <p:spPr>
          <a:xfrm>
            <a:off x="3843272" y="4009405"/>
            <a:ext cx="96752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68" name="组合 267"/>
          <p:cNvGrpSpPr/>
          <p:nvPr/>
        </p:nvGrpSpPr>
        <p:grpSpPr>
          <a:xfrm>
            <a:off x="4386030" y="4104056"/>
            <a:ext cx="284480" cy="583565"/>
            <a:chOff x="4625897" y="4389532"/>
            <a:chExt cx="300038" cy="615478"/>
          </a:xfrm>
        </p:grpSpPr>
        <p:sp>
          <p:nvSpPr>
            <p:cNvPr id="269" name="流程图: 手动操作 268"/>
            <p:cNvSpPr/>
            <p:nvPr/>
          </p:nvSpPr>
          <p:spPr>
            <a:xfrm rot="16200000">
              <a:off x="4509852" y="454698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4625897" y="4389532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4818002" y="3343655"/>
            <a:ext cx="1479958" cy="1953909"/>
            <a:chOff x="5081485" y="3587547"/>
            <a:chExt cx="1560893" cy="2060763"/>
          </a:xfrm>
        </p:grpSpPr>
        <p:sp>
          <p:nvSpPr>
            <p:cNvPr id="272" name="矩形 271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1" name="组合 280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282" name="直接连接符 28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矩形 282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等腰三角形 28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grpSp>
        <p:nvGrpSpPr>
          <p:cNvPr id="285" name="组合 284"/>
          <p:cNvGrpSpPr/>
          <p:nvPr/>
        </p:nvGrpSpPr>
        <p:grpSpPr>
          <a:xfrm>
            <a:off x="2627796" y="4937705"/>
            <a:ext cx="505288" cy="860645"/>
            <a:chOff x="2762198" y="5272347"/>
            <a:chExt cx="532922" cy="907711"/>
          </a:xfrm>
          <a:solidFill>
            <a:srgbClr val="ED7D31"/>
          </a:solidFill>
        </p:grpSpPr>
        <p:sp>
          <p:nvSpPr>
            <p:cNvPr id="286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1354928" y="3465023"/>
            <a:ext cx="284480" cy="583565"/>
            <a:chOff x="1429026" y="3715552"/>
            <a:chExt cx="300037" cy="615479"/>
          </a:xfrm>
        </p:grpSpPr>
        <p:sp>
          <p:nvSpPr>
            <p:cNvPr id="289" name="流程图: 手动操作 288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1" name="组合 290"/>
          <p:cNvGrpSpPr/>
          <p:nvPr/>
        </p:nvGrpSpPr>
        <p:grpSpPr>
          <a:xfrm>
            <a:off x="4189697" y="1693972"/>
            <a:ext cx="622935" cy="1395642"/>
            <a:chOff x="4249767" y="1888664"/>
            <a:chExt cx="657002" cy="1471966"/>
          </a:xfrm>
        </p:grpSpPr>
        <p:sp>
          <p:nvSpPr>
            <p:cNvPr id="292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4189041" y="1693218"/>
            <a:ext cx="622935" cy="1395642"/>
            <a:chOff x="4249767" y="1888664"/>
            <a:chExt cx="657002" cy="1471966"/>
          </a:xfrm>
        </p:grpSpPr>
        <p:sp>
          <p:nvSpPr>
            <p:cNvPr id="297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4714875" y="715645"/>
            <a:ext cx="7385685" cy="631825"/>
            <a:chOff x="468313" y="1622425"/>
            <a:chExt cx="7121525" cy="798513"/>
          </a:xfrm>
        </p:grpSpPr>
        <p:sp>
          <p:nvSpPr>
            <p:cNvPr id="302" name="矩形 7"/>
            <p:cNvSpPr/>
            <p:nvPr/>
          </p:nvSpPr>
          <p:spPr>
            <a:xfrm>
              <a:off x="1835150" y="1992313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3" name="矩形 24"/>
            <p:cNvSpPr/>
            <p:nvPr/>
          </p:nvSpPr>
          <p:spPr>
            <a:xfrm>
              <a:off x="29289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4" name="矩形 25"/>
            <p:cNvSpPr/>
            <p:nvPr/>
          </p:nvSpPr>
          <p:spPr>
            <a:xfrm>
              <a:off x="38433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5" name="矩形 26"/>
            <p:cNvSpPr/>
            <p:nvPr/>
          </p:nvSpPr>
          <p:spPr>
            <a:xfrm>
              <a:off x="5673725" y="1992313"/>
              <a:ext cx="857250" cy="42862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shamt</a:t>
              </a:r>
              <a:endParaRPr lang="en-US" altLang="zh-CN" sz="2000" b="1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6" name="矩形 27"/>
            <p:cNvSpPr/>
            <p:nvPr/>
          </p:nvSpPr>
          <p:spPr>
            <a:xfrm>
              <a:off x="4757738" y="1992313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d</a:t>
              </a:r>
              <a:endParaRPr lang="zh-CN" altLang="en-US" sz="2000" b="1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" name="TextBox 17"/>
            <p:cNvSpPr txBox="1"/>
            <p:nvPr/>
          </p:nvSpPr>
          <p:spPr>
            <a:xfrm>
              <a:off x="1952625" y="1622425"/>
              <a:ext cx="890587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08" name="矩形 26"/>
            <p:cNvSpPr/>
            <p:nvPr/>
          </p:nvSpPr>
          <p:spPr>
            <a:xfrm>
              <a:off x="6588125" y="1992313"/>
              <a:ext cx="1001713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funct</a:t>
              </a:r>
              <a:endParaRPr lang="en-US" altLang="zh-CN" sz="2000" b="1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9" name="TextBox 22"/>
            <p:cNvSpPr txBox="1"/>
            <p:nvPr/>
          </p:nvSpPr>
          <p:spPr>
            <a:xfrm>
              <a:off x="2916239" y="1622425"/>
              <a:ext cx="890586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0" name="TextBox 23"/>
            <p:cNvSpPr txBox="1"/>
            <p:nvPr/>
          </p:nvSpPr>
          <p:spPr>
            <a:xfrm>
              <a:off x="3779838" y="1622425"/>
              <a:ext cx="892174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1" name="TextBox 24"/>
            <p:cNvSpPr txBox="1"/>
            <p:nvPr/>
          </p:nvSpPr>
          <p:spPr>
            <a:xfrm>
              <a:off x="4716463" y="1622425"/>
              <a:ext cx="890586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2" name="TextBox 25"/>
            <p:cNvSpPr txBox="1"/>
            <p:nvPr/>
          </p:nvSpPr>
          <p:spPr>
            <a:xfrm>
              <a:off x="5651501" y="1622425"/>
              <a:ext cx="892174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3" name="TextBox 26"/>
            <p:cNvSpPr txBox="1"/>
            <p:nvPr/>
          </p:nvSpPr>
          <p:spPr>
            <a:xfrm>
              <a:off x="6659563" y="1622425"/>
              <a:ext cx="892174" cy="5039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914400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14" name="矩形 7"/>
            <p:cNvSpPr/>
            <p:nvPr/>
          </p:nvSpPr>
          <p:spPr>
            <a:xfrm>
              <a:off x="468313" y="1992313"/>
              <a:ext cx="1295400" cy="428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/>
              <a:r>
                <a:rPr lang="en-US" altLang="zh-CN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R </a:t>
              </a:r>
              <a:r>
                <a:rPr lang="zh-CN" altLang="en-US" sz="20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型指令</a:t>
              </a:r>
              <a:endParaRPr lang="zh-CN" altLang="en-US" sz="20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15" name="矩形 314"/>
          <p:cNvSpPr/>
          <p:nvPr/>
        </p:nvSpPr>
        <p:spPr>
          <a:xfrm>
            <a:off x="4856430" y="4967762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1304903" y="4004892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cxnSp>
        <p:nvCxnSpPr>
          <p:cNvPr id="317" name="直接连接符 316"/>
          <p:cNvCxnSpPr/>
          <p:nvPr/>
        </p:nvCxnSpPr>
        <p:spPr>
          <a:xfrm>
            <a:off x="6188854" y="4117018"/>
            <a:ext cx="821274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任意多边形: 形状 323"/>
          <p:cNvSpPr/>
          <p:nvPr/>
        </p:nvSpPr>
        <p:spPr>
          <a:xfrm>
            <a:off x="7646456" y="3575764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19" name="矩形 318"/>
          <p:cNvSpPr/>
          <p:nvPr/>
        </p:nvSpPr>
        <p:spPr>
          <a:xfrm rot="16200000">
            <a:off x="7702130" y="3868274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20" name="组合 319"/>
          <p:cNvGrpSpPr/>
          <p:nvPr/>
        </p:nvGrpSpPr>
        <p:grpSpPr>
          <a:xfrm>
            <a:off x="7646448" y="3575764"/>
            <a:ext cx="510334" cy="860645"/>
            <a:chOff x="8064621" y="3840798"/>
            <a:chExt cx="538243" cy="907711"/>
          </a:xfrm>
        </p:grpSpPr>
        <p:sp>
          <p:nvSpPr>
            <p:cNvPr id="321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2" name="矩形 321"/>
            <p:cNvSpPr/>
            <p:nvPr/>
          </p:nvSpPr>
          <p:spPr>
            <a:xfrm rot="16200000">
              <a:off x="8123340" y="4149304"/>
              <a:ext cx="60342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23" name="流程图: 手动操作 322"/>
          <p:cNvSpPr/>
          <p:nvPr/>
        </p:nvSpPr>
        <p:spPr>
          <a:xfrm rot="16200000">
            <a:off x="6875885" y="4145473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24" name="矩形 323"/>
          <p:cNvSpPr/>
          <p:nvPr/>
        </p:nvSpPr>
        <p:spPr>
          <a:xfrm>
            <a:off x="6965394" y="4003056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6966962" y="3996377"/>
            <a:ext cx="284480" cy="583565"/>
            <a:chOff x="7486013" y="4285586"/>
            <a:chExt cx="300037" cy="615479"/>
          </a:xfrm>
        </p:grpSpPr>
        <p:sp>
          <p:nvSpPr>
            <p:cNvPr id="326" name="流程图: 手动操作 325"/>
            <p:cNvSpPr/>
            <p:nvPr/>
          </p:nvSpPr>
          <p:spPr>
            <a:xfrm rot="16200000">
              <a:off x="7390996" y="4446112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7" name="矩形 326"/>
            <p:cNvSpPr/>
            <p:nvPr/>
          </p:nvSpPr>
          <p:spPr>
            <a:xfrm>
              <a:off x="7486013" y="4285586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8" name="组合 327"/>
          <p:cNvGrpSpPr/>
          <p:nvPr/>
        </p:nvGrpSpPr>
        <p:grpSpPr>
          <a:xfrm>
            <a:off x="10677716" y="3606005"/>
            <a:ext cx="284480" cy="583565"/>
            <a:chOff x="11254296" y="3897575"/>
            <a:chExt cx="300037" cy="615479"/>
          </a:xfrm>
        </p:grpSpPr>
        <p:sp>
          <p:nvSpPr>
            <p:cNvPr id="329" name="流程图: 手动操作 328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30" name="矩形 329"/>
            <p:cNvSpPr/>
            <p:nvPr/>
          </p:nvSpPr>
          <p:spPr>
            <a:xfrm>
              <a:off x="11254296" y="3897575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0681440" y="3623526"/>
            <a:ext cx="284480" cy="602282"/>
            <a:chOff x="11263840" y="3916697"/>
            <a:chExt cx="300038" cy="635219"/>
          </a:xfrm>
        </p:grpSpPr>
        <p:sp>
          <p:nvSpPr>
            <p:cNvPr id="332" name="流程图: 手动操作 331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11263840" y="3936437"/>
              <a:ext cx="300038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4815203" y="3342163"/>
            <a:ext cx="1479958" cy="1953909"/>
            <a:chOff x="5081485" y="3587547"/>
            <a:chExt cx="1560893" cy="2060763"/>
          </a:xfrm>
        </p:grpSpPr>
        <p:sp>
          <p:nvSpPr>
            <p:cNvPr id="335" name="矩形 334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矩形 337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矩形 339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2" name="矩形 341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矩形 342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4" name="组合 343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345" name="直接连接符 34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矩形 345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7" name="等腰三角形 34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sp>
        <p:nvSpPr>
          <p:cNvPr id="348" name="内容占位符 2"/>
          <p:cNvSpPr txBox="1"/>
          <p:nvPr/>
        </p:nvSpPr>
        <p:spPr bwMode="auto">
          <a:xfrm>
            <a:off x="1889468" y="1957860"/>
            <a:ext cx="1661831" cy="9867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6699" tIns="43349" rIns="86699" bIns="43349" numCol="1" anchor="t" anchorCtr="0" compatLnSpc="1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 lang="zh-CN" altLang="en-US" sz="24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8128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  <a:defRPr lang="zh-CN" altLang="en-US"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  <a:defRPr lang="zh-CN" altLang="en-US" sz="2000">
                <a:solidFill>
                  <a:schemeClr val="tx1"/>
                </a:solidFill>
                <a:latin typeface="+mn-ea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275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移位指令</a:t>
            </a:r>
            <a:endParaRPr lang="en-US" altLang="zh-CN" sz="2275" b="1" kern="0" dirty="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275" b="1" kern="0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如何实现</a:t>
            </a:r>
            <a:endParaRPr lang="en-US" sz="2275" b="1" kern="0" dirty="0"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5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ldLvl="0" animBg="1"/>
      <p:bldP spid="185" grpId="0" bldLvl="0" animBg="1"/>
      <p:bldP spid="221" grpId="0" bldLvl="0" animBg="1"/>
      <p:bldP spid="315" grpId="0"/>
      <p:bldP spid="316" grpId="0"/>
      <p:bldP spid="3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LW</a:t>
            </a:r>
            <a:r>
              <a:rPr lang="zh-CN" altLang="en-US" dirty="0"/>
              <a:t>指令数据通路建立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6690" y="4238342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组合 4"/>
          <p:cNvGrpSpPr/>
          <p:nvPr/>
        </p:nvGrpSpPr>
        <p:grpSpPr>
          <a:xfrm>
            <a:off x="4824328" y="2914149"/>
            <a:ext cx="705542" cy="450160"/>
            <a:chOff x="5039741" y="3208161"/>
            <a:chExt cx="597546" cy="45749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24328" y="2914149"/>
            <a:ext cx="705542" cy="450160"/>
            <a:chOff x="5039741" y="3208161"/>
            <a:chExt cx="597546" cy="45749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4530315" y="3063010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0315" y="3063010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5292" y="2703328"/>
            <a:ext cx="2305227" cy="1317624"/>
            <a:chOff x="5039741" y="3208161"/>
            <a:chExt cx="597546" cy="45749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19795" y="2483702"/>
            <a:ext cx="3059940" cy="1137035"/>
            <a:chOff x="5039741" y="3208161"/>
            <a:chExt cx="597546" cy="45749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: 形状 191"/>
          <p:cNvSpPr/>
          <p:nvPr/>
        </p:nvSpPr>
        <p:spPr>
          <a:xfrm>
            <a:off x="4817242" y="2061330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20" name="组合 19"/>
          <p:cNvGrpSpPr/>
          <p:nvPr/>
        </p:nvGrpSpPr>
        <p:grpSpPr>
          <a:xfrm>
            <a:off x="4806802" y="1850144"/>
            <a:ext cx="6006406" cy="1849765"/>
            <a:chOff x="5039741" y="3208161"/>
            <a:chExt cx="597546" cy="45749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10812833" y="1850214"/>
            <a:ext cx="0" cy="1849765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79360" y="2483772"/>
            <a:ext cx="0" cy="1137035"/>
          </a:xfrm>
          <a:prstGeom prst="line">
            <a:avLst/>
          </a:prstGeom>
          <a:noFill/>
          <a:ln w="508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29496" y="2914219"/>
            <a:ext cx="0" cy="450160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140144" y="2703398"/>
            <a:ext cx="0" cy="1317624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96000" y="4107446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163957" y="4688284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任意多边形: 形状 256"/>
          <p:cNvSpPr/>
          <p:nvPr/>
        </p:nvSpPr>
        <p:spPr>
          <a:xfrm flipV="1">
            <a:off x="4656893" y="4242672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31" name="直接连接符 30"/>
          <p:cNvCxnSpPr/>
          <p:nvPr/>
        </p:nvCxnSpPr>
        <p:spPr>
          <a:xfrm>
            <a:off x="3843271" y="3994893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829269" y="3730090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810800" y="2272057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矩形 33"/>
          <p:cNvSpPr/>
          <p:nvPr/>
        </p:nvSpPr>
        <p:spPr>
          <a:xfrm>
            <a:off x="4802711" y="1603817"/>
            <a:ext cx="11423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2712" y="1813262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02712" y="2022708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2712" y="2232154"/>
            <a:ext cx="7810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2712" y="2452513"/>
            <a:ext cx="9010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07855" y="3019149"/>
            <a:ext cx="8153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02712" y="2661958"/>
            <a:ext cx="1025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31100" y="2272057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9290" y="3495578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2009606" y="3928361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773399" y="3973278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>
            <a:endCxn id="42" idx="1"/>
          </p:cNvCxnSpPr>
          <p:nvPr/>
        </p:nvCxnSpPr>
        <p:spPr>
          <a:xfrm>
            <a:off x="1594652" y="3709905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133425" y="3714493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809300" y="3175019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450577" y="3404782"/>
            <a:ext cx="949906" cy="1370404"/>
            <a:chOff x="2153669" y="3581315"/>
            <a:chExt cx="1040775" cy="1387999"/>
          </a:xfrm>
        </p:grpSpPr>
        <p:sp>
          <p:nvSpPr>
            <p:cNvPr id="49" name="矩形 4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0" name="矩形 49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3257818" y="346621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962038" y="5413644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282760" y="5573448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任意多边形: 形状 251"/>
          <p:cNvSpPr/>
          <p:nvPr/>
        </p:nvSpPr>
        <p:spPr>
          <a:xfrm>
            <a:off x="2943615" y="5336423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7" name="矩形 56"/>
          <p:cNvSpPr/>
          <p:nvPr/>
        </p:nvSpPr>
        <p:spPr>
          <a:xfrm>
            <a:off x="3065578" y="5070312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71316" y="2691769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6171" y="3759833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787905" y="3506204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87988" y="5465264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46701" y="5557468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37899" y="3364308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64" name="矩形 63"/>
          <p:cNvSpPr/>
          <p:nvPr/>
        </p:nvSpPr>
        <p:spPr>
          <a:xfrm>
            <a:off x="4823256" y="3574574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24328" y="3878788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18000" y="4208710"/>
            <a:ext cx="487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823256" y="4544983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16892" y="3329144"/>
            <a:ext cx="5213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112938" y="4311659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6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66794" y="3584311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59075" y="3982017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386030" y="4089544"/>
            <a:ext cx="284480" cy="583565"/>
            <a:chOff x="4451072" y="4543951"/>
            <a:chExt cx="300038" cy="615478"/>
          </a:xfrm>
        </p:grpSpPr>
        <p:sp>
          <p:nvSpPr>
            <p:cNvPr id="73" name="流程图: 手动操作 72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4" name="矩形 73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流程图: 手动操作 74"/>
          <p:cNvSpPr/>
          <p:nvPr/>
        </p:nvSpPr>
        <p:spPr>
          <a:xfrm rot="16200000">
            <a:off x="1267655" y="3601725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76" name="矩形 75"/>
          <p:cNvSpPr/>
          <p:nvPr/>
        </p:nvSpPr>
        <p:spPr>
          <a:xfrm>
            <a:off x="1354929" y="3450511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686765" y="3628340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6169641" y="3730091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7448454" y="5502315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/>
          <p:cNvGrpSpPr/>
          <p:nvPr/>
        </p:nvGrpSpPr>
        <p:grpSpPr>
          <a:xfrm>
            <a:off x="7003106" y="5287529"/>
            <a:ext cx="515620" cy="523995"/>
            <a:chOff x="7239187" y="4876234"/>
            <a:chExt cx="564945" cy="574121"/>
          </a:xfrm>
        </p:grpSpPr>
        <p:sp>
          <p:nvSpPr>
            <p:cNvPr id="81" name="平行四边形 80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7972569" y="5649550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54117" y="5427823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7199625" y="4248213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184428" y="3937803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81088" y="3495578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27887" y="3483431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75634" y="3735946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58214" y="4302828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8089818" y="4006808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9994588" y="4006037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9188340" y="3431846"/>
            <a:ext cx="923705" cy="1361582"/>
            <a:chOff x="2106940" y="3477998"/>
            <a:chExt cx="1012067" cy="1491834"/>
          </a:xfrm>
        </p:grpSpPr>
        <p:sp>
          <p:nvSpPr>
            <p:cNvPr id="94" name="矩形 93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0" name="矩形 99"/>
          <p:cNvSpPr/>
          <p:nvPr/>
        </p:nvSpPr>
        <p:spPr>
          <a:xfrm>
            <a:off x="9940770" y="3745220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961634" y="6244653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797871" y="5155165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917148" y="5549525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4901" y="6303823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3829269" y="2661305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任意多边形: 形状 256"/>
          <p:cNvSpPr/>
          <p:nvPr/>
        </p:nvSpPr>
        <p:spPr>
          <a:xfrm flipV="1">
            <a:off x="10954343" y="3709904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7" name="直接连接符 106"/>
          <p:cNvCxnSpPr>
            <a:stCxn id="106" idx="0"/>
          </p:cNvCxnSpPr>
          <p:nvPr/>
        </p:nvCxnSpPr>
        <p:spPr>
          <a:xfrm>
            <a:off x="11162431" y="3876129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3827881" y="4452218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163957" y="3994894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829269" y="2661305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837130" y="5660421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163957" y="4688284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4163956" y="6526429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00571" y="3234547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9000571" y="3234548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0279487" y="3234548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10286437" y="3718763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461111" y="4583733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461110" y="4125048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721225" y="4394805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739617" y="4395190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096000" y="5585171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849771" y="2907893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矩形 123"/>
          <p:cNvSpPr/>
          <p:nvPr/>
        </p:nvSpPr>
        <p:spPr>
          <a:xfrm>
            <a:off x="3777869" y="2451567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等腰三角形 124"/>
          <p:cNvSpPr/>
          <p:nvPr/>
        </p:nvSpPr>
        <p:spPr>
          <a:xfrm>
            <a:off x="1906626" y="3807676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126" name="组合 125"/>
          <p:cNvGrpSpPr/>
          <p:nvPr/>
        </p:nvGrpSpPr>
        <p:grpSpPr>
          <a:xfrm>
            <a:off x="5245466" y="4780266"/>
            <a:ext cx="577215" cy="502787"/>
            <a:chOff x="1853728" y="4285666"/>
            <a:chExt cx="608781" cy="530283"/>
          </a:xfrm>
          <a:solidFill>
            <a:srgbClr val="FFCCFF"/>
          </a:solidFill>
        </p:grpSpPr>
        <p:cxnSp>
          <p:nvCxnSpPr>
            <p:cNvPr id="127" name="直接连接符 126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等腰三角形 128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9390718" y="4671597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131" name="直接连接符 130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等腰三角形 132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134" name="直接连接符 133"/>
          <p:cNvCxnSpPr/>
          <p:nvPr/>
        </p:nvCxnSpPr>
        <p:spPr>
          <a:xfrm>
            <a:off x="3311953" y="3728851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203993" y="3569263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203993" y="6036537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8477764" y="5758838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934083" y="6279611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930896" y="3842436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930896" y="3842436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1203993" y="3569263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8184039" y="5758837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2282760" y="3730091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2282760" y="5118872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8538102" y="2371235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102928" y="3756253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8538102" y="2371235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8" name="流程图: 延期 147"/>
          <p:cNvSpPr/>
          <p:nvPr/>
        </p:nvSpPr>
        <p:spPr>
          <a:xfrm>
            <a:off x="8742363" y="2211614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49" name="直接连接符 148"/>
          <p:cNvCxnSpPr/>
          <p:nvPr/>
        </p:nvCxnSpPr>
        <p:spPr>
          <a:xfrm>
            <a:off x="9010191" y="2319888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9274988" y="1603816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533730" y="1603816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520558" y="1603816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3" name="矩形 152"/>
          <p:cNvSpPr/>
          <p:nvPr/>
        </p:nvSpPr>
        <p:spPr>
          <a:xfrm>
            <a:off x="660864" y="3429417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114313" y="3436283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121543" y="3703831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114093" y="4198387"/>
            <a:ext cx="3879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4163957" y="4688284"/>
            <a:ext cx="65804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8" name="任意多边形: 形状 256"/>
          <p:cNvSpPr/>
          <p:nvPr/>
        </p:nvSpPr>
        <p:spPr>
          <a:xfrm flipV="1">
            <a:off x="4646741" y="4266336"/>
            <a:ext cx="150942" cy="84135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59" name="直接连接符 158"/>
          <p:cNvCxnSpPr/>
          <p:nvPr/>
        </p:nvCxnSpPr>
        <p:spPr>
          <a:xfrm>
            <a:off x="3806556" y="3728100"/>
            <a:ext cx="100424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4802712" y="1603816"/>
            <a:ext cx="6010121" cy="337185"/>
            <a:chOff x="5065360" y="1767866"/>
            <a:chExt cx="6338800" cy="355625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5069279" y="2027739"/>
              <a:ext cx="6334881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2" name="矩形 161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" name="矩形 162"/>
          <p:cNvSpPr/>
          <p:nvPr/>
        </p:nvSpPr>
        <p:spPr>
          <a:xfrm>
            <a:off x="4802712" y="1813262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02712" y="2022708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4802712" y="2232155"/>
            <a:ext cx="3076649" cy="337185"/>
            <a:chOff x="5065360" y="2430566"/>
            <a:chExt cx="3244903" cy="355625"/>
          </a:xfrm>
        </p:grpSpPr>
        <p:cxnSp>
          <p:nvCxnSpPr>
            <p:cNvPr id="166" name="直接连接符 165"/>
            <p:cNvCxnSpPr/>
            <p:nvPr/>
          </p:nvCxnSpPr>
          <p:spPr>
            <a:xfrm>
              <a:off x="5082983" y="2695944"/>
              <a:ext cx="3227280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802712" y="2452512"/>
            <a:ext cx="2337433" cy="337185"/>
            <a:chOff x="5065360" y="2662976"/>
            <a:chExt cx="2465261" cy="355625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099327" y="2927581"/>
              <a:ext cx="2431294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矩形 169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507856" y="3019149"/>
            <a:ext cx="815340" cy="1110848"/>
            <a:chOff x="4754378" y="3260600"/>
            <a:chExt cx="859929" cy="1171598"/>
          </a:xfrm>
        </p:grpSpPr>
        <p:cxnSp>
          <p:nvCxnSpPr>
            <p:cNvPr id="172" name="直接连接符 171"/>
            <p:cNvCxnSpPr/>
            <p:nvPr/>
          </p:nvCxnSpPr>
          <p:spPr>
            <a:xfrm>
              <a:off x="4777672" y="3306933"/>
              <a:ext cx="0" cy="1125265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矩形 172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802710" y="2661957"/>
            <a:ext cx="1025525" cy="337185"/>
            <a:chOff x="5065360" y="2883875"/>
            <a:chExt cx="1081609" cy="355625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5087764" y="3149932"/>
              <a:ext cx="744126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6" name="矩形 175"/>
            <p:cNvSpPr/>
            <p:nvPr/>
          </p:nvSpPr>
          <p:spPr>
            <a:xfrm>
              <a:off x="5065360" y="2883875"/>
              <a:ext cx="108160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矩形 176"/>
          <p:cNvSpPr/>
          <p:nvPr/>
        </p:nvSpPr>
        <p:spPr>
          <a:xfrm>
            <a:off x="8931100" y="2272057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 flipV="1">
            <a:off x="2009606" y="3928361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1773399" y="3973278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接连接符 179"/>
          <p:cNvCxnSpPr>
            <a:endCxn id="230" idx="1"/>
          </p:cNvCxnSpPr>
          <p:nvPr/>
        </p:nvCxnSpPr>
        <p:spPr>
          <a:xfrm>
            <a:off x="1594652" y="3709905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1809300" y="3175019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257818" y="3466216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962038" y="5413644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直接连接符 183"/>
          <p:cNvCxnSpPr/>
          <p:nvPr/>
        </p:nvCxnSpPr>
        <p:spPr>
          <a:xfrm>
            <a:off x="2282760" y="5573448"/>
            <a:ext cx="351575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5" name="任意多边形: 形状 251"/>
          <p:cNvSpPr/>
          <p:nvPr/>
        </p:nvSpPr>
        <p:spPr>
          <a:xfrm>
            <a:off x="2943615" y="5336423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86" name="矩形 185"/>
          <p:cNvSpPr/>
          <p:nvPr/>
        </p:nvSpPr>
        <p:spPr>
          <a:xfrm>
            <a:off x="3065578" y="5070312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3771316" y="2691769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矩形 187"/>
          <p:cNvSpPr/>
          <p:nvPr/>
        </p:nvSpPr>
        <p:spPr>
          <a:xfrm>
            <a:off x="3786171" y="3759833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787905" y="3506204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3771135" y="4250864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771188" y="5427435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2" name="组合 191"/>
          <p:cNvGrpSpPr/>
          <p:nvPr/>
        </p:nvGrpSpPr>
        <p:grpSpPr>
          <a:xfrm>
            <a:off x="4909932" y="5447940"/>
            <a:ext cx="1315868" cy="373049"/>
            <a:chOff x="5178444" y="5822218"/>
            <a:chExt cx="1387829" cy="393450"/>
          </a:xfrm>
        </p:grpSpPr>
        <p:sp>
          <p:nvSpPr>
            <p:cNvPr id="193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59637" y="5860043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5" name="矩形 194"/>
          <p:cNvSpPr/>
          <p:nvPr/>
        </p:nvSpPr>
        <p:spPr>
          <a:xfrm>
            <a:off x="6046701" y="5557468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直接连接符 195"/>
          <p:cNvCxnSpPr/>
          <p:nvPr/>
        </p:nvCxnSpPr>
        <p:spPr>
          <a:xfrm>
            <a:off x="6169641" y="3730091"/>
            <a:ext cx="147681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 196"/>
          <p:cNvSpPr/>
          <p:nvPr/>
        </p:nvSpPr>
        <p:spPr>
          <a:xfrm>
            <a:off x="7972569" y="5649550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8154117" y="5427823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直接连接符 198"/>
          <p:cNvCxnSpPr>
            <a:stCxn id="310" idx="2"/>
          </p:cNvCxnSpPr>
          <p:nvPr/>
        </p:nvCxnSpPr>
        <p:spPr>
          <a:xfrm flipV="1">
            <a:off x="7237156" y="4238106"/>
            <a:ext cx="436624" cy="3344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7181088" y="3495578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8027887" y="3483431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075634" y="3735946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8058214" y="4302828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接连接符 203"/>
          <p:cNvCxnSpPr/>
          <p:nvPr/>
        </p:nvCxnSpPr>
        <p:spPr>
          <a:xfrm>
            <a:off x="8089818" y="4006808"/>
            <a:ext cx="116056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>
          <a:xfrm>
            <a:off x="9994588" y="4006037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/>
          <p:cNvSpPr/>
          <p:nvPr/>
        </p:nvSpPr>
        <p:spPr>
          <a:xfrm>
            <a:off x="9940770" y="3745220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9961634" y="6244653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625016" y="4928279"/>
            <a:ext cx="499244" cy="860645"/>
            <a:chOff x="2768573" y="5274135"/>
            <a:chExt cx="526547" cy="907711"/>
          </a:xfrm>
        </p:grpSpPr>
        <p:sp>
          <p:nvSpPr>
            <p:cNvPr id="209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7740670" y="5328516"/>
            <a:ext cx="502862" cy="860645"/>
            <a:chOff x="8163994" y="5696260"/>
            <a:chExt cx="530363" cy="907711"/>
          </a:xfrm>
        </p:grpSpPr>
        <p:sp>
          <p:nvSpPr>
            <p:cNvPr id="212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14" name="矩形 213"/>
          <p:cNvSpPr/>
          <p:nvPr/>
        </p:nvSpPr>
        <p:spPr>
          <a:xfrm>
            <a:off x="884901" y="6303823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直接连接符 214"/>
          <p:cNvCxnSpPr/>
          <p:nvPr/>
        </p:nvCxnSpPr>
        <p:spPr>
          <a:xfrm>
            <a:off x="3829269" y="2661305"/>
            <a:ext cx="0" cy="298824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任意多边形: 形状 256"/>
          <p:cNvSpPr/>
          <p:nvPr/>
        </p:nvSpPr>
        <p:spPr>
          <a:xfrm flipV="1">
            <a:off x="10977693" y="3691717"/>
            <a:ext cx="159587" cy="1670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17" name="直接连接符 216"/>
          <p:cNvCxnSpPr/>
          <p:nvPr/>
        </p:nvCxnSpPr>
        <p:spPr>
          <a:xfrm>
            <a:off x="11161838" y="3861920"/>
            <a:ext cx="0" cy="2654467"/>
          </a:xfrm>
          <a:prstGeom prst="line">
            <a:avLst/>
          </a:prstGeom>
          <a:ln w="76200" cap="sq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>
            <a:off x="4176690" y="4241733"/>
            <a:ext cx="20934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3829269" y="2661305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0" name="直接连接符 219"/>
          <p:cNvCxnSpPr/>
          <p:nvPr/>
        </p:nvCxnSpPr>
        <p:spPr>
          <a:xfrm>
            <a:off x="4163957" y="4688284"/>
            <a:ext cx="0" cy="1828103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1" name="直接连接符 220"/>
          <p:cNvCxnSpPr/>
          <p:nvPr/>
        </p:nvCxnSpPr>
        <p:spPr>
          <a:xfrm>
            <a:off x="4163956" y="6526429"/>
            <a:ext cx="699652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10032573" y="3994893"/>
            <a:ext cx="694055" cy="0"/>
          </a:xfrm>
          <a:prstGeom prst="line">
            <a:avLst/>
          </a:prstGeom>
          <a:noFill/>
          <a:ln w="635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6461111" y="4583733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6461110" y="4125049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5" name="直接连接符 224"/>
          <p:cNvCxnSpPr/>
          <p:nvPr/>
        </p:nvCxnSpPr>
        <p:spPr>
          <a:xfrm>
            <a:off x="6721225" y="4409852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6" name="直接连接符 225"/>
          <p:cNvCxnSpPr/>
          <p:nvPr/>
        </p:nvCxnSpPr>
        <p:spPr>
          <a:xfrm>
            <a:off x="6739617" y="4395190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7" name="直接连接符 226"/>
          <p:cNvCxnSpPr/>
          <p:nvPr/>
        </p:nvCxnSpPr>
        <p:spPr>
          <a:xfrm>
            <a:off x="3849771" y="2907893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8" name="矩形 227"/>
          <p:cNvSpPr/>
          <p:nvPr/>
        </p:nvSpPr>
        <p:spPr>
          <a:xfrm>
            <a:off x="3777869" y="2451567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9" name="组合 228"/>
          <p:cNvGrpSpPr/>
          <p:nvPr/>
        </p:nvGrpSpPr>
        <p:grpSpPr>
          <a:xfrm>
            <a:off x="1889290" y="3495578"/>
            <a:ext cx="239223" cy="429550"/>
            <a:chOff x="1992610" y="3763083"/>
            <a:chExt cx="252305" cy="453041"/>
          </a:xfrm>
        </p:grpSpPr>
        <p:sp>
          <p:nvSpPr>
            <p:cNvPr id="230" name="矩形 229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31" name="等腰三角形 230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9188343" y="3431846"/>
            <a:ext cx="923705" cy="1742537"/>
            <a:chOff x="9690826" y="3695866"/>
            <a:chExt cx="974220" cy="1837832"/>
          </a:xfrm>
        </p:grpSpPr>
        <p:grpSp>
          <p:nvGrpSpPr>
            <p:cNvPr id="233" name="组合 232"/>
            <p:cNvGrpSpPr/>
            <p:nvPr/>
          </p:nvGrpSpPr>
          <p:grpSpPr>
            <a:xfrm>
              <a:off x="9690826" y="3695866"/>
              <a:ext cx="974220" cy="1436044"/>
              <a:chOff x="2106940" y="3477998"/>
              <a:chExt cx="1012067" cy="1491834"/>
            </a:xfrm>
          </p:grpSpPr>
          <p:sp>
            <p:nvSpPr>
              <p:cNvPr id="238" name="矩形 237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2317534" y="3480984"/>
                <a:ext cx="571206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2597199" y="3861428"/>
                <a:ext cx="521808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2146656" y="3834566"/>
                <a:ext cx="361091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2128987" y="4068361"/>
                <a:ext cx="868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2106940" y="4556521"/>
                <a:ext cx="583730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>
              <a:off x="9904273" y="5003415"/>
              <a:ext cx="608781" cy="530283"/>
              <a:chOff x="1853728" y="4285666"/>
              <a:chExt cx="608781" cy="530283"/>
            </a:xfrm>
            <a:solidFill>
              <a:srgbClr val="00B050"/>
            </a:solidFill>
          </p:grpSpPr>
          <p:cxnSp>
            <p:nvCxnSpPr>
              <p:cNvPr id="235" name="直接连接符 23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矩形 235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等腰三角形 23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cxnSp>
        <p:nvCxnSpPr>
          <p:cNvPr id="244" name="直接连接符 243"/>
          <p:cNvCxnSpPr/>
          <p:nvPr/>
        </p:nvCxnSpPr>
        <p:spPr>
          <a:xfrm>
            <a:off x="3311953" y="3728851"/>
            <a:ext cx="5173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5" name="直接连接符 244"/>
          <p:cNvCxnSpPr/>
          <p:nvPr/>
        </p:nvCxnSpPr>
        <p:spPr>
          <a:xfrm>
            <a:off x="1203993" y="3569263"/>
            <a:ext cx="0" cy="2467274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直接连接符 245"/>
          <p:cNvCxnSpPr>
            <a:endCxn id="185" idx="2"/>
          </p:cNvCxnSpPr>
          <p:nvPr/>
        </p:nvCxnSpPr>
        <p:spPr>
          <a:xfrm>
            <a:off x="1203992" y="6036537"/>
            <a:ext cx="213810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1203993" y="3569263"/>
            <a:ext cx="20482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2282760" y="3730091"/>
            <a:ext cx="0" cy="1388782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2282760" y="5118872"/>
            <a:ext cx="339304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8538102" y="2371235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8102928" y="3756253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2" name="直接连接符 251"/>
          <p:cNvCxnSpPr/>
          <p:nvPr/>
        </p:nvCxnSpPr>
        <p:spPr>
          <a:xfrm>
            <a:off x="8538102" y="2371235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3" name="流程图: 延期 252"/>
          <p:cNvSpPr/>
          <p:nvPr/>
        </p:nvSpPr>
        <p:spPr>
          <a:xfrm>
            <a:off x="8742363" y="2211614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54" name="直接连接符 253"/>
          <p:cNvCxnSpPr/>
          <p:nvPr/>
        </p:nvCxnSpPr>
        <p:spPr>
          <a:xfrm>
            <a:off x="9010191" y="2319888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5" name="直接连接符 254"/>
          <p:cNvCxnSpPr/>
          <p:nvPr/>
        </p:nvCxnSpPr>
        <p:spPr>
          <a:xfrm>
            <a:off x="9274988" y="1603816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6" name="矩形 255"/>
          <p:cNvSpPr/>
          <p:nvPr/>
        </p:nvSpPr>
        <p:spPr>
          <a:xfrm>
            <a:off x="660864" y="3429417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4114313" y="3436283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4121543" y="3703831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59" name="组合 258"/>
          <p:cNvGrpSpPr/>
          <p:nvPr/>
        </p:nvGrpSpPr>
        <p:grpSpPr>
          <a:xfrm>
            <a:off x="2450577" y="3404782"/>
            <a:ext cx="949906" cy="1370404"/>
            <a:chOff x="2153669" y="3581315"/>
            <a:chExt cx="1040775" cy="1387999"/>
          </a:xfrm>
        </p:grpSpPr>
        <p:sp>
          <p:nvSpPr>
            <p:cNvPr id="260" name="矩形 259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61" name="矩形 260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64" name="直接连接符 263"/>
          <p:cNvCxnSpPr/>
          <p:nvPr/>
        </p:nvCxnSpPr>
        <p:spPr>
          <a:xfrm>
            <a:off x="2133425" y="3714493"/>
            <a:ext cx="325285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/>
          <p:nvPr/>
        </p:nvCxnSpPr>
        <p:spPr>
          <a:xfrm>
            <a:off x="3825309" y="3730111"/>
            <a:ext cx="0" cy="1919439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3843271" y="3994893"/>
            <a:ext cx="31664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67" name="组合 266"/>
          <p:cNvGrpSpPr/>
          <p:nvPr/>
        </p:nvGrpSpPr>
        <p:grpSpPr>
          <a:xfrm>
            <a:off x="4386030" y="4089544"/>
            <a:ext cx="284480" cy="583565"/>
            <a:chOff x="4625897" y="4389532"/>
            <a:chExt cx="300038" cy="615478"/>
          </a:xfrm>
        </p:grpSpPr>
        <p:sp>
          <p:nvSpPr>
            <p:cNvPr id="268" name="流程图: 手动操作 267"/>
            <p:cNvSpPr/>
            <p:nvPr/>
          </p:nvSpPr>
          <p:spPr>
            <a:xfrm rot="16200000">
              <a:off x="4509852" y="454698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4625897" y="4389532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4818002" y="3329143"/>
            <a:ext cx="1479958" cy="1953909"/>
            <a:chOff x="5081485" y="3587547"/>
            <a:chExt cx="1560893" cy="2060763"/>
          </a:xfrm>
        </p:grpSpPr>
        <p:sp>
          <p:nvSpPr>
            <p:cNvPr id="271" name="矩形 270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0" name="组合 279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281" name="直接连接符 280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矩形 281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等腰三角形 282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grpSp>
        <p:nvGrpSpPr>
          <p:cNvPr id="284" name="组合 283"/>
          <p:cNvGrpSpPr/>
          <p:nvPr/>
        </p:nvGrpSpPr>
        <p:grpSpPr>
          <a:xfrm>
            <a:off x="2627796" y="4923193"/>
            <a:ext cx="505288" cy="860645"/>
            <a:chOff x="2762198" y="5272347"/>
            <a:chExt cx="532922" cy="907711"/>
          </a:xfrm>
          <a:solidFill>
            <a:srgbClr val="ED7D31"/>
          </a:solidFill>
        </p:grpSpPr>
        <p:sp>
          <p:nvSpPr>
            <p:cNvPr id="285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6" name="矩形 285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1354928" y="3450511"/>
            <a:ext cx="284480" cy="583565"/>
            <a:chOff x="1429026" y="3715552"/>
            <a:chExt cx="300037" cy="615479"/>
          </a:xfrm>
        </p:grpSpPr>
        <p:sp>
          <p:nvSpPr>
            <p:cNvPr id="288" name="流程图: 手动操作 287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9" name="矩形 288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4189697" y="1679460"/>
            <a:ext cx="622935" cy="1395642"/>
            <a:chOff x="4249767" y="1888664"/>
            <a:chExt cx="657002" cy="1471966"/>
          </a:xfrm>
        </p:grpSpPr>
        <p:sp>
          <p:nvSpPr>
            <p:cNvPr id="291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4189041" y="1678706"/>
            <a:ext cx="622935" cy="1395642"/>
            <a:chOff x="4249767" y="1888664"/>
            <a:chExt cx="657002" cy="1471966"/>
          </a:xfrm>
        </p:grpSpPr>
        <p:sp>
          <p:nvSpPr>
            <p:cNvPr id="296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0" name="矩形 299"/>
          <p:cNvSpPr/>
          <p:nvPr/>
        </p:nvSpPr>
        <p:spPr>
          <a:xfrm>
            <a:off x="4856430" y="4953250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1304903" y="3990380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302" name="任意多边形: 形状 323"/>
          <p:cNvSpPr/>
          <p:nvPr/>
        </p:nvSpPr>
        <p:spPr>
          <a:xfrm>
            <a:off x="7646456" y="3561252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03" name="矩形 302"/>
          <p:cNvSpPr/>
          <p:nvPr/>
        </p:nvSpPr>
        <p:spPr>
          <a:xfrm rot="16200000">
            <a:off x="7702130" y="3853762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04" name="组合 303"/>
          <p:cNvGrpSpPr/>
          <p:nvPr/>
        </p:nvGrpSpPr>
        <p:grpSpPr>
          <a:xfrm>
            <a:off x="7646448" y="3561252"/>
            <a:ext cx="510334" cy="860645"/>
            <a:chOff x="8064621" y="3840798"/>
            <a:chExt cx="538243" cy="907711"/>
          </a:xfrm>
        </p:grpSpPr>
        <p:sp>
          <p:nvSpPr>
            <p:cNvPr id="305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06" name="矩形 305"/>
            <p:cNvSpPr/>
            <p:nvPr/>
          </p:nvSpPr>
          <p:spPr>
            <a:xfrm rot="16200000">
              <a:off x="8123340" y="4149304"/>
              <a:ext cx="60342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07" name="流程图: 手动操作 306"/>
          <p:cNvSpPr/>
          <p:nvPr/>
        </p:nvSpPr>
        <p:spPr>
          <a:xfrm rot="16200000">
            <a:off x="6875885" y="4130961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308" name="矩形 307"/>
          <p:cNvSpPr/>
          <p:nvPr/>
        </p:nvSpPr>
        <p:spPr>
          <a:xfrm>
            <a:off x="6965394" y="3988544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9" name="组合 308"/>
          <p:cNvGrpSpPr/>
          <p:nvPr/>
        </p:nvGrpSpPr>
        <p:grpSpPr>
          <a:xfrm>
            <a:off x="6966962" y="3981865"/>
            <a:ext cx="284480" cy="583565"/>
            <a:chOff x="7486013" y="4285586"/>
            <a:chExt cx="300037" cy="615479"/>
          </a:xfrm>
        </p:grpSpPr>
        <p:sp>
          <p:nvSpPr>
            <p:cNvPr id="310" name="流程图: 手动操作 309"/>
            <p:cNvSpPr/>
            <p:nvPr/>
          </p:nvSpPr>
          <p:spPr>
            <a:xfrm rot="16200000">
              <a:off x="7390996" y="4446112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7486013" y="4285586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10677716" y="3591493"/>
            <a:ext cx="284480" cy="583565"/>
            <a:chOff x="11254296" y="3897575"/>
            <a:chExt cx="300037" cy="615479"/>
          </a:xfrm>
        </p:grpSpPr>
        <p:sp>
          <p:nvSpPr>
            <p:cNvPr id="313" name="流程图: 手动操作 312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11254296" y="3897575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10681440" y="3609014"/>
            <a:ext cx="284480" cy="602282"/>
            <a:chOff x="11263840" y="3916697"/>
            <a:chExt cx="300038" cy="635219"/>
          </a:xfrm>
        </p:grpSpPr>
        <p:sp>
          <p:nvSpPr>
            <p:cNvPr id="316" name="流程图: 手动操作 315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17" name="矩形 316"/>
            <p:cNvSpPr/>
            <p:nvPr/>
          </p:nvSpPr>
          <p:spPr>
            <a:xfrm>
              <a:off x="11263840" y="3936437"/>
              <a:ext cx="300038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4815203" y="3327651"/>
            <a:ext cx="1479958" cy="1953909"/>
            <a:chOff x="5081485" y="3587547"/>
            <a:chExt cx="1560893" cy="2060763"/>
          </a:xfrm>
        </p:grpSpPr>
        <p:sp>
          <p:nvSpPr>
            <p:cNvPr id="319" name="矩形 318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99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矩形 324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8" name="组合 327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329" name="直接连接符 328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矩形 329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等腰三角形 330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9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cxnSp>
        <p:nvCxnSpPr>
          <p:cNvPr id="332" name="直接连接符 331"/>
          <p:cNvCxnSpPr/>
          <p:nvPr/>
        </p:nvCxnSpPr>
        <p:spPr>
          <a:xfrm>
            <a:off x="3825310" y="5660421"/>
            <a:ext cx="105338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6114018" y="5608445"/>
            <a:ext cx="62559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4" name="直接连接符 333"/>
          <p:cNvCxnSpPr/>
          <p:nvPr/>
        </p:nvCxnSpPr>
        <p:spPr>
          <a:xfrm>
            <a:off x="6730871" y="4394805"/>
            <a:ext cx="0" cy="1199386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5" name="直接连接符 334"/>
          <p:cNvCxnSpPr/>
          <p:nvPr/>
        </p:nvCxnSpPr>
        <p:spPr>
          <a:xfrm>
            <a:off x="6734846" y="4394805"/>
            <a:ext cx="25021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6" name="直接连接符 335"/>
          <p:cNvCxnSpPr/>
          <p:nvPr/>
        </p:nvCxnSpPr>
        <p:spPr>
          <a:xfrm>
            <a:off x="4159920" y="4016851"/>
            <a:ext cx="0" cy="221255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7" name="组合 336"/>
          <p:cNvGrpSpPr/>
          <p:nvPr/>
        </p:nvGrpSpPr>
        <p:grpSpPr>
          <a:xfrm>
            <a:off x="4909932" y="5447941"/>
            <a:ext cx="1316812" cy="372588"/>
            <a:chOff x="5178444" y="5822218"/>
            <a:chExt cx="1388825" cy="392964"/>
          </a:xfrm>
        </p:grpSpPr>
        <p:sp>
          <p:nvSpPr>
            <p:cNvPr id="338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260633" y="5859557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6005195" y="556895"/>
            <a:ext cx="6007735" cy="756920"/>
            <a:chOff x="1721420" y="5579393"/>
            <a:chExt cx="5754688" cy="798512"/>
          </a:xfrm>
        </p:grpSpPr>
        <p:sp>
          <p:nvSpPr>
            <p:cNvPr id="341" name="矩形 340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2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3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4" name="TextBox 10"/>
            <p:cNvSpPr txBox="1"/>
            <p:nvPr/>
          </p:nvSpPr>
          <p:spPr>
            <a:xfrm>
              <a:off x="1838895" y="5579393"/>
              <a:ext cx="890588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5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6" name="TextBox 12"/>
            <p:cNvSpPr txBox="1"/>
            <p:nvPr/>
          </p:nvSpPr>
          <p:spPr>
            <a:xfrm>
              <a:off x="2802508" y="5579393"/>
              <a:ext cx="890587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7" name="TextBox 13"/>
            <p:cNvSpPr txBox="1"/>
            <p:nvPr/>
          </p:nvSpPr>
          <p:spPr>
            <a:xfrm>
              <a:off x="3666108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48" name="TextBox 14"/>
            <p:cNvSpPr txBox="1"/>
            <p:nvPr/>
          </p:nvSpPr>
          <p:spPr>
            <a:xfrm>
              <a:off x="5537770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ldLvl="0" animBg="1"/>
      <p:bldP spid="216" grpId="0" bldLvl="0" animBg="1"/>
      <p:bldP spid="30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任意多边形: 形状 191"/>
          <p:cNvSpPr/>
          <p:nvPr/>
        </p:nvSpPr>
        <p:spPr>
          <a:xfrm>
            <a:off x="4829479" y="2052617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</a:t>
            </a:r>
            <a:r>
              <a:rPr lang="zh-CN" altLang="en-US" dirty="0"/>
              <a:t>指令数据通路建立过程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6690" y="4230228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组合 4"/>
          <p:cNvGrpSpPr/>
          <p:nvPr/>
        </p:nvGrpSpPr>
        <p:grpSpPr>
          <a:xfrm>
            <a:off x="4824328" y="2906035"/>
            <a:ext cx="705542" cy="450160"/>
            <a:chOff x="5039741" y="3208161"/>
            <a:chExt cx="597546" cy="45749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24328" y="2906035"/>
            <a:ext cx="705542" cy="450160"/>
            <a:chOff x="5039741" y="3208161"/>
            <a:chExt cx="597546" cy="45749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4530315" y="3054896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0315" y="3054896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5292" y="2695214"/>
            <a:ext cx="2305227" cy="1317624"/>
            <a:chOff x="5039741" y="3208161"/>
            <a:chExt cx="597546" cy="45749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19795" y="2475588"/>
            <a:ext cx="3059940" cy="1137035"/>
            <a:chOff x="5039741" y="3208161"/>
            <a:chExt cx="597546" cy="45749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: 形状 191"/>
          <p:cNvSpPr/>
          <p:nvPr/>
        </p:nvSpPr>
        <p:spPr>
          <a:xfrm>
            <a:off x="4817242" y="2053216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06802" y="1842030"/>
            <a:ext cx="6006406" cy="1849765"/>
            <a:chOff x="5039741" y="3208161"/>
            <a:chExt cx="597546" cy="45749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10812833" y="1842100"/>
            <a:ext cx="0" cy="1849765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879360" y="2475658"/>
            <a:ext cx="0" cy="1137035"/>
          </a:xfrm>
          <a:prstGeom prst="line">
            <a:avLst/>
          </a:prstGeom>
          <a:noFill/>
          <a:ln w="508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140144" y="2695284"/>
            <a:ext cx="0" cy="1317624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096000" y="4099332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163957" y="4680170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任意多边形: 形状 256"/>
          <p:cNvSpPr/>
          <p:nvPr/>
        </p:nvSpPr>
        <p:spPr>
          <a:xfrm flipV="1">
            <a:off x="4656893" y="4234558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30" name="直接连接符 29"/>
          <p:cNvCxnSpPr/>
          <p:nvPr/>
        </p:nvCxnSpPr>
        <p:spPr>
          <a:xfrm>
            <a:off x="3843271" y="3986779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29269" y="3721976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10800" y="2263943"/>
            <a:ext cx="3917227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矩形 32"/>
          <p:cNvSpPr/>
          <p:nvPr/>
        </p:nvSpPr>
        <p:spPr>
          <a:xfrm>
            <a:off x="4802711" y="1595703"/>
            <a:ext cx="11423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2712" y="1805148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2712" y="2014594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02712" y="2224040"/>
            <a:ext cx="7810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2712" y="2444399"/>
            <a:ext cx="9010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07855" y="3011035"/>
            <a:ext cx="8153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02712" y="2653844"/>
            <a:ext cx="1025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931100" y="2263943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89290" y="3487464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2009606" y="3920247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773399" y="3965164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>
            <a:endCxn id="41" idx="1"/>
          </p:cNvCxnSpPr>
          <p:nvPr/>
        </p:nvCxnSpPr>
        <p:spPr>
          <a:xfrm>
            <a:off x="1594652" y="3701791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133425" y="3706379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809300" y="3166905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450577" y="3396668"/>
            <a:ext cx="949906" cy="1370404"/>
            <a:chOff x="2153669" y="3581315"/>
            <a:chExt cx="1040775" cy="1387999"/>
          </a:xfrm>
        </p:grpSpPr>
        <p:sp>
          <p:nvSpPr>
            <p:cNvPr id="48" name="矩形 47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3257818" y="3458102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962038" y="5405530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282760" y="5565334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: 形状 251"/>
          <p:cNvSpPr/>
          <p:nvPr/>
        </p:nvSpPr>
        <p:spPr>
          <a:xfrm>
            <a:off x="2943615" y="5328309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6" name="矩形 55"/>
          <p:cNvSpPr/>
          <p:nvPr/>
        </p:nvSpPr>
        <p:spPr>
          <a:xfrm>
            <a:off x="3065578" y="5062198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71316" y="2683655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86171" y="3751719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787905" y="3498090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87988" y="5457150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028771" y="5585214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37899" y="3356194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63" name="矩形 62"/>
          <p:cNvSpPr/>
          <p:nvPr/>
        </p:nvSpPr>
        <p:spPr>
          <a:xfrm>
            <a:off x="4823256" y="3566460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24328" y="3870674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18000" y="4200596"/>
            <a:ext cx="487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23256" y="4536869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316892" y="3321030"/>
            <a:ext cx="5213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112938" y="4303545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6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66794" y="3576197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59075" y="3973903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386030" y="4081430"/>
            <a:ext cx="284480" cy="583565"/>
            <a:chOff x="4451072" y="4543951"/>
            <a:chExt cx="300038" cy="615478"/>
          </a:xfrm>
        </p:grpSpPr>
        <p:sp>
          <p:nvSpPr>
            <p:cNvPr id="72" name="流程图: 手动操作 71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3" name="矩形 72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流程图: 手动操作 73"/>
          <p:cNvSpPr/>
          <p:nvPr/>
        </p:nvSpPr>
        <p:spPr>
          <a:xfrm rot="16200000">
            <a:off x="1267655" y="3593611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75" name="矩形 74"/>
          <p:cNvSpPr/>
          <p:nvPr/>
        </p:nvSpPr>
        <p:spPr>
          <a:xfrm>
            <a:off x="1354929" y="3442397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686765" y="3620226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6169641" y="3721977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7448454" y="5494201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7003106" y="5279415"/>
            <a:ext cx="515620" cy="523995"/>
            <a:chOff x="7239187" y="4876234"/>
            <a:chExt cx="564945" cy="574121"/>
          </a:xfrm>
        </p:grpSpPr>
        <p:sp>
          <p:nvSpPr>
            <p:cNvPr id="80" name="平行四边形 79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1" name="矩形 80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矩形 81"/>
          <p:cNvSpPr/>
          <p:nvPr/>
        </p:nvSpPr>
        <p:spPr>
          <a:xfrm>
            <a:off x="7972569" y="5641436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154117" y="5419709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7199625" y="4240099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184428" y="3929689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81088" y="3487464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27887" y="3475317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075634" y="3727832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058214" y="4294714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8089818" y="3998694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9994588" y="3997923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9188340" y="3423732"/>
            <a:ext cx="923705" cy="1361582"/>
            <a:chOff x="2106940" y="3477998"/>
            <a:chExt cx="1012067" cy="1491834"/>
          </a:xfrm>
        </p:grpSpPr>
        <p:sp>
          <p:nvSpPr>
            <p:cNvPr id="93" name="矩形 92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9940770" y="3737106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961634" y="6236539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797871" y="5147051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917148" y="5541411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84901" y="6295709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3829269" y="2653191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任意多边形: 形状 256"/>
          <p:cNvSpPr/>
          <p:nvPr/>
        </p:nvSpPr>
        <p:spPr>
          <a:xfrm flipV="1">
            <a:off x="10954343" y="3701790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6" name="直接连接符 105"/>
          <p:cNvCxnSpPr>
            <a:stCxn id="105" idx="0"/>
          </p:cNvCxnSpPr>
          <p:nvPr/>
        </p:nvCxnSpPr>
        <p:spPr>
          <a:xfrm>
            <a:off x="11162431" y="3868015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3827881" y="4444104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4163957" y="3986780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829269" y="2653191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837130" y="5652307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4163957" y="4680170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4163956" y="6518315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9000571" y="3226433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9000571" y="3226434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0279487" y="3226434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0286437" y="3710649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461111" y="4575619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461110" y="4116934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721225" y="4386691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6739617" y="4387076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096000" y="5577057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3849771" y="2899779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矩形 122"/>
          <p:cNvSpPr/>
          <p:nvPr/>
        </p:nvSpPr>
        <p:spPr>
          <a:xfrm>
            <a:off x="3777869" y="2443453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等腰三角形 123"/>
          <p:cNvSpPr/>
          <p:nvPr/>
        </p:nvSpPr>
        <p:spPr>
          <a:xfrm>
            <a:off x="1906626" y="3799562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125" name="组合 124"/>
          <p:cNvGrpSpPr/>
          <p:nvPr/>
        </p:nvGrpSpPr>
        <p:grpSpPr>
          <a:xfrm>
            <a:off x="5245466" y="4772152"/>
            <a:ext cx="577215" cy="502787"/>
            <a:chOff x="1853728" y="4285666"/>
            <a:chExt cx="608781" cy="530283"/>
          </a:xfrm>
          <a:solidFill>
            <a:srgbClr val="FFCCFF"/>
          </a:solidFill>
        </p:grpSpPr>
        <p:cxnSp>
          <p:nvCxnSpPr>
            <p:cNvPr id="126" name="直接连接符 125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等腰三角形 127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9390718" y="4663483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130" name="直接连接符 129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 130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等腰三角形 131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133" name="直接连接符 132"/>
          <p:cNvCxnSpPr/>
          <p:nvPr/>
        </p:nvCxnSpPr>
        <p:spPr>
          <a:xfrm>
            <a:off x="3311953" y="3720737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203993" y="3561149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203993" y="6028423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8477764" y="5750724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934083" y="6271497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930896" y="3834322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930896" y="3834322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203993" y="3561149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8184039" y="5750723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2282760" y="3721977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2282760" y="5110758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8538102" y="2363121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8102928" y="3748139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8538102" y="2363121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7" name="流程图: 延期 146"/>
          <p:cNvSpPr/>
          <p:nvPr/>
        </p:nvSpPr>
        <p:spPr>
          <a:xfrm>
            <a:off x="8742363" y="2203500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48" name="直接连接符 147"/>
          <p:cNvCxnSpPr/>
          <p:nvPr/>
        </p:nvCxnSpPr>
        <p:spPr>
          <a:xfrm>
            <a:off x="9010191" y="2311774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9274988" y="1595702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1533730" y="1595702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1520558" y="1595702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2" name="矩形 151"/>
          <p:cNvSpPr/>
          <p:nvPr/>
        </p:nvSpPr>
        <p:spPr>
          <a:xfrm>
            <a:off x="660864" y="3421303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114313" y="3428169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121543" y="3695717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114093" y="4190273"/>
            <a:ext cx="3879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3806556" y="3719986"/>
            <a:ext cx="100424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4802712" y="1595702"/>
            <a:ext cx="6010121" cy="337185"/>
            <a:chOff x="5065360" y="1767866"/>
            <a:chExt cx="6338800" cy="355625"/>
          </a:xfrm>
        </p:grpSpPr>
        <p:cxnSp>
          <p:nvCxnSpPr>
            <p:cNvPr id="158" name="直接连接符 157"/>
            <p:cNvCxnSpPr/>
            <p:nvPr/>
          </p:nvCxnSpPr>
          <p:spPr>
            <a:xfrm>
              <a:off x="5069279" y="2027739"/>
              <a:ext cx="6334881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9" name="矩形 158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  <a:noFill/>
            <a:ln w="19050" cap="sq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矩形 159"/>
          <p:cNvSpPr/>
          <p:nvPr/>
        </p:nvSpPr>
        <p:spPr>
          <a:xfrm>
            <a:off x="4802712" y="1805148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802712" y="2014594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2" name="组合 161"/>
          <p:cNvGrpSpPr/>
          <p:nvPr/>
        </p:nvGrpSpPr>
        <p:grpSpPr>
          <a:xfrm>
            <a:off x="4802712" y="2224041"/>
            <a:ext cx="3076649" cy="337185"/>
            <a:chOff x="5065360" y="2430566"/>
            <a:chExt cx="3244903" cy="355625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5082983" y="2695944"/>
              <a:ext cx="3227280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矩形 163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02712" y="2444398"/>
            <a:ext cx="2337433" cy="337185"/>
            <a:chOff x="5065360" y="2662976"/>
            <a:chExt cx="2465261" cy="355625"/>
          </a:xfrm>
        </p:grpSpPr>
        <p:cxnSp>
          <p:nvCxnSpPr>
            <p:cNvPr id="166" name="直接连接符 165"/>
            <p:cNvCxnSpPr/>
            <p:nvPr/>
          </p:nvCxnSpPr>
          <p:spPr>
            <a:xfrm>
              <a:off x="5099327" y="2927581"/>
              <a:ext cx="2431294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507856" y="3011035"/>
            <a:ext cx="815340" cy="1110848"/>
            <a:chOff x="4754378" y="3260600"/>
            <a:chExt cx="859929" cy="1171598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4777672" y="3306933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0" name="矩形 169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  <a:noFill/>
            <a:ln w="19050" cap="sq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1" name="矩形 170"/>
          <p:cNvSpPr/>
          <p:nvPr/>
        </p:nvSpPr>
        <p:spPr>
          <a:xfrm>
            <a:off x="8931100" y="2263943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 flipV="1">
            <a:off x="2009606" y="3920247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1773399" y="3965164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连接符 173"/>
          <p:cNvCxnSpPr>
            <a:endCxn id="218" idx="1"/>
          </p:cNvCxnSpPr>
          <p:nvPr/>
        </p:nvCxnSpPr>
        <p:spPr>
          <a:xfrm>
            <a:off x="1594652" y="3701791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 174"/>
          <p:cNvSpPr/>
          <p:nvPr/>
        </p:nvSpPr>
        <p:spPr>
          <a:xfrm>
            <a:off x="1809300" y="3166905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257818" y="3458102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962038" y="5405530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直接连接符 177"/>
          <p:cNvCxnSpPr/>
          <p:nvPr/>
        </p:nvCxnSpPr>
        <p:spPr>
          <a:xfrm>
            <a:off x="2282760" y="5565334"/>
            <a:ext cx="351575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9" name="任意多边形: 形状 251"/>
          <p:cNvSpPr/>
          <p:nvPr/>
        </p:nvSpPr>
        <p:spPr>
          <a:xfrm>
            <a:off x="2943615" y="5328309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180" name="矩形 179"/>
          <p:cNvSpPr/>
          <p:nvPr/>
        </p:nvSpPr>
        <p:spPr>
          <a:xfrm>
            <a:off x="3065578" y="5062198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771316" y="2683655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3786171" y="3751719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3787905" y="3498090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771135" y="4242750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3771188" y="5419321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4909932" y="5439826"/>
            <a:ext cx="1315868" cy="373049"/>
            <a:chOff x="5178444" y="5822218"/>
            <a:chExt cx="1387829" cy="393450"/>
          </a:xfrm>
        </p:grpSpPr>
        <p:sp>
          <p:nvSpPr>
            <p:cNvPr id="187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5259637" y="5860043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0" name="直接连接符 189"/>
          <p:cNvCxnSpPr/>
          <p:nvPr/>
        </p:nvCxnSpPr>
        <p:spPr>
          <a:xfrm>
            <a:off x="6169641" y="3721977"/>
            <a:ext cx="147681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7972569" y="5641436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154117" y="5419709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直接连接符 192"/>
          <p:cNvCxnSpPr>
            <a:stCxn id="298" idx="2"/>
          </p:cNvCxnSpPr>
          <p:nvPr/>
        </p:nvCxnSpPr>
        <p:spPr>
          <a:xfrm flipV="1">
            <a:off x="7237156" y="4229357"/>
            <a:ext cx="436624" cy="3344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7181088" y="3487464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027887" y="3475317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8075634" y="3727832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8058214" y="4294714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直接连接符 197"/>
          <p:cNvCxnSpPr/>
          <p:nvPr/>
        </p:nvCxnSpPr>
        <p:spPr>
          <a:xfrm>
            <a:off x="8089818" y="3998694"/>
            <a:ext cx="116056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9994588" y="3997923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/>
          <p:cNvSpPr/>
          <p:nvPr/>
        </p:nvSpPr>
        <p:spPr>
          <a:xfrm>
            <a:off x="9940770" y="3737106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9961634" y="6236539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2625016" y="4920165"/>
            <a:ext cx="499244" cy="860645"/>
            <a:chOff x="2768573" y="5274135"/>
            <a:chExt cx="526547" cy="907711"/>
          </a:xfrm>
        </p:grpSpPr>
        <p:sp>
          <p:nvSpPr>
            <p:cNvPr id="203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7740670" y="5320402"/>
            <a:ext cx="502862" cy="860645"/>
            <a:chOff x="8163994" y="5696260"/>
            <a:chExt cx="530363" cy="907711"/>
          </a:xfrm>
        </p:grpSpPr>
        <p:sp>
          <p:nvSpPr>
            <p:cNvPr id="206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08" name="矩形 207"/>
          <p:cNvSpPr/>
          <p:nvPr/>
        </p:nvSpPr>
        <p:spPr>
          <a:xfrm>
            <a:off x="884901" y="6295709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直接连接符 208"/>
          <p:cNvCxnSpPr/>
          <p:nvPr/>
        </p:nvCxnSpPr>
        <p:spPr>
          <a:xfrm>
            <a:off x="3829269" y="2653191"/>
            <a:ext cx="0" cy="298824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3829269" y="2653191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直接连接符 210"/>
          <p:cNvCxnSpPr/>
          <p:nvPr/>
        </p:nvCxnSpPr>
        <p:spPr>
          <a:xfrm>
            <a:off x="6461111" y="4575619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2" name="直接连接符 211"/>
          <p:cNvCxnSpPr/>
          <p:nvPr/>
        </p:nvCxnSpPr>
        <p:spPr>
          <a:xfrm>
            <a:off x="6461110" y="4116935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6721225" y="4401738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6739617" y="4387076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5" name="直接连接符 214"/>
          <p:cNvCxnSpPr/>
          <p:nvPr/>
        </p:nvCxnSpPr>
        <p:spPr>
          <a:xfrm>
            <a:off x="3849771" y="2899779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6" name="矩形 215"/>
          <p:cNvSpPr/>
          <p:nvPr/>
        </p:nvSpPr>
        <p:spPr>
          <a:xfrm>
            <a:off x="3777869" y="2443453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7" name="组合 216"/>
          <p:cNvGrpSpPr/>
          <p:nvPr/>
        </p:nvGrpSpPr>
        <p:grpSpPr>
          <a:xfrm>
            <a:off x="1889290" y="3487464"/>
            <a:ext cx="239223" cy="429550"/>
            <a:chOff x="1992610" y="3763083"/>
            <a:chExt cx="252305" cy="453041"/>
          </a:xfrm>
        </p:grpSpPr>
        <p:sp>
          <p:nvSpPr>
            <p:cNvPr id="218" name="矩形 217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9" name="等腰三角形 218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9188343" y="3423732"/>
            <a:ext cx="923705" cy="1742537"/>
            <a:chOff x="9690826" y="3695866"/>
            <a:chExt cx="974220" cy="1837832"/>
          </a:xfrm>
        </p:grpSpPr>
        <p:grpSp>
          <p:nvGrpSpPr>
            <p:cNvPr id="221" name="组合 220"/>
            <p:cNvGrpSpPr/>
            <p:nvPr/>
          </p:nvGrpSpPr>
          <p:grpSpPr>
            <a:xfrm>
              <a:off x="9690826" y="3695866"/>
              <a:ext cx="974220" cy="1436044"/>
              <a:chOff x="2106940" y="3477998"/>
              <a:chExt cx="1012067" cy="1491834"/>
            </a:xfrm>
          </p:grpSpPr>
          <p:sp>
            <p:nvSpPr>
              <p:cNvPr id="226" name="矩形 225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2317534" y="3480984"/>
                <a:ext cx="571206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2597199" y="3861428"/>
                <a:ext cx="521808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矩形 228"/>
              <p:cNvSpPr/>
              <p:nvPr/>
            </p:nvSpPr>
            <p:spPr>
              <a:xfrm>
                <a:off x="2146656" y="3834566"/>
                <a:ext cx="361091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矩形 229"/>
              <p:cNvSpPr/>
              <p:nvPr/>
            </p:nvSpPr>
            <p:spPr>
              <a:xfrm>
                <a:off x="2128987" y="4068361"/>
                <a:ext cx="868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1" name="矩形 230"/>
              <p:cNvSpPr/>
              <p:nvPr/>
            </p:nvSpPr>
            <p:spPr>
              <a:xfrm>
                <a:off x="2106940" y="4556521"/>
                <a:ext cx="583730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9904273" y="5003415"/>
              <a:ext cx="608781" cy="530283"/>
              <a:chOff x="1853728" y="4285666"/>
              <a:chExt cx="608781" cy="530283"/>
            </a:xfrm>
            <a:solidFill>
              <a:srgbClr val="00B050"/>
            </a:solidFill>
          </p:grpSpPr>
          <p:cxnSp>
            <p:nvCxnSpPr>
              <p:cNvPr id="223" name="直接连接符 222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矩形 223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等腰三角形 224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cxnSp>
        <p:nvCxnSpPr>
          <p:cNvPr id="232" name="直接连接符 231"/>
          <p:cNvCxnSpPr/>
          <p:nvPr/>
        </p:nvCxnSpPr>
        <p:spPr>
          <a:xfrm>
            <a:off x="3311953" y="3720737"/>
            <a:ext cx="5173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3" name="直接连接符 232"/>
          <p:cNvCxnSpPr/>
          <p:nvPr/>
        </p:nvCxnSpPr>
        <p:spPr>
          <a:xfrm>
            <a:off x="1203993" y="3561149"/>
            <a:ext cx="0" cy="2467274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4" name="直接连接符 233"/>
          <p:cNvCxnSpPr>
            <a:endCxn id="179" idx="2"/>
          </p:cNvCxnSpPr>
          <p:nvPr/>
        </p:nvCxnSpPr>
        <p:spPr>
          <a:xfrm>
            <a:off x="1203992" y="6028423"/>
            <a:ext cx="213810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5" name="直接连接符 234"/>
          <p:cNvCxnSpPr/>
          <p:nvPr/>
        </p:nvCxnSpPr>
        <p:spPr>
          <a:xfrm>
            <a:off x="1203993" y="3561149"/>
            <a:ext cx="204823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6" name="直接连接符 235"/>
          <p:cNvCxnSpPr/>
          <p:nvPr/>
        </p:nvCxnSpPr>
        <p:spPr>
          <a:xfrm>
            <a:off x="2282760" y="3721977"/>
            <a:ext cx="0" cy="1388782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2282760" y="5110758"/>
            <a:ext cx="339304" cy="0"/>
          </a:xfrm>
          <a:prstGeom prst="line">
            <a:avLst/>
          </a:prstGeom>
          <a:noFill/>
          <a:ln w="63500" cap="sq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8" name="直接连接符 237"/>
          <p:cNvCxnSpPr/>
          <p:nvPr/>
        </p:nvCxnSpPr>
        <p:spPr>
          <a:xfrm>
            <a:off x="8538102" y="2363121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8102928" y="3748139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0" name="直接连接符 239"/>
          <p:cNvCxnSpPr/>
          <p:nvPr/>
        </p:nvCxnSpPr>
        <p:spPr>
          <a:xfrm>
            <a:off x="8538102" y="2363121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1" name="流程图: 延期 240"/>
          <p:cNvSpPr/>
          <p:nvPr/>
        </p:nvSpPr>
        <p:spPr>
          <a:xfrm>
            <a:off x="8742363" y="2203500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42" name="直接连接符 241"/>
          <p:cNvCxnSpPr/>
          <p:nvPr/>
        </p:nvCxnSpPr>
        <p:spPr>
          <a:xfrm>
            <a:off x="9010191" y="2311774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3" name="直接连接符 242"/>
          <p:cNvCxnSpPr/>
          <p:nvPr/>
        </p:nvCxnSpPr>
        <p:spPr>
          <a:xfrm>
            <a:off x="9274988" y="1595702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4" name="矩形 243"/>
          <p:cNvSpPr/>
          <p:nvPr/>
        </p:nvSpPr>
        <p:spPr>
          <a:xfrm>
            <a:off x="660864" y="3421303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4114313" y="3428169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4121543" y="3695717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47" name="组合 246"/>
          <p:cNvGrpSpPr/>
          <p:nvPr/>
        </p:nvGrpSpPr>
        <p:grpSpPr>
          <a:xfrm>
            <a:off x="2450577" y="3396668"/>
            <a:ext cx="949906" cy="1370404"/>
            <a:chOff x="2153669" y="3581315"/>
            <a:chExt cx="1040775" cy="1387999"/>
          </a:xfrm>
        </p:grpSpPr>
        <p:sp>
          <p:nvSpPr>
            <p:cNvPr id="248" name="矩形 247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49" name="矩形 248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52" name="直接连接符 251"/>
          <p:cNvCxnSpPr/>
          <p:nvPr/>
        </p:nvCxnSpPr>
        <p:spPr>
          <a:xfrm>
            <a:off x="2133425" y="3706379"/>
            <a:ext cx="325285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>
            <a:off x="3825309" y="3721997"/>
            <a:ext cx="0" cy="1919439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直接连接符 253"/>
          <p:cNvCxnSpPr/>
          <p:nvPr/>
        </p:nvCxnSpPr>
        <p:spPr>
          <a:xfrm>
            <a:off x="3870636" y="3990055"/>
            <a:ext cx="936918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5" name="组合 254"/>
          <p:cNvGrpSpPr/>
          <p:nvPr/>
        </p:nvGrpSpPr>
        <p:grpSpPr>
          <a:xfrm>
            <a:off x="4386030" y="4081430"/>
            <a:ext cx="284480" cy="583565"/>
            <a:chOff x="4625897" y="4389532"/>
            <a:chExt cx="300038" cy="615478"/>
          </a:xfrm>
        </p:grpSpPr>
        <p:sp>
          <p:nvSpPr>
            <p:cNvPr id="256" name="流程图: 手动操作 255"/>
            <p:cNvSpPr/>
            <p:nvPr/>
          </p:nvSpPr>
          <p:spPr>
            <a:xfrm rot="16200000">
              <a:off x="4509852" y="454698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57" name="矩形 256"/>
            <p:cNvSpPr/>
            <p:nvPr/>
          </p:nvSpPr>
          <p:spPr>
            <a:xfrm>
              <a:off x="4625897" y="4389532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" name="组合 257"/>
          <p:cNvGrpSpPr/>
          <p:nvPr/>
        </p:nvGrpSpPr>
        <p:grpSpPr>
          <a:xfrm>
            <a:off x="4818002" y="3321029"/>
            <a:ext cx="1479958" cy="1953909"/>
            <a:chOff x="5081485" y="3587547"/>
            <a:chExt cx="1560893" cy="2060763"/>
          </a:xfrm>
        </p:grpSpPr>
        <p:sp>
          <p:nvSpPr>
            <p:cNvPr id="259" name="矩形 258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60" name="矩形 259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8" name="组合 267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269" name="直接连接符 268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矩形 269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等腰三角形 270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  <p:grpSp>
        <p:nvGrpSpPr>
          <p:cNvPr id="272" name="组合 271"/>
          <p:cNvGrpSpPr/>
          <p:nvPr/>
        </p:nvGrpSpPr>
        <p:grpSpPr>
          <a:xfrm>
            <a:off x="2627796" y="4915079"/>
            <a:ext cx="505288" cy="860645"/>
            <a:chOff x="2762198" y="5272347"/>
            <a:chExt cx="532922" cy="907711"/>
          </a:xfrm>
          <a:solidFill>
            <a:srgbClr val="ED7D31"/>
          </a:solidFill>
        </p:grpSpPr>
        <p:sp>
          <p:nvSpPr>
            <p:cNvPr id="273" name="任意多边形: 形状 323"/>
            <p:cNvSpPr/>
            <p:nvPr/>
          </p:nvSpPr>
          <p:spPr>
            <a:xfrm>
              <a:off x="2762198" y="5272347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1354928" y="3442397"/>
            <a:ext cx="284480" cy="583565"/>
            <a:chOff x="1429026" y="3715552"/>
            <a:chExt cx="300037" cy="615479"/>
          </a:xfrm>
        </p:grpSpPr>
        <p:sp>
          <p:nvSpPr>
            <p:cNvPr id="276" name="流程图: 手动操作 275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8" name="组合 277"/>
          <p:cNvGrpSpPr/>
          <p:nvPr/>
        </p:nvGrpSpPr>
        <p:grpSpPr>
          <a:xfrm>
            <a:off x="4189697" y="1671346"/>
            <a:ext cx="622935" cy="1395642"/>
            <a:chOff x="4249767" y="1888664"/>
            <a:chExt cx="657002" cy="1471966"/>
          </a:xfrm>
        </p:grpSpPr>
        <p:sp>
          <p:nvSpPr>
            <p:cNvPr id="279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4189041" y="1670592"/>
            <a:ext cx="622935" cy="1395642"/>
            <a:chOff x="4249767" y="1888664"/>
            <a:chExt cx="657002" cy="1471966"/>
          </a:xfrm>
        </p:grpSpPr>
        <p:sp>
          <p:nvSpPr>
            <p:cNvPr id="284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8" name="矩形 287"/>
          <p:cNvSpPr/>
          <p:nvPr/>
        </p:nvSpPr>
        <p:spPr>
          <a:xfrm>
            <a:off x="8852236" y="4841179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1304903" y="3982266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sp>
        <p:nvSpPr>
          <p:cNvPr id="290" name="任意多边形: 形状 323"/>
          <p:cNvSpPr/>
          <p:nvPr/>
        </p:nvSpPr>
        <p:spPr>
          <a:xfrm>
            <a:off x="7646456" y="3553138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91" name="矩形 290"/>
          <p:cNvSpPr/>
          <p:nvPr/>
        </p:nvSpPr>
        <p:spPr>
          <a:xfrm rot="16200000">
            <a:off x="7702130" y="3845648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92" name="组合 291"/>
          <p:cNvGrpSpPr/>
          <p:nvPr/>
        </p:nvGrpSpPr>
        <p:grpSpPr>
          <a:xfrm>
            <a:off x="7646448" y="3553138"/>
            <a:ext cx="510334" cy="860645"/>
            <a:chOff x="8064621" y="3840798"/>
            <a:chExt cx="538243" cy="907711"/>
          </a:xfrm>
        </p:grpSpPr>
        <p:sp>
          <p:nvSpPr>
            <p:cNvPr id="293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4" name="矩形 293"/>
            <p:cNvSpPr/>
            <p:nvPr/>
          </p:nvSpPr>
          <p:spPr>
            <a:xfrm rot="16200000">
              <a:off x="8123340" y="4149304"/>
              <a:ext cx="60342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95" name="流程图: 手动操作 294"/>
          <p:cNvSpPr/>
          <p:nvPr/>
        </p:nvSpPr>
        <p:spPr>
          <a:xfrm rot="16200000">
            <a:off x="6875885" y="4122847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96" name="矩形 295"/>
          <p:cNvSpPr/>
          <p:nvPr/>
        </p:nvSpPr>
        <p:spPr>
          <a:xfrm>
            <a:off x="6965394" y="3980430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7" name="组合 296"/>
          <p:cNvGrpSpPr/>
          <p:nvPr/>
        </p:nvGrpSpPr>
        <p:grpSpPr>
          <a:xfrm>
            <a:off x="6966962" y="3973751"/>
            <a:ext cx="284480" cy="583565"/>
            <a:chOff x="7486013" y="4285586"/>
            <a:chExt cx="300037" cy="615479"/>
          </a:xfrm>
        </p:grpSpPr>
        <p:sp>
          <p:nvSpPr>
            <p:cNvPr id="298" name="流程图: 手动操作 297"/>
            <p:cNvSpPr/>
            <p:nvPr/>
          </p:nvSpPr>
          <p:spPr>
            <a:xfrm rot="16200000">
              <a:off x="7390996" y="4446112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7486013" y="4285586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10677716" y="3583379"/>
            <a:ext cx="284480" cy="583565"/>
            <a:chOff x="11254296" y="3897575"/>
            <a:chExt cx="300037" cy="615479"/>
          </a:xfrm>
        </p:grpSpPr>
        <p:sp>
          <p:nvSpPr>
            <p:cNvPr id="301" name="流程图: 手动操作 300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11254296" y="3897575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10681440" y="3600900"/>
            <a:ext cx="284480" cy="602282"/>
            <a:chOff x="11263840" y="3916697"/>
            <a:chExt cx="300038" cy="635219"/>
          </a:xfrm>
        </p:grpSpPr>
        <p:sp>
          <p:nvSpPr>
            <p:cNvPr id="304" name="流程图: 手动操作 303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11263840" y="3936437"/>
              <a:ext cx="300038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0" name="直接连接符 319"/>
          <p:cNvCxnSpPr/>
          <p:nvPr/>
        </p:nvCxnSpPr>
        <p:spPr>
          <a:xfrm>
            <a:off x="3825310" y="5652307"/>
            <a:ext cx="105338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直接连接符 320"/>
          <p:cNvCxnSpPr/>
          <p:nvPr/>
        </p:nvCxnSpPr>
        <p:spPr>
          <a:xfrm>
            <a:off x="6114018" y="5600331"/>
            <a:ext cx="62559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2" name="直接连接符 321"/>
          <p:cNvCxnSpPr/>
          <p:nvPr/>
        </p:nvCxnSpPr>
        <p:spPr>
          <a:xfrm>
            <a:off x="6730871" y="4386691"/>
            <a:ext cx="0" cy="1199386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3" name="直接连接符 322"/>
          <p:cNvCxnSpPr/>
          <p:nvPr/>
        </p:nvCxnSpPr>
        <p:spPr>
          <a:xfrm>
            <a:off x="6734846" y="4386691"/>
            <a:ext cx="25021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24" name="组合 323"/>
          <p:cNvGrpSpPr/>
          <p:nvPr/>
        </p:nvGrpSpPr>
        <p:grpSpPr>
          <a:xfrm>
            <a:off x="4909932" y="5439827"/>
            <a:ext cx="1316812" cy="372588"/>
            <a:chOff x="5178444" y="5822218"/>
            <a:chExt cx="1388825" cy="392964"/>
          </a:xfrm>
        </p:grpSpPr>
        <p:sp>
          <p:nvSpPr>
            <p:cNvPr id="325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326" name="矩形 325"/>
            <p:cNvSpPr/>
            <p:nvPr/>
          </p:nvSpPr>
          <p:spPr>
            <a:xfrm>
              <a:off x="5260633" y="5859557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7" name="直接连接符 326"/>
          <p:cNvCxnSpPr/>
          <p:nvPr/>
        </p:nvCxnSpPr>
        <p:spPr>
          <a:xfrm flipV="1">
            <a:off x="6419850" y="4573083"/>
            <a:ext cx="2804805" cy="15996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/>
          <p:cNvCxnSpPr/>
          <p:nvPr/>
        </p:nvCxnSpPr>
        <p:spPr>
          <a:xfrm>
            <a:off x="6458311" y="4111072"/>
            <a:ext cx="0" cy="445255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9" name="直接连接符 328"/>
          <p:cNvCxnSpPr/>
          <p:nvPr/>
        </p:nvCxnSpPr>
        <p:spPr>
          <a:xfrm flipV="1">
            <a:off x="6194955" y="4110367"/>
            <a:ext cx="267383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组合 329"/>
          <p:cNvGrpSpPr/>
          <p:nvPr/>
        </p:nvGrpSpPr>
        <p:grpSpPr>
          <a:xfrm>
            <a:off x="6005195" y="662940"/>
            <a:ext cx="6168390" cy="756920"/>
            <a:chOff x="1721420" y="5579393"/>
            <a:chExt cx="5754688" cy="798512"/>
          </a:xfrm>
        </p:grpSpPr>
        <p:sp>
          <p:nvSpPr>
            <p:cNvPr id="331" name="矩形 330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2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3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34" name="TextBox 10"/>
            <p:cNvSpPr txBox="1"/>
            <p:nvPr/>
          </p:nvSpPr>
          <p:spPr>
            <a:xfrm>
              <a:off x="1838895" y="5579393"/>
              <a:ext cx="890588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35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6" name="TextBox 12"/>
            <p:cNvSpPr txBox="1"/>
            <p:nvPr/>
          </p:nvSpPr>
          <p:spPr>
            <a:xfrm>
              <a:off x="2802508" y="5579393"/>
              <a:ext cx="890587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37" name="TextBox 13"/>
            <p:cNvSpPr txBox="1"/>
            <p:nvPr/>
          </p:nvSpPr>
          <p:spPr>
            <a:xfrm>
              <a:off x="3666108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38" name="TextBox 14"/>
            <p:cNvSpPr txBox="1"/>
            <p:nvPr/>
          </p:nvSpPr>
          <p:spPr>
            <a:xfrm>
              <a:off x="5537770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60" grpId="0"/>
      <p:bldP spid="2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直接连接符 311"/>
          <p:cNvCxnSpPr/>
          <p:nvPr/>
        </p:nvCxnSpPr>
        <p:spPr>
          <a:xfrm>
            <a:off x="4825137" y="2344628"/>
            <a:ext cx="3917226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9" name="直接连接符 308"/>
          <p:cNvCxnSpPr/>
          <p:nvPr/>
        </p:nvCxnSpPr>
        <p:spPr>
          <a:xfrm>
            <a:off x="1544975" y="1676387"/>
            <a:ext cx="774125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0" name="直接连接符 309"/>
          <p:cNvCxnSpPr/>
          <p:nvPr/>
        </p:nvCxnSpPr>
        <p:spPr>
          <a:xfrm>
            <a:off x="1531803" y="1676387"/>
            <a:ext cx="0" cy="188233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1" name="直接连接符 310"/>
          <p:cNvCxnSpPr/>
          <p:nvPr/>
        </p:nvCxnSpPr>
        <p:spPr>
          <a:xfrm>
            <a:off x="9286233" y="1676387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Beq</a:t>
            </a:r>
            <a:r>
              <a:rPr lang="zh-CN" altLang="en-US" dirty="0" smtClean="0"/>
              <a:t>指令数据通路建立过程</a:t>
            </a:r>
            <a:endParaRPr lang="zh-CN" altLang="en-US" dirty="0"/>
          </a:p>
        </p:txBody>
      </p:sp>
      <p:sp>
        <p:nvSpPr>
          <p:cNvPr id="4" name="流程图: 手动输入 146"/>
          <p:cNvSpPr/>
          <p:nvPr/>
        </p:nvSpPr>
        <p:spPr>
          <a:xfrm>
            <a:off x="4909932" y="5520513"/>
            <a:ext cx="1159685" cy="292496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5" name="组合 4"/>
          <p:cNvGrpSpPr/>
          <p:nvPr/>
        </p:nvGrpSpPr>
        <p:grpSpPr>
          <a:xfrm>
            <a:off x="4824328" y="2986720"/>
            <a:ext cx="705542" cy="450160"/>
            <a:chOff x="5039741" y="3208161"/>
            <a:chExt cx="597546" cy="457491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824328" y="2986720"/>
            <a:ext cx="705542" cy="450160"/>
            <a:chOff x="5039741" y="3208161"/>
            <a:chExt cx="597546" cy="45749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4530315" y="3135581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0315" y="3135581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5292" y="2775899"/>
            <a:ext cx="2305227" cy="1317624"/>
            <a:chOff x="5039741" y="3208161"/>
            <a:chExt cx="597546" cy="457491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19795" y="2556273"/>
            <a:ext cx="3059940" cy="1137035"/>
            <a:chOff x="5039741" y="3208161"/>
            <a:chExt cx="597546" cy="457491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" name="任意多边形: 形状 191"/>
          <p:cNvSpPr/>
          <p:nvPr/>
        </p:nvSpPr>
        <p:spPr>
          <a:xfrm>
            <a:off x="4817242" y="2133901"/>
            <a:ext cx="4809684" cy="1399342"/>
          </a:xfrm>
          <a:custGeom>
            <a:avLst/>
            <a:gdLst>
              <a:gd name="connsiteX0" fmla="*/ 0 w 4762500"/>
              <a:gd name="connsiteY0" fmla="*/ 0 h 1600200"/>
              <a:gd name="connsiteX1" fmla="*/ 4762500 w 4762500"/>
              <a:gd name="connsiteY1" fmla="*/ 0 h 1600200"/>
              <a:gd name="connsiteX2" fmla="*/ 4762500 w 4762500"/>
              <a:gd name="connsiteY2" fmla="*/ 1600200 h 1600200"/>
              <a:gd name="connsiteX0-1" fmla="*/ 0 w 4762500"/>
              <a:gd name="connsiteY0-2" fmla="*/ 0 h 1593057"/>
              <a:gd name="connsiteX1-3" fmla="*/ 4762500 w 4762500"/>
              <a:gd name="connsiteY1-4" fmla="*/ 0 h 1593057"/>
              <a:gd name="connsiteX2-5" fmla="*/ 4762500 w 4762500"/>
              <a:gd name="connsiteY2-6" fmla="*/ 1593057 h 1593057"/>
              <a:gd name="connsiteX0-7" fmla="*/ 0 w 4762500"/>
              <a:gd name="connsiteY0-8" fmla="*/ 0 h 1600201"/>
              <a:gd name="connsiteX1-9" fmla="*/ 4762500 w 4762500"/>
              <a:gd name="connsiteY1-10" fmla="*/ 0 h 1600201"/>
              <a:gd name="connsiteX2-11" fmla="*/ 4762500 w 4762500"/>
              <a:gd name="connsiteY2-12" fmla="*/ 1600201 h 16002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762500" h="1600201">
                <a:moveTo>
                  <a:pt x="0" y="0"/>
                </a:moveTo>
                <a:lnTo>
                  <a:pt x="4762500" y="0"/>
                </a:lnTo>
                <a:lnTo>
                  <a:pt x="4762500" y="1600201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20" name="组合 19"/>
          <p:cNvGrpSpPr/>
          <p:nvPr/>
        </p:nvGrpSpPr>
        <p:grpSpPr>
          <a:xfrm>
            <a:off x="4806802" y="1922715"/>
            <a:ext cx="6006406" cy="1849765"/>
            <a:chOff x="5039741" y="3208161"/>
            <a:chExt cx="597546" cy="45749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37287" y="3208161"/>
              <a:ext cx="0" cy="457491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39741" y="3208161"/>
              <a:ext cx="597546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直接连接符 22"/>
          <p:cNvCxnSpPr/>
          <p:nvPr/>
        </p:nvCxnSpPr>
        <p:spPr>
          <a:xfrm>
            <a:off x="7879360" y="2556343"/>
            <a:ext cx="0" cy="1137035"/>
          </a:xfrm>
          <a:prstGeom prst="line">
            <a:avLst/>
          </a:prstGeom>
          <a:noFill/>
          <a:ln w="508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140144" y="2775969"/>
            <a:ext cx="0" cy="131762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096000" y="4180017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63957" y="4760855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任意多边形: 形状 256"/>
          <p:cNvSpPr/>
          <p:nvPr/>
        </p:nvSpPr>
        <p:spPr>
          <a:xfrm flipV="1">
            <a:off x="4656893" y="4315243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29" name="直接连接符 28"/>
          <p:cNvCxnSpPr/>
          <p:nvPr/>
        </p:nvCxnSpPr>
        <p:spPr>
          <a:xfrm>
            <a:off x="3843271" y="4067464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829269" y="3802661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矩形 30"/>
          <p:cNvSpPr/>
          <p:nvPr/>
        </p:nvSpPr>
        <p:spPr>
          <a:xfrm>
            <a:off x="4802711" y="1676388"/>
            <a:ext cx="11423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02712" y="1885833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02712" y="2095279"/>
            <a:ext cx="826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en-US" altLang="zh-CN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02712" y="2304725"/>
            <a:ext cx="7810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02712" y="2525084"/>
            <a:ext cx="9010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ALUSrc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07855" y="3091720"/>
            <a:ext cx="8153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2712" y="2734529"/>
            <a:ext cx="10255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endParaRPr lang="en-US" altLang="zh-CN" sz="1600" b="1" baseline="-25000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931100" y="2344628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89290" y="3568149"/>
            <a:ext cx="239223" cy="429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2009606" y="4000932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773399" y="4045849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>
            <a:endCxn id="39" idx="1"/>
          </p:cNvCxnSpPr>
          <p:nvPr/>
        </p:nvCxnSpPr>
        <p:spPr>
          <a:xfrm>
            <a:off x="1594652" y="3782476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133425" y="3787064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809300" y="3247590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450577" y="3477353"/>
            <a:ext cx="949906" cy="1370404"/>
            <a:chOff x="2153669" y="3581315"/>
            <a:chExt cx="1040775" cy="1387999"/>
          </a:xfrm>
        </p:grpSpPr>
        <p:sp>
          <p:nvSpPr>
            <p:cNvPr id="46" name="矩形 45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7" name="矩形 46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3257818" y="3538787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62038" y="5486215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282760" y="5646019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任意多边形: 形状 251"/>
          <p:cNvSpPr/>
          <p:nvPr/>
        </p:nvSpPr>
        <p:spPr>
          <a:xfrm>
            <a:off x="2943615" y="5408994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54" name="矩形 53"/>
          <p:cNvSpPr/>
          <p:nvPr/>
        </p:nvSpPr>
        <p:spPr>
          <a:xfrm>
            <a:off x="3065578" y="5142883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71316" y="2764340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86171" y="3832404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787905" y="3578775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87988" y="5537835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46701" y="5630039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37899" y="3436879"/>
            <a:ext cx="1343926" cy="153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61" name="矩形 60"/>
          <p:cNvSpPr/>
          <p:nvPr/>
        </p:nvSpPr>
        <p:spPr>
          <a:xfrm>
            <a:off x="4823256" y="3647145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24328" y="3951359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18000" y="4281281"/>
            <a:ext cx="487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23256" y="4617554"/>
            <a:ext cx="5327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16892" y="3401715"/>
            <a:ext cx="5213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12938" y="438423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寄存器堆</a:t>
            </a:r>
            <a:endParaRPr lang="zh-CN" altLang="en-US" sz="1600" b="1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66794" y="3656882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59075" y="4054588"/>
            <a:ext cx="43116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386030" y="4162115"/>
            <a:ext cx="284480" cy="583565"/>
            <a:chOff x="4451072" y="4543951"/>
            <a:chExt cx="300038" cy="615478"/>
          </a:xfrm>
        </p:grpSpPr>
        <p:sp>
          <p:nvSpPr>
            <p:cNvPr id="70" name="流程图: 手动操作 69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1" name="矩形 70"/>
            <p:cNvSpPr/>
            <p:nvPr/>
          </p:nvSpPr>
          <p:spPr>
            <a:xfrm>
              <a:off x="4451072" y="4543951"/>
              <a:ext cx="300038" cy="615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流程图: 手动操作 71"/>
          <p:cNvSpPr/>
          <p:nvPr/>
        </p:nvSpPr>
        <p:spPr>
          <a:xfrm rot="16200000">
            <a:off x="1267655" y="3674296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73" name="矩形 72"/>
          <p:cNvSpPr/>
          <p:nvPr/>
        </p:nvSpPr>
        <p:spPr>
          <a:xfrm>
            <a:off x="1354929" y="3523082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686765" y="3700911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6169641" y="3802662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448454" y="5574886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7003106" y="5360100"/>
            <a:ext cx="515620" cy="523995"/>
            <a:chOff x="7239187" y="4876234"/>
            <a:chExt cx="564945" cy="574121"/>
          </a:xfrm>
        </p:grpSpPr>
        <p:sp>
          <p:nvSpPr>
            <p:cNvPr id="78" name="平行四边形 77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7972569" y="5722121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154117" y="5500394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7199625" y="4320784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184428" y="4010374"/>
            <a:ext cx="607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181088" y="3568149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027887" y="3556002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075634" y="3808517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58214" y="4375399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8089818" y="4079379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9994588" y="4078608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组合 89"/>
          <p:cNvGrpSpPr/>
          <p:nvPr/>
        </p:nvGrpSpPr>
        <p:grpSpPr>
          <a:xfrm>
            <a:off x="9188340" y="3504417"/>
            <a:ext cx="923705" cy="1361582"/>
            <a:chOff x="2106940" y="3477998"/>
            <a:chExt cx="1012067" cy="1491834"/>
          </a:xfrm>
        </p:grpSpPr>
        <p:sp>
          <p:nvSpPr>
            <p:cNvPr id="91" name="矩形 90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92" name="矩形 91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矩形 96"/>
          <p:cNvSpPr/>
          <p:nvPr/>
        </p:nvSpPr>
        <p:spPr>
          <a:xfrm>
            <a:off x="9940770" y="3817791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961634" y="6317224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797871" y="5227736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917148" y="5622096"/>
            <a:ext cx="3263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884901" y="6376394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3829269" y="2733876"/>
            <a:ext cx="0" cy="2999117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任意多边形: 形状 256"/>
          <p:cNvSpPr/>
          <p:nvPr/>
        </p:nvSpPr>
        <p:spPr>
          <a:xfrm flipV="1">
            <a:off x="10954343" y="3782475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04" name="直接连接符 103"/>
          <p:cNvCxnSpPr>
            <a:stCxn id="103" idx="0"/>
          </p:cNvCxnSpPr>
          <p:nvPr/>
        </p:nvCxnSpPr>
        <p:spPr>
          <a:xfrm>
            <a:off x="11162431" y="3948700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827881" y="4524789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4163957" y="4067465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3829269" y="2733876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3837130" y="5732992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4163957" y="4760855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4163956" y="6599000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9000571" y="3307118"/>
            <a:ext cx="127891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9000571" y="3307119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10279487" y="3307119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10286437" y="3791334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6461111" y="4656304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6461110" y="4197619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721225" y="4467376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6739617" y="4467761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6096000" y="5657742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3849771" y="2980464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矩形 120"/>
          <p:cNvSpPr/>
          <p:nvPr/>
        </p:nvSpPr>
        <p:spPr>
          <a:xfrm>
            <a:off x="3777869" y="2524138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等腰三角形 121"/>
          <p:cNvSpPr/>
          <p:nvPr/>
        </p:nvSpPr>
        <p:spPr>
          <a:xfrm>
            <a:off x="1906626" y="3880247"/>
            <a:ext cx="205961" cy="11577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grpSp>
        <p:nvGrpSpPr>
          <p:cNvPr id="123" name="组合 122"/>
          <p:cNvGrpSpPr/>
          <p:nvPr/>
        </p:nvGrpSpPr>
        <p:grpSpPr>
          <a:xfrm>
            <a:off x="5245466" y="4852837"/>
            <a:ext cx="577215" cy="502787"/>
            <a:chOff x="1853728" y="4285666"/>
            <a:chExt cx="608781" cy="530283"/>
          </a:xfrm>
          <a:solidFill>
            <a:srgbClr val="FFCCFF"/>
          </a:solidFill>
        </p:grpSpPr>
        <p:cxnSp>
          <p:nvCxnSpPr>
            <p:cNvPr id="124" name="直接连接符 123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等腰三角形 125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9390718" y="4744168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128" name="直接连接符 127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等腰三角形 129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131" name="直接连接符 130"/>
          <p:cNvCxnSpPr/>
          <p:nvPr/>
        </p:nvCxnSpPr>
        <p:spPr>
          <a:xfrm>
            <a:off x="3311953" y="3801422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1203993" y="3641834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1203993" y="6109108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8477764" y="5831409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934083" y="6352182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930896" y="3915007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930896" y="3915007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203993" y="3641834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8184039" y="5831408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2282760" y="3802662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2282760" y="5191443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8538102" y="2443806"/>
            <a:ext cx="0" cy="1373984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8102928" y="3828824"/>
            <a:ext cx="435174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8538102" y="2443806"/>
            <a:ext cx="189925" cy="0"/>
          </a:xfrm>
          <a:prstGeom prst="line">
            <a:avLst/>
          </a:prstGeom>
          <a:noFill/>
          <a:ln w="19050" cap="sq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5" name="流程图: 延期 144"/>
          <p:cNvSpPr/>
          <p:nvPr/>
        </p:nvSpPr>
        <p:spPr>
          <a:xfrm>
            <a:off x="8742363" y="2284185"/>
            <a:ext cx="267302" cy="216548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cxnSp>
        <p:nvCxnSpPr>
          <p:cNvPr id="146" name="直接连接符 145"/>
          <p:cNvCxnSpPr/>
          <p:nvPr/>
        </p:nvCxnSpPr>
        <p:spPr>
          <a:xfrm>
            <a:off x="9010191" y="2392459"/>
            <a:ext cx="264798" cy="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9274988" y="1676387"/>
            <a:ext cx="0" cy="71607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1533730" y="1676387"/>
            <a:ext cx="7741258" cy="0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1520558" y="1676387"/>
            <a:ext cx="0" cy="1882334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0" name="矩形 149"/>
          <p:cNvSpPr/>
          <p:nvPr/>
        </p:nvSpPr>
        <p:spPr>
          <a:xfrm>
            <a:off x="660864" y="3501988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114313" y="3508854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4121543" y="3776402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114093" y="4270958"/>
            <a:ext cx="3879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4" name="直接连接符 153"/>
          <p:cNvCxnSpPr/>
          <p:nvPr/>
        </p:nvCxnSpPr>
        <p:spPr>
          <a:xfrm>
            <a:off x="3806556" y="3800671"/>
            <a:ext cx="100424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5" name="矩形 154"/>
          <p:cNvSpPr/>
          <p:nvPr/>
        </p:nvSpPr>
        <p:spPr>
          <a:xfrm>
            <a:off x="4802712" y="1885833"/>
            <a:ext cx="11385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4802712" y="2304726"/>
            <a:ext cx="3076649" cy="337185"/>
            <a:chOff x="5065360" y="2430566"/>
            <a:chExt cx="3244903" cy="355625"/>
          </a:xfrm>
        </p:grpSpPr>
        <p:cxnSp>
          <p:nvCxnSpPr>
            <p:cNvPr id="160" name="直接连接符 159"/>
            <p:cNvCxnSpPr/>
            <p:nvPr/>
          </p:nvCxnSpPr>
          <p:spPr>
            <a:xfrm>
              <a:off x="5082983" y="2695944"/>
              <a:ext cx="3227280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矩形 160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802712" y="2525083"/>
            <a:ext cx="2337433" cy="337185"/>
            <a:chOff x="5065360" y="2662976"/>
            <a:chExt cx="2465261" cy="355625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5099327" y="2927581"/>
              <a:ext cx="2431294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矩形 163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  <a:noFill/>
            <a:ln w="19050" cap="sq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1600" b="1" dirty="0" err="1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5" name="矩形 164"/>
          <p:cNvSpPr/>
          <p:nvPr/>
        </p:nvSpPr>
        <p:spPr>
          <a:xfrm>
            <a:off x="8931100" y="2344628"/>
            <a:ext cx="7429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PCSrc</a:t>
            </a:r>
            <a:endParaRPr lang="en-US" altLang="zh-CN" sz="1600" b="1" dirty="0" err="1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 flipV="1">
            <a:off x="2009606" y="4000932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1773399" y="4045849"/>
            <a:ext cx="5772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8" name="直接连接符 167"/>
          <p:cNvCxnSpPr>
            <a:endCxn id="216" idx="1"/>
          </p:cNvCxnSpPr>
          <p:nvPr/>
        </p:nvCxnSpPr>
        <p:spPr>
          <a:xfrm>
            <a:off x="1594652" y="3782476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1809300" y="3247590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257818" y="3538787"/>
            <a:ext cx="7924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962038" y="5486215"/>
            <a:ext cx="20512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3065578" y="5142883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771316" y="2764340"/>
            <a:ext cx="4540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786171" y="3832404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3787905" y="3578775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771135" y="4323435"/>
            <a:ext cx="6457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771188" y="5500006"/>
            <a:ext cx="5556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987988" y="5537835"/>
            <a:ext cx="123888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6046701" y="5630039"/>
            <a:ext cx="98552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>
            <a:off x="6169641" y="3802662"/>
            <a:ext cx="147681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/>
          <p:cNvSpPr/>
          <p:nvPr/>
        </p:nvSpPr>
        <p:spPr>
          <a:xfrm>
            <a:off x="7972569" y="5722121"/>
            <a:ext cx="2984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8154117" y="5500394"/>
            <a:ext cx="10966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直接连接符 182"/>
          <p:cNvCxnSpPr>
            <a:stCxn id="278" idx="2"/>
          </p:cNvCxnSpPr>
          <p:nvPr/>
        </p:nvCxnSpPr>
        <p:spPr>
          <a:xfrm flipV="1">
            <a:off x="7237156" y="4310042"/>
            <a:ext cx="436624" cy="3344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181088" y="3568149"/>
            <a:ext cx="6191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027887" y="3556002"/>
            <a:ext cx="7023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8075634" y="3808517"/>
            <a:ext cx="1165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8058214" y="4375399"/>
            <a:ext cx="1104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直接连接符 187"/>
          <p:cNvCxnSpPr/>
          <p:nvPr/>
        </p:nvCxnSpPr>
        <p:spPr>
          <a:xfrm>
            <a:off x="8089818" y="4079379"/>
            <a:ext cx="116056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>
            <a:off x="9994588" y="4078608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组合 189"/>
          <p:cNvGrpSpPr/>
          <p:nvPr/>
        </p:nvGrpSpPr>
        <p:grpSpPr>
          <a:xfrm>
            <a:off x="9188340" y="3504417"/>
            <a:ext cx="923705" cy="1361582"/>
            <a:chOff x="2106940" y="3477998"/>
            <a:chExt cx="1012067" cy="1491834"/>
          </a:xfrm>
        </p:grpSpPr>
        <p:sp>
          <p:nvSpPr>
            <p:cNvPr id="191" name="矩形 190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2317534" y="3480984"/>
              <a:ext cx="571206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2597199" y="3861428"/>
              <a:ext cx="521808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146656" y="3834566"/>
              <a:ext cx="361091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128987" y="4068361"/>
              <a:ext cx="868289" cy="6393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2106940" y="4556521"/>
              <a:ext cx="583730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7" name="矩形 196"/>
          <p:cNvSpPr/>
          <p:nvPr/>
        </p:nvSpPr>
        <p:spPr>
          <a:xfrm>
            <a:off x="9940770" y="3817791"/>
            <a:ext cx="10521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9961634" y="6317224"/>
            <a:ext cx="1544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2625016" y="5000850"/>
            <a:ext cx="499244" cy="860645"/>
            <a:chOff x="2768573" y="5274135"/>
            <a:chExt cx="526547" cy="907711"/>
          </a:xfrm>
        </p:grpSpPr>
        <p:sp>
          <p:nvSpPr>
            <p:cNvPr id="200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950880" y="5513430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7740670" y="5401087"/>
            <a:ext cx="502862" cy="860645"/>
            <a:chOff x="8163994" y="5696260"/>
            <a:chExt cx="530363" cy="907711"/>
          </a:xfrm>
        </p:grpSpPr>
        <p:sp>
          <p:nvSpPr>
            <p:cNvPr id="203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05" name="矩形 204"/>
          <p:cNvSpPr/>
          <p:nvPr/>
        </p:nvSpPr>
        <p:spPr>
          <a:xfrm>
            <a:off x="884901" y="6376394"/>
            <a:ext cx="15341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6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6" name="直接连接符 205"/>
          <p:cNvCxnSpPr/>
          <p:nvPr/>
        </p:nvCxnSpPr>
        <p:spPr>
          <a:xfrm>
            <a:off x="3829269" y="2733876"/>
            <a:ext cx="0" cy="298824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176690" y="4310913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3829269" y="2733876"/>
            <a:ext cx="5030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6461111" y="4656304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6461110" y="4197620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直接连接符 210"/>
          <p:cNvCxnSpPr/>
          <p:nvPr/>
        </p:nvCxnSpPr>
        <p:spPr>
          <a:xfrm>
            <a:off x="6721225" y="4482423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2" name="直接连接符 211"/>
          <p:cNvCxnSpPr/>
          <p:nvPr/>
        </p:nvCxnSpPr>
        <p:spPr>
          <a:xfrm>
            <a:off x="6739617" y="4467761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3849771" y="2980464"/>
            <a:ext cx="49562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4" name="矩形 213"/>
          <p:cNvSpPr/>
          <p:nvPr/>
        </p:nvSpPr>
        <p:spPr>
          <a:xfrm>
            <a:off x="3777869" y="2524138"/>
            <a:ext cx="6572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1889290" y="3568149"/>
            <a:ext cx="239223" cy="429550"/>
            <a:chOff x="1992610" y="3763083"/>
            <a:chExt cx="252305" cy="453041"/>
          </a:xfrm>
        </p:grpSpPr>
        <p:sp>
          <p:nvSpPr>
            <p:cNvPr id="216" name="矩形 215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7" name="等腰三角形 216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grpSp>
        <p:nvGrpSpPr>
          <p:cNvPr id="218" name="组合 217"/>
          <p:cNvGrpSpPr/>
          <p:nvPr/>
        </p:nvGrpSpPr>
        <p:grpSpPr>
          <a:xfrm>
            <a:off x="9390718" y="4744168"/>
            <a:ext cx="577215" cy="502787"/>
            <a:chOff x="1853728" y="4285666"/>
            <a:chExt cx="608781" cy="530283"/>
          </a:xfrm>
          <a:solidFill>
            <a:srgbClr val="00B050"/>
          </a:solidFill>
        </p:grpSpPr>
        <p:cxnSp>
          <p:nvCxnSpPr>
            <p:cNvPr id="219" name="直接连接符 218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/>
            <p:cNvSpPr/>
            <p:nvPr/>
          </p:nvSpPr>
          <p:spPr>
            <a:xfrm>
              <a:off x="1853728" y="4460324"/>
              <a:ext cx="608781" cy="3556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等腰三角形 220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</p:grpSp>
      <p:cxnSp>
        <p:nvCxnSpPr>
          <p:cNvPr id="222" name="直接连接符 221"/>
          <p:cNvCxnSpPr/>
          <p:nvPr/>
        </p:nvCxnSpPr>
        <p:spPr>
          <a:xfrm>
            <a:off x="3311953" y="3801422"/>
            <a:ext cx="5173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组合 24"/>
          <p:cNvGrpSpPr/>
          <p:nvPr/>
        </p:nvGrpSpPr>
        <p:grpSpPr>
          <a:xfrm>
            <a:off x="4802712" y="2095279"/>
            <a:ext cx="4472277" cy="1733545"/>
            <a:chOff x="4802712" y="2095279"/>
            <a:chExt cx="4472277" cy="1733545"/>
          </a:xfrm>
        </p:grpSpPr>
        <p:cxnSp>
          <p:nvCxnSpPr>
            <p:cNvPr id="225" name="直接连接符 224"/>
            <p:cNvCxnSpPr/>
            <p:nvPr/>
          </p:nvCxnSpPr>
          <p:spPr>
            <a:xfrm>
              <a:off x="8538102" y="2443806"/>
              <a:ext cx="189925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4802712" y="2095279"/>
              <a:ext cx="4472277" cy="1733545"/>
              <a:chOff x="4802712" y="2095279"/>
              <a:chExt cx="4472277" cy="1733545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4802712" y="2095279"/>
                <a:ext cx="3925315" cy="384217"/>
                <a:chOff x="5065360" y="2209666"/>
                <a:chExt cx="4139981" cy="405229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5073891" y="2472651"/>
                  <a:ext cx="4131450" cy="0"/>
                </a:xfrm>
                <a:prstGeom prst="line">
                  <a:avLst/>
                </a:prstGeom>
                <a:noFill/>
                <a:ln w="31750" cap="sq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58" name="矩形 157"/>
                <p:cNvSpPr/>
                <p:nvPr/>
              </p:nvSpPr>
              <p:spPr>
                <a:xfrm>
                  <a:off x="5065360" y="2209666"/>
                  <a:ext cx="871314" cy="4052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Branch</a:t>
                  </a:r>
                  <a:endPara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3" name="直接连接符 222"/>
              <p:cNvCxnSpPr/>
              <p:nvPr/>
            </p:nvCxnSpPr>
            <p:spPr>
              <a:xfrm>
                <a:off x="8538102" y="2443806"/>
                <a:ext cx="0" cy="1373984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8102928" y="3828824"/>
                <a:ext cx="435174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6" name="流程图: 延期 225"/>
              <p:cNvSpPr/>
              <p:nvPr/>
            </p:nvSpPr>
            <p:spPr>
              <a:xfrm>
                <a:off x="8742363" y="2284185"/>
                <a:ext cx="267302" cy="216548"/>
              </a:xfrm>
              <a:prstGeom prst="flowChartDelay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cxnSp>
            <p:nvCxnSpPr>
              <p:cNvPr id="227" name="直接连接符 226"/>
              <p:cNvCxnSpPr/>
              <p:nvPr/>
            </p:nvCxnSpPr>
            <p:spPr>
              <a:xfrm>
                <a:off x="9010191" y="2392459"/>
                <a:ext cx="264798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28" name="直接连接符 227"/>
          <p:cNvCxnSpPr/>
          <p:nvPr/>
        </p:nvCxnSpPr>
        <p:spPr>
          <a:xfrm>
            <a:off x="9274988" y="1676387"/>
            <a:ext cx="0" cy="716072"/>
          </a:xfrm>
          <a:prstGeom prst="line">
            <a:avLst/>
          </a:prstGeom>
          <a:noFill/>
          <a:ln w="3175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9" name="矩形 228"/>
          <p:cNvSpPr/>
          <p:nvPr/>
        </p:nvSpPr>
        <p:spPr>
          <a:xfrm>
            <a:off x="660864" y="3501988"/>
            <a:ext cx="6705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4114313" y="3508854"/>
            <a:ext cx="35369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4121543" y="3776402"/>
            <a:ext cx="34861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6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2450577" y="3477353"/>
            <a:ext cx="949906" cy="1370404"/>
            <a:chOff x="2153669" y="3581315"/>
            <a:chExt cx="1040775" cy="1387999"/>
          </a:xfrm>
        </p:grpSpPr>
        <p:sp>
          <p:nvSpPr>
            <p:cNvPr id="233" name="矩形 232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34" name="矩形 233"/>
            <p:cNvSpPr/>
            <p:nvPr/>
          </p:nvSpPr>
          <p:spPr>
            <a:xfrm>
              <a:off x="2672635" y="3769167"/>
              <a:ext cx="521809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2153669" y="3768090"/>
              <a:ext cx="361092" cy="34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2194185" y="4158047"/>
              <a:ext cx="868290" cy="591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37" name="直接连接符 236"/>
          <p:cNvCxnSpPr/>
          <p:nvPr/>
        </p:nvCxnSpPr>
        <p:spPr>
          <a:xfrm>
            <a:off x="2133425" y="3787064"/>
            <a:ext cx="325285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>
            <a:off x="3825309" y="3802682"/>
            <a:ext cx="0" cy="1919439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9" name="直接连接符 238"/>
          <p:cNvCxnSpPr/>
          <p:nvPr/>
        </p:nvCxnSpPr>
        <p:spPr>
          <a:xfrm>
            <a:off x="3843272" y="4067464"/>
            <a:ext cx="96752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4" name="组合 253"/>
          <p:cNvGrpSpPr/>
          <p:nvPr/>
        </p:nvGrpSpPr>
        <p:grpSpPr>
          <a:xfrm>
            <a:off x="1354928" y="3523082"/>
            <a:ext cx="284480" cy="583565"/>
            <a:chOff x="1429026" y="3715552"/>
            <a:chExt cx="300037" cy="615479"/>
          </a:xfrm>
        </p:grpSpPr>
        <p:sp>
          <p:nvSpPr>
            <p:cNvPr id="255" name="流程图: 手动操作 254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56" name="矩形 255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组合 256"/>
          <p:cNvGrpSpPr/>
          <p:nvPr/>
        </p:nvGrpSpPr>
        <p:grpSpPr>
          <a:xfrm>
            <a:off x="4189697" y="1752031"/>
            <a:ext cx="622935" cy="1395642"/>
            <a:chOff x="4249767" y="1888664"/>
            <a:chExt cx="657002" cy="1471966"/>
          </a:xfrm>
        </p:grpSpPr>
        <p:sp>
          <p:nvSpPr>
            <p:cNvPr id="258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4189041" y="1751277"/>
            <a:ext cx="622935" cy="1395642"/>
            <a:chOff x="4249767" y="1888664"/>
            <a:chExt cx="657002" cy="1471966"/>
          </a:xfrm>
        </p:grpSpPr>
        <p:sp>
          <p:nvSpPr>
            <p:cNvPr id="263" name="矩形: 圆角 196"/>
            <p:cNvSpPr/>
            <p:nvPr/>
          </p:nvSpPr>
          <p:spPr>
            <a:xfrm>
              <a:off x="4269135" y="1888664"/>
              <a:ext cx="635703" cy="1459212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4389953" y="1996880"/>
              <a:ext cx="407194" cy="875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制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器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4249767" y="3005005"/>
              <a:ext cx="65700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4262342" y="2770315"/>
              <a:ext cx="47885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8" name="矩形 267"/>
          <p:cNvSpPr/>
          <p:nvPr/>
        </p:nvSpPr>
        <p:spPr>
          <a:xfrm>
            <a:off x="1304903" y="4062951"/>
            <a:ext cx="398780" cy="344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1975"/>
              </a:lnSpc>
            </a:pPr>
            <a:r>
              <a:rPr lang="zh-CN" altLang="en-US" sz="1600" b="1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</a:rPr>
              <a:t>①</a:t>
            </a:r>
            <a:endParaRPr lang="zh-CN" altLang="en-US" sz="1600" b="1" dirty="0">
              <a:solidFill>
                <a:srgbClr val="FF6600"/>
              </a:solidFill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</a:endParaRPr>
          </a:p>
        </p:txBody>
      </p:sp>
      <p:cxnSp>
        <p:nvCxnSpPr>
          <p:cNvPr id="269" name="直接连接符 268"/>
          <p:cNvCxnSpPr/>
          <p:nvPr/>
        </p:nvCxnSpPr>
        <p:spPr>
          <a:xfrm>
            <a:off x="6188854" y="4175077"/>
            <a:ext cx="821274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任意多边形: 形状 323"/>
          <p:cNvSpPr/>
          <p:nvPr/>
        </p:nvSpPr>
        <p:spPr>
          <a:xfrm>
            <a:off x="7646456" y="3633823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71" name="矩形 270"/>
          <p:cNvSpPr/>
          <p:nvPr/>
        </p:nvSpPr>
        <p:spPr>
          <a:xfrm rot="16200000">
            <a:off x="7702130" y="3926333"/>
            <a:ext cx="5721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72" name="组合 271"/>
          <p:cNvGrpSpPr/>
          <p:nvPr/>
        </p:nvGrpSpPr>
        <p:grpSpPr>
          <a:xfrm>
            <a:off x="7646448" y="3633823"/>
            <a:ext cx="510334" cy="860645"/>
            <a:chOff x="8064621" y="3840798"/>
            <a:chExt cx="538243" cy="907711"/>
          </a:xfrm>
        </p:grpSpPr>
        <p:sp>
          <p:nvSpPr>
            <p:cNvPr id="273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4" name="矩形 273"/>
            <p:cNvSpPr/>
            <p:nvPr/>
          </p:nvSpPr>
          <p:spPr>
            <a:xfrm rot="16200000">
              <a:off x="8123340" y="4149304"/>
              <a:ext cx="60342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275" name="流程图: 手动操作 274"/>
          <p:cNvSpPr/>
          <p:nvPr/>
        </p:nvSpPr>
        <p:spPr>
          <a:xfrm rot="16200000">
            <a:off x="6875885" y="4203532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/>
          </a:p>
        </p:txBody>
      </p:sp>
      <p:sp>
        <p:nvSpPr>
          <p:cNvPr id="276" name="矩形 275"/>
          <p:cNvSpPr/>
          <p:nvPr/>
        </p:nvSpPr>
        <p:spPr>
          <a:xfrm>
            <a:off x="6965394" y="4061115"/>
            <a:ext cx="2844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6966962" y="4054436"/>
            <a:ext cx="284480" cy="583565"/>
            <a:chOff x="7486013" y="4285586"/>
            <a:chExt cx="300037" cy="615479"/>
          </a:xfrm>
        </p:grpSpPr>
        <p:sp>
          <p:nvSpPr>
            <p:cNvPr id="278" name="流程图: 手动操作 277"/>
            <p:cNvSpPr/>
            <p:nvPr/>
          </p:nvSpPr>
          <p:spPr>
            <a:xfrm rot="16200000">
              <a:off x="7390996" y="4446112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486013" y="4285586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10677716" y="3664064"/>
            <a:ext cx="284480" cy="583565"/>
            <a:chOff x="11254296" y="3897575"/>
            <a:chExt cx="300037" cy="615479"/>
          </a:xfrm>
        </p:grpSpPr>
        <p:sp>
          <p:nvSpPr>
            <p:cNvPr id="281" name="流程图: 手动操作 280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11254296" y="3897575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3" name="直接连接符 282"/>
          <p:cNvCxnSpPr/>
          <p:nvPr/>
        </p:nvCxnSpPr>
        <p:spPr>
          <a:xfrm>
            <a:off x="3825310" y="5732992"/>
            <a:ext cx="105338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4" name="直接连接符 283"/>
          <p:cNvCxnSpPr/>
          <p:nvPr/>
        </p:nvCxnSpPr>
        <p:spPr>
          <a:xfrm>
            <a:off x="6114018" y="5655874"/>
            <a:ext cx="896110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5" name="组合 284"/>
          <p:cNvGrpSpPr/>
          <p:nvPr/>
        </p:nvGrpSpPr>
        <p:grpSpPr>
          <a:xfrm>
            <a:off x="4909932" y="5520512"/>
            <a:ext cx="1316812" cy="372588"/>
            <a:chOff x="5178444" y="5822218"/>
            <a:chExt cx="1388825" cy="392964"/>
          </a:xfrm>
        </p:grpSpPr>
        <p:sp>
          <p:nvSpPr>
            <p:cNvPr id="286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87" name="矩形 286"/>
            <p:cNvSpPr/>
            <p:nvPr/>
          </p:nvSpPr>
          <p:spPr>
            <a:xfrm>
              <a:off x="5260633" y="5859557"/>
              <a:ext cx="130663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88" name="直接连接符 287"/>
          <p:cNvCxnSpPr/>
          <p:nvPr/>
        </p:nvCxnSpPr>
        <p:spPr>
          <a:xfrm>
            <a:off x="7469093" y="5588230"/>
            <a:ext cx="271583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直接连接符 288"/>
          <p:cNvCxnSpPr/>
          <p:nvPr/>
        </p:nvCxnSpPr>
        <p:spPr>
          <a:xfrm>
            <a:off x="8220378" y="5818739"/>
            <a:ext cx="257386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0" name="直接连接符 289"/>
          <p:cNvCxnSpPr/>
          <p:nvPr/>
        </p:nvCxnSpPr>
        <p:spPr>
          <a:xfrm>
            <a:off x="8477764" y="5824473"/>
            <a:ext cx="0" cy="508071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1" name="直接连接符 290"/>
          <p:cNvCxnSpPr/>
          <p:nvPr/>
        </p:nvCxnSpPr>
        <p:spPr>
          <a:xfrm>
            <a:off x="942954" y="6345085"/>
            <a:ext cx="7535198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直接连接符 291"/>
          <p:cNvCxnSpPr/>
          <p:nvPr/>
        </p:nvCxnSpPr>
        <p:spPr>
          <a:xfrm>
            <a:off x="942953" y="3922310"/>
            <a:ext cx="0" cy="2417192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956998" y="3922310"/>
            <a:ext cx="426832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4" name="组合 293"/>
          <p:cNvGrpSpPr/>
          <p:nvPr/>
        </p:nvGrpSpPr>
        <p:grpSpPr>
          <a:xfrm>
            <a:off x="7736564" y="5407043"/>
            <a:ext cx="502862" cy="860645"/>
            <a:chOff x="8163994" y="5696260"/>
            <a:chExt cx="530363" cy="907711"/>
          </a:xfrm>
        </p:grpSpPr>
        <p:sp>
          <p:nvSpPr>
            <p:cNvPr id="295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6" name="矩形 295"/>
            <p:cNvSpPr/>
            <p:nvPr/>
          </p:nvSpPr>
          <p:spPr>
            <a:xfrm>
              <a:off x="8350117" y="5929356"/>
              <a:ext cx="34424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7004876" y="5358987"/>
            <a:ext cx="515620" cy="523995"/>
            <a:chOff x="7239187" y="4876234"/>
            <a:chExt cx="564945" cy="574121"/>
          </a:xfrm>
        </p:grpSpPr>
        <p:sp>
          <p:nvSpPr>
            <p:cNvPr id="298" name="平行四边形 297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7239187" y="4999635"/>
              <a:ext cx="564945" cy="3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6005195" y="692150"/>
            <a:ext cx="6066155" cy="756920"/>
            <a:chOff x="1721420" y="5579393"/>
            <a:chExt cx="5754688" cy="798512"/>
          </a:xfrm>
        </p:grpSpPr>
        <p:sp>
          <p:nvSpPr>
            <p:cNvPr id="301" name="矩形 300"/>
            <p:cNvSpPr/>
            <p:nvPr/>
          </p:nvSpPr>
          <p:spPr>
            <a:xfrm>
              <a:off x="1721420" y="5949280"/>
              <a:ext cx="1036638" cy="42862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OP</a:t>
              </a:r>
              <a:endParaRPr lang="en-US" altLang="zh-CN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2" name="矩形 24"/>
            <p:cNvSpPr/>
            <p:nvPr/>
          </p:nvSpPr>
          <p:spPr>
            <a:xfrm>
              <a:off x="28152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s</a:t>
              </a:r>
              <a:r>
                <a:rPr lang="en-US" altLang="zh-CN" sz="2000" b="1" kern="0" baseline="-25000" dirty="0">
                  <a:solidFill>
                    <a:sysClr val="window" lastClr="FFFFFF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3" name="矩形 25"/>
            <p:cNvSpPr/>
            <p:nvPr/>
          </p:nvSpPr>
          <p:spPr>
            <a:xfrm>
              <a:off x="3729608" y="5949280"/>
              <a:ext cx="857250" cy="428625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en-US" altLang="zh-CN" sz="2000" b="1" kern="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R</a:t>
              </a:r>
              <a:r>
                <a:rPr lang="en-US" altLang="zh-CN" sz="2000" b="1" kern="0" baseline="-25000" dirty="0" err="1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t</a:t>
              </a:r>
              <a:r>
                <a:rPr lang="en-US" altLang="zh-CN" sz="2000" b="1" kern="0" dirty="0">
                  <a:solidFill>
                    <a:schemeClr val="accent5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endParaRPr lang="zh-CN" altLang="en-US" sz="2000" b="1" kern="0" baseline="-25000" dirty="0">
                <a:solidFill>
                  <a:schemeClr val="accent5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4" name="TextBox 10"/>
            <p:cNvSpPr txBox="1"/>
            <p:nvPr/>
          </p:nvSpPr>
          <p:spPr>
            <a:xfrm>
              <a:off x="1838895" y="5579393"/>
              <a:ext cx="890588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05" name="矩形 26"/>
            <p:cNvSpPr/>
            <p:nvPr/>
          </p:nvSpPr>
          <p:spPr>
            <a:xfrm>
              <a:off x="4644008" y="5949280"/>
              <a:ext cx="2832100" cy="428625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defTabSz="866775">
                <a:defRPr/>
              </a:pPr>
              <a:r>
                <a:rPr lang="zh-CN" altLang="en-US" sz="20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立即数</a:t>
              </a:r>
              <a:endParaRPr lang="zh-CN" altLang="en-US" sz="20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6" name="TextBox 12"/>
            <p:cNvSpPr txBox="1"/>
            <p:nvPr/>
          </p:nvSpPr>
          <p:spPr>
            <a:xfrm>
              <a:off x="2802508" y="5579393"/>
              <a:ext cx="890587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07" name="TextBox 13"/>
            <p:cNvSpPr txBox="1"/>
            <p:nvPr/>
          </p:nvSpPr>
          <p:spPr>
            <a:xfrm>
              <a:off x="3666108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5bits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308" name="TextBox 14"/>
            <p:cNvSpPr txBox="1"/>
            <p:nvPr/>
          </p:nvSpPr>
          <p:spPr>
            <a:xfrm>
              <a:off x="5537770" y="5579393"/>
              <a:ext cx="892175" cy="4206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 defTabSz="866775">
                <a:defRPr/>
              </a:pPr>
              <a:r>
                <a:rPr lang="en-US" altLang="zh-CN" sz="2000" b="1" kern="0" dirty="0">
                  <a:solidFill>
                    <a:srgbClr val="0070C0"/>
                  </a:solidFill>
                  <a:latin typeface="Arial" panose="020B0604020202020204" pitchFamily="34" charset="0"/>
                  <a:ea typeface="华文细黑" panose="02010600040101010101" pitchFamily="2" charset="-122"/>
                </a:rPr>
                <a:t>16bits</a:t>
              </a:r>
              <a:endParaRPr lang="en-US" altLang="zh-CN" sz="2000" b="1" kern="0" dirty="0">
                <a:solidFill>
                  <a:srgbClr val="0070C0"/>
                </a:solidFill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240" name="组合 239"/>
          <p:cNvGrpSpPr/>
          <p:nvPr/>
        </p:nvGrpSpPr>
        <p:grpSpPr>
          <a:xfrm>
            <a:off x="4818002" y="3401714"/>
            <a:ext cx="1479958" cy="1953909"/>
            <a:chOff x="5081485" y="3587547"/>
            <a:chExt cx="1560893" cy="2060763"/>
          </a:xfrm>
        </p:grpSpPr>
        <p:sp>
          <p:nvSpPr>
            <p:cNvPr id="241" name="矩形 240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607659" y="3587547"/>
              <a:ext cx="5498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5532327" y="5118027"/>
              <a:ext cx="608781" cy="530283"/>
              <a:chOff x="1853728" y="4285666"/>
              <a:chExt cx="608781" cy="530283"/>
            </a:xfrm>
            <a:solidFill>
              <a:srgbClr val="FFCCFF"/>
            </a:solidFill>
          </p:grpSpPr>
          <p:cxnSp>
            <p:nvCxnSpPr>
              <p:cNvPr id="251" name="直接连接符 250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矩形 251"/>
              <p:cNvSpPr/>
              <p:nvPr/>
            </p:nvSpPr>
            <p:spPr>
              <a:xfrm>
                <a:off x="1853728" y="4460324"/>
                <a:ext cx="608781" cy="3556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等腰三角形 252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其他指令数据通路建立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702334" y="1284508"/>
            <a:ext cx="10845726" cy="5037192"/>
            <a:chOff x="697004" y="1767866"/>
            <a:chExt cx="11438851" cy="531266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429375" y="4408413"/>
              <a:ext cx="97509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任意多边形: 形状 256"/>
            <p:cNvSpPr/>
            <p:nvPr/>
          </p:nvSpPr>
          <p:spPr>
            <a:xfrm flipV="1">
              <a:off x="4911567" y="4551034"/>
              <a:ext cx="187289" cy="104394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053450" y="428970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038682" y="401042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5069674" y="2027665"/>
              <a:ext cx="6334881" cy="1950924"/>
              <a:chOff x="5039741" y="3208161"/>
              <a:chExt cx="597546" cy="457491"/>
            </a:xfrm>
          </p:grpSpPr>
          <p:cxnSp>
            <p:nvCxnSpPr>
              <p:cNvPr id="167" name="直接连接符 166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5073891" y="2472651"/>
              <a:ext cx="4131450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5083378" y="2695870"/>
              <a:ext cx="3227280" cy="1199217"/>
              <a:chOff x="5039741" y="3208161"/>
              <a:chExt cx="597546" cy="457491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5088159" y="3149858"/>
              <a:ext cx="744126" cy="474778"/>
              <a:chOff x="5039741" y="3208161"/>
              <a:chExt cx="597546" cy="457491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直接连接符 18"/>
            <p:cNvCxnSpPr/>
            <p:nvPr/>
          </p:nvCxnSpPr>
          <p:spPr>
            <a:xfrm>
              <a:off x="4778067" y="3306859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任意多边形: 形状 191"/>
            <p:cNvSpPr/>
            <p:nvPr/>
          </p:nvSpPr>
          <p:spPr>
            <a:xfrm>
              <a:off x="5080685" y="2250400"/>
              <a:ext cx="5072714" cy="1475869"/>
            </a:xfrm>
            <a:custGeom>
              <a:avLst/>
              <a:gdLst>
                <a:gd name="connsiteX0" fmla="*/ 0 w 4762500"/>
                <a:gd name="connsiteY0" fmla="*/ 0 h 1600200"/>
                <a:gd name="connsiteX1" fmla="*/ 4762500 w 4762500"/>
                <a:gd name="connsiteY1" fmla="*/ 0 h 1600200"/>
                <a:gd name="connsiteX2" fmla="*/ 4762500 w 4762500"/>
                <a:gd name="connsiteY2" fmla="*/ 1600200 h 1600200"/>
                <a:gd name="connsiteX0-1" fmla="*/ 0 w 4762500"/>
                <a:gd name="connsiteY0-2" fmla="*/ 0 h 1593057"/>
                <a:gd name="connsiteX1-3" fmla="*/ 4762500 w 4762500"/>
                <a:gd name="connsiteY1-4" fmla="*/ 0 h 1593057"/>
                <a:gd name="connsiteX2-5" fmla="*/ 4762500 w 4762500"/>
                <a:gd name="connsiteY2-6" fmla="*/ 1593057 h 1593057"/>
                <a:gd name="connsiteX0-7" fmla="*/ 0 w 4762500"/>
                <a:gd name="connsiteY0-8" fmla="*/ 0 h 1600201"/>
                <a:gd name="connsiteX1-9" fmla="*/ 4762500 w 4762500"/>
                <a:gd name="connsiteY1-10" fmla="*/ 0 h 1600201"/>
                <a:gd name="connsiteX2-11" fmla="*/ 4762500 w 4762500"/>
                <a:gd name="connsiteY2-12" fmla="*/ 1600201 h 16002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762500" h="1600201">
                  <a:moveTo>
                    <a:pt x="0" y="0"/>
                  </a:moveTo>
                  <a:lnTo>
                    <a:pt x="4762500" y="0"/>
                  </a:lnTo>
                  <a:lnTo>
                    <a:pt x="4762500" y="1600201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65360" y="1767866"/>
              <a:ext cx="12048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65360" y="1988766"/>
              <a:ext cx="120082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65360" y="2209666"/>
              <a:ext cx="87131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65360" y="2430566"/>
              <a:ext cx="82376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65360" y="2662976"/>
              <a:ext cx="95034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754378" y="3260600"/>
              <a:ext cx="85992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065360" y="2883875"/>
              <a:ext cx="108160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600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419520" y="2472651"/>
              <a:ext cx="78358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2119506" y="421953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1870381" y="4266907"/>
              <a:ext cx="60878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/>
            <p:cNvCxnSpPr>
              <a:endCxn id="29" idx="1"/>
            </p:cNvCxnSpPr>
            <p:nvPr/>
          </p:nvCxnSpPr>
          <p:spPr>
            <a:xfrm>
              <a:off x="1681860" y="398913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908246" y="3424994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584594" y="3667322"/>
              <a:ext cx="1029485" cy="1445348"/>
              <a:chOff x="2153669" y="3581315"/>
              <a:chExt cx="1069479" cy="1387999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672635" y="3769167"/>
                <a:ext cx="550513" cy="34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153669" y="3768090"/>
                <a:ext cx="391462" cy="341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200356" y="4158047"/>
                <a:ext cx="941319" cy="5910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3435980" y="3732115"/>
              <a:ext cx="83581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069337" y="5786044"/>
              <a:ext cx="216340" cy="3556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2407598" y="5954587"/>
              <a:ext cx="3708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任意多边形: 形状 251"/>
            <p:cNvSpPr/>
            <p:nvPr/>
          </p:nvSpPr>
          <p:spPr>
            <a:xfrm>
              <a:off x="3104594" y="5704600"/>
              <a:ext cx="420272" cy="738401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0" name="矩形 39"/>
            <p:cNvSpPr/>
            <p:nvPr/>
          </p:nvSpPr>
          <p:spPr>
            <a:xfrm>
              <a:off x="3233226" y="5423935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77560" y="2915317"/>
              <a:ext cx="47885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993227" y="4041790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995056" y="3774290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966955" y="4545075"/>
              <a:ext cx="681112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978687" y="5823198"/>
              <a:ext cx="58601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260768" y="5840486"/>
              <a:ext cx="130663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377380" y="5937733"/>
              <a:ext cx="103941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5087028" y="3846399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088159" y="4167250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081485" y="4515214"/>
              <a:ext cx="51435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087028" y="4869877"/>
              <a:ext cx="56190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607659" y="3587547"/>
              <a:ext cx="549846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92551" y="4623794"/>
              <a:ext cx="10501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600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187634" y="3856669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179493" y="4276124"/>
              <a:ext cx="45474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625897" y="4389532"/>
              <a:ext cx="319279" cy="704849"/>
              <a:chOff x="4451072" y="4543951"/>
              <a:chExt cx="319279" cy="704849"/>
            </a:xfrm>
          </p:grpSpPr>
          <p:sp>
            <p:nvSpPr>
              <p:cNvPr id="157" name="流程图: 手动操作 156"/>
              <p:cNvSpPr/>
              <p:nvPr/>
            </p:nvSpPr>
            <p:spPr>
              <a:xfrm rot="16200000">
                <a:off x="4335027" y="4701403"/>
                <a:ext cx="533466" cy="226510"/>
              </a:xfrm>
              <a:prstGeom prst="flowChartManualOperation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4451072" y="4543951"/>
                <a:ext cx="319279" cy="704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流程图: 手动操作 57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1429026" y="3715552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流程图: 手动操作 59"/>
            <p:cNvSpPr/>
            <p:nvPr/>
          </p:nvSpPr>
          <p:spPr>
            <a:xfrm rot="16200000">
              <a:off x="7251910" y="443321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1" name="矩形 60"/>
            <p:cNvSpPr/>
            <p:nvPr/>
          </p:nvSpPr>
          <p:spPr>
            <a:xfrm>
              <a:off x="7346314" y="4283009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流程图: 手动操作 61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63" name="矩形 62"/>
            <p:cNvSpPr/>
            <p:nvPr/>
          </p:nvSpPr>
          <p:spPr>
            <a:xfrm>
              <a:off x="11263840" y="3936437"/>
              <a:ext cx="300037" cy="615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7855791" y="5879564"/>
              <a:ext cx="34774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7386084" y="5653031"/>
              <a:ext cx="609076" cy="552651"/>
              <a:chOff x="7239187" y="4876234"/>
              <a:chExt cx="632738" cy="574121"/>
            </a:xfrm>
          </p:grpSpPr>
          <p:sp>
            <p:nvSpPr>
              <p:cNvPr id="155" name="平行四边形 154"/>
              <p:cNvSpPr/>
              <p:nvPr/>
            </p:nvSpPr>
            <p:spPr>
              <a:xfrm rot="4500000">
                <a:off x="7216515" y="4946030"/>
                <a:ext cx="574121" cy="434528"/>
              </a:xfrm>
              <a:prstGeom prst="parallelogram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7239187" y="4999635"/>
                <a:ext cx="632738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&lt;&lt;2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矩形 66"/>
            <p:cNvSpPr/>
            <p:nvPr/>
          </p:nvSpPr>
          <p:spPr>
            <a:xfrm>
              <a:off x="8408569" y="6034851"/>
              <a:ext cx="31477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600045" y="5800998"/>
              <a:ext cx="115661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PCBranch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flipV="1">
              <a:off x="7624520" y="4588128"/>
              <a:ext cx="462543" cy="35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7583805" y="4322624"/>
              <a:ext cx="64092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7573803" y="3763083"/>
              <a:ext cx="65298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466912" y="3750272"/>
              <a:ext cx="74071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74" name="矩形 73"/>
            <p:cNvSpPr/>
            <p:nvPr/>
          </p:nvSpPr>
          <p:spPr>
            <a:xfrm rot="16200000">
              <a:off x="8123340" y="4149304"/>
              <a:ext cx="60342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8517269" y="4016596"/>
              <a:ext cx="122894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498897" y="4614480"/>
              <a:ext cx="1165324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10541167" y="430145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9690826" y="3695866"/>
              <a:ext cx="1002680" cy="1436044"/>
              <a:chOff x="2106940" y="3477998"/>
              <a:chExt cx="1041633" cy="1491834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317534" y="3480984"/>
                <a:ext cx="571206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2597199" y="3861428"/>
                <a:ext cx="551374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150372" y="3834566"/>
                <a:ext cx="392697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2133661" y="4068361"/>
                <a:ext cx="944289" cy="639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600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600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2106940" y="4556521"/>
                <a:ext cx="634822" cy="3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10484405" y="4026377"/>
              <a:ext cx="110973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0506410" y="6662499"/>
              <a:ext cx="1629445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WriteBackData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3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50880" y="5513430"/>
              <a:ext cx="34423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8350117" y="5929356"/>
              <a:ext cx="34423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" name="流程图: 手动输入 146"/>
            <p:cNvSpPr/>
            <p:nvPr/>
          </p:nvSpPr>
          <p:spPr>
            <a:xfrm>
              <a:off x="5181935" y="5812705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sp>
          <p:nvSpPr>
            <p:cNvPr id="87" name="矩形 86"/>
            <p:cNvSpPr/>
            <p:nvPr/>
          </p:nvSpPr>
          <p:spPr>
            <a:xfrm>
              <a:off x="933293" y="6724905"/>
              <a:ext cx="1618059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BranchAddress</a:t>
              </a:r>
              <a:endPara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4038682" y="2883186"/>
              <a:ext cx="0" cy="31631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任意多边形: 形状 256"/>
            <p:cNvSpPr/>
            <p:nvPr/>
          </p:nvSpPr>
          <p:spPr>
            <a:xfrm flipV="1">
              <a:off x="11547755" y="4010500"/>
              <a:ext cx="225121" cy="153946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90" name="直接连接符 89"/>
            <p:cNvCxnSpPr>
              <a:stCxn id="89" idx="0"/>
            </p:cNvCxnSpPr>
            <p:nvPr/>
          </p:nvCxnSpPr>
          <p:spPr>
            <a:xfrm>
              <a:off x="11772876" y="4164446"/>
              <a:ext cx="8580" cy="279523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053450" y="4762613"/>
              <a:ext cx="60419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391673" y="4518933"/>
              <a:ext cx="25835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391673" y="4289705"/>
              <a:ext cx="0" cy="22550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4038682" y="2883186"/>
              <a:ext cx="5305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4046972" y="6046317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4391673" y="5021016"/>
              <a:ext cx="0" cy="193866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9492790" y="3487778"/>
              <a:ext cx="134885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9492790" y="3487778"/>
              <a:ext cx="0" cy="78774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0841646" y="3487778"/>
              <a:ext cx="0" cy="50135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10848976" y="3998474"/>
              <a:ext cx="4722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814452" y="4910747"/>
              <a:ext cx="29146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814452" y="4426978"/>
              <a:ext cx="0" cy="48376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7088792" y="4711487"/>
              <a:ext cx="0" cy="123762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7108189" y="4711893"/>
              <a:ext cx="2853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6429375" y="5966951"/>
              <a:ext cx="9750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4060306" y="3143260"/>
              <a:ext cx="52272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3984471" y="2661978"/>
              <a:ext cx="693167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等腰三角形 108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5532327" y="5118027"/>
              <a:ext cx="688286" cy="562088"/>
              <a:chOff x="1853728" y="4285666"/>
              <a:chExt cx="688286" cy="562088"/>
            </a:xfrm>
            <a:solidFill>
              <a:srgbClr val="FFCCFF"/>
            </a:solidFill>
          </p:grpSpPr>
          <p:cxnSp>
            <p:nvCxnSpPr>
              <p:cNvPr id="146" name="直接连接符 145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矩形 146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等腰三角形 147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9904273" y="5003415"/>
              <a:ext cx="688286" cy="562088"/>
              <a:chOff x="1853728" y="4285666"/>
              <a:chExt cx="688286" cy="562088"/>
            </a:xfrm>
            <a:solidFill>
              <a:srgbClr val="00B050"/>
            </a:solidFill>
          </p:grpSpPr>
          <p:cxnSp>
            <p:nvCxnSpPr>
              <p:cNvPr id="143" name="直接连接符 142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矩形 143"/>
              <p:cNvSpPr/>
              <p:nvPr/>
            </p:nvSpPr>
            <p:spPr>
              <a:xfrm>
                <a:off x="1853728" y="4460324"/>
                <a:ext cx="688286" cy="3874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等腰三角形 144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</p:grpSp>
        <p:cxnSp>
          <p:nvCxnSpPr>
            <p:cNvPr id="112" name="直接连接符 111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1269836" y="3840798"/>
              <a:ext cx="0" cy="260220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269836" y="6443001"/>
              <a:ext cx="689415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941392" y="6150115"/>
              <a:ext cx="0" cy="54925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985166" y="6699368"/>
              <a:ext cx="79281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981804" y="4128910"/>
              <a:ext cx="0" cy="257045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981804" y="4128910"/>
              <a:ext cx="50069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269836" y="3840798"/>
              <a:ext cx="2160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631603" y="6150115"/>
              <a:ext cx="30978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407598" y="4010421"/>
              <a:ext cx="0" cy="14647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407598" y="5475152"/>
              <a:ext cx="35786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3" name="组合 122"/>
            <p:cNvGrpSpPr/>
            <p:nvPr/>
          </p:nvGrpSpPr>
          <p:grpSpPr>
            <a:xfrm>
              <a:off x="5099722" y="2927507"/>
              <a:ext cx="2431294" cy="1389682"/>
              <a:chOff x="5039741" y="3208161"/>
              <a:chExt cx="597546" cy="457491"/>
            </a:xfrm>
          </p:grpSpPr>
          <p:cxnSp>
            <p:nvCxnSpPr>
              <p:cNvPr id="141" name="直接连接符 140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4" name="直接连接符 123"/>
            <p:cNvCxnSpPr/>
            <p:nvPr/>
          </p:nvCxnSpPr>
          <p:spPr>
            <a:xfrm>
              <a:off x="9005029" y="2577253"/>
              <a:ext cx="0" cy="14491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8546056" y="4038014"/>
              <a:ext cx="45897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9005029" y="2577253"/>
              <a:ext cx="2003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7" name="流程图: 延期 126"/>
            <p:cNvSpPr/>
            <p:nvPr/>
          </p:nvSpPr>
          <p:spPr>
            <a:xfrm>
              <a:off x="9220461" y="2408903"/>
              <a:ext cx="281920" cy="22839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/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9502935" y="2523098"/>
              <a:ext cx="279279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9782214" y="1767866"/>
              <a:ext cx="0" cy="755232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1617606" y="1767866"/>
              <a:ext cx="8164608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1603713" y="1767866"/>
              <a:ext cx="0" cy="1985274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697004" y="3693304"/>
              <a:ext cx="707231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418820" y="1847647"/>
              <a:ext cx="658938" cy="1475074"/>
              <a:chOff x="4249767" y="1888664"/>
              <a:chExt cx="658938" cy="1475074"/>
            </a:xfrm>
          </p:grpSpPr>
          <p:sp>
            <p:nvSpPr>
              <p:cNvPr id="137" name="矩形: 圆角 196"/>
              <p:cNvSpPr/>
              <p:nvPr/>
            </p:nvSpPr>
            <p:spPr>
              <a:xfrm>
                <a:off x="4269135" y="1888664"/>
                <a:ext cx="635703" cy="1459212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389953" y="1996880"/>
                <a:ext cx="407194" cy="875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制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器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249767" y="3005005"/>
                <a:ext cx="658938" cy="358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4262416" y="2779899"/>
                <a:ext cx="481681" cy="359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" name="矩形 133"/>
            <p:cNvSpPr/>
            <p:nvPr/>
          </p:nvSpPr>
          <p:spPr>
            <a:xfrm>
              <a:off x="4339315" y="3700545"/>
              <a:ext cx="373038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346940" y="3982725"/>
              <a:ext cx="367680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4331006" y="4502526"/>
              <a:ext cx="40920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单周期</a:t>
            </a:r>
            <a:r>
              <a:rPr lang="en-US" altLang="zh-CN" dirty="0"/>
              <a:t>MIPS</a:t>
            </a:r>
            <a:r>
              <a:rPr lang="zh-CN" altLang="en-US" dirty="0"/>
              <a:t>控制器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290955"/>
            <a:ext cx="6911975" cy="5288915"/>
          </a:xfrm>
        </p:spPr>
        <p:txBody>
          <a:bodyPr/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单周期控制器无时序逻辑，纯组合逻辑电路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输入信号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指令字</a:t>
            </a:r>
            <a:r>
              <a:rPr lang="en-US" altLang="zh-CN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Opcode</a:t>
            </a: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sz="2275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Func</a:t>
            </a: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字段（</a:t>
            </a:r>
            <a:r>
              <a:rPr lang="en-US" altLang="zh-CN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</a:t>
            </a: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位）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输出信号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多路选择器选择信号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内存访问控制信号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寄存器写使能</a:t>
            </a:r>
            <a:r>
              <a:rPr lang="zh-CN" altLang="en-US" sz="2275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信号</a:t>
            </a:r>
            <a:endParaRPr lang="en-US" altLang="zh-CN" sz="2275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275" b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运算器控制信号，指令译码信号</a:t>
            </a:r>
            <a:endParaRPr lang="zh-CN" altLang="en-US" sz="2275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93211" y="2746258"/>
            <a:ext cx="4326419" cy="3261742"/>
            <a:chOff x="1055883" y="2147652"/>
            <a:chExt cx="4563020" cy="3440119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062958" y="2147652"/>
              <a:ext cx="4555945" cy="3440119"/>
            </a:xfrm>
            <a:prstGeom prst="roundRect">
              <a:avLst/>
            </a:prstGeom>
            <a:solidFill>
              <a:srgbClr val="FFFF99"/>
            </a:solidFill>
            <a:ln w="57150">
              <a:solidFill>
                <a:srgbClr val="FF6600"/>
              </a:solidFill>
              <a:round/>
              <a:tailEnd type="triangle" w="med" len="med"/>
            </a:ln>
          </p:spPr>
          <p:txBody>
            <a:bodyPr vert="horz" wrap="square" lIns="86699" tIns="43349" rIns="86699" bIns="43349" numCol="1" rtlCol="0" anchor="t" anchorCtr="0" compatLnSpc="1"/>
            <a:lstStyle/>
            <a:p>
              <a:pPr algn="ctr"/>
              <a:endParaRPr lang="zh-CN" altLang="en-US" sz="379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55883" y="2392189"/>
              <a:ext cx="4238028" cy="3013030"/>
              <a:chOff x="3561231" y="1767866"/>
              <a:chExt cx="2568088" cy="1825784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5087698" y="2027665"/>
                <a:ext cx="1041621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5072002" y="2247928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072002" y="2475882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072002" y="2703836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5072002" y="2931790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072002" y="3159744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778067" y="3306859"/>
                <a:ext cx="0" cy="250008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5065360" y="1767866"/>
                <a:ext cx="1028252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MemtoReg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065360" y="1988766"/>
                <a:ext cx="986331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MemWrite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65360" y="2209666"/>
                <a:ext cx="681486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Branch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65360" y="2430566"/>
                <a:ext cx="633335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AluOP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65360" y="2662976"/>
                <a:ext cx="698943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ALUSrc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08008" y="3310893"/>
                <a:ext cx="704967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RegDst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065360" y="2883875"/>
                <a:ext cx="874580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RegWrite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77560" y="2915317"/>
                <a:ext cx="300378" cy="226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dirty="0"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5:0</a:t>
                </a:r>
                <a:endParaRPr lang="zh-CN" altLang="en-US" sz="1705" dirty="0"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4038682" y="2883186"/>
                <a:ext cx="530592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4060306" y="3143260"/>
                <a:ext cx="522726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984471" y="2661978"/>
                <a:ext cx="452001" cy="226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dirty="0"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31:26</a:t>
                </a:r>
                <a:endParaRPr lang="zh-CN" altLang="en-US" sz="1705" dirty="0"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3561231" y="1847647"/>
                <a:ext cx="1512660" cy="1459212"/>
                <a:chOff x="3392178" y="1888664"/>
                <a:chExt cx="1512660" cy="1459212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3392178" y="3005535"/>
                  <a:ext cx="506299" cy="282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275" dirty="0" err="1">
                      <a:latin typeface="Segoe UI" panose="020B0502040204020203" charset="0"/>
                      <a:ea typeface="Segoe UI Black" panose="020B0A02040204020203" pitchFamily="34" charset="0"/>
                      <a:cs typeface="Segoe UI" panose="020B0502040204020203" charset="0"/>
                    </a:rPr>
                    <a:t>Func</a:t>
                  </a:r>
                  <a:endParaRPr lang="zh-CN" altLang="en-US" sz="2275" dirty="0"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467343" y="2712111"/>
                  <a:ext cx="367994" cy="282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275" dirty="0">
                      <a:latin typeface="Segoe UI" panose="020B0502040204020203" charset="0"/>
                      <a:ea typeface="Segoe UI Black" panose="020B0A02040204020203" pitchFamily="34" charset="0"/>
                      <a:cs typeface="Segoe UI" panose="020B0502040204020203" charset="0"/>
                    </a:rPr>
                    <a:t>Op</a:t>
                  </a:r>
                  <a:endParaRPr lang="zh-CN" altLang="en-US" sz="2275" dirty="0"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8" name="矩形: 圆角 196"/>
                <p:cNvSpPr/>
                <p:nvPr/>
              </p:nvSpPr>
              <p:spPr>
                <a:xfrm>
                  <a:off x="4269135" y="1888664"/>
                  <a:ext cx="635703" cy="1459212"/>
                </a:xfrm>
                <a:prstGeom prst="round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035">
                    <a:solidFill>
                      <a:schemeClr val="bg1"/>
                    </a:solidFill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425026" y="2177045"/>
                  <a:ext cx="335211" cy="8423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控</a:t>
                  </a:r>
                  <a:endParaRPr lang="en-US" altLang="zh-CN" sz="2655" dirty="0">
                    <a:solidFill>
                      <a:schemeClr val="bg1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endParaRPr>
                </a:p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制</a:t>
                  </a:r>
                  <a:endParaRPr lang="en-US" altLang="zh-CN" sz="2655" dirty="0">
                    <a:solidFill>
                      <a:schemeClr val="bg1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endParaRPr>
                </a:p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器</a:t>
                  </a:r>
                  <a:endParaRPr lang="zh-CN" altLang="en-US" sz="2655" dirty="0">
                    <a:solidFill>
                      <a:schemeClr val="bg1"/>
                    </a:solidFill>
                    <a:latin typeface="Segoe UI" panose="020B0502040204020203" charset="0"/>
                    <a:ea typeface="微软雅黑" panose="020B0503020204020204" charset="-122"/>
                    <a:cs typeface="Segoe UI" panose="020B0502040204020203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单周期数据通路小结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1301730" cy="5041265"/>
          </a:xfrm>
        </p:spPr>
        <p:txBody>
          <a:bodyPr/>
          <a:lstStyle/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早期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的小指令集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计算机实现技术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单周期处理器的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CPI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为多少？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CPI=1</a:t>
            </a:r>
            <a:r>
              <a:rPr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CPI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越小，则性能越好！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单周期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处理器的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性能？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计算机的性能除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CPI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外，还取决于时钟周期的宽度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单周期处理器的时钟宽度为最复杂指令的执行时间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很多指令可以在更短的时间内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现代计算机采用多周期方式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 b="1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MIPS</a:t>
            </a:r>
            <a:r>
              <a:rPr lang="zh-CN" altLang="en-US" smtClean="0"/>
              <a:t>指令格式</a:t>
            </a:r>
            <a:endParaRPr lang="zh-CN" altLang="en-US" smtClean="0"/>
          </a:p>
        </p:txBody>
      </p:sp>
      <p:sp>
        <p:nvSpPr>
          <p:cNvPr id="13" name="矩形 7"/>
          <p:cNvSpPr/>
          <p:nvPr/>
        </p:nvSpPr>
        <p:spPr>
          <a:xfrm>
            <a:off x="3185795" y="1992630"/>
            <a:ext cx="1210310" cy="38544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000000</a:t>
            </a:r>
            <a:endParaRPr lang="en-US" altLang="zh-CN" sz="2400" b="1" i="0" kern="0" dirty="0" smtClea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矩形 24"/>
          <p:cNvSpPr/>
          <p:nvPr/>
        </p:nvSpPr>
        <p:spPr>
          <a:xfrm>
            <a:off x="44529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矩形 25"/>
          <p:cNvSpPr/>
          <p:nvPr/>
        </p:nvSpPr>
        <p:spPr>
          <a:xfrm>
            <a:off x="53673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矩形 26"/>
          <p:cNvSpPr/>
          <p:nvPr/>
        </p:nvSpPr>
        <p:spPr>
          <a:xfrm>
            <a:off x="7197725" y="1992630"/>
            <a:ext cx="1276985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shamt</a:t>
            </a:r>
            <a:endParaRPr lang="en-US" altLang="zh-CN" sz="2400" b="1" i="0" kern="0" baseline="-25000" dirty="0" err="1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矩形 27"/>
          <p:cNvSpPr/>
          <p:nvPr/>
        </p:nvSpPr>
        <p:spPr>
          <a:xfrm>
            <a:off x="6281738" y="1992313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6625" y="1552575"/>
            <a:ext cx="11087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2" name="矩形 26"/>
          <p:cNvSpPr/>
          <p:nvPr/>
        </p:nvSpPr>
        <p:spPr>
          <a:xfrm>
            <a:off x="8531225" y="1992313"/>
            <a:ext cx="1001713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funct</a:t>
            </a:r>
            <a:endParaRPr lang="en-US" altLang="zh-CN" sz="2400" b="1" i="0" kern="0" dirty="0" err="1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0555" y="1552575"/>
            <a:ext cx="10198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04155" y="1552575"/>
            <a:ext cx="9785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0780" y="1552575"/>
            <a:ext cx="10325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75500" y="1552575"/>
            <a:ext cx="112458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02980" y="1552575"/>
            <a:ext cx="113855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28" name="矩形 7"/>
          <p:cNvSpPr/>
          <p:nvPr/>
        </p:nvSpPr>
        <p:spPr>
          <a:xfrm>
            <a:off x="3359150" y="3495675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OP</a:t>
            </a:r>
            <a:endParaRPr lang="en-US" altLang="zh-CN" sz="2400" b="1" i="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9" name="矩形 24"/>
          <p:cNvSpPr/>
          <p:nvPr/>
        </p:nvSpPr>
        <p:spPr>
          <a:xfrm>
            <a:off x="4452938" y="3495675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矩形 25"/>
          <p:cNvSpPr/>
          <p:nvPr/>
        </p:nvSpPr>
        <p:spPr>
          <a:xfrm>
            <a:off x="5367338" y="3495675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5160" y="3042285"/>
            <a:ext cx="11823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34" name="矩形 26"/>
          <p:cNvSpPr/>
          <p:nvPr/>
        </p:nvSpPr>
        <p:spPr>
          <a:xfrm>
            <a:off x="6282055" y="3495675"/>
            <a:ext cx="3250565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i="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立即数</a:t>
            </a:r>
            <a:endParaRPr lang="zh-CN" altLang="en-US" sz="2400" b="1" i="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68165" y="3042285"/>
            <a:ext cx="96266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04155" y="3042285"/>
            <a:ext cx="106616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5500" y="3042285"/>
            <a:ext cx="112522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16bits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40" name="矩形 7"/>
          <p:cNvSpPr/>
          <p:nvPr/>
        </p:nvSpPr>
        <p:spPr>
          <a:xfrm>
            <a:off x="3359150" y="5016500"/>
            <a:ext cx="1036638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OP</a:t>
            </a:r>
            <a:endParaRPr lang="en-US" altLang="zh-CN" sz="2400" b="1" i="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87395" y="4577080"/>
            <a:ext cx="10801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44" name="矩形 26"/>
          <p:cNvSpPr/>
          <p:nvPr/>
        </p:nvSpPr>
        <p:spPr>
          <a:xfrm>
            <a:off x="4452938" y="5016500"/>
            <a:ext cx="466090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i="0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立即数</a:t>
            </a:r>
            <a:endParaRPr lang="zh-CN" altLang="en-US" sz="2400" b="1" i="0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40780" y="4577080"/>
            <a:ext cx="13112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26bits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50" name="矩形 7"/>
          <p:cNvSpPr/>
          <p:nvPr/>
        </p:nvSpPr>
        <p:spPr>
          <a:xfrm>
            <a:off x="726440" y="1992630"/>
            <a:ext cx="2240280" cy="428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0000"/>
                </a:solidFill>
              </a:rPr>
              <a:t>R </a:t>
            </a:r>
            <a:r>
              <a:rPr lang="zh-CN" altLang="en-US" sz="2400" b="1" i="0" kern="0" dirty="0">
                <a:solidFill>
                  <a:srgbClr val="000000"/>
                </a:solidFill>
              </a:rPr>
              <a:t>型指令</a:t>
            </a:r>
            <a:endParaRPr lang="zh-CN" altLang="en-US" sz="2400" b="1" i="0" kern="0" dirty="0">
              <a:solidFill>
                <a:srgbClr val="000000"/>
              </a:solidFill>
            </a:endParaRPr>
          </a:p>
        </p:txBody>
      </p:sp>
      <p:sp>
        <p:nvSpPr>
          <p:cNvPr id="51" name="矩形 7"/>
          <p:cNvSpPr/>
          <p:nvPr/>
        </p:nvSpPr>
        <p:spPr>
          <a:xfrm>
            <a:off x="874395" y="3495675"/>
            <a:ext cx="2413635" cy="428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0000"/>
                </a:solidFill>
              </a:rPr>
              <a:t>I </a:t>
            </a:r>
            <a:r>
              <a:rPr lang="zh-CN" altLang="en-US" sz="2400" b="1" i="0" kern="0" dirty="0">
                <a:solidFill>
                  <a:srgbClr val="000000"/>
                </a:solidFill>
              </a:rPr>
              <a:t>型指令</a:t>
            </a:r>
            <a:endParaRPr lang="zh-CN" altLang="en-US" sz="2400" b="1" i="0" kern="0" dirty="0">
              <a:solidFill>
                <a:srgbClr val="000000"/>
              </a:solidFill>
            </a:endParaRPr>
          </a:p>
        </p:txBody>
      </p:sp>
      <p:sp>
        <p:nvSpPr>
          <p:cNvPr id="52" name="矩形 7"/>
          <p:cNvSpPr/>
          <p:nvPr/>
        </p:nvSpPr>
        <p:spPr>
          <a:xfrm>
            <a:off x="874395" y="5016500"/>
            <a:ext cx="2413635" cy="428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0000"/>
                </a:solidFill>
              </a:rPr>
              <a:t>J </a:t>
            </a:r>
            <a:r>
              <a:rPr lang="zh-CN" altLang="en-US" sz="2400" b="1" i="0" kern="0" dirty="0">
                <a:solidFill>
                  <a:srgbClr val="000000"/>
                </a:solidFill>
              </a:rPr>
              <a:t>型指令</a:t>
            </a:r>
            <a:endParaRPr lang="zh-CN" altLang="en-US" sz="2400" b="1" i="0" kern="0" dirty="0">
              <a:solidFill>
                <a:srgbClr val="000000"/>
              </a:solidFill>
            </a:endParaRPr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单周期</a:t>
            </a:r>
            <a:r>
              <a:rPr lang="en-US" altLang="zh-CN" dirty="0"/>
              <a:t>MIPS</a:t>
            </a:r>
            <a:r>
              <a:rPr lang="zh-CN" altLang="en-US" dirty="0"/>
              <a:t>关键路径 </a:t>
            </a:r>
            <a:r>
              <a:rPr lang="en-US" altLang="zh-CN" dirty="0"/>
              <a:t>LW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9651829" y="2141643"/>
            <a:ext cx="0" cy="48627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659662" y="2776574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241700" y="3305011"/>
            <a:ext cx="23827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193796" y="2141643"/>
            <a:ext cx="0" cy="999845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581803" y="2141643"/>
            <a:ext cx="0" cy="450160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593920" y="2169239"/>
            <a:ext cx="0" cy="1066918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161010" y="3174115"/>
            <a:ext cx="92453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28967" y="3754953"/>
            <a:ext cx="65804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任意多边形: 形状 256"/>
          <p:cNvSpPr/>
          <p:nvPr/>
        </p:nvSpPr>
        <p:spPr>
          <a:xfrm flipV="1">
            <a:off x="4721903" y="3309340"/>
            <a:ext cx="177578" cy="98981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3" name="直接连接符 12"/>
          <p:cNvCxnSpPr/>
          <p:nvPr/>
        </p:nvCxnSpPr>
        <p:spPr>
          <a:xfrm>
            <a:off x="3908281" y="3061562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94279" y="2796759"/>
            <a:ext cx="100424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矩形 16"/>
          <p:cNvSpPr/>
          <p:nvPr/>
        </p:nvSpPr>
        <p:spPr>
          <a:xfrm>
            <a:off x="1838408" y="3039947"/>
            <a:ext cx="5105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325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/>
          <p:cNvCxnSpPr>
            <a:endCxn id="15" idx="1"/>
          </p:cNvCxnSpPr>
          <p:nvPr/>
        </p:nvCxnSpPr>
        <p:spPr>
          <a:xfrm>
            <a:off x="1659662" y="2776574"/>
            <a:ext cx="294637" cy="44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198435" y="2781162"/>
            <a:ext cx="32528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322828" y="2532884"/>
            <a:ext cx="617220" cy="266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14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27048" y="4480313"/>
            <a:ext cx="205122" cy="29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2347769" y="4640117"/>
            <a:ext cx="35157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51"/>
          <p:cNvSpPr/>
          <p:nvPr/>
        </p:nvSpPr>
        <p:spPr>
          <a:xfrm>
            <a:off x="3008625" y="4403092"/>
            <a:ext cx="398480" cy="700114"/>
          </a:xfrm>
          <a:custGeom>
            <a:avLst/>
            <a:gdLst>
              <a:gd name="connsiteX0" fmla="*/ 0 w 234950"/>
              <a:gd name="connsiteY0" fmla="*/ 0 h 812800"/>
              <a:gd name="connsiteX1" fmla="*/ 234950 w 234950"/>
              <a:gd name="connsiteY1" fmla="*/ 0 h 812800"/>
              <a:gd name="connsiteX2" fmla="*/ 234950 w 23495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950" h="812800">
                <a:moveTo>
                  <a:pt x="0" y="0"/>
                </a:moveTo>
                <a:lnTo>
                  <a:pt x="234950" y="0"/>
                </a:lnTo>
                <a:lnTo>
                  <a:pt x="234950" y="81280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" name="矩形 24"/>
          <p:cNvSpPr/>
          <p:nvPr/>
        </p:nvSpPr>
        <p:spPr>
          <a:xfrm>
            <a:off x="3130588" y="4136980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51180" y="2826502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52915" y="2572873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52998" y="4531932"/>
            <a:ext cx="1061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111711" y="4624137"/>
            <a:ext cx="850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451040" y="3156212"/>
            <a:ext cx="267335" cy="509573"/>
            <a:chOff x="4451072" y="4543951"/>
            <a:chExt cx="281956" cy="537440"/>
          </a:xfrm>
        </p:grpSpPr>
        <p:sp>
          <p:nvSpPr>
            <p:cNvPr id="31" name="流程图: 手动操作 30"/>
            <p:cNvSpPr/>
            <p:nvPr/>
          </p:nvSpPr>
          <p:spPr>
            <a:xfrm rot="16200000">
              <a:off x="4335027" y="4701403"/>
              <a:ext cx="533466" cy="226510"/>
            </a:xfrm>
            <a:prstGeom prst="flowChartManualOperation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2" name="矩形 31"/>
            <p:cNvSpPr/>
            <p:nvPr/>
          </p:nvSpPr>
          <p:spPr>
            <a:xfrm>
              <a:off x="4451072" y="4543951"/>
              <a:ext cx="281956" cy="5277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流程图: 手动操作 32"/>
          <p:cNvSpPr/>
          <p:nvPr/>
        </p:nvSpPr>
        <p:spPr>
          <a:xfrm rot="16200000">
            <a:off x="1332665" y="2668394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4" name="矩形 33"/>
          <p:cNvSpPr/>
          <p:nvPr/>
        </p:nvSpPr>
        <p:spPr>
          <a:xfrm>
            <a:off x="10751775" y="2695009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234650" y="2796760"/>
            <a:ext cx="147681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13464" y="4568984"/>
            <a:ext cx="32971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068115" y="4354197"/>
            <a:ext cx="460375" cy="523995"/>
            <a:chOff x="7239187" y="4876234"/>
            <a:chExt cx="504415" cy="574121"/>
          </a:xfrm>
        </p:grpSpPr>
        <p:sp>
          <p:nvSpPr>
            <p:cNvPr id="38" name="平行四边形 37"/>
            <p:cNvSpPr/>
            <p:nvPr/>
          </p:nvSpPr>
          <p:spPr>
            <a:xfrm rot="4500000">
              <a:off x="7216515" y="4946030"/>
              <a:ext cx="574121" cy="434528"/>
            </a:xfrm>
            <a:prstGeom prst="parallelogram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7239187" y="4999635"/>
              <a:ext cx="50441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8037579" y="4716219"/>
            <a:ext cx="2794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19127" y="4494492"/>
            <a:ext cx="9423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7264635" y="3314882"/>
            <a:ext cx="4417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249438" y="3004471"/>
            <a:ext cx="5359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46098" y="2562247"/>
            <a:ext cx="5454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40643" y="2802615"/>
            <a:ext cx="99949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23224" y="3369497"/>
            <a:ext cx="94932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154828" y="3073477"/>
            <a:ext cx="116056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059598" y="3072705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0005780" y="2811888"/>
            <a:ext cx="9055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026643" y="5311322"/>
            <a:ext cx="1315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62881" y="4221834"/>
            <a:ext cx="353695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89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982158" y="4616194"/>
            <a:ext cx="353695" cy="383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endParaRPr lang="en-US" altLang="zh-CN" sz="189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49910" y="5370492"/>
            <a:ext cx="13061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任意多边形: 形状 256"/>
          <p:cNvSpPr/>
          <p:nvPr/>
        </p:nvSpPr>
        <p:spPr>
          <a:xfrm flipV="1">
            <a:off x="11019353" y="2776573"/>
            <a:ext cx="208088" cy="145964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62" name="直接连接符 61"/>
          <p:cNvCxnSpPr>
            <a:stCxn id="61" idx="0"/>
          </p:cNvCxnSpPr>
          <p:nvPr/>
        </p:nvCxnSpPr>
        <p:spPr>
          <a:xfrm>
            <a:off x="11227440" y="2942798"/>
            <a:ext cx="8135" cy="265030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892891" y="3518887"/>
            <a:ext cx="57286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228966" y="3061562"/>
            <a:ext cx="0" cy="24344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02139" y="4727090"/>
            <a:ext cx="105338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228966" y="3754953"/>
            <a:ext cx="0" cy="1838144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228966" y="5593097"/>
            <a:ext cx="699652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9072763" y="2300781"/>
            <a:ext cx="1270870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9065581" y="2301217"/>
            <a:ext cx="0" cy="74690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0344496" y="2301217"/>
            <a:ext cx="0" cy="47535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0351447" y="2785432"/>
            <a:ext cx="44778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526120" y="3650402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526120" y="3191717"/>
            <a:ext cx="0" cy="458685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786235" y="3461474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804627" y="3461859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161010" y="4651840"/>
            <a:ext cx="9245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8" name="组合 77"/>
          <p:cNvGrpSpPr/>
          <p:nvPr/>
        </p:nvGrpSpPr>
        <p:grpSpPr>
          <a:xfrm>
            <a:off x="9455728" y="3738266"/>
            <a:ext cx="510540" cy="461511"/>
            <a:chOff x="1853728" y="4285666"/>
            <a:chExt cx="538460" cy="486750"/>
          </a:xfrm>
          <a:solidFill>
            <a:srgbClr val="00B050"/>
          </a:solidFill>
        </p:grpSpPr>
        <p:cxnSp>
          <p:nvCxnSpPr>
            <p:cNvPr id="79" name="直接连接符 78"/>
            <p:cNvCxnSpPr/>
            <p:nvPr/>
          </p:nvCxnSpPr>
          <p:spPr>
            <a:xfrm flipV="1">
              <a:off x="2102853" y="4412951"/>
              <a:ext cx="0" cy="100857"/>
            </a:xfrm>
            <a:prstGeom prst="line">
              <a:avLst/>
            </a:prstGeom>
            <a:grp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1853728" y="4460324"/>
              <a:ext cx="538460" cy="3120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>
              <a:off x="1994241" y="4285666"/>
              <a:ext cx="217225" cy="122111"/>
            </a:xfrm>
            <a:prstGeom prst="triangle">
              <a:avLst/>
            </a:prstGeom>
            <a:solidFill>
              <a:srgbClr val="79F5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3376963" y="2795520"/>
            <a:ext cx="51731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269002" y="2635932"/>
            <a:ext cx="0" cy="2467274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269003" y="5103205"/>
            <a:ext cx="653668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8542774" y="4825507"/>
            <a:ext cx="0" cy="520773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999093" y="5346279"/>
            <a:ext cx="7517036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995905" y="2909104"/>
            <a:ext cx="0" cy="2437175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995905" y="2909104"/>
            <a:ext cx="47473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269002" y="2635931"/>
            <a:ext cx="20482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249049" y="4825506"/>
            <a:ext cx="29372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2347769" y="2796760"/>
            <a:ext cx="0" cy="1388782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347770" y="4185541"/>
            <a:ext cx="339304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1585567" y="2141643"/>
            <a:ext cx="0" cy="411176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矩形 93"/>
          <p:cNvSpPr/>
          <p:nvPr/>
        </p:nvSpPr>
        <p:spPr>
          <a:xfrm>
            <a:off x="725873" y="2496086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179323" y="2502951"/>
            <a:ext cx="3251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186553" y="2770500"/>
            <a:ext cx="32067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179103" y="3265056"/>
            <a:ext cx="3536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8" name="任意多边形: 形状 256"/>
          <p:cNvSpPr/>
          <p:nvPr/>
        </p:nvSpPr>
        <p:spPr>
          <a:xfrm flipV="1">
            <a:off x="4711751" y="3333005"/>
            <a:ext cx="150942" cy="84135"/>
          </a:xfrm>
          <a:custGeom>
            <a:avLst/>
            <a:gdLst>
              <a:gd name="connsiteX0" fmla="*/ 323850 w 323850"/>
              <a:gd name="connsiteY0" fmla="*/ 0 h 0"/>
              <a:gd name="connsiteX1" fmla="*/ 0 w 3238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850">
                <a:moveTo>
                  <a:pt x="323850" y="0"/>
                </a:moveTo>
                <a:lnTo>
                  <a:pt x="0" y="0"/>
                </a:lnTo>
              </a:path>
            </a:pathLst>
          </a:cu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00" name="矩形 99"/>
          <p:cNvSpPr/>
          <p:nvPr/>
        </p:nvSpPr>
        <p:spPr>
          <a:xfrm>
            <a:off x="1838408" y="3039947"/>
            <a:ext cx="5105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325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322828" y="2532884"/>
            <a:ext cx="617220" cy="266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指令字</a:t>
            </a:r>
            <a:endParaRPr lang="zh-CN" altLang="en-US" sz="114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027048" y="4480313"/>
            <a:ext cx="205122" cy="29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130588" y="4136980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851180" y="2826502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52915" y="2572873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836145" y="3317533"/>
            <a:ext cx="49403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836198" y="4494103"/>
            <a:ext cx="427355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04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111711" y="4624137"/>
            <a:ext cx="8502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037579" y="4716219"/>
            <a:ext cx="2794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219127" y="4494492"/>
            <a:ext cx="94234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PCBranch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连接符 114"/>
          <p:cNvCxnSpPr/>
          <p:nvPr/>
        </p:nvCxnSpPr>
        <p:spPr>
          <a:xfrm flipV="1">
            <a:off x="7302166" y="3304775"/>
            <a:ext cx="436624" cy="3344"/>
          </a:xfrm>
          <a:prstGeom prst="line">
            <a:avLst/>
          </a:prstGeom>
          <a:ln w="63500">
            <a:solidFill>
              <a:srgbClr val="59B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246098" y="2562247"/>
            <a:ext cx="54546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140643" y="2802615"/>
            <a:ext cx="99949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123224" y="3369497"/>
            <a:ext cx="94932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10059598" y="3072705"/>
            <a:ext cx="73963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0005780" y="2811888"/>
            <a:ext cx="90551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026643" y="5311322"/>
            <a:ext cx="131508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WriteBackData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690026" y="3994948"/>
            <a:ext cx="526549" cy="860645"/>
            <a:chOff x="2768573" y="5274135"/>
            <a:chExt cx="555345" cy="907711"/>
          </a:xfrm>
        </p:grpSpPr>
        <p:sp>
          <p:nvSpPr>
            <p:cNvPr id="123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805680" y="4395185"/>
            <a:ext cx="530167" cy="860645"/>
            <a:chOff x="8163994" y="5696260"/>
            <a:chExt cx="559161" cy="907711"/>
          </a:xfrm>
        </p:grpSpPr>
        <p:sp>
          <p:nvSpPr>
            <p:cNvPr id="126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8350117" y="5929356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949910" y="5370492"/>
            <a:ext cx="13061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BranchAddress</a:t>
            </a:r>
            <a:endParaRPr lang="en-US" altLang="zh-CN" sz="1325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4241700" y="3308402"/>
            <a:ext cx="209346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6526120" y="3650402"/>
            <a:ext cx="276347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6526120" y="3191718"/>
            <a:ext cx="0" cy="43160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6786235" y="3476521"/>
            <a:ext cx="0" cy="1173451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6804627" y="3461859"/>
            <a:ext cx="27051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矩形 133"/>
          <p:cNvSpPr/>
          <p:nvPr/>
        </p:nvSpPr>
        <p:spPr>
          <a:xfrm>
            <a:off x="725873" y="2496086"/>
            <a:ext cx="5886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PC+4</a:t>
            </a:r>
            <a:endParaRPr lang="en-US" altLang="zh-CN" sz="1325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179323" y="2502951"/>
            <a:ext cx="3251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186553" y="2770500"/>
            <a:ext cx="32067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325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3890319" y="2796780"/>
            <a:ext cx="0" cy="1919439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908281" y="3061562"/>
            <a:ext cx="316649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任意多边形: 形状 323"/>
          <p:cNvSpPr/>
          <p:nvPr/>
        </p:nvSpPr>
        <p:spPr>
          <a:xfrm>
            <a:off x="7711466" y="2627921"/>
            <a:ext cx="443363" cy="860645"/>
          </a:xfrm>
          <a:custGeom>
            <a:avLst/>
            <a:gdLst>
              <a:gd name="connsiteX0" fmla="*/ 0 w 485775"/>
              <a:gd name="connsiteY0" fmla="*/ 0 h 942975"/>
              <a:gd name="connsiteX1" fmla="*/ 0 w 485775"/>
              <a:gd name="connsiteY1" fmla="*/ 404812 h 942975"/>
              <a:gd name="connsiteX2" fmla="*/ 238125 w 485775"/>
              <a:gd name="connsiteY2" fmla="*/ 466725 h 942975"/>
              <a:gd name="connsiteX3" fmla="*/ 9525 w 485775"/>
              <a:gd name="connsiteY3" fmla="*/ 528637 h 942975"/>
              <a:gd name="connsiteX4" fmla="*/ 9525 w 485775"/>
              <a:gd name="connsiteY4" fmla="*/ 942975 h 942975"/>
              <a:gd name="connsiteX5" fmla="*/ 485775 w 485775"/>
              <a:gd name="connsiteY5" fmla="*/ 814387 h 942975"/>
              <a:gd name="connsiteX6" fmla="*/ 485775 w 485775"/>
              <a:gd name="connsiteY6" fmla="*/ 119062 h 942975"/>
              <a:gd name="connsiteX7" fmla="*/ 0 w 485775"/>
              <a:gd name="connsiteY7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" h="942975">
                <a:moveTo>
                  <a:pt x="0" y="0"/>
                </a:moveTo>
                <a:lnTo>
                  <a:pt x="0" y="404812"/>
                </a:lnTo>
                <a:lnTo>
                  <a:pt x="238125" y="466725"/>
                </a:lnTo>
                <a:lnTo>
                  <a:pt x="9525" y="528637"/>
                </a:lnTo>
                <a:lnTo>
                  <a:pt x="9525" y="942975"/>
                </a:lnTo>
                <a:lnTo>
                  <a:pt x="485775" y="814387"/>
                </a:lnTo>
                <a:lnTo>
                  <a:pt x="485775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40" name="矩形 139"/>
          <p:cNvSpPr/>
          <p:nvPr/>
        </p:nvSpPr>
        <p:spPr>
          <a:xfrm rot="16200000">
            <a:off x="7767140" y="2920431"/>
            <a:ext cx="5060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41" name="流程图: 手动操作 140"/>
          <p:cNvSpPr/>
          <p:nvPr/>
        </p:nvSpPr>
        <p:spPr>
          <a:xfrm rot="16200000">
            <a:off x="6940895" y="3197630"/>
            <a:ext cx="505805" cy="214765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42" name="矩形 141"/>
          <p:cNvSpPr/>
          <p:nvPr/>
        </p:nvSpPr>
        <p:spPr>
          <a:xfrm>
            <a:off x="7030404" y="3055213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0742725" y="2658162"/>
            <a:ext cx="278243" cy="523935"/>
            <a:chOff x="11254296" y="3897575"/>
            <a:chExt cx="293459" cy="552588"/>
          </a:xfrm>
        </p:grpSpPr>
        <p:sp>
          <p:nvSpPr>
            <p:cNvPr id="144" name="流程图: 手动操作 143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11254296" y="3897575"/>
              <a:ext cx="281954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6" name="直接连接符 145"/>
          <p:cNvCxnSpPr/>
          <p:nvPr/>
        </p:nvCxnSpPr>
        <p:spPr>
          <a:xfrm>
            <a:off x="4486538" y="3304774"/>
            <a:ext cx="224712" cy="99483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直接连接符 146"/>
          <p:cNvCxnSpPr/>
          <p:nvPr/>
        </p:nvCxnSpPr>
        <p:spPr>
          <a:xfrm flipV="1">
            <a:off x="7085541" y="3314874"/>
            <a:ext cx="260648" cy="120979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2198435" y="2655859"/>
            <a:ext cx="9028413" cy="2937239"/>
            <a:chOff x="2250097" y="3861815"/>
            <a:chExt cx="9522154" cy="3097869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4014727" y="4008322"/>
              <a:ext cx="1059164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63500">
              <a:solidFill>
                <a:srgbClr val="59B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63500">
              <a:solidFill>
                <a:srgbClr val="59B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: 形状 256"/>
            <p:cNvSpPr/>
            <p:nvPr/>
          </p:nvSpPr>
          <p:spPr>
            <a:xfrm flipV="1">
              <a:off x="11586101" y="3977542"/>
              <a:ext cx="168314" cy="176200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11772251" y="4149460"/>
              <a:ext cx="0" cy="2799633"/>
            </a:xfrm>
            <a:prstGeom prst="line">
              <a:avLst/>
            </a:prstGeom>
            <a:ln w="63500" cap="sq">
              <a:solidFill>
                <a:srgbClr val="59B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4391673" y="5021016"/>
              <a:ext cx="0" cy="1928077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0581229" y="4289705"/>
              <a:ext cx="732011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9" name="组合 158"/>
            <p:cNvGrpSpPr/>
            <p:nvPr/>
          </p:nvGrpSpPr>
          <p:grpSpPr>
            <a:xfrm>
              <a:off x="2584594" y="3861815"/>
              <a:ext cx="949615" cy="933812"/>
              <a:chOff x="2153669" y="3768090"/>
              <a:chExt cx="986506" cy="896760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2672635" y="3769167"/>
                <a:ext cx="467540" cy="29970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153669" y="3768090"/>
                <a:ext cx="335751" cy="29970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2251060" y="4158046"/>
                <a:ext cx="759636" cy="50680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160" name="直接连接符 159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63500">
              <a:solidFill>
                <a:srgbClr val="59B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/>
            <p:cNvSpPr/>
            <p:nvPr/>
          </p:nvSpPr>
          <p:spPr>
            <a:xfrm rot="16200000">
              <a:off x="8123340" y="4140856"/>
              <a:ext cx="533772" cy="312093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62" name="直接连接符 161"/>
            <p:cNvCxnSpPr/>
            <p:nvPr/>
          </p:nvCxnSpPr>
          <p:spPr>
            <a:xfrm flipV="1">
              <a:off x="11313240" y="4162872"/>
              <a:ext cx="264796" cy="120138"/>
            </a:xfrm>
            <a:prstGeom prst="line">
              <a:avLst/>
            </a:prstGeom>
            <a:noFill/>
            <a:ln w="63500" cap="sq">
              <a:solidFill>
                <a:srgbClr val="59B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66" name="直接连接符 165"/>
          <p:cNvCxnSpPr/>
          <p:nvPr/>
        </p:nvCxnSpPr>
        <p:spPr>
          <a:xfrm>
            <a:off x="3890320" y="4727090"/>
            <a:ext cx="1053380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6160636" y="4660859"/>
            <a:ext cx="625599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6795880" y="3461474"/>
            <a:ext cx="0" cy="1199386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6799856" y="3461474"/>
            <a:ext cx="250210" cy="0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4224930" y="3083520"/>
            <a:ext cx="0" cy="221255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1" name="矩形 170"/>
          <p:cNvSpPr/>
          <p:nvPr/>
        </p:nvSpPr>
        <p:spPr>
          <a:xfrm>
            <a:off x="1419938" y="2517180"/>
            <a:ext cx="267335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32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/>
          <p:nvPr/>
        </p:nvCxnSpPr>
        <p:spPr>
          <a:xfrm flipV="1">
            <a:off x="10788202" y="2935997"/>
            <a:ext cx="251066" cy="113909"/>
          </a:xfrm>
          <a:prstGeom prst="line">
            <a:avLst/>
          </a:prstGeom>
          <a:noFill/>
          <a:ln w="63500" cap="sq">
            <a:solidFill>
              <a:srgbClr val="59B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4228585" y="3749932"/>
            <a:ext cx="658040" cy="0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直接连接符 173"/>
          <p:cNvCxnSpPr/>
          <p:nvPr/>
        </p:nvCxnSpPr>
        <p:spPr>
          <a:xfrm>
            <a:off x="6241712" y="2794678"/>
            <a:ext cx="1476815" cy="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>
            <a:off x="8154828" y="3068708"/>
            <a:ext cx="116056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4228584" y="3749932"/>
            <a:ext cx="0" cy="1828103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4228584" y="5588076"/>
            <a:ext cx="6996524" cy="0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直接连接符 177"/>
          <p:cNvCxnSpPr/>
          <p:nvPr/>
        </p:nvCxnSpPr>
        <p:spPr>
          <a:xfrm>
            <a:off x="10097582" y="3055213"/>
            <a:ext cx="694055" cy="0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3363286" y="2795055"/>
            <a:ext cx="1519613" cy="0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2198053" y="2776141"/>
            <a:ext cx="32528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10813726" y="2924699"/>
            <a:ext cx="251066" cy="113909"/>
          </a:xfrm>
          <a:prstGeom prst="line">
            <a:avLst/>
          </a:prstGeom>
          <a:noFill/>
          <a:ln w="635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2" name="组合 181"/>
          <p:cNvGrpSpPr/>
          <p:nvPr/>
        </p:nvGrpSpPr>
        <p:grpSpPr>
          <a:xfrm>
            <a:off x="11042822" y="2755829"/>
            <a:ext cx="183644" cy="2822205"/>
            <a:chOff x="11574941" y="3966951"/>
            <a:chExt cx="193687" cy="2976544"/>
          </a:xfrm>
        </p:grpSpPr>
        <p:cxnSp>
          <p:nvCxnSpPr>
            <p:cNvPr id="183" name="直接连接符 182"/>
            <p:cNvCxnSpPr/>
            <p:nvPr/>
          </p:nvCxnSpPr>
          <p:spPr>
            <a:xfrm>
              <a:off x="11768628" y="4143862"/>
              <a:ext cx="0" cy="2799633"/>
            </a:xfrm>
            <a:prstGeom prst="line">
              <a:avLst/>
            </a:prstGeom>
            <a:ln w="6350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任意多边形: 形状 256"/>
            <p:cNvSpPr/>
            <p:nvPr/>
          </p:nvSpPr>
          <p:spPr>
            <a:xfrm flipV="1">
              <a:off x="11574941" y="3966951"/>
              <a:ext cx="168314" cy="176200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635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185" name="文本框 184"/>
          <p:cNvSpPr txBox="1"/>
          <p:nvPr/>
        </p:nvSpPr>
        <p:spPr>
          <a:xfrm>
            <a:off x="1488245" y="1604261"/>
            <a:ext cx="105981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clk_to_q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4798789" y="1566785"/>
            <a:ext cx="1394460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regfile_read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2477465" y="1604261"/>
            <a:ext cx="79819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529723" y="1594175"/>
            <a:ext cx="62039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9164979" y="1579066"/>
            <a:ext cx="79819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10563994" y="1604261"/>
            <a:ext cx="741680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mux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4220669" y="3808138"/>
            <a:ext cx="840105" cy="4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7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</a:t>
            </a:r>
            <a:r>
              <a:rPr lang="en-US" altLang="zh-CN" sz="2275" b="1" baseline="-250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setup</a:t>
            </a:r>
            <a:endParaRPr lang="zh-CN" altLang="en-US" sz="2275" b="1" baseline="-25000" dirty="0">
              <a:solidFill>
                <a:srgbClr val="FF0000"/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92" name="直接连接符 191"/>
          <p:cNvCxnSpPr/>
          <p:nvPr/>
        </p:nvCxnSpPr>
        <p:spPr>
          <a:xfrm>
            <a:off x="7886688" y="2141643"/>
            <a:ext cx="0" cy="521494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10913585" y="2141643"/>
            <a:ext cx="0" cy="567412"/>
          </a:xfrm>
          <a:prstGeom prst="line">
            <a:avLst/>
          </a:prstGeom>
          <a:noFill/>
          <a:ln w="19050" cap="sq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4" name="组合 193"/>
          <p:cNvGrpSpPr/>
          <p:nvPr/>
        </p:nvGrpSpPr>
        <p:grpSpPr>
          <a:xfrm>
            <a:off x="4883012" y="2395812"/>
            <a:ext cx="1438048" cy="1912634"/>
            <a:chOff x="5081485" y="3587547"/>
            <a:chExt cx="1516691" cy="2017231"/>
          </a:xfrm>
        </p:grpSpPr>
        <p:sp>
          <p:nvSpPr>
            <p:cNvPr id="195" name="矩形 194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087028" y="3846399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5088159" y="4167250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5081485" y="4515214"/>
              <a:ext cx="46010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5087028" y="4869877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607659" y="3587547"/>
              <a:ext cx="4895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5464882" y="4623794"/>
              <a:ext cx="9054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6187634" y="3856669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6179493" y="4276124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4" name="组合 203"/>
            <p:cNvGrpSpPr/>
            <p:nvPr/>
          </p:nvGrpSpPr>
          <p:grpSpPr>
            <a:xfrm>
              <a:off x="5532327" y="5118027"/>
              <a:ext cx="538460" cy="486751"/>
              <a:chOff x="1853728" y="4285666"/>
              <a:chExt cx="538460" cy="486751"/>
            </a:xfrm>
            <a:solidFill>
              <a:srgbClr val="FFCCFF"/>
            </a:solidFill>
          </p:grpSpPr>
          <p:cxnSp>
            <p:nvCxnSpPr>
              <p:cNvPr id="205" name="直接连接符 204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矩形 205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等腰三角形 206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208" name="组合 207"/>
          <p:cNvGrpSpPr/>
          <p:nvPr/>
        </p:nvGrpSpPr>
        <p:grpSpPr>
          <a:xfrm>
            <a:off x="2515586" y="2471451"/>
            <a:ext cx="900376" cy="1370404"/>
            <a:chOff x="2153669" y="3581315"/>
            <a:chExt cx="986507" cy="1387999"/>
          </a:xfrm>
        </p:grpSpPr>
        <p:sp>
          <p:nvSpPr>
            <p:cNvPr id="209" name="矩形 208"/>
            <p:cNvSpPr/>
            <p:nvPr/>
          </p:nvSpPr>
          <p:spPr>
            <a:xfrm>
              <a:off x="2162582" y="3581315"/>
              <a:ext cx="920297" cy="1387999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2672635" y="3769167"/>
              <a:ext cx="467541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2153669" y="3768090"/>
              <a:ext cx="333958" cy="2997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2250540" y="4158047"/>
              <a:ext cx="755579" cy="5068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指令</a:t>
              </a:r>
              <a:endParaRPr lang="en-US" altLang="zh-CN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3" name="TextBox 24"/>
          <p:cNvSpPr txBox="1"/>
          <p:nvPr/>
        </p:nvSpPr>
        <p:spPr>
          <a:xfrm>
            <a:off x="2614336" y="5894404"/>
            <a:ext cx="6974619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</a:pPr>
            <a:r>
              <a:rPr lang="zh-CN" altLang="en-US" sz="265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性能取决于最慢的指令，时钟周期过长</a:t>
            </a:r>
            <a:endParaRPr lang="en-US" altLang="zh-CN" sz="265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Arial" panose="020B0604020202020204" pitchFamily="34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4974942" y="4514609"/>
            <a:ext cx="1159685" cy="331773"/>
            <a:chOff x="5178444" y="5822218"/>
            <a:chExt cx="1223105" cy="349917"/>
          </a:xfrm>
        </p:grpSpPr>
        <p:sp>
          <p:nvSpPr>
            <p:cNvPr id="110" name="流程图: 手动输入 146"/>
            <p:cNvSpPr/>
            <p:nvPr/>
          </p:nvSpPr>
          <p:spPr>
            <a:xfrm>
              <a:off x="5178444" y="5822218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5259637" y="5860043"/>
              <a:ext cx="1119113" cy="3120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253349" y="2498515"/>
            <a:ext cx="874175" cy="1361582"/>
            <a:chOff x="2106940" y="3477998"/>
            <a:chExt cx="957799" cy="1491834"/>
          </a:xfrm>
        </p:grpSpPr>
        <p:sp>
          <p:nvSpPr>
            <p:cNvPr id="50" name="矩形 49"/>
            <p:cNvSpPr/>
            <p:nvPr/>
          </p:nvSpPr>
          <p:spPr>
            <a:xfrm>
              <a:off x="2162583" y="3477998"/>
              <a:ext cx="828902" cy="1491834"/>
            </a:xfrm>
            <a:prstGeom prst="rect">
              <a:avLst/>
            </a:prstGeom>
            <a:solidFill>
              <a:srgbClr val="79F5F9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317534" y="3480984"/>
              <a:ext cx="508589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597199" y="3861428"/>
              <a:ext cx="467540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146656" y="3834566"/>
              <a:ext cx="333957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185342" y="4068361"/>
              <a:ext cx="755579" cy="5482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endParaRPr lang="en-US" altLang="zh-CN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zh-CN" altLang="en-US" sz="1325" b="1" kern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106940" y="4556521"/>
              <a:ext cx="519025" cy="324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954299" y="2562247"/>
            <a:ext cx="239223" cy="429550"/>
          </a:xfrm>
          <a:prstGeom prst="rect">
            <a:avLst/>
          </a:prstGeom>
          <a:solidFill>
            <a:srgbClr val="59B2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074615" y="2995030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874310" y="2241688"/>
            <a:ext cx="422275" cy="324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51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7" name="等腰三角形 76"/>
          <p:cNvSpPr/>
          <p:nvPr/>
        </p:nvSpPr>
        <p:spPr>
          <a:xfrm>
            <a:off x="1971636" y="2874345"/>
            <a:ext cx="205961" cy="115779"/>
          </a:xfrm>
          <a:prstGeom prst="triangle">
            <a:avLst/>
          </a:prstGeom>
          <a:solidFill>
            <a:srgbClr val="59B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2074615" y="2995030"/>
            <a:ext cx="0" cy="95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1874310" y="2241688"/>
            <a:ext cx="422275" cy="324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51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2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</a:t>
            </a:r>
            <a:r>
              <a:rPr lang="zh-CN" altLang="en-US" dirty="0"/>
              <a:t>数据通路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4" name="TextBox 24"/>
          <p:cNvSpPr txBox="1"/>
          <p:nvPr/>
        </p:nvSpPr>
        <p:spPr>
          <a:xfrm>
            <a:off x="1513948" y="1128122"/>
            <a:ext cx="10057902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  <a:sym typeface="Arial" panose="020B0604020202020204" pitchFamily="34" charset="0"/>
              </a:rPr>
              <a:t>不再区分指令存储器和数据存储器，分时使用部分功能部件</a:t>
            </a:r>
            <a:endParaRPr lang="zh-CN" altLang="en-US" sz="2275" b="1" dirty="0"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  <a:sym typeface="Arial" panose="020B0604020202020204" pitchFamily="34" charset="0"/>
              </a:rPr>
              <a:t>主要功能单元输出端增加寄存器锁存数据</a:t>
            </a:r>
            <a:endParaRPr lang="en-US" altLang="zh-CN" sz="2275" b="1" dirty="0"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275" b="1" dirty="0">
                <a:latin typeface="微软雅黑" panose="020B0503020204020204" charset="-122"/>
                <a:ea typeface="微软雅黑" panose="020B0503020204020204" charset="-122"/>
                <a:cs typeface="Segoe UI Black" panose="020B0A02040204020203" pitchFamily="34" charset="0"/>
                <a:sym typeface="Arial" panose="020B0604020202020204" pitchFamily="34" charset="0"/>
              </a:rPr>
              <a:t>传输通路延迟变小，时钟周期变短</a:t>
            </a:r>
            <a:endParaRPr lang="zh-CN" altLang="en-US" sz="2275" b="1" dirty="0">
              <a:latin typeface="微软雅黑" panose="020B0503020204020204" charset="-122"/>
              <a:ea typeface="微软雅黑" panose="020B0503020204020204" charset="-122"/>
              <a:cs typeface="Segoe UI Black" panose="020B0A02040204020203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35712" y="3222289"/>
            <a:ext cx="7548437" cy="2996993"/>
            <a:chOff x="2374973" y="3735087"/>
            <a:chExt cx="7961242" cy="3160891"/>
          </a:xfrm>
        </p:grpSpPr>
        <p:grpSp>
          <p:nvGrpSpPr>
            <p:cNvPr id="6" name="组合 5"/>
            <p:cNvGrpSpPr/>
            <p:nvPr/>
          </p:nvGrpSpPr>
          <p:grpSpPr>
            <a:xfrm>
              <a:off x="2374973" y="3735087"/>
              <a:ext cx="7961242" cy="3160891"/>
              <a:chOff x="1920091" y="3780785"/>
              <a:chExt cx="8336213" cy="330976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9272179" y="5413823"/>
                <a:ext cx="736697" cy="484693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233910" y="4825273"/>
                <a:ext cx="1292117" cy="1701880"/>
              </a:xfrm>
              <a:prstGeom prst="rect">
                <a:avLst/>
              </a:prstGeom>
              <a:solidFill>
                <a:srgbClr val="FFCCFF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2" name="任意多边形: 形状 4"/>
              <p:cNvSpPr/>
              <p:nvPr/>
            </p:nvSpPr>
            <p:spPr>
              <a:xfrm>
                <a:off x="1920091" y="3780785"/>
                <a:ext cx="7174384" cy="1876026"/>
              </a:xfrm>
              <a:custGeom>
                <a:avLst/>
                <a:gdLst>
                  <a:gd name="connsiteX0" fmla="*/ 7054850 w 7054850"/>
                  <a:gd name="connsiteY0" fmla="*/ 1841500 h 1841500"/>
                  <a:gd name="connsiteX1" fmla="*/ 7054850 w 7054850"/>
                  <a:gd name="connsiteY1" fmla="*/ 0 h 1841500"/>
                  <a:gd name="connsiteX2" fmla="*/ 0 w 7054850"/>
                  <a:gd name="connsiteY2" fmla="*/ 0 h 1841500"/>
                  <a:gd name="connsiteX3" fmla="*/ 0 w 7054850"/>
                  <a:gd name="connsiteY3" fmla="*/ 1301750 h 184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54850" h="1841500">
                    <a:moveTo>
                      <a:pt x="7054850" y="1841500"/>
                    </a:moveTo>
                    <a:lnTo>
                      <a:pt x="7054850" y="0"/>
                    </a:lnTo>
                    <a:lnTo>
                      <a:pt x="0" y="0"/>
                    </a:lnTo>
                    <a:lnTo>
                      <a:pt x="0" y="1301750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1920091" y="5081658"/>
                <a:ext cx="2714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2191535" y="4479286"/>
                <a:ext cx="381000" cy="1187451"/>
              </a:xfrm>
              <a:prstGeom prst="rect">
                <a:avLst/>
              </a:prstGeom>
              <a:solidFill>
                <a:srgbClr val="59B2FF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137065" y="4896958"/>
                <a:ext cx="521745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2696852" y="3976366"/>
                <a:ext cx="0" cy="1096645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2572535" y="5085141"/>
                <a:ext cx="373711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2953929" y="4825273"/>
                <a:ext cx="1519333" cy="1701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81203" y="4632653"/>
                <a:ext cx="760821" cy="44438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81203" y="6033456"/>
                <a:ext cx="735919" cy="493697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907454" y="4888345"/>
                <a:ext cx="1036478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76002" y="5461814"/>
                <a:ext cx="921469" cy="4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705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存储器</a:t>
                </a:r>
                <a:endParaRPr lang="zh-CN" altLang="en-US" sz="1705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921076" y="6092467"/>
                <a:ext cx="504915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705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endParaRPr lang="zh-CN" altLang="en-US" sz="1705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任意多边形: 形状 21"/>
              <p:cNvSpPr/>
              <p:nvPr/>
            </p:nvSpPr>
            <p:spPr>
              <a:xfrm>
                <a:off x="2809277" y="4199008"/>
                <a:ext cx="5383498" cy="882650"/>
              </a:xfrm>
              <a:custGeom>
                <a:avLst/>
                <a:gdLst>
                  <a:gd name="connsiteX0" fmla="*/ 0 w 5416550"/>
                  <a:gd name="connsiteY0" fmla="*/ 882650 h 882650"/>
                  <a:gd name="connsiteX1" fmla="*/ 0 w 5416550"/>
                  <a:gd name="connsiteY1" fmla="*/ 0 h 882650"/>
                  <a:gd name="connsiteX2" fmla="*/ 5416550 w 5416550"/>
                  <a:gd name="connsiteY2" fmla="*/ 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16550" h="882650">
                    <a:moveTo>
                      <a:pt x="0" y="882650"/>
                    </a:moveTo>
                    <a:lnTo>
                      <a:pt x="0" y="0"/>
                    </a:lnTo>
                    <a:lnTo>
                      <a:pt x="5416550" y="0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8192775" y="4191256"/>
                <a:ext cx="0" cy="99288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连接符: 肘形 37"/>
              <p:cNvCxnSpPr>
                <a:stCxn id="18" idx="3"/>
                <a:endCxn id="19" idx="1"/>
              </p:cNvCxnSpPr>
              <p:nvPr/>
            </p:nvCxnSpPr>
            <p:spPr>
              <a:xfrm flipV="1">
                <a:off x="4473262" y="4854846"/>
                <a:ext cx="407941" cy="82137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41"/>
              <p:cNvCxnSpPr>
                <a:stCxn id="18" idx="3"/>
                <a:endCxn id="20" idx="1"/>
              </p:cNvCxnSpPr>
              <p:nvPr/>
            </p:nvCxnSpPr>
            <p:spPr>
              <a:xfrm>
                <a:off x="4473262" y="5676216"/>
                <a:ext cx="407941" cy="60408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0" idx="3"/>
              </p:cNvCxnSpPr>
              <p:nvPr/>
            </p:nvCxnSpPr>
            <p:spPr>
              <a:xfrm>
                <a:off x="5617122" y="6280304"/>
                <a:ext cx="613264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5967101" y="5019291"/>
                <a:ext cx="26680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5967101" y="5440041"/>
                <a:ext cx="26680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5967101" y="5860128"/>
                <a:ext cx="26680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6168886" y="6101994"/>
                <a:ext cx="615014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181428" y="4874987"/>
                <a:ext cx="615014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R1#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182896" y="5246281"/>
                <a:ext cx="615014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R2#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178920" y="5672783"/>
                <a:ext cx="561718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W#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V="1">
                <a:off x="8174039" y="6151701"/>
                <a:ext cx="0" cy="602888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7500112" y="5195956"/>
                <a:ext cx="30705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7807169" y="4987286"/>
                <a:ext cx="238281" cy="3937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794469" y="5940248"/>
                <a:ext cx="238281" cy="3937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737424" y="4983365"/>
                <a:ext cx="375180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747760" y="5929509"/>
                <a:ext cx="361856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8045450" y="5195955"/>
                <a:ext cx="39497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8045450" y="6137098"/>
                <a:ext cx="39497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任意多边形: 形状 76"/>
              <p:cNvSpPr/>
              <p:nvPr/>
            </p:nvSpPr>
            <p:spPr>
              <a:xfrm>
                <a:off x="8440426" y="4917436"/>
                <a:ext cx="568325" cy="1498600"/>
              </a:xfrm>
              <a:custGeom>
                <a:avLst/>
                <a:gdLst>
                  <a:gd name="connsiteX0" fmla="*/ 3175 w 568325"/>
                  <a:gd name="connsiteY0" fmla="*/ 0 h 1498600"/>
                  <a:gd name="connsiteX1" fmla="*/ 568325 w 568325"/>
                  <a:gd name="connsiteY1" fmla="*/ 476250 h 1498600"/>
                  <a:gd name="connsiteX2" fmla="*/ 568325 w 568325"/>
                  <a:gd name="connsiteY2" fmla="*/ 1025525 h 1498600"/>
                  <a:gd name="connsiteX3" fmla="*/ 0 w 568325"/>
                  <a:gd name="connsiteY3" fmla="*/ 1498600 h 1498600"/>
                  <a:gd name="connsiteX4" fmla="*/ 0 w 568325"/>
                  <a:gd name="connsiteY4" fmla="*/ 930275 h 1498600"/>
                  <a:gd name="connsiteX5" fmla="*/ 161925 w 568325"/>
                  <a:gd name="connsiteY5" fmla="*/ 739775 h 1498600"/>
                  <a:gd name="connsiteX6" fmla="*/ 9525 w 568325"/>
                  <a:gd name="connsiteY6" fmla="*/ 555625 h 1498600"/>
                  <a:gd name="connsiteX7" fmla="*/ 3175 w 568325"/>
                  <a:gd name="connsiteY7" fmla="*/ 0 h 149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8325" h="1498600">
                    <a:moveTo>
                      <a:pt x="3175" y="0"/>
                    </a:moveTo>
                    <a:lnTo>
                      <a:pt x="568325" y="476250"/>
                    </a:lnTo>
                    <a:lnTo>
                      <a:pt x="568325" y="1025525"/>
                    </a:lnTo>
                    <a:lnTo>
                      <a:pt x="0" y="1498600"/>
                    </a:lnTo>
                    <a:lnTo>
                      <a:pt x="0" y="930275"/>
                    </a:lnTo>
                    <a:lnTo>
                      <a:pt x="161925" y="739775"/>
                    </a:lnTo>
                    <a:lnTo>
                      <a:pt x="9525" y="555625"/>
                    </a:lnTo>
                    <a:cubicBezTo>
                      <a:pt x="7408" y="370417"/>
                      <a:pt x="5292" y="185208"/>
                      <a:pt x="3175" y="0"/>
                    </a:cubicBezTo>
                    <a:close/>
                  </a:path>
                </a:pathLst>
              </a:custGeom>
              <a:solidFill>
                <a:srgbClr val="FF6600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486648" y="5481863"/>
                <a:ext cx="652883" cy="3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51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</a:t>
                </a:r>
                <a:endParaRPr lang="en-US" altLang="zh-CN" sz="151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9267064" y="5498066"/>
                <a:ext cx="796643" cy="326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</a:t>
                </a:r>
                <a:r>
                  <a:rPr lang="en-US" altLang="zh-CN" sz="1325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zh-CN" altLang="en-US" sz="1325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>
                <a:off x="9008751" y="5651140"/>
                <a:ext cx="25717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endCxn id="56" idx="2"/>
              </p:cNvCxnSpPr>
              <p:nvPr/>
            </p:nvCxnSpPr>
            <p:spPr>
              <a:xfrm>
                <a:off x="10016019" y="5657674"/>
                <a:ext cx="236761" cy="3059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任意多边形: 形状 88"/>
              <p:cNvSpPr/>
              <p:nvPr/>
            </p:nvSpPr>
            <p:spPr>
              <a:xfrm>
                <a:off x="2743259" y="6144724"/>
                <a:ext cx="5522088" cy="767209"/>
              </a:xfrm>
              <a:custGeom>
                <a:avLst/>
                <a:gdLst>
                  <a:gd name="connsiteX0" fmla="*/ 5486400 w 5486400"/>
                  <a:gd name="connsiteY0" fmla="*/ 0 h 742950"/>
                  <a:gd name="connsiteX1" fmla="*/ 5486400 w 5486400"/>
                  <a:gd name="connsiteY1" fmla="*/ 742950 h 742950"/>
                  <a:gd name="connsiteX2" fmla="*/ 0 w 5486400"/>
                  <a:gd name="connsiteY2" fmla="*/ 742950 h 742950"/>
                  <a:gd name="connsiteX3" fmla="*/ 0 w 5486400"/>
                  <a:gd name="connsiteY3" fmla="*/ 12065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86400" h="742950">
                    <a:moveTo>
                      <a:pt x="5486400" y="0"/>
                    </a:moveTo>
                    <a:lnTo>
                      <a:pt x="5486400" y="742950"/>
                    </a:lnTo>
                    <a:lnTo>
                      <a:pt x="0" y="742950"/>
                    </a:lnTo>
                    <a:lnTo>
                      <a:pt x="0" y="120650"/>
                    </a:lnTo>
                  </a:path>
                </a:pathLst>
              </a:custGeom>
              <a:noFill/>
              <a:ln w="19050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 flipV="1">
                <a:off x="2743259" y="6268874"/>
                <a:ext cx="209453" cy="8"/>
              </a:xfrm>
              <a:prstGeom prst="straightConnector1">
                <a:avLst/>
              </a:prstGeom>
              <a:ln w="19050" cap="sq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5035262" y="4677836"/>
                <a:ext cx="438995" cy="3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51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</a:t>
                </a:r>
                <a:endParaRPr lang="en-US" altLang="zh-CN" sz="151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981515" y="6086262"/>
                <a:ext cx="548393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7111512" y="4999470"/>
                <a:ext cx="495097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7111512" y="5925284"/>
                <a:ext cx="495097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endParaRPr lang="en-US" altLang="zh-CN" sz="170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连接符 54"/>
              <p:cNvCxnSpPr>
                <a:endCxn id="56" idx="0"/>
              </p:cNvCxnSpPr>
              <p:nvPr/>
            </p:nvCxnSpPr>
            <p:spPr>
              <a:xfrm>
                <a:off x="5842705" y="6277133"/>
                <a:ext cx="0" cy="81341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head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6" name="任意多边形 55"/>
              <p:cNvSpPr/>
              <p:nvPr/>
            </p:nvSpPr>
            <p:spPr>
              <a:xfrm>
                <a:off x="5842705" y="5660733"/>
                <a:ext cx="4410075" cy="1429819"/>
              </a:xfrm>
              <a:custGeom>
                <a:avLst/>
                <a:gdLst>
                  <a:gd name="connsiteX0" fmla="*/ 0 w 4410075"/>
                  <a:gd name="connsiteY0" fmla="*/ 1647825 h 1647825"/>
                  <a:gd name="connsiteX1" fmla="*/ 4410075 w 4410075"/>
                  <a:gd name="connsiteY1" fmla="*/ 1647825 h 1647825"/>
                  <a:gd name="connsiteX2" fmla="*/ 4410075 w 4410075"/>
                  <a:gd name="connsiteY2" fmla="*/ 0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0075" h="1647825">
                    <a:moveTo>
                      <a:pt x="0" y="1647825"/>
                    </a:moveTo>
                    <a:lnTo>
                      <a:pt x="4410075" y="1647825"/>
                    </a:lnTo>
                    <a:lnTo>
                      <a:pt x="4410075" y="0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2684959" y="3976365"/>
                <a:ext cx="7571345" cy="1705075"/>
              </a:xfrm>
              <a:custGeom>
                <a:avLst/>
                <a:gdLst>
                  <a:gd name="connsiteX0" fmla="*/ 0 w 7579360"/>
                  <a:gd name="connsiteY0" fmla="*/ 0 h 1706880"/>
                  <a:gd name="connsiteX1" fmla="*/ 7579360 w 7579360"/>
                  <a:gd name="connsiteY1" fmla="*/ 0 h 1706880"/>
                  <a:gd name="connsiteX2" fmla="*/ 7579360 w 7579360"/>
                  <a:gd name="connsiteY2" fmla="*/ 1706880 h 1706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9360" h="1706880">
                    <a:moveTo>
                      <a:pt x="0" y="0"/>
                    </a:moveTo>
                    <a:lnTo>
                      <a:pt x="7579360" y="0"/>
                    </a:lnTo>
                    <a:lnTo>
                      <a:pt x="7579360" y="1706880"/>
                    </a:lnTo>
                  </a:path>
                </a:pathLst>
              </a:cu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58854" y="5494162"/>
                <a:ext cx="591171" cy="391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705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endParaRPr lang="zh-CN" altLang="en-US" sz="1705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418819" y="5461759"/>
                <a:ext cx="1021050" cy="4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705" b="1" dirty="0" err="1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RegFile</a:t>
                </a:r>
                <a:endParaRPr lang="en-US" altLang="zh-CN" sz="170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>
                <a:off x="7500111" y="6132494"/>
                <a:ext cx="307057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 flipH="1">
              <a:off x="6236515" y="6568653"/>
              <a:ext cx="211109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236514" y="4786012"/>
              <a:ext cx="0" cy="17936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5929491" y="4786012"/>
              <a:ext cx="3070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组合 149"/>
          <p:cNvGrpSpPr/>
          <p:nvPr/>
        </p:nvGrpSpPr>
        <p:grpSpPr>
          <a:xfrm>
            <a:off x="1366472" y="1156939"/>
            <a:ext cx="9363346" cy="2489137"/>
            <a:chOff x="1461941" y="1362069"/>
            <a:chExt cx="9875404" cy="2625262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 CPU</a:t>
            </a:r>
            <a:r>
              <a:rPr lang="zh-CN" altLang="en-US" dirty="0"/>
              <a:t>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3878296" y="994614"/>
            <a:ext cx="2133678" cy="2133678"/>
          </a:xfrm>
          <a:prstGeom prst="ellipse">
            <a:avLst/>
          </a:prstGeom>
          <a:solidFill>
            <a:srgbClr val="FF6600">
              <a:alpha val="15000"/>
            </a:srgbClr>
          </a:solidFill>
          <a:ln w="19050">
            <a:solidFill>
              <a:srgbClr val="FF6600"/>
            </a:solidFill>
            <a:prstDash val="dash"/>
            <a:round/>
            <a:tailEnd type="triangle" w="med" len="med"/>
          </a:ln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379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519653" y="2582774"/>
            <a:ext cx="3172369" cy="3172369"/>
          </a:xfrm>
          <a:prstGeom prst="ellipse">
            <a:avLst/>
          </a:prstGeom>
          <a:solidFill>
            <a:srgbClr val="FF0000">
              <a:alpha val="16000"/>
            </a:srgbClr>
          </a:solidFill>
          <a:ln w="19050">
            <a:solidFill>
              <a:srgbClr val="FF6600"/>
            </a:solidFill>
            <a:prstDash val="dash"/>
            <a:round/>
            <a:tailEnd type="triangle" w="med" len="med"/>
          </a:ln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379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298621" y="2565297"/>
            <a:ext cx="3172369" cy="3172369"/>
          </a:xfrm>
          <a:prstGeom prst="ellipse">
            <a:avLst/>
          </a:prstGeom>
          <a:solidFill>
            <a:schemeClr val="accent3">
              <a:lumMod val="60000"/>
              <a:lumOff val="40000"/>
              <a:alpha val="36000"/>
            </a:schemeClr>
          </a:solidFill>
          <a:ln w="19050">
            <a:solidFill>
              <a:srgbClr val="FF6600"/>
            </a:solidFill>
            <a:prstDash val="dash"/>
            <a:round/>
            <a:tailEnd type="triangle" w="med" len="med"/>
          </a:ln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379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014070" y="2622569"/>
            <a:ext cx="3172369" cy="3172369"/>
          </a:xfrm>
          <a:prstGeom prst="ellipse">
            <a:avLst/>
          </a:prstGeom>
          <a:solidFill>
            <a:srgbClr val="FFFF00">
              <a:alpha val="36000"/>
            </a:srgbClr>
          </a:solidFill>
          <a:ln w="19050">
            <a:solidFill>
              <a:srgbClr val="FF6600"/>
            </a:solidFill>
            <a:prstDash val="dash"/>
            <a:round/>
            <a:tailEnd type="triangle" w="med" len="med"/>
          </a:ln>
        </p:spPr>
        <p:txBody>
          <a:bodyPr vert="horz" wrap="square" lIns="86699" tIns="43349" rIns="86699" bIns="43349" numCol="1" rtlCol="0" anchor="t" anchorCtr="0" compatLnSpc="1"/>
          <a:lstStyle/>
          <a:p>
            <a:pPr algn="ctr"/>
            <a:endParaRPr lang="zh-CN" altLang="en-US" sz="379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26090" y="2202957"/>
            <a:ext cx="3987102" cy="1464868"/>
            <a:chOff x="5526640" y="1825630"/>
            <a:chExt cx="5210856" cy="114206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1" name="直接连接符 10"/>
          <p:cNvCxnSpPr/>
          <p:nvPr/>
        </p:nvCxnSpPr>
        <p:spPr>
          <a:xfrm>
            <a:off x="6581773" y="3985172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581773" y="3762306"/>
            <a:ext cx="29191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207709" y="4790789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323273" y="3541098"/>
            <a:ext cx="1258500" cy="147320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15" name="组合 14"/>
          <p:cNvGrpSpPr/>
          <p:nvPr/>
        </p:nvGrpSpPr>
        <p:grpSpPr>
          <a:xfrm>
            <a:off x="8989186" y="3528056"/>
            <a:ext cx="420145" cy="877029"/>
            <a:chOff x="9501522" y="3862856"/>
            <a:chExt cx="443122" cy="924992"/>
          </a:xfrm>
        </p:grpSpPr>
        <p:sp>
          <p:nvSpPr>
            <p:cNvPr id="16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48067" y="3655476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9" name="矩形 18"/>
          <p:cNvSpPr/>
          <p:nvPr/>
        </p:nvSpPr>
        <p:spPr>
          <a:xfrm>
            <a:off x="1189259" y="3616829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53530" y="1159197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66788" y="2399684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21261" y="2607785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任意多边形: 形状 47"/>
          <p:cNvSpPr/>
          <p:nvPr/>
        </p:nvSpPr>
        <p:spPr>
          <a:xfrm>
            <a:off x="5214059" y="2836371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4" name="任意多边形: 形状 49"/>
          <p:cNvSpPr/>
          <p:nvPr/>
        </p:nvSpPr>
        <p:spPr>
          <a:xfrm flipH="1">
            <a:off x="4634989" y="3052260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" name="任意多边形: 形状 50"/>
          <p:cNvSpPr/>
          <p:nvPr/>
        </p:nvSpPr>
        <p:spPr>
          <a:xfrm>
            <a:off x="5104301" y="3042700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0101846" y="1838445"/>
            <a:ext cx="202696" cy="0"/>
          </a:xfrm>
          <a:prstGeom prst="line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9713229" y="1893209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491659" y="3878182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87491" y="3990255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手动操作 29"/>
          <p:cNvSpPr/>
          <p:nvPr/>
        </p:nvSpPr>
        <p:spPr>
          <a:xfrm rot="16200000">
            <a:off x="1750679" y="3875829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1" name="矩形 30"/>
          <p:cNvSpPr/>
          <p:nvPr/>
        </p:nvSpPr>
        <p:spPr>
          <a:xfrm>
            <a:off x="1848402" y="3709537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092060" y="3981494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929886" y="4077470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4626" y="3655477"/>
            <a:ext cx="205903" cy="408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644626" y="4702786"/>
            <a:ext cx="205903" cy="4087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6" name="矩形 35"/>
          <p:cNvSpPr/>
          <p:nvPr/>
        </p:nvSpPr>
        <p:spPr>
          <a:xfrm>
            <a:off x="3808425" y="3620093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09449" y="4656026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32593" y="5548884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84362" y="431400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30272" y="376327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1311" y="354540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4274311" y="3763420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274311" y="3969232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4" idx="1"/>
          </p:cNvCxnSpPr>
          <p:nvPr/>
        </p:nvCxnSpPr>
        <p:spPr>
          <a:xfrm>
            <a:off x="3243110" y="3859852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62398" y="2823846"/>
            <a:ext cx="33918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852613" y="3876417"/>
            <a:ext cx="4181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847785" y="4907159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手动输入 146"/>
          <p:cNvSpPr/>
          <p:nvPr/>
        </p:nvSpPr>
        <p:spPr>
          <a:xfrm>
            <a:off x="5370502" y="5551106"/>
            <a:ext cx="1149783" cy="3433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rgbClr val="ED7D3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9" name="矩形 48"/>
          <p:cNvSpPr/>
          <p:nvPr/>
        </p:nvSpPr>
        <p:spPr>
          <a:xfrm>
            <a:off x="5484704" y="5605936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315706" y="359845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15706" y="3804243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15706" y="4215699"/>
            <a:ext cx="4495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15708" y="4642845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94485" y="3507945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38647" y="3592031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35273" y="3831625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80727" y="4245253"/>
            <a:ext cx="863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Register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File</a:t>
            </a:r>
            <a:endParaRPr lang="zh-CN" altLang="en-US" sz="14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47475" y="3548025"/>
            <a:ext cx="205903" cy="63586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9" name="矩形 58"/>
          <p:cNvSpPr/>
          <p:nvPr/>
        </p:nvSpPr>
        <p:spPr>
          <a:xfrm>
            <a:off x="6987449" y="3513434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998432" y="3946882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20286" y="5482302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7053377" y="3770551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053377" y="3981178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920740" y="4184878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655879" y="4025037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8552648" y="4290136"/>
            <a:ext cx="4365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/>
          <p:cNvSpPr/>
          <p:nvPr/>
        </p:nvSpPr>
        <p:spPr>
          <a:xfrm rot="4500000">
            <a:off x="7698892" y="4983025"/>
            <a:ext cx="472862" cy="389383"/>
          </a:xfrm>
          <a:prstGeom prst="parallelogram">
            <a:avLst/>
          </a:prstGeom>
          <a:solidFill>
            <a:srgbClr val="ED7D3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8" name="矩形 67"/>
          <p:cNvSpPr/>
          <p:nvPr/>
        </p:nvSpPr>
        <p:spPr>
          <a:xfrm>
            <a:off x="7701108" y="5020619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任意多边形: 形状 192"/>
          <p:cNvSpPr/>
          <p:nvPr/>
        </p:nvSpPr>
        <p:spPr>
          <a:xfrm flipV="1">
            <a:off x="8019716" y="3589782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0" name="矩形 69"/>
          <p:cNvSpPr/>
          <p:nvPr/>
        </p:nvSpPr>
        <p:spPr>
          <a:xfrm>
            <a:off x="8506985" y="3372107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532363" y="4271250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171428" y="3464794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415566" y="4012689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9409331" y="4003309"/>
            <a:ext cx="8957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0412097" y="4013063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0194085" y="3809574"/>
            <a:ext cx="205903" cy="40971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364574" y="3768345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4452184" y="4313298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4274310" y="4524925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788502" y="4390225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570012" y="3615396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554180" y="1477546"/>
            <a:ext cx="653529" cy="1568364"/>
            <a:chOff x="4823977" y="1700209"/>
            <a:chExt cx="689269" cy="1654134"/>
          </a:xfrm>
        </p:grpSpPr>
        <p:sp>
          <p:nvSpPr>
            <p:cNvPr id="83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4" name="矩形 83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1"/>
          <p:cNvGrpSpPr/>
          <p:nvPr/>
        </p:nvGrpSpPr>
        <p:grpSpPr>
          <a:xfrm>
            <a:off x="10276431" y="1684777"/>
            <a:ext cx="259246" cy="192503"/>
            <a:chOff x="3990332" y="3048832"/>
            <a:chExt cx="1009448" cy="723602"/>
          </a:xfrm>
        </p:grpSpPr>
        <p:sp>
          <p:nvSpPr>
            <p:cNvPr id="88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89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973450" y="4547199"/>
            <a:ext cx="271780" cy="521970"/>
            <a:chOff x="4311617" y="4168879"/>
            <a:chExt cx="271795" cy="521999"/>
          </a:xfrm>
        </p:grpSpPr>
        <p:sp>
          <p:nvSpPr>
            <p:cNvPr id="91" name="流程图: 手动操作 90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2" name="矩形 91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722684" y="3538834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722684" y="3756264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88644" y="4492604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530092" y="3936461"/>
            <a:ext cx="454660" cy="446955"/>
            <a:chOff x="3743887" y="4293594"/>
            <a:chExt cx="479524" cy="471398"/>
          </a:xfrm>
        </p:grpSpPr>
        <p:grpSp>
          <p:nvGrpSpPr>
            <p:cNvPr id="97" name="组合 96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99" name="直接连接符 98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矩形 99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8" name="等腰三角形 9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3530092" y="4985082"/>
            <a:ext cx="454660" cy="446955"/>
            <a:chOff x="3743887" y="4293594"/>
            <a:chExt cx="479524" cy="471398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04" name="直接连接符 103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矩形 104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等腰三角形 10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147820" y="3964118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107" name="组合 106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109" name="直接连接符 108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矩形 109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8" name="等腰三角形 10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727166" y="4058193"/>
            <a:ext cx="454660" cy="446955"/>
            <a:chOff x="3743887" y="4293594"/>
            <a:chExt cx="479524" cy="471398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14" name="直接连接符 113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" name="等腰三角形 11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10077236" y="4093109"/>
            <a:ext cx="454660" cy="446955"/>
            <a:chOff x="3743887" y="4293594"/>
            <a:chExt cx="479524" cy="471398"/>
          </a:xfrm>
        </p:grpSpPr>
        <p:grpSp>
          <p:nvGrpSpPr>
            <p:cNvPr id="117" name="组合 116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19" name="直接连接符 118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19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" name="等腰三角形 11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712221" y="4889837"/>
            <a:ext cx="454660" cy="446954"/>
            <a:chOff x="3743887" y="4293594"/>
            <a:chExt cx="479524" cy="471397"/>
          </a:xfrm>
          <a:solidFill>
            <a:srgbClr val="FFCCFF"/>
          </a:solidFill>
        </p:grpSpPr>
        <p:grpSp>
          <p:nvGrpSpPr>
            <p:cNvPr id="122" name="组合 121"/>
            <p:cNvGrpSpPr/>
            <p:nvPr/>
          </p:nvGrpSpPr>
          <p:grpSpPr>
            <a:xfrm>
              <a:off x="3743887" y="4411013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124" name="直接连接符 123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矩形 124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等腰三角形 12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126" name="矩形 125"/>
          <p:cNvSpPr/>
          <p:nvPr/>
        </p:nvSpPr>
        <p:spPr>
          <a:xfrm>
            <a:off x="3436127" y="3410812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3435788" y="4422763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28" name="组合 127"/>
          <p:cNvGrpSpPr/>
          <p:nvPr/>
        </p:nvGrpSpPr>
        <p:grpSpPr>
          <a:xfrm>
            <a:off x="3625535" y="1324222"/>
            <a:ext cx="7773989" cy="2065270"/>
            <a:chOff x="3844547" y="1538500"/>
            <a:chExt cx="8199129" cy="2178215"/>
          </a:xfrm>
        </p:grpSpPr>
        <p:sp>
          <p:nvSpPr>
            <p:cNvPr id="129" name="矩形 128"/>
            <p:cNvSpPr/>
            <p:nvPr/>
          </p:nvSpPr>
          <p:spPr>
            <a:xfrm>
              <a:off x="4376674" y="1927903"/>
              <a:ext cx="55922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IorD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132343" y="2431768"/>
              <a:ext cx="82644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IRWrite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3844547" y="2167772"/>
              <a:ext cx="103070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矩形 132"/>
            <p:cNvSpPr/>
            <p:nvPr/>
          </p:nvSpPr>
          <p:spPr>
            <a:xfrm>
              <a:off x="5467373" y="1538500"/>
              <a:ext cx="806351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PCWrite</a:t>
              </a:r>
              <a:endParaRPr lang="en-US" altLang="zh-CN" sz="1200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467373" y="1759117"/>
              <a:ext cx="701873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467373" y="1979734"/>
              <a:ext cx="636240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200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467373" y="2200351"/>
              <a:ext cx="65700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200" b="1" baseline="-25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467373" y="2420968"/>
              <a:ext cx="86796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ALUSrcB</a:t>
              </a:r>
              <a:endParaRPr lang="en-US" altLang="zh-CN" sz="1200" b="1" baseline="-25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467373" y="2641585"/>
              <a:ext cx="87667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ALUSrcA</a:t>
              </a:r>
              <a:endParaRPr lang="en-US" altLang="zh-CN" sz="1200" b="1" baseline="-25000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467373" y="2862201"/>
              <a:ext cx="85992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200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1396050" y="1752004"/>
              <a:ext cx="64762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PCEn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4561939" y="3396602"/>
              <a:ext cx="74741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324550" y="3404622"/>
              <a:ext cx="103405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325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等腰三角形 142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144" name="矩形 143"/>
          <p:cNvSpPr/>
          <p:nvPr/>
        </p:nvSpPr>
        <p:spPr>
          <a:xfrm>
            <a:off x="936212" y="3356695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8108125" y="3825210"/>
            <a:ext cx="444523" cy="993977"/>
            <a:chOff x="4336181" y="4140652"/>
            <a:chExt cx="214542" cy="587002"/>
          </a:xfrm>
        </p:grpSpPr>
        <p:sp>
          <p:nvSpPr>
            <p:cNvPr id="146" name="流程图: 手动操作 145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8" name="直接连接符 147"/>
          <p:cNvCxnSpPr/>
          <p:nvPr/>
        </p:nvCxnSpPr>
        <p:spPr>
          <a:xfrm>
            <a:off x="7919390" y="4587044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V="1">
            <a:off x="7920643" y="4587044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组合 154"/>
          <p:cNvGrpSpPr/>
          <p:nvPr/>
        </p:nvGrpSpPr>
        <p:grpSpPr>
          <a:xfrm>
            <a:off x="5220408" y="1566155"/>
            <a:ext cx="5075479" cy="141417"/>
            <a:chOff x="5526640" y="1825630"/>
            <a:chExt cx="5353044" cy="149151"/>
          </a:xfrm>
        </p:grpSpPr>
        <p:cxnSp>
          <p:nvCxnSpPr>
            <p:cNvPr id="156" name="直接连接符 15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9" name="直接连接符 158"/>
          <p:cNvCxnSpPr/>
          <p:nvPr/>
        </p:nvCxnSpPr>
        <p:spPr>
          <a:xfrm>
            <a:off x="5220409" y="1781028"/>
            <a:ext cx="4629371" cy="0"/>
          </a:xfrm>
          <a:prstGeom prst="line">
            <a:avLst/>
          </a:prstGeom>
          <a:noFill/>
          <a:ln w="19050" cap="sq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0" name="组合 159"/>
          <p:cNvGrpSpPr/>
          <p:nvPr/>
        </p:nvGrpSpPr>
        <p:grpSpPr>
          <a:xfrm>
            <a:off x="5220408" y="1993378"/>
            <a:ext cx="5933775" cy="1720651"/>
            <a:chOff x="5526640" y="1825630"/>
            <a:chExt cx="5210856" cy="1341486"/>
          </a:xfrm>
        </p:grpSpPr>
        <p:cxnSp>
          <p:nvCxnSpPr>
            <p:cNvPr id="161" name="直接连接符 16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3" name="组合 162"/>
          <p:cNvGrpSpPr/>
          <p:nvPr/>
        </p:nvGrpSpPr>
        <p:grpSpPr>
          <a:xfrm>
            <a:off x="5219673" y="2412570"/>
            <a:ext cx="3134510" cy="1498461"/>
            <a:chOff x="5526640" y="1825630"/>
            <a:chExt cx="5210856" cy="1168258"/>
          </a:xfrm>
        </p:grpSpPr>
        <p:cxnSp>
          <p:nvCxnSpPr>
            <p:cNvPr id="164" name="直接连接符 16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组合 165"/>
          <p:cNvGrpSpPr/>
          <p:nvPr/>
        </p:nvGrpSpPr>
        <p:grpSpPr>
          <a:xfrm>
            <a:off x="5226757" y="2623439"/>
            <a:ext cx="2697653" cy="855990"/>
            <a:chOff x="5526640" y="1825630"/>
            <a:chExt cx="5220570" cy="667363"/>
          </a:xfrm>
        </p:grpSpPr>
        <p:cxnSp>
          <p:nvCxnSpPr>
            <p:cNvPr id="167" name="直接连接符 16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9" name="组合 168"/>
          <p:cNvGrpSpPr/>
          <p:nvPr/>
        </p:nvGrpSpPr>
        <p:grpSpPr>
          <a:xfrm flipH="1">
            <a:off x="1996148" y="1947370"/>
            <a:ext cx="2588014" cy="1827074"/>
            <a:chOff x="5526640" y="1825630"/>
            <a:chExt cx="5210856" cy="1341486"/>
          </a:xfrm>
        </p:grpSpPr>
        <p:cxnSp>
          <p:nvCxnSpPr>
            <p:cNvPr id="170" name="直接连接符 16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组合 171"/>
          <p:cNvGrpSpPr/>
          <p:nvPr/>
        </p:nvGrpSpPr>
        <p:grpSpPr>
          <a:xfrm flipH="1">
            <a:off x="2833075" y="2191476"/>
            <a:ext cx="1750117" cy="1361631"/>
            <a:chOff x="5526640" y="1825630"/>
            <a:chExt cx="5210856" cy="1341486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5" name="组合 174"/>
          <p:cNvGrpSpPr/>
          <p:nvPr/>
        </p:nvGrpSpPr>
        <p:grpSpPr>
          <a:xfrm flipH="1">
            <a:off x="3766957" y="2436450"/>
            <a:ext cx="816234" cy="1218551"/>
            <a:chOff x="5526640" y="1825630"/>
            <a:chExt cx="5210856" cy="1341486"/>
          </a:xfrm>
        </p:grpSpPr>
        <p:cxnSp>
          <p:nvCxnSpPr>
            <p:cNvPr id="176" name="直接连接符 17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8" name="组合 177"/>
          <p:cNvGrpSpPr/>
          <p:nvPr/>
        </p:nvGrpSpPr>
        <p:grpSpPr>
          <a:xfrm>
            <a:off x="1692426" y="3125431"/>
            <a:ext cx="6112648" cy="746763"/>
            <a:chOff x="1805721" y="3620584"/>
            <a:chExt cx="6446933" cy="787602"/>
          </a:xfrm>
        </p:grpSpPr>
        <p:cxnSp>
          <p:nvCxnSpPr>
            <p:cNvPr id="179" name="直接连接符 178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1692426" y="4020070"/>
            <a:ext cx="9026782" cy="2047497"/>
            <a:chOff x="1805721" y="4564148"/>
            <a:chExt cx="9520434" cy="2159469"/>
          </a:xfrm>
        </p:grpSpPr>
        <p:grpSp>
          <p:nvGrpSpPr>
            <p:cNvPr id="184" name="组合 183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186" name="直接连接符 185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5" name="直接连接符 184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组合 188"/>
          <p:cNvGrpSpPr/>
          <p:nvPr/>
        </p:nvGrpSpPr>
        <p:grpSpPr>
          <a:xfrm>
            <a:off x="1014270" y="3885045"/>
            <a:ext cx="10411306" cy="2368641"/>
            <a:chOff x="1805720" y="4629712"/>
            <a:chExt cx="9520436" cy="2093905"/>
          </a:xfrm>
        </p:grpSpPr>
        <p:grpSp>
          <p:nvGrpSpPr>
            <p:cNvPr id="190" name="组合 189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193" name="直接连接符 192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1" name="直接连接符 190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2172705" y="3981178"/>
            <a:ext cx="5106595" cy="1461540"/>
            <a:chOff x="1805721" y="4522265"/>
            <a:chExt cx="9520434" cy="2226972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199" name="直接连接符 198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8" name="直接连接符 197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201"/>
          <p:cNvGrpSpPr/>
          <p:nvPr/>
        </p:nvGrpSpPr>
        <p:grpSpPr>
          <a:xfrm>
            <a:off x="3413932" y="3883866"/>
            <a:ext cx="220871" cy="1005969"/>
            <a:chOff x="1744472" y="3175426"/>
            <a:chExt cx="1545101" cy="1323927"/>
          </a:xfrm>
        </p:grpSpPr>
        <p:cxnSp>
          <p:nvCxnSpPr>
            <p:cNvPr id="203" name="直接连接符 202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5" name="组合 204"/>
          <p:cNvGrpSpPr/>
          <p:nvPr/>
        </p:nvGrpSpPr>
        <p:grpSpPr>
          <a:xfrm>
            <a:off x="4828156" y="4702785"/>
            <a:ext cx="166555" cy="1360040"/>
            <a:chOff x="1239056" y="2825057"/>
            <a:chExt cx="1165136" cy="1789912"/>
          </a:xfrm>
        </p:grpSpPr>
        <p:cxnSp>
          <p:nvCxnSpPr>
            <p:cNvPr id="206" name="直接连接符 205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8" name="组合 207"/>
          <p:cNvGrpSpPr/>
          <p:nvPr/>
        </p:nvGrpSpPr>
        <p:grpSpPr>
          <a:xfrm>
            <a:off x="7583734" y="4374175"/>
            <a:ext cx="537165" cy="1387274"/>
            <a:chOff x="1239056" y="2754720"/>
            <a:chExt cx="2279270" cy="1885824"/>
          </a:xfrm>
        </p:grpSpPr>
        <p:cxnSp>
          <p:nvCxnSpPr>
            <p:cNvPr id="209" name="直接连接符 208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1" name="组合 210"/>
          <p:cNvGrpSpPr/>
          <p:nvPr/>
        </p:nvGrpSpPr>
        <p:grpSpPr>
          <a:xfrm>
            <a:off x="9857183" y="3598450"/>
            <a:ext cx="1203172" cy="391805"/>
            <a:chOff x="571433" y="3331468"/>
            <a:chExt cx="5105236" cy="1364800"/>
          </a:xfrm>
        </p:grpSpPr>
        <p:cxnSp>
          <p:nvCxnSpPr>
            <p:cNvPr id="212" name="直接连接符 211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6" name="组合 215"/>
          <p:cNvGrpSpPr/>
          <p:nvPr/>
        </p:nvGrpSpPr>
        <p:grpSpPr>
          <a:xfrm>
            <a:off x="11009112" y="3666253"/>
            <a:ext cx="271780" cy="521970"/>
            <a:chOff x="4311617" y="4168879"/>
            <a:chExt cx="271795" cy="522000"/>
          </a:xfrm>
        </p:grpSpPr>
        <p:sp>
          <p:nvSpPr>
            <p:cNvPr id="217" name="流程图: 手动操作 216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7780626" y="3392811"/>
            <a:ext cx="271780" cy="521970"/>
            <a:chOff x="4311617" y="4168879"/>
            <a:chExt cx="271795" cy="521999"/>
          </a:xfrm>
        </p:grpSpPr>
        <p:sp>
          <p:nvSpPr>
            <p:cNvPr id="220" name="流程图: 手动操作 219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2" name="直接连接符 221"/>
          <p:cNvCxnSpPr/>
          <p:nvPr/>
        </p:nvCxnSpPr>
        <p:spPr>
          <a:xfrm>
            <a:off x="4450826" y="3990100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3" name="组合 222"/>
          <p:cNvGrpSpPr/>
          <p:nvPr/>
        </p:nvGrpSpPr>
        <p:grpSpPr>
          <a:xfrm>
            <a:off x="4553665" y="4128629"/>
            <a:ext cx="271780" cy="521970"/>
            <a:chOff x="4311617" y="4168879"/>
            <a:chExt cx="271795" cy="521999"/>
          </a:xfrm>
        </p:grpSpPr>
        <p:sp>
          <p:nvSpPr>
            <p:cNvPr id="224" name="流程图: 手动操作 223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6533163" y="5381177"/>
            <a:ext cx="1411329" cy="404007"/>
            <a:chOff x="1394482" y="2325715"/>
            <a:chExt cx="1159010" cy="531703"/>
          </a:xfrm>
        </p:grpSpPr>
        <p:cxnSp>
          <p:nvCxnSpPr>
            <p:cNvPr id="227" name="直接连接符 226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9" name="组合 228"/>
          <p:cNvGrpSpPr/>
          <p:nvPr/>
        </p:nvGrpSpPr>
        <p:grpSpPr>
          <a:xfrm>
            <a:off x="9433336" y="1893209"/>
            <a:ext cx="286797" cy="1977742"/>
            <a:chOff x="1394482" y="2325714"/>
            <a:chExt cx="1159010" cy="531704"/>
          </a:xfrm>
        </p:grpSpPr>
        <p:cxnSp>
          <p:nvCxnSpPr>
            <p:cNvPr id="230" name="直接连接符 229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2" name="流程图: 延期 231"/>
          <p:cNvSpPr/>
          <p:nvPr/>
        </p:nvSpPr>
        <p:spPr>
          <a:xfrm>
            <a:off x="9851035" y="1737881"/>
            <a:ext cx="250811" cy="203189"/>
          </a:xfrm>
          <a:prstGeom prst="flowChartDelay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233" name="组合 232"/>
          <p:cNvGrpSpPr/>
          <p:nvPr/>
        </p:nvGrpSpPr>
        <p:grpSpPr>
          <a:xfrm>
            <a:off x="4262398" y="2620175"/>
            <a:ext cx="1106045" cy="3188000"/>
            <a:chOff x="1239056" y="2754720"/>
            <a:chExt cx="7791499" cy="1918806"/>
          </a:xfrm>
        </p:grpSpPr>
        <p:cxnSp>
          <p:nvCxnSpPr>
            <p:cNvPr id="234" name="直接连接符 233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 flipH="1">
              <a:off x="1239056" y="4673526"/>
              <a:ext cx="779149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7" name="组合 236"/>
          <p:cNvGrpSpPr/>
          <p:nvPr/>
        </p:nvGrpSpPr>
        <p:grpSpPr>
          <a:xfrm>
            <a:off x="2372179" y="3512175"/>
            <a:ext cx="923771" cy="1615853"/>
            <a:chOff x="2522647" y="4028476"/>
            <a:chExt cx="974290" cy="1704220"/>
          </a:xfrm>
        </p:grpSpPr>
        <p:sp>
          <p:nvSpPr>
            <p:cNvPr id="238" name="矩形 237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39" name="矩形 238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3033486" y="4239007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2553908" y="4650629"/>
              <a:ext cx="90614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2522647" y="5002406"/>
              <a:ext cx="515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4" name="组合 243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245" name="组合 244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247" name="直接连接符 246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矩形 247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6" name="等腰三角形 24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任意多边形: 形状 47"/>
          <p:cNvSpPr/>
          <p:nvPr/>
        </p:nvSpPr>
        <p:spPr>
          <a:xfrm>
            <a:off x="5233724" y="3114950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394" name="组合 393"/>
          <p:cNvGrpSpPr/>
          <p:nvPr/>
        </p:nvGrpSpPr>
        <p:grpSpPr>
          <a:xfrm flipH="1">
            <a:off x="2852740" y="2470055"/>
            <a:ext cx="1750117" cy="1361631"/>
            <a:chOff x="5526640" y="1825630"/>
            <a:chExt cx="5210856" cy="1341486"/>
          </a:xfrm>
        </p:grpSpPr>
        <p:cxnSp>
          <p:nvCxnSpPr>
            <p:cNvPr id="395" name="直接连接符 39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245755" y="2481536"/>
            <a:ext cx="3987102" cy="1464868"/>
            <a:chOff x="5526640" y="1825630"/>
            <a:chExt cx="5210856" cy="1142068"/>
          </a:xfrm>
        </p:grpSpPr>
        <p:cxnSp>
          <p:nvCxnSpPr>
            <p:cNvPr id="247" name="直接连接符 24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6601438" y="4263751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601438" y="4040885"/>
            <a:ext cx="29191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227375" y="5069368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342939" y="3819677"/>
            <a:ext cx="1258500" cy="1473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14" name="组合 13"/>
          <p:cNvGrpSpPr/>
          <p:nvPr/>
        </p:nvGrpSpPr>
        <p:grpSpPr>
          <a:xfrm>
            <a:off x="9008851" y="3806635"/>
            <a:ext cx="420145" cy="877029"/>
            <a:chOff x="9501522" y="3862856"/>
            <a:chExt cx="443122" cy="924992"/>
          </a:xfrm>
        </p:grpSpPr>
        <p:sp>
          <p:nvSpPr>
            <p:cNvPr id="245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46" name="矩形 245"/>
            <p:cNvSpPr/>
            <p:nvPr/>
          </p:nvSpPr>
          <p:spPr>
            <a:xfrm rot="16200000">
              <a:off x="9410368" y="4144537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424412" y="3819677"/>
            <a:ext cx="828857" cy="12596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8" name="矩形 17"/>
          <p:cNvSpPr/>
          <p:nvPr/>
        </p:nvSpPr>
        <p:spPr>
          <a:xfrm>
            <a:off x="4673195" y="1437776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86453" y="2678262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40927" y="2886363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任意多边形: 形状 47"/>
          <p:cNvSpPr/>
          <p:nvPr/>
        </p:nvSpPr>
        <p:spPr>
          <a:xfrm>
            <a:off x="5233724" y="3114949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2" name="任意多边形: 形状 49"/>
          <p:cNvSpPr/>
          <p:nvPr/>
        </p:nvSpPr>
        <p:spPr>
          <a:xfrm flipH="1">
            <a:off x="4654654" y="3330839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3" name="任意多边形: 形状 50"/>
          <p:cNvSpPr/>
          <p:nvPr/>
        </p:nvSpPr>
        <p:spPr>
          <a:xfrm>
            <a:off x="5123967" y="3321280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0121511" y="2117024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11324" y="4156760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07155" y="4268834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手动操作 27"/>
          <p:cNvSpPr/>
          <p:nvPr/>
        </p:nvSpPr>
        <p:spPr>
          <a:xfrm rot="16200000">
            <a:off x="1770345" y="4154408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9" name="矩形 28"/>
          <p:cNvSpPr/>
          <p:nvPr/>
        </p:nvSpPr>
        <p:spPr>
          <a:xfrm>
            <a:off x="1868068" y="3988116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111726" y="4260073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49551" y="4356049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664292" y="3934055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08764" y="3790752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76195" y="3990368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08485" y="4072914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21484" y="4380646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91844" y="4714182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664292" y="4981365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9" name="矩形 38"/>
          <p:cNvSpPr/>
          <p:nvPr/>
        </p:nvSpPr>
        <p:spPr>
          <a:xfrm>
            <a:off x="3828090" y="3898672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29114" y="4934605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52258" y="5827463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04027" y="459257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49937" y="404184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50976" y="382397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93976" y="4041999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293976" y="4247811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2" idx="1"/>
          </p:cNvCxnSpPr>
          <p:nvPr/>
        </p:nvCxnSpPr>
        <p:spPr>
          <a:xfrm>
            <a:off x="3262775" y="4138431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297426" y="3102425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72278" y="4154996"/>
            <a:ext cx="42169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867450" y="5185738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504369" y="5884516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335371" y="3877029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35371" y="4082822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35371" y="4494278"/>
            <a:ext cx="4495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35372" y="4921424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14151" y="3786524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58312" y="3870610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254939" y="4110204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00392" y="4523832"/>
            <a:ext cx="863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Register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File</a:t>
            </a:r>
            <a:endParaRPr lang="zh-CN" altLang="en-US" sz="14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67140" y="3826604"/>
            <a:ext cx="205903" cy="635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1" name="矩形 60"/>
          <p:cNvSpPr/>
          <p:nvPr/>
        </p:nvSpPr>
        <p:spPr>
          <a:xfrm>
            <a:off x="7007114" y="3792013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018097" y="4225461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39951" y="5760881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7073043" y="4049130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073043" y="4259757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940406" y="4463457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675544" y="4303616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8572313" y="4568716"/>
            <a:ext cx="4365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平行四边形 68"/>
          <p:cNvSpPr/>
          <p:nvPr/>
        </p:nvSpPr>
        <p:spPr>
          <a:xfrm rot="4500000">
            <a:off x="7718557" y="5261604"/>
            <a:ext cx="472862" cy="389383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0" name="矩形 69"/>
          <p:cNvSpPr/>
          <p:nvPr/>
        </p:nvSpPr>
        <p:spPr>
          <a:xfrm>
            <a:off x="7720774" y="5299198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任意多边形: 形状 192"/>
          <p:cNvSpPr/>
          <p:nvPr/>
        </p:nvSpPr>
        <p:spPr>
          <a:xfrm flipV="1">
            <a:off x="8039382" y="3868361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2" name="矩形 71"/>
          <p:cNvSpPr/>
          <p:nvPr/>
        </p:nvSpPr>
        <p:spPr>
          <a:xfrm>
            <a:off x="8526650" y="3650686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52029" y="4549829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191094" y="3743373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435230" y="4291267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428996" y="4281888"/>
            <a:ext cx="8957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0431762" y="4291642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0384239" y="4046924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4471849" y="4591877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293976" y="4803504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808167" y="4668804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589677" y="3893974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573845" y="1756125"/>
            <a:ext cx="653529" cy="1568364"/>
            <a:chOff x="4823977" y="1700209"/>
            <a:chExt cx="689269" cy="1654134"/>
          </a:xfrm>
        </p:grpSpPr>
        <p:sp>
          <p:nvSpPr>
            <p:cNvPr id="241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42" name="矩形 241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Group 1"/>
          <p:cNvGrpSpPr/>
          <p:nvPr/>
        </p:nvGrpSpPr>
        <p:grpSpPr>
          <a:xfrm>
            <a:off x="10296097" y="1963356"/>
            <a:ext cx="259246" cy="192503"/>
            <a:chOff x="3990332" y="3048832"/>
            <a:chExt cx="1009448" cy="723602"/>
          </a:xfrm>
        </p:grpSpPr>
        <p:sp>
          <p:nvSpPr>
            <p:cNvPr id="239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/>
            </a:p>
          </p:txBody>
        </p:sp>
        <p:sp>
          <p:nvSpPr>
            <p:cNvPr id="240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4993113" y="4825775"/>
            <a:ext cx="271780" cy="521970"/>
            <a:chOff x="4311617" y="4168879"/>
            <a:chExt cx="271795" cy="522000"/>
          </a:xfrm>
        </p:grpSpPr>
        <p:sp>
          <p:nvSpPr>
            <p:cNvPr id="237" name="流程图: 手动操作 236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38" name="矩形 237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4742349" y="3817412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742349" y="4034843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308310" y="4771182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3549760" y="4215038"/>
            <a:ext cx="454660" cy="446955"/>
            <a:chOff x="3743887" y="4293594"/>
            <a:chExt cx="479524" cy="471398"/>
          </a:xfrm>
        </p:grpSpPr>
        <p:grpSp>
          <p:nvGrpSpPr>
            <p:cNvPr id="233" name="组合 232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235" name="直接连接符 234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矩形 235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4" name="等腰三角形 233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549760" y="5263659"/>
            <a:ext cx="454660" cy="446955"/>
            <a:chOff x="3743887" y="4293594"/>
            <a:chExt cx="479524" cy="471398"/>
          </a:xfrm>
          <a:solidFill>
            <a:schemeClr val="bg1"/>
          </a:solidFill>
        </p:grpSpPr>
        <p:grpSp>
          <p:nvGrpSpPr>
            <p:cNvPr id="229" name="组合 228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231" name="直接连接符 230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矩形 231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0" name="等腰三角形 22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626441" y="4944492"/>
            <a:ext cx="454660" cy="462113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221" name="组合 220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223" name="直接连接符 222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矩形 223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2" name="等腰三角形 221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746834" y="4336770"/>
            <a:ext cx="454660" cy="446955"/>
            <a:chOff x="3743887" y="4293594"/>
            <a:chExt cx="479524" cy="471398"/>
          </a:xfrm>
        </p:grpSpPr>
        <p:grpSp>
          <p:nvGrpSpPr>
            <p:cNvPr id="217" name="组合 216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219" name="直接连接符 218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矩形 219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8" name="等腰三角形 21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096903" y="4371686"/>
            <a:ext cx="454660" cy="446955"/>
            <a:chOff x="3743887" y="4293594"/>
            <a:chExt cx="479524" cy="471398"/>
          </a:xfrm>
        </p:grpSpPr>
        <p:grpSp>
          <p:nvGrpSpPr>
            <p:cNvPr id="213" name="组合 212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215" name="直接连接符 214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矩形 215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4" name="等腰三角形 213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731889" y="5168414"/>
            <a:ext cx="454660" cy="446955"/>
            <a:chOff x="3743887" y="4293594"/>
            <a:chExt cx="479524" cy="471398"/>
          </a:xfrm>
          <a:solidFill>
            <a:srgbClr val="FFCCFF"/>
          </a:solidFill>
        </p:grpSpPr>
        <p:grpSp>
          <p:nvGrpSpPr>
            <p:cNvPr id="209" name="组合 208"/>
            <p:cNvGrpSpPr/>
            <p:nvPr/>
          </p:nvGrpSpPr>
          <p:grpSpPr>
            <a:xfrm>
              <a:off x="3743887" y="4411014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211" name="直接连接符 210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矩形 211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0" name="等腰三角形 20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96" name="矩形 95"/>
          <p:cNvSpPr/>
          <p:nvPr/>
        </p:nvSpPr>
        <p:spPr>
          <a:xfrm>
            <a:off x="3455793" y="3689391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55453" y="4701342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541721" y="1602801"/>
            <a:ext cx="7868077" cy="2065270"/>
            <a:chOff x="3735408" y="1538500"/>
            <a:chExt cx="8298362" cy="2178215"/>
          </a:xfrm>
        </p:grpSpPr>
        <p:sp>
          <p:nvSpPr>
            <p:cNvPr id="194" name="矩形 193"/>
            <p:cNvSpPr/>
            <p:nvPr/>
          </p:nvSpPr>
          <p:spPr>
            <a:xfrm>
              <a:off x="4300038" y="1894972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4012122" y="2425098"/>
              <a:ext cx="876105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3735408" y="2167772"/>
              <a:ext cx="1139848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zh-CN" altLang="en-US" sz="1325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矩形 197"/>
            <p:cNvSpPr/>
            <p:nvPr/>
          </p:nvSpPr>
          <p:spPr>
            <a:xfrm>
              <a:off x="5467374" y="1538500"/>
              <a:ext cx="854125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5467374" y="1759117"/>
              <a:ext cx="750994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5467374" y="1979734"/>
              <a:ext cx="647864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5467374" y="2200351"/>
              <a:ext cx="696893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zh-CN" altLang="en-US" sz="1200" baseline="-25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5467374" y="2420968"/>
              <a:ext cx="881176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zh-CN" altLang="en-US" sz="1200" baseline="-25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5467374" y="2641585"/>
              <a:ext cx="891320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zh-CN" altLang="en-US" sz="1200" baseline="-25000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5467374" y="2862201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11396050" y="1752004"/>
              <a:ext cx="637720" cy="312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zh-CN" altLang="en-US" sz="1325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208" name="等腰三角形 207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955877" y="3635274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127790" y="4103789"/>
            <a:ext cx="444523" cy="993977"/>
            <a:chOff x="4336181" y="4140652"/>
            <a:chExt cx="214542" cy="587002"/>
          </a:xfrm>
        </p:grpSpPr>
        <p:sp>
          <p:nvSpPr>
            <p:cNvPr id="192" name="流程图: 手动操作 191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1" name="直接连接符 100"/>
          <p:cNvCxnSpPr/>
          <p:nvPr/>
        </p:nvCxnSpPr>
        <p:spPr>
          <a:xfrm>
            <a:off x="7939055" y="4865623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7940309" y="4865623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1386137" y="1435518"/>
            <a:ext cx="9363346" cy="2489137"/>
            <a:chOff x="1461941" y="1362069"/>
            <a:chExt cx="9875404" cy="2625262"/>
          </a:xfrm>
        </p:grpSpPr>
        <p:cxnSp>
          <p:nvCxnSpPr>
            <p:cNvPr id="188" name="直接连接符 187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5240074" y="1844733"/>
            <a:ext cx="5075479" cy="141417"/>
            <a:chOff x="5526640" y="1825630"/>
            <a:chExt cx="5353044" cy="149151"/>
          </a:xfrm>
        </p:grpSpPr>
        <p:cxnSp>
          <p:nvCxnSpPr>
            <p:cNvPr id="185" name="直接连接符 18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5240074" y="2059607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5240074" y="2271956"/>
            <a:ext cx="5933775" cy="1720651"/>
            <a:chOff x="5526640" y="1825630"/>
            <a:chExt cx="5210856" cy="1341486"/>
          </a:xfrm>
        </p:grpSpPr>
        <p:cxnSp>
          <p:nvCxnSpPr>
            <p:cNvPr id="183" name="直接连接符 18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5239339" y="2691149"/>
            <a:ext cx="3134510" cy="1498461"/>
            <a:chOff x="5526640" y="1825630"/>
            <a:chExt cx="5210856" cy="1168258"/>
          </a:xfrm>
        </p:grpSpPr>
        <p:cxnSp>
          <p:nvCxnSpPr>
            <p:cNvPr id="181" name="直接连接符 18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5246422" y="2902018"/>
            <a:ext cx="2697653" cy="855990"/>
            <a:chOff x="5526640" y="1825630"/>
            <a:chExt cx="5220570" cy="667363"/>
          </a:xfrm>
        </p:grpSpPr>
        <p:cxnSp>
          <p:nvCxnSpPr>
            <p:cNvPr id="179" name="直接连接符 17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9" name="组合 108"/>
          <p:cNvGrpSpPr/>
          <p:nvPr/>
        </p:nvGrpSpPr>
        <p:grpSpPr>
          <a:xfrm flipH="1">
            <a:off x="2015814" y="2225949"/>
            <a:ext cx="2588014" cy="1827074"/>
            <a:chOff x="5526640" y="1825630"/>
            <a:chExt cx="5210856" cy="1341486"/>
          </a:xfrm>
        </p:grpSpPr>
        <p:cxnSp>
          <p:nvCxnSpPr>
            <p:cNvPr id="177" name="直接连接符 17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0" name="组合 109"/>
          <p:cNvGrpSpPr/>
          <p:nvPr/>
        </p:nvGrpSpPr>
        <p:grpSpPr>
          <a:xfrm flipH="1">
            <a:off x="2852740" y="2470055"/>
            <a:ext cx="1750117" cy="1361631"/>
            <a:chOff x="5526640" y="1825630"/>
            <a:chExt cx="5210856" cy="1341486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1" name="组合 110"/>
          <p:cNvGrpSpPr/>
          <p:nvPr/>
        </p:nvGrpSpPr>
        <p:grpSpPr>
          <a:xfrm flipH="1">
            <a:off x="3786623" y="2715029"/>
            <a:ext cx="816234" cy="1218551"/>
            <a:chOff x="5526640" y="1825630"/>
            <a:chExt cx="5210856" cy="1341486"/>
          </a:xfrm>
        </p:grpSpPr>
        <p:cxnSp>
          <p:nvCxnSpPr>
            <p:cNvPr id="173" name="直接连接符 17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1712092" y="3404010"/>
            <a:ext cx="6112648" cy="746763"/>
            <a:chOff x="1805721" y="3620584"/>
            <a:chExt cx="6446933" cy="787602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1712092" y="4298649"/>
            <a:ext cx="9026782" cy="2047497"/>
            <a:chOff x="1805721" y="4564148"/>
            <a:chExt cx="9520434" cy="2159469"/>
          </a:xfrm>
        </p:grpSpPr>
        <p:grpSp>
          <p:nvGrpSpPr>
            <p:cNvPr id="164" name="组合 163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166" name="直接连接符 165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5" name="直接连接符 164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1033935" y="4163624"/>
            <a:ext cx="10411306" cy="2368641"/>
            <a:chOff x="1805720" y="4629712"/>
            <a:chExt cx="9520436" cy="2093905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9" name="直接连接符 158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2192370" y="4259758"/>
            <a:ext cx="5106595" cy="1461540"/>
            <a:chOff x="1805721" y="4522265"/>
            <a:chExt cx="9520434" cy="2226972"/>
          </a:xfrm>
        </p:grpSpPr>
        <p:grpSp>
          <p:nvGrpSpPr>
            <p:cNvPr id="153" name="组合 152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155" name="直接连接符 154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4" name="直接连接符 153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3433598" y="4162444"/>
            <a:ext cx="220871" cy="1005969"/>
            <a:chOff x="1744472" y="3175426"/>
            <a:chExt cx="1545101" cy="1323927"/>
          </a:xfrm>
        </p:grpSpPr>
        <p:cxnSp>
          <p:nvCxnSpPr>
            <p:cNvPr id="151" name="直接连接符 150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4847821" y="4981364"/>
            <a:ext cx="166555" cy="1360040"/>
            <a:chOff x="1239056" y="2825057"/>
            <a:chExt cx="1165136" cy="1789912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7603399" y="4652754"/>
            <a:ext cx="537165" cy="1387275"/>
            <a:chOff x="1239056" y="2754720"/>
            <a:chExt cx="2279270" cy="1885824"/>
          </a:xfrm>
        </p:grpSpPr>
        <p:cxnSp>
          <p:nvCxnSpPr>
            <p:cNvPr id="147" name="直接连接符 146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9876848" y="3877029"/>
            <a:ext cx="1203172" cy="391805"/>
            <a:chOff x="571433" y="3331468"/>
            <a:chExt cx="5105236" cy="1364800"/>
          </a:xfrm>
        </p:grpSpPr>
        <p:cxnSp>
          <p:nvCxnSpPr>
            <p:cNvPr id="143" name="直接连接符 142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11028775" y="3944832"/>
            <a:ext cx="271780" cy="521970"/>
            <a:chOff x="4311617" y="4168879"/>
            <a:chExt cx="271795" cy="522000"/>
          </a:xfrm>
        </p:grpSpPr>
        <p:sp>
          <p:nvSpPr>
            <p:cNvPr id="141" name="流程图: 手动操作 140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42" name="矩形 141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7800289" y="3671387"/>
            <a:ext cx="271780" cy="521970"/>
            <a:chOff x="4311617" y="4168879"/>
            <a:chExt cx="271795" cy="522000"/>
          </a:xfrm>
        </p:grpSpPr>
        <p:sp>
          <p:nvSpPr>
            <p:cNvPr id="139" name="流程图: 手动操作 138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2" name="直接连接符 121"/>
          <p:cNvCxnSpPr/>
          <p:nvPr/>
        </p:nvCxnSpPr>
        <p:spPr>
          <a:xfrm>
            <a:off x="4470492" y="4268679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4573328" y="4407205"/>
            <a:ext cx="271780" cy="521970"/>
            <a:chOff x="4311617" y="4168879"/>
            <a:chExt cx="271795" cy="522000"/>
          </a:xfrm>
        </p:grpSpPr>
        <p:sp>
          <p:nvSpPr>
            <p:cNvPr id="137" name="流程图: 手动操作 136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552828" y="5659756"/>
            <a:ext cx="1411329" cy="404007"/>
            <a:chOff x="1394482" y="2325715"/>
            <a:chExt cx="1159010" cy="531703"/>
          </a:xfrm>
        </p:grpSpPr>
        <p:cxnSp>
          <p:nvCxnSpPr>
            <p:cNvPr id="135" name="直接连接符 134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6" name="流程图: 延期 125"/>
          <p:cNvSpPr/>
          <p:nvPr/>
        </p:nvSpPr>
        <p:spPr>
          <a:xfrm>
            <a:off x="9870701" y="2016460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grpSp>
        <p:nvGrpSpPr>
          <p:cNvPr id="127" name="组合 126"/>
          <p:cNvGrpSpPr/>
          <p:nvPr/>
        </p:nvGrpSpPr>
        <p:grpSpPr>
          <a:xfrm>
            <a:off x="4282063" y="2898753"/>
            <a:ext cx="1106045" cy="3188000"/>
            <a:chOff x="1239056" y="2754720"/>
            <a:chExt cx="7791499" cy="1918806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1239056" y="4673526"/>
              <a:ext cx="779149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8" name="矩形 127"/>
          <p:cNvSpPr/>
          <p:nvPr/>
        </p:nvSpPr>
        <p:spPr>
          <a:xfrm>
            <a:off x="10213750" y="4088153"/>
            <a:ext cx="205903" cy="409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流程图: 手动输入 146"/>
          <p:cNvSpPr/>
          <p:nvPr/>
        </p:nvSpPr>
        <p:spPr>
          <a:xfrm>
            <a:off x="5390168" y="5829685"/>
            <a:ext cx="1149783" cy="3433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59" name="直接连接符 258"/>
          <p:cNvCxnSpPr/>
          <p:nvPr/>
        </p:nvCxnSpPr>
        <p:spPr>
          <a:xfrm flipV="1">
            <a:off x="1511324" y="4156761"/>
            <a:ext cx="401535" cy="1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</a:t>
            </a:r>
            <a:r>
              <a:rPr lang="zh-CN" altLang="en-US" dirty="0"/>
              <a:t>取指令阶段</a:t>
            </a:r>
            <a:r>
              <a:rPr lang="en-US" altLang="zh-CN" dirty="0" smtClean="0"/>
              <a:t>T1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433597" y="4162445"/>
            <a:ext cx="220871" cy="1005969"/>
            <a:chOff x="1744472" y="3175426"/>
            <a:chExt cx="1545101" cy="132392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9" name="直接连接符 248"/>
          <p:cNvCxnSpPr/>
          <p:nvPr/>
        </p:nvCxnSpPr>
        <p:spPr>
          <a:xfrm>
            <a:off x="5227374" y="5069368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/>
          <p:cNvSpPr/>
          <p:nvPr/>
        </p:nvSpPr>
        <p:spPr>
          <a:xfrm>
            <a:off x="5342938" y="3819677"/>
            <a:ext cx="1258500" cy="147320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1" name="矩形 250"/>
          <p:cNvSpPr/>
          <p:nvPr/>
        </p:nvSpPr>
        <p:spPr>
          <a:xfrm>
            <a:off x="4673195" y="1437776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4186453" y="2678263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4240926" y="2886364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任意多边形: 形状 49"/>
          <p:cNvSpPr/>
          <p:nvPr/>
        </p:nvSpPr>
        <p:spPr>
          <a:xfrm flipH="1">
            <a:off x="4654654" y="3330839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6" name="任意多边形: 形状 50"/>
          <p:cNvSpPr/>
          <p:nvPr/>
        </p:nvSpPr>
        <p:spPr>
          <a:xfrm>
            <a:off x="5123966" y="3321279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57" name="直接连接符 256"/>
          <p:cNvCxnSpPr/>
          <p:nvPr/>
        </p:nvCxnSpPr>
        <p:spPr>
          <a:xfrm flipH="1">
            <a:off x="10121511" y="2117024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8" name="直接连接符 257"/>
          <p:cNvCxnSpPr/>
          <p:nvPr/>
        </p:nvCxnSpPr>
        <p:spPr>
          <a:xfrm flipH="1">
            <a:off x="9739799" y="2179701"/>
            <a:ext cx="129906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0" name="直接连接符 259"/>
          <p:cNvCxnSpPr/>
          <p:nvPr/>
        </p:nvCxnSpPr>
        <p:spPr>
          <a:xfrm>
            <a:off x="2107156" y="4268834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/>
          <p:nvPr/>
        </p:nvCxnSpPr>
        <p:spPr>
          <a:xfrm>
            <a:off x="2100839" y="4260073"/>
            <a:ext cx="305294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2" name="矩形 261"/>
          <p:cNvSpPr/>
          <p:nvPr/>
        </p:nvSpPr>
        <p:spPr>
          <a:xfrm>
            <a:off x="1949551" y="4356049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3828090" y="3898672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829114" y="4934605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4252258" y="5827463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204027" y="4592580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4249937" y="4041850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4250976" y="3823980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直接连接符 275"/>
          <p:cNvCxnSpPr/>
          <p:nvPr/>
        </p:nvCxnSpPr>
        <p:spPr>
          <a:xfrm>
            <a:off x="4293976" y="4041999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4293976" y="4247811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3285380" y="4150970"/>
            <a:ext cx="340145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4297426" y="3102425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3872278" y="4154996"/>
            <a:ext cx="42169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3867450" y="5185738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矩形 281"/>
          <p:cNvSpPr/>
          <p:nvPr/>
        </p:nvSpPr>
        <p:spPr>
          <a:xfrm>
            <a:off x="5504369" y="5884515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5335371" y="3877029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5335371" y="4082822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5335371" y="4494278"/>
            <a:ext cx="4495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5335373" y="4921424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5714150" y="3786524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6258312" y="3870610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6254938" y="4110204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5700392" y="4523832"/>
            <a:ext cx="863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Register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File</a:t>
            </a:r>
            <a:endParaRPr lang="zh-CN" altLang="en-US" sz="14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7007114" y="3792013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7018097" y="4225461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6539951" y="5760881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直接连接符 293"/>
          <p:cNvCxnSpPr/>
          <p:nvPr/>
        </p:nvCxnSpPr>
        <p:spPr>
          <a:xfrm>
            <a:off x="7073042" y="4049130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7073042" y="4259757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/>
          <p:nvPr/>
        </p:nvCxnSpPr>
        <p:spPr>
          <a:xfrm>
            <a:off x="7940405" y="4463457"/>
            <a:ext cx="217317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7675544" y="4303616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直接连接符 297"/>
          <p:cNvCxnSpPr/>
          <p:nvPr/>
        </p:nvCxnSpPr>
        <p:spPr>
          <a:xfrm>
            <a:off x="8572313" y="4568715"/>
            <a:ext cx="436538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矩形 298"/>
          <p:cNvSpPr/>
          <p:nvPr/>
        </p:nvSpPr>
        <p:spPr>
          <a:xfrm>
            <a:off x="7720773" y="5299198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任意多边形: 形状 192"/>
          <p:cNvSpPr/>
          <p:nvPr/>
        </p:nvSpPr>
        <p:spPr>
          <a:xfrm flipV="1">
            <a:off x="8039381" y="3868361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01" name="矩形 300"/>
          <p:cNvSpPr/>
          <p:nvPr/>
        </p:nvSpPr>
        <p:spPr>
          <a:xfrm>
            <a:off x="8526650" y="3650686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8552028" y="4549829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9191093" y="3743373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9435231" y="4291268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5" name="直接连接符 304"/>
          <p:cNvCxnSpPr/>
          <p:nvPr/>
        </p:nvCxnSpPr>
        <p:spPr>
          <a:xfrm>
            <a:off x="9428996" y="4281888"/>
            <a:ext cx="784754" cy="0"/>
          </a:xfrm>
          <a:prstGeom prst="line">
            <a:avLst/>
          </a:prstGeom>
          <a:noFill/>
          <a:ln w="762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6" name="直接连接符 305"/>
          <p:cNvCxnSpPr/>
          <p:nvPr/>
        </p:nvCxnSpPr>
        <p:spPr>
          <a:xfrm>
            <a:off x="10431762" y="4291642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矩形 306"/>
          <p:cNvSpPr/>
          <p:nvPr/>
        </p:nvSpPr>
        <p:spPr>
          <a:xfrm>
            <a:off x="10384239" y="4046924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直接连接符 307"/>
          <p:cNvCxnSpPr/>
          <p:nvPr/>
        </p:nvCxnSpPr>
        <p:spPr>
          <a:xfrm>
            <a:off x="4471849" y="4591877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/>
          <p:cNvCxnSpPr/>
          <p:nvPr/>
        </p:nvCxnSpPr>
        <p:spPr>
          <a:xfrm>
            <a:off x="4293975" y="4803504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/>
          <p:cNvCxnSpPr/>
          <p:nvPr/>
        </p:nvCxnSpPr>
        <p:spPr>
          <a:xfrm>
            <a:off x="4808167" y="4668804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矩形 310"/>
          <p:cNvSpPr/>
          <p:nvPr/>
        </p:nvSpPr>
        <p:spPr>
          <a:xfrm>
            <a:off x="3589677" y="3893975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2" name="组合 311"/>
          <p:cNvGrpSpPr/>
          <p:nvPr/>
        </p:nvGrpSpPr>
        <p:grpSpPr>
          <a:xfrm>
            <a:off x="4573845" y="1756125"/>
            <a:ext cx="653529" cy="1568364"/>
            <a:chOff x="4823977" y="1700209"/>
            <a:chExt cx="689269" cy="1654134"/>
          </a:xfrm>
        </p:grpSpPr>
        <p:sp>
          <p:nvSpPr>
            <p:cNvPr id="313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86137" y="1435518"/>
            <a:ext cx="9363346" cy="2489137"/>
            <a:chOff x="1386137" y="1435518"/>
            <a:chExt cx="9363346" cy="2489137"/>
          </a:xfrm>
        </p:grpSpPr>
        <p:grpSp>
          <p:nvGrpSpPr>
            <p:cNvPr id="368" name="组合 367"/>
            <p:cNvGrpSpPr/>
            <p:nvPr/>
          </p:nvGrpSpPr>
          <p:grpSpPr>
            <a:xfrm>
              <a:off x="1386137" y="1435518"/>
              <a:ext cx="9363346" cy="2489137"/>
              <a:chOff x="1461941" y="1362069"/>
              <a:chExt cx="9875404" cy="2625262"/>
            </a:xfrm>
          </p:grpSpPr>
          <p:cxnSp>
            <p:nvCxnSpPr>
              <p:cNvPr id="369" name="直接连接符 368"/>
              <p:cNvCxnSpPr/>
              <p:nvPr/>
            </p:nvCxnSpPr>
            <p:spPr>
              <a:xfrm>
                <a:off x="1461941" y="1362069"/>
                <a:ext cx="9864214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0" name="直接连接符 369"/>
              <p:cNvCxnSpPr/>
              <p:nvPr/>
            </p:nvCxnSpPr>
            <p:spPr>
              <a:xfrm>
                <a:off x="1461941" y="1362069"/>
                <a:ext cx="0" cy="2625262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1" name="直接连接符 370"/>
              <p:cNvCxnSpPr/>
              <p:nvPr/>
            </p:nvCxnSpPr>
            <p:spPr>
              <a:xfrm>
                <a:off x="11337345" y="1362069"/>
                <a:ext cx="0" cy="658219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2" name="直接连接符 371"/>
              <p:cNvCxnSpPr/>
              <p:nvPr/>
            </p:nvCxnSpPr>
            <p:spPr>
              <a:xfrm>
                <a:off x="11149608" y="2020288"/>
                <a:ext cx="176547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17" name="Group 1"/>
            <p:cNvGrpSpPr/>
            <p:nvPr/>
          </p:nvGrpSpPr>
          <p:grpSpPr>
            <a:xfrm>
              <a:off x="10296096" y="1963356"/>
              <a:ext cx="259246" cy="192503"/>
              <a:chOff x="3990332" y="3048832"/>
              <a:chExt cx="1009448" cy="723602"/>
            </a:xfrm>
          </p:grpSpPr>
          <p:sp>
            <p:nvSpPr>
              <p:cNvPr id="318" name="Stored Data 71"/>
              <p:cNvSpPr/>
              <p:nvPr/>
            </p:nvSpPr>
            <p:spPr>
              <a:xfrm rot="10800000">
                <a:off x="3997590" y="3048854"/>
                <a:ext cx="1002190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5183 w 10000"/>
                  <a:gd name="connsiteY0-366" fmla="*/ 44 h 10000"/>
                  <a:gd name="connsiteX1-367" fmla="*/ 10000 w 10000"/>
                  <a:gd name="connsiteY1-368" fmla="*/ 0 h 10000"/>
                  <a:gd name="connsiteX2-369" fmla="*/ 8935 w 10000"/>
                  <a:gd name="connsiteY2-370" fmla="*/ 4956 h 10000"/>
                  <a:gd name="connsiteX3-371" fmla="*/ 9999 w 10000"/>
                  <a:gd name="connsiteY3-372" fmla="*/ 10000 h 10000"/>
                  <a:gd name="connsiteX4-373" fmla="*/ 5183 w 10000"/>
                  <a:gd name="connsiteY4-374" fmla="*/ 9912 h 10000"/>
                  <a:gd name="connsiteX5-375" fmla="*/ 0 w 10000"/>
                  <a:gd name="connsiteY5-376" fmla="*/ 5043 h 10000"/>
                  <a:gd name="connsiteX6-377" fmla="*/ 5183 w 10000"/>
                  <a:gd name="connsiteY6-378" fmla="*/ 44 h 10000"/>
                  <a:gd name="connsiteX0-379" fmla="*/ 5183 w 10000"/>
                  <a:gd name="connsiteY0-380" fmla="*/ 44 h 10000"/>
                  <a:gd name="connsiteX1-381" fmla="*/ 10000 w 10000"/>
                  <a:gd name="connsiteY1-382" fmla="*/ 0 h 10000"/>
                  <a:gd name="connsiteX2-383" fmla="*/ 8935 w 10000"/>
                  <a:gd name="connsiteY2-384" fmla="*/ 4956 h 10000"/>
                  <a:gd name="connsiteX3-385" fmla="*/ 9999 w 10000"/>
                  <a:gd name="connsiteY3-386" fmla="*/ 10000 h 10000"/>
                  <a:gd name="connsiteX4-387" fmla="*/ 5183 w 10000"/>
                  <a:gd name="connsiteY4-388" fmla="*/ 9912 h 10000"/>
                  <a:gd name="connsiteX5-389" fmla="*/ 0 w 10000"/>
                  <a:gd name="connsiteY5-390" fmla="*/ 5043 h 10000"/>
                  <a:gd name="connsiteX6-391" fmla="*/ 5183 w 10000"/>
                  <a:gd name="connsiteY6-392" fmla="*/ 44 h 10000"/>
                  <a:gd name="connsiteX0-393" fmla="*/ 8935 w 10000"/>
                  <a:gd name="connsiteY0-394" fmla="*/ 4956 h 10000"/>
                  <a:gd name="connsiteX1-395" fmla="*/ 9999 w 10000"/>
                  <a:gd name="connsiteY1-396" fmla="*/ 10000 h 10000"/>
                  <a:gd name="connsiteX2-397" fmla="*/ 5183 w 10000"/>
                  <a:gd name="connsiteY2-398" fmla="*/ 9912 h 10000"/>
                  <a:gd name="connsiteX3-399" fmla="*/ 0 w 10000"/>
                  <a:gd name="connsiteY3-400" fmla="*/ 5043 h 10000"/>
                  <a:gd name="connsiteX4-401" fmla="*/ 5183 w 10000"/>
                  <a:gd name="connsiteY4-402" fmla="*/ 44 h 10000"/>
                  <a:gd name="connsiteX5-403" fmla="*/ 10000 w 10000"/>
                  <a:gd name="connsiteY5-404" fmla="*/ 0 h 10000"/>
                  <a:gd name="connsiteX6-405" fmla="*/ 9841 w 10000"/>
                  <a:gd name="connsiteY6-406" fmla="*/ 6220 h 10000"/>
                  <a:gd name="connsiteX0-407" fmla="*/ 8935 w 10000"/>
                  <a:gd name="connsiteY0-408" fmla="*/ 4956 h 10000"/>
                  <a:gd name="connsiteX1-409" fmla="*/ 9999 w 10000"/>
                  <a:gd name="connsiteY1-410" fmla="*/ 10000 h 10000"/>
                  <a:gd name="connsiteX2-411" fmla="*/ 5183 w 10000"/>
                  <a:gd name="connsiteY2-412" fmla="*/ 9912 h 10000"/>
                  <a:gd name="connsiteX3-413" fmla="*/ 0 w 10000"/>
                  <a:gd name="connsiteY3-414" fmla="*/ 5043 h 10000"/>
                  <a:gd name="connsiteX4-415" fmla="*/ 5183 w 10000"/>
                  <a:gd name="connsiteY4-416" fmla="*/ 44 h 10000"/>
                  <a:gd name="connsiteX5-417" fmla="*/ 10000 w 10000"/>
                  <a:gd name="connsiteY5-418" fmla="*/ 0 h 10000"/>
                  <a:gd name="connsiteX0-419" fmla="*/ 9999 w 10000"/>
                  <a:gd name="connsiteY0-420" fmla="*/ 10000 h 10000"/>
                  <a:gd name="connsiteX1-421" fmla="*/ 5183 w 10000"/>
                  <a:gd name="connsiteY1-422" fmla="*/ 9912 h 10000"/>
                  <a:gd name="connsiteX2-423" fmla="*/ 0 w 10000"/>
                  <a:gd name="connsiteY2-424" fmla="*/ 5043 h 10000"/>
                  <a:gd name="connsiteX3-425" fmla="*/ 5183 w 10000"/>
                  <a:gd name="connsiteY3-426" fmla="*/ 44 h 10000"/>
                  <a:gd name="connsiteX4-427" fmla="*/ 10000 w 10000"/>
                  <a:gd name="connsiteY4-428" fmla="*/ 0 h 10000"/>
                  <a:gd name="connsiteX0-429" fmla="*/ 8536 w 8537"/>
                  <a:gd name="connsiteY0-430" fmla="*/ 10000 h 10000"/>
                  <a:gd name="connsiteX1-431" fmla="*/ 3720 w 8537"/>
                  <a:gd name="connsiteY1-432" fmla="*/ 9912 h 10000"/>
                  <a:gd name="connsiteX2-433" fmla="*/ 0 w 8537"/>
                  <a:gd name="connsiteY2-434" fmla="*/ 4793 h 10000"/>
                  <a:gd name="connsiteX3-435" fmla="*/ 3720 w 8537"/>
                  <a:gd name="connsiteY3-436" fmla="*/ 44 h 10000"/>
                  <a:gd name="connsiteX4-437" fmla="*/ 8537 w 8537"/>
                  <a:gd name="connsiteY4-438" fmla="*/ 0 h 10000"/>
                  <a:gd name="connsiteX0-439" fmla="*/ 10342 w 10343"/>
                  <a:gd name="connsiteY0-440" fmla="*/ 10000 h 10000"/>
                  <a:gd name="connsiteX1-441" fmla="*/ 4701 w 10343"/>
                  <a:gd name="connsiteY1-442" fmla="*/ 9912 h 10000"/>
                  <a:gd name="connsiteX2-443" fmla="*/ 0 w 10343"/>
                  <a:gd name="connsiteY2-444" fmla="*/ 4543 h 10000"/>
                  <a:gd name="connsiteX3-445" fmla="*/ 4701 w 10343"/>
                  <a:gd name="connsiteY3-446" fmla="*/ 44 h 10000"/>
                  <a:gd name="connsiteX4-447" fmla="*/ 10343 w 10343"/>
                  <a:gd name="connsiteY4-448" fmla="*/ 0 h 10000"/>
                  <a:gd name="connsiteX0-449" fmla="*/ 9771 w 9772"/>
                  <a:gd name="connsiteY0-450" fmla="*/ 10000 h 10000"/>
                  <a:gd name="connsiteX1-451" fmla="*/ 4130 w 9772"/>
                  <a:gd name="connsiteY1-452" fmla="*/ 9912 h 10000"/>
                  <a:gd name="connsiteX2-453" fmla="*/ 0 w 9772"/>
                  <a:gd name="connsiteY2-454" fmla="*/ 4917 h 10000"/>
                  <a:gd name="connsiteX3-455" fmla="*/ 4130 w 9772"/>
                  <a:gd name="connsiteY3-456" fmla="*/ 44 h 10000"/>
                  <a:gd name="connsiteX4-457" fmla="*/ 9772 w 9772"/>
                  <a:gd name="connsiteY4-45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72" h="10000">
                    <a:moveTo>
                      <a:pt x="9771" y="10000"/>
                    </a:moveTo>
                    <a:lnTo>
                      <a:pt x="4130" y="9912"/>
                    </a:lnTo>
                    <a:cubicBezTo>
                      <a:pt x="1643" y="9824"/>
                      <a:pt x="0" y="6562"/>
                      <a:pt x="0" y="4917"/>
                    </a:cubicBezTo>
                    <a:cubicBezTo>
                      <a:pt x="0" y="3272"/>
                      <a:pt x="1531" y="220"/>
                      <a:pt x="4130" y="44"/>
                    </a:cubicBezTo>
                    <a:lnTo>
                      <a:pt x="9772" y="0"/>
                    </a:lnTo>
                  </a:path>
                </a:pathLst>
              </a:cu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/>
              </a:p>
            </p:txBody>
          </p:sp>
          <p:sp>
            <p:nvSpPr>
              <p:cNvPr id="319" name="Stored Data 71"/>
              <p:cNvSpPr/>
              <p:nvPr/>
            </p:nvSpPr>
            <p:spPr>
              <a:xfrm rot="10800000">
                <a:off x="3990332" y="3048832"/>
                <a:ext cx="167778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603 w 5420"/>
                  <a:gd name="connsiteY0-366" fmla="*/ 44 h 10000"/>
                  <a:gd name="connsiteX1-367" fmla="*/ 5420 w 5420"/>
                  <a:gd name="connsiteY1-368" fmla="*/ 0 h 10000"/>
                  <a:gd name="connsiteX2-369" fmla="*/ 4355 w 5420"/>
                  <a:gd name="connsiteY2-370" fmla="*/ 4956 h 10000"/>
                  <a:gd name="connsiteX3-371" fmla="*/ 5419 w 5420"/>
                  <a:gd name="connsiteY3-372" fmla="*/ 10000 h 10000"/>
                  <a:gd name="connsiteX4-373" fmla="*/ 603 w 5420"/>
                  <a:gd name="connsiteY4-374" fmla="*/ 9912 h 10000"/>
                  <a:gd name="connsiteX5-375" fmla="*/ 603 w 5420"/>
                  <a:gd name="connsiteY5-376" fmla="*/ 44 h 10000"/>
                  <a:gd name="connsiteX0-377" fmla="*/ 1112 w 9999"/>
                  <a:gd name="connsiteY0-378" fmla="*/ 9912 h 11176"/>
                  <a:gd name="connsiteX1-379" fmla="*/ 1112 w 9999"/>
                  <a:gd name="connsiteY1-380" fmla="*/ 44 h 11176"/>
                  <a:gd name="connsiteX2-381" fmla="*/ 9999 w 9999"/>
                  <a:gd name="connsiteY2-382" fmla="*/ 0 h 11176"/>
                  <a:gd name="connsiteX3-383" fmla="*/ 8034 w 9999"/>
                  <a:gd name="connsiteY3-384" fmla="*/ 4956 h 11176"/>
                  <a:gd name="connsiteX4-385" fmla="*/ 9997 w 9999"/>
                  <a:gd name="connsiteY4-386" fmla="*/ 10000 h 11176"/>
                  <a:gd name="connsiteX5-387" fmla="*/ 2783 w 9999"/>
                  <a:gd name="connsiteY5-388" fmla="*/ 11176 h 11176"/>
                  <a:gd name="connsiteX0-389" fmla="*/ 1112 w 10000"/>
                  <a:gd name="connsiteY0-390" fmla="*/ 8869 h 8948"/>
                  <a:gd name="connsiteX1-391" fmla="*/ 1112 w 10000"/>
                  <a:gd name="connsiteY1-392" fmla="*/ 39 h 8948"/>
                  <a:gd name="connsiteX2-393" fmla="*/ 10000 w 10000"/>
                  <a:gd name="connsiteY2-394" fmla="*/ 0 h 8948"/>
                  <a:gd name="connsiteX3-395" fmla="*/ 8035 w 10000"/>
                  <a:gd name="connsiteY3-396" fmla="*/ 4435 h 8948"/>
                  <a:gd name="connsiteX4-397" fmla="*/ 9998 w 10000"/>
                  <a:gd name="connsiteY4-398" fmla="*/ 8948 h 8948"/>
                  <a:gd name="connsiteX0-399" fmla="*/ 0 w 8888"/>
                  <a:gd name="connsiteY0-400" fmla="*/ 44 h 10000"/>
                  <a:gd name="connsiteX1-401" fmla="*/ 8888 w 8888"/>
                  <a:gd name="connsiteY1-402" fmla="*/ 0 h 10000"/>
                  <a:gd name="connsiteX2-403" fmla="*/ 6923 w 8888"/>
                  <a:gd name="connsiteY2-404" fmla="*/ 4956 h 10000"/>
                  <a:gd name="connsiteX3-405" fmla="*/ 8886 w 8888"/>
                  <a:gd name="connsiteY3-406" fmla="*/ 10000 h 10000"/>
                  <a:gd name="connsiteX0-407" fmla="*/ 2211 w 2211"/>
                  <a:gd name="connsiteY0-408" fmla="*/ 0 h 10000"/>
                  <a:gd name="connsiteX1-409" fmla="*/ 0 w 2211"/>
                  <a:gd name="connsiteY1-410" fmla="*/ 4956 h 10000"/>
                  <a:gd name="connsiteX2-411" fmla="*/ 2209 w 2211"/>
                  <a:gd name="connsiteY2-4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/>
              </a:p>
            </p:txBody>
          </p:sp>
        </p:grpSp>
      </p:grpSp>
      <p:grpSp>
        <p:nvGrpSpPr>
          <p:cNvPr id="320" name="组合 319"/>
          <p:cNvGrpSpPr/>
          <p:nvPr/>
        </p:nvGrpSpPr>
        <p:grpSpPr>
          <a:xfrm>
            <a:off x="4993115" y="4825778"/>
            <a:ext cx="271780" cy="521970"/>
            <a:chOff x="4311617" y="4168879"/>
            <a:chExt cx="271795" cy="521999"/>
          </a:xfrm>
        </p:grpSpPr>
        <p:sp>
          <p:nvSpPr>
            <p:cNvPr id="321" name="流程图: 手动操作 320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22" name="矩形 321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3" name="矩形 322"/>
          <p:cNvSpPr/>
          <p:nvPr/>
        </p:nvSpPr>
        <p:spPr>
          <a:xfrm>
            <a:off x="4742349" y="3817413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4742349" y="4034843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4308309" y="4771183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26" name="组合 325"/>
          <p:cNvGrpSpPr/>
          <p:nvPr/>
        </p:nvGrpSpPr>
        <p:grpSpPr>
          <a:xfrm>
            <a:off x="3549758" y="5402852"/>
            <a:ext cx="454660" cy="307763"/>
            <a:chOff x="2146087" y="4862847"/>
            <a:chExt cx="454685" cy="307779"/>
          </a:xfrm>
        </p:grpSpPr>
        <p:cxnSp>
          <p:nvCxnSpPr>
            <p:cNvPr id="327" name="直接连接符 326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矩形 327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91844" y="3790753"/>
            <a:ext cx="923771" cy="1615858"/>
            <a:chOff x="2391844" y="3790753"/>
            <a:chExt cx="923771" cy="1615858"/>
          </a:xfrm>
        </p:grpSpPr>
        <p:grpSp>
          <p:nvGrpSpPr>
            <p:cNvPr id="263" name="组合 262"/>
            <p:cNvGrpSpPr/>
            <p:nvPr/>
          </p:nvGrpSpPr>
          <p:grpSpPr>
            <a:xfrm>
              <a:off x="2391844" y="3790753"/>
              <a:ext cx="923771" cy="1288601"/>
              <a:chOff x="2522647" y="4028476"/>
              <a:chExt cx="974290" cy="1359071"/>
            </a:xfrm>
          </p:grpSpPr>
          <p:sp>
            <p:nvSpPr>
              <p:cNvPr id="264" name="矩形 263"/>
              <p:cNvSpPr/>
              <p:nvPr/>
            </p:nvSpPr>
            <p:spPr>
              <a:xfrm>
                <a:off x="2556996" y="4058983"/>
                <a:ext cx="874185" cy="1328564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65" name="矩形 264"/>
              <p:cNvSpPr/>
              <p:nvPr/>
            </p:nvSpPr>
            <p:spPr>
              <a:xfrm>
                <a:off x="2751430" y="4028476"/>
                <a:ext cx="505644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3033486" y="4239008"/>
                <a:ext cx="463451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2540198" y="4326068"/>
                <a:ext cx="328166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矩形 267"/>
              <p:cNvSpPr/>
              <p:nvPr/>
            </p:nvSpPr>
            <p:spPr>
              <a:xfrm>
                <a:off x="2553908" y="4650629"/>
                <a:ext cx="906141" cy="312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Memory</a:t>
                </a:r>
                <a:endPara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69" name="矩形 268"/>
              <p:cNvSpPr/>
              <p:nvPr/>
            </p:nvSpPr>
            <p:spPr>
              <a:xfrm>
                <a:off x="2522647" y="5002406"/>
                <a:ext cx="515690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9" name="组合 328"/>
            <p:cNvGrpSpPr/>
            <p:nvPr/>
          </p:nvGrpSpPr>
          <p:grpSpPr>
            <a:xfrm>
              <a:off x="2626438" y="4944497"/>
              <a:ext cx="454660" cy="462114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330" name="组合 329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332" name="直接连接符 331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3" name="矩形 332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1" name="等腰三角形 330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34" name="组合 333"/>
          <p:cNvGrpSpPr/>
          <p:nvPr/>
        </p:nvGrpSpPr>
        <p:grpSpPr>
          <a:xfrm>
            <a:off x="6746832" y="4475964"/>
            <a:ext cx="454660" cy="307763"/>
            <a:chOff x="2146087" y="4862847"/>
            <a:chExt cx="454685" cy="307779"/>
          </a:xfrm>
        </p:grpSpPr>
        <p:cxnSp>
          <p:nvCxnSpPr>
            <p:cNvPr id="335" name="直接连接符 334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矩形 335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7" name="组合 336"/>
          <p:cNvGrpSpPr/>
          <p:nvPr/>
        </p:nvGrpSpPr>
        <p:grpSpPr>
          <a:xfrm>
            <a:off x="10096902" y="4510879"/>
            <a:ext cx="454660" cy="307763"/>
            <a:chOff x="2146087" y="4862847"/>
            <a:chExt cx="454685" cy="307779"/>
          </a:xfrm>
        </p:grpSpPr>
        <p:cxnSp>
          <p:nvCxnSpPr>
            <p:cNvPr id="338" name="直接连接符 337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矩形 338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0" name="组合 339"/>
          <p:cNvGrpSpPr/>
          <p:nvPr/>
        </p:nvGrpSpPr>
        <p:grpSpPr>
          <a:xfrm>
            <a:off x="5731886" y="5166829"/>
            <a:ext cx="454660" cy="448537"/>
            <a:chOff x="3743887" y="4291924"/>
            <a:chExt cx="479524" cy="473067"/>
          </a:xfrm>
          <a:solidFill>
            <a:srgbClr val="FFCCFF"/>
          </a:solidFill>
        </p:grpSpPr>
        <p:grpSp>
          <p:nvGrpSpPr>
            <p:cNvPr id="341" name="组合 340"/>
            <p:cNvGrpSpPr/>
            <p:nvPr/>
          </p:nvGrpSpPr>
          <p:grpSpPr>
            <a:xfrm>
              <a:off x="3743887" y="4411013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343" name="直接连接符 342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矩形 343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2" name="等腰三角形 341"/>
            <p:cNvSpPr/>
            <p:nvPr/>
          </p:nvSpPr>
          <p:spPr>
            <a:xfrm>
              <a:off x="3865804" y="429192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345" name="矩形 344"/>
          <p:cNvSpPr/>
          <p:nvPr/>
        </p:nvSpPr>
        <p:spPr>
          <a:xfrm>
            <a:off x="3455792" y="3689391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3455453" y="4701342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3589321" y="2199444"/>
            <a:ext cx="10331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48" name="直接连接符 347"/>
          <p:cNvCxnSpPr/>
          <p:nvPr/>
        </p:nvCxnSpPr>
        <p:spPr>
          <a:xfrm flipV="1">
            <a:off x="4916335" y="1651356"/>
            <a:ext cx="0" cy="104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5183879" y="1811979"/>
            <a:ext cx="68008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Branch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5183880" y="2021156"/>
            <a:ext cx="5905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PCSrc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51" name="组合 350"/>
          <p:cNvGrpSpPr/>
          <p:nvPr/>
        </p:nvGrpSpPr>
        <p:grpSpPr>
          <a:xfrm>
            <a:off x="5183879" y="2230334"/>
            <a:ext cx="4048978" cy="1716070"/>
            <a:chOff x="5467373" y="2382722"/>
            <a:chExt cx="4270406" cy="1809918"/>
          </a:xfrm>
        </p:grpSpPr>
        <p:cxnSp>
          <p:nvCxnSpPr>
            <p:cNvPr id="352" name="直接连接符 351"/>
            <p:cNvCxnSpPr/>
            <p:nvPr/>
          </p:nvCxnSpPr>
          <p:spPr>
            <a:xfrm>
              <a:off x="9737779" y="2647662"/>
              <a:ext cx="0" cy="1544978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53" name="组合 352"/>
            <p:cNvGrpSpPr/>
            <p:nvPr/>
          </p:nvGrpSpPr>
          <p:grpSpPr>
            <a:xfrm>
              <a:off x="5467373" y="2382722"/>
              <a:ext cx="4270406" cy="290661"/>
              <a:chOff x="5467373" y="2382722"/>
              <a:chExt cx="4270406" cy="290661"/>
            </a:xfrm>
          </p:grpSpPr>
          <p:cxnSp>
            <p:nvCxnSpPr>
              <p:cNvPr id="354" name="直接连接符 353"/>
              <p:cNvCxnSpPr/>
              <p:nvPr/>
            </p:nvCxnSpPr>
            <p:spPr>
              <a:xfrm>
                <a:off x="5532632" y="2647662"/>
                <a:ext cx="4205147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5" name="矩形 354"/>
              <p:cNvSpPr/>
              <p:nvPr/>
            </p:nvSpPr>
            <p:spPr>
              <a:xfrm>
                <a:off x="5467373" y="2382722"/>
                <a:ext cx="670396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accent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AluOp</a:t>
                </a:r>
                <a:endParaRPr lang="en-US" altLang="zh-CN" sz="1200" b="1" baseline="-25000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</p:grpSp>
      <p:sp>
        <p:nvSpPr>
          <p:cNvPr id="356" name="矩形 355"/>
          <p:cNvSpPr/>
          <p:nvPr/>
        </p:nvSpPr>
        <p:spPr>
          <a:xfrm>
            <a:off x="5183880" y="2648689"/>
            <a:ext cx="80200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ALUSrcA</a:t>
            </a:r>
            <a:endParaRPr lang="en-US" altLang="zh-CN" sz="1200" b="1" baseline="-25000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10805144" y="1805235"/>
            <a:ext cx="5842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PCEn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1" name="等腰三角形 360"/>
          <p:cNvSpPr/>
          <p:nvPr/>
        </p:nvSpPr>
        <p:spPr>
          <a:xfrm flipV="1">
            <a:off x="4823102" y="1756125"/>
            <a:ext cx="191275" cy="129232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2" name="矩形 361"/>
          <p:cNvSpPr/>
          <p:nvPr/>
        </p:nvSpPr>
        <p:spPr>
          <a:xfrm>
            <a:off x="955877" y="3635274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63" name="组合 362"/>
          <p:cNvGrpSpPr/>
          <p:nvPr/>
        </p:nvGrpSpPr>
        <p:grpSpPr>
          <a:xfrm>
            <a:off x="8127790" y="4103789"/>
            <a:ext cx="444523" cy="993977"/>
            <a:chOff x="4336181" y="4140652"/>
            <a:chExt cx="214542" cy="587002"/>
          </a:xfrm>
        </p:grpSpPr>
        <p:sp>
          <p:nvSpPr>
            <p:cNvPr id="364" name="流程图: 手动操作 363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5" name="矩形 364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6" name="直接连接符 365"/>
          <p:cNvCxnSpPr/>
          <p:nvPr/>
        </p:nvCxnSpPr>
        <p:spPr>
          <a:xfrm>
            <a:off x="7939055" y="4865623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/>
          <p:cNvCxnSpPr/>
          <p:nvPr/>
        </p:nvCxnSpPr>
        <p:spPr>
          <a:xfrm flipV="1">
            <a:off x="7940308" y="4865623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组合 372"/>
          <p:cNvGrpSpPr/>
          <p:nvPr/>
        </p:nvGrpSpPr>
        <p:grpSpPr>
          <a:xfrm>
            <a:off x="5183880" y="1602801"/>
            <a:ext cx="5131673" cy="383350"/>
            <a:chOff x="5467373" y="1720871"/>
            <a:chExt cx="5412311" cy="404314"/>
          </a:xfrm>
        </p:grpSpPr>
        <p:sp>
          <p:nvSpPr>
            <p:cNvPr id="374" name="矩形 373"/>
            <p:cNvSpPr/>
            <p:nvPr/>
          </p:nvSpPr>
          <p:spPr>
            <a:xfrm>
              <a:off x="5467373" y="1720871"/>
              <a:ext cx="854125" cy="2921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zh-CN" altLang="en-US" sz="1200" dirty="0">
                <a:solidFill>
                  <a:schemeClr val="accent5"/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75" name="组合 374"/>
            <p:cNvGrpSpPr/>
            <p:nvPr/>
          </p:nvGrpSpPr>
          <p:grpSpPr>
            <a:xfrm>
              <a:off x="5526640" y="1976034"/>
              <a:ext cx="5353044" cy="149151"/>
              <a:chOff x="5526640" y="1825630"/>
              <a:chExt cx="5353044" cy="149151"/>
            </a:xfrm>
          </p:grpSpPr>
          <p:cxnSp>
            <p:nvCxnSpPr>
              <p:cNvPr id="376" name="直接连接符 375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7" name="直接连接符 376"/>
              <p:cNvCxnSpPr/>
              <p:nvPr/>
            </p:nvCxnSpPr>
            <p:spPr>
              <a:xfrm>
                <a:off x="10737496" y="1836508"/>
                <a:ext cx="0" cy="138273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>
                <a:off x="10737496" y="1974781"/>
                <a:ext cx="142188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379" name="直接连接符 378"/>
          <p:cNvCxnSpPr/>
          <p:nvPr/>
        </p:nvCxnSpPr>
        <p:spPr>
          <a:xfrm>
            <a:off x="5240074" y="2059607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0" name="组合 379"/>
          <p:cNvGrpSpPr/>
          <p:nvPr/>
        </p:nvGrpSpPr>
        <p:grpSpPr>
          <a:xfrm>
            <a:off x="5240073" y="2271957"/>
            <a:ext cx="5933775" cy="1720651"/>
            <a:chOff x="5526640" y="1825630"/>
            <a:chExt cx="5210856" cy="1341486"/>
          </a:xfrm>
        </p:grpSpPr>
        <p:cxnSp>
          <p:nvCxnSpPr>
            <p:cNvPr id="381" name="直接连接符 38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3" name="组合 382"/>
          <p:cNvGrpSpPr/>
          <p:nvPr/>
        </p:nvGrpSpPr>
        <p:grpSpPr>
          <a:xfrm>
            <a:off x="5183879" y="2439512"/>
            <a:ext cx="3189969" cy="1750098"/>
            <a:chOff x="5467373" y="2603339"/>
            <a:chExt cx="3364420" cy="1845807"/>
          </a:xfrm>
        </p:grpSpPr>
        <p:sp>
          <p:nvSpPr>
            <p:cNvPr id="384" name="矩形 383"/>
            <p:cNvSpPr/>
            <p:nvPr/>
          </p:nvSpPr>
          <p:spPr>
            <a:xfrm>
              <a:off x="5467373" y="2603339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85" name="组合 384"/>
            <p:cNvGrpSpPr/>
            <p:nvPr/>
          </p:nvGrpSpPr>
          <p:grpSpPr>
            <a:xfrm>
              <a:off x="5525865" y="2868738"/>
              <a:ext cx="3305928" cy="1580408"/>
              <a:chOff x="5525865" y="2868738"/>
              <a:chExt cx="3305928" cy="1580408"/>
            </a:xfrm>
          </p:grpSpPr>
          <p:cxnSp>
            <p:nvCxnSpPr>
              <p:cNvPr id="386" name="直接连接符 385"/>
              <p:cNvCxnSpPr/>
              <p:nvPr/>
            </p:nvCxnSpPr>
            <p:spPr>
              <a:xfrm>
                <a:off x="5525865" y="2868738"/>
                <a:ext cx="3305928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7" name="直接连接符 386"/>
              <p:cNvCxnSpPr/>
              <p:nvPr/>
            </p:nvCxnSpPr>
            <p:spPr>
              <a:xfrm>
                <a:off x="8831793" y="2890469"/>
                <a:ext cx="0" cy="1558677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88" name="组合 387"/>
          <p:cNvGrpSpPr/>
          <p:nvPr/>
        </p:nvGrpSpPr>
        <p:grpSpPr>
          <a:xfrm>
            <a:off x="5246422" y="2902018"/>
            <a:ext cx="2697653" cy="855990"/>
            <a:chOff x="5526640" y="1825630"/>
            <a:chExt cx="5220570" cy="667363"/>
          </a:xfrm>
        </p:grpSpPr>
        <p:cxnSp>
          <p:nvCxnSpPr>
            <p:cNvPr id="389" name="直接连接符 38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1" name="组合 390"/>
          <p:cNvGrpSpPr/>
          <p:nvPr/>
        </p:nvGrpSpPr>
        <p:grpSpPr>
          <a:xfrm flipH="1">
            <a:off x="2015813" y="2225949"/>
            <a:ext cx="2588014" cy="1827074"/>
            <a:chOff x="5526640" y="1825630"/>
            <a:chExt cx="5210856" cy="1341486"/>
          </a:xfrm>
        </p:grpSpPr>
        <p:cxnSp>
          <p:nvCxnSpPr>
            <p:cNvPr id="392" name="直接连接符 39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7" name="组合 396"/>
          <p:cNvGrpSpPr/>
          <p:nvPr/>
        </p:nvGrpSpPr>
        <p:grpSpPr>
          <a:xfrm>
            <a:off x="3778335" y="2445262"/>
            <a:ext cx="816234" cy="1487653"/>
            <a:chOff x="3984962" y="2609404"/>
            <a:chExt cx="860872" cy="1569009"/>
          </a:xfrm>
        </p:grpSpPr>
        <p:sp>
          <p:nvSpPr>
            <p:cNvPr id="398" name="矩形 397"/>
            <p:cNvSpPr/>
            <p:nvPr/>
          </p:nvSpPr>
          <p:spPr>
            <a:xfrm>
              <a:off x="4012122" y="2609404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99" name="组合 398"/>
            <p:cNvGrpSpPr/>
            <p:nvPr/>
          </p:nvGrpSpPr>
          <p:grpSpPr>
            <a:xfrm flipH="1">
              <a:off x="3984962" y="2893223"/>
              <a:ext cx="860872" cy="1285190"/>
              <a:chOff x="5526640" y="1825630"/>
              <a:chExt cx="5210856" cy="1341486"/>
            </a:xfrm>
          </p:grpSpPr>
          <p:cxnSp>
            <p:nvCxnSpPr>
              <p:cNvPr id="401" name="直接连接符 400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02" name="直接连接符 401"/>
          <p:cNvCxnSpPr/>
          <p:nvPr/>
        </p:nvCxnSpPr>
        <p:spPr>
          <a:xfrm>
            <a:off x="1714286" y="3404010"/>
            <a:ext cx="0" cy="746763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3" name="直接连接符 402"/>
          <p:cNvCxnSpPr/>
          <p:nvPr/>
        </p:nvCxnSpPr>
        <p:spPr>
          <a:xfrm flipH="1">
            <a:off x="1712091" y="3404010"/>
            <a:ext cx="5748759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4" name="直接连接符 403"/>
          <p:cNvCxnSpPr/>
          <p:nvPr/>
        </p:nvCxnSpPr>
        <p:spPr>
          <a:xfrm>
            <a:off x="7472956" y="3404010"/>
            <a:ext cx="0" cy="413402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5" name="直接连接符 404"/>
          <p:cNvCxnSpPr/>
          <p:nvPr/>
        </p:nvCxnSpPr>
        <p:spPr>
          <a:xfrm flipH="1">
            <a:off x="7472956" y="3817412"/>
            <a:ext cx="351783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06" name="组合 405"/>
          <p:cNvGrpSpPr/>
          <p:nvPr/>
        </p:nvGrpSpPr>
        <p:grpSpPr>
          <a:xfrm>
            <a:off x="1712091" y="4298649"/>
            <a:ext cx="9026782" cy="2047497"/>
            <a:chOff x="1805721" y="4564148"/>
            <a:chExt cx="9520434" cy="2159469"/>
          </a:xfrm>
        </p:grpSpPr>
        <p:grpSp>
          <p:nvGrpSpPr>
            <p:cNvPr id="407" name="组合 406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409" name="直接连接符 408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0" name="直接连接符 409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1" name="直接连接符 410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08" name="直接连接符 407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2" name="直接连接符 411"/>
          <p:cNvCxnSpPr/>
          <p:nvPr/>
        </p:nvCxnSpPr>
        <p:spPr>
          <a:xfrm>
            <a:off x="1033935" y="4163624"/>
            <a:ext cx="0" cy="2365781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3" name="直接连接符 412"/>
          <p:cNvCxnSpPr/>
          <p:nvPr/>
        </p:nvCxnSpPr>
        <p:spPr>
          <a:xfrm flipH="1">
            <a:off x="1033936" y="6532265"/>
            <a:ext cx="10411304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4" name="直接连接符 413"/>
          <p:cNvCxnSpPr/>
          <p:nvPr/>
        </p:nvCxnSpPr>
        <p:spPr>
          <a:xfrm>
            <a:off x="11445239" y="4205170"/>
            <a:ext cx="0" cy="232144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6" name="直接连接符 415"/>
          <p:cNvCxnSpPr/>
          <p:nvPr/>
        </p:nvCxnSpPr>
        <p:spPr>
          <a:xfrm>
            <a:off x="11293542" y="4201005"/>
            <a:ext cx="151698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7" name="组合 416"/>
          <p:cNvGrpSpPr/>
          <p:nvPr/>
        </p:nvGrpSpPr>
        <p:grpSpPr>
          <a:xfrm>
            <a:off x="2192370" y="4259757"/>
            <a:ext cx="5106595" cy="1461540"/>
            <a:chOff x="1805721" y="4522265"/>
            <a:chExt cx="9520434" cy="2226972"/>
          </a:xfrm>
        </p:grpSpPr>
        <p:grpSp>
          <p:nvGrpSpPr>
            <p:cNvPr id="418" name="组合 417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420" name="直接连接符 419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直接连接符 420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直接连接符 421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9" name="直接连接符 418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3" name="组合 422"/>
          <p:cNvGrpSpPr/>
          <p:nvPr/>
        </p:nvGrpSpPr>
        <p:grpSpPr>
          <a:xfrm>
            <a:off x="4847821" y="4981364"/>
            <a:ext cx="166555" cy="1360040"/>
            <a:chOff x="1239056" y="2825057"/>
            <a:chExt cx="1165136" cy="1789912"/>
          </a:xfrm>
        </p:grpSpPr>
        <p:cxnSp>
          <p:nvCxnSpPr>
            <p:cNvPr id="424" name="直接连接符 423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6" name="组合 425"/>
          <p:cNvGrpSpPr/>
          <p:nvPr/>
        </p:nvGrpSpPr>
        <p:grpSpPr>
          <a:xfrm>
            <a:off x="7603399" y="4652754"/>
            <a:ext cx="537165" cy="1387274"/>
            <a:chOff x="1239056" y="2754720"/>
            <a:chExt cx="2279270" cy="1885824"/>
          </a:xfrm>
        </p:grpSpPr>
        <p:cxnSp>
          <p:nvCxnSpPr>
            <p:cNvPr id="427" name="直接连接符 426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9" name="组合 428"/>
          <p:cNvGrpSpPr/>
          <p:nvPr/>
        </p:nvGrpSpPr>
        <p:grpSpPr>
          <a:xfrm>
            <a:off x="9876848" y="3877029"/>
            <a:ext cx="1203172" cy="391805"/>
            <a:chOff x="571433" y="3331468"/>
            <a:chExt cx="5105236" cy="1364800"/>
          </a:xfrm>
        </p:grpSpPr>
        <p:cxnSp>
          <p:nvCxnSpPr>
            <p:cNvPr id="430" name="直接连接符 429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76200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1" name="直接连接符 430"/>
            <p:cNvCxnSpPr/>
            <p:nvPr/>
          </p:nvCxnSpPr>
          <p:spPr>
            <a:xfrm>
              <a:off x="573332" y="3331468"/>
              <a:ext cx="0" cy="1364800"/>
            </a:xfrm>
            <a:prstGeom prst="line">
              <a:avLst/>
            </a:prstGeom>
            <a:noFill/>
            <a:ln w="76200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 flipH="1">
              <a:off x="571433" y="3331468"/>
              <a:ext cx="4285611" cy="0"/>
            </a:xfrm>
            <a:prstGeom prst="line">
              <a:avLst/>
            </a:prstGeom>
            <a:noFill/>
            <a:ln w="76200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4935700" y="3331468"/>
              <a:ext cx="0" cy="656807"/>
            </a:xfrm>
            <a:prstGeom prst="line">
              <a:avLst/>
            </a:prstGeom>
            <a:noFill/>
            <a:ln w="76200" cap="sq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4" name="组合 433"/>
          <p:cNvGrpSpPr/>
          <p:nvPr/>
        </p:nvGrpSpPr>
        <p:grpSpPr>
          <a:xfrm>
            <a:off x="11028777" y="3944832"/>
            <a:ext cx="271780" cy="521970"/>
            <a:chOff x="4311617" y="4168879"/>
            <a:chExt cx="271795" cy="522000"/>
          </a:xfrm>
        </p:grpSpPr>
        <p:sp>
          <p:nvSpPr>
            <p:cNvPr id="435" name="流程图: 手动操作 434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6" name="矩形 435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7" name="组合 436"/>
          <p:cNvGrpSpPr/>
          <p:nvPr/>
        </p:nvGrpSpPr>
        <p:grpSpPr>
          <a:xfrm>
            <a:off x="7800291" y="3671390"/>
            <a:ext cx="271780" cy="521970"/>
            <a:chOff x="4311617" y="4168879"/>
            <a:chExt cx="271795" cy="521999"/>
          </a:xfrm>
        </p:grpSpPr>
        <p:sp>
          <p:nvSpPr>
            <p:cNvPr id="438" name="流程图: 手动操作 437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0" name="直接连接符 439"/>
          <p:cNvCxnSpPr/>
          <p:nvPr/>
        </p:nvCxnSpPr>
        <p:spPr>
          <a:xfrm>
            <a:off x="4470491" y="4268679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1" name="组合 440"/>
          <p:cNvGrpSpPr/>
          <p:nvPr/>
        </p:nvGrpSpPr>
        <p:grpSpPr>
          <a:xfrm>
            <a:off x="4573330" y="4407208"/>
            <a:ext cx="271780" cy="521970"/>
            <a:chOff x="4311617" y="4168879"/>
            <a:chExt cx="271795" cy="521999"/>
          </a:xfrm>
        </p:grpSpPr>
        <p:sp>
          <p:nvSpPr>
            <p:cNvPr id="442" name="流程图: 手动操作 441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3" name="矩形 442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组合 443"/>
          <p:cNvGrpSpPr/>
          <p:nvPr/>
        </p:nvGrpSpPr>
        <p:grpSpPr>
          <a:xfrm>
            <a:off x="6552828" y="5659756"/>
            <a:ext cx="1411329" cy="404007"/>
            <a:chOff x="1394482" y="2325715"/>
            <a:chExt cx="1159010" cy="531703"/>
          </a:xfrm>
        </p:grpSpPr>
        <p:cxnSp>
          <p:nvCxnSpPr>
            <p:cNvPr id="445" name="直接连接符 444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7" name="组合 446"/>
          <p:cNvGrpSpPr/>
          <p:nvPr/>
        </p:nvGrpSpPr>
        <p:grpSpPr>
          <a:xfrm>
            <a:off x="9447804" y="2181167"/>
            <a:ext cx="286797" cy="1957264"/>
            <a:chOff x="1394482" y="2325714"/>
            <a:chExt cx="1159010" cy="531704"/>
          </a:xfrm>
        </p:grpSpPr>
        <p:cxnSp>
          <p:nvCxnSpPr>
            <p:cNvPr id="448" name="直接连接符 447"/>
            <p:cNvCxnSpPr/>
            <p:nvPr/>
          </p:nvCxnSpPr>
          <p:spPr>
            <a:xfrm>
              <a:off x="2553492" y="2325714"/>
              <a:ext cx="0" cy="531704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9" name="直接连接符 448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1" name="组合 450"/>
          <p:cNvGrpSpPr/>
          <p:nvPr/>
        </p:nvGrpSpPr>
        <p:grpSpPr>
          <a:xfrm>
            <a:off x="4282063" y="2898754"/>
            <a:ext cx="1079126" cy="3184946"/>
            <a:chOff x="1239056" y="2754720"/>
            <a:chExt cx="7601870" cy="1916968"/>
          </a:xfrm>
        </p:grpSpPr>
        <p:cxnSp>
          <p:nvCxnSpPr>
            <p:cNvPr id="452" name="直接连接符 451"/>
            <p:cNvCxnSpPr/>
            <p:nvPr/>
          </p:nvCxnSpPr>
          <p:spPr>
            <a:xfrm flipH="1">
              <a:off x="1239056" y="4671688"/>
              <a:ext cx="76018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3" name="直接连接符 452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4" name="直接连接符 453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5" name="组合 454"/>
          <p:cNvGrpSpPr/>
          <p:nvPr/>
        </p:nvGrpSpPr>
        <p:grpSpPr>
          <a:xfrm>
            <a:off x="1868068" y="3988118"/>
            <a:ext cx="271780" cy="521970"/>
            <a:chOff x="1970227" y="4236633"/>
            <a:chExt cx="286643" cy="550515"/>
          </a:xfrm>
        </p:grpSpPr>
        <p:sp>
          <p:nvSpPr>
            <p:cNvPr id="456" name="流程图: 手动操作 455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57" name="矩形 456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5" name="文本框 464"/>
          <p:cNvSpPr txBox="1"/>
          <p:nvPr/>
        </p:nvSpPr>
        <p:spPr>
          <a:xfrm>
            <a:off x="5629910" y="698500"/>
            <a:ext cx="5004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7030A0"/>
                </a:solidFill>
              </a:rPr>
              <a:t>Mem[PC]</a:t>
            </a:r>
            <a:r>
              <a:rPr lang="en-US" altLang="zh-CN" b="1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IR    </a:t>
            </a:r>
            <a:r>
              <a:rPr lang="en-US" altLang="zh-CN" b="1" dirty="0" smtClean="0">
                <a:solidFill>
                  <a:srgbClr val="FF6600"/>
                </a:solidFill>
                <a:sym typeface="Wingdings" panose="05000000000000000000" pitchFamily="2" charset="2"/>
              </a:rPr>
              <a:t>PC+4PC</a:t>
            </a:r>
            <a:endParaRPr lang="zh-CN" altLang="en-US" b="1" dirty="0">
              <a:solidFill>
                <a:srgbClr val="FF6600"/>
              </a:solidFill>
            </a:endParaRPr>
          </a:p>
        </p:txBody>
      </p:sp>
      <p:grpSp>
        <p:nvGrpSpPr>
          <p:cNvPr id="466" name="组合 465"/>
          <p:cNvGrpSpPr/>
          <p:nvPr/>
        </p:nvGrpSpPr>
        <p:grpSpPr>
          <a:xfrm>
            <a:off x="9008850" y="3806635"/>
            <a:ext cx="420145" cy="877029"/>
            <a:chOff x="9501522" y="3862856"/>
            <a:chExt cx="443122" cy="924992"/>
          </a:xfrm>
        </p:grpSpPr>
        <p:sp>
          <p:nvSpPr>
            <p:cNvPr id="467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68" name="矩形 467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478" name="文本框 477"/>
          <p:cNvSpPr txBox="1"/>
          <p:nvPr/>
        </p:nvSpPr>
        <p:spPr>
          <a:xfrm>
            <a:off x="8832022" y="4957319"/>
            <a:ext cx="180174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FF6600"/>
                </a:solidFill>
                <a:sym typeface="Wingdings" panose="05000000000000000000" pitchFamily="2" charset="2"/>
              </a:rPr>
              <a:t>PC+4PC</a:t>
            </a:r>
            <a:endParaRPr lang="en-US" altLang="zh-CN" b="1" dirty="0">
              <a:solidFill>
                <a:srgbClr val="FF6600"/>
              </a:solidFill>
              <a:sym typeface="Wingdings" panose="05000000000000000000" pitchFamily="2" charset="2"/>
            </a:endParaRPr>
          </a:p>
        </p:txBody>
      </p:sp>
      <p:sp>
        <p:nvSpPr>
          <p:cNvPr id="479" name="文本框 478"/>
          <p:cNvSpPr txBox="1"/>
          <p:nvPr/>
        </p:nvSpPr>
        <p:spPr>
          <a:xfrm>
            <a:off x="1766640" y="3263794"/>
            <a:ext cx="2301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7030A0"/>
                </a:solidFill>
              </a:rPr>
              <a:t>Mem[PC]</a:t>
            </a:r>
            <a:r>
              <a:rPr lang="en-US" altLang="zh-CN" b="1" dirty="0">
                <a:solidFill>
                  <a:srgbClr val="7030A0"/>
                </a:solidFill>
                <a:sym typeface="Wingdings" panose="05000000000000000000" pitchFamily="2" charset="2"/>
              </a:rPr>
              <a:t>IR</a:t>
            </a:r>
            <a:endParaRPr lang="zh-CN" altLang="en-US" b="1" dirty="0"/>
          </a:p>
        </p:txBody>
      </p:sp>
      <p:cxnSp>
        <p:nvCxnSpPr>
          <p:cNvPr id="415" name="直接连接符 414"/>
          <p:cNvCxnSpPr/>
          <p:nvPr/>
        </p:nvCxnSpPr>
        <p:spPr>
          <a:xfrm>
            <a:off x="1033935" y="4163624"/>
            <a:ext cx="209416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8" name="组合 457"/>
          <p:cNvGrpSpPr/>
          <p:nvPr/>
        </p:nvGrpSpPr>
        <p:grpSpPr>
          <a:xfrm>
            <a:off x="3549757" y="3932392"/>
            <a:ext cx="454660" cy="729602"/>
            <a:chOff x="3743887" y="4177861"/>
            <a:chExt cx="479524" cy="769502"/>
          </a:xfrm>
        </p:grpSpPr>
        <p:sp>
          <p:nvSpPr>
            <p:cNvPr id="459" name="矩形 458"/>
            <p:cNvSpPr/>
            <p:nvPr/>
          </p:nvSpPr>
          <p:spPr>
            <a:xfrm>
              <a:off x="3863358" y="4177861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60" name="组合 459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461" name="组合 460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463" name="直接连接符 462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矩形 463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2" name="等腰三角形 461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480" name="矩形 479"/>
          <p:cNvSpPr/>
          <p:nvPr/>
        </p:nvSpPr>
        <p:spPr>
          <a:xfrm>
            <a:off x="3587161" y="3889467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流程图: 延期 449"/>
          <p:cNvSpPr/>
          <p:nvPr/>
        </p:nvSpPr>
        <p:spPr>
          <a:xfrm>
            <a:off x="9870700" y="2016460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grpSp>
        <p:nvGrpSpPr>
          <p:cNvPr id="482" name="组合 481"/>
          <p:cNvGrpSpPr/>
          <p:nvPr/>
        </p:nvGrpSpPr>
        <p:grpSpPr>
          <a:xfrm>
            <a:off x="1167488" y="3895407"/>
            <a:ext cx="454660" cy="794243"/>
            <a:chOff x="1167488" y="3895407"/>
            <a:chExt cx="454660" cy="794243"/>
          </a:xfrm>
        </p:grpSpPr>
        <p:sp>
          <p:nvSpPr>
            <p:cNvPr id="16" name="矩形 15"/>
            <p:cNvSpPr/>
            <p:nvPr/>
          </p:nvSpPr>
          <p:spPr>
            <a:xfrm>
              <a:off x="1267731" y="3934055"/>
              <a:ext cx="236207" cy="4343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08924" y="3895407"/>
              <a:ext cx="377190" cy="260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167488" y="4242695"/>
              <a:ext cx="454660" cy="446955"/>
              <a:chOff x="3743887" y="4293594"/>
              <a:chExt cx="479524" cy="471398"/>
            </a:xfrm>
            <a:solidFill>
              <a:srgbClr val="59B2FF"/>
            </a:solidFill>
          </p:grpSpPr>
          <p:grpSp>
            <p:nvGrpSpPr>
              <p:cNvPr id="225" name="组合 224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矩形 22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6" name="等腰三角形 22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469" name="组合 468"/>
          <p:cNvGrpSpPr/>
          <p:nvPr/>
        </p:nvGrpSpPr>
        <p:grpSpPr>
          <a:xfrm>
            <a:off x="1167488" y="3910125"/>
            <a:ext cx="454660" cy="784186"/>
            <a:chOff x="506704" y="3732861"/>
            <a:chExt cx="479524" cy="827071"/>
          </a:xfrm>
        </p:grpSpPr>
        <p:grpSp>
          <p:nvGrpSpPr>
            <p:cNvPr id="470" name="组合 469"/>
            <p:cNvGrpSpPr/>
            <p:nvPr/>
          </p:nvGrpSpPr>
          <p:grpSpPr>
            <a:xfrm>
              <a:off x="506704" y="3763015"/>
              <a:ext cx="479524" cy="796917"/>
              <a:chOff x="1231334" y="4179616"/>
              <a:chExt cx="479524" cy="796917"/>
            </a:xfrm>
          </p:grpSpPr>
          <p:sp>
            <p:nvSpPr>
              <p:cNvPr id="472" name="矩形 471"/>
              <p:cNvSpPr/>
              <p:nvPr/>
            </p:nvSpPr>
            <p:spPr>
              <a:xfrm>
                <a:off x="1337060" y="4179616"/>
                <a:ext cx="249125" cy="4580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grpSp>
            <p:nvGrpSpPr>
              <p:cNvPr id="473" name="组合 472"/>
              <p:cNvGrpSpPr/>
              <p:nvPr/>
            </p:nvGrpSpPr>
            <p:grpSpPr>
              <a:xfrm>
                <a:off x="1231334" y="4505134"/>
                <a:ext cx="479524" cy="471399"/>
                <a:chOff x="3743887" y="4293594"/>
                <a:chExt cx="479524" cy="471399"/>
              </a:xfrm>
              <a:solidFill>
                <a:srgbClr val="59B2FF"/>
              </a:solidFill>
            </p:grpSpPr>
            <p:grpSp>
              <p:nvGrpSpPr>
                <p:cNvPr id="474" name="组合 473"/>
                <p:cNvGrpSpPr/>
                <p:nvPr/>
              </p:nvGrpSpPr>
              <p:grpSpPr>
                <a:xfrm>
                  <a:off x="3743887" y="4440399"/>
                  <a:ext cx="479524" cy="324594"/>
                  <a:chOff x="2146087" y="4862847"/>
                  <a:chExt cx="454685" cy="307779"/>
                </a:xfrm>
                <a:grpFill/>
              </p:grpSpPr>
              <p:cxnSp>
                <p:nvCxnSpPr>
                  <p:cNvPr id="476" name="直接连接符 475"/>
                  <p:cNvCxnSpPr/>
                  <p:nvPr/>
                </p:nvCxnSpPr>
                <p:spPr>
                  <a:xfrm flipV="1">
                    <a:off x="2364748" y="4862847"/>
                    <a:ext cx="0" cy="104775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7" name="矩形 476"/>
                  <p:cNvSpPr/>
                  <p:nvPr/>
                </p:nvSpPr>
                <p:spPr>
                  <a:xfrm>
                    <a:off x="2146087" y="4910263"/>
                    <a:ext cx="454685" cy="260363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1100" b="1" i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CLK</a:t>
                    </a:r>
                    <a:endPara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75" name="等腰三角形 474"/>
                <p:cNvSpPr/>
                <p:nvPr/>
              </p:nvSpPr>
              <p:spPr>
                <a:xfrm>
                  <a:off x="3875914" y="4293594"/>
                  <a:ext cx="201735" cy="126050"/>
                </a:xfrm>
                <a:prstGeom prst="triangle">
                  <a:avLst/>
                </a:prstGeom>
                <a:solidFill>
                  <a:srgbClr val="BDD7E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705" b="1"/>
                </a:p>
              </p:txBody>
            </p:sp>
          </p:grpSp>
        </p:grpSp>
        <p:sp>
          <p:nvSpPr>
            <p:cNvPr id="471" name="矩形 470"/>
            <p:cNvSpPr/>
            <p:nvPr/>
          </p:nvSpPr>
          <p:spPr>
            <a:xfrm>
              <a:off x="549151" y="3732861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bldLvl="0" animBg="1"/>
      <p:bldP spid="478" grpId="0"/>
      <p:bldP spid="47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7" name="直接连接符 946"/>
          <p:cNvCxnSpPr/>
          <p:nvPr/>
        </p:nvCxnSpPr>
        <p:spPr>
          <a:xfrm>
            <a:off x="4470491" y="4297707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6" name="组合 935"/>
          <p:cNvGrpSpPr/>
          <p:nvPr/>
        </p:nvGrpSpPr>
        <p:grpSpPr>
          <a:xfrm>
            <a:off x="9876848" y="3906057"/>
            <a:ext cx="1203172" cy="391805"/>
            <a:chOff x="571433" y="3331468"/>
            <a:chExt cx="5105236" cy="1364800"/>
          </a:xfrm>
        </p:grpSpPr>
        <p:cxnSp>
          <p:nvCxnSpPr>
            <p:cNvPr id="937" name="直接连接符 936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76" name="组合 875"/>
          <p:cNvGrpSpPr/>
          <p:nvPr/>
        </p:nvGrpSpPr>
        <p:grpSpPr>
          <a:xfrm>
            <a:off x="1386137" y="1464546"/>
            <a:ext cx="9363346" cy="2489137"/>
            <a:chOff x="1461941" y="1362069"/>
            <a:chExt cx="9875404" cy="2625262"/>
          </a:xfrm>
        </p:grpSpPr>
        <p:cxnSp>
          <p:nvCxnSpPr>
            <p:cNvPr id="877" name="直接连接符 876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8" name="直接连接符 877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9" name="直接连接符 878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0" name="直接连接符 879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</a:t>
            </a:r>
            <a:r>
              <a:rPr lang="zh-CN" altLang="en-US" dirty="0"/>
              <a:t>取指令阶段</a:t>
            </a:r>
            <a:r>
              <a:rPr lang="en-US" altLang="zh-CN" dirty="0" smtClean="0"/>
              <a:t>T2</a:t>
            </a:r>
            <a:endParaRPr lang="zh-CN" altLang="en-US" dirty="0"/>
          </a:p>
        </p:txBody>
      </p:sp>
      <p:grpSp>
        <p:nvGrpSpPr>
          <p:cNvPr id="486" name="组合 485"/>
          <p:cNvGrpSpPr/>
          <p:nvPr/>
        </p:nvGrpSpPr>
        <p:grpSpPr>
          <a:xfrm>
            <a:off x="5245755" y="2510564"/>
            <a:ext cx="3987102" cy="1464868"/>
            <a:chOff x="5526640" y="1825630"/>
            <a:chExt cx="5210856" cy="1142068"/>
          </a:xfrm>
        </p:grpSpPr>
        <p:cxnSp>
          <p:nvCxnSpPr>
            <p:cNvPr id="724" name="直接连接符 72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5" name="直接连接符 724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87" name="直接连接符 486"/>
          <p:cNvCxnSpPr/>
          <p:nvPr/>
        </p:nvCxnSpPr>
        <p:spPr>
          <a:xfrm>
            <a:off x="6601438" y="4292779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接连接符 487"/>
          <p:cNvCxnSpPr/>
          <p:nvPr/>
        </p:nvCxnSpPr>
        <p:spPr>
          <a:xfrm>
            <a:off x="6601438" y="4069913"/>
            <a:ext cx="29191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/>
          <p:cNvCxnSpPr/>
          <p:nvPr/>
        </p:nvCxnSpPr>
        <p:spPr>
          <a:xfrm>
            <a:off x="5227375" y="5098396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矩形 489"/>
          <p:cNvSpPr/>
          <p:nvPr/>
        </p:nvSpPr>
        <p:spPr>
          <a:xfrm>
            <a:off x="5342939" y="3848704"/>
            <a:ext cx="1258500" cy="147320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491" name="组合 490"/>
          <p:cNvGrpSpPr/>
          <p:nvPr/>
        </p:nvGrpSpPr>
        <p:grpSpPr>
          <a:xfrm>
            <a:off x="9008851" y="3835663"/>
            <a:ext cx="420145" cy="877030"/>
            <a:chOff x="9501522" y="3862856"/>
            <a:chExt cx="443122" cy="924992"/>
          </a:xfrm>
        </p:grpSpPr>
        <p:sp>
          <p:nvSpPr>
            <p:cNvPr id="722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23" name="矩形 722"/>
            <p:cNvSpPr/>
            <p:nvPr/>
          </p:nvSpPr>
          <p:spPr>
            <a:xfrm rot="16200000">
              <a:off x="9410368" y="4144537"/>
              <a:ext cx="55185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492" name="矩形 491"/>
          <p:cNvSpPr/>
          <p:nvPr/>
        </p:nvSpPr>
        <p:spPr>
          <a:xfrm>
            <a:off x="2424412" y="3848705"/>
            <a:ext cx="828857" cy="12596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93" name="矩形 492"/>
          <p:cNvSpPr/>
          <p:nvPr/>
        </p:nvSpPr>
        <p:spPr>
          <a:xfrm>
            <a:off x="1267731" y="3963083"/>
            <a:ext cx="236207" cy="434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94" name="矩形 493"/>
          <p:cNvSpPr/>
          <p:nvPr/>
        </p:nvSpPr>
        <p:spPr>
          <a:xfrm>
            <a:off x="1208924" y="3924435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矩形 494"/>
          <p:cNvSpPr/>
          <p:nvPr/>
        </p:nvSpPr>
        <p:spPr>
          <a:xfrm>
            <a:off x="4673195" y="1466804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矩形 495"/>
          <p:cNvSpPr/>
          <p:nvPr/>
        </p:nvSpPr>
        <p:spPr>
          <a:xfrm>
            <a:off x="4186453" y="2707290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矩形 496"/>
          <p:cNvSpPr/>
          <p:nvPr/>
        </p:nvSpPr>
        <p:spPr>
          <a:xfrm>
            <a:off x="4240927" y="2915391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任意多边形: 形状 47"/>
          <p:cNvSpPr/>
          <p:nvPr/>
        </p:nvSpPr>
        <p:spPr>
          <a:xfrm>
            <a:off x="5233724" y="3143977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499" name="任意多边形: 形状 49"/>
          <p:cNvSpPr/>
          <p:nvPr/>
        </p:nvSpPr>
        <p:spPr>
          <a:xfrm flipH="1">
            <a:off x="4654654" y="3359867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00" name="任意多边形: 形状 50"/>
          <p:cNvSpPr/>
          <p:nvPr/>
        </p:nvSpPr>
        <p:spPr>
          <a:xfrm>
            <a:off x="5123967" y="3350308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501" name="直接连接符 500"/>
          <p:cNvCxnSpPr/>
          <p:nvPr/>
        </p:nvCxnSpPr>
        <p:spPr>
          <a:xfrm flipH="1">
            <a:off x="10121511" y="2146052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2" name="直接连接符 501"/>
          <p:cNvCxnSpPr/>
          <p:nvPr/>
        </p:nvCxnSpPr>
        <p:spPr>
          <a:xfrm flipH="1">
            <a:off x="9732894" y="2200816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连接符 502"/>
          <p:cNvCxnSpPr/>
          <p:nvPr/>
        </p:nvCxnSpPr>
        <p:spPr>
          <a:xfrm flipV="1">
            <a:off x="1511324" y="4185788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连接符 503"/>
          <p:cNvCxnSpPr/>
          <p:nvPr/>
        </p:nvCxnSpPr>
        <p:spPr>
          <a:xfrm>
            <a:off x="2107155" y="4297862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流程图: 手动操作 504"/>
          <p:cNvSpPr/>
          <p:nvPr/>
        </p:nvSpPr>
        <p:spPr>
          <a:xfrm rot="16200000">
            <a:off x="1770345" y="4183436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06" name="矩形 505"/>
          <p:cNvSpPr/>
          <p:nvPr/>
        </p:nvSpPr>
        <p:spPr>
          <a:xfrm>
            <a:off x="1868068" y="4017144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7" name="直接连接符 506"/>
          <p:cNvCxnSpPr/>
          <p:nvPr/>
        </p:nvCxnSpPr>
        <p:spPr>
          <a:xfrm>
            <a:off x="2111726" y="4289101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1949551" y="4385077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9" name="矩形 508"/>
          <p:cNvSpPr/>
          <p:nvPr/>
        </p:nvSpPr>
        <p:spPr>
          <a:xfrm>
            <a:off x="3664292" y="3963083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510" name="矩形 509"/>
          <p:cNvSpPr/>
          <p:nvPr/>
        </p:nvSpPr>
        <p:spPr>
          <a:xfrm>
            <a:off x="2608764" y="3819780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1" name="矩形 510"/>
          <p:cNvSpPr/>
          <p:nvPr/>
        </p:nvSpPr>
        <p:spPr>
          <a:xfrm>
            <a:off x="2876195" y="4019396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矩形 511"/>
          <p:cNvSpPr/>
          <p:nvPr/>
        </p:nvSpPr>
        <p:spPr>
          <a:xfrm>
            <a:off x="2408485" y="4101942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2421484" y="4409674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14" name="矩形 513"/>
          <p:cNvSpPr/>
          <p:nvPr/>
        </p:nvSpPr>
        <p:spPr>
          <a:xfrm>
            <a:off x="2391844" y="474321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矩形 514"/>
          <p:cNvSpPr/>
          <p:nvPr/>
        </p:nvSpPr>
        <p:spPr>
          <a:xfrm>
            <a:off x="3664292" y="5010393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16" name="矩形 515"/>
          <p:cNvSpPr/>
          <p:nvPr/>
        </p:nvSpPr>
        <p:spPr>
          <a:xfrm>
            <a:off x="3828090" y="3927700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矩形 516"/>
          <p:cNvSpPr/>
          <p:nvPr/>
        </p:nvSpPr>
        <p:spPr>
          <a:xfrm>
            <a:off x="3829114" y="4963633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矩形 517"/>
          <p:cNvSpPr/>
          <p:nvPr/>
        </p:nvSpPr>
        <p:spPr>
          <a:xfrm>
            <a:off x="4252258" y="5856491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4204027" y="4621607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0" name="矩形 519"/>
          <p:cNvSpPr/>
          <p:nvPr/>
        </p:nvSpPr>
        <p:spPr>
          <a:xfrm>
            <a:off x="4249937" y="4070877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1" name="矩形 520"/>
          <p:cNvSpPr/>
          <p:nvPr/>
        </p:nvSpPr>
        <p:spPr>
          <a:xfrm>
            <a:off x="4250976" y="3853007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2" name="直接连接符 521"/>
          <p:cNvCxnSpPr/>
          <p:nvPr/>
        </p:nvCxnSpPr>
        <p:spPr>
          <a:xfrm>
            <a:off x="4293976" y="4071027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接连接符 522"/>
          <p:cNvCxnSpPr/>
          <p:nvPr/>
        </p:nvCxnSpPr>
        <p:spPr>
          <a:xfrm>
            <a:off x="4293976" y="4276839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连接符 523"/>
          <p:cNvCxnSpPr>
            <a:endCxn id="509" idx="1"/>
          </p:cNvCxnSpPr>
          <p:nvPr/>
        </p:nvCxnSpPr>
        <p:spPr>
          <a:xfrm>
            <a:off x="3262775" y="4167459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接连接符 524"/>
          <p:cNvCxnSpPr/>
          <p:nvPr/>
        </p:nvCxnSpPr>
        <p:spPr>
          <a:xfrm>
            <a:off x="4297426" y="3131453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接连接符 525"/>
          <p:cNvCxnSpPr/>
          <p:nvPr/>
        </p:nvCxnSpPr>
        <p:spPr>
          <a:xfrm>
            <a:off x="3872278" y="4184024"/>
            <a:ext cx="42169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/>
          <p:cNvCxnSpPr/>
          <p:nvPr/>
        </p:nvCxnSpPr>
        <p:spPr>
          <a:xfrm>
            <a:off x="3867450" y="5214766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流程图: 手动输入 146"/>
          <p:cNvSpPr/>
          <p:nvPr/>
        </p:nvSpPr>
        <p:spPr>
          <a:xfrm>
            <a:off x="5390168" y="5858713"/>
            <a:ext cx="1149783" cy="3433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29" name="矩形 528"/>
          <p:cNvSpPr/>
          <p:nvPr/>
        </p:nvSpPr>
        <p:spPr>
          <a:xfrm>
            <a:off x="5504369" y="5913544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5335371" y="3906057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5335371" y="411185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" name="矩形 531"/>
          <p:cNvSpPr/>
          <p:nvPr/>
        </p:nvSpPr>
        <p:spPr>
          <a:xfrm>
            <a:off x="5335371" y="4523306"/>
            <a:ext cx="4495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W#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3" name="矩形 532"/>
          <p:cNvSpPr/>
          <p:nvPr/>
        </p:nvSpPr>
        <p:spPr>
          <a:xfrm>
            <a:off x="5335372" y="4950452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4" name="矩形 533"/>
          <p:cNvSpPr/>
          <p:nvPr/>
        </p:nvSpPr>
        <p:spPr>
          <a:xfrm>
            <a:off x="5714151" y="3815552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5" name="矩形 534"/>
          <p:cNvSpPr/>
          <p:nvPr/>
        </p:nvSpPr>
        <p:spPr>
          <a:xfrm>
            <a:off x="6258312" y="3899638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6" name="矩形 535"/>
          <p:cNvSpPr/>
          <p:nvPr/>
        </p:nvSpPr>
        <p:spPr>
          <a:xfrm>
            <a:off x="6254939" y="4139232"/>
            <a:ext cx="4000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7" name="矩形 536"/>
          <p:cNvSpPr/>
          <p:nvPr/>
        </p:nvSpPr>
        <p:spPr>
          <a:xfrm>
            <a:off x="5700392" y="4552860"/>
            <a:ext cx="8636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Register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File</a:t>
            </a:r>
            <a:endParaRPr lang="zh-CN" altLang="en-US" sz="14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38" name="矩形 537"/>
          <p:cNvSpPr/>
          <p:nvPr/>
        </p:nvSpPr>
        <p:spPr>
          <a:xfrm>
            <a:off x="6867140" y="3855632"/>
            <a:ext cx="205903" cy="635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39" name="矩形 538"/>
          <p:cNvSpPr/>
          <p:nvPr/>
        </p:nvSpPr>
        <p:spPr>
          <a:xfrm>
            <a:off x="7007114" y="3821041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40" name="矩形 539"/>
          <p:cNvSpPr/>
          <p:nvPr/>
        </p:nvSpPr>
        <p:spPr>
          <a:xfrm>
            <a:off x="7018097" y="4254489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41" name="矩形 540"/>
          <p:cNvSpPr/>
          <p:nvPr/>
        </p:nvSpPr>
        <p:spPr>
          <a:xfrm>
            <a:off x="6539951" y="5789909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2" name="直接连接符 541"/>
          <p:cNvCxnSpPr/>
          <p:nvPr/>
        </p:nvCxnSpPr>
        <p:spPr>
          <a:xfrm>
            <a:off x="7073043" y="4078158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接连接符 542"/>
          <p:cNvCxnSpPr/>
          <p:nvPr/>
        </p:nvCxnSpPr>
        <p:spPr>
          <a:xfrm>
            <a:off x="7073043" y="4288785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接连接符 543"/>
          <p:cNvCxnSpPr/>
          <p:nvPr/>
        </p:nvCxnSpPr>
        <p:spPr>
          <a:xfrm>
            <a:off x="7940406" y="4492485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矩形 544"/>
          <p:cNvSpPr/>
          <p:nvPr/>
        </p:nvSpPr>
        <p:spPr>
          <a:xfrm>
            <a:off x="7675544" y="4332644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6" name="直接连接符 545"/>
          <p:cNvCxnSpPr/>
          <p:nvPr/>
        </p:nvCxnSpPr>
        <p:spPr>
          <a:xfrm>
            <a:off x="8572313" y="4597743"/>
            <a:ext cx="4365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平行四边形 546"/>
          <p:cNvSpPr/>
          <p:nvPr/>
        </p:nvSpPr>
        <p:spPr>
          <a:xfrm rot="4500000">
            <a:off x="7718557" y="5290632"/>
            <a:ext cx="472862" cy="389383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48" name="矩形 547"/>
          <p:cNvSpPr/>
          <p:nvPr/>
        </p:nvSpPr>
        <p:spPr>
          <a:xfrm>
            <a:off x="7720774" y="5328226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任意多边形: 形状 192"/>
          <p:cNvSpPr/>
          <p:nvPr/>
        </p:nvSpPr>
        <p:spPr>
          <a:xfrm flipV="1">
            <a:off x="8039382" y="3897389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50" name="矩形 549"/>
          <p:cNvSpPr/>
          <p:nvPr/>
        </p:nvSpPr>
        <p:spPr>
          <a:xfrm>
            <a:off x="8526650" y="3679714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矩形 550"/>
          <p:cNvSpPr/>
          <p:nvPr/>
        </p:nvSpPr>
        <p:spPr>
          <a:xfrm>
            <a:off x="8552029" y="4578857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" name="矩形 551"/>
          <p:cNvSpPr/>
          <p:nvPr/>
        </p:nvSpPr>
        <p:spPr>
          <a:xfrm>
            <a:off x="9191094" y="3772401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" name="矩形 552"/>
          <p:cNvSpPr/>
          <p:nvPr/>
        </p:nvSpPr>
        <p:spPr>
          <a:xfrm>
            <a:off x="9435230" y="4320295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4" name="直接连接符 553"/>
          <p:cNvCxnSpPr/>
          <p:nvPr/>
        </p:nvCxnSpPr>
        <p:spPr>
          <a:xfrm>
            <a:off x="9428996" y="4310916"/>
            <a:ext cx="8957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连接符 554"/>
          <p:cNvCxnSpPr/>
          <p:nvPr/>
        </p:nvCxnSpPr>
        <p:spPr>
          <a:xfrm>
            <a:off x="10431762" y="4320670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矩形 556"/>
          <p:cNvSpPr/>
          <p:nvPr/>
        </p:nvSpPr>
        <p:spPr>
          <a:xfrm>
            <a:off x="10384239" y="4075952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8" name="直接连接符 557"/>
          <p:cNvCxnSpPr/>
          <p:nvPr/>
        </p:nvCxnSpPr>
        <p:spPr>
          <a:xfrm>
            <a:off x="4471849" y="4620905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连接符 558"/>
          <p:cNvCxnSpPr/>
          <p:nvPr/>
        </p:nvCxnSpPr>
        <p:spPr>
          <a:xfrm>
            <a:off x="4293976" y="4832532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连接符 559"/>
          <p:cNvCxnSpPr/>
          <p:nvPr/>
        </p:nvCxnSpPr>
        <p:spPr>
          <a:xfrm>
            <a:off x="4808167" y="4697832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矩形 560"/>
          <p:cNvSpPr/>
          <p:nvPr/>
        </p:nvSpPr>
        <p:spPr>
          <a:xfrm>
            <a:off x="3589677" y="3923002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2" name="组合 561"/>
          <p:cNvGrpSpPr/>
          <p:nvPr/>
        </p:nvGrpSpPr>
        <p:grpSpPr>
          <a:xfrm>
            <a:off x="4573845" y="1785153"/>
            <a:ext cx="653529" cy="1568364"/>
            <a:chOff x="4823977" y="1700209"/>
            <a:chExt cx="689269" cy="1654134"/>
          </a:xfrm>
        </p:grpSpPr>
        <p:sp>
          <p:nvSpPr>
            <p:cNvPr id="718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19" name="矩形 718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0" name="矩形 719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1" name="矩形 720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3" name="Group 1"/>
          <p:cNvGrpSpPr/>
          <p:nvPr/>
        </p:nvGrpSpPr>
        <p:grpSpPr>
          <a:xfrm>
            <a:off x="10296097" y="1992384"/>
            <a:ext cx="259246" cy="192503"/>
            <a:chOff x="3990332" y="3048832"/>
            <a:chExt cx="1009448" cy="723602"/>
          </a:xfrm>
        </p:grpSpPr>
        <p:sp>
          <p:nvSpPr>
            <p:cNvPr id="716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717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564" name="组合 563"/>
          <p:cNvGrpSpPr/>
          <p:nvPr/>
        </p:nvGrpSpPr>
        <p:grpSpPr>
          <a:xfrm>
            <a:off x="4993113" y="4854803"/>
            <a:ext cx="271780" cy="521970"/>
            <a:chOff x="4311617" y="4168879"/>
            <a:chExt cx="271795" cy="522000"/>
          </a:xfrm>
        </p:grpSpPr>
        <p:sp>
          <p:nvSpPr>
            <p:cNvPr id="714" name="流程图: 手动操作 713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15" name="矩形 714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5" name="矩形 564"/>
          <p:cNvSpPr/>
          <p:nvPr/>
        </p:nvSpPr>
        <p:spPr>
          <a:xfrm>
            <a:off x="4742349" y="3846440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66" name="矩形 565"/>
          <p:cNvSpPr/>
          <p:nvPr/>
        </p:nvSpPr>
        <p:spPr>
          <a:xfrm>
            <a:off x="4742349" y="4063871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4308310" y="4800210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68" name="组合 567"/>
          <p:cNvGrpSpPr/>
          <p:nvPr/>
        </p:nvGrpSpPr>
        <p:grpSpPr>
          <a:xfrm>
            <a:off x="3549760" y="4244066"/>
            <a:ext cx="454660" cy="446955"/>
            <a:chOff x="3743887" y="4293594"/>
            <a:chExt cx="479524" cy="471398"/>
          </a:xfrm>
        </p:grpSpPr>
        <p:grpSp>
          <p:nvGrpSpPr>
            <p:cNvPr id="710" name="组合 709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712" name="直接连接符 711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" name="矩形 712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1" name="等腰三角形 710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69" name="组合 568"/>
          <p:cNvGrpSpPr/>
          <p:nvPr/>
        </p:nvGrpSpPr>
        <p:grpSpPr>
          <a:xfrm>
            <a:off x="3549760" y="5292687"/>
            <a:ext cx="454660" cy="446955"/>
            <a:chOff x="3743887" y="4293594"/>
            <a:chExt cx="479524" cy="471398"/>
          </a:xfrm>
          <a:solidFill>
            <a:schemeClr val="bg1"/>
          </a:solidFill>
        </p:grpSpPr>
        <p:grpSp>
          <p:nvGrpSpPr>
            <p:cNvPr id="706" name="组合 705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708" name="直接连接符 707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9" name="矩形 708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7" name="等腰三角形 706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70" name="组合 569"/>
          <p:cNvGrpSpPr/>
          <p:nvPr/>
        </p:nvGrpSpPr>
        <p:grpSpPr>
          <a:xfrm>
            <a:off x="1167488" y="4271723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702" name="组合 701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704" name="直接连接符 703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5" name="矩形 704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3" name="等腰三角形 70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71" name="组合 570"/>
          <p:cNvGrpSpPr/>
          <p:nvPr/>
        </p:nvGrpSpPr>
        <p:grpSpPr>
          <a:xfrm>
            <a:off x="2626441" y="4973520"/>
            <a:ext cx="454660" cy="462113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698" name="组合 697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700" name="直接连接符 699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1" name="矩形 700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9" name="等腰三角形 698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72" name="组合 571"/>
          <p:cNvGrpSpPr/>
          <p:nvPr/>
        </p:nvGrpSpPr>
        <p:grpSpPr>
          <a:xfrm>
            <a:off x="6746834" y="4365798"/>
            <a:ext cx="454660" cy="446955"/>
            <a:chOff x="3743887" y="4293594"/>
            <a:chExt cx="479524" cy="471398"/>
          </a:xfrm>
        </p:grpSpPr>
        <p:grpSp>
          <p:nvGrpSpPr>
            <p:cNvPr id="694" name="组合 693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696" name="直接连接符 695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7" name="矩形 696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5" name="等腰三角形 69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574" name="组合 573"/>
          <p:cNvGrpSpPr/>
          <p:nvPr/>
        </p:nvGrpSpPr>
        <p:grpSpPr>
          <a:xfrm>
            <a:off x="5731889" y="5197442"/>
            <a:ext cx="454660" cy="446955"/>
            <a:chOff x="3743887" y="4293594"/>
            <a:chExt cx="479524" cy="471398"/>
          </a:xfrm>
          <a:solidFill>
            <a:srgbClr val="FFCCFF"/>
          </a:solidFill>
        </p:grpSpPr>
        <p:grpSp>
          <p:nvGrpSpPr>
            <p:cNvPr id="686" name="组合 685"/>
            <p:cNvGrpSpPr/>
            <p:nvPr/>
          </p:nvGrpSpPr>
          <p:grpSpPr>
            <a:xfrm>
              <a:off x="3743887" y="4411014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688" name="直接连接符 687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9" name="矩形 688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7" name="等腰三角形 686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575" name="矩形 574"/>
          <p:cNvSpPr/>
          <p:nvPr/>
        </p:nvSpPr>
        <p:spPr>
          <a:xfrm>
            <a:off x="3455793" y="3718419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76" name="矩形 575"/>
          <p:cNvSpPr/>
          <p:nvPr/>
        </p:nvSpPr>
        <p:spPr>
          <a:xfrm>
            <a:off x="3455453" y="4730370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77" name="组合 576"/>
          <p:cNvGrpSpPr/>
          <p:nvPr/>
        </p:nvGrpSpPr>
        <p:grpSpPr>
          <a:xfrm>
            <a:off x="3589321" y="1631829"/>
            <a:ext cx="7800024" cy="2065270"/>
            <a:chOff x="3785611" y="1538500"/>
            <a:chExt cx="8226587" cy="2178215"/>
          </a:xfrm>
        </p:grpSpPr>
        <p:sp>
          <p:nvSpPr>
            <p:cNvPr id="671" name="矩形 670"/>
            <p:cNvSpPr/>
            <p:nvPr/>
          </p:nvSpPr>
          <p:spPr>
            <a:xfrm>
              <a:off x="4284066" y="1926595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2" name="矩形 671"/>
            <p:cNvSpPr/>
            <p:nvPr/>
          </p:nvSpPr>
          <p:spPr>
            <a:xfrm>
              <a:off x="4012637" y="2423452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3" name="矩形 672"/>
            <p:cNvSpPr/>
            <p:nvPr/>
          </p:nvSpPr>
          <p:spPr>
            <a:xfrm>
              <a:off x="3785611" y="2167772"/>
              <a:ext cx="108964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674" name="直接连接符 673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5" name="矩形 674"/>
            <p:cNvSpPr/>
            <p:nvPr/>
          </p:nvSpPr>
          <p:spPr>
            <a:xfrm>
              <a:off x="5467374" y="1538500"/>
              <a:ext cx="81170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6" name="矩形 675"/>
            <p:cNvSpPr/>
            <p:nvPr/>
          </p:nvSpPr>
          <p:spPr>
            <a:xfrm>
              <a:off x="5467374" y="1759117"/>
              <a:ext cx="717277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7" name="矩形 676"/>
            <p:cNvSpPr/>
            <p:nvPr/>
          </p:nvSpPr>
          <p:spPr>
            <a:xfrm>
              <a:off x="5467374" y="1979734"/>
              <a:ext cx="62284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8" name="矩形 677"/>
            <p:cNvSpPr/>
            <p:nvPr/>
          </p:nvSpPr>
          <p:spPr>
            <a:xfrm>
              <a:off x="5467374" y="2200351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79" name="矩形 678"/>
            <p:cNvSpPr/>
            <p:nvPr/>
          </p:nvSpPr>
          <p:spPr>
            <a:xfrm>
              <a:off x="5467374" y="2420968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0" name="矩形 679"/>
            <p:cNvSpPr/>
            <p:nvPr/>
          </p:nvSpPr>
          <p:spPr>
            <a:xfrm>
              <a:off x="5467374" y="2641585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1" name="矩形 680"/>
            <p:cNvSpPr/>
            <p:nvPr/>
          </p:nvSpPr>
          <p:spPr>
            <a:xfrm>
              <a:off x="5467374" y="2862201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2" name="矩形 681"/>
            <p:cNvSpPr/>
            <p:nvPr/>
          </p:nvSpPr>
          <p:spPr>
            <a:xfrm>
              <a:off x="11396050" y="1752004"/>
              <a:ext cx="61614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3" name="矩形 682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4" name="矩形 683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85" name="等腰三角形 684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578" name="矩形 577"/>
          <p:cNvSpPr/>
          <p:nvPr/>
        </p:nvSpPr>
        <p:spPr>
          <a:xfrm>
            <a:off x="955877" y="3664302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79" name="组合 578"/>
          <p:cNvGrpSpPr/>
          <p:nvPr/>
        </p:nvGrpSpPr>
        <p:grpSpPr>
          <a:xfrm>
            <a:off x="8127790" y="4132817"/>
            <a:ext cx="444523" cy="993977"/>
            <a:chOff x="4336181" y="4140652"/>
            <a:chExt cx="214542" cy="587002"/>
          </a:xfrm>
        </p:grpSpPr>
        <p:sp>
          <p:nvSpPr>
            <p:cNvPr id="669" name="矩形 668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0" name="流程图: 手动操作 669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580" name="直接连接符 579"/>
          <p:cNvCxnSpPr/>
          <p:nvPr/>
        </p:nvCxnSpPr>
        <p:spPr>
          <a:xfrm>
            <a:off x="7939055" y="4894651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连接符 580"/>
          <p:cNvCxnSpPr/>
          <p:nvPr/>
        </p:nvCxnSpPr>
        <p:spPr>
          <a:xfrm flipV="1">
            <a:off x="7940309" y="4894651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2" name="组合 581"/>
          <p:cNvGrpSpPr/>
          <p:nvPr/>
        </p:nvGrpSpPr>
        <p:grpSpPr>
          <a:xfrm>
            <a:off x="1386137" y="1464546"/>
            <a:ext cx="9363345" cy="2489137"/>
            <a:chOff x="1461941" y="1362069"/>
            <a:chExt cx="9875404" cy="2625262"/>
          </a:xfrm>
        </p:grpSpPr>
        <p:cxnSp>
          <p:nvCxnSpPr>
            <p:cNvPr id="665" name="直接连接符 664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6" name="直接连接符 665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7" name="直接连接符 666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8" name="直接连接符 667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3" name="组合 582"/>
          <p:cNvGrpSpPr/>
          <p:nvPr/>
        </p:nvGrpSpPr>
        <p:grpSpPr>
          <a:xfrm>
            <a:off x="5240074" y="1873762"/>
            <a:ext cx="5075479" cy="141417"/>
            <a:chOff x="5526640" y="1825630"/>
            <a:chExt cx="5353044" cy="149151"/>
          </a:xfrm>
        </p:grpSpPr>
        <p:cxnSp>
          <p:nvCxnSpPr>
            <p:cNvPr id="662" name="直接连接符 66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3" name="直接连接符 662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4" name="直接连接符 663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84" name="直接连接符 583"/>
          <p:cNvCxnSpPr/>
          <p:nvPr/>
        </p:nvCxnSpPr>
        <p:spPr>
          <a:xfrm>
            <a:off x="5240074" y="2088635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5" name="组合 584"/>
          <p:cNvGrpSpPr/>
          <p:nvPr/>
        </p:nvGrpSpPr>
        <p:grpSpPr>
          <a:xfrm>
            <a:off x="5240074" y="2300983"/>
            <a:ext cx="5933775" cy="1720651"/>
            <a:chOff x="5526640" y="1825630"/>
            <a:chExt cx="5210856" cy="1341486"/>
          </a:xfrm>
        </p:grpSpPr>
        <p:cxnSp>
          <p:nvCxnSpPr>
            <p:cNvPr id="660" name="直接连接符 65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1" name="直接连接符 66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6" name="组合 585"/>
          <p:cNvGrpSpPr/>
          <p:nvPr/>
        </p:nvGrpSpPr>
        <p:grpSpPr>
          <a:xfrm>
            <a:off x="5239339" y="2720178"/>
            <a:ext cx="3134510" cy="1498461"/>
            <a:chOff x="5526640" y="1825630"/>
            <a:chExt cx="5210856" cy="1168258"/>
          </a:xfrm>
        </p:grpSpPr>
        <p:cxnSp>
          <p:nvCxnSpPr>
            <p:cNvPr id="658" name="直接连接符 657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9" name="直接连接符 658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7" name="组合 586"/>
          <p:cNvGrpSpPr/>
          <p:nvPr/>
        </p:nvGrpSpPr>
        <p:grpSpPr>
          <a:xfrm>
            <a:off x="5246422" y="2931047"/>
            <a:ext cx="2697653" cy="855990"/>
            <a:chOff x="5526640" y="1825630"/>
            <a:chExt cx="5220570" cy="667363"/>
          </a:xfrm>
        </p:grpSpPr>
        <p:cxnSp>
          <p:nvCxnSpPr>
            <p:cNvPr id="656" name="直接连接符 65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7" name="直接连接符 656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8" name="组合 587"/>
          <p:cNvGrpSpPr/>
          <p:nvPr/>
        </p:nvGrpSpPr>
        <p:grpSpPr>
          <a:xfrm flipH="1">
            <a:off x="2015814" y="2254976"/>
            <a:ext cx="2588014" cy="1827074"/>
            <a:chOff x="5526640" y="1825630"/>
            <a:chExt cx="5210856" cy="1341486"/>
          </a:xfrm>
        </p:grpSpPr>
        <p:cxnSp>
          <p:nvCxnSpPr>
            <p:cNvPr id="654" name="直接连接符 65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5" name="直接连接符 654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89" name="组合 588"/>
          <p:cNvGrpSpPr/>
          <p:nvPr/>
        </p:nvGrpSpPr>
        <p:grpSpPr>
          <a:xfrm flipH="1">
            <a:off x="2852740" y="2499084"/>
            <a:ext cx="1750117" cy="1361631"/>
            <a:chOff x="5526640" y="1825630"/>
            <a:chExt cx="5210856" cy="1341486"/>
          </a:xfrm>
        </p:grpSpPr>
        <p:cxnSp>
          <p:nvCxnSpPr>
            <p:cNvPr id="652" name="直接连接符 65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3" name="直接连接符 65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0" name="组合 589"/>
          <p:cNvGrpSpPr/>
          <p:nvPr/>
        </p:nvGrpSpPr>
        <p:grpSpPr>
          <a:xfrm flipH="1">
            <a:off x="3786623" y="2744058"/>
            <a:ext cx="816234" cy="1218552"/>
            <a:chOff x="5526640" y="1825630"/>
            <a:chExt cx="5210856" cy="1341486"/>
          </a:xfrm>
        </p:grpSpPr>
        <p:cxnSp>
          <p:nvCxnSpPr>
            <p:cNvPr id="650" name="直接连接符 64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1" name="直接连接符 65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1" name="组合 590"/>
          <p:cNvGrpSpPr/>
          <p:nvPr/>
        </p:nvGrpSpPr>
        <p:grpSpPr>
          <a:xfrm>
            <a:off x="1712092" y="3433039"/>
            <a:ext cx="6112648" cy="746763"/>
            <a:chOff x="1805721" y="3620584"/>
            <a:chExt cx="6446933" cy="787602"/>
          </a:xfrm>
        </p:grpSpPr>
        <p:cxnSp>
          <p:nvCxnSpPr>
            <p:cNvPr id="646" name="直接连接符 645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7" name="直接连接符 646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8" name="直接连接符 647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49" name="直接连接符 648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2" name="组合 591"/>
          <p:cNvGrpSpPr/>
          <p:nvPr/>
        </p:nvGrpSpPr>
        <p:grpSpPr>
          <a:xfrm>
            <a:off x="1712092" y="4327678"/>
            <a:ext cx="9026780" cy="2047498"/>
            <a:chOff x="1805721" y="4564148"/>
            <a:chExt cx="9520434" cy="2159469"/>
          </a:xfrm>
        </p:grpSpPr>
        <p:grpSp>
          <p:nvGrpSpPr>
            <p:cNvPr id="641" name="组合 640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643" name="直接连接符 642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4" name="直接连接符 643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5" name="直接连接符 644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42" name="直接连接符 641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3" name="组合 592"/>
          <p:cNvGrpSpPr/>
          <p:nvPr/>
        </p:nvGrpSpPr>
        <p:grpSpPr>
          <a:xfrm>
            <a:off x="1033935" y="4192653"/>
            <a:ext cx="10411306" cy="2368641"/>
            <a:chOff x="1805720" y="4629712"/>
            <a:chExt cx="9520436" cy="2093905"/>
          </a:xfrm>
        </p:grpSpPr>
        <p:grpSp>
          <p:nvGrpSpPr>
            <p:cNvPr id="635" name="组合 634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638" name="直接连接符 637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9" name="直接连接符 638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0" name="直接连接符 639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36" name="直接连接符 635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组合 593"/>
          <p:cNvGrpSpPr/>
          <p:nvPr/>
        </p:nvGrpSpPr>
        <p:grpSpPr>
          <a:xfrm>
            <a:off x="2192370" y="4288787"/>
            <a:ext cx="5106595" cy="1461540"/>
            <a:chOff x="1805721" y="4522265"/>
            <a:chExt cx="9520434" cy="2226972"/>
          </a:xfrm>
        </p:grpSpPr>
        <p:grpSp>
          <p:nvGrpSpPr>
            <p:cNvPr id="630" name="组合 629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632" name="直接连接符 631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3" name="直接连接符 632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4" name="直接连接符 633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31" name="直接连接符 630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5" name="组合 594"/>
          <p:cNvGrpSpPr/>
          <p:nvPr/>
        </p:nvGrpSpPr>
        <p:grpSpPr>
          <a:xfrm>
            <a:off x="3433596" y="4191471"/>
            <a:ext cx="220871" cy="1005969"/>
            <a:chOff x="1744472" y="3175426"/>
            <a:chExt cx="1545101" cy="1323927"/>
          </a:xfrm>
        </p:grpSpPr>
        <p:cxnSp>
          <p:nvCxnSpPr>
            <p:cNvPr id="628" name="直接连接符 627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6" name="组合 595"/>
          <p:cNvGrpSpPr/>
          <p:nvPr/>
        </p:nvGrpSpPr>
        <p:grpSpPr>
          <a:xfrm>
            <a:off x="4847819" y="5010393"/>
            <a:ext cx="166555" cy="1360040"/>
            <a:chOff x="1239056" y="2825057"/>
            <a:chExt cx="1165136" cy="1789912"/>
          </a:xfrm>
        </p:grpSpPr>
        <p:cxnSp>
          <p:nvCxnSpPr>
            <p:cNvPr id="626" name="直接连接符 625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7" name="组合 596"/>
          <p:cNvGrpSpPr/>
          <p:nvPr/>
        </p:nvGrpSpPr>
        <p:grpSpPr>
          <a:xfrm>
            <a:off x="7603397" y="4681783"/>
            <a:ext cx="537165" cy="1387275"/>
            <a:chOff x="1239056" y="2754720"/>
            <a:chExt cx="2279270" cy="1885824"/>
          </a:xfrm>
        </p:grpSpPr>
        <p:cxnSp>
          <p:nvCxnSpPr>
            <p:cNvPr id="624" name="直接连接符 623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8" name="组合 597"/>
          <p:cNvGrpSpPr/>
          <p:nvPr/>
        </p:nvGrpSpPr>
        <p:grpSpPr>
          <a:xfrm>
            <a:off x="9876846" y="3906058"/>
            <a:ext cx="1203172" cy="391805"/>
            <a:chOff x="571433" y="3331468"/>
            <a:chExt cx="5105236" cy="1364800"/>
          </a:xfrm>
        </p:grpSpPr>
        <p:cxnSp>
          <p:nvCxnSpPr>
            <p:cNvPr id="620" name="直接连接符 619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99" name="组合 598"/>
          <p:cNvGrpSpPr/>
          <p:nvPr/>
        </p:nvGrpSpPr>
        <p:grpSpPr>
          <a:xfrm>
            <a:off x="11028773" y="3973861"/>
            <a:ext cx="271780" cy="521970"/>
            <a:chOff x="4311617" y="4168879"/>
            <a:chExt cx="271795" cy="522000"/>
          </a:xfrm>
        </p:grpSpPr>
        <p:sp>
          <p:nvSpPr>
            <p:cNvPr id="618" name="流程图: 手动操作 617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19" name="矩形 618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0" name="组合 599"/>
          <p:cNvGrpSpPr/>
          <p:nvPr/>
        </p:nvGrpSpPr>
        <p:grpSpPr>
          <a:xfrm>
            <a:off x="7800287" y="3700416"/>
            <a:ext cx="271780" cy="521970"/>
            <a:chOff x="4311617" y="4168879"/>
            <a:chExt cx="271795" cy="522000"/>
          </a:xfrm>
        </p:grpSpPr>
        <p:sp>
          <p:nvSpPr>
            <p:cNvPr id="616" name="流程图: 手动操作 615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17" name="矩形 616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1" name="直接连接符 600"/>
          <p:cNvCxnSpPr/>
          <p:nvPr/>
        </p:nvCxnSpPr>
        <p:spPr>
          <a:xfrm>
            <a:off x="4470492" y="4297708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02" name="组合 601"/>
          <p:cNvGrpSpPr/>
          <p:nvPr/>
        </p:nvGrpSpPr>
        <p:grpSpPr>
          <a:xfrm>
            <a:off x="4573328" y="4436234"/>
            <a:ext cx="271780" cy="521970"/>
            <a:chOff x="4311617" y="4168879"/>
            <a:chExt cx="271795" cy="522000"/>
          </a:xfrm>
        </p:grpSpPr>
        <p:sp>
          <p:nvSpPr>
            <p:cNvPr id="614" name="流程图: 手动操作 613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15" name="矩形 614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3" name="组合 602"/>
          <p:cNvGrpSpPr/>
          <p:nvPr/>
        </p:nvGrpSpPr>
        <p:grpSpPr>
          <a:xfrm>
            <a:off x="6552826" y="5688785"/>
            <a:ext cx="1411329" cy="404007"/>
            <a:chOff x="1394482" y="2325715"/>
            <a:chExt cx="1159010" cy="531703"/>
          </a:xfrm>
        </p:grpSpPr>
        <p:cxnSp>
          <p:nvCxnSpPr>
            <p:cNvPr id="612" name="直接连接符 611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04" name="组合 603"/>
          <p:cNvGrpSpPr/>
          <p:nvPr/>
        </p:nvGrpSpPr>
        <p:grpSpPr>
          <a:xfrm>
            <a:off x="9453000" y="2200815"/>
            <a:ext cx="286797" cy="1977742"/>
            <a:chOff x="1394482" y="2325714"/>
            <a:chExt cx="1159010" cy="531704"/>
          </a:xfrm>
        </p:grpSpPr>
        <p:cxnSp>
          <p:nvCxnSpPr>
            <p:cNvPr id="610" name="直接连接符 609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05" name="流程图: 延期 604"/>
          <p:cNvSpPr/>
          <p:nvPr/>
        </p:nvSpPr>
        <p:spPr>
          <a:xfrm>
            <a:off x="9870697" y="2045491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606" name="组合 605"/>
          <p:cNvGrpSpPr/>
          <p:nvPr/>
        </p:nvGrpSpPr>
        <p:grpSpPr>
          <a:xfrm>
            <a:off x="4282062" y="2927782"/>
            <a:ext cx="1106045" cy="3188000"/>
            <a:chOff x="1239056" y="2754720"/>
            <a:chExt cx="7791499" cy="1918806"/>
          </a:xfrm>
        </p:grpSpPr>
        <p:cxnSp>
          <p:nvCxnSpPr>
            <p:cNvPr id="607" name="直接连接符 606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 flipH="1">
              <a:off x="1239056" y="4673526"/>
              <a:ext cx="779149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26" name="组合 725"/>
          <p:cNvGrpSpPr/>
          <p:nvPr/>
        </p:nvGrpSpPr>
        <p:grpSpPr>
          <a:xfrm>
            <a:off x="5245755" y="2510564"/>
            <a:ext cx="3987102" cy="1464868"/>
            <a:chOff x="5526640" y="1825630"/>
            <a:chExt cx="5210856" cy="1142068"/>
          </a:xfrm>
        </p:grpSpPr>
        <p:cxnSp>
          <p:nvCxnSpPr>
            <p:cNvPr id="727" name="直接连接符 72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8" name="直接连接符 727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29" name="直接连接符 728"/>
          <p:cNvCxnSpPr/>
          <p:nvPr/>
        </p:nvCxnSpPr>
        <p:spPr>
          <a:xfrm>
            <a:off x="6552827" y="4297707"/>
            <a:ext cx="29191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0" name="直接连接符 729"/>
          <p:cNvCxnSpPr/>
          <p:nvPr/>
        </p:nvCxnSpPr>
        <p:spPr>
          <a:xfrm>
            <a:off x="6552827" y="4078627"/>
            <a:ext cx="291910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1" name="直接连接符 730"/>
          <p:cNvCxnSpPr/>
          <p:nvPr/>
        </p:nvCxnSpPr>
        <p:spPr>
          <a:xfrm>
            <a:off x="5227374" y="5098396"/>
            <a:ext cx="16279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矩形 731"/>
          <p:cNvSpPr/>
          <p:nvPr/>
        </p:nvSpPr>
        <p:spPr>
          <a:xfrm>
            <a:off x="2424411" y="3848706"/>
            <a:ext cx="828857" cy="1259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35" name="矩形 734"/>
          <p:cNvSpPr/>
          <p:nvPr/>
        </p:nvSpPr>
        <p:spPr>
          <a:xfrm>
            <a:off x="4673195" y="1466804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6" name="矩形 735"/>
          <p:cNvSpPr/>
          <p:nvPr/>
        </p:nvSpPr>
        <p:spPr>
          <a:xfrm>
            <a:off x="4186453" y="270729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7" name="矩形 736"/>
          <p:cNvSpPr/>
          <p:nvPr/>
        </p:nvSpPr>
        <p:spPr>
          <a:xfrm>
            <a:off x="4240926" y="2915392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8" name="任意多边形: 形状 47"/>
          <p:cNvSpPr/>
          <p:nvPr/>
        </p:nvSpPr>
        <p:spPr>
          <a:xfrm>
            <a:off x="5233724" y="3143978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39" name="任意多边形: 形状 49"/>
          <p:cNvSpPr/>
          <p:nvPr/>
        </p:nvSpPr>
        <p:spPr>
          <a:xfrm flipH="1">
            <a:off x="4654654" y="3359867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40" name="任意多边形: 形状 50"/>
          <p:cNvSpPr/>
          <p:nvPr/>
        </p:nvSpPr>
        <p:spPr>
          <a:xfrm>
            <a:off x="5123966" y="3350307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741" name="直接连接符 740"/>
          <p:cNvCxnSpPr/>
          <p:nvPr/>
        </p:nvCxnSpPr>
        <p:spPr>
          <a:xfrm flipH="1">
            <a:off x="10121511" y="2146052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2" name="直接连接符 741"/>
          <p:cNvCxnSpPr/>
          <p:nvPr/>
        </p:nvCxnSpPr>
        <p:spPr>
          <a:xfrm flipH="1">
            <a:off x="9732894" y="2200816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接连接符 742"/>
          <p:cNvCxnSpPr/>
          <p:nvPr/>
        </p:nvCxnSpPr>
        <p:spPr>
          <a:xfrm flipV="1">
            <a:off x="1511324" y="4185789"/>
            <a:ext cx="401535" cy="1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4" name="直接连接符 743"/>
          <p:cNvCxnSpPr/>
          <p:nvPr/>
        </p:nvCxnSpPr>
        <p:spPr>
          <a:xfrm>
            <a:off x="2107156" y="4297862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流程图: 手动操作 744"/>
          <p:cNvSpPr/>
          <p:nvPr/>
        </p:nvSpPr>
        <p:spPr>
          <a:xfrm rot="16200000">
            <a:off x="1770344" y="4183436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46" name="矩形 745"/>
          <p:cNvSpPr/>
          <p:nvPr/>
        </p:nvSpPr>
        <p:spPr>
          <a:xfrm>
            <a:off x="1868067" y="4017144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7" name="直接连接符 746"/>
          <p:cNvCxnSpPr/>
          <p:nvPr/>
        </p:nvCxnSpPr>
        <p:spPr>
          <a:xfrm>
            <a:off x="2111725" y="4289101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矩形 747"/>
          <p:cNvSpPr/>
          <p:nvPr/>
        </p:nvSpPr>
        <p:spPr>
          <a:xfrm>
            <a:off x="1949551" y="4385077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9" name="矩形 748"/>
          <p:cNvSpPr/>
          <p:nvPr/>
        </p:nvSpPr>
        <p:spPr>
          <a:xfrm>
            <a:off x="2608763" y="3819780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0" name="矩形 749"/>
          <p:cNvSpPr/>
          <p:nvPr/>
        </p:nvSpPr>
        <p:spPr>
          <a:xfrm>
            <a:off x="2876194" y="4019396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1" name="矩形 750"/>
          <p:cNvSpPr/>
          <p:nvPr/>
        </p:nvSpPr>
        <p:spPr>
          <a:xfrm>
            <a:off x="2408484" y="4101942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2" name="矩形 751"/>
          <p:cNvSpPr/>
          <p:nvPr/>
        </p:nvSpPr>
        <p:spPr>
          <a:xfrm>
            <a:off x="2421483" y="4409673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53" name="矩形 752"/>
          <p:cNvSpPr/>
          <p:nvPr/>
        </p:nvSpPr>
        <p:spPr>
          <a:xfrm>
            <a:off x="2391844" y="474321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4" name="矩形 753"/>
          <p:cNvSpPr/>
          <p:nvPr/>
        </p:nvSpPr>
        <p:spPr>
          <a:xfrm>
            <a:off x="3828090" y="3927700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5" name="矩形 754"/>
          <p:cNvSpPr/>
          <p:nvPr/>
        </p:nvSpPr>
        <p:spPr>
          <a:xfrm>
            <a:off x="3829114" y="4963633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6" name="矩形 755"/>
          <p:cNvSpPr/>
          <p:nvPr/>
        </p:nvSpPr>
        <p:spPr>
          <a:xfrm>
            <a:off x="4252258" y="5856491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" name="矩形 756"/>
          <p:cNvSpPr/>
          <p:nvPr/>
        </p:nvSpPr>
        <p:spPr>
          <a:xfrm>
            <a:off x="4204027" y="462160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8" name="矩形 757"/>
          <p:cNvSpPr/>
          <p:nvPr/>
        </p:nvSpPr>
        <p:spPr>
          <a:xfrm>
            <a:off x="4249937" y="407087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9" name="矩形 758"/>
          <p:cNvSpPr/>
          <p:nvPr/>
        </p:nvSpPr>
        <p:spPr>
          <a:xfrm>
            <a:off x="4250976" y="385300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0" name="直接连接符 759"/>
          <p:cNvCxnSpPr/>
          <p:nvPr/>
        </p:nvCxnSpPr>
        <p:spPr>
          <a:xfrm>
            <a:off x="4293976" y="4071027"/>
            <a:ext cx="1038803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1" name="直接连接符 760"/>
          <p:cNvCxnSpPr/>
          <p:nvPr/>
        </p:nvCxnSpPr>
        <p:spPr>
          <a:xfrm>
            <a:off x="4293976" y="4276839"/>
            <a:ext cx="1038803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2" name="直接连接符 761"/>
          <p:cNvCxnSpPr>
            <a:endCxn id="815" idx="1"/>
          </p:cNvCxnSpPr>
          <p:nvPr/>
        </p:nvCxnSpPr>
        <p:spPr>
          <a:xfrm>
            <a:off x="3262775" y="4167459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连接符 762"/>
          <p:cNvCxnSpPr/>
          <p:nvPr/>
        </p:nvCxnSpPr>
        <p:spPr>
          <a:xfrm>
            <a:off x="4297426" y="3131453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直接连接符 763"/>
          <p:cNvCxnSpPr/>
          <p:nvPr/>
        </p:nvCxnSpPr>
        <p:spPr>
          <a:xfrm>
            <a:off x="3862446" y="4184024"/>
            <a:ext cx="421697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5" name="直接连接符 764"/>
          <p:cNvCxnSpPr/>
          <p:nvPr/>
        </p:nvCxnSpPr>
        <p:spPr>
          <a:xfrm>
            <a:off x="3867450" y="5214766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8" name="组合 767"/>
          <p:cNvGrpSpPr/>
          <p:nvPr/>
        </p:nvGrpSpPr>
        <p:grpSpPr>
          <a:xfrm>
            <a:off x="5335372" y="3815552"/>
            <a:ext cx="1322991" cy="1506357"/>
            <a:chOff x="5627149" y="4024017"/>
            <a:chExt cx="1395342" cy="1588736"/>
          </a:xfrm>
        </p:grpSpPr>
        <p:sp>
          <p:nvSpPr>
            <p:cNvPr id="769" name="矩形 768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70" name="矩形 769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矩形 770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矩形 771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矩形 772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矩形 773"/>
            <p:cNvSpPr/>
            <p:nvPr/>
          </p:nvSpPr>
          <p:spPr>
            <a:xfrm>
              <a:off x="6026642" y="4024017"/>
              <a:ext cx="505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5" name="矩形 774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6" name="矩形 775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矩形 776"/>
            <p:cNvSpPr/>
            <p:nvPr/>
          </p:nvSpPr>
          <p:spPr>
            <a:xfrm>
              <a:off x="6012133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778" name="矩形 777"/>
          <p:cNvSpPr/>
          <p:nvPr/>
        </p:nvSpPr>
        <p:spPr>
          <a:xfrm>
            <a:off x="7007114" y="3821041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79" name="矩形 778"/>
          <p:cNvSpPr/>
          <p:nvPr/>
        </p:nvSpPr>
        <p:spPr>
          <a:xfrm>
            <a:off x="7018097" y="4254489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780" name="矩形 779"/>
          <p:cNvSpPr/>
          <p:nvPr/>
        </p:nvSpPr>
        <p:spPr>
          <a:xfrm>
            <a:off x="6539951" y="5789909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1" name="直接连接符 780"/>
          <p:cNvCxnSpPr/>
          <p:nvPr/>
        </p:nvCxnSpPr>
        <p:spPr>
          <a:xfrm>
            <a:off x="7073042" y="4078158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接连接符 781"/>
          <p:cNvCxnSpPr/>
          <p:nvPr/>
        </p:nvCxnSpPr>
        <p:spPr>
          <a:xfrm>
            <a:off x="7073042" y="4288785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连接符 782"/>
          <p:cNvCxnSpPr/>
          <p:nvPr/>
        </p:nvCxnSpPr>
        <p:spPr>
          <a:xfrm>
            <a:off x="7940405" y="4492485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矩形 783"/>
          <p:cNvSpPr/>
          <p:nvPr/>
        </p:nvSpPr>
        <p:spPr>
          <a:xfrm>
            <a:off x="7675544" y="4332644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5" name="直接连接符 784"/>
          <p:cNvCxnSpPr/>
          <p:nvPr/>
        </p:nvCxnSpPr>
        <p:spPr>
          <a:xfrm>
            <a:off x="8609520" y="4597743"/>
            <a:ext cx="436538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8" name="任意多边形: 形状 192"/>
          <p:cNvSpPr/>
          <p:nvPr/>
        </p:nvSpPr>
        <p:spPr>
          <a:xfrm flipV="1">
            <a:off x="8039381" y="3897389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89" name="矩形 788"/>
          <p:cNvSpPr/>
          <p:nvPr/>
        </p:nvSpPr>
        <p:spPr>
          <a:xfrm>
            <a:off x="8526650" y="3679714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0" name="矩形 789"/>
          <p:cNvSpPr/>
          <p:nvPr/>
        </p:nvSpPr>
        <p:spPr>
          <a:xfrm>
            <a:off x="8552028" y="4578857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1" name="矩形 790"/>
          <p:cNvSpPr/>
          <p:nvPr/>
        </p:nvSpPr>
        <p:spPr>
          <a:xfrm>
            <a:off x="9191093" y="3772401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2" name="矩形 791"/>
          <p:cNvSpPr/>
          <p:nvPr/>
        </p:nvSpPr>
        <p:spPr>
          <a:xfrm>
            <a:off x="9435231" y="4320296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3" name="直接连接符 792"/>
          <p:cNvCxnSpPr/>
          <p:nvPr/>
        </p:nvCxnSpPr>
        <p:spPr>
          <a:xfrm>
            <a:off x="9318045" y="4310916"/>
            <a:ext cx="895704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4" name="直接连接符 793"/>
          <p:cNvCxnSpPr/>
          <p:nvPr/>
        </p:nvCxnSpPr>
        <p:spPr>
          <a:xfrm>
            <a:off x="10431762" y="4320670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矩形 795"/>
          <p:cNvSpPr/>
          <p:nvPr/>
        </p:nvSpPr>
        <p:spPr>
          <a:xfrm>
            <a:off x="10384239" y="4075952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7" name="直接连接符 796"/>
          <p:cNvCxnSpPr/>
          <p:nvPr/>
        </p:nvCxnSpPr>
        <p:spPr>
          <a:xfrm>
            <a:off x="4471849" y="4620905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直接连接符 797"/>
          <p:cNvCxnSpPr/>
          <p:nvPr/>
        </p:nvCxnSpPr>
        <p:spPr>
          <a:xfrm>
            <a:off x="4293975" y="4832532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直接连接符 798"/>
          <p:cNvCxnSpPr/>
          <p:nvPr/>
        </p:nvCxnSpPr>
        <p:spPr>
          <a:xfrm>
            <a:off x="4808167" y="4697832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5" name="Group 1"/>
          <p:cNvGrpSpPr/>
          <p:nvPr/>
        </p:nvGrpSpPr>
        <p:grpSpPr>
          <a:xfrm>
            <a:off x="10296096" y="1992384"/>
            <a:ext cx="259246" cy="192503"/>
            <a:chOff x="3990332" y="3048832"/>
            <a:chExt cx="1009448" cy="723602"/>
          </a:xfrm>
        </p:grpSpPr>
        <p:sp>
          <p:nvSpPr>
            <p:cNvPr id="806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807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808" name="组合 807"/>
          <p:cNvGrpSpPr/>
          <p:nvPr/>
        </p:nvGrpSpPr>
        <p:grpSpPr>
          <a:xfrm>
            <a:off x="4993115" y="4854806"/>
            <a:ext cx="271780" cy="521970"/>
            <a:chOff x="4311617" y="4168879"/>
            <a:chExt cx="271795" cy="521999"/>
          </a:xfrm>
        </p:grpSpPr>
        <p:sp>
          <p:nvSpPr>
            <p:cNvPr id="809" name="流程图: 手动操作 808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10" name="矩形 809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11" name="矩形 810"/>
          <p:cNvSpPr/>
          <p:nvPr/>
        </p:nvSpPr>
        <p:spPr>
          <a:xfrm>
            <a:off x="4742349" y="3846441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12" name="矩形 811"/>
          <p:cNvSpPr/>
          <p:nvPr/>
        </p:nvSpPr>
        <p:spPr>
          <a:xfrm>
            <a:off x="4742349" y="4063871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13" name="矩形 812"/>
          <p:cNvSpPr/>
          <p:nvPr/>
        </p:nvSpPr>
        <p:spPr>
          <a:xfrm>
            <a:off x="4308309" y="4800211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814" name="组合 813"/>
          <p:cNvGrpSpPr/>
          <p:nvPr/>
        </p:nvGrpSpPr>
        <p:grpSpPr>
          <a:xfrm>
            <a:off x="3549757" y="3923003"/>
            <a:ext cx="454660" cy="768019"/>
            <a:chOff x="3743887" y="4137343"/>
            <a:chExt cx="479524" cy="810020"/>
          </a:xfrm>
        </p:grpSpPr>
        <p:sp>
          <p:nvSpPr>
            <p:cNvPr id="815" name="矩形 814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16" name="矩形 815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7" name="组合 816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818" name="组合 817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820" name="直接连接符 819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1" name="矩形 820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9" name="等腰三角形 818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822" name="组合 821"/>
          <p:cNvGrpSpPr/>
          <p:nvPr/>
        </p:nvGrpSpPr>
        <p:grpSpPr>
          <a:xfrm>
            <a:off x="3549758" y="5431880"/>
            <a:ext cx="454660" cy="307763"/>
            <a:chOff x="2146087" y="4862847"/>
            <a:chExt cx="454685" cy="307779"/>
          </a:xfrm>
        </p:grpSpPr>
        <p:cxnSp>
          <p:nvCxnSpPr>
            <p:cNvPr id="823" name="直接连接符 822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矩形 823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0" name="组合 829"/>
          <p:cNvGrpSpPr/>
          <p:nvPr/>
        </p:nvGrpSpPr>
        <p:grpSpPr>
          <a:xfrm>
            <a:off x="2626438" y="4973525"/>
            <a:ext cx="454660" cy="462114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831" name="组合 830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833" name="直接连接符 832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4" name="矩形 833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2" name="等腰三角形 831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835" name="组合 834"/>
          <p:cNvGrpSpPr/>
          <p:nvPr/>
        </p:nvGrpSpPr>
        <p:grpSpPr>
          <a:xfrm>
            <a:off x="6746829" y="3855632"/>
            <a:ext cx="454660" cy="957123"/>
            <a:chOff x="7115801" y="4066288"/>
            <a:chExt cx="479524" cy="1009465"/>
          </a:xfrm>
        </p:grpSpPr>
        <p:sp>
          <p:nvSpPr>
            <p:cNvPr id="836" name="矩形 835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837" name="组合 836"/>
            <p:cNvGrpSpPr/>
            <p:nvPr/>
          </p:nvGrpSpPr>
          <p:grpSpPr>
            <a:xfrm>
              <a:off x="7115801" y="4604354"/>
              <a:ext cx="479524" cy="471399"/>
              <a:chOff x="3743887" y="4293594"/>
              <a:chExt cx="479524" cy="471399"/>
            </a:xfrm>
          </p:grpSpPr>
          <p:grpSp>
            <p:nvGrpSpPr>
              <p:cNvPr id="838" name="组合 837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840" name="直接连接符 839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1" name="矩形 840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39" name="等腰三角形 838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843" name="组合 842"/>
          <p:cNvGrpSpPr/>
          <p:nvPr/>
        </p:nvGrpSpPr>
        <p:grpSpPr>
          <a:xfrm>
            <a:off x="10096901" y="4539906"/>
            <a:ext cx="454660" cy="307763"/>
            <a:chOff x="2146087" y="4862847"/>
            <a:chExt cx="454685" cy="307779"/>
          </a:xfrm>
        </p:grpSpPr>
        <p:cxnSp>
          <p:nvCxnSpPr>
            <p:cNvPr id="845" name="直接连接符 844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6" name="矩形 845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7" name="组合 846"/>
          <p:cNvGrpSpPr/>
          <p:nvPr/>
        </p:nvGrpSpPr>
        <p:grpSpPr>
          <a:xfrm>
            <a:off x="5731886" y="5197444"/>
            <a:ext cx="454660" cy="446954"/>
            <a:chOff x="3743887" y="4293594"/>
            <a:chExt cx="479524" cy="471397"/>
          </a:xfrm>
          <a:solidFill>
            <a:srgbClr val="FFCCFF"/>
          </a:solidFill>
        </p:grpSpPr>
        <p:grpSp>
          <p:nvGrpSpPr>
            <p:cNvPr id="848" name="组合 847"/>
            <p:cNvGrpSpPr/>
            <p:nvPr/>
          </p:nvGrpSpPr>
          <p:grpSpPr>
            <a:xfrm>
              <a:off x="3743887" y="4411013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850" name="直接连接符 849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矩形 850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9" name="等腰三角形 848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852" name="矩形 851"/>
          <p:cNvSpPr/>
          <p:nvPr/>
        </p:nvSpPr>
        <p:spPr>
          <a:xfrm>
            <a:off x="3455792" y="3718419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53" name="矩形 852"/>
          <p:cNvSpPr/>
          <p:nvPr/>
        </p:nvSpPr>
        <p:spPr>
          <a:xfrm>
            <a:off x="3455453" y="4730370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70" name="矩形 869"/>
          <p:cNvSpPr/>
          <p:nvPr/>
        </p:nvSpPr>
        <p:spPr>
          <a:xfrm>
            <a:off x="955876" y="3664302"/>
            <a:ext cx="6953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PC+4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874" name="直接连接符 873"/>
          <p:cNvCxnSpPr/>
          <p:nvPr/>
        </p:nvCxnSpPr>
        <p:spPr>
          <a:xfrm>
            <a:off x="7939055" y="4894651"/>
            <a:ext cx="201508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5" name="直接连接符 874"/>
          <p:cNvCxnSpPr/>
          <p:nvPr/>
        </p:nvCxnSpPr>
        <p:spPr>
          <a:xfrm flipV="1">
            <a:off x="7940308" y="4894651"/>
            <a:ext cx="0" cy="38949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1" name="组合 880"/>
          <p:cNvGrpSpPr/>
          <p:nvPr/>
        </p:nvGrpSpPr>
        <p:grpSpPr>
          <a:xfrm>
            <a:off x="5240073" y="1873762"/>
            <a:ext cx="5075479" cy="141417"/>
            <a:chOff x="5526640" y="1825630"/>
            <a:chExt cx="5353044" cy="149151"/>
          </a:xfrm>
        </p:grpSpPr>
        <p:cxnSp>
          <p:nvCxnSpPr>
            <p:cNvPr id="882" name="直接连接符 88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3" name="直接连接符 882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4" name="直接连接符 883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85" name="直接连接符 884"/>
          <p:cNvCxnSpPr/>
          <p:nvPr/>
        </p:nvCxnSpPr>
        <p:spPr>
          <a:xfrm>
            <a:off x="5240074" y="2088635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86" name="组合 885"/>
          <p:cNvGrpSpPr/>
          <p:nvPr/>
        </p:nvGrpSpPr>
        <p:grpSpPr>
          <a:xfrm>
            <a:off x="5240073" y="2300985"/>
            <a:ext cx="5933775" cy="1720651"/>
            <a:chOff x="5526640" y="1825630"/>
            <a:chExt cx="5210856" cy="1341486"/>
          </a:xfrm>
        </p:grpSpPr>
        <p:cxnSp>
          <p:nvCxnSpPr>
            <p:cNvPr id="887" name="直接连接符 88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8" name="直接连接符 887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9" name="组合 888"/>
          <p:cNvGrpSpPr/>
          <p:nvPr/>
        </p:nvGrpSpPr>
        <p:grpSpPr>
          <a:xfrm>
            <a:off x="5239338" y="2720177"/>
            <a:ext cx="3134510" cy="1498461"/>
            <a:chOff x="5526640" y="1825630"/>
            <a:chExt cx="5210856" cy="1168258"/>
          </a:xfrm>
        </p:grpSpPr>
        <p:cxnSp>
          <p:nvCxnSpPr>
            <p:cNvPr id="890" name="直接连接符 88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1" name="直接连接符 890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2" name="组合 891"/>
          <p:cNvGrpSpPr/>
          <p:nvPr/>
        </p:nvGrpSpPr>
        <p:grpSpPr>
          <a:xfrm>
            <a:off x="5246422" y="2931046"/>
            <a:ext cx="2697653" cy="855990"/>
            <a:chOff x="5526640" y="1825630"/>
            <a:chExt cx="5220570" cy="667363"/>
          </a:xfrm>
        </p:grpSpPr>
        <p:cxnSp>
          <p:nvCxnSpPr>
            <p:cNvPr id="893" name="直接连接符 89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4" name="直接连接符 893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5" name="组合 894"/>
          <p:cNvGrpSpPr/>
          <p:nvPr/>
        </p:nvGrpSpPr>
        <p:grpSpPr>
          <a:xfrm flipH="1">
            <a:off x="2015813" y="2254977"/>
            <a:ext cx="2588014" cy="1827074"/>
            <a:chOff x="5526640" y="1825630"/>
            <a:chExt cx="5210856" cy="1341486"/>
          </a:xfrm>
        </p:grpSpPr>
        <p:cxnSp>
          <p:nvCxnSpPr>
            <p:cNvPr id="896" name="直接连接符 89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7" name="直接连接符 896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98" name="组合 897"/>
          <p:cNvGrpSpPr/>
          <p:nvPr/>
        </p:nvGrpSpPr>
        <p:grpSpPr>
          <a:xfrm flipH="1">
            <a:off x="2852740" y="2499083"/>
            <a:ext cx="1750117" cy="1361631"/>
            <a:chOff x="5526640" y="1825630"/>
            <a:chExt cx="5210856" cy="1341486"/>
          </a:xfrm>
        </p:grpSpPr>
        <p:cxnSp>
          <p:nvCxnSpPr>
            <p:cNvPr id="899" name="直接连接符 89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0" name="直接连接符 899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01" name="组合 900"/>
          <p:cNvGrpSpPr/>
          <p:nvPr/>
        </p:nvGrpSpPr>
        <p:grpSpPr>
          <a:xfrm flipH="1">
            <a:off x="3786622" y="2744057"/>
            <a:ext cx="816234" cy="1218551"/>
            <a:chOff x="5526640" y="1825630"/>
            <a:chExt cx="5210856" cy="1341486"/>
          </a:xfrm>
        </p:grpSpPr>
        <p:cxnSp>
          <p:nvCxnSpPr>
            <p:cNvPr id="902" name="直接连接符 90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04" name="直接连接符 903"/>
          <p:cNvCxnSpPr/>
          <p:nvPr/>
        </p:nvCxnSpPr>
        <p:spPr>
          <a:xfrm>
            <a:off x="1714286" y="3433038"/>
            <a:ext cx="0" cy="746763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5" name="直接连接符 904"/>
          <p:cNvCxnSpPr/>
          <p:nvPr/>
        </p:nvCxnSpPr>
        <p:spPr>
          <a:xfrm flipH="1">
            <a:off x="1712091" y="3433038"/>
            <a:ext cx="5748759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6" name="直接连接符 905"/>
          <p:cNvCxnSpPr/>
          <p:nvPr/>
        </p:nvCxnSpPr>
        <p:spPr>
          <a:xfrm>
            <a:off x="7472956" y="3433038"/>
            <a:ext cx="0" cy="413402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7" name="直接连接符 906"/>
          <p:cNvCxnSpPr/>
          <p:nvPr/>
        </p:nvCxnSpPr>
        <p:spPr>
          <a:xfrm flipH="1">
            <a:off x="7472956" y="3846440"/>
            <a:ext cx="351783" cy="0"/>
          </a:xfrm>
          <a:prstGeom prst="line">
            <a:avLst/>
          </a:prstGeom>
          <a:noFill/>
          <a:ln w="76200" cap="sq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08" name="组合 907"/>
          <p:cNvGrpSpPr/>
          <p:nvPr/>
        </p:nvGrpSpPr>
        <p:grpSpPr>
          <a:xfrm>
            <a:off x="1712091" y="4327677"/>
            <a:ext cx="9026782" cy="2047497"/>
            <a:chOff x="1805721" y="4564148"/>
            <a:chExt cx="9520434" cy="2159469"/>
          </a:xfrm>
        </p:grpSpPr>
        <p:grpSp>
          <p:nvGrpSpPr>
            <p:cNvPr id="909" name="组合 908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911" name="直接连接符 910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2" name="直接连接符 911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3" name="直接连接符 912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10" name="直接连接符 909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4" name="组合 913"/>
          <p:cNvGrpSpPr/>
          <p:nvPr/>
        </p:nvGrpSpPr>
        <p:grpSpPr>
          <a:xfrm>
            <a:off x="1033935" y="4192652"/>
            <a:ext cx="10411306" cy="2368641"/>
            <a:chOff x="1805720" y="4629712"/>
            <a:chExt cx="9520436" cy="2093905"/>
          </a:xfrm>
        </p:grpSpPr>
        <p:grpSp>
          <p:nvGrpSpPr>
            <p:cNvPr id="915" name="组合 914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918" name="直接连接符 917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9" name="直接连接符 918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0" name="直接连接符 919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16" name="直接连接符 915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直接连接符 916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组合 920"/>
          <p:cNvGrpSpPr/>
          <p:nvPr/>
        </p:nvGrpSpPr>
        <p:grpSpPr>
          <a:xfrm>
            <a:off x="2192370" y="4288785"/>
            <a:ext cx="5106595" cy="1461540"/>
            <a:chOff x="1805721" y="4522265"/>
            <a:chExt cx="9520434" cy="2226972"/>
          </a:xfrm>
        </p:grpSpPr>
        <p:grpSp>
          <p:nvGrpSpPr>
            <p:cNvPr id="922" name="组合 921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924" name="直接连接符 923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5" name="直接连接符 924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6" name="直接连接符 925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923" name="直接连接符 922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7" name="组合 926"/>
          <p:cNvGrpSpPr/>
          <p:nvPr/>
        </p:nvGrpSpPr>
        <p:grpSpPr>
          <a:xfrm>
            <a:off x="3433597" y="4191473"/>
            <a:ext cx="220871" cy="1005969"/>
            <a:chOff x="1744472" y="3175426"/>
            <a:chExt cx="1545101" cy="1323927"/>
          </a:xfrm>
        </p:grpSpPr>
        <p:cxnSp>
          <p:nvCxnSpPr>
            <p:cNvPr id="928" name="直接连接符 927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0" name="组合 929"/>
          <p:cNvGrpSpPr/>
          <p:nvPr/>
        </p:nvGrpSpPr>
        <p:grpSpPr>
          <a:xfrm>
            <a:off x="4847821" y="5010392"/>
            <a:ext cx="166555" cy="1360040"/>
            <a:chOff x="1239056" y="2825057"/>
            <a:chExt cx="1165136" cy="1789912"/>
          </a:xfrm>
        </p:grpSpPr>
        <p:cxnSp>
          <p:nvCxnSpPr>
            <p:cNvPr id="931" name="直接连接符 930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33" name="组合 932"/>
          <p:cNvGrpSpPr/>
          <p:nvPr/>
        </p:nvGrpSpPr>
        <p:grpSpPr>
          <a:xfrm>
            <a:off x="7603399" y="4681782"/>
            <a:ext cx="537165" cy="1387274"/>
            <a:chOff x="1239056" y="2754720"/>
            <a:chExt cx="2279270" cy="1885824"/>
          </a:xfrm>
        </p:grpSpPr>
        <p:cxnSp>
          <p:nvCxnSpPr>
            <p:cNvPr id="934" name="直接连接符 933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1" name="组合 940"/>
          <p:cNvGrpSpPr/>
          <p:nvPr/>
        </p:nvGrpSpPr>
        <p:grpSpPr>
          <a:xfrm>
            <a:off x="11028777" y="3973860"/>
            <a:ext cx="271780" cy="521970"/>
            <a:chOff x="4311617" y="4168879"/>
            <a:chExt cx="271795" cy="522000"/>
          </a:xfrm>
        </p:grpSpPr>
        <p:sp>
          <p:nvSpPr>
            <p:cNvPr id="942" name="流程图: 手动操作 941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43" name="矩形 942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4" name="组合 943"/>
          <p:cNvGrpSpPr/>
          <p:nvPr/>
        </p:nvGrpSpPr>
        <p:grpSpPr>
          <a:xfrm>
            <a:off x="7800291" y="3700418"/>
            <a:ext cx="271780" cy="521970"/>
            <a:chOff x="4311617" y="4168879"/>
            <a:chExt cx="271795" cy="521999"/>
          </a:xfrm>
        </p:grpSpPr>
        <p:sp>
          <p:nvSpPr>
            <p:cNvPr id="945" name="流程图: 手动操作 944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46" name="矩形 945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8" name="组合 947"/>
          <p:cNvGrpSpPr/>
          <p:nvPr/>
        </p:nvGrpSpPr>
        <p:grpSpPr>
          <a:xfrm>
            <a:off x="4573330" y="4436236"/>
            <a:ext cx="271780" cy="521970"/>
            <a:chOff x="4311617" y="4168879"/>
            <a:chExt cx="271795" cy="521999"/>
          </a:xfrm>
        </p:grpSpPr>
        <p:sp>
          <p:nvSpPr>
            <p:cNvPr id="949" name="流程图: 手动操作 948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50" name="矩形 949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1" name="组合 950"/>
          <p:cNvGrpSpPr/>
          <p:nvPr/>
        </p:nvGrpSpPr>
        <p:grpSpPr>
          <a:xfrm>
            <a:off x="6552828" y="5688784"/>
            <a:ext cx="1411329" cy="404007"/>
            <a:chOff x="1394482" y="2325715"/>
            <a:chExt cx="1159010" cy="531703"/>
          </a:xfrm>
        </p:grpSpPr>
        <p:cxnSp>
          <p:nvCxnSpPr>
            <p:cNvPr id="952" name="直接连接符 951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76200" cap="sq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76200" cap="sq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54" name="组合 953"/>
          <p:cNvGrpSpPr/>
          <p:nvPr/>
        </p:nvGrpSpPr>
        <p:grpSpPr>
          <a:xfrm>
            <a:off x="9453001" y="2200816"/>
            <a:ext cx="286797" cy="1977742"/>
            <a:chOff x="1394482" y="2325714"/>
            <a:chExt cx="1159010" cy="531704"/>
          </a:xfrm>
        </p:grpSpPr>
        <p:cxnSp>
          <p:nvCxnSpPr>
            <p:cNvPr id="955" name="直接连接符 954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57" name="流程图: 延期 956"/>
          <p:cNvSpPr/>
          <p:nvPr/>
        </p:nvSpPr>
        <p:spPr>
          <a:xfrm>
            <a:off x="9870700" y="2045488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959" name="直接连接符 958"/>
          <p:cNvCxnSpPr/>
          <p:nvPr/>
        </p:nvCxnSpPr>
        <p:spPr>
          <a:xfrm>
            <a:off x="4282063" y="2954388"/>
            <a:ext cx="0" cy="117304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0" name="直接连接符 959"/>
          <p:cNvCxnSpPr/>
          <p:nvPr/>
        </p:nvCxnSpPr>
        <p:spPr>
          <a:xfrm flipH="1">
            <a:off x="4282063" y="2927782"/>
            <a:ext cx="323555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1" name="直接连接符 960"/>
          <p:cNvCxnSpPr/>
          <p:nvPr/>
        </p:nvCxnSpPr>
        <p:spPr>
          <a:xfrm flipH="1">
            <a:off x="4282063" y="6115782"/>
            <a:ext cx="1106045" cy="0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2" name="文本框 961"/>
          <p:cNvSpPr txBox="1"/>
          <p:nvPr/>
        </p:nvSpPr>
        <p:spPr>
          <a:xfrm>
            <a:off x="4822825" y="674370"/>
            <a:ext cx="6699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</a:rPr>
              <a:t>译码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rgbClr val="FF6600"/>
                </a:solidFill>
              </a:rPr>
              <a:t>Reg</a:t>
            </a:r>
            <a:r>
              <a:rPr lang="en-US" altLang="zh-CN" b="1" dirty="0" err="1">
                <a:solidFill>
                  <a:srgbClr val="FF6600"/>
                </a:solidFill>
                <a:sym typeface="Wingdings" panose="05000000000000000000" pitchFamily="2" charset="2"/>
              </a:rPr>
              <a:t>A</a:t>
            </a:r>
            <a:r>
              <a:rPr lang="zh-CN" altLang="en-US" b="1" dirty="0">
                <a:solidFill>
                  <a:srgbClr val="FF6600"/>
                </a:solidFill>
                <a:sym typeface="Wingdings" panose="05000000000000000000" pitchFamily="2" charset="2"/>
              </a:rPr>
              <a:t>、</a:t>
            </a:r>
            <a:r>
              <a:rPr lang="en-US" altLang="zh-CN" b="1" dirty="0">
                <a:solidFill>
                  <a:srgbClr val="FF6600"/>
                </a:solidFill>
                <a:sym typeface="Wingdings" panose="05000000000000000000" pitchFamily="2" charset="2"/>
              </a:rPr>
              <a:t>B</a:t>
            </a:r>
            <a:r>
              <a:rPr lang="zh-CN" altLang="en-US" b="1" dirty="0">
                <a:sym typeface="Wingdings" panose="05000000000000000000" pitchFamily="2" charset="2"/>
              </a:rPr>
              <a:t>、</a:t>
            </a:r>
            <a:r>
              <a:rPr lang="en-US" altLang="zh-CN" b="1" dirty="0">
                <a:solidFill>
                  <a:srgbClr val="7030A0"/>
                </a:solidFill>
                <a:sym typeface="Wingdings" panose="05000000000000000000" pitchFamily="2" charset="2"/>
              </a:rPr>
              <a:t>PC+4+Imm16&lt;&lt;2C</a:t>
            </a:r>
            <a:endParaRPr lang="en-US" altLang="zh-CN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  <p:grpSp>
        <p:nvGrpSpPr>
          <p:cNvPr id="963" name="组合 962"/>
          <p:cNvGrpSpPr/>
          <p:nvPr/>
        </p:nvGrpSpPr>
        <p:grpSpPr>
          <a:xfrm>
            <a:off x="9008851" y="3835663"/>
            <a:ext cx="420145" cy="877029"/>
            <a:chOff x="9501522" y="3862856"/>
            <a:chExt cx="443122" cy="924992"/>
          </a:xfrm>
        </p:grpSpPr>
        <p:sp>
          <p:nvSpPr>
            <p:cNvPr id="964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65" name="矩形 964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800" name="组合 799"/>
          <p:cNvGrpSpPr/>
          <p:nvPr/>
        </p:nvGrpSpPr>
        <p:grpSpPr>
          <a:xfrm>
            <a:off x="4573845" y="1785153"/>
            <a:ext cx="653529" cy="1568364"/>
            <a:chOff x="4823977" y="1700209"/>
            <a:chExt cx="689269" cy="1654134"/>
          </a:xfrm>
        </p:grpSpPr>
        <p:sp>
          <p:nvSpPr>
            <p:cNvPr id="801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02" name="矩形 801"/>
            <p:cNvSpPr/>
            <p:nvPr/>
          </p:nvSpPr>
          <p:spPr>
            <a:xfrm>
              <a:off x="4913909" y="1975984"/>
              <a:ext cx="484882" cy="963067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3" name="矩形 802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4" name="矩形 803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4" name="组合 853"/>
          <p:cNvGrpSpPr/>
          <p:nvPr/>
        </p:nvGrpSpPr>
        <p:grpSpPr>
          <a:xfrm>
            <a:off x="3589321" y="1631829"/>
            <a:ext cx="7800023" cy="2065270"/>
            <a:chOff x="3785611" y="1538500"/>
            <a:chExt cx="8226587" cy="2178215"/>
          </a:xfrm>
        </p:grpSpPr>
        <p:sp>
          <p:nvSpPr>
            <p:cNvPr id="855" name="矩形 854"/>
            <p:cNvSpPr/>
            <p:nvPr/>
          </p:nvSpPr>
          <p:spPr>
            <a:xfrm>
              <a:off x="4282520" y="1926115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6" name="矩形 855"/>
            <p:cNvSpPr/>
            <p:nvPr/>
          </p:nvSpPr>
          <p:spPr>
            <a:xfrm>
              <a:off x="4012122" y="2422906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7" name="矩形 856"/>
            <p:cNvSpPr/>
            <p:nvPr/>
          </p:nvSpPr>
          <p:spPr>
            <a:xfrm>
              <a:off x="3785611" y="2167772"/>
              <a:ext cx="108964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858" name="直接连接符 857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9" name="矩形 858"/>
            <p:cNvSpPr/>
            <p:nvPr/>
          </p:nvSpPr>
          <p:spPr>
            <a:xfrm>
              <a:off x="5467373" y="1538500"/>
              <a:ext cx="81170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0" name="矩形 859"/>
            <p:cNvSpPr/>
            <p:nvPr/>
          </p:nvSpPr>
          <p:spPr>
            <a:xfrm>
              <a:off x="5467373" y="1759117"/>
              <a:ext cx="717277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1" name="矩形 860"/>
            <p:cNvSpPr/>
            <p:nvPr/>
          </p:nvSpPr>
          <p:spPr>
            <a:xfrm>
              <a:off x="5467373" y="1979734"/>
              <a:ext cx="62284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2" name="矩形 861"/>
            <p:cNvSpPr/>
            <p:nvPr/>
          </p:nvSpPr>
          <p:spPr>
            <a:xfrm>
              <a:off x="5467373" y="2200351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3" name="矩形 862"/>
            <p:cNvSpPr/>
            <p:nvPr/>
          </p:nvSpPr>
          <p:spPr>
            <a:xfrm>
              <a:off x="5467373" y="2420968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4" name="矩形 863"/>
            <p:cNvSpPr/>
            <p:nvPr/>
          </p:nvSpPr>
          <p:spPr>
            <a:xfrm>
              <a:off x="5467373" y="2641585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5" name="矩形 864"/>
            <p:cNvSpPr/>
            <p:nvPr/>
          </p:nvSpPr>
          <p:spPr>
            <a:xfrm>
              <a:off x="5467373" y="2862201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6" name="矩形 865"/>
            <p:cNvSpPr/>
            <p:nvPr/>
          </p:nvSpPr>
          <p:spPr>
            <a:xfrm>
              <a:off x="11396050" y="1752004"/>
              <a:ext cx="61614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7" name="矩形 866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8" name="矩形 867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9" name="等腰三角形 868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733" name="矩形 732"/>
          <p:cNvSpPr/>
          <p:nvPr/>
        </p:nvSpPr>
        <p:spPr>
          <a:xfrm>
            <a:off x="1267732" y="3963083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34" name="矩形 733"/>
          <p:cNvSpPr/>
          <p:nvPr/>
        </p:nvSpPr>
        <p:spPr>
          <a:xfrm>
            <a:off x="1208924" y="3924436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5" name="组合 824"/>
          <p:cNvGrpSpPr/>
          <p:nvPr/>
        </p:nvGrpSpPr>
        <p:grpSpPr>
          <a:xfrm>
            <a:off x="1167485" y="4271725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826" name="组合 825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828" name="直接连接符 827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9" name="矩形 828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7" name="等腰三角形 826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0167" y="5858713"/>
            <a:ext cx="1221642" cy="361535"/>
            <a:chOff x="5390167" y="5858713"/>
            <a:chExt cx="1221642" cy="361535"/>
          </a:xfrm>
        </p:grpSpPr>
        <p:sp>
          <p:nvSpPr>
            <p:cNvPr id="766" name="流程图: 手动输入 146"/>
            <p:cNvSpPr/>
            <p:nvPr/>
          </p:nvSpPr>
          <p:spPr>
            <a:xfrm>
              <a:off x="5390167" y="5858713"/>
              <a:ext cx="1149783" cy="34337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ED7D3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67" name="矩形 766"/>
            <p:cNvSpPr/>
            <p:nvPr/>
          </p:nvSpPr>
          <p:spPr>
            <a:xfrm>
              <a:off x="5504369" y="5913543"/>
              <a:ext cx="110744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1" name="组合 870"/>
          <p:cNvGrpSpPr/>
          <p:nvPr/>
        </p:nvGrpSpPr>
        <p:grpSpPr>
          <a:xfrm>
            <a:off x="8127790" y="4132817"/>
            <a:ext cx="444523" cy="993977"/>
            <a:chOff x="4336181" y="4140652"/>
            <a:chExt cx="214542" cy="587002"/>
          </a:xfrm>
        </p:grpSpPr>
        <p:sp>
          <p:nvSpPr>
            <p:cNvPr id="872" name="流程图: 手动操作 871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73" name="矩形 872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86" name="平行四边形 785"/>
          <p:cNvSpPr/>
          <p:nvPr/>
        </p:nvSpPr>
        <p:spPr>
          <a:xfrm rot="4500000">
            <a:off x="7718557" y="5290632"/>
            <a:ext cx="472862" cy="389383"/>
          </a:xfrm>
          <a:prstGeom prst="parallelogram">
            <a:avLst/>
          </a:prstGeom>
          <a:solidFill>
            <a:srgbClr val="ED7D3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87" name="矩形 786"/>
          <p:cNvSpPr/>
          <p:nvPr/>
        </p:nvSpPr>
        <p:spPr>
          <a:xfrm>
            <a:off x="7720773" y="5328226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" name="矩形 555"/>
          <p:cNvSpPr/>
          <p:nvPr/>
        </p:nvSpPr>
        <p:spPr>
          <a:xfrm>
            <a:off x="10213750" y="4117181"/>
            <a:ext cx="205903" cy="409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90" name="组合 689"/>
          <p:cNvGrpSpPr/>
          <p:nvPr/>
        </p:nvGrpSpPr>
        <p:grpSpPr>
          <a:xfrm>
            <a:off x="10096903" y="4539906"/>
            <a:ext cx="454660" cy="307763"/>
            <a:chOff x="2146087" y="4862847"/>
            <a:chExt cx="454685" cy="307779"/>
          </a:xfrm>
        </p:grpSpPr>
        <p:cxnSp>
          <p:nvCxnSpPr>
            <p:cNvPr id="692" name="直接连接符 691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矩形 692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1" name="等腰三角形 690"/>
          <p:cNvSpPr/>
          <p:nvPr/>
        </p:nvSpPr>
        <p:spPr>
          <a:xfrm>
            <a:off x="10222084" y="4400714"/>
            <a:ext cx="191275" cy="11951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5" name="组合 4"/>
          <p:cNvGrpSpPr/>
          <p:nvPr/>
        </p:nvGrpSpPr>
        <p:grpSpPr>
          <a:xfrm>
            <a:off x="10215347" y="4112079"/>
            <a:ext cx="205904" cy="409719"/>
            <a:chOff x="11339348" y="2607322"/>
            <a:chExt cx="205904" cy="409719"/>
          </a:xfrm>
        </p:grpSpPr>
        <p:sp>
          <p:nvSpPr>
            <p:cNvPr id="795" name="矩形 794"/>
            <p:cNvSpPr/>
            <p:nvPr/>
          </p:nvSpPr>
          <p:spPr>
            <a:xfrm>
              <a:off x="11339349" y="2607322"/>
              <a:ext cx="205903" cy="409719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66" name="等腰三角形 965"/>
            <p:cNvSpPr/>
            <p:nvPr/>
          </p:nvSpPr>
          <p:spPr>
            <a:xfrm>
              <a:off x="11339348" y="2894631"/>
              <a:ext cx="191274" cy="119514"/>
            </a:xfrm>
            <a:prstGeom prst="triangl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484" name="直接连接符 483"/>
          <p:cNvCxnSpPr/>
          <p:nvPr/>
        </p:nvCxnSpPr>
        <p:spPr>
          <a:xfrm>
            <a:off x="4282063" y="4157842"/>
            <a:ext cx="0" cy="1934949"/>
          </a:xfrm>
          <a:prstGeom prst="line">
            <a:avLst/>
          </a:prstGeom>
          <a:noFill/>
          <a:ln w="76200" cap="sq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型指令执行状态周期</a:t>
            </a:r>
            <a:r>
              <a:rPr lang="en-US" altLang="zh-CN" dirty="0" smtClean="0"/>
              <a:t>T3~T4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68791" y="1217803"/>
            <a:ext cx="10489364" cy="5096747"/>
            <a:chOff x="1008151" y="1544440"/>
            <a:chExt cx="11063001" cy="5375475"/>
          </a:xfrm>
        </p:grpSpPr>
        <p:grpSp>
          <p:nvGrpSpPr>
            <p:cNvPr id="5" name="组合 4"/>
            <p:cNvGrpSpPr/>
            <p:nvPr/>
          </p:nvGrpSpPr>
          <p:grpSpPr>
            <a:xfrm>
              <a:off x="5532632" y="2647662"/>
              <a:ext cx="4205147" cy="1544978"/>
              <a:chOff x="5526640" y="1825630"/>
              <a:chExt cx="5210856" cy="1142068"/>
            </a:xfrm>
          </p:grpSpPr>
          <p:cxnSp>
            <p:nvCxnSpPr>
              <p:cNvPr id="243" name="直接连接符 24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10737496" y="1825630"/>
                <a:ext cx="0" cy="1142068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6962454" y="4527342"/>
              <a:ext cx="3078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454" y="4292288"/>
              <a:ext cx="30787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513246" y="5377016"/>
              <a:ext cx="1716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01522" y="4045227"/>
              <a:ext cx="443122" cy="924992"/>
              <a:chOff x="9501522" y="3862856"/>
              <a:chExt cx="443122" cy="924992"/>
            </a:xfrm>
          </p:grpSpPr>
          <p:sp>
            <p:nvSpPr>
              <p:cNvPr id="241" name="任意多边形: 形状 259"/>
              <p:cNvSpPr/>
              <p:nvPr/>
            </p:nvSpPr>
            <p:spPr>
              <a:xfrm>
                <a:off x="9501522" y="3862856"/>
                <a:ext cx="443122" cy="924992"/>
              </a:xfrm>
              <a:custGeom>
                <a:avLst/>
                <a:gdLst>
                  <a:gd name="connsiteX0" fmla="*/ 0 w 567834"/>
                  <a:gd name="connsiteY0" fmla="*/ 0 h 877078"/>
                  <a:gd name="connsiteX1" fmla="*/ 567834 w 567834"/>
                  <a:gd name="connsiteY1" fmla="*/ 293248 h 877078"/>
                  <a:gd name="connsiteX2" fmla="*/ 567834 w 567834"/>
                  <a:gd name="connsiteY2" fmla="*/ 639814 h 877078"/>
                  <a:gd name="connsiteX3" fmla="*/ 5332 w 567834"/>
                  <a:gd name="connsiteY3" fmla="*/ 877078 h 877078"/>
                  <a:gd name="connsiteX4" fmla="*/ 5332 w 567834"/>
                  <a:gd name="connsiteY4" fmla="*/ 525180 h 877078"/>
                  <a:gd name="connsiteX5" fmla="*/ 66647 w 567834"/>
                  <a:gd name="connsiteY5" fmla="*/ 445204 h 877078"/>
                  <a:gd name="connsiteX6" fmla="*/ 0 w 567834"/>
                  <a:gd name="connsiteY6" fmla="*/ 338568 h 877078"/>
                  <a:gd name="connsiteX7" fmla="*/ 0 w 567834"/>
                  <a:gd name="connsiteY7" fmla="*/ 0 h 87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7834" h="877078">
                    <a:moveTo>
                      <a:pt x="0" y="0"/>
                    </a:moveTo>
                    <a:lnTo>
                      <a:pt x="567834" y="293248"/>
                    </a:lnTo>
                    <a:lnTo>
                      <a:pt x="567834" y="639814"/>
                    </a:lnTo>
                    <a:lnTo>
                      <a:pt x="5332" y="877078"/>
                    </a:lnTo>
                    <a:lnTo>
                      <a:pt x="5332" y="525180"/>
                    </a:lnTo>
                    <a:lnTo>
                      <a:pt x="66647" y="445204"/>
                    </a:lnTo>
                    <a:lnTo>
                      <a:pt x="0" y="3385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16200000">
                <a:off x="9410368" y="4144537"/>
                <a:ext cx="55185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7060" y="4179616"/>
              <a:ext cx="249125" cy="458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75037" y="4138854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8760" y="1546821"/>
              <a:ext cx="47952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15399" y="2855146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72852" y="3074628"/>
              <a:ext cx="38911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8" name="任意多边形: 形状 49"/>
            <p:cNvSpPr/>
            <p:nvPr/>
          </p:nvSpPr>
          <p:spPr>
            <a:xfrm flipH="1">
              <a:off x="4909205" y="3543411"/>
              <a:ext cx="48217" cy="1207048"/>
            </a:xfrm>
            <a:custGeom>
              <a:avLst/>
              <a:gdLst>
                <a:gd name="connsiteX0" fmla="*/ 0 w 0"/>
                <a:gd name="connsiteY0" fmla="*/ 0 h 1187450"/>
                <a:gd name="connsiteX1" fmla="*/ 0 w 0"/>
                <a:gd name="connsiteY1" fmla="*/ 1187450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87450">
                  <a:moveTo>
                    <a:pt x="0" y="0"/>
                  </a:moveTo>
                  <a:lnTo>
                    <a:pt x="0" y="118745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" name="任意多边形: 形状 50"/>
            <p:cNvSpPr/>
            <p:nvPr/>
          </p:nvSpPr>
          <p:spPr>
            <a:xfrm>
              <a:off x="5404183" y="3533329"/>
              <a:ext cx="0" cy="1667528"/>
            </a:xfrm>
            <a:custGeom>
              <a:avLst/>
              <a:gdLst>
                <a:gd name="connsiteX0" fmla="*/ 0 w 0"/>
                <a:gd name="connsiteY0" fmla="*/ 0 h 1581150"/>
                <a:gd name="connsiteX1" fmla="*/ 0 w 0"/>
                <a:gd name="connsiteY1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81150">
                  <a:moveTo>
                    <a:pt x="0" y="0"/>
                  </a:moveTo>
                  <a:lnTo>
                    <a:pt x="0" y="158115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675031" y="2263216"/>
              <a:ext cx="213781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265161" y="2320975"/>
              <a:ext cx="1518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593974" y="4414500"/>
              <a:ext cx="423494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222390" y="4532703"/>
              <a:ext cx="32680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手动操作 23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27210" y="4523463"/>
              <a:ext cx="32199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056167" y="4624687"/>
              <a:ext cx="62016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33486" y="4239008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53908" y="4650629"/>
              <a:ext cx="90614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22647" y="5002406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64682" y="5284200"/>
              <a:ext cx="217163" cy="43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37438" y="4142298"/>
              <a:ext cx="588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38518" y="5234883"/>
              <a:ext cx="57797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84803" y="6176569"/>
              <a:ext cx="462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433934" y="4874153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82355" y="4293305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83451" y="4063520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4528802" y="4293463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28802" y="4510530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28" idx="1"/>
            </p:cNvCxnSpPr>
            <p:nvPr/>
          </p:nvCxnSpPr>
          <p:spPr>
            <a:xfrm>
              <a:off x="3441207" y="4395168"/>
              <a:ext cx="42347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32441" y="3302506"/>
              <a:ext cx="34152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084043" y="4412639"/>
              <a:ext cx="44475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078951" y="5499750"/>
              <a:ext cx="123062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流程图: 手动输入 146"/>
            <p:cNvSpPr/>
            <p:nvPr/>
          </p:nvSpPr>
          <p:spPr>
            <a:xfrm>
              <a:off x="5684942" y="6178913"/>
              <a:ext cx="1212662" cy="3621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05389" y="6236742"/>
              <a:ext cx="116800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026643" y="402401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12131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8" name="矩形 57"/>
            <p:cNvSpPr/>
            <p:nvPr/>
          </p:nvSpPr>
          <p:spPr>
            <a:xfrm>
              <a:off x="7390315" y="4029806"/>
              <a:ext cx="3248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403161" y="4515627"/>
              <a:ext cx="313432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897604" y="6106346"/>
              <a:ext cx="93292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7459849" y="4300984"/>
              <a:ext cx="81042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459849" y="4523129"/>
              <a:ext cx="11434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374646" y="4737969"/>
              <a:ext cx="2292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8095300" y="4569387"/>
              <a:ext cx="286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9041111" y="4848984"/>
              <a:ext cx="46041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平行四边形 65"/>
            <p:cNvSpPr/>
            <p:nvPr/>
          </p:nvSpPr>
          <p:spPr>
            <a:xfrm rot="4500000">
              <a:off x="8140665" y="5579765"/>
              <a:ext cx="498722" cy="410677"/>
            </a:xfrm>
            <a:prstGeom prst="parallelogram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7" name="矩形 66"/>
            <p:cNvSpPr/>
            <p:nvPr/>
          </p:nvSpPr>
          <p:spPr>
            <a:xfrm>
              <a:off x="8143003" y="5619415"/>
              <a:ext cx="5009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任意多边形: 形状 192"/>
            <p:cNvSpPr/>
            <p:nvPr/>
          </p:nvSpPr>
          <p:spPr>
            <a:xfrm flipV="1">
              <a:off x="8479035" y="4110329"/>
              <a:ext cx="1022488" cy="50444"/>
            </a:xfrm>
            <a:custGeom>
              <a:avLst/>
              <a:gdLst>
                <a:gd name="connsiteX0" fmla="*/ 0 w 901700"/>
                <a:gd name="connsiteY0" fmla="*/ 0 h 107950"/>
                <a:gd name="connsiteX1" fmla="*/ 831850 w 901700"/>
                <a:gd name="connsiteY1" fmla="*/ 0 h 107950"/>
                <a:gd name="connsiteX2" fmla="*/ 831850 w 901700"/>
                <a:gd name="connsiteY2" fmla="*/ 107950 h 107950"/>
                <a:gd name="connsiteX3" fmla="*/ 901700 w 901700"/>
                <a:gd name="connsiteY3" fmla="*/ 107950 h 107950"/>
                <a:gd name="connsiteX0-1" fmla="*/ 0 w 914400"/>
                <a:gd name="connsiteY0-2" fmla="*/ 0 h 107950"/>
                <a:gd name="connsiteX1-3" fmla="*/ 831850 w 914400"/>
                <a:gd name="connsiteY1-4" fmla="*/ 0 h 107950"/>
                <a:gd name="connsiteX2-5" fmla="*/ 831850 w 914400"/>
                <a:gd name="connsiteY2-6" fmla="*/ 107950 h 107950"/>
                <a:gd name="connsiteX3-7" fmla="*/ 914400 w 914400"/>
                <a:gd name="connsiteY3-8" fmla="*/ 104775 h 107950"/>
                <a:gd name="connsiteX0-9" fmla="*/ 0 w 839397"/>
                <a:gd name="connsiteY0-10" fmla="*/ 0 h 107950"/>
                <a:gd name="connsiteX1-11" fmla="*/ 831850 w 839397"/>
                <a:gd name="connsiteY1-12" fmla="*/ 0 h 107950"/>
                <a:gd name="connsiteX2-13" fmla="*/ 831850 w 839397"/>
                <a:gd name="connsiteY2-14" fmla="*/ 107950 h 107950"/>
                <a:gd name="connsiteX3-15" fmla="*/ 838200 w 839397"/>
                <a:gd name="connsiteY3-16" fmla="*/ 97155 h 107950"/>
                <a:gd name="connsiteX0-17" fmla="*/ 0 w 839397"/>
                <a:gd name="connsiteY0-18" fmla="*/ 0 h 107950"/>
                <a:gd name="connsiteX1-19" fmla="*/ 831850 w 839397"/>
                <a:gd name="connsiteY1-20" fmla="*/ 0 h 107950"/>
                <a:gd name="connsiteX2-21" fmla="*/ 831850 w 839397"/>
                <a:gd name="connsiteY2-22" fmla="*/ 107950 h 107950"/>
                <a:gd name="connsiteX3-23" fmla="*/ 838200 w 839397"/>
                <a:gd name="connsiteY3-24" fmla="*/ 20955 h 107950"/>
                <a:gd name="connsiteX0-25" fmla="*/ 0 w 831850"/>
                <a:gd name="connsiteY0-26" fmla="*/ 0 h 107950"/>
                <a:gd name="connsiteX1-27" fmla="*/ 831850 w 831850"/>
                <a:gd name="connsiteY1-28" fmla="*/ 0 h 107950"/>
                <a:gd name="connsiteX2-29" fmla="*/ 831850 w 831850"/>
                <a:gd name="connsiteY2-30" fmla="*/ 107950 h 107950"/>
                <a:gd name="connsiteX0-31" fmla="*/ 0 w 831850"/>
                <a:gd name="connsiteY0-32" fmla="*/ 0 h 69850"/>
                <a:gd name="connsiteX1-33" fmla="*/ 831850 w 831850"/>
                <a:gd name="connsiteY1-34" fmla="*/ 0 h 69850"/>
                <a:gd name="connsiteX2-35" fmla="*/ 831850 w 831850"/>
                <a:gd name="connsiteY2-36" fmla="*/ 69850 h 69850"/>
                <a:gd name="connsiteX0-37" fmla="*/ 0 w 831850"/>
                <a:gd name="connsiteY0-38" fmla="*/ 0 h 0"/>
                <a:gd name="connsiteX1-39" fmla="*/ 831850 w 831850"/>
                <a:gd name="connsiteY1-40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3185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9" name="矩形 68"/>
            <p:cNvSpPr/>
            <p:nvPr/>
          </p:nvSpPr>
          <p:spPr>
            <a:xfrm>
              <a:off x="8992951" y="3880750"/>
              <a:ext cx="5947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019717" y="4829065"/>
              <a:ext cx="58467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693731" y="3978506"/>
              <a:ext cx="67307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951219" y="4556363"/>
              <a:ext cx="880021" cy="2906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9944644" y="4546471"/>
              <a:ext cx="94468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002248" y="4556758"/>
              <a:ext cx="68477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952126" y="4298657"/>
              <a:ext cx="832791" cy="290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4716403" y="4873412"/>
              <a:ext cx="14724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528802" y="5096613"/>
              <a:ext cx="34154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071113" y="4954546"/>
              <a:ext cx="5533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823977" y="1882580"/>
              <a:ext cx="689269" cy="1654134"/>
              <a:chOff x="4823977" y="1700209"/>
              <a:chExt cx="689269" cy="1654134"/>
            </a:xfrm>
          </p:grpSpPr>
          <p:sp>
            <p:nvSpPr>
              <p:cNvPr id="237" name="矩形: 圆角 25"/>
              <p:cNvSpPr/>
              <p:nvPr/>
            </p:nvSpPr>
            <p:spPr>
              <a:xfrm>
                <a:off x="4870344" y="1700209"/>
                <a:ext cx="642902" cy="1654134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4960120" y="1975984"/>
                <a:ext cx="438671" cy="829121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 制 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4823977" y="2948213"/>
                <a:ext cx="59940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4823977" y="2738737"/>
                <a:ext cx="44335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 1"/>
            <p:cNvGrpSpPr/>
            <p:nvPr/>
          </p:nvGrpSpPr>
          <p:grpSpPr>
            <a:xfrm>
              <a:off x="10859164" y="2101144"/>
              <a:ext cx="273424" cy="203030"/>
              <a:chOff x="3990332" y="3048832"/>
              <a:chExt cx="1009448" cy="723602"/>
            </a:xfrm>
          </p:grpSpPr>
          <p:sp>
            <p:nvSpPr>
              <p:cNvPr id="235" name="Stored Data 71"/>
              <p:cNvSpPr/>
              <p:nvPr/>
            </p:nvSpPr>
            <p:spPr>
              <a:xfrm rot="10800000">
                <a:off x="3997590" y="3048854"/>
                <a:ext cx="1002190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5183 w 10000"/>
                  <a:gd name="connsiteY0-366" fmla="*/ 44 h 10000"/>
                  <a:gd name="connsiteX1-367" fmla="*/ 10000 w 10000"/>
                  <a:gd name="connsiteY1-368" fmla="*/ 0 h 10000"/>
                  <a:gd name="connsiteX2-369" fmla="*/ 8935 w 10000"/>
                  <a:gd name="connsiteY2-370" fmla="*/ 4956 h 10000"/>
                  <a:gd name="connsiteX3-371" fmla="*/ 9999 w 10000"/>
                  <a:gd name="connsiteY3-372" fmla="*/ 10000 h 10000"/>
                  <a:gd name="connsiteX4-373" fmla="*/ 5183 w 10000"/>
                  <a:gd name="connsiteY4-374" fmla="*/ 9912 h 10000"/>
                  <a:gd name="connsiteX5-375" fmla="*/ 0 w 10000"/>
                  <a:gd name="connsiteY5-376" fmla="*/ 5043 h 10000"/>
                  <a:gd name="connsiteX6-377" fmla="*/ 5183 w 10000"/>
                  <a:gd name="connsiteY6-378" fmla="*/ 44 h 10000"/>
                  <a:gd name="connsiteX0-379" fmla="*/ 5183 w 10000"/>
                  <a:gd name="connsiteY0-380" fmla="*/ 44 h 10000"/>
                  <a:gd name="connsiteX1-381" fmla="*/ 10000 w 10000"/>
                  <a:gd name="connsiteY1-382" fmla="*/ 0 h 10000"/>
                  <a:gd name="connsiteX2-383" fmla="*/ 8935 w 10000"/>
                  <a:gd name="connsiteY2-384" fmla="*/ 4956 h 10000"/>
                  <a:gd name="connsiteX3-385" fmla="*/ 9999 w 10000"/>
                  <a:gd name="connsiteY3-386" fmla="*/ 10000 h 10000"/>
                  <a:gd name="connsiteX4-387" fmla="*/ 5183 w 10000"/>
                  <a:gd name="connsiteY4-388" fmla="*/ 9912 h 10000"/>
                  <a:gd name="connsiteX5-389" fmla="*/ 0 w 10000"/>
                  <a:gd name="connsiteY5-390" fmla="*/ 5043 h 10000"/>
                  <a:gd name="connsiteX6-391" fmla="*/ 5183 w 10000"/>
                  <a:gd name="connsiteY6-392" fmla="*/ 44 h 10000"/>
                  <a:gd name="connsiteX0-393" fmla="*/ 8935 w 10000"/>
                  <a:gd name="connsiteY0-394" fmla="*/ 4956 h 10000"/>
                  <a:gd name="connsiteX1-395" fmla="*/ 9999 w 10000"/>
                  <a:gd name="connsiteY1-396" fmla="*/ 10000 h 10000"/>
                  <a:gd name="connsiteX2-397" fmla="*/ 5183 w 10000"/>
                  <a:gd name="connsiteY2-398" fmla="*/ 9912 h 10000"/>
                  <a:gd name="connsiteX3-399" fmla="*/ 0 w 10000"/>
                  <a:gd name="connsiteY3-400" fmla="*/ 5043 h 10000"/>
                  <a:gd name="connsiteX4-401" fmla="*/ 5183 w 10000"/>
                  <a:gd name="connsiteY4-402" fmla="*/ 44 h 10000"/>
                  <a:gd name="connsiteX5-403" fmla="*/ 10000 w 10000"/>
                  <a:gd name="connsiteY5-404" fmla="*/ 0 h 10000"/>
                  <a:gd name="connsiteX6-405" fmla="*/ 9841 w 10000"/>
                  <a:gd name="connsiteY6-406" fmla="*/ 6220 h 10000"/>
                  <a:gd name="connsiteX0-407" fmla="*/ 8935 w 10000"/>
                  <a:gd name="connsiteY0-408" fmla="*/ 4956 h 10000"/>
                  <a:gd name="connsiteX1-409" fmla="*/ 9999 w 10000"/>
                  <a:gd name="connsiteY1-410" fmla="*/ 10000 h 10000"/>
                  <a:gd name="connsiteX2-411" fmla="*/ 5183 w 10000"/>
                  <a:gd name="connsiteY2-412" fmla="*/ 9912 h 10000"/>
                  <a:gd name="connsiteX3-413" fmla="*/ 0 w 10000"/>
                  <a:gd name="connsiteY3-414" fmla="*/ 5043 h 10000"/>
                  <a:gd name="connsiteX4-415" fmla="*/ 5183 w 10000"/>
                  <a:gd name="connsiteY4-416" fmla="*/ 44 h 10000"/>
                  <a:gd name="connsiteX5-417" fmla="*/ 10000 w 10000"/>
                  <a:gd name="connsiteY5-418" fmla="*/ 0 h 10000"/>
                  <a:gd name="connsiteX0-419" fmla="*/ 9999 w 10000"/>
                  <a:gd name="connsiteY0-420" fmla="*/ 10000 h 10000"/>
                  <a:gd name="connsiteX1-421" fmla="*/ 5183 w 10000"/>
                  <a:gd name="connsiteY1-422" fmla="*/ 9912 h 10000"/>
                  <a:gd name="connsiteX2-423" fmla="*/ 0 w 10000"/>
                  <a:gd name="connsiteY2-424" fmla="*/ 5043 h 10000"/>
                  <a:gd name="connsiteX3-425" fmla="*/ 5183 w 10000"/>
                  <a:gd name="connsiteY3-426" fmla="*/ 44 h 10000"/>
                  <a:gd name="connsiteX4-427" fmla="*/ 10000 w 10000"/>
                  <a:gd name="connsiteY4-428" fmla="*/ 0 h 10000"/>
                  <a:gd name="connsiteX0-429" fmla="*/ 8536 w 8537"/>
                  <a:gd name="connsiteY0-430" fmla="*/ 10000 h 10000"/>
                  <a:gd name="connsiteX1-431" fmla="*/ 3720 w 8537"/>
                  <a:gd name="connsiteY1-432" fmla="*/ 9912 h 10000"/>
                  <a:gd name="connsiteX2-433" fmla="*/ 0 w 8537"/>
                  <a:gd name="connsiteY2-434" fmla="*/ 4793 h 10000"/>
                  <a:gd name="connsiteX3-435" fmla="*/ 3720 w 8537"/>
                  <a:gd name="connsiteY3-436" fmla="*/ 44 h 10000"/>
                  <a:gd name="connsiteX4-437" fmla="*/ 8537 w 8537"/>
                  <a:gd name="connsiteY4-438" fmla="*/ 0 h 10000"/>
                  <a:gd name="connsiteX0-439" fmla="*/ 10342 w 10343"/>
                  <a:gd name="connsiteY0-440" fmla="*/ 10000 h 10000"/>
                  <a:gd name="connsiteX1-441" fmla="*/ 4701 w 10343"/>
                  <a:gd name="connsiteY1-442" fmla="*/ 9912 h 10000"/>
                  <a:gd name="connsiteX2-443" fmla="*/ 0 w 10343"/>
                  <a:gd name="connsiteY2-444" fmla="*/ 4543 h 10000"/>
                  <a:gd name="connsiteX3-445" fmla="*/ 4701 w 10343"/>
                  <a:gd name="connsiteY3-446" fmla="*/ 44 h 10000"/>
                  <a:gd name="connsiteX4-447" fmla="*/ 10343 w 10343"/>
                  <a:gd name="connsiteY4-448" fmla="*/ 0 h 10000"/>
                  <a:gd name="connsiteX0-449" fmla="*/ 9771 w 9772"/>
                  <a:gd name="connsiteY0-450" fmla="*/ 10000 h 10000"/>
                  <a:gd name="connsiteX1-451" fmla="*/ 4130 w 9772"/>
                  <a:gd name="connsiteY1-452" fmla="*/ 9912 h 10000"/>
                  <a:gd name="connsiteX2-453" fmla="*/ 0 w 9772"/>
                  <a:gd name="connsiteY2-454" fmla="*/ 4917 h 10000"/>
                  <a:gd name="connsiteX3-455" fmla="*/ 4130 w 9772"/>
                  <a:gd name="connsiteY3-456" fmla="*/ 44 h 10000"/>
                  <a:gd name="connsiteX4-457" fmla="*/ 9772 w 9772"/>
                  <a:gd name="connsiteY4-45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72" h="10000">
                    <a:moveTo>
                      <a:pt x="9771" y="10000"/>
                    </a:moveTo>
                    <a:lnTo>
                      <a:pt x="4130" y="9912"/>
                    </a:lnTo>
                    <a:cubicBezTo>
                      <a:pt x="1643" y="9824"/>
                      <a:pt x="0" y="6562"/>
                      <a:pt x="0" y="4917"/>
                    </a:cubicBezTo>
                    <a:cubicBezTo>
                      <a:pt x="0" y="3272"/>
                      <a:pt x="1531" y="220"/>
                      <a:pt x="4130" y="44"/>
                    </a:cubicBezTo>
                    <a:lnTo>
                      <a:pt x="9772" y="0"/>
                    </a:lnTo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  <p:sp>
            <p:nvSpPr>
              <p:cNvPr id="236" name="Stored Data 71"/>
              <p:cNvSpPr/>
              <p:nvPr/>
            </p:nvSpPr>
            <p:spPr>
              <a:xfrm rot="10800000">
                <a:off x="3990332" y="3048832"/>
                <a:ext cx="167778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603 w 5420"/>
                  <a:gd name="connsiteY0-366" fmla="*/ 44 h 10000"/>
                  <a:gd name="connsiteX1-367" fmla="*/ 5420 w 5420"/>
                  <a:gd name="connsiteY1-368" fmla="*/ 0 h 10000"/>
                  <a:gd name="connsiteX2-369" fmla="*/ 4355 w 5420"/>
                  <a:gd name="connsiteY2-370" fmla="*/ 4956 h 10000"/>
                  <a:gd name="connsiteX3-371" fmla="*/ 5419 w 5420"/>
                  <a:gd name="connsiteY3-372" fmla="*/ 10000 h 10000"/>
                  <a:gd name="connsiteX4-373" fmla="*/ 603 w 5420"/>
                  <a:gd name="connsiteY4-374" fmla="*/ 9912 h 10000"/>
                  <a:gd name="connsiteX5-375" fmla="*/ 603 w 5420"/>
                  <a:gd name="connsiteY5-376" fmla="*/ 44 h 10000"/>
                  <a:gd name="connsiteX0-377" fmla="*/ 1112 w 9999"/>
                  <a:gd name="connsiteY0-378" fmla="*/ 9912 h 11176"/>
                  <a:gd name="connsiteX1-379" fmla="*/ 1112 w 9999"/>
                  <a:gd name="connsiteY1-380" fmla="*/ 44 h 11176"/>
                  <a:gd name="connsiteX2-381" fmla="*/ 9999 w 9999"/>
                  <a:gd name="connsiteY2-382" fmla="*/ 0 h 11176"/>
                  <a:gd name="connsiteX3-383" fmla="*/ 8034 w 9999"/>
                  <a:gd name="connsiteY3-384" fmla="*/ 4956 h 11176"/>
                  <a:gd name="connsiteX4-385" fmla="*/ 9997 w 9999"/>
                  <a:gd name="connsiteY4-386" fmla="*/ 10000 h 11176"/>
                  <a:gd name="connsiteX5-387" fmla="*/ 2783 w 9999"/>
                  <a:gd name="connsiteY5-388" fmla="*/ 11176 h 11176"/>
                  <a:gd name="connsiteX0-389" fmla="*/ 1112 w 10000"/>
                  <a:gd name="connsiteY0-390" fmla="*/ 8869 h 8948"/>
                  <a:gd name="connsiteX1-391" fmla="*/ 1112 w 10000"/>
                  <a:gd name="connsiteY1-392" fmla="*/ 39 h 8948"/>
                  <a:gd name="connsiteX2-393" fmla="*/ 10000 w 10000"/>
                  <a:gd name="connsiteY2-394" fmla="*/ 0 h 8948"/>
                  <a:gd name="connsiteX3-395" fmla="*/ 8035 w 10000"/>
                  <a:gd name="connsiteY3-396" fmla="*/ 4435 h 8948"/>
                  <a:gd name="connsiteX4-397" fmla="*/ 9998 w 10000"/>
                  <a:gd name="connsiteY4-398" fmla="*/ 8948 h 8948"/>
                  <a:gd name="connsiteX0-399" fmla="*/ 0 w 8888"/>
                  <a:gd name="connsiteY0-400" fmla="*/ 44 h 10000"/>
                  <a:gd name="connsiteX1-401" fmla="*/ 8888 w 8888"/>
                  <a:gd name="connsiteY1-402" fmla="*/ 0 h 10000"/>
                  <a:gd name="connsiteX2-403" fmla="*/ 6923 w 8888"/>
                  <a:gd name="connsiteY2-404" fmla="*/ 4956 h 10000"/>
                  <a:gd name="connsiteX3-405" fmla="*/ 8886 w 8888"/>
                  <a:gd name="connsiteY3-406" fmla="*/ 10000 h 10000"/>
                  <a:gd name="connsiteX0-407" fmla="*/ 2211 w 2211"/>
                  <a:gd name="connsiteY0-408" fmla="*/ 0 h 10000"/>
                  <a:gd name="connsiteX1-409" fmla="*/ 0 w 2211"/>
                  <a:gd name="connsiteY1-410" fmla="*/ 4956 h 10000"/>
                  <a:gd name="connsiteX2-411" fmla="*/ 2209 w 2211"/>
                  <a:gd name="connsiteY2-4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266173" y="5120101"/>
              <a:ext cx="286643" cy="550515"/>
              <a:chOff x="4311617" y="4168879"/>
              <a:chExt cx="271795" cy="521999"/>
            </a:xfrm>
          </p:grpSpPr>
          <p:sp>
            <p:nvSpPr>
              <p:cNvPr id="233" name="流程图: 手动操作 2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5001696" y="4056594"/>
              <a:ext cx="316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01696" y="4285915"/>
              <a:ext cx="30941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43920" y="5062523"/>
              <a:ext cx="342900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31" name="直接连接符 23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矩形 23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等腰三角形 22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43887" y="5581932"/>
              <a:ext cx="479524" cy="471398"/>
              <a:chOff x="3743887" y="4293594"/>
              <a:chExt cx="479524" cy="471398"/>
            </a:xfrm>
            <a:solidFill>
              <a:schemeClr val="bg1"/>
            </a:solidFill>
          </p:grpSpPr>
          <p:grpSp>
            <p:nvGrpSpPr>
              <p:cNvPr id="225" name="组合 224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矩形 22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6" name="等腰三角形 22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231334" y="4505134"/>
              <a:ext cx="479524" cy="471398"/>
              <a:chOff x="3743887" y="4293594"/>
              <a:chExt cx="479524" cy="471398"/>
            </a:xfrm>
            <a:solidFill>
              <a:srgbClr val="59B2FF"/>
            </a:solidFill>
          </p:grpSpPr>
          <p:grpSp>
            <p:nvGrpSpPr>
              <p:cNvPr id="221" name="组合 220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3" name="直接连接符 222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矩形 223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" name="等腰三角形 221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217" name="组合 216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219" name="直接连接符 218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矩形 219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8" name="等腰三角形 217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115801" y="4604354"/>
              <a:ext cx="479524" cy="471398"/>
              <a:chOff x="3743887" y="4293594"/>
              <a:chExt cx="479524" cy="471398"/>
            </a:xfrm>
          </p:grpSpPr>
          <p:grpSp>
            <p:nvGrpSpPr>
              <p:cNvPr id="213" name="组合 212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4" name="等腰三角形 21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10649077" y="4641179"/>
              <a:ext cx="479524" cy="471398"/>
              <a:chOff x="3743887" y="4293594"/>
              <a:chExt cx="479524" cy="471398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" name="等腰三角形 20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6045351" y="5481478"/>
              <a:ext cx="479524" cy="471397"/>
              <a:chOff x="3743887" y="4293594"/>
              <a:chExt cx="479524" cy="471397"/>
            </a:xfrm>
            <a:solidFill>
              <a:srgbClr val="FFCCFF"/>
            </a:solidFill>
          </p:grpSpPr>
          <p:grpSp>
            <p:nvGrpSpPr>
              <p:cNvPr id="205" name="组合 204"/>
              <p:cNvGrpSpPr/>
              <p:nvPr/>
            </p:nvGrpSpPr>
            <p:grpSpPr>
              <a:xfrm>
                <a:off x="3743887" y="4411014"/>
                <a:ext cx="479524" cy="353977"/>
                <a:chOff x="2146087" y="4834986"/>
                <a:chExt cx="454685" cy="335640"/>
              </a:xfrm>
              <a:grpFill/>
            </p:grpSpPr>
            <p:cxnSp>
              <p:nvCxnSpPr>
                <p:cNvPr id="207" name="直接连接符 206"/>
                <p:cNvCxnSpPr/>
                <p:nvPr/>
              </p:nvCxnSpPr>
              <p:spPr>
                <a:xfrm flipV="1">
                  <a:off x="2364748" y="4834986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矩形 20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" name="等腰三角形 20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3644781" y="3921572"/>
              <a:ext cx="37504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644423" y="4988864"/>
              <a:ext cx="453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3785611" y="1720871"/>
              <a:ext cx="8226718" cy="2178215"/>
              <a:chOff x="3785611" y="1538500"/>
              <a:chExt cx="8226718" cy="2178215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4284066" y="1926595"/>
                <a:ext cx="56056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IorD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4012637" y="2423452"/>
                <a:ext cx="831800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IRWrite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3785611" y="2167772"/>
                <a:ext cx="1089645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MemWrite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 flipV="1">
                <a:off x="5185197" y="1589710"/>
                <a:ext cx="0" cy="110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/>
              <p:cNvSpPr/>
              <p:nvPr/>
            </p:nvSpPr>
            <p:spPr>
              <a:xfrm>
                <a:off x="5507099" y="1538500"/>
                <a:ext cx="80679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PCWrite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5507099" y="1759117"/>
                <a:ext cx="71293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Branch</a:t>
                </a:r>
                <a:endPara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507099" y="1979734"/>
                <a:ext cx="61907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PCSrc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507099" y="2200351"/>
                <a:ext cx="666341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AluOp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507099" y="2420968"/>
                <a:ext cx="830762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ALUSrcB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5507099" y="2641585"/>
                <a:ext cx="840747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ALUSrcA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507099" y="2862201"/>
                <a:ext cx="895333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RegWrite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11399908" y="1752004"/>
                <a:ext cx="61242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PCEn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4605006" y="3396602"/>
                <a:ext cx="784118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RegDst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361033" y="3404622"/>
                <a:ext cx="1110115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MemtoReg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4" name="等腰三角形 203"/>
              <p:cNvSpPr/>
              <p:nvPr/>
            </p:nvSpPr>
            <p:spPr>
              <a:xfrm flipV="1">
                <a:off x="5086865" y="1700209"/>
                <a:ext cx="201735" cy="136299"/>
              </a:xfrm>
              <a:prstGeom prst="triangle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1008151" y="3864495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8572278" y="4358632"/>
              <a:ext cx="468833" cy="1048335"/>
              <a:chOff x="4336181" y="4140652"/>
              <a:chExt cx="214542" cy="587002"/>
            </a:xfrm>
          </p:grpSpPr>
          <p:sp>
            <p:nvSpPr>
              <p:cNvPr id="188" name="流程图: 手动操作 187"/>
              <p:cNvSpPr/>
              <p:nvPr/>
            </p:nvSpPr>
            <p:spPr>
              <a:xfrm rot="16200000">
                <a:off x="4158248" y="4335179"/>
                <a:ext cx="587002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4336181" y="4155434"/>
                <a:ext cx="174076" cy="562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9" name="直接连接符 98"/>
            <p:cNvCxnSpPr/>
            <p:nvPr/>
          </p:nvCxnSpPr>
          <p:spPr>
            <a:xfrm>
              <a:off x="8373222" y="5162129"/>
              <a:ext cx="23012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8374544" y="5162129"/>
              <a:ext cx="0" cy="41079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461941" y="1544440"/>
              <a:ext cx="9875404" cy="2625262"/>
              <a:chOff x="1461941" y="1362069"/>
              <a:chExt cx="9875404" cy="2625262"/>
            </a:xfrm>
          </p:grpSpPr>
          <p:cxnSp>
            <p:nvCxnSpPr>
              <p:cNvPr id="184" name="直接连接符 183"/>
              <p:cNvCxnSpPr/>
              <p:nvPr/>
            </p:nvCxnSpPr>
            <p:spPr>
              <a:xfrm>
                <a:off x="1461941" y="1362069"/>
                <a:ext cx="9864214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1461941" y="1362069"/>
                <a:ext cx="0" cy="2625262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11337345" y="1362069"/>
                <a:ext cx="0" cy="658219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11149608" y="2020288"/>
                <a:ext cx="176547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2" name="组合 101"/>
            <p:cNvGrpSpPr/>
            <p:nvPr/>
          </p:nvGrpSpPr>
          <p:grpSpPr>
            <a:xfrm>
              <a:off x="5526640" y="1976034"/>
              <a:ext cx="5353044" cy="149151"/>
              <a:chOff x="5526640" y="1825630"/>
              <a:chExt cx="5353044" cy="149151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0737496" y="1836508"/>
                <a:ext cx="0" cy="138273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10737496" y="1974781"/>
                <a:ext cx="142188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" name="直接连接符 102"/>
            <p:cNvCxnSpPr/>
            <p:nvPr/>
          </p:nvCxnSpPr>
          <p:spPr>
            <a:xfrm>
              <a:off x="5526640" y="2202659"/>
              <a:ext cx="4882540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5526640" y="2426621"/>
              <a:ext cx="6258278" cy="1814749"/>
              <a:chOff x="5526640" y="1825630"/>
              <a:chExt cx="5210856" cy="1341486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525865" y="2868738"/>
              <a:ext cx="3305928" cy="1580408"/>
              <a:chOff x="5526640" y="1825630"/>
              <a:chExt cx="5210856" cy="1168258"/>
            </a:xfrm>
          </p:grpSpPr>
          <p:cxnSp>
            <p:nvCxnSpPr>
              <p:cNvPr id="177" name="直接连接符 176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10737496" y="1841694"/>
                <a:ext cx="0" cy="1152194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6" name="组合 105"/>
            <p:cNvGrpSpPr/>
            <p:nvPr/>
          </p:nvGrpSpPr>
          <p:grpSpPr>
            <a:xfrm>
              <a:off x="5533335" y="3091139"/>
              <a:ext cx="2845181" cy="902802"/>
              <a:chOff x="5526640" y="1825630"/>
              <a:chExt cx="5220570" cy="667363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747210" y="1825630"/>
                <a:ext cx="0" cy="667363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 flipH="1">
              <a:off x="2126053" y="2378098"/>
              <a:ext cx="2729546" cy="1926992"/>
              <a:chOff x="5526640" y="1825630"/>
              <a:chExt cx="5210856" cy="1341486"/>
            </a:xfrm>
          </p:grpSpPr>
          <p:cxnSp>
            <p:nvCxnSpPr>
              <p:cNvPr id="173" name="直接连接符 17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 flipH="1">
              <a:off x="3008749" y="2635553"/>
              <a:ext cx="1845826" cy="1436095"/>
              <a:chOff x="5526640" y="1825630"/>
              <a:chExt cx="5210856" cy="1341486"/>
            </a:xfrm>
          </p:grpSpPr>
          <p:cxnSp>
            <p:nvCxnSpPr>
              <p:cNvPr id="171" name="直接连接符 17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 flipH="1">
              <a:off x="3993703" y="2893924"/>
              <a:ext cx="860872" cy="1285190"/>
              <a:chOff x="5526640" y="1825630"/>
              <a:chExt cx="5210856" cy="1341486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1805721" y="3620584"/>
              <a:ext cx="6446933" cy="787602"/>
              <a:chOff x="1805721" y="3620584"/>
              <a:chExt cx="6446933" cy="787602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808036" y="3620584"/>
                <a:ext cx="0" cy="78760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flipH="1">
                <a:off x="1805721" y="3620584"/>
                <a:ext cx="6063144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7881633" y="3620584"/>
                <a:ext cx="0" cy="4360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7881633" y="4056594"/>
                <a:ext cx="37102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1" name="组合 110"/>
            <p:cNvGrpSpPr/>
            <p:nvPr/>
          </p:nvGrpSpPr>
          <p:grpSpPr>
            <a:xfrm>
              <a:off x="1805721" y="4564148"/>
              <a:ext cx="9520434" cy="2159469"/>
              <a:chOff x="1805721" y="4564148"/>
              <a:chExt cx="9520434" cy="215946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1805721" y="4564148"/>
                <a:ext cx="9520434" cy="2159469"/>
                <a:chOff x="1744472" y="2316829"/>
                <a:chExt cx="9509257" cy="2156934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1744472" y="2382316"/>
                  <a:ext cx="0" cy="208892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11253729" y="2316829"/>
                  <a:ext cx="0" cy="215194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1090478" y="4421739"/>
              <a:ext cx="10980674" cy="2498176"/>
              <a:chOff x="1805720" y="4629712"/>
              <a:chExt cx="9520436" cy="2093905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1805720" y="4629712"/>
                <a:ext cx="9520435" cy="2093905"/>
                <a:chOff x="1744471" y="2382316"/>
                <a:chExt cx="9509258" cy="2091447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1744471" y="2382316"/>
                  <a:ext cx="0" cy="2088922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11253729" y="2419000"/>
                  <a:ext cx="0" cy="204977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11187438" y="4662757"/>
                <a:ext cx="138718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2312265" y="4523130"/>
              <a:ext cx="5385862" cy="1541468"/>
              <a:chOff x="1805721" y="4522265"/>
              <a:chExt cx="9520434" cy="2226972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1805721" y="4522265"/>
                <a:ext cx="9520434" cy="2226972"/>
                <a:chOff x="1744472" y="2274995"/>
                <a:chExt cx="9509257" cy="2224358"/>
              </a:xfrm>
            </p:grpSpPr>
            <p:cxnSp>
              <p:nvCxnSpPr>
                <p:cNvPr id="151" name="直接连接符 150"/>
                <p:cNvCxnSpPr/>
                <p:nvPr/>
              </p:nvCxnSpPr>
              <p:spPr>
                <a:xfrm>
                  <a:off x="1744472" y="3175426"/>
                  <a:ext cx="0" cy="129581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 flipH="1">
                  <a:off x="1744472" y="449935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11253729" y="2274995"/>
                  <a:ext cx="0" cy="2193775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0" name="直接连接符 149"/>
              <p:cNvCxnSpPr/>
              <p:nvPr/>
            </p:nvCxnSpPr>
            <p:spPr>
              <a:xfrm>
                <a:off x="1805721" y="5423754"/>
                <a:ext cx="432604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3621372" y="4420495"/>
              <a:ext cx="232950" cy="1060983"/>
              <a:chOff x="1744472" y="3175426"/>
              <a:chExt cx="1545101" cy="1323927"/>
            </a:xfrm>
          </p:grpSpPr>
          <p:cxnSp>
            <p:nvCxnSpPr>
              <p:cNvPr id="147" name="直接连接符 146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H="1">
                <a:off x="1744472" y="4499353"/>
                <a:ext cx="154510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5" name="组合 114"/>
            <p:cNvGrpSpPr/>
            <p:nvPr/>
          </p:nvGrpSpPr>
          <p:grpSpPr>
            <a:xfrm>
              <a:off x="5112936" y="5284199"/>
              <a:ext cx="175664" cy="1434417"/>
              <a:chOff x="1239056" y="2825057"/>
              <a:chExt cx="1165136" cy="1789912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1239056" y="2825057"/>
                <a:ext cx="0" cy="178991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394481" y="2825658"/>
                <a:ext cx="100971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8019209" y="4937618"/>
              <a:ext cx="566541" cy="1463141"/>
              <a:chOff x="1239056" y="2754720"/>
              <a:chExt cx="2279270" cy="1885824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1239056" y="2770734"/>
                <a:ext cx="0" cy="18698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10416988" y="4119471"/>
              <a:ext cx="1268970" cy="413232"/>
              <a:chOff x="571433" y="3331468"/>
              <a:chExt cx="5105236" cy="1364800"/>
            </a:xfrm>
          </p:grpSpPr>
          <p:cxnSp>
            <p:nvCxnSpPr>
              <p:cNvPr id="139" name="直接连接符 138"/>
              <p:cNvCxnSpPr/>
              <p:nvPr/>
            </p:nvCxnSpPr>
            <p:spPr>
              <a:xfrm flipH="1">
                <a:off x="4935700" y="4041201"/>
                <a:ext cx="74096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573332" y="3356998"/>
                <a:ext cx="0" cy="13392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571433" y="3331468"/>
                <a:ext cx="436426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4935700" y="3331468"/>
                <a:ext cx="0" cy="682337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8" name="组合 117"/>
            <p:cNvGrpSpPr/>
            <p:nvPr/>
          </p:nvGrpSpPr>
          <p:grpSpPr>
            <a:xfrm>
              <a:off x="11631910" y="4190982"/>
              <a:ext cx="286643" cy="550516"/>
              <a:chOff x="4311617" y="4168879"/>
              <a:chExt cx="271795" cy="522000"/>
            </a:xfrm>
          </p:grpSpPr>
          <p:sp>
            <p:nvSpPr>
              <p:cNvPr id="137" name="流程图: 手动操作 136"/>
              <p:cNvSpPr/>
              <p:nvPr/>
            </p:nvSpPr>
            <p:spPr>
              <a:xfrm rot="16200000">
                <a:off x="4229749" y="4326091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311617" y="4168879"/>
                <a:ext cx="271795" cy="52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8226867" y="3902583"/>
              <a:ext cx="286643" cy="550515"/>
              <a:chOff x="4311617" y="4168879"/>
              <a:chExt cx="271795" cy="521999"/>
            </a:xfrm>
          </p:grpSpPr>
          <p:sp>
            <p:nvSpPr>
              <p:cNvPr id="135" name="流程图: 手动操作 134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4714971" y="4532539"/>
              <a:ext cx="0" cy="33477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4823431" y="4678641"/>
              <a:ext cx="286643" cy="550515"/>
              <a:chOff x="4311617" y="4168879"/>
              <a:chExt cx="271795" cy="521999"/>
            </a:xfrm>
          </p:grpSpPr>
          <p:sp>
            <p:nvSpPr>
              <p:cNvPr id="133" name="流程图: 手动操作 1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911185" y="5999691"/>
              <a:ext cx="1488511" cy="426101"/>
              <a:chOff x="1394482" y="2325715"/>
              <a:chExt cx="1159010" cy="531703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553492" y="2325715"/>
                <a:ext cx="0" cy="531703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9969962" y="2320975"/>
              <a:ext cx="302481" cy="2085900"/>
              <a:chOff x="1394482" y="2325714"/>
              <a:chExt cx="1159010" cy="531704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2553492" y="2325714"/>
                <a:ext cx="0" cy="526135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4" name="流程图: 延期 123"/>
            <p:cNvSpPr/>
            <p:nvPr/>
          </p:nvSpPr>
          <p:spPr>
            <a:xfrm>
              <a:off x="10410504" y="2157152"/>
              <a:ext cx="264527" cy="214301"/>
            </a:xfrm>
            <a:prstGeom prst="flowChartDelay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4516238" y="3087696"/>
              <a:ext cx="1166532" cy="3362344"/>
              <a:chOff x="1239056" y="2754720"/>
              <a:chExt cx="7791499" cy="191880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239056" y="2770734"/>
                <a:ext cx="0" cy="1900954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239056" y="4673526"/>
                <a:ext cx="779149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45" name="直接连接符 244"/>
          <p:cNvCxnSpPr/>
          <p:nvPr/>
        </p:nvCxnSpPr>
        <p:spPr>
          <a:xfrm>
            <a:off x="6514352" y="4046036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/>
          <p:cNvCxnSpPr/>
          <p:nvPr/>
        </p:nvCxnSpPr>
        <p:spPr>
          <a:xfrm>
            <a:off x="6514352" y="3823170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/>
          <p:nvPr/>
        </p:nvCxnSpPr>
        <p:spPr>
          <a:xfrm>
            <a:off x="5106947" y="4851653"/>
            <a:ext cx="105405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矩形 247"/>
          <p:cNvSpPr/>
          <p:nvPr/>
        </p:nvSpPr>
        <p:spPr>
          <a:xfrm>
            <a:off x="2337325" y="3601963"/>
            <a:ext cx="828857" cy="1259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49" name="矩形 248"/>
          <p:cNvSpPr/>
          <p:nvPr/>
        </p:nvSpPr>
        <p:spPr>
          <a:xfrm>
            <a:off x="1180646" y="3716340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0" name="矩形 249"/>
          <p:cNvSpPr/>
          <p:nvPr/>
        </p:nvSpPr>
        <p:spPr>
          <a:xfrm>
            <a:off x="1121838" y="3677693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4586109" y="1220061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4099367" y="246054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4153840" y="2668649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任意多边形: 形状 50"/>
          <p:cNvSpPr/>
          <p:nvPr/>
        </p:nvSpPr>
        <p:spPr>
          <a:xfrm>
            <a:off x="5036880" y="3103564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55" name="直接连接符 254"/>
          <p:cNvCxnSpPr/>
          <p:nvPr/>
        </p:nvCxnSpPr>
        <p:spPr>
          <a:xfrm flipH="1">
            <a:off x="10034425" y="1899309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6" name="直接连接符 255"/>
          <p:cNvCxnSpPr/>
          <p:nvPr/>
        </p:nvCxnSpPr>
        <p:spPr>
          <a:xfrm flipH="1">
            <a:off x="9645808" y="1954073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1424238" y="3939046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/>
          <p:nvPr/>
        </p:nvCxnSpPr>
        <p:spPr>
          <a:xfrm>
            <a:off x="2020070" y="4051119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流程图: 手动操作 258"/>
          <p:cNvSpPr/>
          <p:nvPr/>
        </p:nvSpPr>
        <p:spPr>
          <a:xfrm rot="16200000">
            <a:off x="1683258" y="3936693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60" name="矩形 259"/>
          <p:cNvSpPr/>
          <p:nvPr/>
        </p:nvSpPr>
        <p:spPr>
          <a:xfrm>
            <a:off x="1780981" y="3770401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1" name="直接连接符 260"/>
          <p:cNvCxnSpPr/>
          <p:nvPr/>
        </p:nvCxnSpPr>
        <p:spPr>
          <a:xfrm>
            <a:off x="2024639" y="4042358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1862465" y="4138334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2521677" y="3573037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2789108" y="3772653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2321398" y="3855199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2334397" y="4162930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304758" y="4496467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3741004" y="3680957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3742028" y="4716890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4165172" y="5609748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4116941" y="4374865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4162851" y="3824135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163890" y="3606265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接连接符 273"/>
          <p:cNvCxnSpPr/>
          <p:nvPr/>
        </p:nvCxnSpPr>
        <p:spPr>
          <a:xfrm>
            <a:off x="4206890" y="3824284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4206890" y="4030096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/>
          <p:cNvCxnSpPr>
            <a:endCxn id="311" idx="1"/>
          </p:cNvCxnSpPr>
          <p:nvPr/>
        </p:nvCxnSpPr>
        <p:spPr>
          <a:xfrm>
            <a:off x="3175689" y="3921351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/>
          <p:nvPr/>
        </p:nvCxnSpPr>
        <p:spPr>
          <a:xfrm>
            <a:off x="4210340" y="2884710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3785192" y="3937281"/>
            <a:ext cx="421697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3780364" y="4968023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矩形 279"/>
          <p:cNvSpPr/>
          <p:nvPr/>
        </p:nvSpPr>
        <p:spPr>
          <a:xfrm>
            <a:off x="6920028" y="3574298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6452865" y="5543166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2" name="直接连接符 281"/>
          <p:cNvCxnSpPr/>
          <p:nvPr/>
        </p:nvCxnSpPr>
        <p:spPr>
          <a:xfrm>
            <a:off x="6985956" y="3831415"/>
            <a:ext cx="76840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/>
          <p:nvPr/>
        </p:nvCxnSpPr>
        <p:spPr>
          <a:xfrm>
            <a:off x="7853319" y="4245742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/>
          <p:cNvSpPr/>
          <p:nvPr/>
        </p:nvSpPr>
        <p:spPr>
          <a:xfrm>
            <a:off x="7588458" y="4085901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5" name="直接连接符 284"/>
          <p:cNvCxnSpPr/>
          <p:nvPr/>
        </p:nvCxnSpPr>
        <p:spPr>
          <a:xfrm>
            <a:off x="8522434" y="4351000"/>
            <a:ext cx="436538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/>
          <p:cNvSpPr/>
          <p:nvPr/>
        </p:nvSpPr>
        <p:spPr>
          <a:xfrm>
            <a:off x="7633687" y="5081483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任意多边形: 形状 192"/>
          <p:cNvSpPr/>
          <p:nvPr/>
        </p:nvSpPr>
        <p:spPr>
          <a:xfrm flipV="1">
            <a:off x="7952295" y="3650646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88" name="矩形 287"/>
          <p:cNvSpPr/>
          <p:nvPr/>
        </p:nvSpPr>
        <p:spPr>
          <a:xfrm>
            <a:off x="8439564" y="3432971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8464942" y="4332114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9104007" y="3525658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9348145" y="4073553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10344676" y="4073927"/>
            <a:ext cx="64927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连接符 292"/>
          <p:cNvCxnSpPr/>
          <p:nvPr/>
        </p:nvCxnSpPr>
        <p:spPr>
          <a:xfrm>
            <a:off x="4384763" y="4374162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/>
          <p:cNvCxnSpPr/>
          <p:nvPr/>
        </p:nvCxnSpPr>
        <p:spPr>
          <a:xfrm>
            <a:off x="4206889" y="4585789"/>
            <a:ext cx="323831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连接符 294"/>
          <p:cNvCxnSpPr/>
          <p:nvPr/>
        </p:nvCxnSpPr>
        <p:spPr>
          <a:xfrm>
            <a:off x="4682977" y="4451089"/>
            <a:ext cx="524612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1"/>
          <p:cNvGrpSpPr/>
          <p:nvPr/>
        </p:nvGrpSpPr>
        <p:grpSpPr>
          <a:xfrm>
            <a:off x="10209010" y="1745641"/>
            <a:ext cx="259246" cy="192503"/>
            <a:chOff x="3990332" y="3048832"/>
            <a:chExt cx="1009448" cy="723602"/>
          </a:xfrm>
        </p:grpSpPr>
        <p:sp>
          <p:nvSpPr>
            <p:cNvPr id="302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303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304" name="组合 303"/>
          <p:cNvGrpSpPr/>
          <p:nvPr/>
        </p:nvGrpSpPr>
        <p:grpSpPr>
          <a:xfrm>
            <a:off x="4906029" y="4608063"/>
            <a:ext cx="271780" cy="521970"/>
            <a:chOff x="4311617" y="4168879"/>
            <a:chExt cx="271795" cy="521999"/>
          </a:xfrm>
        </p:grpSpPr>
        <p:sp>
          <p:nvSpPr>
            <p:cNvPr id="305" name="流程图: 手动操作 304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7" name="矩形 306"/>
          <p:cNvSpPr/>
          <p:nvPr/>
        </p:nvSpPr>
        <p:spPr>
          <a:xfrm>
            <a:off x="4655263" y="3599698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4655263" y="3817128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4221223" y="4553468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3462671" y="3676260"/>
            <a:ext cx="454660" cy="768019"/>
            <a:chOff x="3743887" y="4137343"/>
            <a:chExt cx="479524" cy="810020"/>
          </a:xfrm>
        </p:grpSpPr>
        <p:sp>
          <p:nvSpPr>
            <p:cNvPr id="311" name="矩形 310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" name="组合 312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314" name="组合 313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16" name="直接连接符 315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7" name="矩形 316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5" name="等腰三角形 314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18" name="组合 317"/>
          <p:cNvGrpSpPr/>
          <p:nvPr/>
        </p:nvGrpSpPr>
        <p:grpSpPr>
          <a:xfrm>
            <a:off x="3462672" y="5185137"/>
            <a:ext cx="454660" cy="307763"/>
            <a:chOff x="2146087" y="4862847"/>
            <a:chExt cx="454685" cy="307779"/>
          </a:xfrm>
        </p:grpSpPr>
        <p:cxnSp>
          <p:nvCxnSpPr>
            <p:cNvPr id="319" name="直接连接符 318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矩形 319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1" name="组合 320"/>
          <p:cNvGrpSpPr/>
          <p:nvPr/>
        </p:nvGrpSpPr>
        <p:grpSpPr>
          <a:xfrm>
            <a:off x="1080399" y="4024982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322" name="组合 321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324" name="直接连接符 323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矩形 324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3" name="等腰三角形 322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26" name="组合 325"/>
          <p:cNvGrpSpPr/>
          <p:nvPr/>
        </p:nvGrpSpPr>
        <p:grpSpPr>
          <a:xfrm>
            <a:off x="2539352" y="4726782"/>
            <a:ext cx="454660" cy="462114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327" name="组合 326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329" name="直接连接符 328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矩形 329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8" name="等腰三角形 327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0009811" y="3870439"/>
            <a:ext cx="454660" cy="730489"/>
            <a:chOff x="10649077" y="4342141"/>
            <a:chExt cx="479524" cy="770437"/>
          </a:xfrm>
        </p:grpSpPr>
        <p:sp>
          <p:nvSpPr>
            <p:cNvPr id="332" name="矩形 331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33" name="组合 332"/>
            <p:cNvGrpSpPr/>
            <p:nvPr/>
          </p:nvGrpSpPr>
          <p:grpSpPr>
            <a:xfrm>
              <a:off x="10649077" y="4648136"/>
              <a:ext cx="479524" cy="464442"/>
              <a:chOff x="3743887" y="4300551"/>
              <a:chExt cx="479524" cy="464442"/>
            </a:xfrm>
          </p:grpSpPr>
          <p:grpSp>
            <p:nvGrpSpPr>
              <p:cNvPr id="334" name="组合 333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36" name="直接连接符 335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矩形 336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5" name="等腰三角形 334"/>
              <p:cNvSpPr/>
              <p:nvPr/>
            </p:nvSpPr>
            <p:spPr>
              <a:xfrm>
                <a:off x="3882552" y="4300551"/>
                <a:ext cx="201735" cy="126050"/>
              </a:xfrm>
              <a:prstGeom prst="triangl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343" name="矩形 342"/>
          <p:cNvSpPr/>
          <p:nvPr/>
        </p:nvSpPr>
        <p:spPr>
          <a:xfrm>
            <a:off x="3368706" y="3471676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3368367" y="4483627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3973378" y="1752603"/>
            <a:ext cx="53149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IorD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3717000" y="2223634"/>
            <a:ext cx="78867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3502235" y="1981729"/>
            <a:ext cx="10331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48" name="直接连接符 347"/>
          <p:cNvCxnSpPr/>
          <p:nvPr/>
        </p:nvCxnSpPr>
        <p:spPr>
          <a:xfrm flipV="1">
            <a:off x="4829249" y="1433641"/>
            <a:ext cx="0" cy="104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矩形 348"/>
          <p:cNvSpPr/>
          <p:nvPr/>
        </p:nvSpPr>
        <p:spPr>
          <a:xfrm>
            <a:off x="5096794" y="1385086"/>
            <a:ext cx="7696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PCWrite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5096793" y="1594264"/>
            <a:ext cx="68008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Branch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5096794" y="1803441"/>
            <a:ext cx="5905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PCSrc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10718058" y="1587520"/>
            <a:ext cx="5842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PCEn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4238309" y="2640151"/>
            <a:ext cx="1712559" cy="1617434"/>
            <a:chOff x="4561939" y="3044572"/>
            <a:chExt cx="1806215" cy="1705887"/>
          </a:xfrm>
        </p:grpSpPr>
        <p:sp>
          <p:nvSpPr>
            <p:cNvPr id="354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5" name="任意多边形: 形状 49"/>
            <p:cNvSpPr/>
            <p:nvPr/>
          </p:nvSpPr>
          <p:spPr>
            <a:xfrm flipH="1">
              <a:off x="4909205" y="3543411"/>
              <a:ext cx="48217" cy="1207048"/>
            </a:xfrm>
            <a:custGeom>
              <a:avLst/>
              <a:gdLst>
                <a:gd name="connsiteX0" fmla="*/ 0 w 0"/>
                <a:gd name="connsiteY0" fmla="*/ 0 h 1187450"/>
                <a:gd name="connsiteX1" fmla="*/ 0 w 0"/>
                <a:gd name="connsiteY1" fmla="*/ 1187450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87450">
                  <a:moveTo>
                    <a:pt x="0" y="0"/>
                  </a:moveTo>
                  <a:lnTo>
                    <a:pt x="0" y="1187450"/>
                  </a:ln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67372" y="3044572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4561939" y="3578973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58" name="矩形 357"/>
          <p:cNvSpPr/>
          <p:nvPr/>
        </p:nvSpPr>
        <p:spPr>
          <a:xfrm>
            <a:off x="4961377" y="3154446"/>
            <a:ext cx="106172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MemtoReg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9" name="等腰三角形 358"/>
          <p:cNvSpPr/>
          <p:nvPr/>
        </p:nvSpPr>
        <p:spPr>
          <a:xfrm flipV="1">
            <a:off x="4736016" y="1538410"/>
            <a:ext cx="191275" cy="129232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0" name="矩形 359"/>
          <p:cNvSpPr/>
          <p:nvPr/>
        </p:nvSpPr>
        <p:spPr>
          <a:xfrm>
            <a:off x="868790" y="3417559"/>
            <a:ext cx="6953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PC+4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61" name="组合 360"/>
          <p:cNvGrpSpPr/>
          <p:nvPr/>
        </p:nvGrpSpPr>
        <p:grpSpPr>
          <a:xfrm>
            <a:off x="8040704" y="3886074"/>
            <a:ext cx="444523" cy="993977"/>
            <a:chOff x="4336181" y="4140652"/>
            <a:chExt cx="214542" cy="587002"/>
          </a:xfrm>
        </p:grpSpPr>
        <p:sp>
          <p:nvSpPr>
            <p:cNvPr id="362" name="流程图: 手动操作 361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4" name="直接连接符 363"/>
          <p:cNvCxnSpPr/>
          <p:nvPr/>
        </p:nvCxnSpPr>
        <p:spPr>
          <a:xfrm>
            <a:off x="7851969" y="4647908"/>
            <a:ext cx="21819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 flipV="1">
            <a:off x="7853222" y="4647908"/>
            <a:ext cx="0" cy="3894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/>
          <p:cNvGrpSpPr/>
          <p:nvPr/>
        </p:nvGrpSpPr>
        <p:grpSpPr>
          <a:xfrm>
            <a:off x="1299051" y="1217803"/>
            <a:ext cx="9363346" cy="2489137"/>
            <a:chOff x="1461941" y="1362069"/>
            <a:chExt cx="9875404" cy="2625262"/>
          </a:xfrm>
        </p:grpSpPr>
        <p:cxnSp>
          <p:nvCxnSpPr>
            <p:cNvPr id="367" name="直接连接符 366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1" name="组合 370"/>
          <p:cNvGrpSpPr/>
          <p:nvPr/>
        </p:nvGrpSpPr>
        <p:grpSpPr>
          <a:xfrm>
            <a:off x="5152987" y="1627019"/>
            <a:ext cx="5075479" cy="141417"/>
            <a:chOff x="5526640" y="1825630"/>
            <a:chExt cx="5353044" cy="149151"/>
          </a:xfrm>
        </p:grpSpPr>
        <p:cxnSp>
          <p:nvCxnSpPr>
            <p:cNvPr id="372" name="直接连接符 37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5" name="直接连接符 374"/>
          <p:cNvCxnSpPr/>
          <p:nvPr/>
        </p:nvCxnSpPr>
        <p:spPr>
          <a:xfrm>
            <a:off x="5152988" y="1841892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6" name="组合 375"/>
          <p:cNvGrpSpPr/>
          <p:nvPr/>
        </p:nvGrpSpPr>
        <p:grpSpPr>
          <a:xfrm>
            <a:off x="5096794" y="2012619"/>
            <a:ext cx="5989969" cy="1959276"/>
            <a:chOff x="5467373" y="2382722"/>
            <a:chExt cx="6317545" cy="2066424"/>
          </a:xfrm>
        </p:grpSpPr>
        <p:sp>
          <p:nvSpPr>
            <p:cNvPr id="377" name="矩形 376"/>
            <p:cNvSpPr/>
            <p:nvPr/>
          </p:nvSpPr>
          <p:spPr>
            <a:xfrm>
              <a:off x="5467373" y="2382722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78" name="组合 377"/>
            <p:cNvGrpSpPr/>
            <p:nvPr/>
          </p:nvGrpSpPr>
          <p:grpSpPr>
            <a:xfrm>
              <a:off x="5467373" y="2426621"/>
              <a:ext cx="6317545" cy="2022525"/>
              <a:chOff x="5467373" y="2426621"/>
              <a:chExt cx="6317545" cy="2022525"/>
            </a:xfrm>
          </p:grpSpPr>
          <p:grpSp>
            <p:nvGrpSpPr>
              <p:cNvPr id="379" name="组合 378"/>
              <p:cNvGrpSpPr/>
              <p:nvPr/>
            </p:nvGrpSpPr>
            <p:grpSpPr>
              <a:xfrm>
                <a:off x="5532632" y="2647662"/>
                <a:ext cx="4205147" cy="1544978"/>
                <a:chOff x="5526640" y="1825630"/>
                <a:chExt cx="5210856" cy="1142068"/>
              </a:xfrm>
            </p:grpSpPr>
            <p:cxnSp>
              <p:nvCxnSpPr>
                <p:cNvPr id="391" name="直接连接符 390"/>
                <p:cNvCxnSpPr/>
                <p:nvPr/>
              </p:nvCxnSpPr>
              <p:spPr>
                <a:xfrm>
                  <a:off x="5526640" y="1825630"/>
                  <a:ext cx="5210856" cy="0"/>
                </a:xfrm>
                <a:prstGeom prst="line">
                  <a:avLst/>
                </a:prstGeom>
                <a:noFill/>
                <a:ln w="31750" cap="sq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2" name="直接连接符 391"/>
                <p:cNvCxnSpPr/>
                <p:nvPr/>
              </p:nvCxnSpPr>
              <p:spPr>
                <a:xfrm>
                  <a:off x="10737496" y="1825630"/>
                  <a:ext cx="0" cy="1142068"/>
                </a:xfrm>
                <a:prstGeom prst="line">
                  <a:avLst/>
                </a:prstGeom>
                <a:noFill/>
                <a:ln w="31750" cap="sq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380" name="矩形 379"/>
              <p:cNvSpPr/>
              <p:nvPr/>
            </p:nvSpPr>
            <p:spPr>
              <a:xfrm>
                <a:off x="5467373" y="2603339"/>
                <a:ext cx="835819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accent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ALUSrcB</a:t>
                </a:r>
                <a:endParaRPr lang="en-US" altLang="zh-CN" sz="1200" b="1" baseline="-25000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381" name="矩形 380"/>
              <p:cNvSpPr/>
              <p:nvPr/>
            </p:nvSpPr>
            <p:spPr>
              <a:xfrm>
                <a:off x="5467373" y="2823956"/>
                <a:ext cx="845865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accent5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ALUSrcA</a:t>
                </a:r>
                <a:endParaRPr lang="en-US" altLang="zh-CN" sz="1200" b="1" baseline="-25000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grpSp>
            <p:nvGrpSpPr>
              <p:cNvPr id="382" name="组合 381"/>
              <p:cNvGrpSpPr/>
              <p:nvPr/>
            </p:nvGrpSpPr>
            <p:grpSpPr>
              <a:xfrm>
                <a:off x="5526640" y="2426621"/>
                <a:ext cx="6258278" cy="1814749"/>
                <a:chOff x="5526640" y="1825630"/>
                <a:chExt cx="5210856" cy="1341486"/>
              </a:xfrm>
            </p:grpSpPr>
            <p:cxnSp>
              <p:nvCxnSpPr>
                <p:cNvPr id="389" name="直接连接符 388"/>
                <p:cNvCxnSpPr/>
                <p:nvPr/>
              </p:nvCxnSpPr>
              <p:spPr>
                <a:xfrm>
                  <a:off x="5526640" y="1825630"/>
                  <a:ext cx="5210856" cy="0"/>
                </a:xfrm>
                <a:prstGeom prst="line">
                  <a:avLst/>
                </a:prstGeom>
                <a:noFill/>
                <a:ln w="19050" cap="sq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90" name="直接连接符 389"/>
                <p:cNvCxnSpPr/>
                <p:nvPr/>
              </p:nvCxnSpPr>
              <p:spPr>
                <a:xfrm>
                  <a:off x="10737495" y="1825630"/>
                  <a:ext cx="0" cy="1341486"/>
                </a:xfrm>
                <a:prstGeom prst="line">
                  <a:avLst/>
                </a:prstGeom>
                <a:noFill/>
                <a:ln w="19050" cap="sq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83" name="组合 382"/>
              <p:cNvGrpSpPr/>
              <p:nvPr/>
            </p:nvGrpSpPr>
            <p:grpSpPr>
              <a:xfrm>
                <a:off x="5525865" y="2868738"/>
                <a:ext cx="3305928" cy="1580408"/>
                <a:chOff x="5526640" y="1825630"/>
                <a:chExt cx="5210856" cy="1168258"/>
              </a:xfrm>
            </p:grpSpPr>
            <p:cxnSp>
              <p:nvCxnSpPr>
                <p:cNvPr id="387" name="直接连接符 386"/>
                <p:cNvCxnSpPr/>
                <p:nvPr/>
              </p:nvCxnSpPr>
              <p:spPr>
                <a:xfrm>
                  <a:off x="5526640" y="1825630"/>
                  <a:ext cx="5210856" cy="0"/>
                </a:xfrm>
                <a:prstGeom prst="line">
                  <a:avLst/>
                </a:prstGeom>
                <a:noFill/>
                <a:ln w="31750" cap="sq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8" name="直接连接符 387"/>
                <p:cNvCxnSpPr/>
                <p:nvPr/>
              </p:nvCxnSpPr>
              <p:spPr>
                <a:xfrm>
                  <a:off x="10737496" y="1841694"/>
                  <a:ext cx="0" cy="1152194"/>
                </a:xfrm>
                <a:prstGeom prst="line">
                  <a:avLst/>
                </a:prstGeom>
                <a:noFill/>
                <a:ln w="31750" cap="sq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84" name="组合 383"/>
              <p:cNvGrpSpPr/>
              <p:nvPr/>
            </p:nvGrpSpPr>
            <p:grpSpPr>
              <a:xfrm>
                <a:off x="5533335" y="3091139"/>
                <a:ext cx="2845181" cy="902802"/>
                <a:chOff x="5526640" y="1825630"/>
                <a:chExt cx="5220570" cy="667363"/>
              </a:xfrm>
            </p:grpSpPr>
            <p:cxnSp>
              <p:nvCxnSpPr>
                <p:cNvPr id="385" name="直接连接符 384"/>
                <p:cNvCxnSpPr/>
                <p:nvPr/>
              </p:nvCxnSpPr>
              <p:spPr>
                <a:xfrm>
                  <a:off x="5526640" y="1825630"/>
                  <a:ext cx="5210856" cy="0"/>
                </a:xfrm>
                <a:prstGeom prst="line">
                  <a:avLst/>
                </a:prstGeom>
                <a:noFill/>
                <a:ln w="317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86" name="直接连接符 385"/>
                <p:cNvCxnSpPr/>
                <p:nvPr/>
              </p:nvCxnSpPr>
              <p:spPr>
                <a:xfrm>
                  <a:off x="10747210" y="1825630"/>
                  <a:ext cx="0" cy="667363"/>
                </a:xfrm>
                <a:prstGeom prst="line">
                  <a:avLst/>
                </a:prstGeom>
                <a:noFill/>
                <a:ln w="317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93" name="组合 392"/>
          <p:cNvGrpSpPr/>
          <p:nvPr/>
        </p:nvGrpSpPr>
        <p:grpSpPr>
          <a:xfrm flipH="1">
            <a:off x="1928727" y="2008234"/>
            <a:ext cx="2588014" cy="1827074"/>
            <a:chOff x="5526640" y="1825630"/>
            <a:chExt cx="5210856" cy="1341486"/>
          </a:xfrm>
        </p:grpSpPr>
        <p:cxnSp>
          <p:nvCxnSpPr>
            <p:cNvPr id="394" name="直接连接符 39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6" name="组合 395"/>
          <p:cNvGrpSpPr/>
          <p:nvPr/>
        </p:nvGrpSpPr>
        <p:grpSpPr>
          <a:xfrm flipH="1">
            <a:off x="2765654" y="2252340"/>
            <a:ext cx="1750117" cy="1361631"/>
            <a:chOff x="5526640" y="1825630"/>
            <a:chExt cx="5210856" cy="1341486"/>
          </a:xfrm>
        </p:grpSpPr>
        <p:cxnSp>
          <p:nvCxnSpPr>
            <p:cNvPr id="397" name="直接连接符 39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9" name="组合 398"/>
          <p:cNvGrpSpPr/>
          <p:nvPr/>
        </p:nvGrpSpPr>
        <p:grpSpPr>
          <a:xfrm flipH="1">
            <a:off x="3699536" y="2497314"/>
            <a:ext cx="816234" cy="1218551"/>
            <a:chOff x="5526640" y="1825630"/>
            <a:chExt cx="5210856" cy="1341486"/>
          </a:xfrm>
        </p:grpSpPr>
        <p:cxnSp>
          <p:nvCxnSpPr>
            <p:cNvPr id="400" name="直接连接符 39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2" name="组合 401"/>
          <p:cNvGrpSpPr/>
          <p:nvPr/>
        </p:nvGrpSpPr>
        <p:grpSpPr>
          <a:xfrm>
            <a:off x="1625005" y="3186295"/>
            <a:ext cx="6112648" cy="746763"/>
            <a:chOff x="1805721" y="3620584"/>
            <a:chExt cx="6446933" cy="787602"/>
          </a:xfrm>
        </p:grpSpPr>
        <p:cxnSp>
          <p:nvCxnSpPr>
            <p:cNvPr id="403" name="直接连接符 402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07" name="直接连接符 406"/>
          <p:cNvCxnSpPr/>
          <p:nvPr/>
        </p:nvCxnSpPr>
        <p:spPr>
          <a:xfrm flipH="1">
            <a:off x="4782954" y="6128430"/>
            <a:ext cx="5868835" cy="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>
            <a:off x="10651788" y="4080933"/>
            <a:ext cx="0" cy="20427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组合 408"/>
          <p:cNvGrpSpPr/>
          <p:nvPr/>
        </p:nvGrpSpPr>
        <p:grpSpPr>
          <a:xfrm>
            <a:off x="946849" y="3945909"/>
            <a:ext cx="10411306" cy="2368641"/>
            <a:chOff x="1805720" y="4629712"/>
            <a:chExt cx="9520436" cy="2093905"/>
          </a:xfrm>
        </p:grpSpPr>
        <p:grpSp>
          <p:nvGrpSpPr>
            <p:cNvPr id="410" name="组合 409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413" name="直接连接符 412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4" name="直接连接符 413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5" name="直接连接符 414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1" name="直接连接符 410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组合 415"/>
          <p:cNvGrpSpPr/>
          <p:nvPr/>
        </p:nvGrpSpPr>
        <p:grpSpPr>
          <a:xfrm>
            <a:off x="2105284" y="4042042"/>
            <a:ext cx="5106595" cy="1461540"/>
            <a:chOff x="1805721" y="4522265"/>
            <a:chExt cx="9520434" cy="2226972"/>
          </a:xfrm>
        </p:grpSpPr>
        <p:grpSp>
          <p:nvGrpSpPr>
            <p:cNvPr id="417" name="组合 416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419" name="直接连接符 418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直接连接符 419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直接连接符 420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8" name="直接连接符 417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组合 421"/>
          <p:cNvGrpSpPr/>
          <p:nvPr/>
        </p:nvGrpSpPr>
        <p:grpSpPr>
          <a:xfrm>
            <a:off x="3346511" y="3944730"/>
            <a:ext cx="220871" cy="1005969"/>
            <a:chOff x="1744472" y="3175426"/>
            <a:chExt cx="1545101" cy="1323927"/>
          </a:xfrm>
        </p:grpSpPr>
        <p:cxnSp>
          <p:nvCxnSpPr>
            <p:cNvPr id="423" name="直接连接符 422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5" name="组合 424"/>
          <p:cNvGrpSpPr/>
          <p:nvPr/>
        </p:nvGrpSpPr>
        <p:grpSpPr>
          <a:xfrm>
            <a:off x="4772036" y="4764105"/>
            <a:ext cx="144338" cy="1359584"/>
            <a:chOff x="1394481" y="2825658"/>
            <a:chExt cx="1009711" cy="1789312"/>
          </a:xfrm>
        </p:grpSpPr>
        <p:cxnSp>
          <p:nvCxnSpPr>
            <p:cNvPr id="426" name="直接连接符 425"/>
            <p:cNvCxnSpPr/>
            <p:nvPr/>
          </p:nvCxnSpPr>
          <p:spPr>
            <a:xfrm>
              <a:off x="1394481" y="2847441"/>
              <a:ext cx="0" cy="1767529"/>
            </a:xfrm>
            <a:prstGeom prst="line">
              <a:avLst/>
            </a:prstGeom>
            <a:ln w="7620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ln w="7620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组合 427"/>
          <p:cNvGrpSpPr/>
          <p:nvPr/>
        </p:nvGrpSpPr>
        <p:grpSpPr>
          <a:xfrm>
            <a:off x="7516313" y="4435039"/>
            <a:ext cx="537165" cy="1387274"/>
            <a:chOff x="1239056" y="2754720"/>
            <a:chExt cx="2279270" cy="1885824"/>
          </a:xfrm>
        </p:grpSpPr>
        <p:cxnSp>
          <p:nvCxnSpPr>
            <p:cNvPr id="429" name="直接连接符 428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1" name="组合 430"/>
          <p:cNvGrpSpPr/>
          <p:nvPr/>
        </p:nvGrpSpPr>
        <p:grpSpPr>
          <a:xfrm>
            <a:off x="9789762" y="3659314"/>
            <a:ext cx="1203172" cy="391805"/>
            <a:chOff x="571433" y="3331468"/>
            <a:chExt cx="5105236" cy="1364800"/>
          </a:xfrm>
        </p:grpSpPr>
        <p:cxnSp>
          <p:nvCxnSpPr>
            <p:cNvPr id="432" name="直接连接符 431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6" name="组合 435"/>
          <p:cNvGrpSpPr/>
          <p:nvPr/>
        </p:nvGrpSpPr>
        <p:grpSpPr>
          <a:xfrm>
            <a:off x="10941691" y="3727117"/>
            <a:ext cx="271780" cy="521970"/>
            <a:chOff x="4311617" y="4168879"/>
            <a:chExt cx="271795" cy="522000"/>
          </a:xfrm>
        </p:grpSpPr>
        <p:sp>
          <p:nvSpPr>
            <p:cNvPr id="437" name="流程图: 手动操作 436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8" name="矩形 437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9" name="组合 438"/>
          <p:cNvGrpSpPr/>
          <p:nvPr/>
        </p:nvGrpSpPr>
        <p:grpSpPr>
          <a:xfrm>
            <a:off x="7713205" y="3453675"/>
            <a:ext cx="271780" cy="521970"/>
            <a:chOff x="4311617" y="4168879"/>
            <a:chExt cx="271795" cy="521999"/>
          </a:xfrm>
        </p:grpSpPr>
        <p:sp>
          <p:nvSpPr>
            <p:cNvPr id="440" name="流程图: 手动操作 439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1" name="矩形 440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2" name="直接连接符 441"/>
          <p:cNvCxnSpPr/>
          <p:nvPr/>
        </p:nvCxnSpPr>
        <p:spPr>
          <a:xfrm>
            <a:off x="4383405" y="4050964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43" name="组合 442"/>
          <p:cNvGrpSpPr/>
          <p:nvPr/>
        </p:nvGrpSpPr>
        <p:grpSpPr>
          <a:xfrm>
            <a:off x="4486244" y="4189493"/>
            <a:ext cx="271780" cy="521970"/>
            <a:chOff x="4311617" y="4168879"/>
            <a:chExt cx="271795" cy="521999"/>
          </a:xfrm>
        </p:grpSpPr>
        <p:sp>
          <p:nvSpPr>
            <p:cNvPr id="444" name="流程图: 手动操作 443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5" name="矩形 444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6" name="组合 445"/>
          <p:cNvGrpSpPr/>
          <p:nvPr/>
        </p:nvGrpSpPr>
        <p:grpSpPr>
          <a:xfrm>
            <a:off x="6465742" y="5442041"/>
            <a:ext cx="1411329" cy="404007"/>
            <a:chOff x="1394482" y="2325715"/>
            <a:chExt cx="1159010" cy="531703"/>
          </a:xfrm>
        </p:grpSpPr>
        <p:cxnSp>
          <p:nvCxnSpPr>
            <p:cNvPr id="447" name="直接连接符 446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9" name="组合 448"/>
          <p:cNvGrpSpPr/>
          <p:nvPr/>
        </p:nvGrpSpPr>
        <p:grpSpPr>
          <a:xfrm>
            <a:off x="9365915" y="1954073"/>
            <a:ext cx="286797" cy="1977742"/>
            <a:chOff x="1394482" y="2325714"/>
            <a:chExt cx="1159010" cy="531704"/>
          </a:xfrm>
        </p:grpSpPr>
        <p:cxnSp>
          <p:nvCxnSpPr>
            <p:cNvPr id="450" name="直接连接符 449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1" name="直接连接符 450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2" name="流程图: 延期 451"/>
          <p:cNvSpPr/>
          <p:nvPr/>
        </p:nvSpPr>
        <p:spPr>
          <a:xfrm>
            <a:off x="9783614" y="1798745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453" name="直接连接符 452"/>
          <p:cNvCxnSpPr/>
          <p:nvPr/>
        </p:nvCxnSpPr>
        <p:spPr>
          <a:xfrm>
            <a:off x="4206889" y="3943167"/>
            <a:ext cx="0" cy="642624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454"/>
          <p:cNvCxnSpPr/>
          <p:nvPr/>
        </p:nvCxnSpPr>
        <p:spPr>
          <a:xfrm>
            <a:off x="9365915" y="4064173"/>
            <a:ext cx="727736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组合 465"/>
          <p:cNvGrpSpPr/>
          <p:nvPr/>
        </p:nvGrpSpPr>
        <p:grpSpPr>
          <a:xfrm>
            <a:off x="8921765" y="3588920"/>
            <a:ext cx="420145" cy="877029"/>
            <a:chOff x="9501522" y="3862856"/>
            <a:chExt cx="443122" cy="924992"/>
          </a:xfrm>
        </p:grpSpPr>
        <p:sp>
          <p:nvSpPr>
            <p:cNvPr id="467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68" name="矩形 467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469" name="文本框 468"/>
          <p:cNvSpPr txBox="1"/>
          <p:nvPr/>
        </p:nvSpPr>
        <p:spPr>
          <a:xfrm>
            <a:off x="8815185" y="4561978"/>
            <a:ext cx="13724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chemeClr val="accent5"/>
                </a:solidFill>
              </a:rPr>
              <a:t>T3 :</a:t>
            </a:r>
            <a:r>
              <a:rPr lang="zh-CN" altLang="en-US" b="1" dirty="0">
                <a:solidFill>
                  <a:schemeClr val="accent5"/>
                </a:solidFill>
              </a:rPr>
              <a:t>运算</a:t>
            </a:r>
            <a:endParaRPr lang="en-US" altLang="zh-CN" b="1" dirty="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  <p:cxnSp>
        <p:nvCxnSpPr>
          <p:cNvPr id="470" name="直接连接符 469"/>
          <p:cNvCxnSpPr/>
          <p:nvPr/>
        </p:nvCxnSpPr>
        <p:spPr>
          <a:xfrm>
            <a:off x="6956499" y="4042042"/>
            <a:ext cx="1084205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1" name="组合 470"/>
          <p:cNvGrpSpPr/>
          <p:nvPr/>
        </p:nvGrpSpPr>
        <p:grpSpPr>
          <a:xfrm>
            <a:off x="6659743" y="3608889"/>
            <a:ext cx="454660" cy="957123"/>
            <a:chOff x="7115801" y="4066288"/>
            <a:chExt cx="479524" cy="1009465"/>
          </a:xfrm>
        </p:grpSpPr>
        <p:sp>
          <p:nvSpPr>
            <p:cNvPr id="472" name="矩形 471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473" name="组合 472"/>
            <p:cNvGrpSpPr/>
            <p:nvPr/>
          </p:nvGrpSpPr>
          <p:grpSpPr>
            <a:xfrm>
              <a:off x="7115801" y="4604354"/>
              <a:ext cx="479524" cy="471399"/>
              <a:chOff x="3743887" y="4293594"/>
              <a:chExt cx="479524" cy="471399"/>
            </a:xfrm>
          </p:grpSpPr>
          <p:grpSp>
            <p:nvGrpSpPr>
              <p:cNvPr id="474" name="组合 473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476" name="直接连接符 475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矩形 476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5" name="等腰三角形 474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454" name="文本框 453"/>
          <p:cNvSpPr txBox="1"/>
          <p:nvPr/>
        </p:nvSpPr>
        <p:spPr>
          <a:xfrm>
            <a:off x="4772523" y="4968480"/>
            <a:ext cx="155546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T4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：写回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488" name="组合 487"/>
          <p:cNvGrpSpPr/>
          <p:nvPr/>
        </p:nvGrpSpPr>
        <p:grpSpPr>
          <a:xfrm>
            <a:off x="5244389" y="3573037"/>
            <a:ext cx="1322991" cy="1506357"/>
            <a:chOff x="6517864" y="3634105"/>
            <a:chExt cx="1322991" cy="1506357"/>
          </a:xfrm>
        </p:grpSpPr>
        <p:grpSp>
          <p:nvGrpSpPr>
            <p:cNvPr id="478" name="组合 477"/>
            <p:cNvGrpSpPr/>
            <p:nvPr/>
          </p:nvGrpSpPr>
          <p:grpSpPr>
            <a:xfrm>
              <a:off x="6517864" y="3634105"/>
              <a:ext cx="1322991" cy="1506357"/>
              <a:chOff x="5627149" y="4024017"/>
              <a:chExt cx="1395342" cy="1588736"/>
            </a:xfrm>
          </p:grpSpPr>
          <p:sp>
            <p:nvSpPr>
              <p:cNvPr id="479" name="矩形 478"/>
              <p:cNvSpPr/>
              <p:nvPr/>
            </p:nvSpPr>
            <p:spPr>
              <a:xfrm>
                <a:off x="5635130" y="4058982"/>
                <a:ext cx="1327324" cy="1553771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5627149" y="4119471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" name="矩形 480"/>
              <p:cNvSpPr/>
              <p:nvPr/>
            </p:nvSpPr>
            <p:spPr>
              <a:xfrm>
                <a:off x="5627149" y="4336518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" name="矩形 481"/>
              <p:cNvSpPr/>
              <p:nvPr/>
            </p:nvSpPr>
            <p:spPr>
              <a:xfrm>
                <a:off x="5627149" y="4770476"/>
                <a:ext cx="474166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3" name="矩形 482"/>
              <p:cNvSpPr/>
              <p:nvPr/>
            </p:nvSpPr>
            <p:spPr>
              <a:xfrm>
                <a:off x="5627150" y="5220981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4" name="矩形 483"/>
              <p:cNvSpPr/>
              <p:nvPr/>
            </p:nvSpPr>
            <p:spPr>
              <a:xfrm>
                <a:off x="6026642" y="4024017"/>
                <a:ext cx="505643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5" name="矩形 484"/>
              <p:cNvSpPr/>
              <p:nvPr/>
            </p:nvSpPr>
            <p:spPr>
              <a:xfrm>
                <a:off x="6600563" y="4112701"/>
                <a:ext cx="421928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6" name="矩形 485"/>
              <p:cNvSpPr/>
              <p:nvPr/>
            </p:nvSpPr>
            <p:spPr>
              <a:xfrm>
                <a:off x="6597005" y="4365398"/>
                <a:ext cx="421928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矩形 486"/>
              <p:cNvSpPr/>
              <p:nvPr/>
            </p:nvSpPr>
            <p:spPr>
              <a:xfrm>
                <a:off x="6012133" y="4801646"/>
                <a:ext cx="910828" cy="550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Register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  <a:p>
                <a:pPr algn="ctr"/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File</a:t>
                </a:r>
                <a:endParaRPr lang="zh-CN" altLang="en-US" sz="1400" b="1" dirty="0"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340" name="等腰三角形 339"/>
            <p:cNvSpPr/>
            <p:nvPr/>
          </p:nvSpPr>
          <p:spPr>
            <a:xfrm>
              <a:off x="7041179" y="5016611"/>
              <a:ext cx="191274" cy="119514"/>
            </a:xfrm>
            <a:prstGeom prst="triangle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bldLvl="0" animBg="1"/>
      <p:bldP spid="469" grpId="0"/>
      <p:bldP spid="4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LW</a:t>
            </a:r>
            <a:r>
              <a:rPr lang="zh-CN" altLang="en-US" dirty="0"/>
              <a:t>指令执行状态周期</a:t>
            </a:r>
            <a:r>
              <a:rPr lang="en-US" altLang="zh-CN" dirty="0" smtClean="0"/>
              <a:t>T3~T5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260269" y="2263822"/>
            <a:ext cx="3987102" cy="1464868"/>
            <a:chOff x="5526640" y="1825630"/>
            <a:chExt cx="5210856" cy="114206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" name="直接连接符 6"/>
          <p:cNvCxnSpPr/>
          <p:nvPr/>
        </p:nvCxnSpPr>
        <p:spPr>
          <a:xfrm>
            <a:off x="6615952" y="4046037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615952" y="3823171"/>
            <a:ext cx="291910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9023365" y="3588921"/>
            <a:ext cx="420145" cy="877029"/>
            <a:chOff x="9501522" y="3862856"/>
            <a:chExt cx="443122" cy="924992"/>
          </a:xfrm>
        </p:grpSpPr>
        <p:sp>
          <p:nvSpPr>
            <p:cNvPr id="12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438925" y="3601964"/>
            <a:ext cx="828857" cy="1259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5" name="矩形 14"/>
          <p:cNvSpPr/>
          <p:nvPr/>
        </p:nvSpPr>
        <p:spPr>
          <a:xfrm>
            <a:off x="1282246" y="3716341"/>
            <a:ext cx="236207" cy="4343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16" name="矩形 15"/>
          <p:cNvSpPr/>
          <p:nvPr/>
        </p:nvSpPr>
        <p:spPr>
          <a:xfrm>
            <a:off x="1223438" y="3677694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87709" y="1220062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00967" y="246054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55440" y="2668650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任意多边形: 形状 47"/>
          <p:cNvSpPr/>
          <p:nvPr/>
        </p:nvSpPr>
        <p:spPr>
          <a:xfrm>
            <a:off x="5248238" y="2897236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1" name="任意多边形: 形状 49"/>
          <p:cNvSpPr/>
          <p:nvPr/>
        </p:nvSpPr>
        <p:spPr>
          <a:xfrm flipH="1">
            <a:off x="4669168" y="3113125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2" name="任意多边形: 形状 50"/>
          <p:cNvSpPr/>
          <p:nvPr/>
        </p:nvSpPr>
        <p:spPr>
          <a:xfrm>
            <a:off x="5138480" y="3103565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10136025" y="1899310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9747408" y="1954074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525838" y="3939047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121670" y="4051120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手动操作 26"/>
          <p:cNvSpPr/>
          <p:nvPr/>
        </p:nvSpPr>
        <p:spPr>
          <a:xfrm rot="16200000">
            <a:off x="1784858" y="3936694"/>
            <a:ext cx="466170" cy="197936"/>
          </a:xfrm>
          <a:prstGeom prst="flowChartManualOperation">
            <a:avLst/>
          </a:prstGeom>
          <a:solidFill>
            <a:srgbClr val="FFFF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8" name="矩形 27"/>
          <p:cNvSpPr/>
          <p:nvPr/>
        </p:nvSpPr>
        <p:spPr>
          <a:xfrm>
            <a:off x="1882581" y="3770402"/>
            <a:ext cx="2717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1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126239" y="4042359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64065" y="4138335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78805" y="3716342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23277" y="3573038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90708" y="3772654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422998" y="3855200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35997" y="4162931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406358" y="4496468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78805" y="4763651"/>
            <a:ext cx="205903" cy="408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38" name="矩形 37"/>
          <p:cNvSpPr/>
          <p:nvPr/>
        </p:nvSpPr>
        <p:spPr>
          <a:xfrm>
            <a:off x="3842604" y="3680958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843628" y="4716891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266772" y="5609749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18541" y="437486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64451" y="382413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65490" y="360626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308490" y="3824285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308490" y="4030097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1" idx="1"/>
          </p:cNvCxnSpPr>
          <p:nvPr/>
        </p:nvCxnSpPr>
        <p:spPr>
          <a:xfrm>
            <a:off x="3277289" y="3920717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311940" y="2884711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886792" y="3937282"/>
            <a:ext cx="42169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81964" y="4968024"/>
            <a:ext cx="116681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手动输入 146"/>
          <p:cNvSpPr/>
          <p:nvPr/>
        </p:nvSpPr>
        <p:spPr>
          <a:xfrm>
            <a:off x="5404681" y="5611971"/>
            <a:ext cx="1149783" cy="3433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9483 h 17483"/>
              <a:gd name="connsiteX1-3" fmla="*/ 10000 w 10000"/>
              <a:gd name="connsiteY1-4" fmla="*/ 0 h 17483"/>
              <a:gd name="connsiteX2-5" fmla="*/ 10000 w 10000"/>
              <a:gd name="connsiteY2-6" fmla="*/ 17483 h 17483"/>
              <a:gd name="connsiteX3-7" fmla="*/ 0 w 10000"/>
              <a:gd name="connsiteY3-8" fmla="*/ 17483 h 17483"/>
              <a:gd name="connsiteX4-9" fmla="*/ 0 w 10000"/>
              <a:gd name="connsiteY4-10" fmla="*/ 9483 h 17483"/>
              <a:gd name="connsiteX0-11" fmla="*/ 0 w 10000"/>
              <a:gd name="connsiteY0-12" fmla="*/ 5355 h 13355"/>
              <a:gd name="connsiteX1-13" fmla="*/ 10000 w 10000"/>
              <a:gd name="connsiteY1-14" fmla="*/ 0 h 13355"/>
              <a:gd name="connsiteX2-15" fmla="*/ 10000 w 10000"/>
              <a:gd name="connsiteY2-16" fmla="*/ 13355 h 13355"/>
              <a:gd name="connsiteX3-17" fmla="*/ 0 w 10000"/>
              <a:gd name="connsiteY3-18" fmla="*/ 13355 h 13355"/>
              <a:gd name="connsiteX4-19" fmla="*/ 0 w 10000"/>
              <a:gd name="connsiteY4-20" fmla="*/ 5355 h 133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3355">
                <a:moveTo>
                  <a:pt x="0" y="5355"/>
                </a:moveTo>
                <a:lnTo>
                  <a:pt x="10000" y="0"/>
                </a:lnTo>
                <a:lnTo>
                  <a:pt x="10000" y="13355"/>
                </a:lnTo>
                <a:lnTo>
                  <a:pt x="0" y="13355"/>
                </a:lnTo>
                <a:lnTo>
                  <a:pt x="0" y="535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51" name="矩形 50"/>
          <p:cNvSpPr/>
          <p:nvPr/>
        </p:nvSpPr>
        <p:spPr>
          <a:xfrm>
            <a:off x="5518883" y="5666801"/>
            <a:ext cx="110744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Extend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881654" y="3608890"/>
            <a:ext cx="205903" cy="6358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61" name="矩形 60"/>
          <p:cNvSpPr/>
          <p:nvPr/>
        </p:nvSpPr>
        <p:spPr>
          <a:xfrm>
            <a:off x="7021628" y="3574299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033807" y="4034930"/>
            <a:ext cx="2971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54465" y="5543167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7087556" y="3831416"/>
            <a:ext cx="76840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087556" y="4042043"/>
            <a:ext cx="1084205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954919" y="4245743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7690058" y="4085902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8586827" y="4351001"/>
            <a:ext cx="43653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平行四边形 68"/>
          <p:cNvSpPr/>
          <p:nvPr/>
        </p:nvSpPr>
        <p:spPr>
          <a:xfrm rot="4500000">
            <a:off x="7733071" y="5043890"/>
            <a:ext cx="472862" cy="389383"/>
          </a:xfrm>
          <a:prstGeom prst="parallelogram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0" name="矩形 69"/>
          <p:cNvSpPr/>
          <p:nvPr/>
        </p:nvSpPr>
        <p:spPr>
          <a:xfrm>
            <a:off x="7735287" y="5081484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任意多边形: 形状 192"/>
          <p:cNvSpPr/>
          <p:nvPr/>
        </p:nvSpPr>
        <p:spPr>
          <a:xfrm flipV="1">
            <a:off x="8053895" y="3650647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72" name="矩形 71"/>
          <p:cNvSpPr/>
          <p:nvPr/>
        </p:nvSpPr>
        <p:spPr>
          <a:xfrm>
            <a:off x="8541164" y="3432972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66542" y="4332115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205607" y="3525659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449745" y="4073554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443510" y="4064174"/>
            <a:ext cx="89570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0446276" y="4073928"/>
            <a:ext cx="6492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0228264" y="3870439"/>
            <a:ext cx="205903" cy="40971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398753" y="3829210"/>
            <a:ext cx="789609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4486363" y="4374163"/>
            <a:ext cx="139609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308489" y="4585790"/>
            <a:ext cx="32383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4822681" y="4451090"/>
            <a:ext cx="5246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3604191" y="3676261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588359" y="1538411"/>
            <a:ext cx="653529" cy="1568364"/>
            <a:chOff x="4823977" y="1700209"/>
            <a:chExt cx="689269" cy="1654134"/>
          </a:xfrm>
        </p:grpSpPr>
        <p:sp>
          <p:nvSpPr>
            <p:cNvPr id="85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6" name="矩形 85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Group 1"/>
          <p:cNvGrpSpPr/>
          <p:nvPr/>
        </p:nvGrpSpPr>
        <p:grpSpPr>
          <a:xfrm>
            <a:off x="10310610" y="1745642"/>
            <a:ext cx="259246" cy="192503"/>
            <a:chOff x="3990332" y="3048832"/>
            <a:chExt cx="1009448" cy="723602"/>
          </a:xfrm>
        </p:grpSpPr>
        <p:sp>
          <p:nvSpPr>
            <p:cNvPr id="90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91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007629" y="4608064"/>
            <a:ext cx="271780" cy="521970"/>
            <a:chOff x="4311617" y="4168879"/>
            <a:chExt cx="271795" cy="521999"/>
          </a:xfrm>
        </p:grpSpPr>
        <p:sp>
          <p:nvSpPr>
            <p:cNvPr id="93" name="流程图: 手动操作 92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94" name="矩形 93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4756863" y="3599699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756863" y="3817129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322823" y="4553469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3564271" y="3997326"/>
            <a:ext cx="454660" cy="446955"/>
            <a:chOff x="3743887" y="4293594"/>
            <a:chExt cx="479524" cy="471398"/>
          </a:xfrm>
        </p:grpSpPr>
        <p:grpSp>
          <p:nvGrpSpPr>
            <p:cNvPr id="99" name="组合 98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01" name="直接连接符 100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矩形 101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" name="等腰三角形 9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564271" y="5045947"/>
            <a:ext cx="454660" cy="446955"/>
            <a:chOff x="3743887" y="4293594"/>
            <a:chExt cx="479524" cy="471398"/>
          </a:xfrm>
          <a:solidFill>
            <a:schemeClr val="bg1"/>
          </a:solidFill>
        </p:grpSpPr>
        <p:grpSp>
          <p:nvGrpSpPr>
            <p:cNvPr id="104" name="组合 103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106" name="直接连接符 105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矩形 106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等腰三角形 10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181999" y="4024983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109" name="组合 108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111" name="直接连接符 110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矩形 111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等腰三角形 10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640952" y="4726783"/>
            <a:ext cx="454660" cy="462114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114" name="组合 113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116" name="直接连接符 115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矩形 116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等腰三角形 11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761345" y="4119058"/>
            <a:ext cx="454660" cy="446955"/>
            <a:chOff x="3743887" y="4293594"/>
            <a:chExt cx="479524" cy="471398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21" name="直接连接符 120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矩形 121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0" name="等腰三角形 119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10111415" y="4153974"/>
            <a:ext cx="454660" cy="446955"/>
            <a:chOff x="3743887" y="4293594"/>
            <a:chExt cx="479524" cy="471398"/>
          </a:xfrm>
        </p:grpSpPr>
        <p:grpSp>
          <p:nvGrpSpPr>
            <p:cNvPr id="124" name="组合 123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126" name="直接连接符 125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矩形 126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5" name="等腰三角形 12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133" name="矩形 132"/>
          <p:cNvSpPr/>
          <p:nvPr/>
        </p:nvSpPr>
        <p:spPr>
          <a:xfrm>
            <a:off x="3470306" y="3471677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469967" y="4483628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3603835" y="1385087"/>
            <a:ext cx="7800023" cy="2065270"/>
            <a:chOff x="3785611" y="1538500"/>
            <a:chExt cx="8226587" cy="2178215"/>
          </a:xfrm>
        </p:grpSpPr>
        <p:sp>
          <p:nvSpPr>
            <p:cNvPr id="136" name="矩形 135"/>
            <p:cNvSpPr/>
            <p:nvPr/>
          </p:nvSpPr>
          <p:spPr>
            <a:xfrm>
              <a:off x="4284066" y="1926595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012637" y="2423452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3785611" y="2167772"/>
              <a:ext cx="108964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矩形 139"/>
            <p:cNvSpPr/>
            <p:nvPr/>
          </p:nvSpPr>
          <p:spPr>
            <a:xfrm>
              <a:off x="5467373" y="1538500"/>
              <a:ext cx="81170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467373" y="1759117"/>
              <a:ext cx="717277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467373" y="1979734"/>
              <a:ext cx="62284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467373" y="2200351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467373" y="2420968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467373" y="2641585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5467373" y="2862201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1396050" y="1752004"/>
              <a:ext cx="61614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50" name="等腰三角形 149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59B2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151" name="矩形 150"/>
          <p:cNvSpPr/>
          <p:nvPr/>
        </p:nvSpPr>
        <p:spPr>
          <a:xfrm>
            <a:off x="970391" y="3417560"/>
            <a:ext cx="4349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>
            <a:off x="7953569" y="4647909"/>
            <a:ext cx="218192" cy="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V="1">
            <a:off x="7954822" y="4647909"/>
            <a:ext cx="0" cy="389490"/>
          </a:xfrm>
          <a:prstGeom prst="line">
            <a:avLst/>
          </a:prstGeom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/>
          <p:cNvGrpSpPr/>
          <p:nvPr/>
        </p:nvGrpSpPr>
        <p:grpSpPr>
          <a:xfrm>
            <a:off x="1400651" y="1217804"/>
            <a:ext cx="9363346" cy="2489137"/>
            <a:chOff x="1461941" y="1362069"/>
            <a:chExt cx="9875404" cy="2625262"/>
          </a:xfrm>
        </p:grpSpPr>
        <p:cxnSp>
          <p:nvCxnSpPr>
            <p:cNvPr id="158" name="直接连接符 157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2" name="组合 161"/>
          <p:cNvGrpSpPr/>
          <p:nvPr/>
        </p:nvGrpSpPr>
        <p:grpSpPr>
          <a:xfrm>
            <a:off x="5254587" y="1627020"/>
            <a:ext cx="5075479" cy="141417"/>
            <a:chOff x="5526640" y="1825630"/>
            <a:chExt cx="5353044" cy="149151"/>
          </a:xfrm>
        </p:grpSpPr>
        <p:cxnSp>
          <p:nvCxnSpPr>
            <p:cNvPr id="163" name="直接连接符 16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66" name="直接连接符 165"/>
          <p:cNvCxnSpPr/>
          <p:nvPr/>
        </p:nvCxnSpPr>
        <p:spPr>
          <a:xfrm>
            <a:off x="5254588" y="1841893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5254587" y="2054243"/>
            <a:ext cx="5933775" cy="1720651"/>
            <a:chOff x="5526640" y="1825630"/>
            <a:chExt cx="5210856" cy="1341486"/>
          </a:xfrm>
        </p:grpSpPr>
        <p:cxnSp>
          <p:nvCxnSpPr>
            <p:cNvPr id="168" name="直接连接符 167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5253852" y="2473435"/>
            <a:ext cx="3134510" cy="1498461"/>
            <a:chOff x="5526640" y="1825630"/>
            <a:chExt cx="5210856" cy="1168258"/>
          </a:xfrm>
        </p:grpSpPr>
        <p:cxnSp>
          <p:nvCxnSpPr>
            <p:cNvPr id="171" name="直接连接符 17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5260936" y="2684304"/>
            <a:ext cx="2697653" cy="855990"/>
            <a:chOff x="5526640" y="1825630"/>
            <a:chExt cx="5220570" cy="667363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6" name="组合 175"/>
          <p:cNvGrpSpPr/>
          <p:nvPr/>
        </p:nvGrpSpPr>
        <p:grpSpPr>
          <a:xfrm flipH="1">
            <a:off x="2030327" y="2008235"/>
            <a:ext cx="2588014" cy="1827074"/>
            <a:chOff x="5526640" y="1825630"/>
            <a:chExt cx="5210856" cy="1341486"/>
          </a:xfrm>
        </p:grpSpPr>
        <p:cxnSp>
          <p:nvCxnSpPr>
            <p:cNvPr id="177" name="直接连接符 17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9" name="组合 178"/>
          <p:cNvGrpSpPr/>
          <p:nvPr/>
        </p:nvGrpSpPr>
        <p:grpSpPr>
          <a:xfrm flipH="1">
            <a:off x="2867254" y="2252341"/>
            <a:ext cx="1750117" cy="1361631"/>
            <a:chOff x="5526640" y="1825630"/>
            <a:chExt cx="5210856" cy="1341486"/>
          </a:xfrm>
        </p:grpSpPr>
        <p:cxnSp>
          <p:nvCxnSpPr>
            <p:cNvPr id="180" name="直接连接符 179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2" name="组合 181"/>
          <p:cNvGrpSpPr/>
          <p:nvPr/>
        </p:nvGrpSpPr>
        <p:grpSpPr>
          <a:xfrm flipH="1">
            <a:off x="3801136" y="2497315"/>
            <a:ext cx="816234" cy="1218551"/>
            <a:chOff x="5526640" y="1825630"/>
            <a:chExt cx="5210856" cy="1341486"/>
          </a:xfrm>
        </p:grpSpPr>
        <p:cxnSp>
          <p:nvCxnSpPr>
            <p:cNvPr id="183" name="直接连接符 18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5" name="组合 184"/>
          <p:cNvGrpSpPr/>
          <p:nvPr/>
        </p:nvGrpSpPr>
        <p:grpSpPr>
          <a:xfrm>
            <a:off x="1726605" y="3186296"/>
            <a:ext cx="6112648" cy="746763"/>
            <a:chOff x="1805721" y="3620584"/>
            <a:chExt cx="6446933" cy="787602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0" name="组合 189"/>
          <p:cNvGrpSpPr/>
          <p:nvPr/>
        </p:nvGrpSpPr>
        <p:grpSpPr>
          <a:xfrm>
            <a:off x="1726605" y="4080935"/>
            <a:ext cx="9026782" cy="2047497"/>
            <a:chOff x="1805721" y="4564148"/>
            <a:chExt cx="9520434" cy="2159469"/>
          </a:xfrm>
        </p:grpSpPr>
        <p:grpSp>
          <p:nvGrpSpPr>
            <p:cNvPr id="191" name="组合 190"/>
            <p:cNvGrpSpPr/>
            <p:nvPr/>
          </p:nvGrpSpPr>
          <p:grpSpPr>
            <a:xfrm>
              <a:off x="1805721" y="4564148"/>
              <a:ext cx="9520434" cy="2159469"/>
              <a:chOff x="1744472" y="2316829"/>
              <a:chExt cx="9509257" cy="2156934"/>
            </a:xfrm>
          </p:grpSpPr>
          <p:cxnSp>
            <p:nvCxnSpPr>
              <p:cNvPr id="193" name="直接连接符 192"/>
              <p:cNvCxnSpPr/>
              <p:nvPr/>
            </p:nvCxnSpPr>
            <p:spPr>
              <a:xfrm>
                <a:off x="1744472" y="2382316"/>
                <a:ext cx="0" cy="208892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>
                <a:off x="11253729" y="2316829"/>
                <a:ext cx="0" cy="215194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2" name="直接连接符 191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组合 195"/>
          <p:cNvGrpSpPr/>
          <p:nvPr/>
        </p:nvGrpSpPr>
        <p:grpSpPr>
          <a:xfrm>
            <a:off x="1048449" y="3945910"/>
            <a:ext cx="10411306" cy="2368641"/>
            <a:chOff x="1805720" y="4629712"/>
            <a:chExt cx="9520436" cy="2093905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200" name="直接连接符 199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8" name="直接连接符 197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组合 202"/>
          <p:cNvGrpSpPr/>
          <p:nvPr/>
        </p:nvGrpSpPr>
        <p:grpSpPr>
          <a:xfrm>
            <a:off x="2206884" y="4042043"/>
            <a:ext cx="5106595" cy="1461540"/>
            <a:chOff x="1805721" y="4522265"/>
            <a:chExt cx="9520434" cy="2226972"/>
          </a:xfrm>
        </p:grpSpPr>
        <p:grpSp>
          <p:nvGrpSpPr>
            <p:cNvPr id="204" name="组合 203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206" name="直接连接符 205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直接连接符 207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05" name="直接连接符 204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3448111" y="3944731"/>
            <a:ext cx="220871" cy="1005969"/>
            <a:chOff x="1744472" y="3175426"/>
            <a:chExt cx="1545101" cy="1323927"/>
          </a:xfrm>
        </p:grpSpPr>
        <p:cxnSp>
          <p:nvCxnSpPr>
            <p:cNvPr id="210" name="直接连接符 209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2" name="组合 211"/>
          <p:cNvGrpSpPr/>
          <p:nvPr/>
        </p:nvGrpSpPr>
        <p:grpSpPr>
          <a:xfrm>
            <a:off x="4862335" y="4763650"/>
            <a:ext cx="166555" cy="1360040"/>
            <a:chOff x="1239056" y="2825057"/>
            <a:chExt cx="1165136" cy="1789912"/>
          </a:xfrm>
        </p:grpSpPr>
        <p:cxnSp>
          <p:nvCxnSpPr>
            <p:cNvPr id="213" name="直接连接符 212"/>
            <p:cNvCxnSpPr/>
            <p:nvPr/>
          </p:nvCxnSpPr>
          <p:spPr>
            <a:xfrm>
              <a:off x="1239056" y="2825057"/>
              <a:ext cx="0" cy="178991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5" name="组合 214"/>
          <p:cNvGrpSpPr/>
          <p:nvPr/>
        </p:nvGrpSpPr>
        <p:grpSpPr>
          <a:xfrm>
            <a:off x="7617913" y="4435040"/>
            <a:ext cx="537165" cy="1387274"/>
            <a:chOff x="1239056" y="2754720"/>
            <a:chExt cx="2279270" cy="1885824"/>
          </a:xfrm>
        </p:grpSpPr>
        <p:cxnSp>
          <p:nvCxnSpPr>
            <p:cNvPr id="216" name="直接连接符 215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9891362" y="3659315"/>
            <a:ext cx="1203172" cy="391805"/>
            <a:chOff x="571433" y="3331468"/>
            <a:chExt cx="5105236" cy="1364800"/>
          </a:xfrm>
        </p:grpSpPr>
        <p:cxnSp>
          <p:nvCxnSpPr>
            <p:cNvPr id="219" name="直接连接符 218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3" name="组合 222"/>
          <p:cNvGrpSpPr/>
          <p:nvPr/>
        </p:nvGrpSpPr>
        <p:grpSpPr>
          <a:xfrm>
            <a:off x="11043291" y="3727118"/>
            <a:ext cx="271780" cy="521970"/>
            <a:chOff x="4311617" y="4168879"/>
            <a:chExt cx="271795" cy="522000"/>
          </a:xfrm>
        </p:grpSpPr>
        <p:sp>
          <p:nvSpPr>
            <p:cNvPr id="224" name="流程图: 手动操作 223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814805" y="3453676"/>
            <a:ext cx="271780" cy="521970"/>
            <a:chOff x="4311617" y="4168879"/>
            <a:chExt cx="271795" cy="521999"/>
          </a:xfrm>
        </p:grpSpPr>
        <p:sp>
          <p:nvSpPr>
            <p:cNvPr id="227" name="流程图: 手动操作 226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9" name="直接连接符 228"/>
          <p:cNvCxnSpPr/>
          <p:nvPr/>
        </p:nvCxnSpPr>
        <p:spPr>
          <a:xfrm>
            <a:off x="4485005" y="4050965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0" name="组合 229"/>
          <p:cNvGrpSpPr/>
          <p:nvPr/>
        </p:nvGrpSpPr>
        <p:grpSpPr>
          <a:xfrm>
            <a:off x="4587844" y="4189494"/>
            <a:ext cx="271780" cy="521970"/>
            <a:chOff x="4311617" y="4168879"/>
            <a:chExt cx="271795" cy="521999"/>
          </a:xfrm>
        </p:grpSpPr>
        <p:sp>
          <p:nvSpPr>
            <p:cNvPr id="231" name="流程图: 手动操作 230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6567342" y="5442042"/>
            <a:ext cx="1411329" cy="404007"/>
            <a:chOff x="1394482" y="2325715"/>
            <a:chExt cx="1159010" cy="531703"/>
          </a:xfrm>
        </p:grpSpPr>
        <p:cxnSp>
          <p:nvCxnSpPr>
            <p:cNvPr id="234" name="直接连接符 233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6" name="组合 235"/>
          <p:cNvGrpSpPr/>
          <p:nvPr/>
        </p:nvGrpSpPr>
        <p:grpSpPr>
          <a:xfrm>
            <a:off x="9467515" y="1954074"/>
            <a:ext cx="286797" cy="1977742"/>
            <a:chOff x="1394482" y="2325714"/>
            <a:chExt cx="1159010" cy="531704"/>
          </a:xfrm>
        </p:grpSpPr>
        <p:cxnSp>
          <p:nvCxnSpPr>
            <p:cNvPr id="237" name="直接连接符 236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39" name="流程图: 延期 238"/>
          <p:cNvSpPr/>
          <p:nvPr/>
        </p:nvSpPr>
        <p:spPr>
          <a:xfrm>
            <a:off x="9885214" y="1798746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grpSp>
        <p:nvGrpSpPr>
          <p:cNvPr id="240" name="组合 239"/>
          <p:cNvGrpSpPr/>
          <p:nvPr/>
        </p:nvGrpSpPr>
        <p:grpSpPr>
          <a:xfrm>
            <a:off x="4296577" y="2681040"/>
            <a:ext cx="1106045" cy="3188000"/>
            <a:chOff x="1239056" y="2754720"/>
            <a:chExt cx="7791499" cy="1918806"/>
          </a:xfrm>
        </p:grpSpPr>
        <p:cxnSp>
          <p:nvCxnSpPr>
            <p:cNvPr id="241" name="直接连接符 240"/>
            <p:cNvCxnSpPr/>
            <p:nvPr/>
          </p:nvCxnSpPr>
          <p:spPr>
            <a:xfrm>
              <a:off x="1239056" y="2770734"/>
              <a:ext cx="0" cy="190095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 flipH="1">
              <a:off x="1239056" y="4673526"/>
              <a:ext cx="779149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4" name="直接连接符 243"/>
          <p:cNvCxnSpPr/>
          <p:nvPr/>
        </p:nvCxnSpPr>
        <p:spPr>
          <a:xfrm>
            <a:off x="6615952" y="4046037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>
            <a:off x="6615952" y="3823171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/>
          <p:cNvSpPr/>
          <p:nvPr/>
        </p:nvSpPr>
        <p:spPr>
          <a:xfrm>
            <a:off x="1282246" y="3716341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48" name="矩形 247"/>
          <p:cNvSpPr/>
          <p:nvPr/>
        </p:nvSpPr>
        <p:spPr>
          <a:xfrm>
            <a:off x="1223438" y="3677694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4687709" y="1220062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4200967" y="2460549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4255440" y="2668650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任意多边形: 形状 49"/>
          <p:cNvSpPr/>
          <p:nvPr/>
        </p:nvSpPr>
        <p:spPr>
          <a:xfrm flipH="1">
            <a:off x="4669168" y="3113125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53" name="直接连接符 252"/>
          <p:cNvCxnSpPr/>
          <p:nvPr/>
        </p:nvCxnSpPr>
        <p:spPr>
          <a:xfrm flipH="1">
            <a:off x="10136025" y="1899310"/>
            <a:ext cx="202696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4" name="直接连接符 253"/>
          <p:cNvCxnSpPr/>
          <p:nvPr/>
        </p:nvCxnSpPr>
        <p:spPr>
          <a:xfrm flipH="1">
            <a:off x="9747408" y="1954074"/>
            <a:ext cx="143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/>
          <p:nvPr/>
        </p:nvCxnSpPr>
        <p:spPr>
          <a:xfrm flipV="1">
            <a:off x="1525838" y="3939047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2121670" y="4051120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>
            <a:off x="2117274" y="4042359"/>
            <a:ext cx="305294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8" name="矩形 257"/>
          <p:cNvSpPr/>
          <p:nvPr/>
        </p:nvSpPr>
        <p:spPr>
          <a:xfrm>
            <a:off x="1964065" y="4138335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3842604" y="3680958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3843628" y="4716891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4266772" y="5609749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4218541" y="437486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4264451" y="382413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4265490" y="3606266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5" name="直接连接符 264"/>
          <p:cNvCxnSpPr/>
          <p:nvPr/>
        </p:nvCxnSpPr>
        <p:spPr>
          <a:xfrm>
            <a:off x="4308490" y="3824285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/>
          <p:nvPr/>
        </p:nvCxnSpPr>
        <p:spPr>
          <a:xfrm>
            <a:off x="4322824" y="4034930"/>
            <a:ext cx="162182" cy="0"/>
          </a:xfrm>
          <a:prstGeom prst="line">
            <a:avLst/>
          </a:prstGeom>
          <a:ln w="762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endCxn id="303" idx="1"/>
          </p:cNvCxnSpPr>
          <p:nvPr/>
        </p:nvCxnSpPr>
        <p:spPr>
          <a:xfrm>
            <a:off x="3277289" y="3921352"/>
            <a:ext cx="401517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/>
          <p:cNvCxnSpPr/>
          <p:nvPr/>
        </p:nvCxnSpPr>
        <p:spPr>
          <a:xfrm>
            <a:off x="4311940" y="2884711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/>
          <p:cNvCxnSpPr/>
          <p:nvPr/>
        </p:nvCxnSpPr>
        <p:spPr>
          <a:xfrm>
            <a:off x="3864129" y="3937535"/>
            <a:ext cx="421697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/>
          <p:cNvCxnSpPr/>
          <p:nvPr/>
        </p:nvCxnSpPr>
        <p:spPr>
          <a:xfrm>
            <a:off x="3881964" y="4968024"/>
            <a:ext cx="1166818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 270"/>
          <p:cNvSpPr/>
          <p:nvPr/>
        </p:nvSpPr>
        <p:spPr>
          <a:xfrm>
            <a:off x="7021628" y="3574299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6554465" y="5543167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直接连接符 272"/>
          <p:cNvCxnSpPr/>
          <p:nvPr/>
        </p:nvCxnSpPr>
        <p:spPr>
          <a:xfrm>
            <a:off x="7087556" y="3831416"/>
            <a:ext cx="76840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7087556" y="4042043"/>
            <a:ext cx="1084205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直接连接符 274"/>
          <p:cNvCxnSpPr/>
          <p:nvPr/>
        </p:nvCxnSpPr>
        <p:spPr>
          <a:xfrm>
            <a:off x="7954919" y="4245743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275"/>
          <p:cNvSpPr/>
          <p:nvPr/>
        </p:nvSpPr>
        <p:spPr>
          <a:xfrm>
            <a:off x="7690058" y="4085902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直接连接符 276"/>
          <p:cNvCxnSpPr/>
          <p:nvPr/>
        </p:nvCxnSpPr>
        <p:spPr>
          <a:xfrm>
            <a:off x="8595792" y="4351001"/>
            <a:ext cx="436538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/>
          <p:cNvSpPr/>
          <p:nvPr/>
        </p:nvSpPr>
        <p:spPr>
          <a:xfrm>
            <a:off x="7735287" y="5081484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任意多边形: 形状 192"/>
          <p:cNvSpPr/>
          <p:nvPr/>
        </p:nvSpPr>
        <p:spPr>
          <a:xfrm flipV="1">
            <a:off x="8027000" y="3650647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80" name="矩形 279"/>
          <p:cNvSpPr/>
          <p:nvPr/>
        </p:nvSpPr>
        <p:spPr>
          <a:xfrm>
            <a:off x="8541164" y="3432972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8566542" y="4332115"/>
            <a:ext cx="5543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SrcB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9205607" y="3525659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9449745" y="4073554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4" name="直接连接符 283"/>
          <p:cNvCxnSpPr/>
          <p:nvPr/>
        </p:nvCxnSpPr>
        <p:spPr>
          <a:xfrm>
            <a:off x="10446276" y="4073928"/>
            <a:ext cx="649270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5" name="直接连接符 284"/>
          <p:cNvCxnSpPr/>
          <p:nvPr/>
        </p:nvCxnSpPr>
        <p:spPr>
          <a:xfrm>
            <a:off x="4486363" y="4374163"/>
            <a:ext cx="139609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>
            <a:off x="4308489" y="4585790"/>
            <a:ext cx="32383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7" name="直接连接符 286"/>
          <p:cNvCxnSpPr/>
          <p:nvPr/>
        </p:nvCxnSpPr>
        <p:spPr>
          <a:xfrm>
            <a:off x="4822681" y="4446820"/>
            <a:ext cx="544982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组合 287"/>
          <p:cNvGrpSpPr/>
          <p:nvPr/>
        </p:nvGrpSpPr>
        <p:grpSpPr>
          <a:xfrm>
            <a:off x="4588359" y="1538411"/>
            <a:ext cx="653529" cy="1568364"/>
            <a:chOff x="4823977" y="1700209"/>
            <a:chExt cx="689269" cy="1654134"/>
          </a:xfrm>
        </p:grpSpPr>
        <p:sp>
          <p:nvSpPr>
            <p:cNvPr id="289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90" name="矩形 289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3" name="Group 1"/>
          <p:cNvGrpSpPr/>
          <p:nvPr/>
        </p:nvGrpSpPr>
        <p:grpSpPr>
          <a:xfrm>
            <a:off x="10310610" y="1745642"/>
            <a:ext cx="259246" cy="192503"/>
            <a:chOff x="3990332" y="3048832"/>
            <a:chExt cx="1009448" cy="723602"/>
          </a:xfrm>
        </p:grpSpPr>
        <p:sp>
          <p:nvSpPr>
            <p:cNvPr id="294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295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sp>
        <p:nvSpPr>
          <p:cNvPr id="299" name="矩形 298"/>
          <p:cNvSpPr/>
          <p:nvPr/>
        </p:nvSpPr>
        <p:spPr>
          <a:xfrm>
            <a:off x="4756863" y="3599699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4756863" y="3817129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4322823" y="4553469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02" name="组合 301"/>
          <p:cNvGrpSpPr/>
          <p:nvPr/>
        </p:nvGrpSpPr>
        <p:grpSpPr>
          <a:xfrm>
            <a:off x="3564271" y="3676261"/>
            <a:ext cx="454660" cy="768019"/>
            <a:chOff x="3743887" y="4137343"/>
            <a:chExt cx="479524" cy="810020"/>
          </a:xfrm>
        </p:grpSpPr>
        <p:sp>
          <p:nvSpPr>
            <p:cNvPr id="303" name="矩形 302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306" name="组合 305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08" name="直接连接符 307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" name="矩形 308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7" name="等腰三角形 306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10" name="组合 309"/>
          <p:cNvGrpSpPr/>
          <p:nvPr/>
        </p:nvGrpSpPr>
        <p:grpSpPr>
          <a:xfrm>
            <a:off x="3564272" y="5185138"/>
            <a:ext cx="454660" cy="307763"/>
            <a:chOff x="2146087" y="4862847"/>
            <a:chExt cx="454685" cy="307779"/>
          </a:xfrm>
        </p:grpSpPr>
        <p:cxnSp>
          <p:nvCxnSpPr>
            <p:cNvPr id="311" name="直接连接符 310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矩形 311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1181999" y="4024983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314" name="组合 313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316" name="直接连接符 315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矩形 316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5" name="等腰三角形 314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2406358" y="3573040"/>
            <a:ext cx="923771" cy="1615853"/>
            <a:chOff x="2522647" y="4028476"/>
            <a:chExt cx="974290" cy="1704220"/>
          </a:xfrm>
        </p:grpSpPr>
        <p:sp>
          <p:nvSpPr>
            <p:cNvPr id="319" name="矩形 318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20" name="矩形 319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3033486" y="4239007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2553908" y="4650629"/>
              <a:ext cx="90614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2522647" y="5002406"/>
              <a:ext cx="515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5" name="组合 324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326" name="组合 325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328" name="直接连接符 327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矩形 328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" name="等腰三角形 326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30" name="组合 329"/>
          <p:cNvGrpSpPr/>
          <p:nvPr/>
        </p:nvGrpSpPr>
        <p:grpSpPr>
          <a:xfrm>
            <a:off x="6761343" y="3608890"/>
            <a:ext cx="454660" cy="957123"/>
            <a:chOff x="7115801" y="4066288"/>
            <a:chExt cx="479524" cy="1009465"/>
          </a:xfrm>
        </p:grpSpPr>
        <p:sp>
          <p:nvSpPr>
            <p:cNvPr id="331" name="矩形 330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332" name="组合 331"/>
            <p:cNvGrpSpPr/>
            <p:nvPr/>
          </p:nvGrpSpPr>
          <p:grpSpPr>
            <a:xfrm>
              <a:off x="7115801" y="4604354"/>
              <a:ext cx="479524" cy="471399"/>
              <a:chOff x="3743887" y="4293594"/>
              <a:chExt cx="479524" cy="471399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35" name="直接连接符 33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矩形 33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4" name="等腰三角形 33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37" name="组合 336"/>
          <p:cNvGrpSpPr/>
          <p:nvPr/>
        </p:nvGrpSpPr>
        <p:grpSpPr>
          <a:xfrm>
            <a:off x="10111411" y="3870440"/>
            <a:ext cx="454660" cy="730489"/>
            <a:chOff x="10649077" y="4342141"/>
            <a:chExt cx="479524" cy="770437"/>
          </a:xfrm>
        </p:grpSpPr>
        <p:sp>
          <p:nvSpPr>
            <p:cNvPr id="338" name="矩形 337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339" name="组合 338"/>
            <p:cNvGrpSpPr/>
            <p:nvPr/>
          </p:nvGrpSpPr>
          <p:grpSpPr>
            <a:xfrm>
              <a:off x="10649077" y="4641179"/>
              <a:ext cx="479524" cy="471399"/>
              <a:chOff x="3743887" y="4293594"/>
              <a:chExt cx="479524" cy="471399"/>
            </a:xfrm>
          </p:grpSpPr>
          <p:grpSp>
            <p:nvGrpSpPr>
              <p:cNvPr id="340" name="组合 339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42" name="直接连接符 341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3" name="矩形 342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1" name="等腰三角形 340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6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349" name="矩形 348"/>
          <p:cNvSpPr/>
          <p:nvPr/>
        </p:nvSpPr>
        <p:spPr>
          <a:xfrm>
            <a:off x="3470306" y="3471677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3469967" y="4483628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3818600" y="2223635"/>
            <a:ext cx="78867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3603835" y="1981730"/>
            <a:ext cx="103314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MemWrite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53" name="直接连接符 352"/>
          <p:cNvCxnSpPr/>
          <p:nvPr/>
        </p:nvCxnSpPr>
        <p:spPr>
          <a:xfrm flipV="1">
            <a:off x="4930849" y="1433642"/>
            <a:ext cx="0" cy="104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/>
          <p:cNvSpPr/>
          <p:nvPr/>
        </p:nvSpPr>
        <p:spPr>
          <a:xfrm>
            <a:off x="5198394" y="1385087"/>
            <a:ext cx="7696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PCWrite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5" name="矩形 354"/>
          <p:cNvSpPr/>
          <p:nvPr/>
        </p:nvSpPr>
        <p:spPr>
          <a:xfrm>
            <a:off x="5198393" y="1594265"/>
            <a:ext cx="68008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Branch</a:t>
            </a:r>
            <a:endParaRPr lang="en-US" altLang="zh-CN" sz="1200" b="1" dirty="0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5198394" y="1803442"/>
            <a:ext cx="59055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PCSrc</a:t>
            </a:r>
            <a:endParaRPr lang="en-US" altLang="zh-CN" sz="1200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7" name="矩形 356"/>
          <p:cNvSpPr/>
          <p:nvPr/>
        </p:nvSpPr>
        <p:spPr>
          <a:xfrm>
            <a:off x="10819658" y="1587521"/>
            <a:ext cx="584200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PCEn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58" name="矩形 357"/>
          <p:cNvSpPr/>
          <p:nvPr/>
        </p:nvSpPr>
        <p:spPr>
          <a:xfrm>
            <a:off x="4339909" y="3146843"/>
            <a:ext cx="74993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RegDst</a:t>
            </a:r>
            <a:endParaRPr lang="en-US" altLang="zh-CN" sz="1325" b="1" dirty="0" err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59" name="组合 358"/>
          <p:cNvGrpSpPr/>
          <p:nvPr/>
        </p:nvGrpSpPr>
        <p:grpSpPr>
          <a:xfrm>
            <a:off x="5062979" y="2640152"/>
            <a:ext cx="1061720" cy="2044478"/>
            <a:chOff x="5324550" y="3044572"/>
            <a:chExt cx="1119783" cy="2156285"/>
          </a:xfrm>
        </p:grpSpPr>
        <p:sp>
          <p:nvSpPr>
            <p:cNvPr id="360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31750" cap="sq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1" name="任意多边形: 形状 50"/>
            <p:cNvSpPr/>
            <p:nvPr/>
          </p:nvSpPr>
          <p:spPr>
            <a:xfrm>
              <a:off x="5404183" y="3533329"/>
              <a:ext cx="0" cy="1667528"/>
            </a:xfrm>
            <a:custGeom>
              <a:avLst/>
              <a:gdLst>
                <a:gd name="connsiteX0" fmla="*/ 0 w 0"/>
                <a:gd name="connsiteY0" fmla="*/ 0 h 1581150"/>
                <a:gd name="connsiteX1" fmla="*/ 0 w 0"/>
                <a:gd name="connsiteY1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81150">
                  <a:moveTo>
                    <a:pt x="0" y="0"/>
                  </a:moveTo>
                  <a:lnTo>
                    <a:pt x="0" y="1581150"/>
                  </a:lnTo>
                </a:path>
              </a:pathLst>
            </a:custGeom>
            <a:noFill/>
            <a:ln w="317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2" name="矩形 361"/>
            <p:cNvSpPr/>
            <p:nvPr/>
          </p:nvSpPr>
          <p:spPr>
            <a:xfrm>
              <a:off x="5467373" y="3044572"/>
              <a:ext cx="900782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rgbClr val="7030A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endParaRPr lang="en-US" altLang="zh-CN" sz="1200" b="1" dirty="0" err="1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63" name="矩形 362"/>
            <p:cNvSpPr/>
            <p:nvPr/>
          </p:nvSpPr>
          <p:spPr>
            <a:xfrm>
              <a:off x="5324550" y="3586993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7030A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rgbClr val="7030A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64" name="等腰三角形 363"/>
          <p:cNvSpPr/>
          <p:nvPr/>
        </p:nvSpPr>
        <p:spPr>
          <a:xfrm flipV="1">
            <a:off x="4837616" y="1538411"/>
            <a:ext cx="191275" cy="129232"/>
          </a:xfrm>
          <a:prstGeom prst="triangl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>
              <a:solidFill>
                <a:schemeClr val="bg2">
                  <a:lumMod val="50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970390" y="3417560"/>
            <a:ext cx="6953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PC+4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66" name="组合 365"/>
          <p:cNvGrpSpPr/>
          <p:nvPr/>
        </p:nvGrpSpPr>
        <p:grpSpPr>
          <a:xfrm>
            <a:off x="8142304" y="3886075"/>
            <a:ext cx="444523" cy="993977"/>
            <a:chOff x="4336181" y="4140652"/>
            <a:chExt cx="214542" cy="587002"/>
          </a:xfrm>
        </p:grpSpPr>
        <p:sp>
          <p:nvSpPr>
            <p:cNvPr id="367" name="流程图: 手动操作 366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8" name="矩形 367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9" name="直接连接符 368"/>
          <p:cNvCxnSpPr/>
          <p:nvPr/>
        </p:nvCxnSpPr>
        <p:spPr>
          <a:xfrm>
            <a:off x="7953569" y="4647909"/>
            <a:ext cx="21819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flipV="1">
            <a:off x="7954822" y="4647909"/>
            <a:ext cx="0" cy="3894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组合 370"/>
          <p:cNvGrpSpPr/>
          <p:nvPr/>
        </p:nvGrpSpPr>
        <p:grpSpPr>
          <a:xfrm>
            <a:off x="1400651" y="1217804"/>
            <a:ext cx="9363346" cy="2489137"/>
            <a:chOff x="1461941" y="1362069"/>
            <a:chExt cx="9875404" cy="2625262"/>
          </a:xfrm>
        </p:grpSpPr>
        <p:cxnSp>
          <p:nvCxnSpPr>
            <p:cNvPr id="372" name="直接连接符 371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6" name="组合 375"/>
          <p:cNvGrpSpPr/>
          <p:nvPr/>
        </p:nvGrpSpPr>
        <p:grpSpPr>
          <a:xfrm>
            <a:off x="5254587" y="1627020"/>
            <a:ext cx="5075479" cy="141417"/>
            <a:chOff x="5526640" y="1825630"/>
            <a:chExt cx="5353044" cy="149151"/>
          </a:xfrm>
        </p:grpSpPr>
        <p:cxnSp>
          <p:nvCxnSpPr>
            <p:cNvPr id="377" name="直接连接符 376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0" name="直接连接符 379"/>
          <p:cNvCxnSpPr/>
          <p:nvPr/>
        </p:nvCxnSpPr>
        <p:spPr>
          <a:xfrm>
            <a:off x="5254588" y="1841893"/>
            <a:ext cx="4629371" cy="0"/>
          </a:xfrm>
          <a:prstGeom prst="line">
            <a:avLst/>
          </a:pr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81" name="组合 380"/>
          <p:cNvGrpSpPr/>
          <p:nvPr/>
        </p:nvGrpSpPr>
        <p:grpSpPr>
          <a:xfrm>
            <a:off x="5254587" y="2054243"/>
            <a:ext cx="5933775" cy="1720651"/>
            <a:chOff x="5526640" y="1825630"/>
            <a:chExt cx="5210856" cy="1341486"/>
          </a:xfrm>
        </p:grpSpPr>
        <p:cxnSp>
          <p:nvCxnSpPr>
            <p:cNvPr id="382" name="直接连接符 38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4" name="组合 383"/>
          <p:cNvGrpSpPr/>
          <p:nvPr/>
        </p:nvGrpSpPr>
        <p:grpSpPr>
          <a:xfrm>
            <a:off x="5198393" y="2012620"/>
            <a:ext cx="4048978" cy="1959276"/>
            <a:chOff x="5467373" y="2382722"/>
            <a:chExt cx="4270406" cy="2066424"/>
          </a:xfrm>
        </p:grpSpPr>
        <p:grpSp>
          <p:nvGrpSpPr>
            <p:cNvPr id="385" name="组合 384"/>
            <p:cNvGrpSpPr/>
            <p:nvPr/>
          </p:nvGrpSpPr>
          <p:grpSpPr>
            <a:xfrm>
              <a:off x="5532632" y="2647662"/>
              <a:ext cx="4205147" cy="1544978"/>
              <a:chOff x="5526640" y="1825630"/>
              <a:chExt cx="5210856" cy="1142068"/>
            </a:xfrm>
          </p:grpSpPr>
          <p:cxnSp>
            <p:nvCxnSpPr>
              <p:cNvPr id="395" name="直接连接符 394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6" name="直接连接符 395"/>
              <p:cNvCxnSpPr/>
              <p:nvPr/>
            </p:nvCxnSpPr>
            <p:spPr>
              <a:xfrm>
                <a:off x="10737496" y="1825630"/>
                <a:ext cx="0" cy="1142068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6" name="矩形 385"/>
            <p:cNvSpPr/>
            <p:nvPr/>
          </p:nvSpPr>
          <p:spPr>
            <a:xfrm>
              <a:off x="5467373" y="2382722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87" name="矩形 386"/>
            <p:cNvSpPr/>
            <p:nvPr/>
          </p:nvSpPr>
          <p:spPr>
            <a:xfrm>
              <a:off x="5467373" y="2603339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5467373" y="2823956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89" name="组合 388"/>
            <p:cNvGrpSpPr/>
            <p:nvPr/>
          </p:nvGrpSpPr>
          <p:grpSpPr>
            <a:xfrm>
              <a:off x="5525865" y="2868738"/>
              <a:ext cx="3305928" cy="1580408"/>
              <a:chOff x="5526640" y="1825630"/>
              <a:chExt cx="5210856" cy="1168258"/>
            </a:xfrm>
          </p:grpSpPr>
          <p:cxnSp>
            <p:nvCxnSpPr>
              <p:cNvPr id="393" name="直接连接符 39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4" name="直接连接符 393"/>
              <p:cNvCxnSpPr/>
              <p:nvPr/>
            </p:nvCxnSpPr>
            <p:spPr>
              <a:xfrm>
                <a:off x="10737496" y="1841694"/>
                <a:ext cx="0" cy="1152194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90" name="组合 389"/>
            <p:cNvGrpSpPr/>
            <p:nvPr/>
          </p:nvGrpSpPr>
          <p:grpSpPr>
            <a:xfrm>
              <a:off x="5533335" y="3091139"/>
              <a:ext cx="2845181" cy="902802"/>
              <a:chOff x="5526640" y="1825630"/>
              <a:chExt cx="5220570" cy="667363"/>
            </a:xfrm>
          </p:grpSpPr>
          <p:cxnSp>
            <p:nvCxnSpPr>
              <p:cNvPr id="391" name="直接连接符 39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10747210" y="1825630"/>
                <a:ext cx="0" cy="667363"/>
              </a:xfrm>
              <a:prstGeom prst="line">
                <a:avLst/>
              </a:prstGeom>
              <a:noFill/>
              <a:ln w="31750" cap="sq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97" name="组合 396"/>
          <p:cNvGrpSpPr/>
          <p:nvPr/>
        </p:nvGrpSpPr>
        <p:grpSpPr>
          <a:xfrm>
            <a:off x="2030327" y="1752603"/>
            <a:ext cx="2588014" cy="2082706"/>
            <a:chOff x="2126053" y="2108486"/>
            <a:chExt cx="2729546" cy="2196604"/>
          </a:xfrm>
        </p:grpSpPr>
        <p:sp>
          <p:nvSpPr>
            <p:cNvPr id="398" name="矩形 397"/>
            <p:cNvSpPr/>
            <p:nvPr/>
          </p:nvSpPr>
          <p:spPr>
            <a:xfrm>
              <a:off x="4282520" y="2108486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99" name="组合 398"/>
            <p:cNvGrpSpPr/>
            <p:nvPr/>
          </p:nvGrpSpPr>
          <p:grpSpPr>
            <a:xfrm flipH="1">
              <a:off x="2126053" y="2378098"/>
              <a:ext cx="2729546" cy="1926992"/>
              <a:chOff x="5526640" y="1825630"/>
              <a:chExt cx="5210856" cy="1341486"/>
            </a:xfrm>
          </p:grpSpPr>
          <p:cxnSp>
            <p:nvCxnSpPr>
              <p:cNvPr id="400" name="直接连接符 399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1" name="直接连接符 400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31750" cap="sq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2" name="组合 401"/>
          <p:cNvGrpSpPr/>
          <p:nvPr/>
        </p:nvGrpSpPr>
        <p:grpSpPr>
          <a:xfrm flipH="1">
            <a:off x="2867254" y="2252341"/>
            <a:ext cx="1750117" cy="1361631"/>
            <a:chOff x="5526640" y="1825630"/>
            <a:chExt cx="5210856" cy="1341486"/>
          </a:xfrm>
        </p:grpSpPr>
        <p:cxnSp>
          <p:nvCxnSpPr>
            <p:cNvPr id="403" name="直接连接符 402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5" name="组合 404"/>
          <p:cNvGrpSpPr/>
          <p:nvPr/>
        </p:nvGrpSpPr>
        <p:grpSpPr>
          <a:xfrm flipH="1">
            <a:off x="3801136" y="2497315"/>
            <a:ext cx="816234" cy="1218551"/>
            <a:chOff x="5526640" y="1825630"/>
            <a:chExt cx="5210856" cy="1341486"/>
          </a:xfrm>
        </p:grpSpPr>
        <p:cxnSp>
          <p:nvCxnSpPr>
            <p:cNvPr id="406" name="直接连接符 40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8" name="组合 407"/>
          <p:cNvGrpSpPr/>
          <p:nvPr/>
        </p:nvGrpSpPr>
        <p:grpSpPr>
          <a:xfrm>
            <a:off x="1726605" y="3186296"/>
            <a:ext cx="6112648" cy="746763"/>
            <a:chOff x="1805721" y="3620584"/>
            <a:chExt cx="6446933" cy="787602"/>
          </a:xfrm>
        </p:grpSpPr>
        <p:cxnSp>
          <p:nvCxnSpPr>
            <p:cNvPr id="409" name="直接连接符 408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14" name="直接连接符 413"/>
          <p:cNvCxnSpPr/>
          <p:nvPr/>
        </p:nvCxnSpPr>
        <p:spPr>
          <a:xfrm>
            <a:off x="10753389" y="4080934"/>
            <a:ext cx="0" cy="2042757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5" name="组合 414"/>
          <p:cNvGrpSpPr/>
          <p:nvPr/>
        </p:nvGrpSpPr>
        <p:grpSpPr>
          <a:xfrm>
            <a:off x="1048449" y="3945910"/>
            <a:ext cx="10411306" cy="2368641"/>
            <a:chOff x="1805720" y="4629712"/>
            <a:chExt cx="9520436" cy="2093905"/>
          </a:xfrm>
        </p:grpSpPr>
        <p:grpSp>
          <p:nvGrpSpPr>
            <p:cNvPr id="416" name="组合 415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419" name="直接连接符 418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直接连接符 419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直接连接符 420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7" name="直接连接符 416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组合 421"/>
          <p:cNvGrpSpPr/>
          <p:nvPr/>
        </p:nvGrpSpPr>
        <p:grpSpPr>
          <a:xfrm>
            <a:off x="2206884" y="4042043"/>
            <a:ext cx="5106595" cy="1461540"/>
            <a:chOff x="1805721" y="4522265"/>
            <a:chExt cx="9520434" cy="2226972"/>
          </a:xfrm>
        </p:grpSpPr>
        <p:grpSp>
          <p:nvGrpSpPr>
            <p:cNvPr id="423" name="组合 422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425" name="直接连接符 424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6" name="直接连接符 425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7" name="直接连接符 426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24" name="直接连接符 423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组合 427"/>
          <p:cNvGrpSpPr/>
          <p:nvPr/>
        </p:nvGrpSpPr>
        <p:grpSpPr>
          <a:xfrm>
            <a:off x="3448111" y="3944731"/>
            <a:ext cx="185012" cy="1005969"/>
            <a:chOff x="1744470" y="3175426"/>
            <a:chExt cx="1294250" cy="1323927"/>
          </a:xfrm>
        </p:grpSpPr>
        <p:cxnSp>
          <p:nvCxnSpPr>
            <p:cNvPr id="429" name="直接连接符 428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0" name="直接连接符 429"/>
            <p:cNvCxnSpPr/>
            <p:nvPr/>
          </p:nvCxnSpPr>
          <p:spPr>
            <a:xfrm flipH="1">
              <a:off x="1744470" y="4499353"/>
              <a:ext cx="1294250" cy="0"/>
            </a:xfrm>
            <a:prstGeom prst="line">
              <a:avLst/>
            </a:prstGeom>
            <a:noFill/>
            <a:ln w="76200" cap="sq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1" name="组合 430"/>
          <p:cNvGrpSpPr/>
          <p:nvPr/>
        </p:nvGrpSpPr>
        <p:grpSpPr>
          <a:xfrm>
            <a:off x="4862736" y="4764106"/>
            <a:ext cx="144338" cy="1359584"/>
            <a:chOff x="1394481" y="2825658"/>
            <a:chExt cx="1009711" cy="1789312"/>
          </a:xfrm>
        </p:grpSpPr>
        <p:cxnSp>
          <p:nvCxnSpPr>
            <p:cNvPr id="432" name="直接连接符 431"/>
            <p:cNvCxnSpPr/>
            <p:nvPr/>
          </p:nvCxnSpPr>
          <p:spPr>
            <a:xfrm>
              <a:off x="1394481" y="2847441"/>
              <a:ext cx="0" cy="176752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4" name="组合 433"/>
          <p:cNvGrpSpPr/>
          <p:nvPr/>
        </p:nvGrpSpPr>
        <p:grpSpPr>
          <a:xfrm>
            <a:off x="7617913" y="4435040"/>
            <a:ext cx="537165" cy="1387274"/>
            <a:chOff x="1239056" y="2754720"/>
            <a:chExt cx="2279270" cy="1885824"/>
          </a:xfrm>
        </p:grpSpPr>
        <p:cxnSp>
          <p:nvCxnSpPr>
            <p:cNvPr id="435" name="直接连接符 434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ln w="76200" cap="sq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ln w="76200" cap="sq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组合 436"/>
          <p:cNvGrpSpPr/>
          <p:nvPr/>
        </p:nvGrpSpPr>
        <p:grpSpPr>
          <a:xfrm>
            <a:off x="9891362" y="3659315"/>
            <a:ext cx="1203172" cy="391805"/>
            <a:chOff x="571433" y="3331468"/>
            <a:chExt cx="5105236" cy="1364800"/>
          </a:xfrm>
        </p:grpSpPr>
        <p:cxnSp>
          <p:nvCxnSpPr>
            <p:cNvPr id="438" name="直接连接符 437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9" name="直接连接符 438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2" name="组合 441"/>
          <p:cNvGrpSpPr/>
          <p:nvPr/>
        </p:nvGrpSpPr>
        <p:grpSpPr>
          <a:xfrm>
            <a:off x="11043291" y="3727118"/>
            <a:ext cx="271780" cy="521970"/>
            <a:chOff x="4311617" y="4168879"/>
            <a:chExt cx="271795" cy="522000"/>
          </a:xfrm>
        </p:grpSpPr>
        <p:sp>
          <p:nvSpPr>
            <p:cNvPr id="443" name="流程图: 手动操作 442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4" name="矩形 443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5" name="组合 444"/>
          <p:cNvGrpSpPr/>
          <p:nvPr/>
        </p:nvGrpSpPr>
        <p:grpSpPr>
          <a:xfrm>
            <a:off x="7814805" y="3453676"/>
            <a:ext cx="271780" cy="521970"/>
            <a:chOff x="4311617" y="4168879"/>
            <a:chExt cx="271795" cy="521999"/>
          </a:xfrm>
        </p:grpSpPr>
        <p:sp>
          <p:nvSpPr>
            <p:cNvPr id="446" name="流程图: 手动操作 445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8" name="直接连接符 447"/>
          <p:cNvCxnSpPr/>
          <p:nvPr/>
        </p:nvCxnSpPr>
        <p:spPr>
          <a:xfrm>
            <a:off x="4485005" y="4050965"/>
            <a:ext cx="0" cy="317419"/>
          </a:xfrm>
          <a:prstGeom prst="line">
            <a:avLst/>
          </a:prstGeom>
          <a:ln w="762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9" name="组合 448"/>
          <p:cNvGrpSpPr/>
          <p:nvPr/>
        </p:nvGrpSpPr>
        <p:grpSpPr>
          <a:xfrm>
            <a:off x="4587844" y="4189494"/>
            <a:ext cx="271780" cy="521970"/>
            <a:chOff x="4311617" y="4168879"/>
            <a:chExt cx="271795" cy="521999"/>
          </a:xfrm>
        </p:grpSpPr>
        <p:sp>
          <p:nvSpPr>
            <p:cNvPr id="450" name="流程图: 手动操作 449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51" name="矩形 450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52" name="直接连接符 451"/>
          <p:cNvCxnSpPr/>
          <p:nvPr/>
        </p:nvCxnSpPr>
        <p:spPr>
          <a:xfrm flipH="1">
            <a:off x="6602163" y="5865987"/>
            <a:ext cx="101736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3" name="组合 452"/>
          <p:cNvGrpSpPr/>
          <p:nvPr/>
        </p:nvGrpSpPr>
        <p:grpSpPr>
          <a:xfrm>
            <a:off x="9467515" y="1954074"/>
            <a:ext cx="286797" cy="1977742"/>
            <a:chOff x="1394482" y="2325714"/>
            <a:chExt cx="1159010" cy="531704"/>
          </a:xfrm>
        </p:grpSpPr>
        <p:cxnSp>
          <p:nvCxnSpPr>
            <p:cNvPr id="454" name="直接连接符 453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5" name="直接连接符 454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2222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6" name="流程图: 延期 455"/>
          <p:cNvSpPr/>
          <p:nvPr/>
        </p:nvSpPr>
        <p:spPr>
          <a:xfrm>
            <a:off x="9885214" y="1798746"/>
            <a:ext cx="250811" cy="203189"/>
          </a:xfrm>
          <a:prstGeom prst="flowChartDelay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457" name="直接连接符 456"/>
          <p:cNvCxnSpPr/>
          <p:nvPr/>
        </p:nvCxnSpPr>
        <p:spPr>
          <a:xfrm>
            <a:off x="4296577" y="2694118"/>
            <a:ext cx="0" cy="318494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8" name="直接连接符 457"/>
          <p:cNvCxnSpPr/>
          <p:nvPr/>
        </p:nvCxnSpPr>
        <p:spPr>
          <a:xfrm>
            <a:off x="9467515" y="4064174"/>
            <a:ext cx="727736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组合 468"/>
          <p:cNvGrpSpPr/>
          <p:nvPr/>
        </p:nvGrpSpPr>
        <p:grpSpPr>
          <a:xfrm>
            <a:off x="9023365" y="3588921"/>
            <a:ext cx="420145" cy="877029"/>
            <a:chOff x="9501522" y="3862856"/>
            <a:chExt cx="443122" cy="924992"/>
          </a:xfrm>
        </p:grpSpPr>
        <p:sp>
          <p:nvSpPr>
            <p:cNvPr id="470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71" name="矩形 470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472" name="直接连接符 471"/>
          <p:cNvCxnSpPr/>
          <p:nvPr/>
        </p:nvCxnSpPr>
        <p:spPr>
          <a:xfrm>
            <a:off x="1734249" y="4150658"/>
            <a:ext cx="0" cy="1973032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3" name="直接连接符 472"/>
          <p:cNvCxnSpPr/>
          <p:nvPr/>
        </p:nvCxnSpPr>
        <p:spPr>
          <a:xfrm>
            <a:off x="1737409" y="4143099"/>
            <a:ext cx="155577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74" name="组合 473"/>
          <p:cNvGrpSpPr/>
          <p:nvPr/>
        </p:nvGrpSpPr>
        <p:grpSpPr>
          <a:xfrm>
            <a:off x="1882582" y="3770404"/>
            <a:ext cx="271780" cy="521970"/>
            <a:chOff x="1970227" y="4236633"/>
            <a:chExt cx="286643" cy="550515"/>
          </a:xfrm>
        </p:grpSpPr>
        <p:sp>
          <p:nvSpPr>
            <p:cNvPr id="475" name="流程图: 手动操作 474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76" name="矩形 475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7" name="组合 476"/>
          <p:cNvGrpSpPr/>
          <p:nvPr/>
        </p:nvGrpSpPr>
        <p:grpSpPr>
          <a:xfrm>
            <a:off x="3679307" y="4763061"/>
            <a:ext cx="205903" cy="408750"/>
            <a:chOff x="3864188" y="5283385"/>
            <a:chExt cx="217163" cy="431104"/>
          </a:xfrm>
        </p:grpSpPr>
        <p:sp>
          <p:nvSpPr>
            <p:cNvPr id="478" name="矩形 477"/>
            <p:cNvSpPr/>
            <p:nvPr/>
          </p:nvSpPr>
          <p:spPr>
            <a:xfrm>
              <a:off x="3864188" y="5283385"/>
              <a:ext cx="217163" cy="431104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79" name="等腰三角形 478"/>
            <p:cNvSpPr/>
            <p:nvPr/>
          </p:nvSpPr>
          <p:spPr>
            <a:xfrm>
              <a:off x="3875420" y="5581117"/>
              <a:ext cx="201735" cy="126050"/>
            </a:xfrm>
            <a:prstGeom prst="triangle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480" name="文本框 479"/>
          <p:cNvSpPr txBox="1"/>
          <p:nvPr/>
        </p:nvSpPr>
        <p:spPr>
          <a:xfrm>
            <a:off x="2199347" y="4972917"/>
            <a:ext cx="137550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T4: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访存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81" name="文本框 480"/>
          <p:cNvSpPr txBox="1"/>
          <p:nvPr/>
        </p:nvSpPr>
        <p:spPr>
          <a:xfrm>
            <a:off x="8225790" y="4859655"/>
            <a:ext cx="2693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rgbClr val="4472C4"/>
                </a:solidFill>
              </a:rPr>
              <a:t>T3:</a:t>
            </a:r>
            <a:r>
              <a:rPr lang="zh-CN" altLang="en-US" b="1" dirty="0">
                <a:solidFill>
                  <a:srgbClr val="4472C4"/>
                </a:solidFill>
              </a:rPr>
              <a:t>算操作数地址 </a:t>
            </a:r>
            <a:endParaRPr lang="en-US" altLang="zh-CN" b="1" dirty="0">
              <a:solidFill>
                <a:srgbClr val="4472C4"/>
              </a:solidFill>
            </a:endParaRPr>
          </a:p>
        </p:txBody>
      </p:sp>
      <p:sp>
        <p:nvSpPr>
          <p:cNvPr id="482" name="文本框 481"/>
          <p:cNvSpPr txBox="1"/>
          <p:nvPr/>
        </p:nvSpPr>
        <p:spPr>
          <a:xfrm>
            <a:off x="4406208" y="4983519"/>
            <a:ext cx="1354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r>
              <a:rPr lang="en-US" altLang="zh-CN" b="1" dirty="0">
                <a:solidFill>
                  <a:srgbClr val="7030A0"/>
                </a:solidFill>
                <a:sym typeface="Wingdings" panose="05000000000000000000" pitchFamily="2" charset="2"/>
              </a:rPr>
              <a:t>T5 :</a:t>
            </a:r>
            <a:r>
              <a:rPr lang="zh-CN" alt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写回</a:t>
            </a:r>
            <a:endParaRPr lang="en-US" altLang="zh-CN" b="1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  <p:grpSp>
        <p:nvGrpSpPr>
          <p:cNvPr id="152" name="组合 151"/>
          <p:cNvGrpSpPr/>
          <p:nvPr/>
        </p:nvGrpSpPr>
        <p:grpSpPr>
          <a:xfrm>
            <a:off x="8142304" y="3886075"/>
            <a:ext cx="444523" cy="993977"/>
            <a:chOff x="4336181" y="4140652"/>
            <a:chExt cx="214542" cy="587002"/>
          </a:xfrm>
        </p:grpSpPr>
        <p:sp>
          <p:nvSpPr>
            <p:cNvPr id="153" name="流程图: 手动操作 152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4" name="组合 483"/>
          <p:cNvGrpSpPr/>
          <p:nvPr/>
        </p:nvGrpSpPr>
        <p:grpSpPr>
          <a:xfrm>
            <a:off x="5241888" y="3568810"/>
            <a:ext cx="1430988" cy="1828846"/>
            <a:chOff x="5241888" y="3568810"/>
            <a:chExt cx="1430988" cy="182884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241888" y="4851654"/>
              <a:ext cx="16279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5357452" y="3601963"/>
              <a:ext cx="1258500" cy="147320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2" name="矩形 51"/>
            <p:cNvSpPr/>
            <p:nvPr/>
          </p:nvSpPr>
          <p:spPr>
            <a:xfrm>
              <a:off x="5349885" y="3659315"/>
              <a:ext cx="4889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349885" y="3865108"/>
              <a:ext cx="4889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349885" y="4276564"/>
              <a:ext cx="44958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349887" y="4703710"/>
              <a:ext cx="4889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728664" y="3568810"/>
              <a:ext cx="479425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272826" y="3652896"/>
              <a:ext cx="4000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269452" y="3892490"/>
              <a:ext cx="400050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714906" y="4306118"/>
              <a:ext cx="86360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5746400" y="4950702"/>
              <a:ext cx="454660" cy="446954"/>
              <a:chOff x="3743887" y="4293594"/>
              <a:chExt cx="479524" cy="471397"/>
            </a:xfrm>
            <a:solidFill>
              <a:srgbClr val="FFCCFF"/>
            </a:solidFill>
          </p:grpSpPr>
          <p:grpSp>
            <p:nvGrpSpPr>
              <p:cNvPr id="129" name="组合 128"/>
              <p:cNvGrpSpPr/>
              <p:nvPr/>
            </p:nvGrpSpPr>
            <p:grpSpPr>
              <a:xfrm>
                <a:off x="3743887" y="4411013"/>
                <a:ext cx="479524" cy="353978"/>
                <a:chOff x="2146087" y="4834986"/>
                <a:chExt cx="454685" cy="335641"/>
              </a:xfrm>
              <a:grpFill/>
            </p:grpSpPr>
            <p:cxnSp>
              <p:nvCxnSpPr>
                <p:cNvPr id="131" name="直接连接符 130"/>
                <p:cNvCxnSpPr/>
                <p:nvPr/>
              </p:nvCxnSpPr>
              <p:spPr>
                <a:xfrm flipV="1">
                  <a:off x="2364748" y="4834986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矩形 131"/>
                <p:cNvSpPr/>
                <p:nvPr/>
              </p:nvSpPr>
              <p:spPr>
                <a:xfrm>
                  <a:off x="2146087" y="4910263"/>
                  <a:ext cx="454685" cy="26036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0" name="等腰三角形 12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483" name="组合 482"/>
          <p:cNvGrpSpPr/>
          <p:nvPr/>
        </p:nvGrpSpPr>
        <p:grpSpPr>
          <a:xfrm>
            <a:off x="5347196" y="3575283"/>
            <a:ext cx="1322991" cy="1506357"/>
            <a:chOff x="6018109" y="3241220"/>
            <a:chExt cx="1322991" cy="1506357"/>
          </a:xfrm>
        </p:grpSpPr>
        <p:grpSp>
          <p:nvGrpSpPr>
            <p:cNvPr id="459" name="组合 458"/>
            <p:cNvGrpSpPr/>
            <p:nvPr/>
          </p:nvGrpSpPr>
          <p:grpSpPr>
            <a:xfrm>
              <a:off x="6018109" y="3241220"/>
              <a:ext cx="1322991" cy="1506357"/>
              <a:chOff x="5627149" y="4024017"/>
              <a:chExt cx="1395342" cy="1588736"/>
            </a:xfrm>
          </p:grpSpPr>
          <p:sp>
            <p:nvSpPr>
              <p:cNvPr id="460" name="矩形 459"/>
              <p:cNvSpPr/>
              <p:nvPr/>
            </p:nvSpPr>
            <p:spPr>
              <a:xfrm>
                <a:off x="5635130" y="4058982"/>
                <a:ext cx="1327324" cy="1553771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5627149" y="4119471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5627149" y="4336518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5627149" y="4770476"/>
                <a:ext cx="474166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W#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5627150" y="5220981"/>
                <a:ext cx="51568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6026642" y="4024017"/>
                <a:ext cx="505643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6600563" y="4112701"/>
                <a:ext cx="421928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6597005" y="4365398"/>
                <a:ext cx="421928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6012133" y="4801646"/>
                <a:ext cx="910828" cy="550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Register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  <a:p>
                <a:pPr algn="ctr"/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File</a:t>
                </a:r>
                <a:endParaRPr lang="zh-CN" altLang="en-US" sz="1400" b="1" dirty="0"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346" name="等腰三角形 345"/>
            <p:cNvSpPr/>
            <p:nvPr/>
          </p:nvSpPr>
          <p:spPr>
            <a:xfrm>
              <a:off x="6541832" y="4621910"/>
              <a:ext cx="191275" cy="119514"/>
            </a:xfrm>
            <a:prstGeom prst="triangle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cxnSp>
        <p:nvCxnSpPr>
          <p:cNvPr id="485" name="直接连接符 484"/>
          <p:cNvCxnSpPr/>
          <p:nvPr/>
        </p:nvCxnSpPr>
        <p:spPr>
          <a:xfrm>
            <a:off x="5204870" y="4851654"/>
            <a:ext cx="16279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组合 295"/>
          <p:cNvGrpSpPr/>
          <p:nvPr/>
        </p:nvGrpSpPr>
        <p:grpSpPr>
          <a:xfrm>
            <a:off x="5007629" y="4608064"/>
            <a:ext cx="271780" cy="521970"/>
            <a:chOff x="4311617" y="4168879"/>
            <a:chExt cx="271795" cy="521999"/>
          </a:xfrm>
        </p:grpSpPr>
        <p:sp>
          <p:nvSpPr>
            <p:cNvPr id="297" name="流程图: 手动操作 296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3" name="直接连接符 412"/>
          <p:cNvCxnSpPr/>
          <p:nvPr/>
        </p:nvCxnSpPr>
        <p:spPr>
          <a:xfrm flipH="1">
            <a:off x="1734250" y="6128431"/>
            <a:ext cx="9019142" cy="0"/>
          </a:xfrm>
          <a:prstGeom prst="line">
            <a:avLst/>
          </a:prstGeom>
          <a:noFill/>
          <a:ln w="76200" cap="sq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bldLvl="0" animBg="1"/>
      <p:bldP spid="480" grpId="0"/>
      <p:bldP spid="481" grpId="0"/>
      <p:bldP spid="48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Beq</a:t>
            </a:r>
            <a:r>
              <a:rPr lang="zh-CN" altLang="en-US" dirty="0"/>
              <a:t>指令执行状态周期</a:t>
            </a:r>
            <a:r>
              <a:rPr lang="en-US" altLang="zh-CN" dirty="0" smtClean="0"/>
              <a:t>T3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42963" y="1159746"/>
            <a:ext cx="10489364" cy="5096747"/>
            <a:chOff x="1008151" y="1544440"/>
            <a:chExt cx="11063001" cy="5375475"/>
          </a:xfrm>
        </p:grpSpPr>
        <p:grpSp>
          <p:nvGrpSpPr>
            <p:cNvPr id="5" name="组合 4"/>
            <p:cNvGrpSpPr/>
            <p:nvPr/>
          </p:nvGrpSpPr>
          <p:grpSpPr>
            <a:xfrm>
              <a:off x="5532632" y="2647662"/>
              <a:ext cx="4205147" cy="1544978"/>
              <a:chOff x="5526640" y="1825630"/>
              <a:chExt cx="5210856" cy="1142068"/>
            </a:xfrm>
          </p:grpSpPr>
          <p:cxnSp>
            <p:nvCxnSpPr>
              <p:cNvPr id="243" name="直接连接符 24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10737496" y="1825630"/>
                <a:ext cx="0" cy="1142068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6962454" y="4527342"/>
              <a:ext cx="3078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454" y="4292288"/>
              <a:ext cx="30787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513246" y="5377016"/>
              <a:ext cx="1716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01522" y="4045227"/>
              <a:ext cx="443122" cy="924992"/>
              <a:chOff x="9501522" y="3862856"/>
              <a:chExt cx="443122" cy="924992"/>
            </a:xfrm>
          </p:grpSpPr>
          <p:sp>
            <p:nvSpPr>
              <p:cNvPr id="241" name="任意多边形: 形状 259"/>
              <p:cNvSpPr/>
              <p:nvPr/>
            </p:nvSpPr>
            <p:spPr>
              <a:xfrm>
                <a:off x="9501522" y="3862856"/>
                <a:ext cx="443122" cy="924992"/>
              </a:xfrm>
              <a:custGeom>
                <a:avLst/>
                <a:gdLst>
                  <a:gd name="connsiteX0" fmla="*/ 0 w 567834"/>
                  <a:gd name="connsiteY0" fmla="*/ 0 h 877078"/>
                  <a:gd name="connsiteX1" fmla="*/ 567834 w 567834"/>
                  <a:gd name="connsiteY1" fmla="*/ 293248 h 877078"/>
                  <a:gd name="connsiteX2" fmla="*/ 567834 w 567834"/>
                  <a:gd name="connsiteY2" fmla="*/ 639814 h 877078"/>
                  <a:gd name="connsiteX3" fmla="*/ 5332 w 567834"/>
                  <a:gd name="connsiteY3" fmla="*/ 877078 h 877078"/>
                  <a:gd name="connsiteX4" fmla="*/ 5332 w 567834"/>
                  <a:gd name="connsiteY4" fmla="*/ 525180 h 877078"/>
                  <a:gd name="connsiteX5" fmla="*/ 66647 w 567834"/>
                  <a:gd name="connsiteY5" fmla="*/ 445204 h 877078"/>
                  <a:gd name="connsiteX6" fmla="*/ 0 w 567834"/>
                  <a:gd name="connsiteY6" fmla="*/ 338568 h 877078"/>
                  <a:gd name="connsiteX7" fmla="*/ 0 w 567834"/>
                  <a:gd name="connsiteY7" fmla="*/ 0 h 87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7834" h="877078">
                    <a:moveTo>
                      <a:pt x="0" y="0"/>
                    </a:moveTo>
                    <a:lnTo>
                      <a:pt x="567834" y="293248"/>
                    </a:lnTo>
                    <a:lnTo>
                      <a:pt x="567834" y="639814"/>
                    </a:lnTo>
                    <a:lnTo>
                      <a:pt x="5332" y="877078"/>
                    </a:lnTo>
                    <a:lnTo>
                      <a:pt x="5332" y="525180"/>
                    </a:lnTo>
                    <a:lnTo>
                      <a:pt x="66647" y="445204"/>
                    </a:lnTo>
                    <a:lnTo>
                      <a:pt x="0" y="3385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16200000">
                <a:off x="9410368" y="4144537"/>
                <a:ext cx="55185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7060" y="4179616"/>
              <a:ext cx="249125" cy="4580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75037" y="4138854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8760" y="1546821"/>
              <a:ext cx="47952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15399" y="2855146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72852" y="3074628"/>
              <a:ext cx="38911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8" name="任意多边形: 形状 49"/>
            <p:cNvSpPr/>
            <p:nvPr/>
          </p:nvSpPr>
          <p:spPr>
            <a:xfrm flipH="1">
              <a:off x="4909205" y="3543411"/>
              <a:ext cx="48217" cy="1207048"/>
            </a:xfrm>
            <a:custGeom>
              <a:avLst/>
              <a:gdLst>
                <a:gd name="connsiteX0" fmla="*/ 0 w 0"/>
                <a:gd name="connsiteY0" fmla="*/ 0 h 1187450"/>
                <a:gd name="connsiteX1" fmla="*/ 0 w 0"/>
                <a:gd name="connsiteY1" fmla="*/ 1187450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87450">
                  <a:moveTo>
                    <a:pt x="0" y="0"/>
                  </a:moveTo>
                  <a:lnTo>
                    <a:pt x="0" y="118745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" name="任意多边形: 形状 50"/>
            <p:cNvSpPr/>
            <p:nvPr/>
          </p:nvSpPr>
          <p:spPr>
            <a:xfrm>
              <a:off x="5404183" y="3533329"/>
              <a:ext cx="0" cy="1667528"/>
            </a:xfrm>
            <a:custGeom>
              <a:avLst/>
              <a:gdLst>
                <a:gd name="connsiteX0" fmla="*/ 0 w 0"/>
                <a:gd name="connsiteY0" fmla="*/ 0 h 1581150"/>
                <a:gd name="connsiteX1" fmla="*/ 0 w 0"/>
                <a:gd name="connsiteY1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81150">
                  <a:moveTo>
                    <a:pt x="0" y="0"/>
                  </a:moveTo>
                  <a:lnTo>
                    <a:pt x="0" y="1581150"/>
                  </a:ln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675031" y="2263216"/>
              <a:ext cx="213781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265161" y="2320975"/>
              <a:ext cx="1518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593974" y="4414500"/>
              <a:ext cx="423494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222390" y="4532703"/>
              <a:ext cx="32680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手动操作 23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27210" y="4523463"/>
              <a:ext cx="32199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056167" y="4624687"/>
              <a:ext cx="62016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33486" y="4239008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53908" y="4650629"/>
              <a:ext cx="90614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22647" y="5002406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64682" y="5284200"/>
              <a:ext cx="217163" cy="43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37438" y="4142298"/>
              <a:ext cx="588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38518" y="5234883"/>
              <a:ext cx="57797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84803" y="6176569"/>
              <a:ext cx="462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433934" y="4874153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82355" y="4293305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83451" y="4063520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4528802" y="4293463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28802" y="4510530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28" idx="1"/>
            </p:cNvCxnSpPr>
            <p:nvPr/>
          </p:nvCxnSpPr>
          <p:spPr>
            <a:xfrm>
              <a:off x="3441207" y="4395168"/>
              <a:ext cx="42347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32441" y="3302506"/>
              <a:ext cx="34152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084043" y="4412639"/>
              <a:ext cx="44475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078951" y="5499750"/>
              <a:ext cx="123062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流程图: 手动输入 146"/>
            <p:cNvSpPr/>
            <p:nvPr/>
          </p:nvSpPr>
          <p:spPr>
            <a:xfrm>
              <a:off x="5684942" y="6178913"/>
              <a:ext cx="1212662" cy="3621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05389" y="6236742"/>
              <a:ext cx="116800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026643" y="402401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12131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8" name="矩形 57"/>
            <p:cNvSpPr/>
            <p:nvPr/>
          </p:nvSpPr>
          <p:spPr>
            <a:xfrm>
              <a:off x="7390315" y="4029806"/>
              <a:ext cx="3248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403161" y="4515627"/>
              <a:ext cx="313432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897604" y="6106346"/>
              <a:ext cx="93292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7459849" y="4300984"/>
              <a:ext cx="81042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459849" y="4523129"/>
              <a:ext cx="11434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374646" y="4737969"/>
              <a:ext cx="2292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8095300" y="4569387"/>
              <a:ext cx="286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9041111" y="4848984"/>
              <a:ext cx="46041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平行四边形 65"/>
            <p:cNvSpPr/>
            <p:nvPr/>
          </p:nvSpPr>
          <p:spPr>
            <a:xfrm rot="4500000">
              <a:off x="8140665" y="5579765"/>
              <a:ext cx="498722" cy="410677"/>
            </a:xfrm>
            <a:prstGeom prst="parallelogram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7" name="矩形 66"/>
            <p:cNvSpPr/>
            <p:nvPr/>
          </p:nvSpPr>
          <p:spPr>
            <a:xfrm>
              <a:off x="8143003" y="5619415"/>
              <a:ext cx="5009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任意多边形: 形状 192"/>
            <p:cNvSpPr/>
            <p:nvPr/>
          </p:nvSpPr>
          <p:spPr>
            <a:xfrm flipV="1">
              <a:off x="8479035" y="4110329"/>
              <a:ext cx="1022488" cy="50444"/>
            </a:xfrm>
            <a:custGeom>
              <a:avLst/>
              <a:gdLst>
                <a:gd name="connsiteX0" fmla="*/ 0 w 901700"/>
                <a:gd name="connsiteY0" fmla="*/ 0 h 107950"/>
                <a:gd name="connsiteX1" fmla="*/ 831850 w 901700"/>
                <a:gd name="connsiteY1" fmla="*/ 0 h 107950"/>
                <a:gd name="connsiteX2" fmla="*/ 831850 w 901700"/>
                <a:gd name="connsiteY2" fmla="*/ 107950 h 107950"/>
                <a:gd name="connsiteX3" fmla="*/ 901700 w 901700"/>
                <a:gd name="connsiteY3" fmla="*/ 107950 h 107950"/>
                <a:gd name="connsiteX0-1" fmla="*/ 0 w 914400"/>
                <a:gd name="connsiteY0-2" fmla="*/ 0 h 107950"/>
                <a:gd name="connsiteX1-3" fmla="*/ 831850 w 914400"/>
                <a:gd name="connsiteY1-4" fmla="*/ 0 h 107950"/>
                <a:gd name="connsiteX2-5" fmla="*/ 831850 w 914400"/>
                <a:gd name="connsiteY2-6" fmla="*/ 107950 h 107950"/>
                <a:gd name="connsiteX3-7" fmla="*/ 914400 w 914400"/>
                <a:gd name="connsiteY3-8" fmla="*/ 104775 h 107950"/>
                <a:gd name="connsiteX0-9" fmla="*/ 0 w 839397"/>
                <a:gd name="connsiteY0-10" fmla="*/ 0 h 107950"/>
                <a:gd name="connsiteX1-11" fmla="*/ 831850 w 839397"/>
                <a:gd name="connsiteY1-12" fmla="*/ 0 h 107950"/>
                <a:gd name="connsiteX2-13" fmla="*/ 831850 w 839397"/>
                <a:gd name="connsiteY2-14" fmla="*/ 107950 h 107950"/>
                <a:gd name="connsiteX3-15" fmla="*/ 838200 w 839397"/>
                <a:gd name="connsiteY3-16" fmla="*/ 97155 h 107950"/>
                <a:gd name="connsiteX0-17" fmla="*/ 0 w 839397"/>
                <a:gd name="connsiteY0-18" fmla="*/ 0 h 107950"/>
                <a:gd name="connsiteX1-19" fmla="*/ 831850 w 839397"/>
                <a:gd name="connsiteY1-20" fmla="*/ 0 h 107950"/>
                <a:gd name="connsiteX2-21" fmla="*/ 831850 w 839397"/>
                <a:gd name="connsiteY2-22" fmla="*/ 107950 h 107950"/>
                <a:gd name="connsiteX3-23" fmla="*/ 838200 w 839397"/>
                <a:gd name="connsiteY3-24" fmla="*/ 20955 h 107950"/>
                <a:gd name="connsiteX0-25" fmla="*/ 0 w 831850"/>
                <a:gd name="connsiteY0-26" fmla="*/ 0 h 107950"/>
                <a:gd name="connsiteX1-27" fmla="*/ 831850 w 831850"/>
                <a:gd name="connsiteY1-28" fmla="*/ 0 h 107950"/>
                <a:gd name="connsiteX2-29" fmla="*/ 831850 w 831850"/>
                <a:gd name="connsiteY2-30" fmla="*/ 107950 h 107950"/>
                <a:gd name="connsiteX0-31" fmla="*/ 0 w 831850"/>
                <a:gd name="connsiteY0-32" fmla="*/ 0 h 69850"/>
                <a:gd name="connsiteX1-33" fmla="*/ 831850 w 831850"/>
                <a:gd name="connsiteY1-34" fmla="*/ 0 h 69850"/>
                <a:gd name="connsiteX2-35" fmla="*/ 831850 w 831850"/>
                <a:gd name="connsiteY2-36" fmla="*/ 69850 h 69850"/>
                <a:gd name="connsiteX0-37" fmla="*/ 0 w 831850"/>
                <a:gd name="connsiteY0-38" fmla="*/ 0 h 0"/>
                <a:gd name="connsiteX1-39" fmla="*/ 831850 w 831850"/>
                <a:gd name="connsiteY1-40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3185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9" name="矩形 68"/>
            <p:cNvSpPr/>
            <p:nvPr/>
          </p:nvSpPr>
          <p:spPr>
            <a:xfrm>
              <a:off x="8992951" y="3880750"/>
              <a:ext cx="5947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019717" y="4842178"/>
              <a:ext cx="58467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693731" y="3978506"/>
              <a:ext cx="67307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951219" y="4556363"/>
              <a:ext cx="880021" cy="2906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9944644" y="4546471"/>
              <a:ext cx="94468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002248" y="4556758"/>
              <a:ext cx="68477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952126" y="4298657"/>
              <a:ext cx="832791" cy="290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4716403" y="4873412"/>
              <a:ext cx="14724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528802" y="5096613"/>
              <a:ext cx="34154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071113" y="4954546"/>
              <a:ext cx="5533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823977" y="1882580"/>
              <a:ext cx="689269" cy="1654134"/>
              <a:chOff x="4823977" y="1700209"/>
              <a:chExt cx="689269" cy="1654134"/>
            </a:xfrm>
          </p:grpSpPr>
          <p:sp>
            <p:nvSpPr>
              <p:cNvPr id="237" name="矩形: 圆角 25"/>
              <p:cNvSpPr/>
              <p:nvPr/>
            </p:nvSpPr>
            <p:spPr>
              <a:xfrm>
                <a:off x="4870344" y="1700209"/>
                <a:ext cx="642902" cy="1654134"/>
              </a:xfrm>
              <a:prstGeom prst="roundRect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4960120" y="1975984"/>
                <a:ext cx="438671" cy="829121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 制 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4823977" y="2948213"/>
                <a:ext cx="59940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4823977" y="2738737"/>
                <a:ext cx="44335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 1"/>
            <p:cNvGrpSpPr/>
            <p:nvPr/>
          </p:nvGrpSpPr>
          <p:grpSpPr>
            <a:xfrm>
              <a:off x="10859164" y="2101144"/>
              <a:ext cx="273424" cy="203030"/>
              <a:chOff x="3990332" y="3048832"/>
              <a:chExt cx="1009448" cy="723602"/>
            </a:xfrm>
          </p:grpSpPr>
          <p:sp>
            <p:nvSpPr>
              <p:cNvPr id="235" name="Stored Data 71"/>
              <p:cNvSpPr/>
              <p:nvPr/>
            </p:nvSpPr>
            <p:spPr>
              <a:xfrm rot="10800000">
                <a:off x="3997590" y="3048854"/>
                <a:ext cx="1002190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5183 w 10000"/>
                  <a:gd name="connsiteY0-366" fmla="*/ 44 h 10000"/>
                  <a:gd name="connsiteX1-367" fmla="*/ 10000 w 10000"/>
                  <a:gd name="connsiteY1-368" fmla="*/ 0 h 10000"/>
                  <a:gd name="connsiteX2-369" fmla="*/ 8935 w 10000"/>
                  <a:gd name="connsiteY2-370" fmla="*/ 4956 h 10000"/>
                  <a:gd name="connsiteX3-371" fmla="*/ 9999 w 10000"/>
                  <a:gd name="connsiteY3-372" fmla="*/ 10000 h 10000"/>
                  <a:gd name="connsiteX4-373" fmla="*/ 5183 w 10000"/>
                  <a:gd name="connsiteY4-374" fmla="*/ 9912 h 10000"/>
                  <a:gd name="connsiteX5-375" fmla="*/ 0 w 10000"/>
                  <a:gd name="connsiteY5-376" fmla="*/ 5043 h 10000"/>
                  <a:gd name="connsiteX6-377" fmla="*/ 5183 w 10000"/>
                  <a:gd name="connsiteY6-378" fmla="*/ 44 h 10000"/>
                  <a:gd name="connsiteX0-379" fmla="*/ 5183 w 10000"/>
                  <a:gd name="connsiteY0-380" fmla="*/ 44 h 10000"/>
                  <a:gd name="connsiteX1-381" fmla="*/ 10000 w 10000"/>
                  <a:gd name="connsiteY1-382" fmla="*/ 0 h 10000"/>
                  <a:gd name="connsiteX2-383" fmla="*/ 8935 w 10000"/>
                  <a:gd name="connsiteY2-384" fmla="*/ 4956 h 10000"/>
                  <a:gd name="connsiteX3-385" fmla="*/ 9999 w 10000"/>
                  <a:gd name="connsiteY3-386" fmla="*/ 10000 h 10000"/>
                  <a:gd name="connsiteX4-387" fmla="*/ 5183 w 10000"/>
                  <a:gd name="connsiteY4-388" fmla="*/ 9912 h 10000"/>
                  <a:gd name="connsiteX5-389" fmla="*/ 0 w 10000"/>
                  <a:gd name="connsiteY5-390" fmla="*/ 5043 h 10000"/>
                  <a:gd name="connsiteX6-391" fmla="*/ 5183 w 10000"/>
                  <a:gd name="connsiteY6-392" fmla="*/ 44 h 10000"/>
                  <a:gd name="connsiteX0-393" fmla="*/ 8935 w 10000"/>
                  <a:gd name="connsiteY0-394" fmla="*/ 4956 h 10000"/>
                  <a:gd name="connsiteX1-395" fmla="*/ 9999 w 10000"/>
                  <a:gd name="connsiteY1-396" fmla="*/ 10000 h 10000"/>
                  <a:gd name="connsiteX2-397" fmla="*/ 5183 w 10000"/>
                  <a:gd name="connsiteY2-398" fmla="*/ 9912 h 10000"/>
                  <a:gd name="connsiteX3-399" fmla="*/ 0 w 10000"/>
                  <a:gd name="connsiteY3-400" fmla="*/ 5043 h 10000"/>
                  <a:gd name="connsiteX4-401" fmla="*/ 5183 w 10000"/>
                  <a:gd name="connsiteY4-402" fmla="*/ 44 h 10000"/>
                  <a:gd name="connsiteX5-403" fmla="*/ 10000 w 10000"/>
                  <a:gd name="connsiteY5-404" fmla="*/ 0 h 10000"/>
                  <a:gd name="connsiteX6-405" fmla="*/ 9841 w 10000"/>
                  <a:gd name="connsiteY6-406" fmla="*/ 6220 h 10000"/>
                  <a:gd name="connsiteX0-407" fmla="*/ 8935 w 10000"/>
                  <a:gd name="connsiteY0-408" fmla="*/ 4956 h 10000"/>
                  <a:gd name="connsiteX1-409" fmla="*/ 9999 w 10000"/>
                  <a:gd name="connsiteY1-410" fmla="*/ 10000 h 10000"/>
                  <a:gd name="connsiteX2-411" fmla="*/ 5183 w 10000"/>
                  <a:gd name="connsiteY2-412" fmla="*/ 9912 h 10000"/>
                  <a:gd name="connsiteX3-413" fmla="*/ 0 w 10000"/>
                  <a:gd name="connsiteY3-414" fmla="*/ 5043 h 10000"/>
                  <a:gd name="connsiteX4-415" fmla="*/ 5183 w 10000"/>
                  <a:gd name="connsiteY4-416" fmla="*/ 44 h 10000"/>
                  <a:gd name="connsiteX5-417" fmla="*/ 10000 w 10000"/>
                  <a:gd name="connsiteY5-418" fmla="*/ 0 h 10000"/>
                  <a:gd name="connsiteX0-419" fmla="*/ 9999 w 10000"/>
                  <a:gd name="connsiteY0-420" fmla="*/ 10000 h 10000"/>
                  <a:gd name="connsiteX1-421" fmla="*/ 5183 w 10000"/>
                  <a:gd name="connsiteY1-422" fmla="*/ 9912 h 10000"/>
                  <a:gd name="connsiteX2-423" fmla="*/ 0 w 10000"/>
                  <a:gd name="connsiteY2-424" fmla="*/ 5043 h 10000"/>
                  <a:gd name="connsiteX3-425" fmla="*/ 5183 w 10000"/>
                  <a:gd name="connsiteY3-426" fmla="*/ 44 h 10000"/>
                  <a:gd name="connsiteX4-427" fmla="*/ 10000 w 10000"/>
                  <a:gd name="connsiteY4-428" fmla="*/ 0 h 10000"/>
                  <a:gd name="connsiteX0-429" fmla="*/ 8536 w 8537"/>
                  <a:gd name="connsiteY0-430" fmla="*/ 10000 h 10000"/>
                  <a:gd name="connsiteX1-431" fmla="*/ 3720 w 8537"/>
                  <a:gd name="connsiteY1-432" fmla="*/ 9912 h 10000"/>
                  <a:gd name="connsiteX2-433" fmla="*/ 0 w 8537"/>
                  <a:gd name="connsiteY2-434" fmla="*/ 4793 h 10000"/>
                  <a:gd name="connsiteX3-435" fmla="*/ 3720 w 8537"/>
                  <a:gd name="connsiteY3-436" fmla="*/ 44 h 10000"/>
                  <a:gd name="connsiteX4-437" fmla="*/ 8537 w 8537"/>
                  <a:gd name="connsiteY4-438" fmla="*/ 0 h 10000"/>
                  <a:gd name="connsiteX0-439" fmla="*/ 10342 w 10343"/>
                  <a:gd name="connsiteY0-440" fmla="*/ 10000 h 10000"/>
                  <a:gd name="connsiteX1-441" fmla="*/ 4701 w 10343"/>
                  <a:gd name="connsiteY1-442" fmla="*/ 9912 h 10000"/>
                  <a:gd name="connsiteX2-443" fmla="*/ 0 w 10343"/>
                  <a:gd name="connsiteY2-444" fmla="*/ 4543 h 10000"/>
                  <a:gd name="connsiteX3-445" fmla="*/ 4701 w 10343"/>
                  <a:gd name="connsiteY3-446" fmla="*/ 44 h 10000"/>
                  <a:gd name="connsiteX4-447" fmla="*/ 10343 w 10343"/>
                  <a:gd name="connsiteY4-448" fmla="*/ 0 h 10000"/>
                  <a:gd name="connsiteX0-449" fmla="*/ 9771 w 9772"/>
                  <a:gd name="connsiteY0-450" fmla="*/ 10000 h 10000"/>
                  <a:gd name="connsiteX1-451" fmla="*/ 4130 w 9772"/>
                  <a:gd name="connsiteY1-452" fmla="*/ 9912 h 10000"/>
                  <a:gd name="connsiteX2-453" fmla="*/ 0 w 9772"/>
                  <a:gd name="connsiteY2-454" fmla="*/ 4917 h 10000"/>
                  <a:gd name="connsiteX3-455" fmla="*/ 4130 w 9772"/>
                  <a:gd name="connsiteY3-456" fmla="*/ 44 h 10000"/>
                  <a:gd name="connsiteX4-457" fmla="*/ 9772 w 9772"/>
                  <a:gd name="connsiteY4-45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72" h="10000">
                    <a:moveTo>
                      <a:pt x="9771" y="10000"/>
                    </a:moveTo>
                    <a:lnTo>
                      <a:pt x="4130" y="9912"/>
                    </a:lnTo>
                    <a:cubicBezTo>
                      <a:pt x="1643" y="9824"/>
                      <a:pt x="0" y="6562"/>
                      <a:pt x="0" y="4917"/>
                    </a:cubicBezTo>
                    <a:cubicBezTo>
                      <a:pt x="0" y="3272"/>
                      <a:pt x="1531" y="220"/>
                      <a:pt x="4130" y="44"/>
                    </a:cubicBezTo>
                    <a:lnTo>
                      <a:pt x="9772" y="0"/>
                    </a:lnTo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  <p:sp>
            <p:nvSpPr>
              <p:cNvPr id="236" name="Stored Data 71"/>
              <p:cNvSpPr/>
              <p:nvPr/>
            </p:nvSpPr>
            <p:spPr>
              <a:xfrm rot="10800000">
                <a:off x="3990332" y="3048832"/>
                <a:ext cx="167778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603 w 5420"/>
                  <a:gd name="connsiteY0-366" fmla="*/ 44 h 10000"/>
                  <a:gd name="connsiteX1-367" fmla="*/ 5420 w 5420"/>
                  <a:gd name="connsiteY1-368" fmla="*/ 0 h 10000"/>
                  <a:gd name="connsiteX2-369" fmla="*/ 4355 w 5420"/>
                  <a:gd name="connsiteY2-370" fmla="*/ 4956 h 10000"/>
                  <a:gd name="connsiteX3-371" fmla="*/ 5419 w 5420"/>
                  <a:gd name="connsiteY3-372" fmla="*/ 10000 h 10000"/>
                  <a:gd name="connsiteX4-373" fmla="*/ 603 w 5420"/>
                  <a:gd name="connsiteY4-374" fmla="*/ 9912 h 10000"/>
                  <a:gd name="connsiteX5-375" fmla="*/ 603 w 5420"/>
                  <a:gd name="connsiteY5-376" fmla="*/ 44 h 10000"/>
                  <a:gd name="connsiteX0-377" fmla="*/ 1112 w 9999"/>
                  <a:gd name="connsiteY0-378" fmla="*/ 9912 h 11176"/>
                  <a:gd name="connsiteX1-379" fmla="*/ 1112 w 9999"/>
                  <a:gd name="connsiteY1-380" fmla="*/ 44 h 11176"/>
                  <a:gd name="connsiteX2-381" fmla="*/ 9999 w 9999"/>
                  <a:gd name="connsiteY2-382" fmla="*/ 0 h 11176"/>
                  <a:gd name="connsiteX3-383" fmla="*/ 8034 w 9999"/>
                  <a:gd name="connsiteY3-384" fmla="*/ 4956 h 11176"/>
                  <a:gd name="connsiteX4-385" fmla="*/ 9997 w 9999"/>
                  <a:gd name="connsiteY4-386" fmla="*/ 10000 h 11176"/>
                  <a:gd name="connsiteX5-387" fmla="*/ 2783 w 9999"/>
                  <a:gd name="connsiteY5-388" fmla="*/ 11176 h 11176"/>
                  <a:gd name="connsiteX0-389" fmla="*/ 1112 w 10000"/>
                  <a:gd name="connsiteY0-390" fmla="*/ 8869 h 8948"/>
                  <a:gd name="connsiteX1-391" fmla="*/ 1112 w 10000"/>
                  <a:gd name="connsiteY1-392" fmla="*/ 39 h 8948"/>
                  <a:gd name="connsiteX2-393" fmla="*/ 10000 w 10000"/>
                  <a:gd name="connsiteY2-394" fmla="*/ 0 h 8948"/>
                  <a:gd name="connsiteX3-395" fmla="*/ 8035 w 10000"/>
                  <a:gd name="connsiteY3-396" fmla="*/ 4435 h 8948"/>
                  <a:gd name="connsiteX4-397" fmla="*/ 9998 w 10000"/>
                  <a:gd name="connsiteY4-398" fmla="*/ 8948 h 8948"/>
                  <a:gd name="connsiteX0-399" fmla="*/ 0 w 8888"/>
                  <a:gd name="connsiteY0-400" fmla="*/ 44 h 10000"/>
                  <a:gd name="connsiteX1-401" fmla="*/ 8888 w 8888"/>
                  <a:gd name="connsiteY1-402" fmla="*/ 0 h 10000"/>
                  <a:gd name="connsiteX2-403" fmla="*/ 6923 w 8888"/>
                  <a:gd name="connsiteY2-404" fmla="*/ 4956 h 10000"/>
                  <a:gd name="connsiteX3-405" fmla="*/ 8886 w 8888"/>
                  <a:gd name="connsiteY3-406" fmla="*/ 10000 h 10000"/>
                  <a:gd name="connsiteX0-407" fmla="*/ 2211 w 2211"/>
                  <a:gd name="connsiteY0-408" fmla="*/ 0 h 10000"/>
                  <a:gd name="connsiteX1-409" fmla="*/ 0 w 2211"/>
                  <a:gd name="connsiteY1-410" fmla="*/ 4956 h 10000"/>
                  <a:gd name="connsiteX2-411" fmla="*/ 2209 w 2211"/>
                  <a:gd name="connsiteY2-4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266173" y="5120101"/>
              <a:ext cx="286643" cy="550515"/>
              <a:chOff x="4311617" y="4168879"/>
              <a:chExt cx="271795" cy="521999"/>
            </a:xfrm>
          </p:grpSpPr>
          <p:sp>
            <p:nvSpPr>
              <p:cNvPr id="233" name="流程图: 手动操作 2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5001696" y="4056594"/>
              <a:ext cx="316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01696" y="4285915"/>
              <a:ext cx="30941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43920" y="5062523"/>
              <a:ext cx="342900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31" name="直接连接符 23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矩形 23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等腰三角形 22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43887" y="5581932"/>
              <a:ext cx="479524" cy="471398"/>
              <a:chOff x="3743887" y="4293594"/>
              <a:chExt cx="479524" cy="471398"/>
            </a:xfrm>
            <a:solidFill>
              <a:schemeClr val="bg1"/>
            </a:solidFill>
          </p:grpSpPr>
          <p:grpSp>
            <p:nvGrpSpPr>
              <p:cNvPr id="225" name="组合 224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矩形 22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6" name="等腰三角形 22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231334" y="4505134"/>
              <a:ext cx="479524" cy="471398"/>
              <a:chOff x="3743887" y="4293594"/>
              <a:chExt cx="479524" cy="471398"/>
            </a:xfrm>
            <a:solidFill>
              <a:srgbClr val="59B2FF"/>
            </a:solidFill>
          </p:grpSpPr>
          <p:grpSp>
            <p:nvGrpSpPr>
              <p:cNvPr id="221" name="组合 220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3" name="直接连接符 222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矩形 223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" name="等腰三角形 221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217" name="组合 216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219" name="直接连接符 218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矩形 219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8" name="等腰三角形 217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115801" y="4604354"/>
              <a:ext cx="479524" cy="471398"/>
              <a:chOff x="3743887" y="4293594"/>
              <a:chExt cx="479524" cy="471398"/>
            </a:xfrm>
          </p:grpSpPr>
          <p:grpSp>
            <p:nvGrpSpPr>
              <p:cNvPr id="213" name="组合 212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4" name="等腰三角形 21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10649077" y="4641179"/>
              <a:ext cx="479524" cy="471398"/>
              <a:chOff x="3743887" y="4293594"/>
              <a:chExt cx="479524" cy="471398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" name="等腰三角形 20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6045351" y="5481478"/>
              <a:ext cx="479524" cy="471397"/>
              <a:chOff x="3743887" y="4293594"/>
              <a:chExt cx="479524" cy="471397"/>
            </a:xfrm>
            <a:solidFill>
              <a:srgbClr val="FFCCFF"/>
            </a:solidFill>
          </p:grpSpPr>
          <p:grpSp>
            <p:nvGrpSpPr>
              <p:cNvPr id="205" name="组合 204"/>
              <p:cNvGrpSpPr/>
              <p:nvPr/>
            </p:nvGrpSpPr>
            <p:grpSpPr>
              <a:xfrm>
                <a:off x="3743887" y="4411014"/>
                <a:ext cx="479524" cy="353977"/>
                <a:chOff x="2146087" y="4834986"/>
                <a:chExt cx="454685" cy="335640"/>
              </a:xfrm>
              <a:grpFill/>
            </p:grpSpPr>
            <p:cxnSp>
              <p:nvCxnSpPr>
                <p:cNvPr id="207" name="直接连接符 206"/>
                <p:cNvCxnSpPr/>
                <p:nvPr/>
              </p:nvCxnSpPr>
              <p:spPr>
                <a:xfrm flipV="1">
                  <a:off x="2364748" y="4834986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矩形 20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" name="等腰三角形 20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3644781" y="3921572"/>
              <a:ext cx="37504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644423" y="4988864"/>
              <a:ext cx="453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3785611" y="1720871"/>
              <a:ext cx="8226718" cy="2178215"/>
              <a:chOff x="3785611" y="1538500"/>
              <a:chExt cx="8226718" cy="2178215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4284066" y="1926595"/>
                <a:ext cx="56056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IorD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4012637" y="2423452"/>
                <a:ext cx="831800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IRWrite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3785611" y="2167772"/>
                <a:ext cx="1089645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MemWrite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 flipV="1">
                <a:off x="5185197" y="1589710"/>
                <a:ext cx="0" cy="110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/>
              <p:cNvSpPr/>
              <p:nvPr/>
            </p:nvSpPr>
            <p:spPr>
              <a:xfrm>
                <a:off x="5507099" y="1538500"/>
                <a:ext cx="80679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PCWrite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5507099" y="1759117"/>
                <a:ext cx="71293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Branch</a:t>
                </a:r>
                <a:endParaRPr lang="en-US" altLang="zh-CN" sz="1200" b="1" dirty="0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507099" y="1979734"/>
                <a:ext cx="619078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PCSrc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507099" y="2200351"/>
                <a:ext cx="666341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AluOp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507099" y="2420968"/>
                <a:ext cx="830762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ALUSrcB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5507099" y="2641585"/>
                <a:ext cx="840747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ALUSrcA</a:t>
                </a:r>
                <a:endParaRPr lang="en-US" altLang="zh-CN" sz="1200" b="1" baseline="-25000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507099" y="2862201"/>
                <a:ext cx="895333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RegWrite</a:t>
                </a:r>
                <a:endPara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11399908" y="1752004"/>
                <a:ext cx="61242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PCEn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4605006" y="3396602"/>
                <a:ext cx="784118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RegDst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361033" y="3404622"/>
                <a:ext cx="1110115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2">
                        <a:lumMod val="50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MemtoReg</a:t>
                </a:r>
                <a:endPara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  <p:sp>
            <p:nvSpPr>
              <p:cNvPr id="204" name="等腰三角形 203"/>
              <p:cNvSpPr/>
              <p:nvPr/>
            </p:nvSpPr>
            <p:spPr>
              <a:xfrm flipV="1">
                <a:off x="5086865" y="1700209"/>
                <a:ext cx="201735" cy="136299"/>
              </a:xfrm>
              <a:prstGeom prst="triangle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1008151" y="3864495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8572278" y="4358632"/>
              <a:ext cx="468833" cy="1048335"/>
              <a:chOff x="4336181" y="4140652"/>
              <a:chExt cx="214542" cy="587002"/>
            </a:xfrm>
          </p:grpSpPr>
          <p:sp>
            <p:nvSpPr>
              <p:cNvPr id="188" name="流程图: 手动操作 187"/>
              <p:cNvSpPr/>
              <p:nvPr/>
            </p:nvSpPr>
            <p:spPr>
              <a:xfrm rot="16200000">
                <a:off x="4158248" y="4335179"/>
                <a:ext cx="587002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4336181" y="4155434"/>
                <a:ext cx="174076" cy="562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9" name="直接连接符 98"/>
            <p:cNvCxnSpPr/>
            <p:nvPr/>
          </p:nvCxnSpPr>
          <p:spPr>
            <a:xfrm>
              <a:off x="8373222" y="5162129"/>
              <a:ext cx="23012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8374544" y="5162129"/>
              <a:ext cx="0" cy="41079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461941" y="1544440"/>
              <a:ext cx="9875404" cy="2625262"/>
              <a:chOff x="1461941" y="1362069"/>
              <a:chExt cx="9875404" cy="2625262"/>
            </a:xfrm>
          </p:grpSpPr>
          <p:cxnSp>
            <p:nvCxnSpPr>
              <p:cNvPr id="184" name="直接连接符 183"/>
              <p:cNvCxnSpPr/>
              <p:nvPr/>
            </p:nvCxnSpPr>
            <p:spPr>
              <a:xfrm>
                <a:off x="1461941" y="1362069"/>
                <a:ext cx="9864214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1461941" y="1362069"/>
                <a:ext cx="0" cy="2625262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11337345" y="1362069"/>
                <a:ext cx="0" cy="658219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11149608" y="2020288"/>
                <a:ext cx="176547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2" name="组合 101"/>
            <p:cNvGrpSpPr/>
            <p:nvPr/>
          </p:nvGrpSpPr>
          <p:grpSpPr>
            <a:xfrm>
              <a:off x="5526640" y="1976034"/>
              <a:ext cx="5353044" cy="149151"/>
              <a:chOff x="5526640" y="1825630"/>
              <a:chExt cx="5353044" cy="149151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0737496" y="1836508"/>
                <a:ext cx="0" cy="138273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10737496" y="1974781"/>
                <a:ext cx="142188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" name="直接连接符 102"/>
            <p:cNvCxnSpPr/>
            <p:nvPr/>
          </p:nvCxnSpPr>
          <p:spPr>
            <a:xfrm>
              <a:off x="5526640" y="2202659"/>
              <a:ext cx="4882540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5526640" y="2426621"/>
              <a:ext cx="6258278" cy="1814749"/>
              <a:chOff x="5526640" y="1825630"/>
              <a:chExt cx="5210856" cy="1341486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525865" y="2868738"/>
              <a:ext cx="3305928" cy="1580408"/>
              <a:chOff x="5526640" y="1825630"/>
              <a:chExt cx="5210856" cy="1168258"/>
            </a:xfrm>
          </p:grpSpPr>
          <p:cxnSp>
            <p:nvCxnSpPr>
              <p:cNvPr id="177" name="直接连接符 176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10737496" y="1841694"/>
                <a:ext cx="0" cy="1152194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6" name="组合 105"/>
            <p:cNvGrpSpPr/>
            <p:nvPr/>
          </p:nvGrpSpPr>
          <p:grpSpPr>
            <a:xfrm>
              <a:off x="5533335" y="3091139"/>
              <a:ext cx="2845181" cy="902802"/>
              <a:chOff x="5526640" y="1825630"/>
              <a:chExt cx="5220570" cy="667363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747210" y="1825630"/>
                <a:ext cx="0" cy="667363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 flipH="1">
              <a:off x="2126053" y="2378098"/>
              <a:ext cx="2729546" cy="1926992"/>
              <a:chOff x="5526640" y="1825630"/>
              <a:chExt cx="5210856" cy="1341486"/>
            </a:xfrm>
          </p:grpSpPr>
          <p:cxnSp>
            <p:nvCxnSpPr>
              <p:cNvPr id="173" name="直接连接符 17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 flipH="1">
              <a:off x="3008749" y="2635553"/>
              <a:ext cx="1845826" cy="1436095"/>
              <a:chOff x="5526640" y="1825630"/>
              <a:chExt cx="5210856" cy="1341486"/>
            </a:xfrm>
          </p:grpSpPr>
          <p:cxnSp>
            <p:nvCxnSpPr>
              <p:cNvPr id="171" name="直接连接符 17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 flipH="1">
              <a:off x="3993703" y="2893924"/>
              <a:ext cx="860872" cy="1285190"/>
              <a:chOff x="5526640" y="1825630"/>
              <a:chExt cx="5210856" cy="1341486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1805721" y="3620584"/>
              <a:ext cx="6446933" cy="787602"/>
              <a:chOff x="1805721" y="3620584"/>
              <a:chExt cx="6446933" cy="787602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808036" y="3620584"/>
                <a:ext cx="0" cy="78760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flipH="1">
                <a:off x="1805721" y="3620584"/>
                <a:ext cx="6063144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7881633" y="3620584"/>
                <a:ext cx="0" cy="4360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7881633" y="4056594"/>
                <a:ext cx="37102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1" name="组合 110"/>
            <p:cNvGrpSpPr/>
            <p:nvPr/>
          </p:nvGrpSpPr>
          <p:grpSpPr>
            <a:xfrm>
              <a:off x="1805721" y="4564148"/>
              <a:ext cx="9520434" cy="2159469"/>
              <a:chOff x="1805721" y="4564148"/>
              <a:chExt cx="9520434" cy="215946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1805721" y="4564148"/>
                <a:ext cx="9520434" cy="2159469"/>
                <a:chOff x="1744472" y="2316829"/>
                <a:chExt cx="9509257" cy="2156934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1744472" y="2382316"/>
                  <a:ext cx="0" cy="208892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11253729" y="2316829"/>
                  <a:ext cx="0" cy="215194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1090478" y="4421739"/>
              <a:ext cx="10980674" cy="2498176"/>
              <a:chOff x="1805720" y="4629712"/>
              <a:chExt cx="9520436" cy="2093905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1805720" y="4629712"/>
                <a:ext cx="9520435" cy="2093905"/>
                <a:chOff x="1744471" y="2382316"/>
                <a:chExt cx="9509258" cy="2091447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1744471" y="2382316"/>
                  <a:ext cx="0" cy="2088922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11253729" y="2419000"/>
                  <a:ext cx="0" cy="204977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11187438" y="4662757"/>
                <a:ext cx="138718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2312265" y="4523130"/>
              <a:ext cx="5385862" cy="1541468"/>
              <a:chOff x="1805721" y="4522265"/>
              <a:chExt cx="9520434" cy="2226972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1805721" y="4522265"/>
                <a:ext cx="9520434" cy="2226972"/>
                <a:chOff x="1744472" y="2274995"/>
                <a:chExt cx="9509257" cy="2224358"/>
              </a:xfrm>
            </p:grpSpPr>
            <p:cxnSp>
              <p:nvCxnSpPr>
                <p:cNvPr id="151" name="直接连接符 150"/>
                <p:cNvCxnSpPr/>
                <p:nvPr/>
              </p:nvCxnSpPr>
              <p:spPr>
                <a:xfrm>
                  <a:off x="1744472" y="3175426"/>
                  <a:ext cx="0" cy="129581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 flipH="1">
                  <a:off x="1744472" y="449935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11253729" y="2274995"/>
                  <a:ext cx="0" cy="2193775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0" name="直接连接符 149"/>
              <p:cNvCxnSpPr/>
              <p:nvPr/>
            </p:nvCxnSpPr>
            <p:spPr>
              <a:xfrm>
                <a:off x="1805721" y="5423754"/>
                <a:ext cx="432604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3621372" y="4420495"/>
              <a:ext cx="232950" cy="1060983"/>
              <a:chOff x="1744472" y="3175426"/>
              <a:chExt cx="1545101" cy="1323927"/>
            </a:xfrm>
          </p:grpSpPr>
          <p:cxnSp>
            <p:nvCxnSpPr>
              <p:cNvPr id="147" name="直接连接符 146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H="1">
                <a:off x="1744472" y="4499353"/>
                <a:ext cx="154510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5" name="组合 114"/>
            <p:cNvGrpSpPr/>
            <p:nvPr/>
          </p:nvGrpSpPr>
          <p:grpSpPr>
            <a:xfrm>
              <a:off x="5112936" y="5284199"/>
              <a:ext cx="175664" cy="1434417"/>
              <a:chOff x="1239056" y="2825057"/>
              <a:chExt cx="1165136" cy="1789912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1239056" y="2825057"/>
                <a:ext cx="0" cy="178991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394481" y="2825658"/>
                <a:ext cx="100971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8019209" y="4937618"/>
              <a:ext cx="566541" cy="1463141"/>
              <a:chOff x="1239056" y="2754720"/>
              <a:chExt cx="2279270" cy="1885824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1239056" y="2770734"/>
                <a:ext cx="0" cy="18698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10416988" y="4119471"/>
              <a:ext cx="1268970" cy="413232"/>
              <a:chOff x="571433" y="3331468"/>
              <a:chExt cx="5105236" cy="1364800"/>
            </a:xfrm>
          </p:grpSpPr>
          <p:cxnSp>
            <p:nvCxnSpPr>
              <p:cNvPr id="139" name="直接连接符 138"/>
              <p:cNvCxnSpPr/>
              <p:nvPr/>
            </p:nvCxnSpPr>
            <p:spPr>
              <a:xfrm flipH="1">
                <a:off x="4935700" y="4041201"/>
                <a:ext cx="74096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573332" y="3356998"/>
                <a:ext cx="0" cy="13392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571433" y="3331468"/>
                <a:ext cx="436426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4935700" y="3331468"/>
                <a:ext cx="0" cy="682337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8" name="组合 117"/>
            <p:cNvGrpSpPr/>
            <p:nvPr/>
          </p:nvGrpSpPr>
          <p:grpSpPr>
            <a:xfrm>
              <a:off x="11631910" y="4190982"/>
              <a:ext cx="286643" cy="550516"/>
              <a:chOff x="4311617" y="4168879"/>
              <a:chExt cx="271795" cy="522000"/>
            </a:xfrm>
          </p:grpSpPr>
          <p:sp>
            <p:nvSpPr>
              <p:cNvPr id="137" name="流程图: 手动操作 136"/>
              <p:cNvSpPr/>
              <p:nvPr/>
            </p:nvSpPr>
            <p:spPr>
              <a:xfrm rot="16200000">
                <a:off x="4229749" y="4326091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311617" y="4168879"/>
                <a:ext cx="271795" cy="52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8226867" y="3902583"/>
              <a:ext cx="286643" cy="550515"/>
              <a:chOff x="4311617" y="4168879"/>
              <a:chExt cx="271795" cy="521999"/>
            </a:xfrm>
          </p:grpSpPr>
          <p:sp>
            <p:nvSpPr>
              <p:cNvPr id="135" name="流程图: 手动操作 134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4714971" y="4532539"/>
              <a:ext cx="0" cy="33477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4823431" y="4678641"/>
              <a:ext cx="286643" cy="550515"/>
              <a:chOff x="4311617" y="4168879"/>
              <a:chExt cx="271795" cy="521999"/>
            </a:xfrm>
          </p:grpSpPr>
          <p:sp>
            <p:nvSpPr>
              <p:cNvPr id="133" name="流程图: 手动操作 1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911185" y="5999691"/>
              <a:ext cx="1488511" cy="426101"/>
              <a:chOff x="1394482" y="2325715"/>
              <a:chExt cx="1159010" cy="531703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553492" y="2325715"/>
                <a:ext cx="0" cy="531703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9969962" y="2320975"/>
              <a:ext cx="302481" cy="2085900"/>
              <a:chOff x="1394482" y="2325714"/>
              <a:chExt cx="1159010" cy="531704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2553492" y="2325714"/>
                <a:ext cx="0" cy="526135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4" name="流程图: 延期 123"/>
            <p:cNvSpPr/>
            <p:nvPr/>
          </p:nvSpPr>
          <p:spPr>
            <a:xfrm>
              <a:off x="10410504" y="2157152"/>
              <a:ext cx="264527" cy="214301"/>
            </a:xfrm>
            <a:prstGeom prst="flowChartDelay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4516238" y="3087696"/>
              <a:ext cx="1166532" cy="3362344"/>
              <a:chOff x="1239056" y="2754720"/>
              <a:chExt cx="7791499" cy="191880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239056" y="2770734"/>
                <a:ext cx="0" cy="1900954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239056" y="4673526"/>
                <a:ext cx="779149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45" name="组合 244"/>
          <p:cNvGrpSpPr/>
          <p:nvPr/>
        </p:nvGrpSpPr>
        <p:grpSpPr>
          <a:xfrm>
            <a:off x="5332841" y="2205764"/>
            <a:ext cx="3987102" cy="1464868"/>
            <a:chOff x="5526640" y="1825630"/>
            <a:chExt cx="5210856" cy="1142068"/>
          </a:xfrm>
        </p:grpSpPr>
        <p:cxnSp>
          <p:nvCxnSpPr>
            <p:cNvPr id="246" name="直接连接符 24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0737496" y="1825630"/>
              <a:ext cx="0" cy="1142068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48" name="直接连接符 247"/>
          <p:cNvCxnSpPr/>
          <p:nvPr/>
        </p:nvCxnSpPr>
        <p:spPr>
          <a:xfrm>
            <a:off x="6688524" y="3987979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6688524" y="3765113"/>
            <a:ext cx="29191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5314460" y="4793596"/>
            <a:ext cx="162793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1" name="矩形 250"/>
          <p:cNvSpPr/>
          <p:nvPr/>
        </p:nvSpPr>
        <p:spPr>
          <a:xfrm>
            <a:off x="2511497" y="3543906"/>
            <a:ext cx="828857" cy="1259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2" name="矩形 251"/>
          <p:cNvSpPr/>
          <p:nvPr/>
        </p:nvSpPr>
        <p:spPr>
          <a:xfrm>
            <a:off x="1354818" y="3658283"/>
            <a:ext cx="236207" cy="434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3" name="矩形 252"/>
          <p:cNvSpPr/>
          <p:nvPr/>
        </p:nvSpPr>
        <p:spPr>
          <a:xfrm>
            <a:off x="1296010" y="3619636"/>
            <a:ext cx="37719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4760281" y="1162004"/>
            <a:ext cx="45466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altLang="zh-CN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4273539" y="2402491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31:26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4328012" y="2610592"/>
            <a:ext cx="3689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任意多边形: 形状 47"/>
          <p:cNvSpPr/>
          <p:nvPr/>
        </p:nvSpPr>
        <p:spPr>
          <a:xfrm>
            <a:off x="5320810" y="2839178"/>
            <a:ext cx="730210" cy="714336"/>
          </a:xfrm>
          <a:custGeom>
            <a:avLst/>
            <a:gdLst>
              <a:gd name="connsiteX0" fmla="*/ 0 w 730250"/>
              <a:gd name="connsiteY0" fmla="*/ 0 h 730250"/>
              <a:gd name="connsiteX1" fmla="*/ 730250 w 730250"/>
              <a:gd name="connsiteY1" fmla="*/ 0 h 730250"/>
              <a:gd name="connsiteX2" fmla="*/ 730250 w 730250"/>
              <a:gd name="connsiteY2" fmla="*/ 730250 h 730250"/>
              <a:gd name="connsiteX0-1" fmla="*/ 0 w 730250"/>
              <a:gd name="connsiteY0-2" fmla="*/ 0 h 714375"/>
              <a:gd name="connsiteX1-3" fmla="*/ 730250 w 730250"/>
              <a:gd name="connsiteY1-4" fmla="*/ 0 h 714375"/>
              <a:gd name="connsiteX2-5" fmla="*/ 730250 w 730250"/>
              <a:gd name="connsiteY2-6" fmla="*/ 714375 h 714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0250" h="714375">
                <a:moveTo>
                  <a:pt x="0" y="0"/>
                </a:moveTo>
                <a:lnTo>
                  <a:pt x="730250" y="0"/>
                </a:lnTo>
                <a:lnTo>
                  <a:pt x="730250" y="714375"/>
                </a:lnTo>
              </a:path>
            </a:pathLst>
          </a:cu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8" name="任意多边形: 形状 49"/>
          <p:cNvSpPr/>
          <p:nvPr/>
        </p:nvSpPr>
        <p:spPr>
          <a:xfrm flipH="1">
            <a:off x="4741740" y="3055067"/>
            <a:ext cx="45717" cy="1144460"/>
          </a:xfrm>
          <a:custGeom>
            <a:avLst/>
            <a:gdLst>
              <a:gd name="connsiteX0" fmla="*/ 0 w 0"/>
              <a:gd name="connsiteY0" fmla="*/ 0 h 1187450"/>
              <a:gd name="connsiteX1" fmla="*/ 0 w 0"/>
              <a:gd name="connsiteY1" fmla="*/ 118745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87450">
                <a:moveTo>
                  <a:pt x="0" y="0"/>
                </a:moveTo>
                <a:lnTo>
                  <a:pt x="0" y="1187450"/>
                </a:lnTo>
              </a:path>
            </a:pathLst>
          </a:cu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59" name="任意多边形: 形状 50"/>
          <p:cNvSpPr/>
          <p:nvPr/>
        </p:nvSpPr>
        <p:spPr>
          <a:xfrm>
            <a:off x="5211052" y="3045507"/>
            <a:ext cx="0" cy="1581064"/>
          </a:xfrm>
          <a:custGeom>
            <a:avLst/>
            <a:gdLst>
              <a:gd name="connsiteX0" fmla="*/ 0 w 0"/>
              <a:gd name="connsiteY0" fmla="*/ 0 h 1581150"/>
              <a:gd name="connsiteX1" fmla="*/ 0 w 0"/>
              <a:gd name="connsiteY1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81150">
                <a:moveTo>
                  <a:pt x="0" y="0"/>
                </a:moveTo>
                <a:lnTo>
                  <a:pt x="0" y="1581150"/>
                </a:lnTo>
              </a:path>
            </a:pathLst>
          </a:custGeom>
          <a:noFill/>
          <a:ln w="19050" cap="sq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260" name="直接连接符 259"/>
          <p:cNvCxnSpPr/>
          <p:nvPr/>
        </p:nvCxnSpPr>
        <p:spPr>
          <a:xfrm flipH="1">
            <a:off x="10208597" y="1841252"/>
            <a:ext cx="202696" cy="0"/>
          </a:xfrm>
          <a:prstGeom prst="line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/>
          <p:cNvCxnSpPr/>
          <p:nvPr/>
        </p:nvCxnSpPr>
        <p:spPr>
          <a:xfrm flipH="1">
            <a:off x="9826884" y="1896016"/>
            <a:ext cx="125458" cy="0"/>
          </a:xfrm>
          <a:prstGeom prst="line">
            <a:avLst/>
          </a:prstGeom>
          <a:noFill/>
          <a:ln w="31750" cap="sq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直接连接符 261"/>
          <p:cNvCxnSpPr/>
          <p:nvPr/>
        </p:nvCxnSpPr>
        <p:spPr>
          <a:xfrm flipV="1">
            <a:off x="1598410" y="3880989"/>
            <a:ext cx="401535" cy="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/>
          <p:nvPr/>
        </p:nvCxnSpPr>
        <p:spPr>
          <a:xfrm>
            <a:off x="2194242" y="3993062"/>
            <a:ext cx="30986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>
            <a:off x="2198811" y="3984301"/>
            <a:ext cx="305294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/>
          <p:cNvSpPr/>
          <p:nvPr/>
        </p:nvSpPr>
        <p:spPr>
          <a:xfrm>
            <a:off x="2036637" y="4080277"/>
            <a:ext cx="58801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2695849" y="3514980"/>
            <a:ext cx="47942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2963280" y="3714596"/>
            <a:ext cx="43942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2495570" y="3797142"/>
            <a:ext cx="3111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2508569" y="4104873"/>
            <a:ext cx="859155" cy="2959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Memory</a:t>
            </a:r>
            <a:endParaRPr lang="en-US" altLang="zh-CN" sz="1325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2478930" y="4438410"/>
            <a:ext cx="48895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915176" y="3622900"/>
            <a:ext cx="55816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3916200" y="4658833"/>
            <a:ext cx="5480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4339344" y="5551691"/>
            <a:ext cx="43878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15:0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4291113" y="431680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15:11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4337023" y="376607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20:16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4338062" y="3548208"/>
            <a:ext cx="50863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25:21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直接连接符 276"/>
          <p:cNvCxnSpPr/>
          <p:nvPr/>
        </p:nvCxnSpPr>
        <p:spPr>
          <a:xfrm>
            <a:off x="4381062" y="3766227"/>
            <a:ext cx="1038803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/>
          <p:nvPr/>
        </p:nvCxnSpPr>
        <p:spPr>
          <a:xfrm>
            <a:off x="4395396" y="3976872"/>
            <a:ext cx="16218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接连接符 278"/>
          <p:cNvCxnSpPr>
            <a:endCxn id="314" idx="1"/>
          </p:cNvCxnSpPr>
          <p:nvPr/>
        </p:nvCxnSpPr>
        <p:spPr>
          <a:xfrm>
            <a:off x="3349861" y="3862659"/>
            <a:ext cx="4015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/>
          <p:nvPr/>
        </p:nvCxnSpPr>
        <p:spPr>
          <a:xfrm>
            <a:off x="4384512" y="2826653"/>
            <a:ext cx="3238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>
            <a:off x="3936701" y="3879477"/>
            <a:ext cx="421697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2" name="直接连接符 281"/>
          <p:cNvCxnSpPr/>
          <p:nvPr/>
        </p:nvCxnSpPr>
        <p:spPr>
          <a:xfrm>
            <a:off x="3954536" y="4909966"/>
            <a:ext cx="1166818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3" name="矩形 282"/>
          <p:cNvSpPr/>
          <p:nvPr/>
        </p:nvSpPr>
        <p:spPr>
          <a:xfrm>
            <a:off x="7094200" y="3516241"/>
            <a:ext cx="3079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6627037" y="5485109"/>
            <a:ext cx="8845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SignImm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5" name="直接连接符 284"/>
          <p:cNvCxnSpPr/>
          <p:nvPr/>
        </p:nvCxnSpPr>
        <p:spPr>
          <a:xfrm>
            <a:off x="7160128" y="3773358"/>
            <a:ext cx="76840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/>
          <p:cNvCxnSpPr/>
          <p:nvPr/>
        </p:nvCxnSpPr>
        <p:spPr>
          <a:xfrm>
            <a:off x="8027491" y="4187685"/>
            <a:ext cx="2173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 286"/>
          <p:cNvSpPr/>
          <p:nvPr/>
        </p:nvSpPr>
        <p:spPr>
          <a:xfrm>
            <a:off x="7762630" y="4027844"/>
            <a:ext cx="2717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8" name="直接连接符 287"/>
          <p:cNvCxnSpPr/>
          <p:nvPr/>
        </p:nvCxnSpPr>
        <p:spPr>
          <a:xfrm>
            <a:off x="8700078" y="4279754"/>
            <a:ext cx="436538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矩形 288"/>
          <p:cNvSpPr/>
          <p:nvPr/>
        </p:nvSpPr>
        <p:spPr>
          <a:xfrm>
            <a:off x="7807859" y="5023426"/>
            <a:ext cx="4749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&lt;&lt;2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任意多边形: 形状 192"/>
          <p:cNvSpPr/>
          <p:nvPr/>
        </p:nvSpPr>
        <p:spPr>
          <a:xfrm flipV="1">
            <a:off x="8126467" y="3592589"/>
            <a:ext cx="969470" cy="47828"/>
          </a:xfrm>
          <a:custGeom>
            <a:avLst/>
            <a:gdLst>
              <a:gd name="connsiteX0" fmla="*/ 0 w 901700"/>
              <a:gd name="connsiteY0" fmla="*/ 0 h 107950"/>
              <a:gd name="connsiteX1" fmla="*/ 831850 w 901700"/>
              <a:gd name="connsiteY1" fmla="*/ 0 h 107950"/>
              <a:gd name="connsiteX2" fmla="*/ 831850 w 901700"/>
              <a:gd name="connsiteY2" fmla="*/ 107950 h 107950"/>
              <a:gd name="connsiteX3" fmla="*/ 901700 w 901700"/>
              <a:gd name="connsiteY3" fmla="*/ 107950 h 107950"/>
              <a:gd name="connsiteX0-1" fmla="*/ 0 w 914400"/>
              <a:gd name="connsiteY0-2" fmla="*/ 0 h 107950"/>
              <a:gd name="connsiteX1-3" fmla="*/ 831850 w 914400"/>
              <a:gd name="connsiteY1-4" fmla="*/ 0 h 107950"/>
              <a:gd name="connsiteX2-5" fmla="*/ 831850 w 914400"/>
              <a:gd name="connsiteY2-6" fmla="*/ 107950 h 107950"/>
              <a:gd name="connsiteX3-7" fmla="*/ 914400 w 914400"/>
              <a:gd name="connsiteY3-8" fmla="*/ 104775 h 107950"/>
              <a:gd name="connsiteX0-9" fmla="*/ 0 w 839397"/>
              <a:gd name="connsiteY0-10" fmla="*/ 0 h 107950"/>
              <a:gd name="connsiteX1-11" fmla="*/ 831850 w 839397"/>
              <a:gd name="connsiteY1-12" fmla="*/ 0 h 107950"/>
              <a:gd name="connsiteX2-13" fmla="*/ 831850 w 839397"/>
              <a:gd name="connsiteY2-14" fmla="*/ 107950 h 107950"/>
              <a:gd name="connsiteX3-15" fmla="*/ 838200 w 839397"/>
              <a:gd name="connsiteY3-16" fmla="*/ 97155 h 107950"/>
              <a:gd name="connsiteX0-17" fmla="*/ 0 w 839397"/>
              <a:gd name="connsiteY0-18" fmla="*/ 0 h 107950"/>
              <a:gd name="connsiteX1-19" fmla="*/ 831850 w 839397"/>
              <a:gd name="connsiteY1-20" fmla="*/ 0 h 107950"/>
              <a:gd name="connsiteX2-21" fmla="*/ 831850 w 839397"/>
              <a:gd name="connsiteY2-22" fmla="*/ 107950 h 107950"/>
              <a:gd name="connsiteX3-23" fmla="*/ 838200 w 839397"/>
              <a:gd name="connsiteY3-24" fmla="*/ 20955 h 107950"/>
              <a:gd name="connsiteX0-25" fmla="*/ 0 w 831850"/>
              <a:gd name="connsiteY0-26" fmla="*/ 0 h 107950"/>
              <a:gd name="connsiteX1-27" fmla="*/ 831850 w 831850"/>
              <a:gd name="connsiteY1-28" fmla="*/ 0 h 107950"/>
              <a:gd name="connsiteX2-29" fmla="*/ 831850 w 831850"/>
              <a:gd name="connsiteY2-30" fmla="*/ 107950 h 107950"/>
              <a:gd name="connsiteX0-31" fmla="*/ 0 w 831850"/>
              <a:gd name="connsiteY0-32" fmla="*/ 0 h 69850"/>
              <a:gd name="connsiteX1-33" fmla="*/ 831850 w 831850"/>
              <a:gd name="connsiteY1-34" fmla="*/ 0 h 69850"/>
              <a:gd name="connsiteX2-35" fmla="*/ 831850 w 831850"/>
              <a:gd name="connsiteY2-36" fmla="*/ 69850 h 69850"/>
              <a:gd name="connsiteX0-37" fmla="*/ 0 w 831850"/>
              <a:gd name="connsiteY0-38" fmla="*/ 0 h 0"/>
              <a:gd name="connsiteX1-39" fmla="*/ 831850 w 831850"/>
              <a:gd name="connsiteY1-40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sp>
        <p:nvSpPr>
          <p:cNvPr id="291" name="矩形 290"/>
          <p:cNvSpPr/>
          <p:nvPr/>
        </p:nvSpPr>
        <p:spPr>
          <a:xfrm>
            <a:off x="8613736" y="3374914"/>
            <a:ext cx="5638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SrcA</a:t>
            </a:r>
            <a:endParaRPr lang="en-US" altLang="zh-CN" sz="1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9278179" y="3467601"/>
            <a:ext cx="6381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9522317" y="4015496"/>
            <a:ext cx="834390" cy="27559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AluResult</a:t>
            </a:r>
            <a:endParaRPr lang="en-US" altLang="zh-CN" sz="12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4" name="直接连接符 293"/>
          <p:cNvCxnSpPr/>
          <p:nvPr/>
        </p:nvCxnSpPr>
        <p:spPr>
          <a:xfrm>
            <a:off x="10518848" y="4015870"/>
            <a:ext cx="649270" cy="0"/>
          </a:xfrm>
          <a:prstGeom prst="line">
            <a:avLst/>
          </a:prstGeom>
          <a:ln w="76200" cap="sq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10300836" y="3812381"/>
            <a:ext cx="205903" cy="409719"/>
          </a:xfrm>
          <a:prstGeom prst="rect">
            <a:avLst/>
          </a:prstGeom>
          <a:solidFill>
            <a:srgbClr val="FF66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endParaRPr lang="en-US" altLang="zh-CN" sz="11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96" name="直接连接符 295"/>
          <p:cNvCxnSpPr/>
          <p:nvPr/>
        </p:nvCxnSpPr>
        <p:spPr>
          <a:xfrm>
            <a:off x="4558935" y="4316105"/>
            <a:ext cx="139609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直接连接符 296"/>
          <p:cNvCxnSpPr/>
          <p:nvPr/>
        </p:nvCxnSpPr>
        <p:spPr>
          <a:xfrm>
            <a:off x="4381061" y="4527732"/>
            <a:ext cx="323831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8" name="直接连接符 297"/>
          <p:cNvCxnSpPr/>
          <p:nvPr/>
        </p:nvCxnSpPr>
        <p:spPr>
          <a:xfrm>
            <a:off x="4910188" y="4397451"/>
            <a:ext cx="544982" cy="0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9" name="组合 298"/>
          <p:cNvGrpSpPr/>
          <p:nvPr/>
        </p:nvGrpSpPr>
        <p:grpSpPr>
          <a:xfrm>
            <a:off x="4660931" y="1480353"/>
            <a:ext cx="653529" cy="1568364"/>
            <a:chOff x="4823977" y="1700209"/>
            <a:chExt cx="689269" cy="1654134"/>
          </a:xfrm>
        </p:grpSpPr>
        <p:sp>
          <p:nvSpPr>
            <p:cNvPr id="300" name="矩形: 圆角 25"/>
            <p:cNvSpPr/>
            <p:nvPr/>
          </p:nvSpPr>
          <p:spPr>
            <a:xfrm>
              <a:off x="4870344" y="1700209"/>
              <a:ext cx="642902" cy="1654134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4960120" y="1975984"/>
              <a:ext cx="438671" cy="829122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控 制 器</a:t>
              </a:r>
              <a:endParaRPr lang="zh-CN" altLang="en-US" sz="151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4823977" y="2948213"/>
              <a:ext cx="599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Func</a:t>
              </a:r>
              <a:endParaRPr lang="en-US" altLang="zh-CN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4823977" y="2738737"/>
              <a:ext cx="44335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</a:t>
              </a:r>
              <a:endPara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4" name="Group 1"/>
          <p:cNvGrpSpPr/>
          <p:nvPr/>
        </p:nvGrpSpPr>
        <p:grpSpPr>
          <a:xfrm>
            <a:off x="10383182" y="1687584"/>
            <a:ext cx="259246" cy="192503"/>
            <a:chOff x="3990332" y="3048832"/>
            <a:chExt cx="1009448" cy="723602"/>
          </a:xfrm>
        </p:grpSpPr>
        <p:sp>
          <p:nvSpPr>
            <p:cNvPr id="305" name="Stored Data 71"/>
            <p:cNvSpPr/>
            <p:nvPr/>
          </p:nvSpPr>
          <p:spPr>
            <a:xfrm rot="10800000">
              <a:off x="3997590" y="3048854"/>
              <a:ext cx="1002190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5183 w 10000"/>
                <a:gd name="connsiteY0-366" fmla="*/ 44 h 10000"/>
                <a:gd name="connsiteX1-367" fmla="*/ 10000 w 10000"/>
                <a:gd name="connsiteY1-368" fmla="*/ 0 h 10000"/>
                <a:gd name="connsiteX2-369" fmla="*/ 8935 w 10000"/>
                <a:gd name="connsiteY2-370" fmla="*/ 4956 h 10000"/>
                <a:gd name="connsiteX3-371" fmla="*/ 9999 w 10000"/>
                <a:gd name="connsiteY3-372" fmla="*/ 10000 h 10000"/>
                <a:gd name="connsiteX4-373" fmla="*/ 5183 w 10000"/>
                <a:gd name="connsiteY4-374" fmla="*/ 9912 h 10000"/>
                <a:gd name="connsiteX5-375" fmla="*/ 0 w 10000"/>
                <a:gd name="connsiteY5-376" fmla="*/ 5043 h 10000"/>
                <a:gd name="connsiteX6-377" fmla="*/ 5183 w 10000"/>
                <a:gd name="connsiteY6-378" fmla="*/ 44 h 10000"/>
                <a:gd name="connsiteX0-379" fmla="*/ 5183 w 10000"/>
                <a:gd name="connsiteY0-380" fmla="*/ 44 h 10000"/>
                <a:gd name="connsiteX1-381" fmla="*/ 10000 w 10000"/>
                <a:gd name="connsiteY1-382" fmla="*/ 0 h 10000"/>
                <a:gd name="connsiteX2-383" fmla="*/ 8935 w 10000"/>
                <a:gd name="connsiteY2-384" fmla="*/ 4956 h 10000"/>
                <a:gd name="connsiteX3-385" fmla="*/ 9999 w 10000"/>
                <a:gd name="connsiteY3-386" fmla="*/ 10000 h 10000"/>
                <a:gd name="connsiteX4-387" fmla="*/ 5183 w 10000"/>
                <a:gd name="connsiteY4-388" fmla="*/ 9912 h 10000"/>
                <a:gd name="connsiteX5-389" fmla="*/ 0 w 10000"/>
                <a:gd name="connsiteY5-390" fmla="*/ 5043 h 10000"/>
                <a:gd name="connsiteX6-391" fmla="*/ 5183 w 10000"/>
                <a:gd name="connsiteY6-392" fmla="*/ 44 h 10000"/>
                <a:gd name="connsiteX0-393" fmla="*/ 8935 w 10000"/>
                <a:gd name="connsiteY0-394" fmla="*/ 4956 h 10000"/>
                <a:gd name="connsiteX1-395" fmla="*/ 9999 w 10000"/>
                <a:gd name="connsiteY1-396" fmla="*/ 10000 h 10000"/>
                <a:gd name="connsiteX2-397" fmla="*/ 5183 w 10000"/>
                <a:gd name="connsiteY2-398" fmla="*/ 9912 h 10000"/>
                <a:gd name="connsiteX3-399" fmla="*/ 0 w 10000"/>
                <a:gd name="connsiteY3-400" fmla="*/ 5043 h 10000"/>
                <a:gd name="connsiteX4-401" fmla="*/ 5183 w 10000"/>
                <a:gd name="connsiteY4-402" fmla="*/ 44 h 10000"/>
                <a:gd name="connsiteX5-403" fmla="*/ 10000 w 10000"/>
                <a:gd name="connsiteY5-404" fmla="*/ 0 h 10000"/>
                <a:gd name="connsiteX6-405" fmla="*/ 9841 w 10000"/>
                <a:gd name="connsiteY6-406" fmla="*/ 6220 h 10000"/>
                <a:gd name="connsiteX0-407" fmla="*/ 8935 w 10000"/>
                <a:gd name="connsiteY0-408" fmla="*/ 4956 h 10000"/>
                <a:gd name="connsiteX1-409" fmla="*/ 9999 w 10000"/>
                <a:gd name="connsiteY1-410" fmla="*/ 10000 h 10000"/>
                <a:gd name="connsiteX2-411" fmla="*/ 5183 w 10000"/>
                <a:gd name="connsiteY2-412" fmla="*/ 9912 h 10000"/>
                <a:gd name="connsiteX3-413" fmla="*/ 0 w 10000"/>
                <a:gd name="connsiteY3-414" fmla="*/ 5043 h 10000"/>
                <a:gd name="connsiteX4-415" fmla="*/ 5183 w 10000"/>
                <a:gd name="connsiteY4-416" fmla="*/ 44 h 10000"/>
                <a:gd name="connsiteX5-417" fmla="*/ 10000 w 10000"/>
                <a:gd name="connsiteY5-418" fmla="*/ 0 h 10000"/>
                <a:gd name="connsiteX0-419" fmla="*/ 9999 w 10000"/>
                <a:gd name="connsiteY0-420" fmla="*/ 10000 h 10000"/>
                <a:gd name="connsiteX1-421" fmla="*/ 5183 w 10000"/>
                <a:gd name="connsiteY1-422" fmla="*/ 9912 h 10000"/>
                <a:gd name="connsiteX2-423" fmla="*/ 0 w 10000"/>
                <a:gd name="connsiteY2-424" fmla="*/ 5043 h 10000"/>
                <a:gd name="connsiteX3-425" fmla="*/ 5183 w 10000"/>
                <a:gd name="connsiteY3-426" fmla="*/ 44 h 10000"/>
                <a:gd name="connsiteX4-427" fmla="*/ 10000 w 10000"/>
                <a:gd name="connsiteY4-428" fmla="*/ 0 h 10000"/>
                <a:gd name="connsiteX0-429" fmla="*/ 8536 w 8537"/>
                <a:gd name="connsiteY0-430" fmla="*/ 10000 h 10000"/>
                <a:gd name="connsiteX1-431" fmla="*/ 3720 w 8537"/>
                <a:gd name="connsiteY1-432" fmla="*/ 9912 h 10000"/>
                <a:gd name="connsiteX2-433" fmla="*/ 0 w 8537"/>
                <a:gd name="connsiteY2-434" fmla="*/ 4793 h 10000"/>
                <a:gd name="connsiteX3-435" fmla="*/ 3720 w 8537"/>
                <a:gd name="connsiteY3-436" fmla="*/ 44 h 10000"/>
                <a:gd name="connsiteX4-437" fmla="*/ 8537 w 8537"/>
                <a:gd name="connsiteY4-438" fmla="*/ 0 h 10000"/>
                <a:gd name="connsiteX0-439" fmla="*/ 10342 w 10343"/>
                <a:gd name="connsiteY0-440" fmla="*/ 10000 h 10000"/>
                <a:gd name="connsiteX1-441" fmla="*/ 4701 w 10343"/>
                <a:gd name="connsiteY1-442" fmla="*/ 9912 h 10000"/>
                <a:gd name="connsiteX2-443" fmla="*/ 0 w 10343"/>
                <a:gd name="connsiteY2-444" fmla="*/ 4543 h 10000"/>
                <a:gd name="connsiteX3-445" fmla="*/ 4701 w 10343"/>
                <a:gd name="connsiteY3-446" fmla="*/ 44 h 10000"/>
                <a:gd name="connsiteX4-447" fmla="*/ 10343 w 10343"/>
                <a:gd name="connsiteY4-448" fmla="*/ 0 h 10000"/>
                <a:gd name="connsiteX0-449" fmla="*/ 9771 w 9772"/>
                <a:gd name="connsiteY0-450" fmla="*/ 10000 h 10000"/>
                <a:gd name="connsiteX1-451" fmla="*/ 4130 w 9772"/>
                <a:gd name="connsiteY1-452" fmla="*/ 9912 h 10000"/>
                <a:gd name="connsiteX2-453" fmla="*/ 0 w 9772"/>
                <a:gd name="connsiteY2-454" fmla="*/ 4917 h 10000"/>
                <a:gd name="connsiteX3-455" fmla="*/ 4130 w 9772"/>
                <a:gd name="connsiteY3-456" fmla="*/ 44 h 10000"/>
                <a:gd name="connsiteX4-457" fmla="*/ 9772 w 9772"/>
                <a:gd name="connsiteY4-458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772" h="10000">
                  <a:moveTo>
                    <a:pt x="9771" y="10000"/>
                  </a:moveTo>
                  <a:lnTo>
                    <a:pt x="4130" y="9912"/>
                  </a:lnTo>
                  <a:cubicBezTo>
                    <a:pt x="1643" y="9824"/>
                    <a:pt x="0" y="6562"/>
                    <a:pt x="0" y="4917"/>
                  </a:cubicBezTo>
                  <a:cubicBezTo>
                    <a:pt x="0" y="3272"/>
                    <a:pt x="1531" y="220"/>
                    <a:pt x="4130" y="44"/>
                  </a:cubicBezTo>
                  <a:lnTo>
                    <a:pt x="9772" y="0"/>
                  </a:lnTo>
                </a:path>
              </a:pathLst>
            </a:cu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  <p:sp>
          <p:nvSpPr>
            <p:cNvPr id="306" name="Stored Data 71"/>
            <p:cNvSpPr/>
            <p:nvPr/>
          </p:nvSpPr>
          <p:spPr>
            <a:xfrm rot="10800000">
              <a:off x="3990332" y="3048832"/>
              <a:ext cx="167778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-1" fmla="*/ 4932 w 13265"/>
                <a:gd name="connsiteY0-2" fmla="*/ 0 h 10000"/>
                <a:gd name="connsiteX1-3" fmla="*/ 13265 w 13265"/>
                <a:gd name="connsiteY1-4" fmla="*/ 0 h 10000"/>
                <a:gd name="connsiteX2-5" fmla="*/ 11598 w 13265"/>
                <a:gd name="connsiteY2-6" fmla="*/ 5000 h 10000"/>
                <a:gd name="connsiteX3-7" fmla="*/ 13265 w 13265"/>
                <a:gd name="connsiteY3-8" fmla="*/ 10000 h 10000"/>
                <a:gd name="connsiteX4-9" fmla="*/ 4932 w 13265"/>
                <a:gd name="connsiteY4-10" fmla="*/ 10000 h 10000"/>
                <a:gd name="connsiteX5-11" fmla="*/ 0 w 13265"/>
                <a:gd name="connsiteY5-12" fmla="*/ 5084 h 10000"/>
                <a:gd name="connsiteX6-13" fmla="*/ 4932 w 13265"/>
                <a:gd name="connsiteY6-14" fmla="*/ 0 h 10000"/>
                <a:gd name="connsiteX0-15" fmla="*/ 5226 w 13559"/>
                <a:gd name="connsiteY0-16" fmla="*/ 0 h 10000"/>
                <a:gd name="connsiteX1-17" fmla="*/ 13559 w 13559"/>
                <a:gd name="connsiteY1-18" fmla="*/ 0 h 10000"/>
                <a:gd name="connsiteX2-19" fmla="*/ 11892 w 13559"/>
                <a:gd name="connsiteY2-20" fmla="*/ 5000 h 10000"/>
                <a:gd name="connsiteX3-21" fmla="*/ 13559 w 13559"/>
                <a:gd name="connsiteY3-22" fmla="*/ 10000 h 10000"/>
                <a:gd name="connsiteX4-23" fmla="*/ 5226 w 13559"/>
                <a:gd name="connsiteY4-24" fmla="*/ 10000 h 10000"/>
                <a:gd name="connsiteX5-25" fmla="*/ 294 w 13559"/>
                <a:gd name="connsiteY5-26" fmla="*/ 5084 h 10000"/>
                <a:gd name="connsiteX6-27" fmla="*/ 5226 w 13559"/>
                <a:gd name="connsiteY6-28" fmla="*/ 0 h 10000"/>
                <a:gd name="connsiteX0-29" fmla="*/ 4933 w 13266"/>
                <a:gd name="connsiteY0-30" fmla="*/ 0 h 10000"/>
                <a:gd name="connsiteX1-31" fmla="*/ 13266 w 13266"/>
                <a:gd name="connsiteY1-32" fmla="*/ 0 h 10000"/>
                <a:gd name="connsiteX2-33" fmla="*/ 11599 w 13266"/>
                <a:gd name="connsiteY2-34" fmla="*/ 5000 h 10000"/>
                <a:gd name="connsiteX3-35" fmla="*/ 13266 w 13266"/>
                <a:gd name="connsiteY3-36" fmla="*/ 10000 h 10000"/>
                <a:gd name="connsiteX4-37" fmla="*/ 4933 w 13266"/>
                <a:gd name="connsiteY4-38" fmla="*/ 10000 h 10000"/>
                <a:gd name="connsiteX5-39" fmla="*/ 1 w 13266"/>
                <a:gd name="connsiteY5-40" fmla="*/ 5084 h 10000"/>
                <a:gd name="connsiteX6-41" fmla="*/ 4933 w 13266"/>
                <a:gd name="connsiteY6-42" fmla="*/ 0 h 10000"/>
                <a:gd name="connsiteX0-43" fmla="*/ 4933 w 13266"/>
                <a:gd name="connsiteY0-44" fmla="*/ 0 h 10000"/>
                <a:gd name="connsiteX1-45" fmla="*/ 13266 w 13266"/>
                <a:gd name="connsiteY1-46" fmla="*/ 0 h 10000"/>
                <a:gd name="connsiteX2-47" fmla="*/ 11599 w 13266"/>
                <a:gd name="connsiteY2-48" fmla="*/ 5000 h 10000"/>
                <a:gd name="connsiteX3-49" fmla="*/ 13266 w 13266"/>
                <a:gd name="connsiteY3-50" fmla="*/ 10000 h 10000"/>
                <a:gd name="connsiteX4-51" fmla="*/ 4933 w 13266"/>
                <a:gd name="connsiteY4-52" fmla="*/ 10000 h 10000"/>
                <a:gd name="connsiteX5-53" fmla="*/ 1 w 13266"/>
                <a:gd name="connsiteY5-54" fmla="*/ 5084 h 10000"/>
                <a:gd name="connsiteX6-55" fmla="*/ 4933 w 13266"/>
                <a:gd name="connsiteY6-56" fmla="*/ 0 h 10000"/>
                <a:gd name="connsiteX0-57" fmla="*/ 4966 w 13299"/>
                <a:gd name="connsiteY0-58" fmla="*/ 0 h 10000"/>
                <a:gd name="connsiteX1-59" fmla="*/ 13299 w 13299"/>
                <a:gd name="connsiteY1-60" fmla="*/ 0 h 10000"/>
                <a:gd name="connsiteX2-61" fmla="*/ 11632 w 13299"/>
                <a:gd name="connsiteY2-62" fmla="*/ 5000 h 10000"/>
                <a:gd name="connsiteX3-63" fmla="*/ 13299 w 13299"/>
                <a:gd name="connsiteY3-64" fmla="*/ 10000 h 10000"/>
                <a:gd name="connsiteX4-65" fmla="*/ 7782 w 13299"/>
                <a:gd name="connsiteY4-66" fmla="*/ 10000 h 10000"/>
                <a:gd name="connsiteX5-67" fmla="*/ 34 w 13299"/>
                <a:gd name="connsiteY5-68" fmla="*/ 5084 h 10000"/>
                <a:gd name="connsiteX6-69" fmla="*/ 4966 w 13299"/>
                <a:gd name="connsiteY6-70" fmla="*/ 0 h 10000"/>
                <a:gd name="connsiteX0-71" fmla="*/ 4947 w 13280"/>
                <a:gd name="connsiteY0-72" fmla="*/ 0 h 10000"/>
                <a:gd name="connsiteX1-73" fmla="*/ 13280 w 13280"/>
                <a:gd name="connsiteY1-74" fmla="*/ 0 h 10000"/>
                <a:gd name="connsiteX2-75" fmla="*/ 11613 w 13280"/>
                <a:gd name="connsiteY2-76" fmla="*/ 5000 h 10000"/>
                <a:gd name="connsiteX3-77" fmla="*/ 13280 w 13280"/>
                <a:gd name="connsiteY3-78" fmla="*/ 10000 h 10000"/>
                <a:gd name="connsiteX4-79" fmla="*/ 6702 w 13280"/>
                <a:gd name="connsiteY4-80" fmla="*/ 9832 h 10000"/>
                <a:gd name="connsiteX5-81" fmla="*/ 15 w 13280"/>
                <a:gd name="connsiteY5-82" fmla="*/ 5084 h 10000"/>
                <a:gd name="connsiteX6-83" fmla="*/ 4947 w 13280"/>
                <a:gd name="connsiteY6-84" fmla="*/ 0 h 10000"/>
                <a:gd name="connsiteX0-85" fmla="*/ 4933 w 13266"/>
                <a:gd name="connsiteY0-86" fmla="*/ 0 h 10000"/>
                <a:gd name="connsiteX1-87" fmla="*/ 13266 w 13266"/>
                <a:gd name="connsiteY1-88" fmla="*/ 0 h 10000"/>
                <a:gd name="connsiteX2-89" fmla="*/ 11599 w 13266"/>
                <a:gd name="connsiteY2-90" fmla="*/ 5000 h 10000"/>
                <a:gd name="connsiteX3-91" fmla="*/ 13266 w 13266"/>
                <a:gd name="connsiteY3-92" fmla="*/ 10000 h 10000"/>
                <a:gd name="connsiteX4-93" fmla="*/ 6688 w 13266"/>
                <a:gd name="connsiteY4-94" fmla="*/ 9832 h 10000"/>
                <a:gd name="connsiteX5-95" fmla="*/ 1 w 13266"/>
                <a:gd name="connsiteY5-96" fmla="*/ 5084 h 10000"/>
                <a:gd name="connsiteX6-97" fmla="*/ 4933 w 13266"/>
                <a:gd name="connsiteY6-98" fmla="*/ 0 h 10000"/>
                <a:gd name="connsiteX0-99" fmla="*/ 5711 w 13268"/>
                <a:gd name="connsiteY0-100" fmla="*/ 126 h 10000"/>
                <a:gd name="connsiteX1-101" fmla="*/ 13268 w 13268"/>
                <a:gd name="connsiteY1-102" fmla="*/ 0 h 10000"/>
                <a:gd name="connsiteX2-103" fmla="*/ 11601 w 13268"/>
                <a:gd name="connsiteY2-104" fmla="*/ 5000 h 10000"/>
                <a:gd name="connsiteX3-105" fmla="*/ 13268 w 13268"/>
                <a:gd name="connsiteY3-106" fmla="*/ 10000 h 10000"/>
                <a:gd name="connsiteX4-107" fmla="*/ 6690 w 13268"/>
                <a:gd name="connsiteY4-108" fmla="*/ 9832 h 10000"/>
                <a:gd name="connsiteX5-109" fmla="*/ 3 w 13268"/>
                <a:gd name="connsiteY5-110" fmla="*/ 5084 h 10000"/>
                <a:gd name="connsiteX6-111" fmla="*/ 5711 w 13268"/>
                <a:gd name="connsiteY6-112" fmla="*/ 126 h 10000"/>
                <a:gd name="connsiteX0-113" fmla="*/ 5709 w 13266"/>
                <a:gd name="connsiteY0-114" fmla="*/ 126 h 10000"/>
                <a:gd name="connsiteX1-115" fmla="*/ 13266 w 13266"/>
                <a:gd name="connsiteY1-116" fmla="*/ 0 h 10000"/>
                <a:gd name="connsiteX2-117" fmla="*/ 11599 w 13266"/>
                <a:gd name="connsiteY2-118" fmla="*/ 5000 h 10000"/>
                <a:gd name="connsiteX3-119" fmla="*/ 13266 w 13266"/>
                <a:gd name="connsiteY3-120" fmla="*/ 10000 h 10000"/>
                <a:gd name="connsiteX4-121" fmla="*/ 6688 w 13266"/>
                <a:gd name="connsiteY4-122" fmla="*/ 9832 h 10000"/>
                <a:gd name="connsiteX5-123" fmla="*/ 1 w 13266"/>
                <a:gd name="connsiteY5-124" fmla="*/ 5084 h 10000"/>
                <a:gd name="connsiteX6-125" fmla="*/ 5709 w 13266"/>
                <a:gd name="connsiteY6-126" fmla="*/ 126 h 10000"/>
                <a:gd name="connsiteX0-127" fmla="*/ 5709 w 13266"/>
                <a:gd name="connsiteY0-128" fmla="*/ 126 h 10000"/>
                <a:gd name="connsiteX1-129" fmla="*/ 13266 w 13266"/>
                <a:gd name="connsiteY1-130" fmla="*/ 0 h 10000"/>
                <a:gd name="connsiteX2-131" fmla="*/ 11599 w 13266"/>
                <a:gd name="connsiteY2-132" fmla="*/ 5000 h 10000"/>
                <a:gd name="connsiteX3-133" fmla="*/ 13266 w 13266"/>
                <a:gd name="connsiteY3-134" fmla="*/ 10000 h 10000"/>
                <a:gd name="connsiteX4-135" fmla="*/ 6688 w 13266"/>
                <a:gd name="connsiteY4-136" fmla="*/ 9832 h 10000"/>
                <a:gd name="connsiteX5-137" fmla="*/ 1 w 13266"/>
                <a:gd name="connsiteY5-138" fmla="*/ 5084 h 10000"/>
                <a:gd name="connsiteX6-139" fmla="*/ 5709 w 13266"/>
                <a:gd name="connsiteY6-140" fmla="*/ 126 h 10000"/>
                <a:gd name="connsiteX0-141" fmla="*/ 6688 w 13265"/>
                <a:gd name="connsiteY0-142" fmla="*/ 42 h 10000"/>
                <a:gd name="connsiteX1-143" fmla="*/ 13265 w 13265"/>
                <a:gd name="connsiteY1-144" fmla="*/ 0 h 10000"/>
                <a:gd name="connsiteX2-145" fmla="*/ 11598 w 13265"/>
                <a:gd name="connsiteY2-146" fmla="*/ 5000 h 10000"/>
                <a:gd name="connsiteX3-147" fmla="*/ 13265 w 13265"/>
                <a:gd name="connsiteY3-148" fmla="*/ 10000 h 10000"/>
                <a:gd name="connsiteX4-149" fmla="*/ 6687 w 13265"/>
                <a:gd name="connsiteY4-150" fmla="*/ 9832 h 10000"/>
                <a:gd name="connsiteX5-151" fmla="*/ 0 w 13265"/>
                <a:gd name="connsiteY5-152" fmla="*/ 5084 h 10000"/>
                <a:gd name="connsiteX6-153" fmla="*/ 6688 w 13265"/>
                <a:gd name="connsiteY6-154" fmla="*/ 42 h 10000"/>
                <a:gd name="connsiteX0-155" fmla="*/ 6688 w 13265"/>
                <a:gd name="connsiteY0-156" fmla="*/ 42 h 9832"/>
                <a:gd name="connsiteX1-157" fmla="*/ 13265 w 13265"/>
                <a:gd name="connsiteY1-158" fmla="*/ 0 h 9832"/>
                <a:gd name="connsiteX2-159" fmla="*/ 11598 w 13265"/>
                <a:gd name="connsiteY2-160" fmla="*/ 5000 h 9832"/>
                <a:gd name="connsiteX3-161" fmla="*/ 11387 w 13265"/>
                <a:gd name="connsiteY3-162" fmla="*/ 9790 h 9832"/>
                <a:gd name="connsiteX4-163" fmla="*/ 6687 w 13265"/>
                <a:gd name="connsiteY4-164" fmla="*/ 9832 h 9832"/>
                <a:gd name="connsiteX5-165" fmla="*/ 0 w 13265"/>
                <a:gd name="connsiteY5-166" fmla="*/ 5084 h 9832"/>
                <a:gd name="connsiteX6-167" fmla="*/ 6688 w 13265"/>
                <a:gd name="connsiteY6-168" fmla="*/ 42 h 9832"/>
                <a:gd name="connsiteX0-169" fmla="*/ 5042 w 10000"/>
                <a:gd name="connsiteY0-170" fmla="*/ 43 h 10000"/>
                <a:gd name="connsiteX1-171" fmla="*/ 10000 w 10000"/>
                <a:gd name="connsiteY1-172" fmla="*/ 0 h 10000"/>
                <a:gd name="connsiteX2-173" fmla="*/ 8743 w 10000"/>
                <a:gd name="connsiteY2-174" fmla="*/ 5085 h 10000"/>
                <a:gd name="connsiteX3-175" fmla="*/ 9692 w 10000"/>
                <a:gd name="connsiteY3-176" fmla="*/ 10000 h 10000"/>
                <a:gd name="connsiteX4-177" fmla="*/ 5041 w 10000"/>
                <a:gd name="connsiteY4-178" fmla="*/ 10000 h 10000"/>
                <a:gd name="connsiteX5-179" fmla="*/ 0 w 10000"/>
                <a:gd name="connsiteY5-180" fmla="*/ 5171 h 10000"/>
                <a:gd name="connsiteX6-181" fmla="*/ 5042 w 10000"/>
                <a:gd name="connsiteY6-182" fmla="*/ 43 h 10000"/>
                <a:gd name="connsiteX0-183" fmla="*/ 5042 w 10000"/>
                <a:gd name="connsiteY0-184" fmla="*/ 43 h 10000"/>
                <a:gd name="connsiteX1-185" fmla="*/ 10000 w 10000"/>
                <a:gd name="connsiteY1-186" fmla="*/ 0 h 10000"/>
                <a:gd name="connsiteX2-187" fmla="*/ 8743 w 10000"/>
                <a:gd name="connsiteY2-188" fmla="*/ 5085 h 10000"/>
                <a:gd name="connsiteX3-189" fmla="*/ 9784 w 10000"/>
                <a:gd name="connsiteY3-190" fmla="*/ 10000 h 10000"/>
                <a:gd name="connsiteX4-191" fmla="*/ 5041 w 10000"/>
                <a:gd name="connsiteY4-192" fmla="*/ 10000 h 10000"/>
                <a:gd name="connsiteX5-193" fmla="*/ 0 w 10000"/>
                <a:gd name="connsiteY5-194" fmla="*/ 5171 h 10000"/>
                <a:gd name="connsiteX6-195" fmla="*/ 5042 w 10000"/>
                <a:gd name="connsiteY6-196" fmla="*/ 43 h 10000"/>
                <a:gd name="connsiteX0-197" fmla="*/ 5042 w 9784"/>
                <a:gd name="connsiteY0-198" fmla="*/ 0 h 9957"/>
                <a:gd name="connsiteX1-199" fmla="*/ 9415 w 9784"/>
                <a:gd name="connsiteY1-200" fmla="*/ 171 h 9957"/>
                <a:gd name="connsiteX2-201" fmla="*/ 8743 w 9784"/>
                <a:gd name="connsiteY2-202" fmla="*/ 5042 h 9957"/>
                <a:gd name="connsiteX3-203" fmla="*/ 9784 w 9784"/>
                <a:gd name="connsiteY3-204" fmla="*/ 9957 h 9957"/>
                <a:gd name="connsiteX4-205" fmla="*/ 5041 w 9784"/>
                <a:gd name="connsiteY4-206" fmla="*/ 9957 h 9957"/>
                <a:gd name="connsiteX5-207" fmla="*/ 0 w 9784"/>
                <a:gd name="connsiteY5-208" fmla="*/ 5128 h 9957"/>
                <a:gd name="connsiteX6-209" fmla="*/ 5042 w 9784"/>
                <a:gd name="connsiteY6-210" fmla="*/ 0 h 9957"/>
                <a:gd name="connsiteX0-211" fmla="*/ 5153 w 10000"/>
                <a:gd name="connsiteY0-212" fmla="*/ 0 h 10000"/>
                <a:gd name="connsiteX1-213" fmla="*/ 9875 w 10000"/>
                <a:gd name="connsiteY1-214" fmla="*/ 172 h 10000"/>
                <a:gd name="connsiteX2-215" fmla="*/ 8936 w 10000"/>
                <a:gd name="connsiteY2-216" fmla="*/ 5064 h 10000"/>
                <a:gd name="connsiteX3-217" fmla="*/ 10000 w 10000"/>
                <a:gd name="connsiteY3-218" fmla="*/ 10000 h 10000"/>
                <a:gd name="connsiteX4-219" fmla="*/ 5152 w 10000"/>
                <a:gd name="connsiteY4-220" fmla="*/ 10000 h 10000"/>
                <a:gd name="connsiteX5-221" fmla="*/ 0 w 10000"/>
                <a:gd name="connsiteY5-222" fmla="*/ 5150 h 10000"/>
                <a:gd name="connsiteX6-223" fmla="*/ 5153 w 10000"/>
                <a:gd name="connsiteY6-224" fmla="*/ 0 h 10000"/>
                <a:gd name="connsiteX0-225" fmla="*/ 5153 w 10001"/>
                <a:gd name="connsiteY0-226" fmla="*/ 0 h 10000"/>
                <a:gd name="connsiteX1-227" fmla="*/ 10001 w 10001"/>
                <a:gd name="connsiteY1-228" fmla="*/ 215 h 10000"/>
                <a:gd name="connsiteX2-229" fmla="*/ 8936 w 10001"/>
                <a:gd name="connsiteY2-230" fmla="*/ 5064 h 10000"/>
                <a:gd name="connsiteX3-231" fmla="*/ 10000 w 10001"/>
                <a:gd name="connsiteY3-232" fmla="*/ 10000 h 10000"/>
                <a:gd name="connsiteX4-233" fmla="*/ 5152 w 10001"/>
                <a:gd name="connsiteY4-234" fmla="*/ 10000 h 10000"/>
                <a:gd name="connsiteX5-235" fmla="*/ 0 w 10001"/>
                <a:gd name="connsiteY5-236" fmla="*/ 5150 h 10000"/>
                <a:gd name="connsiteX6-237" fmla="*/ 5153 w 10001"/>
                <a:gd name="connsiteY6-238" fmla="*/ 0 h 10000"/>
                <a:gd name="connsiteX0-239" fmla="*/ 5184 w 10001"/>
                <a:gd name="connsiteY0-240" fmla="*/ 43 h 9785"/>
                <a:gd name="connsiteX1-241" fmla="*/ 10001 w 10001"/>
                <a:gd name="connsiteY1-242" fmla="*/ 0 h 9785"/>
                <a:gd name="connsiteX2-243" fmla="*/ 8936 w 10001"/>
                <a:gd name="connsiteY2-244" fmla="*/ 4849 h 9785"/>
                <a:gd name="connsiteX3-245" fmla="*/ 10000 w 10001"/>
                <a:gd name="connsiteY3-246" fmla="*/ 9785 h 9785"/>
                <a:gd name="connsiteX4-247" fmla="*/ 5152 w 10001"/>
                <a:gd name="connsiteY4-248" fmla="*/ 9785 h 9785"/>
                <a:gd name="connsiteX5-249" fmla="*/ 0 w 10001"/>
                <a:gd name="connsiteY5-250" fmla="*/ 4935 h 9785"/>
                <a:gd name="connsiteX6-251" fmla="*/ 5184 w 10001"/>
                <a:gd name="connsiteY6-252" fmla="*/ 43 h 9785"/>
                <a:gd name="connsiteX0-253" fmla="*/ 5183 w 10000"/>
                <a:gd name="connsiteY0-254" fmla="*/ 44 h 10000"/>
                <a:gd name="connsiteX1-255" fmla="*/ 10000 w 10000"/>
                <a:gd name="connsiteY1-256" fmla="*/ 0 h 10000"/>
                <a:gd name="connsiteX2-257" fmla="*/ 8935 w 10000"/>
                <a:gd name="connsiteY2-258" fmla="*/ 4956 h 10000"/>
                <a:gd name="connsiteX3-259" fmla="*/ 9999 w 10000"/>
                <a:gd name="connsiteY3-260" fmla="*/ 10000 h 10000"/>
                <a:gd name="connsiteX4-261" fmla="*/ 5151 w 10000"/>
                <a:gd name="connsiteY4-262" fmla="*/ 10000 h 10000"/>
                <a:gd name="connsiteX5-263" fmla="*/ 0 w 10000"/>
                <a:gd name="connsiteY5-264" fmla="*/ 5043 h 10000"/>
                <a:gd name="connsiteX6-265" fmla="*/ 5183 w 10000"/>
                <a:gd name="connsiteY6-266" fmla="*/ 44 h 10000"/>
                <a:gd name="connsiteX0-267" fmla="*/ 5183 w 10000"/>
                <a:gd name="connsiteY0-268" fmla="*/ 44 h 10000"/>
                <a:gd name="connsiteX1-269" fmla="*/ 10000 w 10000"/>
                <a:gd name="connsiteY1-270" fmla="*/ 0 h 10000"/>
                <a:gd name="connsiteX2-271" fmla="*/ 8935 w 10000"/>
                <a:gd name="connsiteY2-272" fmla="*/ 4956 h 10000"/>
                <a:gd name="connsiteX3-273" fmla="*/ 9999 w 10000"/>
                <a:gd name="connsiteY3-274" fmla="*/ 10000 h 10000"/>
                <a:gd name="connsiteX4-275" fmla="*/ 5151 w 10000"/>
                <a:gd name="connsiteY4-276" fmla="*/ 10000 h 10000"/>
                <a:gd name="connsiteX5-277" fmla="*/ 0 w 10000"/>
                <a:gd name="connsiteY5-278" fmla="*/ 5043 h 10000"/>
                <a:gd name="connsiteX6-279" fmla="*/ 5183 w 10000"/>
                <a:gd name="connsiteY6-280" fmla="*/ 44 h 10000"/>
                <a:gd name="connsiteX0-281" fmla="*/ 5183 w 10000"/>
                <a:gd name="connsiteY0-282" fmla="*/ 44 h 10000"/>
                <a:gd name="connsiteX1-283" fmla="*/ 10000 w 10000"/>
                <a:gd name="connsiteY1-284" fmla="*/ 0 h 10000"/>
                <a:gd name="connsiteX2-285" fmla="*/ 8935 w 10000"/>
                <a:gd name="connsiteY2-286" fmla="*/ 4956 h 10000"/>
                <a:gd name="connsiteX3-287" fmla="*/ 9999 w 10000"/>
                <a:gd name="connsiteY3-288" fmla="*/ 10000 h 10000"/>
                <a:gd name="connsiteX4-289" fmla="*/ 5151 w 10000"/>
                <a:gd name="connsiteY4-290" fmla="*/ 10000 h 10000"/>
                <a:gd name="connsiteX5-291" fmla="*/ 0 w 10000"/>
                <a:gd name="connsiteY5-292" fmla="*/ 5043 h 10000"/>
                <a:gd name="connsiteX6-293" fmla="*/ 5183 w 10000"/>
                <a:gd name="connsiteY6-294" fmla="*/ 44 h 10000"/>
                <a:gd name="connsiteX0-295" fmla="*/ 5183 w 10000"/>
                <a:gd name="connsiteY0-296" fmla="*/ 44 h 10000"/>
                <a:gd name="connsiteX1-297" fmla="*/ 10000 w 10000"/>
                <a:gd name="connsiteY1-298" fmla="*/ 0 h 10000"/>
                <a:gd name="connsiteX2-299" fmla="*/ 8935 w 10000"/>
                <a:gd name="connsiteY2-300" fmla="*/ 4956 h 10000"/>
                <a:gd name="connsiteX3-301" fmla="*/ 9999 w 10000"/>
                <a:gd name="connsiteY3-302" fmla="*/ 10000 h 10000"/>
                <a:gd name="connsiteX4-303" fmla="*/ 5151 w 10000"/>
                <a:gd name="connsiteY4-304" fmla="*/ 10000 h 10000"/>
                <a:gd name="connsiteX5-305" fmla="*/ 0 w 10000"/>
                <a:gd name="connsiteY5-306" fmla="*/ 5043 h 10000"/>
                <a:gd name="connsiteX6-307" fmla="*/ 5183 w 10000"/>
                <a:gd name="connsiteY6-308" fmla="*/ 44 h 10000"/>
                <a:gd name="connsiteX0-309" fmla="*/ 5183 w 10000"/>
                <a:gd name="connsiteY0-310" fmla="*/ 44 h 10000"/>
                <a:gd name="connsiteX1-311" fmla="*/ 10000 w 10000"/>
                <a:gd name="connsiteY1-312" fmla="*/ 0 h 10000"/>
                <a:gd name="connsiteX2-313" fmla="*/ 8935 w 10000"/>
                <a:gd name="connsiteY2-314" fmla="*/ 4956 h 10000"/>
                <a:gd name="connsiteX3-315" fmla="*/ 9999 w 10000"/>
                <a:gd name="connsiteY3-316" fmla="*/ 10000 h 10000"/>
                <a:gd name="connsiteX4-317" fmla="*/ 5151 w 10000"/>
                <a:gd name="connsiteY4-318" fmla="*/ 10000 h 10000"/>
                <a:gd name="connsiteX5-319" fmla="*/ 0 w 10000"/>
                <a:gd name="connsiteY5-320" fmla="*/ 5043 h 10000"/>
                <a:gd name="connsiteX6-321" fmla="*/ 5183 w 10000"/>
                <a:gd name="connsiteY6-322" fmla="*/ 44 h 10000"/>
                <a:gd name="connsiteX0-323" fmla="*/ 5183 w 10000"/>
                <a:gd name="connsiteY0-324" fmla="*/ 44 h 10000"/>
                <a:gd name="connsiteX1-325" fmla="*/ 10000 w 10000"/>
                <a:gd name="connsiteY1-326" fmla="*/ 0 h 10000"/>
                <a:gd name="connsiteX2-327" fmla="*/ 8935 w 10000"/>
                <a:gd name="connsiteY2-328" fmla="*/ 4956 h 10000"/>
                <a:gd name="connsiteX3-329" fmla="*/ 9999 w 10000"/>
                <a:gd name="connsiteY3-330" fmla="*/ 10000 h 10000"/>
                <a:gd name="connsiteX4-331" fmla="*/ 5340 w 10000"/>
                <a:gd name="connsiteY4-332" fmla="*/ 9956 h 10000"/>
                <a:gd name="connsiteX5-333" fmla="*/ 0 w 10000"/>
                <a:gd name="connsiteY5-334" fmla="*/ 5043 h 10000"/>
                <a:gd name="connsiteX6-335" fmla="*/ 5183 w 10000"/>
                <a:gd name="connsiteY6-336" fmla="*/ 44 h 10000"/>
                <a:gd name="connsiteX0-337" fmla="*/ 5183 w 10000"/>
                <a:gd name="connsiteY0-338" fmla="*/ 44 h 10000"/>
                <a:gd name="connsiteX1-339" fmla="*/ 10000 w 10000"/>
                <a:gd name="connsiteY1-340" fmla="*/ 0 h 10000"/>
                <a:gd name="connsiteX2-341" fmla="*/ 8935 w 10000"/>
                <a:gd name="connsiteY2-342" fmla="*/ 4956 h 10000"/>
                <a:gd name="connsiteX3-343" fmla="*/ 9999 w 10000"/>
                <a:gd name="connsiteY3-344" fmla="*/ 10000 h 10000"/>
                <a:gd name="connsiteX4-345" fmla="*/ 5340 w 10000"/>
                <a:gd name="connsiteY4-346" fmla="*/ 9956 h 10000"/>
                <a:gd name="connsiteX5-347" fmla="*/ 0 w 10000"/>
                <a:gd name="connsiteY5-348" fmla="*/ 5043 h 10000"/>
                <a:gd name="connsiteX6-349" fmla="*/ 5183 w 10000"/>
                <a:gd name="connsiteY6-350" fmla="*/ 44 h 10000"/>
                <a:gd name="connsiteX0-351" fmla="*/ 5183 w 10000"/>
                <a:gd name="connsiteY0-352" fmla="*/ 44 h 10000"/>
                <a:gd name="connsiteX1-353" fmla="*/ 10000 w 10000"/>
                <a:gd name="connsiteY1-354" fmla="*/ 0 h 10000"/>
                <a:gd name="connsiteX2-355" fmla="*/ 8935 w 10000"/>
                <a:gd name="connsiteY2-356" fmla="*/ 4956 h 10000"/>
                <a:gd name="connsiteX3-357" fmla="*/ 9999 w 10000"/>
                <a:gd name="connsiteY3-358" fmla="*/ 10000 h 10000"/>
                <a:gd name="connsiteX4-359" fmla="*/ 5183 w 10000"/>
                <a:gd name="connsiteY4-360" fmla="*/ 9912 h 10000"/>
                <a:gd name="connsiteX5-361" fmla="*/ 0 w 10000"/>
                <a:gd name="connsiteY5-362" fmla="*/ 5043 h 10000"/>
                <a:gd name="connsiteX6-363" fmla="*/ 5183 w 10000"/>
                <a:gd name="connsiteY6-364" fmla="*/ 44 h 10000"/>
                <a:gd name="connsiteX0-365" fmla="*/ 603 w 5420"/>
                <a:gd name="connsiteY0-366" fmla="*/ 44 h 10000"/>
                <a:gd name="connsiteX1-367" fmla="*/ 5420 w 5420"/>
                <a:gd name="connsiteY1-368" fmla="*/ 0 h 10000"/>
                <a:gd name="connsiteX2-369" fmla="*/ 4355 w 5420"/>
                <a:gd name="connsiteY2-370" fmla="*/ 4956 h 10000"/>
                <a:gd name="connsiteX3-371" fmla="*/ 5419 w 5420"/>
                <a:gd name="connsiteY3-372" fmla="*/ 10000 h 10000"/>
                <a:gd name="connsiteX4-373" fmla="*/ 603 w 5420"/>
                <a:gd name="connsiteY4-374" fmla="*/ 9912 h 10000"/>
                <a:gd name="connsiteX5-375" fmla="*/ 603 w 5420"/>
                <a:gd name="connsiteY5-376" fmla="*/ 44 h 10000"/>
                <a:gd name="connsiteX0-377" fmla="*/ 1112 w 9999"/>
                <a:gd name="connsiteY0-378" fmla="*/ 9912 h 11176"/>
                <a:gd name="connsiteX1-379" fmla="*/ 1112 w 9999"/>
                <a:gd name="connsiteY1-380" fmla="*/ 44 h 11176"/>
                <a:gd name="connsiteX2-381" fmla="*/ 9999 w 9999"/>
                <a:gd name="connsiteY2-382" fmla="*/ 0 h 11176"/>
                <a:gd name="connsiteX3-383" fmla="*/ 8034 w 9999"/>
                <a:gd name="connsiteY3-384" fmla="*/ 4956 h 11176"/>
                <a:gd name="connsiteX4-385" fmla="*/ 9997 w 9999"/>
                <a:gd name="connsiteY4-386" fmla="*/ 10000 h 11176"/>
                <a:gd name="connsiteX5-387" fmla="*/ 2783 w 9999"/>
                <a:gd name="connsiteY5-388" fmla="*/ 11176 h 11176"/>
                <a:gd name="connsiteX0-389" fmla="*/ 1112 w 10000"/>
                <a:gd name="connsiteY0-390" fmla="*/ 8869 h 8948"/>
                <a:gd name="connsiteX1-391" fmla="*/ 1112 w 10000"/>
                <a:gd name="connsiteY1-392" fmla="*/ 39 h 8948"/>
                <a:gd name="connsiteX2-393" fmla="*/ 10000 w 10000"/>
                <a:gd name="connsiteY2-394" fmla="*/ 0 h 8948"/>
                <a:gd name="connsiteX3-395" fmla="*/ 8035 w 10000"/>
                <a:gd name="connsiteY3-396" fmla="*/ 4435 h 8948"/>
                <a:gd name="connsiteX4-397" fmla="*/ 9998 w 10000"/>
                <a:gd name="connsiteY4-398" fmla="*/ 8948 h 8948"/>
                <a:gd name="connsiteX0-399" fmla="*/ 0 w 8888"/>
                <a:gd name="connsiteY0-400" fmla="*/ 44 h 10000"/>
                <a:gd name="connsiteX1-401" fmla="*/ 8888 w 8888"/>
                <a:gd name="connsiteY1-402" fmla="*/ 0 h 10000"/>
                <a:gd name="connsiteX2-403" fmla="*/ 6923 w 8888"/>
                <a:gd name="connsiteY2-404" fmla="*/ 4956 h 10000"/>
                <a:gd name="connsiteX3-405" fmla="*/ 8886 w 8888"/>
                <a:gd name="connsiteY3-406" fmla="*/ 10000 h 10000"/>
                <a:gd name="connsiteX0-407" fmla="*/ 2211 w 2211"/>
                <a:gd name="connsiteY0-408" fmla="*/ 0 h 10000"/>
                <a:gd name="connsiteX1-409" fmla="*/ 0 w 2211"/>
                <a:gd name="connsiteY1-410" fmla="*/ 4956 h 10000"/>
                <a:gd name="connsiteX2-411" fmla="*/ 2209 w 2211"/>
                <a:gd name="connsiteY2-412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05" b="1"/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5080201" y="4550006"/>
            <a:ext cx="271780" cy="521970"/>
            <a:chOff x="4311617" y="4168879"/>
            <a:chExt cx="271795" cy="521999"/>
          </a:xfrm>
        </p:grpSpPr>
        <p:sp>
          <p:nvSpPr>
            <p:cNvPr id="308" name="流程图: 手动操作 307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0" name="矩形 309"/>
          <p:cNvSpPr/>
          <p:nvPr/>
        </p:nvSpPr>
        <p:spPr>
          <a:xfrm>
            <a:off x="4829435" y="3541641"/>
            <a:ext cx="300355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rs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4829435" y="3759071"/>
            <a:ext cx="29337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rt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4395395" y="4495411"/>
            <a:ext cx="325120" cy="260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rd</a:t>
            </a:r>
            <a:endParaRPr lang="en-US" altLang="zh-CN" sz="1100" b="1" dirty="0" err="1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3636843" y="3618203"/>
            <a:ext cx="454660" cy="768019"/>
            <a:chOff x="3743887" y="4137343"/>
            <a:chExt cx="479524" cy="810020"/>
          </a:xfrm>
        </p:grpSpPr>
        <p:sp>
          <p:nvSpPr>
            <p:cNvPr id="314" name="矩形 313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6" name="组合 315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317" name="组合 316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319" name="直接连接符 318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0" name="矩形 319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18" name="等腰三角形 317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grpSp>
        <p:nvGrpSpPr>
          <p:cNvPr id="321" name="组合 320"/>
          <p:cNvGrpSpPr/>
          <p:nvPr/>
        </p:nvGrpSpPr>
        <p:grpSpPr>
          <a:xfrm>
            <a:off x="3636844" y="5127080"/>
            <a:ext cx="454660" cy="307763"/>
            <a:chOff x="2146087" y="4862847"/>
            <a:chExt cx="454685" cy="307779"/>
          </a:xfrm>
        </p:grpSpPr>
        <p:cxnSp>
          <p:nvCxnSpPr>
            <p:cNvPr id="322" name="直接连接符 321"/>
            <p:cNvCxnSpPr/>
            <p:nvPr/>
          </p:nvCxnSpPr>
          <p:spPr>
            <a:xfrm flipV="1">
              <a:off x="2364748" y="4862847"/>
              <a:ext cx="0" cy="104775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矩形 322"/>
            <p:cNvSpPr/>
            <p:nvPr/>
          </p:nvSpPr>
          <p:spPr>
            <a:xfrm>
              <a:off x="2146087" y="4910263"/>
              <a:ext cx="454685" cy="2603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1254571" y="3966925"/>
            <a:ext cx="454660" cy="446955"/>
            <a:chOff x="3743887" y="4293594"/>
            <a:chExt cx="479524" cy="471398"/>
          </a:xfrm>
          <a:solidFill>
            <a:srgbClr val="59B2FF"/>
          </a:solidFill>
        </p:grpSpPr>
        <p:grpSp>
          <p:nvGrpSpPr>
            <p:cNvPr id="325" name="组合 324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  <a:grpFill/>
          </p:grpSpPr>
          <p:cxnSp>
            <p:nvCxnSpPr>
              <p:cNvPr id="327" name="直接连接符 326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矩形 327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6" name="等腰三角形 325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BDD7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29" name="组合 328"/>
          <p:cNvGrpSpPr/>
          <p:nvPr/>
        </p:nvGrpSpPr>
        <p:grpSpPr>
          <a:xfrm>
            <a:off x="2713524" y="4668725"/>
            <a:ext cx="454660" cy="462114"/>
            <a:chOff x="3743887" y="4293594"/>
            <a:chExt cx="479524" cy="450735"/>
          </a:xfrm>
          <a:solidFill>
            <a:srgbClr val="92D050"/>
          </a:solidFill>
        </p:grpSpPr>
        <p:grpSp>
          <p:nvGrpSpPr>
            <p:cNvPr id="330" name="组合 329"/>
            <p:cNvGrpSpPr/>
            <p:nvPr/>
          </p:nvGrpSpPr>
          <p:grpSpPr>
            <a:xfrm>
              <a:off x="3743887" y="4420795"/>
              <a:ext cx="479524" cy="323534"/>
              <a:chOff x="2146087" y="4844273"/>
              <a:chExt cx="454685" cy="306775"/>
            </a:xfrm>
            <a:grpFill/>
          </p:grpSpPr>
          <p:cxnSp>
            <p:nvCxnSpPr>
              <p:cNvPr id="332" name="直接连接符 331"/>
              <p:cNvCxnSpPr/>
              <p:nvPr/>
            </p:nvCxnSpPr>
            <p:spPr>
              <a:xfrm flipV="1">
                <a:off x="2364748" y="4844273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矩形 332"/>
              <p:cNvSpPr/>
              <p:nvPr/>
            </p:nvSpPr>
            <p:spPr>
              <a:xfrm>
                <a:off x="2146087" y="4910263"/>
                <a:ext cx="454685" cy="2407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1" name="等腰三角形 330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34" name="组合 333"/>
          <p:cNvGrpSpPr/>
          <p:nvPr/>
        </p:nvGrpSpPr>
        <p:grpSpPr>
          <a:xfrm>
            <a:off x="10183987" y="4095916"/>
            <a:ext cx="454660" cy="446955"/>
            <a:chOff x="3743887" y="4293594"/>
            <a:chExt cx="479524" cy="471398"/>
          </a:xfrm>
        </p:grpSpPr>
        <p:grpSp>
          <p:nvGrpSpPr>
            <p:cNvPr id="335" name="组合 334"/>
            <p:cNvGrpSpPr/>
            <p:nvPr/>
          </p:nvGrpSpPr>
          <p:grpSpPr>
            <a:xfrm>
              <a:off x="3743887" y="4440398"/>
              <a:ext cx="479524" cy="324594"/>
              <a:chOff x="2146087" y="4862847"/>
              <a:chExt cx="454685" cy="307779"/>
            </a:xfrm>
          </p:grpSpPr>
          <p:cxnSp>
            <p:nvCxnSpPr>
              <p:cNvPr id="337" name="直接连接符 336"/>
              <p:cNvCxnSpPr/>
              <p:nvPr/>
            </p:nvCxnSpPr>
            <p:spPr>
              <a:xfrm flipV="1">
                <a:off x="2364748" y="4862847"/>
                <a:ext cx="0" cy="104775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矩形 337"/>
              <p:cNvSpPr/>
              <p:nvPr/>
            </p:nvSpPr>
            <p:spPr>
              <a:xfrm>
                <a:off x="2146087" y="4910263"/>
                <a:ext cx="454685" cy="260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6" name="等腰三角形 335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grpSp>
        <p:nvGrpSpPr>
          <p:cNvPr id="339" name="组合 338"/>
          <p:cNvGrpSpPr/>
          <p:nvPr/>
        </p:nvGrpSpPr>
        <p:grpSpPr>
          <a:xfrm>
            <a:off x="5818972" y="4892644"/>
            <a:ext cx="454660" cy="446954"/>
            <a:chOff x="3743887" y="4293594"/>
            <a:chExt cx="479524" cy="471397"/>
          </a:xfrm>
          <a:solidFill>
            <a:srgbClr val="FFCCFF"/>
          </a:solidFill>
        </p:grpSpPr>
        <p:grpSp>
          <p:nvGrpSpPr>
            <p:cNvPr id="340" name="组合 339"/>
            <p:cNvGrpSpPr/>
            <p:nvPr/>
          </p:nvGrpSpPr>
          <p:grpSpPr>
            <a:xfrm>
              <a:off x="3743887" y="4411013"/>
              <a:ext cx="479524" cy="353978"/>
              <a:chOff x="2146087" y="4834986"/>
              <a:chExt cx="454685" cy="335641"/>
            </a:xfrm>
            <a:grpFill/>
          </p:grpSpPr>
          <p:cxnSp>
            <p:nvCxnSpPr>
              <p:cNvPr id="342" name="直接连接符 341"/>
              <p:cNvCxnSpPr/>
              <p:nvPr/>
            </p:nvCxnSpPr>
            <p:spPr>
              <a:xfrm flipV="1">
                <a:off x="2364748" y="4834986"/>
                <a:ext cx="0" cy="104775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矩形 342"/>
              <p:cNvSpPr/>
              <p:nvPr/>
            </p:nvSpPr>
            <p:spPr>
              <a:xfrm>
                <a:off x="2146087" y="4910263"/>
                <a:ext cx="454685" cy="2603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1" name="等腰三角形 340"/>
            <p:cNvSpPr/>
            <p:nvPr/>
          </p:nvSpPr>
          <p:spPr>
            <a:xfrm>
              <a:off x="3875914" y="4293594"/>
              <a:ext cx="201735" cy="126050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</p:grpSp>
      <p:sp>
        <p:nvSpPr>
          <p:cNvPr id="344" name="矩形 343"/>
          <p:cNvSpPr/>
          <p:nvPr/>
        </p:nvSpPr>
        <p:spPr>
          <a:xfrm>
            <a:off x="3542878" y="3413619"/>
            <a:ext cx="35560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3542539" y="4425570"/>
            <a:ext cx="4298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DR</a:t>
            </a:r>
            <a:endParaRPr lang="en-US" altLang="zh-CN" sz="1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3676407" y="1327029"/>
            <a:ext cx="7800023" cy="2065270"/>
            <a:chOff x="3785611" y="1538500"/>
            <a:chExt cx="8226587" cy="2178215"/>
          </a:xfrm>
        </p:grpSpPr>
        <p:sp>
          <p:nvSpPr>
            <p:cNvPr id="347" name="矩形 346"/>
            <p:cNvSpPr/>
            <p:nvPr/>
          </p:nvSpPr>
          <p:spPr>
            <a:xfrm>
              <a:off x="4282520" y="1926115"/>
              <a:ext cx="56056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FF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IorD</a:t>
              </a:r>
              <a:endParaRPr lang="en-US" altLang="zh-CN" sz="1325" b="1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4012122" y="2422906"/>
              <a:ext cx="8318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3785611" y="2167772"/>
              <a:ext cx="108964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cxnSp>
          <p:nvCxnSpPr>
            <p:cNvPr id="350" name="直接连接符 349"/>
            <p:cNvCxnSpPr/>
            <p:nvPr/>
          </p:nvCxnSpPr>
          <p:spPr>
            <a:xfrm flipV="1">
              <a:off x="5185197" y="1589710"/>
              <a:ext cx="0" cy="1104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矩形 350"/>
            <p:cNvSpPr/>
            <p:nvPr/>
          </p:nvSpPr>
          <p:spPr>
            <a:xfrm>
              <a:off x="5467373" y="1538500"/>
              <a:ext cx="81170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endParaRPr lang="en-US" altLang="zh-CN" sz="1200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2" name="矩形 351"/>
            <p:cNvSpPr/>
            <p:nvPr/>
          </p:nvSpPr>
          <p:spPr>
            <a:xfrm>
              <a:off x="5467373" y="1759117"/>
              <a:ext cx="717277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sz="12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3" name="矩形 352"/>
            <p:cNvSpPr/>
            <p:nvPr/>
          </p:nvSpPr>
          <p:spPr>
            <a:xfrm>
              <a:off x="5467373" y="1979734"/>
              <a:ext cx="62284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endParaRPr lang="en-US" altLang="zh-CN" sz="1200" b="1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>
              <a:off x="5467373" y="2200351"/>
              <a:ext cx="670396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5467373" y="2420968"/>
              <a:ext cx="835819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5467373" y="2641585"/>
              <a:ext cx="845865" cy="2906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solidFill>
                    <a:schemeClr val="accent5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endParaRPr lang="en-US" altLang="zh-CN" sz="1200" b="1" baseline="-25000" dirty="0" err="1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8" name="矩形 357"/>
            <p:cNvSpPr/>
            <p:nvPr/>
          </p:nvSpPr>
          <p:spPr>
            <a:xfrm>
              <a:off x="11396050" y="1752004"/>
              <a:ext cx="61614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PCEn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4561939" y="3396602"/>
              <a:ext cx="79094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5324550" y="3404622"/>
              <a:ext cx="111978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chemeClr val="bg2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endParaRPr lang="en-US" altLang="zh-CN" sz="1325" b="1" dirty="0" err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61" name="等腰三角形 360"/>
            <p:cNvSpPr/>
            <p:nvPr/>
          </p:nvSpPr>
          <p:spPr>
            <a:xfrm flipV="1">
              <a:off x="5086865" y="1700209"/>
              <a:ext cx="201735" cy="136299"/>
            </a:xfrm>
            <a:prstGeom prst="triangl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>
                <a:solidFill>
                  <a:schemeClr val="bg2">
                    <a:lumMod val="50000"/>
                  </a:schemeClr>
                </a:solidFill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62" name="矩形 361"/>
          <p:cNvSpPr/>
          <p:nvPr/>
        </p:nvSpPr>
        <p:spPr>
          <a:xfrm>
            <a:off x="1042962" y="3359502"/>
            <a:ext cx="69532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PC+4</a:t>
            </a:r>
            <a:endParaRPr lang="en-US" altLang="zh-CN" sz="1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cxnSp>
        <p:nvCxnSpPr>
          <p:cNvPr id="363" name="直接连接符 362"/>
          <p:cNvCxnSpPr/>
          <p:nvPr/>
        </p:nvCxnSpPr>
        <p:spPr>
          <a:xfrm>
            <a:off x="8026141" y="4589851"/>
            <a:ext cx="21819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/>
          <p:cNvCxnSpPr/>
          <p:nvPr/>
        </p:nvCxnSpPr>
        <p:spPr>
          <a:xfrm flipV="1">
            <a:off x="8027394" y="4589851"/>
            <a:ext cx="0" cy="3894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组合 364"/>
          <p:cNvGrpSpPr/>
          <p:nvPr/>
        </p:nvGrpSpPr>
        <p:grpSpPr>
          <a:xfrm>
            <a:off x="1473223" y="1159746"/>
            <a:ext cx="9363346" cy="2489137"/>
            <a:chOff x="1461941" y="1362069"/>
            <a:chExt cx="9875404" cy="2625262"/>
          </a:xfrm>
        </p:grpSpPr>
        <p:cxnSp>
          <p:nvCxnSpPr>
            <p:cNvPr id="366" name="直接连接符 365"/>
            <p:cNvCxnSpPr/>
            <p:nvPr/>
          </p:nvCxnSpPr>
          <p:spPr>
            <a:xfrm>
              <a:off x="1461941" y="1362069"/>
              <a:ext cx="9864214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1461941" y="1362069"/>
              <a:ext cx="0" cy="2625262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11337345" y="1362069"/>
              <a:ext cx="0" cy="658219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11149608" y="2020288"/>
              <a:ext cx="176547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0" name="组合 369"/>
          <p:cNvGrpSpPr/>
          <p:nvPr/>
        </p:nvGrpSpPr>
        <p:grpSpPr>
          <a:xfrm>
            <a:off x="5327159" y="1568962"/>
            <a:ext cx="5075479" cy="141417"/>
            <a:chOff x="5526640" y="1825630"/>
            <a:chExt cx="5353044" cy="149151"/>
          </a:xfrm>
        </p:grpSpPr>
        <p:cxnSp>
          <p:nvCxnSpPr>
            <p:cNvPr id="371" name="直接连接符 37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10737496" y="1836508"/>
              <a:ext cx="0" cy="138273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10737496" y="1974781"/>
              <a:ext cx="142188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4" name="直接连接符 373"/>
          <p:cNvCxnSpPr/>
          <p:nvPr/>
        </p:nvCxnSpPr>
        <p:spPr>
          <a:xfrm>
            <a:off x="5327160" y="1783835"/>
            <a:ext cx="4629371" cy="0"/>
          </a:xfrm>
          <a:prstGeom prst="line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5" name="组合 374"/>
          <p:cNvGrpSpPr/>
          <p:nvPr/>
        </p:nvGrpSpPr>
        <p:grpSpPr>
          <a:xfrm>
            <a:off x="5327159" y="1996185"/>
            <a:ext cx="5933775" cy="1720651"/>
            <a:chOff x="5526640" y="1825630"/>
            <a:chExt cx="5210856" cy="1341486"/>
          </a:xfrm>
        </p:grpSpPr>
        <p:cxnSp>
          <p:nvCxnSpPr>
            <p:cNvPr id="376" name="直接连接符 375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8" name="组合 377"/>
          <p:cNvGrpSpPr/>
          <p:nvPr/>
        </p:nvGrpSpPr>
        <p:grpSpPr>
          <a:xfrm>
            <a:off x="5326424" y="2415377"/>
            <a:ext cx="3134510" cy="1498461"/>
            <a:chOff x="5526640" y="1825630"/>
            <a:chExt cx="5210856" cy="1168258"/>
          </a:xfrm>
        </p:grpSpPr>
        <p:cxnSp>
          <p:nvCxnSpPr>
            <p:cNvPr id="379" name="直接连接符 378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10737496" y="1841694"/>
              <a:ext cx="0" cy="1152194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1" name="组合 380"/>
          <p:cNvGrpSpPr/>
          <p:nvPr/>
        </p:nvGrpSpPr>
        <p:grpSpPr>
          <a:xfrm>
            <a:off x="5333508" y="2626246"/>
            <a:ext cx="2697653" cy="855990"/>
            <a:chOff x="5526640" y="1825630"/>
            <a:chExt cx="5220570" cy="667363"/>
          </a:xfrm>
        </p:grpSpPr>
        <p:cxnSp>
          <p:nvCxnSpPr>
            <p:cNvPr id="382" name="直接连接符 381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10747210" y="1825630"/>
              <a:ext cx="0" cy="667363"/>
            </a:xfrm>
            <a:prstGeom prst="line">
              <a:avLst/>
            </a:prstGeom>
            <a:noFill/>
            <a:ln w="31750" cap="sq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4" name="组合 383"/>
          <p:cNvGrpSpPr/>
          <p:nvPr/>
        </p:nvGrpSpPr>
        <p:grpSpPr>
          <a:xfrm flipH="1">
            <a:off x="2102899" y="1950177"/>
            <a:ext cx="2588014" cy="1827074"/>
            <a:chOff x="5526640" y="1825630"/>
            <a:chExt cx="5210856" cy="1341486"/>
          </a:xfrm>
        </p:grpSpPr>
        <p:cxnSp>
          <p:nvCxnSpPr>
            <p:cNvPr id="385" name="直接连接符 384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7" name="组合 386"/>
          <p:cNvGrpSpPr/>
          <p:nvPr/>
        </p:nvGrpSpPr>
        <p:grpSpPr>
          <a:xfrm flipH="1">
            <a:off x="2939826" y="2194283"/>
            <a:ext cx="1750117" cy="1361631"/>
            <a:chOff x="5526640" y="1825630"/>
            <a:chExt cx="5210856" cy="1341486"/>
          </a:xfrm>
        </p:grpSpPr>
        <p:cxnSp>
          <p:nvCxnSpPr>
            <p:cNvPr id="388" name="直接连接符 387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0" name="组合 389"/>
          <p:cNvGrpSpPr/>
          <p:nvPr/>
        </p:nvGrpSpPr>
        <p:grpSpPr>
          <a:xfrm flipH="1">
            <a:off x="3873708" y="2439257"/>
            <a:ext cx="816234" cy="1218551"/>
            <a:chOff x="5526640" y="1825630"/>
            <a:chExt cx="5210856" cy="1341486"/>
          </a:xfrm>
        </p:grpSpPr>
        <p:cxnSp>
          <p:nvCxnSpPr>
            <p:cNvPr id="391" name="直接连接符 390"/>
            <p:cNvCxnSpPr/>
            <p:nvPr/>
          </p:nvCxnSpPr>
          <p:spPr>
            <a:xfrm>
              <a:off x="5526640" y="1825630"/>
              <a:ext cx="5210856" cy="0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10737495" y="1825630"/>
              <a:ext cx="0" cy="1341486"/>
            </a:xfrm>
            <a:prstGeom prst="line">
              <a:avLst/>
            </a:prstGeom>
            <a:noFill/>
            <a:ln w="19050" cap="sq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3" name="组合 392"/>
          <p:cNvGrpSpPr/>
          <p:nvPr/>
        </p:nvGrpSpPr>
        <p:grpSpPr>
          <a:xfrm>
            <a:off x="1799177" y="3128238"/>
            <a:ext cx="6112648" cy="746763"/>
            <a:chOff x="1805721" y="3620584"/>
            <a:chExt cx="6446933" cy="787602"/>
          </a:xfrm>
        </p:grpSpPr>
        <p:cxnSp>
          <p:nvCxnSpPr>
            <p:cNvPr id="394" name="直接连接符 393"/>
            <p:cNvCxnSpPr/>
            <p:nvPr/>
          </p:nvCxnSpPr>
          <p:spPr>
            <a:xfrm>
              <a:off x="1808036" y="3620584"/>
              <a:ext cx="0" cy="787602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 flipH="1">
              <a:off x="1805721" y="3620584"/>
              <a:ext cx="606314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7881633" y="3620584"/>
              <a:ext cx="0" cy="43601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 flipH="1">
              <a:off x="7881633" y="4056594"/>
              <a:ext cx="37102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8" name="组合 397"/>
          <p:cNvGrpSpPr/>
          <p:nvPr/>
        </p:nvGrpSpPr>
        <p:grpSpPr>
          <a:xfrm>
            <a:off x="1806822" y="4022877"/>
            <a:ext cx="9019142" cy="2047497"/>
            <a:chOff x="1752524" y="2316829"/>
            <a:chExt cx="9501208" cy="2156934"/>
          </a:xfrm>
        </p:grpSpPr>
        <p:cxnSp>
          <p:nvCxnSpPr>
            <p:cNvPr id="399" name="直接连接符 398"/>
            <p:cNvCxnSpPr/>
            <p:nvPr/>
          </p:nvCxnSpPr>
          <p:spPr>
            <a:xfrm flipH="1">
              <a:off x="1752524" y="4473763"/>
              <a:ext cx="950120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11253729" y="2316829"/>
              <a:ext cx="0" cy="215194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组合 400"/>
          <p:cNvGrpSpPr/>
          <p:nvPr/>
        </p:nvGrpSpPr>
        <p:grpSpPr>
          <a:xfrm>
            <a:off x="1121021" y="3887852"/>
            <a:ext cx="10411306" cy="2368641"/>
            <a:chOff x="1805720" y="4629712"/>
            <a:chExt cx="9520436" cy="2093905"/>
          </a:xfrm>
        </p:grpSpPr>
        <p:grpSp>
          <p:nvGrpSpPr>
            <p:cNvPr id="402" name="组合 401"/>
            <p:cNvGrpSpPr/>
            <p:nvPr/>
          </p:nvGrpSpPr>
          <p:grpSpPr>
            <a:xfrm>
              <a:off x="1805720" y="4629712"/>
              <a:ext cx="9520435" cy="2093905"/>
              <a:chOff x="1744471" y="2382316"/>
              <a:chExt cx="9509258" cy="2091447"/>
            </a:xfrm>
          </p:grpSpPr>
          <p:cxnSp>
            <p:nvCxnSpPr>
              <p:cNvPr id="405" name="直接连接符 404"/>
              <p:cNvCxnSpPr/>
              <p:nvPr/>
            </p:nvCxnSpPr>
            <p:spPr>
              <a:xfrm>
                <a:off x="1744471" y="2382316"/>
                <a:ext cx="0" cy="2088922"/>
              </a:xfrm>
              <a:prstGeom prst="line">
                <a:avLst/>
              </a:prstGeom>
              <a:ln w="76200" cap="sq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/>
            </p:nvCxnSpPr>
            <p:spPr>
              <a:xfrm flipH="1">
                <a:off x="1744472" y="4473763"/>
                <a:ext cx="9509257" cy="0"/>
              </a:xfrm>
              <a:prstGeom prst="line">
                <a:avLst/>
              </a:prstGeom>
              <a:ln w="76200" cap="sq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/>
            </p:nvCxnSpPr>
            <p:spPr>
              <a:xfrm>
                <a:off x="11253729" y="2419000"/>
                <a:ext cx="0" cy="2049770"/>
              </a:xfrm>
              <a:prstGeom prst="line">
                <a:avLst/>
              </a:prstGeom>
              <a:ln w="76200" cap="sq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3" name="直接连接符 402"/>
            <p:cNvCxnSpPr/>
            <p:nvPr/>
          </p:nvCxnSpPr>
          <p:spPr>
            <a:xfrm>
              <a:off x="1805721" y="4629712"/>
              <a:ext cx="191496" cy="0"/>
            </a:xfrm>
            <a:prstGeom prst="line">
              <a:avLst/>
            </a:prstGeom>
            <a:ln w="76200" cap="sq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11187438" y="4662757"/>
              <a:ext cx="138718" cy="0"/>
            </a:xfrm>
            <a:prstGeom prst="line">
              <a:avLst/>
            </a:prstGeom>
            <a:ln w="76200" cap="sq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组合 407"/>
          <p:cNvGrpSpPr/>
          <p:nvPr/>
        </p:nvGrpSpPr>
        <p:grpSpPr>
          <a:xfrm>
            <a:off x="2279456" y="3983985"/>
            <a:ext cx="5106595" cy="1461540"/>
            <a:chOff x="1805721" y="4522265"/>
            <a:chExt cx="9520434" cy="2226972"/>
          </a:xfrm>
        </p:grpSpPr>
        <p:grpSp>
          <p:nvGrpSpPr>
            <p:cNvPr id="409" name="组合 408"/>
            <p:cNvGrpSpPr/>
            <p:nvPr/>
          </p:nvGrpSpPr>
          <p:grpSpPr>
            <a:xfrm>
              <a:off x="1805721" y="4522265"/>
              <a:ext cx="9520434" cy="2226972"/>
              <a:chOff x="1744472" y="2274995"/>
              <a:chExt cx="9509257" cy="2224358"/>
            </a:xfrm>
          </p:grpSpPr>
          <p:cxnSp>
            <p:nvCxnSpPr>
              <p:cNvPr id="411" name="直接连接符 410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2" name="直接连接符 411"/>
              <p:cNvCxnSpPr/>
              <p:nvPr/>
            </p:nvCxnSpPr>
            <p:spPr>
              <a:xfrm flipH="1">
                <a:off x="1744472" y="4499353"/>
                <a:ext cx="950925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3" name="直接连接符 412"/>
              <p:cNvCxnSpPr/>
              <p:nvPr/>
            </p:nvCxnSpPr>
            <p:spPr>
              <a:xfrm>
                <a:off x="11253729" y="2274995"/>
                <a:ext cx="0" cy="2193775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10" name="直接连接符 409"/>
            <p:cNvCxnSpPr/>
            <p:nvPr/>
          </p:nvCxnSpPr>
          <p:spPr>
            <a:xfrm>
              <a:off x="1805721" y="5423754"/>
              <a:ext cx="43260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" name="组合 413"/>
          <p:cNvGrpSpPr/>
          <p:nvPr/>
        </p:nvGrpSpPr>
        <p:grpSpPr>
          <a:xfrm>
            <a:off x="3520683" y="3886673"/>
            <a:ext cx="220871" cy="1005969"/>
            <a:chOff x="1744472" y="3175426"/>
            <a:chExt cx="1545101" cy="1323927"/>
          </a:xfrm>
        </p:grpSpPr>
        <p:cxnSp>
          <p:nvCxnSpPr>
            <p:cNvPr id="415" name="直接连接符 414"/>
            <p:cNvCxnSpPr/>
            <p:nvPr/>
          </p:nvCxnSpPr>
          <p:spPr>
            <a:xfrm>
              <a:off x="1744472" y="3175426"/>
              <a:ext cx="0" cy="129581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 flipH="1">
              <a:off x="1744472" y="4499353"/>
              <a:ext cx="154510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组合 416"/>
          <p:cNvGrpSpPr/>
          <p:nvPr/>
        </p:nvGrpSpPr>
        <p:grpSpPr>
          <a:xfrm>
            <a:off x="4935308" y="4706048"/>
            <a:ext cx="144338" cy="1359584"/>
            <a:chOff x="1394481" y="2825658"/>
            <a:chExt cx="1009711" cy="1789312"/>
          </a:xfrm>
        </p:grpSpPr>
        <p:cxnSp>
          <p:nvCxnSpPr>
            <p:cNvPr id="418" name="直接连接符 417"/>
            <p:cNvCxnSpPr/>
            <p:nvPr/>
          </p:nvCxnSpPr>
          <p:spPr>
            <a:xfrm>
              <a:off x="1394481" y="2847441"/>
              <a:ext cx="0" cy="176752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 flipH="1">
              <a:off x="1394481" y="2825658"/>
              <a:ext cx="100971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0" name="组合 419"/>
          <p:cNvGrpSpPr/>
          <p:nvPr/>
        </p:nvGrpSpPr>
        <p:grpSpPr>
          <a:xfrm>
            <a:off x="7690485" y="4376982"/>
            <a:ext cx="537165" cy="1387274"/>
            <a:chOff x="1239056" y="2754720"/>
            <a:chExt cx="2279270" cy="1885824"/>
          </a:xfrm>
        </p:grpSpPr>
        <p:cxnSp>
          <p:nvCxnSpPr>
            <p:cNvPr id="421" name="直接连接符 420"/>
            <p:cNvCxnSpPr/>
            <p:nvPr/>
          </p:nvCxnSpPr>
          <p:spPr>
            <a:xfrm>
              <a:off x="1239056" y="2770734"/>
              <a:ext cx="0" cy="186981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1239056" y="2754720"/>
              <a:ext cx="227927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3" name="组合 422"/>
          <p:cNvGrpSpPr/>
          <p:nvPr/>
        </p:nvGrpSpPr>
        <p:grpSpPr>
          <a:xfrm>
            <a:off x="9963934" y="3601257"/>
            <a:ext cx="1203172" cy="391805"/>
            <a:chOff x="571433" y="3331468"/>
            <a:chExt cx="5105236" cy="1364800"/>
          </a:xfrm>
        </p:grpSpPr>
        <p:cxnSp>
          <p:nvCxnSpPr>
            <p:cNvPr id="424" name="直接连接符 423"/>
            <p:cNvCxnSpPr/>
            <p:nvPr/>
          </p:nvCxnSpPr>
          <p:spPr>
            <a:xfrm flipH="1">
              <a:off x="4935700" y="4041201"/>
              <a:ext cx="7409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573332" y="3356998"/>
              <a:ext cx="0" cy="133927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flipH="1">
              <a:off x="571433" y="3331468"/>
              <a:ext cx="436426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4935700" y="3331468"/>
              <a:ext cx="0" cy="68233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28" name="组合 427"/>
          <p:cNvGrpSpPr/>
          <p:nvPr/>
        </p:nvGrpSpPr>
        <p:grpSpPr>
          <a:xfrm>
            <a:off x="11115863" y="3669060"/>
            <a:ext cx="271780" cy="521970"/>
            <a:chOff x="4311617" y="4168879"/>
            <a:chExt cx="271795" cy="522000"/>
          </a:xfrm>
        </p:grpSpPr>
        <p:sp>
          <p:nvSpPr>
            <p:cNvPr id="429" name="流程图: 手动操作 428"/>
            <p:cNvSpPr/>
            <p:nvPr/>
          </p:nvSpPr>
          <p:spPr>
            <a:xfrm rot="16200000">
              <a:off x="4229749" y="4326091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0" name="矩形 429"/>
            <p:cNvSpPr/>
            <p:nvPr/>
          </p:nvSpPr>
          <p:spPr>
            <a:xfrm>
              <a:off x="4311617" y="4168879"/>
              <a:ext cx="271795" cy="522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7887377" y="3395618"/>
            <a:ext cx="271780" cy="521970"/>
            <a:chOff x="4311617" y="4168879"/>
            <a:chExt cx="271795" cy="521999"/>
          </a:xfrm>
        </p:grpSpPr>
        <p:sp>
          <p:nvSpPr>
            <p:cNvPr id="432" name="流程图: 手动操作 431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3" name="矩形 432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34" name="直接连接符 433"/>
          <p:cNvCxnSpPr/>
          <p:nvPr/>
        </p:nvCxnSpPr>
        <p:spPr>
          <a:xfrm>
            <a:off x="4557577" y="3992907"/>
            <a:ext cx="0" cy="317419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5" name="组合 434"/>
          <p:cNvGrpSpPr/>
          <p:nvPr/>
        </p:nvGrpSpPr>
        <p:grpSpPr>
          <a:xfrm>
            <a:off x="4660416" y="4131436"/>
            <a:ext cx="271780" cy="521970"/>
            <a:chOff x="4311617" y="4168879"/>
            <a:chExt cx="271795" cy="521999"/>
          </a:xfrm>
        </p:grpSpPr>
        <p:sp>
          <p:nvSpPr>
            <p:cNvPr id="436" name="流程图: 手动操作 435"/>
            <p:cNvSpPr/>
            <p:nvPr/>
          </p:nvSpPr>
          <p:spPr>
            <a:xfrm rot="16200000">
              <a:off x="4218651" y="4335179"/>
              <a:ext cx="466196" cy="197947"/>
            </a:xfrm>
            <a:prstGeom prst="flowChartManualOperation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37" name="矩形 436"/>
            <p:cNvSpPr/>
            <p:nvPr/>
          </p:nvSpPr>
          <p:spPr>
            <a:xfrm>
              <a:off x="4311617" y="4168879"/>
              <a:ext cx="271795" cy="521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8" name="组合 437"/>
          <p:cNvGrpSpPr/>
          <p:nvPr/>
        </p:nvGrpSpPr>
        <p:grpSpPr>
          <a:xfrm>
            <a:off x="6673119" y="5383984"/>
            <a:ext cx="1378127" cy="404007"/>
            <a:chOff x="1421749" y="2325715"/>
            <a:chExt cx="1131743" cy="531703"/>
          </a:xfrm>
        </p:grpSpPr>
        <p:cxnSp>
          <p:nvCxnSpPr>
            <p:cNvPr id="439" name="直接连接符 438"/>
            <p:cNvCxnSpPr/>
            <p:nvPr/>
          </p:nvCxnSpPr>
          <p:spPr>
            <a:xfrm>
              <a:off x="2553492" y="2325715"/>
              <a:ext cx="0" cy="5317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 flipH="1">
              <a:off x="1421749" y="2857418"/>
              <a:ext cx="83548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组合 440"/>
          <p:cNvGrpSpPr/>
          <p:nvPr/>
        </p:nvGrpSpPr>
        <p:grpSpPr>
          <a:xfrm>
            <a:off x="9540087" y="1896016"/>
            <a:ext cx="286797" cy="1977742"/>
            <a:chOff x="1394482" y="2325714"/>
            <a:chExt cx="1159010" cy="531704"/>
          </a:xfrm>
        </p:grpSpPr>
        <p:cxnSp>
          <p:nvCxnSpPr>
            <p:cNvPr id="442" name="直接连接符 441"/>
            <p:cNvCxnSpPr/>
            <p:nvPr/>
          </p:nvCxnSpPr>
          <p:spPr>
            <a:xfrm>
              <a:off x="2553492" y="2325714"/>
              <a:ext cx="0" cy="526135"/>
            </a:xfrm>
            <a:prstGeom prst="line">
              <a:avLst/>
            </a:prstGeom>
            <a:noFill/>
            <a:ln w="31750" cap="sq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3" name="直接连接符 442"/>
            <p:cNvCxnSpPr/>
            <p:nvPr/>
          </p:nvCxnSpPr>
          <p:spPr>
            <a:xfrm flipH="1">
              <a:off x="1394482" y="2857418"/>
              <a:ext cx="1159010" cy="0"/>
            </a:xfrm>
            <a:prstGeom prst="line">
              <a:avLst/>
            </a:prstGeom>
            <a:noFill/>
            <a:ln w="31750" cap="sq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44" name="流程图: 延期 443"/>
          <p:cNvSpPr/>
          <p:nvPr/>
        </p:nvSpPr>
        <p:spPr>
          <a:xfrm>
            <a:off x="9957786" y="1740688"/>
            <a:ext cx="250811" cy="203189"/>
          </a:xfrm>
          <a:prstGeom prst="flowChartDelay">
            <a:avLst/>
          </a:prstGeom>
          <a:noFill/>
          <a:ln w="3175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 b="1"/>
          </a:p>
        </p:txBody>
      </p:sp>
      <p:cxnSp>
        <p:nvCxnSpPr>
          <p:cNvPr id="445" name="直接连接符 444"/>
          <p:cNvCxnSpPr/>
          <p:nvPr/>
        </p:nvCxnSpPr>
        <p:spPr>
          <a:xfrm>
            <a:off x="4369149" y="2636060"/>
            <a:ext cx="0" cy="3184947"/>
          </a:xfrm>
          <a:prstGeom prst="line">
            <a:avLst/>
          </a:prstGeom>
          <a:noFill/>
          <a:ln w="28575" cap="sq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6" name="直接连接符 445"/>
          <p:cNvCxnSpPr/>
          <p:nvPr/>
        </p:nvCxnSpPr>
        <p:spPr>
          <a:xfrm>
            <a:off x="9540087" y="4006116"/>
            <a:ext cx="72773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组合 446"/>
          <p:cNvGrpSpPr/>
          <p:nvPr/>
        </p:nvGrpSpPr>
        <p:grpSpPr>
          <a:xfrm>
            <a:off x="5422458" y="3510752"/>
            <a:ext cx="1322991" cy="1506357"/>
            <a:chOff x="5627149" y="4024017"/>
            <a:chExt cx="1395342" cy="1588736"/>
          </a:xfrm>
        </p:grpSpPr>
        <p:sp>
          <p:nvSpPr>
            <p:cNvPr id="448" name="矩形 447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9" name="矩形 448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矩形 449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1" name="矩形 450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矩形 451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矩形 452"/>
            <p:cNvSpPr/>
            <p:nvPr/>
          </p:nvSpPr>
          <p:spPr>
            <a:xfrm>
              <a:off x="6026642" y="4024017"/>
              <a:ext cx="505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矩形 453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5" name="矩形 454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6" name="矩形 455"/>
            <p:cNvSpPr/>
            <p:nvPr/>
          </p:nvSpPr>
          <p:spPr>
            <a:xfrm>
              <a:off x="6012133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457" name="组合 456"/>
          <p:cNvGrpSpPr/>
          <p:nvPr/>
        </p:nvGrpSpPr>
        <p:grpSpPr>
          <a:xfrm>
            <a:off x="9095937" y="3530863"/>
            <a:ext cx="420145" cy="877029"/>
            <a:chOff x="9501522" y="3862856"/>
            <a:chExt cx="443122" cy="924992"/>
          </a:xfrm>
        </p:grpSpPr>
        <p:sp>
          <p:nvSpPr>
            <p:cNvPr id="458" name="任意多边形: 形状 259"/>
            <p:cNvSpPr/>
            <p:nvPr/>
          </p:nvSpPr>
          <p:spPr>
            <a:xfrm>
              <a:off x="9501522" y="3862856"/>
              <a:ext cx="443122" cy="924992"/>
            </a:xfrm>
            <a:custGeom>
              <a:avLst/>
              <a:gdLst>
                <a:gd name="connsiteX0" fmla="*/ 0 w 567834"/>
                <a:gd name="connsiteY0" fmla="*/ 0 h 877078"/>
                <a:gd name="connsiteX1" fmla="*/ 567834 w 567834"/>
                <a:gd name="connsiteY1" fmla="*/ 293248 h 877078"/>
                <a:gd name="connsiteX2" fmla="*/ 567834 w 567834"/>
                <a:gd name="connsiteY2" fmla="*/ 639814 h 877078"/>
                <a:gd name="connsiteX3" fmla="*/ 5332 w 567834"/>
                <a:gd name="connsiteY3" fmla="*/ 877078 h 877078"/>
                <a:gd name="connsiteX4" fmla="*/ 5332 w 567834"/>
                <a:gd name="connsiteY4" fmla="*/ 525180 h 877078"/>
                <a:gd name="connsiteX5" fmla="*/ 66647 w 567834"/>
                <a:gd name="connsiteY5" fmla="*/ 445204 h 877078"/>
                <a:gd name="connsiteX6" fmla="*/ 0 w 567834"/>
                <a:gd name="connsiteY6" fmla="*/ 338568 h 877078"/>
                <a:gd name="connsiteX7" fmla="*/ 0 w 567834"/>
                <a:gd name="connsiteY7" fmla="*/ 0 h 87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834" h="877078">
                  <a:moveTo>
                    <a:pt x="0" y="0"/>
                  </a:moveTo>
                  <a:lnTo>
                    <a:pt x="567834" y="293248"/>
                  </a:lnTo>
                  <a:lnTo>
                    <a:pt x="567834" y="639814"/>
                  </a:lnTo>
                  <a:lnTo>
                    <a:pt x="5332" y="877078"/>
                  </a:lnTo>
                  <a:lnTo>
                    <a:pt x="5332" y="525180"/>
                  </a:lnTo>
                  <a:lnTo>
                    <a:pt x="66647" y="445204"/>
                  </a:lnTo>
                  <a:lnTo>
                    <a:pt x="0" y="338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59" name="矩形 458"/>
            <p:cNvSpPr/>
            <p:nvPr/>
          </p:nvSpPr>
          <p:spPr>
            <a:xfrm rot="16200000">
              <a:off x="9410367" y="4144538"/>
              <a:ext cx="5518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cxnSp>
        <p:nvCxnSpPr>
          <p:cNvPr id="460" name="直接连接符 459"/>
          <p:cNvCxnSpPr/>
          <p:nvPr/>
        </p:nvCxnSpPr>
        <p:spPr>
          <a:xfrm>
            <a:off x="1799177" y="4092600"/>
            <a:ext cx="0" cy="197303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连接符 460"/>
          <p:cNvCxnSpPr/>
          <p:nvPr/>
        </p:nvCxnSpPr>
        <p:spPr>
          <a:xfrm>
            <a:off x="1809981" y="4085041"/>
            <a:ext cx="15557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组合 461"/>
          <p:cNvGrpSpPr/>
          <p:nvPr/>
        </p:nvGrpSpPr>
        <p:grpSpPr>
          <a:xfrm>
            <a:off x="1955154" y="3712346"/>
            <a:ext cx="271780" cy="521970"/>
            <a:chOff x="1970227" y="4236633"/>
            <a:chExt cx="286643" cy="550515"/>
          </a:xfrm>
        </p:grpSpPr>
        <p:sp>
          <p:nvSpPr>
            <p:cNvPr id="463" name="流程图: 手动操作 462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64" name="矩形 463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5" name="文本框 464"/>
          <p:cNvSpPr txBox="1"/>
          <p:nvPr/>
        </p:nvSpPr>
        <p:spPr>
          <a:xfrm>
            <a:off x="9715479" y="2116960"/>
            <a:ext cx="11280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4472C4"/>
                </a:solidFill>
              </a:rPr>
              <a:t>比较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grpSp>
        <p:nvGrpSpPr>
          <p:cNvPr id="466" name="组合 465"/>
          <p:cNvGrpSpPr/>
          <p:nvPr/>
        </p:nvGrpSpPr>
        <p:grpSpPr>
          <a:xfrm>
            <a:off x="8214876" y="3828017"/>
            <a:ext cx="444523" cy="993977"/>
            <a:chOff x="4336181" y="4140652"/>
            <a:chExt cx="214542" cy="587002"/>
          </a:xfrm>
        </p:grpSpPr>
        <p:sp>
          <p:nvSpPr>
            <p:cNvPr id="467" name="流程图: 手动操作 466"/>
            <p:cNvSpPr/>
            <p:nvPr/>
          </p:nvSpPr>
          <p:spPr>
            <a:xfrm rot="16200000">
              <a:off x="4158248" y="4335179"/>
              <a:ext cx="587002" cy="197947"/>
            </a:xfrm>
            <a:prstGeom prst="flowChartManualOperati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68" name="矩形 467"/>
            <p:cNvSpPr/>
            <p:nvPr/>
          </p:nvSpPr>
          <p:spPr>
            <a:xfrm>
              <a:off x="4336181" y="4155434"/>
              <a:ext cx="174076" cy="5628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9" name="直接连接符 468"/>
          <p:cNvCxnSpPr/>
          <p:nvPr/>
        </p:nvCxnSpPr>
        <p:spPr>
          <a:xfrm>
            <a:off x="7160129" y="3983985"/>
            <a:ext cx="1054747" cy="0"/>
          </a:xfrm>
          <a:prstGeom prst="line">
            <a:avLst/>
          </a:prstGeom>
          <a:ln w="76200" cap="sq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0" name="组合 469"/>
          <p:cNvGrpSpPr/>
          <p:nvPr/>
        </p:nvGrpSpPr>
        <p:grpSpPr>
          <a:xfrm>
            <a:off x="6833915" y="3550832"/>
            <a:ext cx="454660" cy="957123"/>
            <a:chOff x="7115801" y="4066288"/>
            <a:chExt cx="479524" cy="1009465"/>
          </a:xfrm>
        </p:grpSpPr>
        <p:sp>
          <p:nvSpPr>
            <p:cNvPr id="471" name="矩形 470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472" name="组合 471"/>
            <p:cNvGrpSpPr/>
            <p:nvPr/>
          </p:nvGrpSpPr>
          <p:grpSpPr>
            <a:xfrm>
              <a:off x="7115801" y="4604354"/>
              <a:ext cx="479524" cy="471399"/>
              <a:chOff x="3743887" y="4293594"/>
              <a:chExt cx="479524" cy="471399"/>
            </a:xfrm>
          </p:grpSpPr>
          <p:grpSp>
            <p:nvGrpSpPr>
              <p:cNvPr id="473" name="组合 472"/>
              <p:cNvGrpSpPr/>
              <p:nvPr/>
            </p:nvGrpSpPr>
            <p:grpSpPr>
              <a:xfrm>
                <a:off x="3743887" y="4440399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475" name="直接连接符 47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6" name="矩形 47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4" name="等腰三角形 47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</p:grpSp>
      <p:sp>
        <p:nvSpPr>
          <p:cNvPr id="477" name="文本框 476"/>
          <p:cNvSpPr txBox="1"/>
          <p:nvPr/>
        </p:nvSpPr>
        <p:spPr>
          <a:xfrm>
            <a:off x="119603" y="3730082"/>
            <a:ext cx="112800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Segoe UI" panose="020B0502040204020203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分支</a:t>
            </a:r>
            <a:endParaRPr lang="en-US" altLang="zh-CN" b="1" dirty="0">
              <a:solidFill>
                <a:srgbClr val="7030A0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rgbClr val="7030A0"/>
                </a:solidFill>
              </a:rPr>
              <a:t>地址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多周期状态转换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21257" y="529107"/>
            <a:ext cx="7110730" cy="6064947"/>
            <a:chOff x="2256806" y="949872"/>
            <a:chExt cx="6307082" cy="5379491"/>
          </a:xfrm>
        </p:grpSpPr>
        <p:sp>
          <p:nvSpPr>
            <p:cNvPr id="5" name="椭圆 4"/>
            <p:cNvSpPr/>
            <p:nvPr/>
          </p:nvSpPr>
          <p:spPr>
            <a:xfrm>
              <a:off x="3365182" y="5357813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978786" y="5640315"/>
              <a:ext cx="1762125" cy="5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MemtoReg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365182" y="3881438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67512" y="4228713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lorD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65182" y="2590801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72623" y="2738577"/>
              <a:ext cx="1486372" cy="954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sz="16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r>
                <a:rPr lang="en-US" altLang="zh-CN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sz="16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r>
                <a:rPr lang="en-US" altLang="zh-CN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=10      </a:t>
              </a:r>
              <a:endParaRPr lang="en-US" altLang="zh-CN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sz="16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r>
                <a:rPr lang="en-US" altLang="zh-CN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=XX</a:t>
              </a:r>
              <a:endParaRPr lang="zh-CN" alt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  <a:p>
              <a:pPr algn="ctr" defTabSz="914400"/>
              <a:endParaRPr lang="zh-CN" altLang="en-US" sz="16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174807" y="1144603"/>
              <a:ext cx="966788" cy="971550"/>
            </a:xfrm>
            <a:prstGeom prst="ellipse">
              <a:avLst/>
            </a:prstGeom>
            <a:solidFill>
              <a:srgbClr val="79F5F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60021" y="1293445"/>
              <a:ext cx="1295436" cy="73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lnSpc>
                  <a:spcPct val="80000"/>
                </a:lnSpc>
              </a:pPr>
              <a:r>
                <a:rPr lang="en-US" altLang="zh-CN" sz="15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r>
                <a:rPr lang="en-US" altLang="zh-CN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=01</a:t>
              </a:r>
              <a:endParaRPr lang="en-US" altLang="zh-CN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>
                <a:lnSpc>
                  <a:spcPct val="80000"/>
                </a:lnSpc>
              </a:pPr>
              <a:r>
                <a:rPr lang="en-US" altLang="zh-CN" sz="1500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r>
                <a:rPr lang="en-US" altLang="zh-CN" sz="15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=xx</a:t>
              </a:r>
              <a:endParaRPr lang="en-US" altLang="zh-CN" sz="15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>
                <a:lnSpc>
                  <a:spcPct val="80000"/>
                </a:lnSpc>
              </a:pPr>
              <a:r>
                <a:rPr lang="en-US" altLang="zh-CN" sz="1500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IRWrite</a:t>
              </a:r>
              <a:r>
                <a:rPr lang="en-US" altLang="zh-CN" sz="15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>
                <a:lnSpc>
                  <a:spcPct val="80000"/>
                </a:lnSpc>
              </a:pPr>
              <a:r>
                <a:rPr lang="en-US" altLang="zh-CN" sz="1500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PCWrite</a:t>
              </a:r>
              <a:r>
                <a:rPr lang="en-US" altLang="zh-CN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sz="1500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470207" y="1144603"/>
              <a:ext cx="966788" cy="971550"/>
            </a:xfrm>
            <a:prstGeom prst="ellipse">
              <a:avLst/>
            </a:prstGeom>
            <a:solidFill>
              <a:srgbClr val="79F5F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97139" y="1300643"/>
              <a:ext cx="1449762" cy="81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ALUSrcB</a:t>
              </a:r>
              <a:r>
                <a:rPr lang="en-US" altLang="zh-CN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=11ALUOp=xx</a:t>
              </a:r>
              <a:endParaRPr lang="zh-CN" altLang="en-US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  <a:p>
              <a:pPr algn="ctr" defTabSz="914400"/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953601" y="2590801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699848" y="2824752"/>
              <a:ext cx="1290367" cy="81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defTabSz="914400"/>
              <a:r>
                <a:rPr lang="en-US" altLang="zh-CN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r>
                <a:rPr lang="en-US" altLang="zh-CN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=xx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  <a:p>
              <a:pPr algn="ctr" defTabSz="914400"/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239476" y="2590801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13511" y="2678875"/>
              <a:ext cx="1250377" cy="106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ALUSrcA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ALUOp</a:t>
              </a:r>
              <a:r>
                <a:rPr lang="en-US" altLang="zh-CN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=xx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 </a:t>
              </a:r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PCSrc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Branch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58201" y="3881438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246244" y="4167158"/>
              <a:ext cx="1762125" cy="5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lorD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MemWrite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948838" y="3881438"/>
              <a:ext cx="966788" cy="971550"/>
            </a:xfrm>
            <a:prstGeom prst="ellipse">
              <a:avLst/>
            </a:prstGeom>
            <a:solidFill>
              <a:srgbClr val="FFFF99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94983" y="4164119"/>
              <a:ext cx="1319091" cy="5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RegDst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RegWrite</a:t>
              </a:r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=1</a:t>
              </a:r>
              <a:endParaRPr lang="zh-CN" alt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sp>
          <p:nvSpPr>
            <p:cNvPr id="23" name="任意多边形: 形状 23"/>
            <p:cNvSpPr/>
            <p:nvPr/>
          </p:nvSpPr>
          <p:spPr>
            <a:xfrm>
              <a:off x="4333875" y="982980"/>
              <a:ext cx="4046220" cy="4861560"/>
            </a:xfrm>
            <a:custGeom>
              <a:avLst/>
              <a:gdLst>
                <a:gd name="connsiteX0" fmla="*/ 0 w 4046220"/>
                <a:gd name="connsiteY0" fmla="*/ 4861560 h 4861560"/>
                <a:gd name="connsiteX1" fmla="*/ 4046220 w 4046220"/>
                <a:gd name="connsiteY1" fmla="*/ 4861560 h 4861560"/>
                <a:gd name="connsiteX2" fmla="*/ 4046220 w 4046220"/>
                <a:gd name="connsiteY2" fmla="*/ 0 h 4861560"/>
                <a:gd name="connsiteX3" fmla="*/ 335280 w 4046220"/>
                <a:gd name="connsiteY3" fmla="*/ 0 h 4861560"/>
                <a:gd name="connsiteX4" fmla="*/ 335280 w 4046220"/>
                <a:gd name="connsiteY4" fmla="*/ 137160 h 4861560"/>
                <a:gd name="connsiteX5" fmla="*/ 327660 w 4046220"/>
                <a:gd name="connsiteY5" fmla="*/ 137160 h 486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6220" h="4861560">
                  <a:moveTo>
                    <a:pt x="0" y="4861560"/>
                  </a:moveTo>
                  <a:lnTo>
                    <a:pt x="4046220" y="4861560"/>
                  </a:lnTo>
                  <a:lnTo>
                    <a:pt x="4046220" y="0"/>
                  </a:lnTo>
                  <a:lnTo>
                    <a:pt x="335280" y="0"/>
                  </a:lnTo>
                  <a:lnTo>
                    <a:pt x="335280" y="137160"/>
                  </a:lnTo>
                  <a:lnTo>
                    <a:pt x="327660" y="13716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zh-CN" altLang="en-US" sz="2275">
                <a:solidFill>
                  <a:prstClr val="white"/>
                </a:solidFill>
                <a:latin typeface="Segoe UI Black" panose="020B0A02040204020203" pitchFamily="34" charset="0"/>
                <a:ea typeface="等线" panose="02010600030101010101" pitchFamily="2" charset="-122"/>
                <a:cs typeface="Segoe UI Black" panose="020B0A02040204020203" pitchFamily="34" charset="0"/>
              </a:endParaRPr>
            </a:p>
          </p:txBody>
        </p:sp>
        <p:cxnSp>
          <p:nvCxnSpPr>
            <p:cNvPr id="24" name="直接箭头连接符 23"/>
            <p:cNvCxnSpPr>
              <a:endCxn id="9" idx="7"/>
            </p:cNvCxnSpPr>
            <p:nvPr/>
          </p:nvCxnSpPr>
          <p:spPr>
            <a:xfrm flipH="1">
              <a:off x="4190387" y="1959610"/>
              <a:ext cx="1400074" cy="773471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4246244" y="3355975"/>
              <a:ext cx="644180" cy="59055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4"/>
              <a:endCxn id="7" idx="0"/>
            </p:cNvCxnSpPr>
            <p:nvPr/>
          </p:nvCxnSpPr>
          <p:spPr>
            <a:xfrm>
              <a:off x="3848576" y="3562351"/>
              <a:ext cx="0" cy="3190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5" idx="0"/>
            </p:cNvCxnSpPr>
            <p:nvPr/>
          </p:nvCxnSpPr>
          <p:spPr>
            <a:xfrm>
              <a:off x="3848576" y="4864101"/>
              <a:ext cx="0" cy="493712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5137626" y="4864101"/>
              <a:ext cx="0" cy="9794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6439376" y="4864101"/>
              <a:ext cx="0" cy="97948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6"/>
            </p:cNvCxnSpPr>
            <p:nvPr/>
          </p:nvCxnSpPr>
          <p:spPr>
            <a:xfrm flipV="1">
              <a:off x="5141595" y="1630377"/>
              <a:ext cx="351244" cy="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6084570" y="2107431"/>
              <a:ext cx="301232" cy="48337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356985" y="1893614"/>
              <a:ext cx="1191260" cy="72258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>
            <a:xfrm>
              <a:off x="6432232" y="3573464"/>
              <a:ext cx="0" cy="307974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730807" y="3573464"/>
              <a:ext cx="0" cy="2270124"/>
            </a:xfrm>
            <a:prstGeom prst="straightConnector1">
              <a:avLst/>
            </a:prstGeom>
            <a:ln w="127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11" idx="2"/>
            </p:cNvCxnSpPr>
            <p:nvPr/>
          </p:nvCxnSpPr>
          <p:spPr>
            <a:xfrm>
              <a:off x="4017645" y="1500187"/>
              <a:ext cx="157162" cy="13019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2367200" y="4944882"/>
              <a:ext cx="1190674" cy="5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S4:Mem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Writeback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276586" y="3789059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S3:MemRead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256806" y="2472497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S2:MemAdr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284273" y="949872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S0:Fetch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011654" y="1061863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S1:Decode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834506" y="2542613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S6:Execute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235185" y="4896254"/>
              <a:ext cx="1762125" cy="5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S7:ALU </a:t>
              </a:r>
              <a:r>
                <a:rPr lang="en-US" altLang="zh-CN" b="1" dirty="0" err="1" smtClean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Writeback</a:t>
              </a:r>
              <a:endParaRPr lang="en-US" altLang="zh-CN" b="1" dirty="0" err="1" smtClean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798576" y="2322035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S8:Branch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567771" y="3581891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C000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S5:MemWrite</a:t>
              </a:r>
              <a:endParaRPr lang="en-US" altLang="zh-CN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172059" y="1300643"/>
              <a:ext cx="882023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Reset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069855" y="2178723"/>
              <a:ext cx="875827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LW/SW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981813" y="2214554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R-type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681736" y="3594910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LW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186634" y="3372221"/>
              <a:ext cx="908169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SW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432232" y="2056275"/>
              <a:ext cx="1762125" cy="326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BEQ</a:t>
              </a:r>
              <a:endParaRPr lang="en-US" altLang="zh-CN" b="1" dirty="0">
                <a:solidFill>
                  <a:prstClr val="black">
                    <a:lumMod val="95000"/>
                    <a:lumOff val="5000"/>
                  </a:prst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设计控制器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00627" y="1166151"/>
            <a:ext cx="6409556" cy="4319845"/>
            <a:chOff x="6246779" y="2108589"/>
            <a:chExt cx="7400669" cy="4987825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6250445" y="3121858"/>
              <a:ext cx="535962" cy="1871102"/>
            </a:xfrm>
            <a:prstGeom prst="rect">
              <a:avLst/>
            </a:prstGeom>
            <a:solidFill>
              <a:srgbClr val="FFC000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zh-CN" altLang="en-US" b="1" kern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指令寄存器</a:t>
              </a:r>
              <a:endParaRPr lang="zh-CN" altLang="en-US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246779" y="5031611"/>
              <a:ext cx="492101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001010"/>
                  </a:solidFill>
                  <a:latin typeface="微软雅黑" panose="020B0503020204020204" charset="-122"/>
                  <a:ea typeface="微软雅黑" panose="020B0503020204020204" charset="-122"/>
                </a:rPr>
                <a:t>IR</a:t>
              </a:r>
              <a:endParaRPr lang="en-US" altLang="zh-CN" b="1" dirty="0">
                <a:solidFill>
                  <a:srgbClr val="00101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6868883" y="2605534"/>
              <a:ext cx="1266953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</a:rPr>
                <a:t>反馈信号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217943" y="4827576"/>
              <a:ext cx="909103" cy="939937"/>
              <a:chOff x="5997326" y="4609422"/>
              <a:chExt cx="909103" cy="571095"/>
            </a:xfrm>
          </p:grpSpPr>
          <p:sp>
            <p:nvSpPr>
              <p:cNvPr id="89" name="Line 38"/>
              <p:cNvSpPr>
                <a:spLocks noChangeShapeType="1"/>
              </p:cNvSpPr>
              <p:nvPr/>
            </p:nvSpPr>
            <p:spPr bwMode="auto">
              <a:xfrm flipV="1">
                <a:off x="5997326" y="4609422"/>
                <a:ext cx="0" cy="571095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0" name="Line 44"/>
              <p:cNvSpPr>
                <a:spLocks noChangeShapeType="1"/>
              </p:cNvSpPr>
              <p:nvPr/>
            </p:nvSpPr>
            <p:spPr bwMode="auto">
              <a:xfrm flipV="1">
                <a:off x="6906429" y="4609422"/>
                <a:ext cx="0" cy="571095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1" name="Line 38"/>
              <p:cNvSpPr>
                <a:spLocks noChangeShapeType="1"/>
              </p:cNvSpPr>
              <p:nvPr/>
            </p:nvSpPr>
            <p:spPr bwMode="auto">
              <a:xfrm flipV="1">
                <a:off x="6300360" y="4609422"/>
                <a:ext cx="0" cy="571095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2" name="Line 38"/>
              <p:cNvSpPr>
                <a:spLocks noChangeShapeType="1"/>
              </p:cNvSpPr>
              <p:nvPr/>
            </p:nvSpPr>
            <p:spPr bwMode="auto">
              <a:xfrm flipV="1">
                <a:off x="6603394" y="4609422"/>
                <a:ext cx="0" cy="571095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0" name="Line 52"/>
            <p:cNvSpPr>
              <a:spLocks noChangeShapeType="1"/>
            </p:cNvSpPr>
            <p:nvPr/>
          </p:nvSpPr>
          <p:spPr bwMode="auto">
            <a:xfrm rot="5400000" flipV="1">
              <a:off x="8538080" y="3335862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 rot="5400000" flipV="1">
              <a:off x="8538080" y="3486542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Line 54"/>
            <p:cNvSpPr>
              <a:spLocks noChangeShapeType="1"/>
            </p:cNvSpPr>
            <p:nvPr/>
          </p:nvSpPr>
          <p:spPr bwMode="auto">
            <a:xfrm rot="5400000" flipV="1">
              <a:off x="8538080" y="3637222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 rot="5400000" flipV="1">
              <a:off x="8538080" y="3789576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 rot="5400000" flipV="1">
              <a:off x="8538080" y="3941930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 rot="5400000" flipV="1">
              <a:off x="8538080" y="4094284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 rot="5400000" flipV="1">
              <a:off x="8538080" y="4244965"/>
              <a:ext cx="0" cy="6077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Rectangle 60"/>
            <p:cNvSpPr>
              <a:spLocks noChangeArrowheads="1"/>
            </p:cNvSpPr>
            <p:nvPr/>
          </p:nvSpPr>
          <p:spPr bwMode="auto">
            <a:xfrm>
              <a:off x="8282625" y="3276424"/>
              <a:ext cx="405454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lang="en-US" altLang="zh-CN" b="1" baseline="-25000" dirty="0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 baseline="-250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8272861" y="4567251"/>
              <a:ext cx="468509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b="1" dirty="0" err="1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lang="en-US" altLang="zh-CN" b="1" baseline="-25000" dirty="0" err="1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m</a:t>
              </a:r>
              <a:endParaRPr lang="en-US" altLang="zh-CN" b="1" baseline="-250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 rot="5400000">
              <a:off x="12141475" y="3435489"/>
              <a:ext cx="2586696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微操作控制信号序列</a:t>
              </a:r>
              <a:endPara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" name="Group 11"/>
            <p:cNvGrpSpPr/>
            <p:nvPr/>
          </p:nvGrpSpPr>
          <p:grpSpPr bwMode="auto">
            <a:xfrm rot="5400000">
              <a:off x="11981205" y="3347516"/>
              <a:ext cx="2122917" cy="455389"/>
              <a:chOff x="2746" y="1207"/>
              <a:chExt cx="1268" cy="409"/>
            </a:xfrm>
          </p:grpSpPr>
          <p:grpSp>
            <p:nvGrpSpPr>
              <p:cNvPr id="73" name="Group 12"/>
              <p:cNvGrpSpPr/>
              <p:nvPr/>
            </p:nvGrpSpPr>
            <p:grpSpPr bwMode="auto">
              <a:xfrm>
                <a:off x="2746" y="1207"/>
                <a:ext cx="725" cy="409"/>
                <a:chOff x="4330" y="2840"/>
                <a:chExt cx="725" cy="409"/>
              </a:xfrm>
            </p:grpSpPr>
            <p:sp>
              <p:nvSpPr>
                <p:cNvPr id="8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330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1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420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511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4602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4693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783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874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965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8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5055" y="2840"/>
                  <a:ext cx="0" cy="409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 defTabSz="914400"/>
                  <a:endParaRPr lang="zh-CN" altLang="en-US" sz="1325" b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V="1">
                <a:off x="3561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5" name="Line 23"/>
              <p:cNvSpPr>
                <a:spLocks noChangeShapeType="1"/>
              </p:cNvSpPr>
              <p:nvPr/>
            </p:nvSpPr>
            <p:spPr bwMode="auto">
              <a:xfrm flipV="1">
                <a:off x="3651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6" name="Line 24"/>
              <p:cNvSpPr>
                <a:spLocks noChangeShapeType="1"/>
              </p:cNvSpPr>
              <p:nvPr/>
            </p:nvSpPr>
            <p:spPr bwMode="auto">
              <a:xfrm flipV="1">
                <a:off x="3742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7" name="Line 25"/>
              <p:cNvSpPr>
                <a:spLocks noChangeShapeType="1"/>
              </p:cNvSpPr>
              <p:nvPr/>
            </p:nvSpPr>
            <p:spPr bwMode="auto">
              <a:xfrm flipV="1">
                <a:off x="3833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8" name="Line 26"/>
              <p:cNvSpPr>
                <a:spLocks noChangeShapeType="1"/>
              </p:cNvSpPr>
              <p:nvPr/>
            </p:nvSpPr>
            <p:spPr bwMode="auto">
              <a:xfrm flipV="1">
                <a:off x="3924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9" name="Line 27"/>
              <p:cNvSpPr>
                <a:spLocks noChangeShapeType="1"/>
              </p:cNvSpPr>
              <p:nvPr/>
            </p:nvSpPr>
            <p:spPr bwMode="auto">
              <a:xfrm flipV="1">
                <a:off x="4014" y="1207"/>
                <a:ext cx="0" cy="40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" name="Group 62"/>
            <p:cNvGrpSpPr/>
            <p:nvPr/>
          </p:nvGrpSpPr>
          <p:grpSpPr bwMode="auto">
            <a:xfrm rot="5400000">
              <a:off x="11555946" y="3354211"/>
              <a:ext cx="2995187" cy="503943"/>
              <a:chOff x="2322" y="1233"/>
              <a:chExt cx="1789" cy="301"/>
            </a:xfrm>
          </p:grpSpPr>
          <p:sp>
            <p:nvSpPr>
              <p:cNvPr id="71" name="Rectangle 63"/>
              <p:cNvSpPr>
                <a:spLocks noChangeArrowheads="1"/>
              </p:cNvSpPr>
              <p:nvPr/>
            </p:nvSpPr>
            <p:spPr bwMode="auto">
              <a:xfrm rot="16200000">
                <a:off x="2301" y="1255"/>
                <a:ext cx="295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b="1" baseline="-25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Rectangle 64"/>
              <p:cNvSpPr>
                <a:spLocks noChangeArrowheads="1"/>
              </p:cNvSpPr>
              <p:nvPr/>
            </p:nvSpPr>
            <p:spPr bwMode="auto">
              <a:xfrm rot="16200000">
                <a:off x="3832" y="1255"/>
                <a:ext cx="301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en-US" altLang="zh-CN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C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n</a:t>
                </a:r>
                <a:endParaRPr lang="en-US" altLang="zh-CN" b="1" baseline="-25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rot="5400000" flipV="1">
              <a:off x="8540591" y="2271891"/>
              <a:ext cx="0" cy="607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Line 73"/>
            <p:cNvSpPr>
              <a:spLocks noChangeShapeType="1"/>
            </p:cNvSpPr>
            <p:nvPr/>
          </p:nvSpPr>
          <p:spPr bwMode="auto">
            <a:xfrm rot="5400000" flipV="1">
              <a:off x="8540591" y="2422571"/>
              <a:ext cx="0" cy="607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Line 74"/>
            <p:cNvSpPr>
              <a:spLocks noChangeShapeType="1"/>
            </p:cNvSpPr>
            <p:nvPr/>
          </p:nvSpPr>
          <p:spPr bwMode="auto">
            <a:xfrm rot="5400000" flipV="1">
              <a:off x="8540591" y="2573251"/>
              <a:ext cx="0" cy="607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 rot="5400000" flipV="1">
              <a:off x="8540591" y="2725606"/>
              <a:ext cx="0" cy="6077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defTabSz="914400"/>
              <a:endParaRPr lang="zh-CN" altLang="en-US" sz="1325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Rectangle 77"/>
            <p:cNvSpPr>
              <a:spLocks noChangeArrowheads="1"/>
            </p:cNvSpPr>
            <p:nvPr/>
          </p:nvSpPr>
          <p:spPr bwMode="auto">
            <a:xfrm>
              <a:off x="7859248" y="2379322"/>
              <a:ext cx="497103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b="1" baseline="-25000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en-US" altLang="zh-CN" b="1" baseline="-25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Rectangle 78"/>
            <p:cNvSpPr>
              <a:spLocks noChangeArrowheads="1"/>
            </p:cNvSpPr>
            <p:nvPr/>
          </p:nvSpPr>
          <p:spPr bwMode="auto">
            <a:xfrm>
              <a:off x="7871780" y="2779462"/>
              <a:ext cx="443580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914400"/>
              <a:r>
                <a:rPr lang="en-US" altLang="zh-CN" b="1" dirty="0" err="1"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b="1" baseline="-25000" dirty="0" err="1">
                  <a:latin typeface="微软雅黑" panose="020B0503020204020204" charset="-122"/>
                  <a:ea typeface="微软雅黑" panose="020B0503020204020204" charset="-122"/>
                </a:rPr>
                <a:t>j</a:t>
              </a:r>
              <a:endParaRPr lang="en-US" altLang="zh-CN" b="1" baseline="-25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8" name="直接箭头连接符 27"/>
            <p:cNvCxnSpPr>
              <a:stCxn id="6" idx="3"/>
              <a:endCxn id="54" idx="1"/>
            </p:cNvCxnSpPr>
            <p:nvPr/>
          </p:nvCxnSpPr>
          <p:spPr>
            <a:xfrm>
              <a:off x="6786813" y="4056852"/>
              <a:ext cx="384925" cy="3226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7171332" y="4854387"/>
              <a:ext cx="765451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en-US" altLang="zh-CN" b="1" dirty="0">
                  <a:solidFill>
                    <a:srgbClr val="001010"/>
                  </a:solidFill>
                  <a:latin typeface="微软雅黑" panose="020B0503020204020204" charset="-122"/>
                  <a:ea typeface="微软雅黑" panose="020B0503020204020204" charset="-122"/>
                </a:rPr>
                <a:t>ID</a:t>
              </a:r>
              <a:endParaRPr lang="en-US" altLang="zh-CN" b="1" dirty="0">
                <a:solidFill>
                  <a:srgbClr val="00101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8844713" y="5688504"/>
              <a:ext cx="1594698" cy="636102"/>
            </a:xfrm>
            <a:prstGeom prst="rect">
              <a:avLst/>
            </a:prstGeom>
            <a:solidFill>
              <a:srgbClr val="7FC4FF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zh-CN" altLang="en-US" b="1" kern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状态寄存器</a:t>
              </a:r>
              <a:endParaRPr lang="zh-CN" altLang="en-US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11268222" y="2379322"/>
              <a:ext cx="1553051" cy="2430974"/>
            </a:xfrm>
            <a:prstGeom prst="rect">
              <a:avLst/>
            </a:prstGeom>
            <a:solidFill>
              <a:srgbClr val="FF6600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硬布线</a:t>
              </a:r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控制器</a:t>
              </a:r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组合逻辑</a:t>
              </a:r>
              <a:endParaRPr lang="zh-CN" altLang="en-US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2460030" y="5240876"/>
              <a:ext cx="738669" cy="74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现态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8362033" y="5307499"/>
              <a:ext cx="977343" cy="42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现态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9217943" y="5091675"/>
              <a:ext cx="2375008" cy="0"/>
            </a:xfrm>
            <a:prstGeom prst="line">
              <a:avLst/>
            </a:prstGeom>
            <a:ln w="25400" cap="sq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9517900" y="5217754"/>
              <a:ext cx="2378085" cy="0"/>
            </a:xfrm>
            <a:prstGeom prst="line">
              <a:avLst/>
            </a:prstGeom>
            <a:ln w="25400" cap="sq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10438271" y="4582115"/>
              <a:ext cx="167621" cy="1988669"/>
              <a:chOff x="7217654" y="4363960"/>
              <a:chExt cx="167621" cy="1988669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7217654" y="4363960"/>
                <a:ext cx="162113" cy="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7385275" y="4363960"/>
                <a:ext cx="0" cy="1988669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"/>
            <p:cNvSpPr>
              <a:spLocks noChangeArrowheads="1"/>
            </p:cNvSpPr>
            <p:nvPr/>
          </p:nvSpPr>
          <p:spPr bwMode="auto">
            <a:xfrm>
              <a:off x="8857904" y="2384992"/>
              <a:ext cx="1553051" cy="2430974"/>
            </a:xfrm>
            <a:prstGeom prst="rect">
              <a:avLst/>
            </a:prstGeom>
            <a:solidFill>
              <a:srgbClr val="FF6600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en-US" altLang="zh-CN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FSM</a:t>
              </a:r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状态机</a:t>
              </a:r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endParaRPr lang="en-US" altLang="zh-CN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组合逻辑</a:t>
              </a:r>
              <a:endParaRPr lang="zh-CN" altLang="en-US" b="1" kern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10342930" y="3869348"/>
              <a:ext cx="738669" cy="74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rPr>
                <a:t>次态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208443" y="6015463"/>
              <a:ext cx="63193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79"/>
            <p:cNvSpPr>
              <a:spLocks noChangeArrowheads="1"/>
            </p:cNvSpPr>
            <p:nvPr/>
          </p:nvSpPr>
          <p:spPr bwMode="auto">
            <a:xfrm>
              <a:off x="7623295" y="5716264"/>
              <a:ext cx="739056" cy="744921"/>
            </a:xfrm>
            <a:prstGeom prst="rect">
              <a:avLst/>
            </a:prstGeom>
            <a:solidFill>
              <a:srgbClr val="7FC4FF"/>
            </a:solidFill>
            <a:ln w="19050"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rgbClr val="001010"/>
                  </a:solidFill>
                  <a:latin typeface="微软雅黑" panose="020B0503020204020204" charset="-122"/>
                  <a:ea typeface="微软雅黑" panose="020B0503020204020204" charset="-122"/>
                </a:rPr>
                <a:t>时钟</a:t>
              </a:r>
              <a:endParaRPr lang="en-US" altLang="zh-CN" b="1" dirty="0">
                <a:solidFill>
                  <a:srgbClr val="00101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 defTabSz="914400"/>
              <a:r>
                <a:rPr lang="en-US" altLang="zh-CN" b="1" dirty="0">
                  <a:solidFill>
                    <a:srgbClr val="001010"/>
                  </a:solidFill>
                  <a:latin typeface="微软雅黑" panose="020B0503020204020204" charset="-122"/>
                  <a:ea typeface="微软雅黑" panose="020B0503020204020204" charset="-122"/>
                </a:rPr>
                <a:t>CLK</a:t>
              </a:r>
              <a:endParaRPr lang="zh-CN" altLang="en-US" b="1" dirty="0">
                <a:solidFill>
                  <a:srgbClr val="00101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8810619" y="5931127"/>
              <a:ext cx="246529" cy="181854"/>
            </a:xfrm>
            <a:prstGeom prst="triangle">
              <a:avLst>
                <a:gd name="adj" fmla="val 50001"/>
              </a:avLst>
            </a:prstGeom>
            <a:solidFill>
              <a:srgbClr val="7FC4FF"/>
            </a:solidFill>
            <a:ln w="317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zh-CN" altLang="en-US" b="1" ker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1610786" y="4844462"/>
              <a:ext cx="912029" cy="649610"/>
              <a:chOff x="5997326" y="4609421"/>
              <a:chExt cx="909103" cy="647526"/>
            </a:xfrm>
          </p:grpSpPr>
          <p:sp>
            <p:nvSpPr>
              <p:cNvPr id="65" name="Line 38"/>
              <p:cNvSpPr>
                <a:spLocks noChangeShapeType="1"/>
              </p:cNvSpPr>
              <p:nvPr/>
            </p:nvSpPr>
            <p:spPr bwMode="auto">
              <a:xfrm flipV="1">
                <a:off x="5997326" y="4609421"/>
                <a:ext cx="0" cy="246420"/>
              </a:xfrm>
              <a:prstGeom prst="line">
                <a:avLst/>
              </a:prstGeom>
              <a:noFill/>
              <a:ln w="25400" cap="sq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6" name="Line 44"/>
              <p:cNvSpPr>
                <a:spLocks noChangeShapeType="1"/>
              </p:cNvSpPr>
              <p:nvPr/>
            </p:nvSpPr>
            <p:spPr bwMode="auto">
              <a:xfrm flipV="1">
                <a:off x="6906429" y="4609421"/>
                <a:ext cx="0" cy="647526"/>
              </a:xfrm>
              <a:prstGeom prst="line">
                <a:avLst/>
              </a:prstGeom>
              <a:noFill/>
              <a:ln w="25400" cap="sq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7" name="Line 38"/>
              <p:cNvSpPr>
                <a:spLocks noChangeShapeType="1"/>
              </p:cNvSpPr>
              <p:nvPr/>
            </p:nvSpPr>
            <p:spPr bwMode="auto">
              <a:xfrm flipV="1">
                <a:off x="6300360" y="4609421"/>
                <a:ext cx="0" cy="372094"/>
              </a:xfrm>
              <a:prstGeom prst="line">
                <a:avLst/>
              </a:prstGeom>
              <a:noFill/>
              <a:ln w="25400" cap="sq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8" name="Line 38"/>
              <p:cNvSpPr>
                <a:spLocks noChangeShapeType="1"/>
              </p:cNvSpPr>
              <p:nvPr/>
            </p:nvSpPr>
            <p:spPr bwMode="auto">
              <a:xfrm flipV="1">
                <a:off x="6603394" y="4609421"/>
                <a:ext cx="0" cy="496109"/>
              </a:xfrm>
              <a:prstGeom prst="line">
                <a:avLst/>
              </a:prstGeom>
              <a:noFill/>
              <a:ln w="25400" cap="sq">
                <a:solidFill>
                  <a:srgbClr val="C00000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9824011" y="5342168"/>
              <a:ext cx="2378085" cy="0"/>
            </a:xfrm>
            <a:prstGeom prst="line">
              <a:avLst/>
            </a:prstGeom>
            <a:ln w="25400" cap="sq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0123969" y="5491989"/>
              <a:ext cx="2383295" cy="0"/>
            </a:xfrm>
            <a:prstGeom prst="line">
              <a:avLst/>
            </a:prstGeom>
            <a:ln w="25400" cap="sq">
              <a:solidFill>
                <a:srgbClr val="C0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9214866" y="6340994"/>
              <a:ext cx="909103" cy="660961"/>
              <a:chOff x="5997326" y="4609421"/>
              <a:chExt cx="909103" cy="481104"/>
            </a:xfrm>
          </p:grpSpPr>
          <p:sp>
            <p:nvSpPr>
              <p:cNvPr id="61" name="Line 38"/>
              <p:cNvSpPr>
                <a:spLocks noChangeShapeType="1"/>
              </p:cNvSpPr>
              <p:nvPr/>
            </p:nvSpPr>
            <p:spPr bwMode="auto">
              <a:xfrm flipV="1">
                <a:off x="5997326" y="4609422"/>
                <a:ext cx="0" cy="481103"/>
              </a:xfrm>
              <a:prstGeom prst="line">
                <a:avLst/>
              </a:prstGeom>
              <a:noFill/>
              <a:ln w="25400">
                <a:solidFill>
                  <a:schemeClr val="accent5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2" name="Line 44"/>
              <p:cNvSpPr>
                <a:spLocks noChangeShapeType="1"/>
              </p:cNvSpPr>
              <p:nvPr/>
            </p:nvSpPr>
            <p:spPr bwMode="auto">
              <a:xfrm flipV="1">
                <a:off x="6906429" y="4609421"/>
                <a:ext cx="0" cy="167257"/>
              </a:xfrm>
              <a:prstGeom prst="line">
                <a:avLst/>
              </a:prstGeom>
              <a:noFill/>
              <a:ln w="25400">
                <a:solidFill>
                  <a:schemeClr val="accent5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Line 38"/>
              <p:cNvSpPr>
                <a:spLocks noChangeShapeType="1"/>
              </p:cNvSpPr>
              <p:nvPr/>
            </p:nvSpPr>
            <p:spPr bwMode="auto">
              <a:xfrm flipV="1">
                <a:off x="6300360" y="4609422"/>
                <a:ext cx="0" cy="383325"/>
              </a:xfrm>
              <a:prstGeom prst="line">
                <a:avLst/>
              </a:prstGeom>
              <a:noFill/>
              <a:ln w="25400">
                <a:solidFill>
                  <a:schemeClr val="accent5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Line 38"/>
              <p:cNvSpPr>
                <a:spLocks noChangeShapeType="1"/>
              </p:cNvSpPr>
              <p:nvPr/>
            </p:nvSpPr>
            <p:spPr bwMode="auto">
              <a:xfrm flipV="1">
                <a:off x="6603394" y="4609422"/>
                <a:ext cx="0" cy="272719"/>
              </a:xfrm>
              <a:prstGeom prst="line">
                <a:avLst/>
              </a:prstGeom>
              <a:noFill/>
              <a:ln w="25400">
                <a:solidFill>
                  <a:schemeClr val="accent5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ctr" defTabSz="914400"/>
                <a:endParaRPr lang="zh-CN" altLang="en-US" sz="1325" b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>
              <a:off x="10123969" y="6570784"/>
              <a:ext cx="476415" cy="0"/>
            </a:xfrm>
            <a:prstGeom prst="line">
              <a:avLst/>
            </a:prstGeom>
            <a:ln w="25400" cap="sq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9820934" y="6715672"/>
              <a:ext cx="951929" cy="0"/>
            </a:xfrm>
            <a:prstGeom prst="line">
              <a:avLst/>
            </a:prstGeom>
            <a:ln w="25400" cap="sq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0439405" y="4446193"/>
              <a:ext cx="333460" cy="2244608"/>
              <a:chOff x="7200344" y="4349096"/>
              <a:chExt cx="184931" cy="2244608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7200344" y="4349096"/>
                <a:ext cx="184931" cy="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385275" y="4349096"/>
                <a:ext cx="0" cy="2244608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>
              <a:off x="10436339" y="4316866"/>
              <a:ext cx="505849" cy="2541950"/>
              <a:chOff x="7194091" y="4349096"/>
              <a:chExt cx="191184" cy="254195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7194091" y="4349096"/>
                <a:ext cx="191184" cy="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7385275" y="4349096"/>
                <a:ext cx="0" cy="254195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连接符 49"/>
            <p:cNvCxnSpPr/>
            <p:nvPr/>
          </p:nvCxnSpPr>
          <p:spPr>
            <a:xfrm>
              <a:off x="9517900" y="6858816"/>
              <a:ext cx="1424288" cy="0"/>
            </a:xfrm>
            <a:prstGeom prst="line">
              <a:avLst/>
            </a:prstGeom>
            <a:ln w="25400" cap="sq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9214866" y="7001960"/>
              <a:ext cx="1899795" cy="0"/>
            </a:xfrm>
            <a:prstGeom prst="line">
              <a:avLst/>
            </a:prstGeom>
            <a:ln w="25400" cap="sq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10436331" y="4179184"/>
              <a:ext cx="678344" cy="2822771"/>
              <a:chOff x="7188106" y="4349096"/>
              <a:chExt cx="254645" cy="2822771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7188106" y="4349096"/>
                <a:ext cx="254645" cy="0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7442751" y="4363475"/>
                <a:ext cx="0" cy="2808392"/>
              </a:xfrm>
              <a:prstGeom prst="line">
                <a:avLst/>
              </a:prstGeom>
              <a:ln w="25400" cap="sq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9"/>
            <p:cNvSpPr>
              <a:spLocks noChangeArrowheads="1"/>
            </p:cNvSpPr>
            <p:nvPr/>
          </p:nvSpPr>
          <p:spPr bwMode="auto">
            <a:xfrm>
              <a:off x="8567028" y="6351493"/>
              <a:ext cx="738669" cy="74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defTabSz="914400"/>
              <a:r>
                <a:rPr lang="zh-CN" altLang="en-US" b="1" dirty="0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rPr>
                <a:t>次态</a:t>
              </a:r>
              <a:endPara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7171075" y="3369111"/>
              <a:ext cx="1063133" cy="1440000"/>
            </a:xfrm>
            <a:prstGeom prst="rect">
              <a:avLst/>
            </a:prstGeom>
            <a:solidFill>
              <a:srgbClr val="FFFF99"/>
            </a:solidFill>
            <a:ln w="3175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r>
                <a:rPr lang="zh-CN" altLang="en-US" b="1" kern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指令</a:t>
              </a:r>
              <a:endParaRPr lang="zh-CN" altLang="en-US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 defTabSz="914400"/>
              <a:r>
                <a:rPr lang="zh-CN" altLang="en-US" b="1" kern="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译码</a:t>
              </a:r>
              <a:endParaRPr lang="zh-CN" altLang="en-US" b="1" kern="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4146880" y="5822173"/>
            <a:ext cx="4114800" cy="617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</a:pPr>
            <a:r>
              <a:rPr lang="zh-CN" altLang="en-US" sz="2275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机器指令字 </a:t>
            </a:r>
            <a:r>
              <a:rPr lang="en-US" altLang="zh-CN" sz="2275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</a:t>
            </a:r>
            <a:r>
              <a:rPr lang="zh-CN" altLang="en-US" sz="2275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控制器信号序列</a:t>
            </a:r>
            <a:endParaRPr lang="en-US" altLang="zh-CN" sz="2275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600" b="1">
                <a:solidFill>
                  <a:srgbClr val="FF0000"/>
                </a:solidFill>
              </a:rPr>
              <a:t>R格式指令</a:t>
            </a:r>
            <a:r>
              <a:rPr lang="zh-CN" altLang="en-US" sz="2600" b="1"/>
              <a:t>为纯寄存器指令，所有的操作数（除移位外）均保存在寄存器中。</a:t>
            </a:r>
            <a:r>
              <a:rPr lang="zh-CN" altLang="en-US" sz="2600" b="1">
                <a:solidFill>
                  <a:schemeClr val="accent1">
                    <a:lumMod val="75000"/>
                  </a:schemeClr>
                </a:solidFill>
              </a:rPr>
              <a:t>Op字段均为0，使用funct字段区分指令</a:t>
            </a:r>
            <a:endParaRPr lang="zh-CN" altLang="en-US" sz="2600" b="1"/>
          </a:p>
          <a:p>
            <a:r>
              <a:rPr lang="zh-CN" altLang="en-US" sz="2600" b="1">
                <a:solidFill>
                  <a:srgbClr val="FF0000"/>
                </a:solidFill>
              </a:rPr>
              <a:t>I格式指令</a:t>
            </a:r>
            <a:r>
              <a:rPr lang="zh-CN" altLang="en-US" sz="2600" b="1"/>
              <a:t>为带立即数的指令，最多使用两个寄存器，同时包括了load/store指令。</a:t>
            </a:r>
            <a:r>
              <a:rPr lang="zh-CN" altLang="en-US" sz="2600" b="1">
                <a:solidFill>
                  <a:schemeClr val="accent1">
                    <a:lumMod val="75000"/>
                  </a:schemeClr>
                </a:solidFill>
              </a:rPr>
              <a:t>使用Op字段区分指令</a:t>
            </a:r>
            <a:endParaRPr lang="zh-CN" altLang="en-US" sz="2600" b="1"/>
          </a:p>
          <a:p>
            <a:r>
              <a:rPr lang="zh-CN" altLang="en-US" sz="2600" b="1">
                <a:solidFill>
                  <a:srgbClr val="FF0000"/>
                </a:solidFill>
              </a:rPr>
              <a:t>J格式指令</a:t>
            </a:r>
            <a:r>
              <a:rPr lang="zh-CN" altLang="en-US" sz="2600" b="1"/>
              <a:t>为长跳转指令，仅有一个立即数操作数。</a:t>
            </a:r>
            <a:r>
              <a:rPr lang="zh-CN" altLang="en-US" sz="2600" b="1">
                <a:solidFill>
                  <a:schemeClr val="accent1">
                    <a:lumMod val="75000"/>
                  </a:schemeClr>
                </a:solidFill>
              </a:rPr>
              <a:t>使用Op字段区分指令</a:t>
            </a:r>
            <a:endParaRPr lang="zh-CN" altLang="en-US" sz="26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实验目标与任务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理解单周期</a:t>
            </a:r>
            <a:r>
              <a:rPr lang="en-US" altLang="zh-CN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MIPS CPU</a:t>
            </a:r>
            <a:r>
              <a:rPr lang="zh-CN" altLang="en-US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基本原理</a:t>
            </a:r>
            <a:endParaRPr lang="en-US" altLang="zh-CN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能在</a:t>
            </a:r>
            <a:r>
              <a:rPr lang="en-US" altLang="zh-CN" sz="2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Logisim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平台中设计实现</a:t>
            </a:r>
            <a:r>
              <a:rPr lang="zh-CN" altLang="en-US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单周期</a:t>
            </a:r>
            <a:r>
              <a:rPr lang="en-US" altLang="zh-CN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MIPS CPU</a:t>
            </a:r>
            <a:endParaRPr lang="en-US" altLang="zh-CN" sz="2600" b="1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8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条核心</a:t>
            </a:r>
            <a:r>
              <a:rPr lang="zh-CN" altLang="en-US" sz="2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指令，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能运行冒泡排序测试程序</a:t>
            </a:r>
            <a:endParaRPr lang="en-US" altLang="zh-CN" sz="2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zh-CN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理解</a:t>
            </a:r>
            <a:r>
              <a:rPr lang="en-US" altLang="zh-CN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MIPS</a:t>
            </a:r>
            <a:r>
              <a:rPr lang="zh-CN" altLang="zh-CN" sz="26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多周期处理器的基本原理</a:t>
            </a:r>
            <a:endParaRPr lang="en-US" altLang="zh-CN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能在</a:t>
            </a:r>
            <a:r>
              <a:rPr lang="en-US" altLang="zh-CN" sz="26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Logisim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平台中设计</a:t>
            </a:r>
            <a:r>
              <a:rPr lang="zh-CN" altLang="zh-CN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实现</a:t>
            </a:r>
            <a:r>
              <a:rPr lang="en-US" altLang="zh-CN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MIPS </a:t>
            </a:r>
            <a:r>
              <a:rPr lang="zh-CN" altLang="zh-CN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多周期</a:t>
            </a:r>
            <a:r>
              <a:rPr lang="en-US" altLang="zh-CN" sz="2600" b="1" dirty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CPU</a:t>
            </a:r>
            <a:endParaRPr lang="en-US" altLang="zh-CN" sz="2600" b="1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zh-CN" altLang="en-US" sz="2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微程序、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硬布线控制器，两种方案</a:t>
            </a:r>
            <a:endParaRPr lang="en-US" altLang="zh-CN" sz="2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932180" lvl="1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Font typeface="Wingdings" panose="05000000000000000000" pitchFamily="2" charset="2"/>
              <a:buChar char="n"/>
            </a:pPr>
            <a:r>
              <a:rPr lang="en-US" altLang="zh-CN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8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条核心</a:t>
            </a:r>
            <a:r>
              <a:rPr lang="zh-CN" altLang="en-US" sz="2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指令，</a:t>
            </a:r>
            <a:r>
              <a:rPr lang="zh-CN" altLang="en-US" sz="2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能运行冒泡排序测试</a:t>
            </a:r>
            <a:r>
              <a:rPr lang="zh-CN" altLang="en-US" sz="2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Arial" panose="020B0604020202020204" pitchFamily="34" charset="0"/>
              </a:rPr>
              <a:t>程序</a:t>
            </a:r>
            <a:endParaRPr lang="en-US" altLang="zh-CN" sz="26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核心指令集</a:t>
            </a:r>
            <a:endParaRPr lang="zh-CN" altLang="en-US" dirty="0"/>
          </a:p>
        </p:txBody>
      </p:sp>
      <p:graphicFrame>
        <p:nvGraphicFramePr>
          <p:cNvPr id="4" name="内容占位符 4"/>
          <p:cNvGraphicFramePr/>
          <p:nvPr/>
        </p:nvGraphicFramePr>
        <p:xfrm>
          <a:off x="497513" y="1840117"/>
          <a:ext cx="11265251" cy="4485318"/>
        </p:xfrm>
        <a:graphic>
          <a:graphicData uri="http://schemas.openxmlformats.org/drawingml/2006/table">
            <a:tbl>
              <a:tblPr firstRow="1" firstCol="1" bandRow="1"/>
              <a:tblGrid>
                <a:gridCol w="709048"/>
                <a:gridCol w="2718544"/>
                <a:gridCol w="7837659"/>
              </a:tblGrid>
              <a:tr h="581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7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#</a:t>
                      </a:r>
                      <a:endParaRPr lang="zh-CN" sz="29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700" b="1" kern="1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MIPS</a:t>
                      </a:r>
                      <a:r>
                        <a:rPr lang="zh-CN" sz="27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指令</a:t>
                      </a:r>
                      <a:endParaRPr lang="zh-CN" sz="29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700" b="1" kern="1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RTL</a:t>
                      </a:r>
                      <a:r>
                        <a:rPr lang="zh-CN" sz="2700" b="1" kern="10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功能描述</a:t>
                      </a:r>
                      <a:endParaRPr lang="zh-CN" sz="2900" kern="100" dirty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add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]+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    </a:t>
                      </a: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溢出时产生异常，且不修改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 err="1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slt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rd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]&lt;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    </a:t>
                      </a: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小于置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，有符号比较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 err="1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addi</a:t>
                      </a:r>
                      <a:r>
                        <a:rPr lang="en-US" sz="2300" kern="100" dirty="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]+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               </a:t>
                      </a: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溢出产生异常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 err="1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lw</a:t>
                      </a:r>
                      <a:r>
                        <a:rPr lang="en-US" sz="2300" kern="100" dirty="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8572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Mem</a:t>
                      </a:r>
                      <a:r>
                        <a:rPr lang="en-US" sz="2300" kern="100" baseline="-250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]+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))              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sw </a:t>
                      </a:r>
                      <a:r>
                        <a:rPr lang="en-US" sz="2300" kern="10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$rt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$rs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Mem</a:t>
                      </a:r>
                      <a:r>
                        <a:rPr lang="en-US" sz="2300" kern="100" baseline="-250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]+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))←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 dirty="0" err="1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beq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if(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 =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]) 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PC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←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PC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+ 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({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00})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bne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r>
                        <a:rPr lang="en-US" sz="2300" kern="10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$rs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$rt</a:t>
                      </a: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sz="2300" kern="10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if(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rs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 !=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sz="2300" kern="100" dirty="0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$</a:t>
                      </a:r>
                      <a:r>
                        <a:rPr lang="en-US" sz="2300" kern="100" dirty="0" err="1">
                          <a:solidFill>
                            <a:srgbClr val="AA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rt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])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PC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← </a:t>
                      </a:r>
                      <a:r>
                        <a:rPr lang="en-US" sz="2300" kern="100" dirty="0">
                          <a:solidFill>
                            <a:srgbClr val="00AA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PC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+ </a:t>
                      </a:r>
                      <a:r>
                        <a:rPr lang="en-US" sz="2300" kern="1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SignExt</a:t>
                      </a:r>
                      <a:r>
                        <a:rPr lang="en-US" sz="2300" kern="100" baseline="-25000" dirty="0">
                          <a:solidFill>
                            <a:srgbClr val="0077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18b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({</a:t>
                      </a:r>
                      <a:r>
                        <a:rPr lang="en-US" sz="23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imm</a:t>
                      </a:r>
                      <a:r>
                        <a:rPr lang="en-US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, 00})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  <a:tr h="4879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3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94615" algn="just">
                        <a:spcAft>
                          <a:spcPts val="0"/>
                        </a:spcAft>
                      </a:pPr>
                      <a:r>
                        <a:rPr lang="en-US" sz="2300" kern="100">
                          <a:solidFill>
                            <a:srgbClr val="0000AA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syscall</a:t>
                      </a:r>
                      <a:endParaRPr lang="zh-CN" sz="3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53975" algn="just">
                        <a:spcAft>
                          <a:spcPts val="0"/>
                        </a:spcAft>
                      </a:pPr>
                      <a:r>
                        <a:rPr lang="zh-CN" sz="23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系统调用，这里用于停机</a:t>
                      </a:r>
                      <a:endParaRPr lang="zh-CN" sz="3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9051" marR="19051" marT="19051" marB="1905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391707" y="1271037"/>
            <a:ext cx="3922869" cy="500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latin typeface="微软雅黑" panose="020B0503020204020204" charset="-122"/>
                <a:ea typeface="微软雅黑" panose="020B0503020204020204" charset="-122"/>
              </a:rPr>
              <a:t>可实现内存区域冒泡排序</a:t>
            </a:r>
            <a:endParaRPr lang="zh-CN" altLang="en-US" sz="265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构建单周期</a:t>
            </a:r>
            <a:r>
              <a:rPr lang="en-US" altLang="zh-CN" dirty="0"/>
              <a:t>MIPS</a:t>
            </a:r>
            <a:r>
              <a:rPr lang="zh-CN" altLang="en-US" dirty="0"/>
              <a:t>数据</a:t>
            </a:r>
            <a:r>
              <a:rPr lang="zh-CN" altLang="en-US" dirty="0" smtClean="0"/>
              <a:t>通路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45877" y="1342559"/>
            <a:ext cx="10615856" cy="4995917"/>
            <a:chOff x="697004" y="1767866"/>
            <a:chExt cx="11196410" cy="526913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429375" y="4408413"/>
              <a:ext cx="97509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任意多边形: 形状 256"/>
            <p:cNvSpPr/>
            <p:nvPr/>
          </p:nvSpPr>
          <p:spPr>
            <a:xfrm flipV="1">
              <a:off x="4911567" y="4551034"/>
              <a:ext cx="187289" cy="104394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053450" y="428970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038682" y="401042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5069674" y="2027665"/>
              <a:ext cx="6334881" cy="1950924"/>
              <a:chOff x="5039741" y="3208161"/>
              <a:chExt cx="597546" cy="457491"/>
            </a:xfrm>
          </p:grpSpPr>
          <p:cxnSp>
            <p:nvCxnSpPr>
              <p:cNvPr id="162" name="直接连接符 161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5073891" y="2472651"/>
              <a:ext cx="4131450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5083378" y="2695870"/>
              <a:ext cx="3227280" cy="1199217"/>
              <a:chOff x="5039741" y="3208161"/>
              <a:chExt cx="597546" cy="457491"/>
            </a:xfrm>
          </p:grpSpPr>
          <p:cxnSp>
            <p:nvCxnSpPr>
              <p:cNvPr id="160" name="直接连接符 159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5088159" y="3149858"/>
              <a:ext cx="744126" cy="474778"/>
              <a:chOff x="5039741" y="3208161"/>
              <a:chExt cx="597546" cy="457491"/>
            </a:xfrm>
          </p:grpSpPr>
          <p:cxnSp>
            <p:nvCxnSpPr>
              <p:cNvPr id="158" name="直接连接符 157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4" name="直接连接符 13"/>
            <p:cNvCxnSpPr/>
            <p:nvPr/>
          </p:nvCxnSpPr>
          <p:spPr>
            <a:xfrm>
              <a:off x="4778067" y="3306859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任意多边形: 形状 191"/>
            <p:cNvSpPr/>
            <p:nvPr/>
          </p:nvSpPr>
          <p:spPr>
            <a:xfrm>
              <a:off x="5080685" y="2250400"/>
              <a:ext cx="5072714" cy="1475869"/>
            </a:xfrm>
            <a:custGeom>
              <a:avLst/>
              <a:gdLst>
                <a:gd name="connsiteX0" fmla="*/ 0 w 4762500"/>
                <a:gd name="connsiteY0" fmla="*/ 0 h 1600200"/>
                <a:gd name="connsiteX1" fmla="*/ 4762500 w 4762500"/>
                <a:gd name="connsiteY1" fmla="*/ 0 h 1600200"/>
                <a:gd name="connsiteX2" fmla="*/ 4762500 w 4762500"/>
                <a:gd name="connsiteY2" fmla="*/ 1600200 h 1600200"/>
                <a:gd name="connsiteX0-1" fmla="*/ 0 w 4762500"/>
                <a:gd name="connsiteY0-2" fmla="*/ 0 h 1593057"/>
                <a:gd name="connsiteX1-3" fmla="*/ 4762500 w 4762500"/>
                <a:gd name="connsiteY1-4" fmla="*/ 0 h 1593057"/>
                <a:gd name="connsiteX2-5" fmla="*/ 4762500 w 4762500"/>
                <a:gd name="connsiteY2-6" fmla="*/ 1593057 h 1593057"/>
                <a:gd name="connsiteX0-7" fmla="*/ 0 w 4762500"/>
                <a:gd name="connsiteY0-8" fmla="*/ 0 h 1600201"/>
                <a:gd name="connsiteX1-9" fmla="*/ 4762500 w 4762500"/>
                <a:gd name="connsiteY1-10" fmla="*/ 0 h 1600201"/>
                <a:gd name="connsiteX2-11" fmla="*/ 4762500 w 4762500"/>
                <a:gd name="connsiteY2-12" fmla="*/ 1600201 h 16002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762500" h="1600201">
                  <a:moveTo>
                    <a:pt x="0" y="0"/>
                  </a:moveTo>
                  <a:lnTo>
                    <a:pt x="4762500" y="0"/>
                  </a:lnTo>
                  <a:lnTo>
                    <a:pt x="4762500" y="1600201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5360" y="1767866"/>
              <a:ext cx="103405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65360" y="1988766"/>
              <a:ext cx="103070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65360" y="2209666"/>
              <a:ext cx="75679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325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65360" y="2430566"/>
              <a:ext cx="71727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65360" y="2662976"/>
              <a:ext cx="82242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754378" y="3260600"/>
              <a:ext cx="74741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065360" y="2883875"/>
              <a:ext cx="93159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419520" y="2472651"/>
              <a:ext cx="68379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2119506" y="421953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870381" y="4266907"/>
              <a:ext cx="53846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/>
            <p:cNvCxnSpPr>
              <a:endCxn id="24" idx="1"/>
            </p:cNvCxnSpPr>
            <p:nvPr/>
          </p:nvCxnSpPr>
          <p:spPr>
            <a:xfrm>
              <a:off x="1681860" y="398913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1908246" y="3424994"/>
              <a:ext cx="445368" cy="3422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1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584594" y="3667322"/>
              <a:ext cx="949615" cy="1445348"/>
              <a:chOff x="2153669" y="3581315"/>
              <a:chExt cx="986506" cy="1387999"/>
            </a:xfrm>
          </p:grpSpPr>
          <p:sp>
            <p:nvSpPr>
              <p:cNvPr id="154" name="矩形 153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672635" y="3769167"/>
                <a:ext cx="467540" cy="299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53669" y="3768090"/>
                <a:ext cx="335751" cy="299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251060" y="4158047"/>
                <a:ext cx="759636" cy="506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3435980" y="3732115"/>
              <a:ext cx="650974" cy="280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4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069337" y="5786044"/>
              <a:ext cx="216340" cy="31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2407598" y="5954587"/>
              <a:ext cx="3708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任意多边形: 形状 251"/>
            <p:cNvSpPr/>
            <p:nvPr/>
          </p:nvSpPr>
          <p:spPr>
            <a:xfrm>
              <a:off x="3104594" y="5704600"/>
              <a:ext cx="420272" cy="738401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3233226" y="5423935"/>
              <a:ext cx="62083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325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77560" y="2915317"/>
              <a:ext cx="380405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993227" y="4041790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95056" y="3774290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66955" y="4545075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78687" y="5823198"/>
              <a:ext cx="450726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60768" y="5840486"/>
              <a:ext cx="111911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377380" y="5937733"/>
              <a:ext cx="89676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87028" y="3846399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88159" y="4167250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81485" y="4515214"/>
              <a:ext cx="46010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87028" y="4869877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607659" y="3587547"/>
              <a:ext cx="4895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464882" y="4623794"/>
              <a:ext cx="9054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187634" y="3856669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79493" y="4276124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625897" y="4389532"/>
              <a:ext cx="281955" cy="537440"/>
              <a:chOff x="4451072" y="4543951"/>
              <a:chExt cx="281955" cy="537440"/>
            </a:xfrm>
          </p:grpSpPr>
          <p:sp>
            <p:nvSpPr>
              <p:cNvPr id="152" name="流程图: 手动操作 151"/>
              <p:cNvSpPr/>
              <p:nvPr/>
            </p:nvSpPr>
            <p:spPr>
              <a:xfrm rot="16200000">
                <a:off x="4335027" y="4701403"/>
                <a:ext cx="533466" cy="226510"/>
              </a:xfrm>
              <a:prstGeom prst="flowChartManualOperation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4451072" y="4543951"/>
                <a:ext cx="281955" cy="527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流程图: 手动操作 52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4" name="矩形 53"/>
            <p:cNvSpPr/>
            <p:nvPr/>
          </p:nvSpPr>
          <p:spPr>
            <a:xfrm>
              <a:off x="1429026" y="3715552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流程图: 手动操作 54"/>
            <p:cNvSpPr/>
            <p:nvPr/>
          </p:nvSpPr>
          <p:spPr>
            <a:xfrm rot="16200000">
              <a:off x="7251910" y="443321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6" name="矩形 55"/>
            <p:cNvSpPr/>
            <p:nvPr/>
          </p:nvSpPr>
          <p:spPr>
            <a:xfrm>
              <a:off x="7346314" y="4283009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流程图: 手动操作 56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8" name="矩形 57"/>
            <p:cNvSpPr/>
            <p:nvPr/>
          </p:nvSpPr>
          <p:spPr>
            <a:xfrm>
              <a:off x="11263840" y="3936437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855791" y="5879564"/>
              <a:ext cx="34774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7386084" y="5653031"/>
              <a:ext cx="485552" cy="552651"/>
              <a:chOff x="7239187" y="4876234"/>
              <a:chExt cx="504415" cy="574121"/>
            </a:xfrm>
          </p:grpSpPr>
          <p:sp>
            <p:nvSpPr>
              <p:cNvPr id="150" name="平行四边形 149"/>
              <p:cNvSpPr/>
              <p:nvPr/>
            </p:nvSpPr>
            <p:spPr>
              <a:xfrm rot="4500000">
                <a:off x="7216515" y="4946030"/>
                <a:ext cx="574121" cy="434528"/>
              </a:xfrm>
              <a:prstGeom prst="parallelogram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7239187" y="4999635"/>
                <a:ext cx="504415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&lt;&lt;2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8408569" y="6034851"/>
              <a:ext cx="29468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600045" y="5800998"/>
              <a:ext cx="99387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PCBranch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7624520" y="4588128"/>
              <a:ext cx="462543" cy="35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7583805" y="4322624"/>
              <a:ext cx="56524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573803" y="3763083"/>
              <a:ext cx="57529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8466912" y="3750272"/>
              <a:ext cx="64829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9" name="矩形 68"/>
            <p:cNvSpPr/>
            <p:nvPr/>
          </p:nvSpPr>
          <p:spPr>
            <a:xfrm rot="16200000">
              <a:off x="8123340" y="4149304"/>
              <a:ext cx="53377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8517269" y="4016596"/>
              <a:ext cx="105415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498897" y="4614480"/>
              <a:ext cx="100124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10541167" y="430145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/>
            <p:cNvGrpSpPr/>
            <p:nvPr/>
          </p:nvGrpSpPr>
          <p:grpSpPr>
            <a:xfrm>
              <a:off x="9690826" y="3695866"/>
              <a:ext cx="921981" cy="1436044"/>
              <a:chOff x="2106940" y="3477998"/>
              <a:chExt cx="957799" cy="1491834"/>
            </a:xfrm>
          </p:grpSpPr>
          <p:sp>
            <p:nvSpPr>
              <p:cNvPr id="144" name="矩形 143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2317534" y="3480984"/>
                <a:ext cx="508589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597199" y="3861428"/>
                <a:ext cx="467540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146876" y="3834566"/>
                <a:ext cx="335805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2185776" y="4068361"/>
                <a:ext cx="759759" cy="548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2106940" y="4556521"/>
                <a:ext cx="521897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10484405" y="4026377"/>
              <a:ext cx="95503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506410" y="6662499"/>
              <a:ext cx="138700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WriteBackData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8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9" name="矩形 78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8350117" y="5929356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1" name="流程图: 手动输入 146"/>
            <p:cNvSpPr/>
            <p:nvPr/>
          </p:nvSpPr>
          <p:spPr>
            <a:xfrm>
              <a:off x="5181935" y="5812705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933293" y="6724905"/>
              <a:ext cx="137762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BranchAddress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4038682" y="2883186"/>
              <a:ext cx="0" cy="31631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: 形状 256"/>
            <p:cNvSpPr/>
            <p:nvPr/>
          </p:nvSpPr>
          <p:spPr>
            <a:xfrm flipV="1">
              <a:off x="11547755" y="4010500"/>
              <a:ext cx="225121" cy="153946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85" name="直接连接符 84"/>
            <p:cNvCxnSpPr>
              <a:stCxn id="84" idx="0"/>
            </p:cNvCxnSpPr>
            <p:nvPr/>
          </p:nvCxnSpPr>
          <p:spPr>
            <a:xfrm>
              <a:off x="11772876" y="4164446"/>
              <a:ext cx="8580" cy="279523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053450" y="4762613"/>
              <a:ext cx="60419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391673" y="4518933"/>
              <a:ext cx="25835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391673" y="4289705"/>
              <a:ext cx="0" cy="22550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038682" y="2883186"/>
              <a:ext cx="5305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046972" y="6046317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391673" y="5021016"/>
              <a:ext cx="0" cy="193866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9492790" y="3487778"/>
              <a:ext cx="134885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9492790" y="3487778"/>
              <a:ext cx="0" cy="78774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0841646" y="3487778"/>
              <a:ext cx="0" cy="50135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48976" y="3998474"/>
              <a:ext cx="4722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6814452" y="4910747"/>
              <a:ext cx="29146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814452" y="4426978"/>
              <a:ext cx="0" cy="48376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7088792" y="4711487"/>
              <a:ext cx="0" cy="123762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108189" y="4711893"/>
              <a:ext cx="2853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6429375" y="5966951"/>
              <a:ext cx="9750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4060306" y="3143260"/>
              <a:ext cx="52272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矩形 102"/>
            <p:cNvSpPr/>
            <p:nvPr/>
          </p:nvSpPr>
          <p:spPr>
            <a:xfrm>
              <a:off x="3984471" y="2661978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5532327" y="5118027"/>
              <a:ext cx="538460" cy="486751"/>
              <a:chOff x="1853728" y="4285666"/>
              <a:chExt cx="538460" cy="486751"/>
            </a:xfrm>
            <a:solidFill>
              <a:srgbClr val="FFCCFF"/>
            </a:solidFill>
          </p:grpSpPr>
          <p:cxnSp>
            <p:nvCxnSpPr>
              <p:cNvPr id="141" name="直接连接符 140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矩形 141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等腰三角形 142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9904273" y="5003415"/>
              <a:ext cx="538460" cy="486751"/>
              <a:chOff x="1853728" y="4285666"/>
              <a:chExt cx="538460" cy="486751"/>
            </a:xfrm>
            <a:solidFill>
              <a:srgbClr val="00B050"/>
            </a:solidFill>
          </p:grpSpPr>
          <p:cxnSp>
            <p:nvCxnSpPr>
              <p:cNvPr id="138" name="直接连接符 137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矩形 138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等腰三角形 139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269836" y="3840798"/>
              <a:ext cx="0" cy="260220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69836" y="6443001"/>
              <a:ext cx="689415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8941392" y="6150115"/>
              <a:ext cx="0" cy="54925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985166" y="6699368"/>
              <a:ext cx="79281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81804" y="4128910"/>
              <a:ext cx="0" cy="257045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981804" y="4128910"/>
              <a:ext cx="50069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269836" y="3840798"/>
              <a:ext cx="2160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631603" y="6150115"/>
              <a:ext cx="30978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2407598" y="4010421"/>
              <a:ext cx="0" cy="14647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407598" y="5475152"/>
              <a:ext cx="35786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8" name="组合 117"/>
            <p:cNvGrpSpPr/>
            <p:nvPr/>
          </p:nvGrpSpPr>
          <p:grpSpPr>
            <a:xfrm>
              <a:off x="5099722" y="2927507"/>
              <a:ext cx="2431294" cy="1389682"/>
              <a:chOff x="5039741" y="3208161"/>
              <a:chExt cx="597546" cy="457491"/>
            </a:xfrm>
          </p:grpSpPr>
          <p:cxnSp>
            <p:nvCxnSpPr>
              <p:cNvPr id="136" name="直接连接符 135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>
              <a:off x="9005029" y="2577253"/>
              <a:ext cx="0" cy="14491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8546056" y="4038014"/>
              <a:ext cx="45897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9005029" y="2577253"/>
              <a:ext cx="2003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2" name="流程图: 延期 121"/>
            <p:cNvSpPr/>
            <p:nvPr/>
          </p:nvSpPr>
          <p:spPr>
            <a:xfrm>
              <a:off x="9220461" y="2408903"/>
              <a:ext cx="281920" cy="22839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123" name="直接连接符 122"/>
            <p:cNvCxnSpPr/>
            <p:nvPr/>
          </p:nvCxnSpPr>
          <p:spPr>
            <a:xfrm>
              <a:off x="9502935" y="2523098"/>
              <a:ext cx="279279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9782214" y="1767866"/>
              <a:ext cx="0" cy="755232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1617606" y="1767866"/>
              <a:ext cx="8164608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603713" y="1767866"/>
              <a:ext cx="0" cy="1985274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7" name="矩形 126"/>
            <p:cNvSpPr/>
            <p:nvPr/>
          </p:nvSpPr>
          <p:spPr>
            <a:xfrm>
              <a:off x="697004" y="3693304"/>
              <a:ext cx="62083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325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4418820" y="1847647"/>
              <a:ext cx="655071" cy="1459212"/>
              <a:chOff x="4249767" y="1888664"/>
              <a:chExt cx="655071" cy="1459212"/>
            </a:xfrm>
          </p:grpSpPr>
          <p:sp>
            <p:nvSpPr>
              <p:cNvPr id="132" name="矩形: 圆角 196"/>
              <p:cNvSpPr/>
              <p:nvPr/>
            </p:nvSpPr>
            <p:spPr>
              <a:xfrm>
                <a:off x="4269135" y="1888664"/>
                <a:ext cx="635703" cy="1459212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4389953" y="1996880"/>
                <a:ext cx="396478" cy="834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</a:t>
                </a:r>
                <a:endParaRPr lang="en-US" altLang="zh-CN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制</a:t>
                </a:r>
                <a:endParaRPr lang="en-US" altLang="zh-CN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249767" y="3005005"/>
                <a:ext cx="578644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325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262342" y="2770315"/>
                <a:ext cx="430634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325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4339315" y="3700545"/>
              <a:ext cx="3429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346940" y="3982725"/>
              <a:ext cx="33821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31006" y="4502526"/>
              <a:ext cx="37303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单周期</a:t>
            </a:r>
            <a:r>
              <a:rPr lang="en-US" altLang="zh-CN" dirty="0"/>
              <a:t>MIPS</a:t>
            </a:r>
            <a:r>
              <a:rPr lang="zh-CN" altLang="en-US" dirty="0"/>
              <a:t>控制器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72" y="1296000"/>
            <a:ext cx="10852237" cy="5041355"/>
          </a:xfrm>
        </p:spPr>
        <p:txBody>
          <a:bodyPr/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单周期控制器无时序逻辑，纯组合逻辑电路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输入信号：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指令字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Opcode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Func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字段（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12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位）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输出信号：所有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控制信号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设计方法：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真值表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表达式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电路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                      利用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Logisim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自动生成电路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Wingdings" panose="05000000000000000000" pitchFamily="2" charset="2"/>
            </a:endParaRPr>
          </a:p>
          <a:p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93211" y="2746258"/>
            <a:ext cx="4326419" cy="3261742"/>
            <a:chOff x="1055883" y="2147652"/>
            <a:chExt cx="4563020" cy="3440119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062958" y="2147652"/>
              <a:ext cx="4555945" cy="3440119"/>
            </a:xfrm>
            <a:prstGeom prst="roundRect">
              <a:avLst/>
            </a:prstGeom>
            <a:solidFill>
              <a:srgbClr val="FFFF99"/>
            </a:solidFill>
            <a:ln w="57150">
              <a:solidFill>
                <a:srgbClr val="FF6600"/>
              </a:solidFill>
              <a:round/>
              <a:tailEnd type="triangle" w="med" len="med"/>
            </a:ln>
          </p:spPr>
          <p:txBody>
            <a:bodyPr vert="horz" wrap="square" lIns="86699" tIns="43349" rIns="86699" bIns="43349" numCol="1" rtlCol="0" anchor="t" anchorCtr="0" compatLnSpc="1"/>
            <a:lstStyle/>
            <a:p>
              <a:pPr algn="ctr"/>
              <a:endParaRPr lang="zh-CN" altLang="en-US" sz="379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055883" y="2392189"/>
              <a:ext cx="4238028" cy="3013030"/>
              <a:chOff x="3561231" y="1767866"/>
              <a:chExt cx="2568088" cy="1825784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5087698" y="2027665"/>
                <a:ext cx="1041621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5072002" y="2247928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072002" y="2475882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072002" y="2703836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5072002" y="2931790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072002" y="3159744"/>
                <a:ext cx="1057317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778067" y="3306859"/>
                <a:ext cx="0" cy="250008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5065360" y="1767866"/>
                <a:ext cx="1028252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MemtoReg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065360" y="1988766"/>
                <a:ext cx="986331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MemWrite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065360" y="2209666"/>
                <a:ext cx="681486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Branch</a:t>
                </a:r>
                <a:endParaRPr lang="zh-CN" altLang="en-US" sz="2275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65360" y="2430566"/>
                <a:ext cx="633335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AluOP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65360" y="2662976"/>
                <a:ext cx="698943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ALUSrc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808008" y="3310893"/>
                <a:ext cx="704967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RegDst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065360" y="2883875"/>
                <a:ext cx="874580" cy="282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275" dirty="0" err="1">
                    <a:solidFill>
                      <a:srgbClr val="00B0F0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RegWrite</a:t>
                </a:r>
                <a:endParaRPr lang="zh-CN" altLang="en-US" sz="2275" baseline="-25000" dirty="0">
                  <a:solidFill>
                    <a:srgbClr val="00B0F0"/>
                  </a:solidFill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77560" y="2915317"/>
                <a:ext cx="300378" cy="226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dirty="0"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5:0</a:t>
                </a:r>
                <a:endParaRPr lang="zh-CN" altLang="en-US" sz="1705" dirty="0"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4038682" y="2883186"/>
                <a:ext cx="530592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4060306" y="3143260"/>
                <a:ext cx="522726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3984471" y="2661978"/>
                <a:ext cx="452001" cy="226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705" dirty="0"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rPr>
                  <a:t>31:26</a:t>
                </a:r>
                <a:endParaRPr lang="zh-CN" altLang="en-US" sz="1705" dirty="0">
                  <a:latin typeface="Segoe UI" panose="020B0502040204020203" charset="0"/>
                  <a:cs typeface="Segoe UI" panose="020B0502040204020203" charset="0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3561231" y="1847647"/>
                <a:ext cx="1512660" cy="1459212"/>
                <a:chOff x="3392178" y="1888664"/>
                <a:chExt cx="1512660" cy="1459212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3392178" y="3005535"/>
                  <a:ext cx="506299" cy="282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275" dirty="0" err="1">
                      <a:latin typeface="Segoe UI" panose="020B0502040204020203" charset="0"/>
                      <a:ea typeface="Segoe UI Black" panose="020B0A02040204020203" pitchFamily="34" charset="0"/>
                      <a:cs typeface="Segoe UI" panose="020B0502040204020203" charset="0"/>
                    </a:rPr>
                    <a:t>Func</a:t>
                  </a:r>
                  <a:endParaRPr lang="zh-CN" altLang="en-US" sz="2275" dirty="0"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3467343" y="2712111"/>
                  <a:ext cx="367994" cy="2827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275" dirty="0">
                      <a:latin typeface="Segoe UI" panose="020B0502040204020203" charset="0"/>
                      <a:ea typeface="Segoe UI Black" panose="020B0A02040204020203" pitchFamily="34" charset="0"/>
                      <a:cs typeface="Segoe UI" panose="020B0502040204020203" charset="0"/>
                    </a:rPr>
                    <a:t>Op</a:t>
                  </a:r>
                  <a:endParaRPr lang="zh-CN" altLang="en-US" sz="2275" dirty="0"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8" name="矩形: 圆角 196"/>
                <p:cNvSpPr/>
                <p:nvPr/>
              </p:nvSpPr>
              <p:spPr>
                <a:xfrm>
                  <a:off x="4269135" y="1888664"/>
                  <a:ext cx="635703" cy="1459212"/>
                </a:xfrm>
                <a:prstGeom prst="roundRect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035">
                    <a:solidFill>
                      <a:schemeClr val="bg1"/>
                    </a:solidFill>
                    <a:latin typeface="Segoe UI" panose="020B0502040204020203" charset="0"/>
                    <a:cs typeface="Segoe UI" panose="020B0502040204020203" charset="0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425026" y="2177045"/>
                  <a:ext cx="335211" cy="8423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控</a:t>
                  </a:r>
                  <a:endParaRPr lang="en-US" altLang="zh-CN" sz="2655" dirty="0">
                    <a:solidFill>
                      <a:schemeClr val="bg1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endParaRPr>
                </a:p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制</a:t>
                  </a:r>
                  <a:endParaRPr lang="en-US" altLang="zh-CN" sz="2655" dirty="0">
                    <a:solidFill>
                      <a:schemeClr val="bg1"/>
                    </a:solidFill>
                    <a:latin typeface="Segoe UI" panose="020B0502040204020203" charset="0"/>
                    <a:ea typeface="Segoe UI Black" panose="020B0A02040204020203" pitchFamily="34" charset="0"/>
                    <a:cs typeface="Segoe UI" panose="020B0502040204020203" charset="0"/>
                  </a:endParaRPr>
                </a:p>
                <a:p>
                  <a:r>
                    <a:rPr lang="zh-CN" altLang="en-US" sz="2655" dirty="0">
                      <a:solidFill>
                        <a:schemeClr val="bg1"/>
                      </a:solidFill>
                      <a:latin typeface="Segoe UI" panose="020B0502040204020203" charset="0"/>
                      <a:ea typeface="微软雅黑" panose="020B0503020204020204" charset="-122"/>
                      <a:cs typeface="Segoe UI" panose="020B0502040204020203" charset="0"/>
                    </a:rPr>
                    <a:t>器</a:t>
                  </a:r>
                  <a:endParaRPr lang="zh-CN" altLang="en-US" sz="2655" dirty="0">
                    <a:solidFill>
                      <a:schemeClr val="bg1"/>
                    </a:solidFill>
                    <a:latin typeface="Segoe UI" panose="020B0502040204020203" charset="0"/>
                    <a:ea typeface="微软雅黑" panose="020B0503020204020204" charset="-122"/>
                    <a:cs typeface="Segoe UI" panose="020B0502040204020203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多周期</a:t>
            </a:r>
            <a:r>
              <a:rPr lang="en-US" altLang="zh-CN" dirty="0"/>
              <a:t>MIPS </a:t>
            </a:r>
            <a:r>
              <a:rPr lang="zh-CN" altLang="en-US" dirty="0"/>
              <a:t>顶层</a:t>
            </a:r>
            <a:r>
              <a:rPr lang="zh-CN" altLang="en-US" dirty="0" smtClean="0"/>
              <a:t>视图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12334" y="1304889"/>
            <a:ext cx="10489364" cy="5096747"/>
            <a:chOff x="1008151" y="1544440"/>
            <a:chExt cx="11063001" cy="5375475"/>
          </a:xfrm>
        </p:grpSpPr>
        <p:grpSp>
          <p:nvGrpSpPr>
            <p:cNvPr id="5" name="组合 4"/>
            <p:cNvGrpSpPr/>
            <p:nvPr/>
          </p:nvGrpSpPr>
          <p:grpSpPr>
            <a:xfrm>
              <a:off x="5532632" y="2647662"/>
              <a:ext cx="4205147" cy="1544978"/>
              <a:chOff x="5526640" y="1825630"/>
              <a:chExt cx="5210856" cy="1142068"/>
            </a:xfrm>
          </p:grpSpPr>
          <p:cxnSp>
            <p:nvCxnSpPr>
              <p:cNvPr id="243" name="直接连接符 24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>
                <a:off x="10737496" y="1825630"/>
                <a:ext cx="0" cy="1142068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6962454" y="4527342"/>
              <a:ext cx="3078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62454" y="4292288"/>
              <a:ext cx="30787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513246" y="5377016"/>
              <a:ext cx="17169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635130" y="4058982"/>
              <a:ext cx="1327324" cy="1553771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01522" y="4045227"/>
              <a:ext cx="443122" cy="924992"/>
              <a:chOff x="9501522" y="3862856"/>
              <a:chExt cx="443122" cy="924992"/>
            </a:xfrm>
          </p:grpSpPr>
          <p:sp>
            <p:nvSpPr>
              <p:cNvPr id="241" name="任意多边形: 形状 259"/>
              <p:cNvSpPr/>
              <p:nvPr/>
            </p:nvSpPr>
            <p:spPr>
              <a:xfrm>
                <a:off x="9501522" y="3862856"/>
                <a:ext cx="443122" cy="924992"/>
              </a:xfrm>
              <a:custGeom>
                <a:avLst/>
                <a:gdLst>
                  <a:gd name="connsiteX0" fmla="*/ 0 w 567834"/>
                  <a:gd name="connsiteY0" fmla="*/ 0 h 877078"/>
                  <a:gd name="connsiteX1" fmla="*/ 567834 w 567834"/>
                  <a:gd name="connsiteY1" fmla="*/ 293248 h 877078"/>
                  <a:gd name="connsiteX2" fmla="*/ 567834 w 567834"/>
                  <a:gd name="connsiteY2" fmla="*/ 639814 h 877078"/>
                  <a:gd name="connsiteX3" fmla="*/ 5332 w 567834"/>
                  <a:gd name="connsiteY3" fmla="*/ 877078 h 877078"/>
                  <a:gd name="connsiteX4" fmla="*/ 5332 w 567834"/>
                  <a:gd name="connsiteY4" fmla="*/ 525180 h 877078"/>
                  <a:gd name="connsiteX5" fmla="*/ 66647 w 567834"/>
                  <a:gd name="connsiteY5" fmla="*/ 445204 h 877078"/>
                  <a:gd name="connsiteX6" fmla="*/ 0 w 567834"/>
                  <a:gd name="connsiteY6" fmla="*/ 338568 h 877078"/>
                  <a:gd name="connsiteX7" fmla="*/ 0 w 567834"/>
                  <a:gd name="connsiteY7" fmla="*/ 0 h 87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7834" h="877078">
                    <a:moveTo>
                      <a:pt x="0" y="0"/>
                    </a:moveTo>
                    <a:lnTo>
                      <a:pt x="567834" y="293248"/>
                    </a:lnTo>
                    <a:lnTo>
                      <a:pt x="567834" y="639814"/>
                    </a:lnTo>
                    <a:lnTo>
                      <a:pt x="5332" y="877078"/>
                    </a:lnTo>
                    <a:lnTo>
                      <a:pt x="5332" y="525180"/>
                    </a:lnTo>
                    <a:lnTo>
                      <a:pt x="66647" y="445204"/>
                    </a:lnTo>
                    <a:lnTo>
                      <a:pt x="0" y="3385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D3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42" name="矩形 241"/>
              <p:cNvSpPr/>
              <p:nvPr/>
            </p:nvSpPr>
            <p:spPr>
              <a:xfrm rot="16200000">
                <a:off x="9410368" y="4144537"/>
                <a:ext cx="55185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ALU</a:t>
                </a:r>
                <a:endPara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2556996" y="4058983"/>
              <a:ext cx="874185" cy="13285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2" name="矩形 11"/>
            <p:cNvSpPr/>
            <p:nvPr/>
          </p:nvSpPr>
          <p:spPr>
            <a:xfrm>
              <a:off x="1337060" y="4179616"/>
              <a:ext cx="249125" cy="4580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75037" y="4138854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928760" y="1546821"/>
              <a:ext cx="47952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15399" y="2855146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72852" y="3074628"/>
              <a:ext cx="38911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任意多边形: 形状 47"/>
            <p:cNvSpPr/>
            <p:nvPr/>
          </p:nvSpPr>
          <p:spPr>
            <a:xfrm>
              <a:off x="5519943" y="3315715"/>
              <a:ext cx="770143" cy="753401"/>
            </a:xfrm>
            <a:custGeom>
              <a:avLst/>
              <a:gdLst>
                <a:gd name="connsiteX0" fmla="*/ 0 w 730250"/>
                <a:gd name="connsiteY0" fmla="*/ 0 h 730250"/>
                <a:gd name="connsiteX1" fmla="*/ 730250 w 730250"/>
                <a:gd name="connsiteY1" fmla="*/ 0 h 730250"/>
                <a:gd name="connsiteX2" fmla="*/ 730250 w 730250"/>
                <a:gd name="connsiteY2" fmla="*/ 730250 h 730250"/>
                <a:gd name="connsiteX0-1" fmla="*/ 0 w 730250"/>
                <a:gd name="connsiteY0-2" fmla="*/ 0 h 714375"/>
                <a:gd name="connsiteX1-3" fmla="*/ 730250 w 730250"/>
                <a:gd name="connsiteY1-4" fmla="*/ 0 h 714375"/>
                <a:gd name="connsiteX2-5" fmla="*/ 730250 w 730250"/>
                <a:gd name="connsiteY2-6" fmla="*/ 714375 h 7143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0250" h="714375">
                  <a:moveTo>
                    <a:pt x="0" y="0"/>
                  </a:moveTo>
                  <a:lnTo>
                    <a:pt x="730250" y="0"/>
                  </a:lnTo>
                  <a:lnTo>
                    <a:pt x="730250" y="714375"/>
                  </a:ln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8" name="任意多边形: 形状 49"/>
            <p:cNvSpPr/>
            <p:nvPr/>
          </p:nvSpPr>
          <p:spPr>
            <a:xfrm flipH="1">
              <a:off x="4909205" y="3543411"/>
              <a:ext cx="48217" cy="1207048"/>
            </a:xfrm>
            <a:custGeom>
              <a:avLst/>
              <a:gdLst>
                <a:gd name="connsiteX0" fmla="*/ 0 w 0"/>
                <a:gd name="connsiteY0" fmla="*/ 0 h 1187450"/>
                <a:gd name="connsiteX1" fmla="*/ 0 w 0"/>
                <a:gd name="connsiteY1" fmla="*/ 1187450 h 118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187450">
                  <a:moveTo>
                    <a:pt x="0" y="0"/>
                  </a:moveTo>
                  <a:lnTo>
                    <a:pt x="0" y="1187450"/>
                  </a:ln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9" name="任意多边形: 形状 50"/>
            <p:cNvSpPr/>
            <p:nvPr/>
          </p:nvSpPr>
          <p:spPr>
            <a:xfrm>
              <a:off x="5404183" y="3533329"/>
              <a:ext cx="0" cy="1667528"/>
            </a:xfrm>
            <a:custGeom>
              <a:avLst/>
              <a:gdLst>
                <a:gd name="connsiteX0" fmla="*/ 0 w 0"/>
                <a:gd name="connsiteY0" fmla="*/ 0 h 1581150"/>
                <a:gd name="connsiteX1" fmla="*/ 0 w 0"/>
                <a:gd name="connsiteY1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81150">
                  <a:moveTo>
                    <a:pt x="0" y="0"/>
                  </a:moveTo>
                  <a:lnTo>
                    <a:pt x="0" y="1581150"/>
                  </a:lnTo>
                </a:path>
              </a:pathLst>
            </a:cu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10675031" y="2263216"/>
              <a:ext cx="213781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0265161" y="2320975"/>
              <a:ext cx="1518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1593974" y="4414500"/>
              <a:ext cx="423494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222390" y="4532703"/>
              <a:ext cx="32680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手动操作 23"/>
            <p:cNvSpPr/>
            <p:nvPr/>
          </p:nvSpPr>
          <p:spPr>
            <a:xfrm rot="16200000">
              <a:off x="1867160" y="4412019"/>
              <a:ext cx="491664" cy="208761"/>
            </a:xfrm>
            <a:prstGeom prst="flowChartManualOperation">
              <a:avLst/>
            </a:prstGeom>
            <a:solidFill>
              <a:srgbClr val="FFFFFF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1970227" y="4236633"/>
              <a:ext cx="286643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27210" y="4523463"/>
              <a:ext cx="32199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2056167" y="4624687"/>
              <a:ext cx="62016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864682" y="4179616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751430" y="402847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33486" y="4239008"/>
              <a:ext cx="46345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40198" y="4326068"/>
              <a:ext cx="328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53908" y="4650629"/>
              <a:ext cx="90614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Memory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522647" y="5002406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864682" y="5284200"/>
              <a:ext cx="217163" cy="431104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4037438" y="4142298"/>
              <a:ext cx="588690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38518" y="5234883"/>
              <a:ext cx="57797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484803" y="6176569"/>
              <a:ext cx="462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433934" y="4874153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482355" y="4293305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483451" y="4063520"/>
              <a:ext cx="53645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4528802" y="4293463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28802" y="4510530"/>
              <a:ext cx="1095613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28" idx="1"/>
            </p:cNvCxnSpPr>
            <p:nvPr/>
          </p:nvCxnSpPr>
          <p:spPr>
            <a:xfrm>
              <a:off x="3441207" y="4395168"/>
              <a:ext cx="42347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532441" y="3302506"/>
              <a:ext cx="341526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084043" y="4412639"/>
              <a:ext cx="44475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4078951" y="5499750"/>
              <a:ext cx="123062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流程图: 手动输入 146"/>
            <p:cNvSpPr/>
            <p:nvPr/>
          </p:nvSpPr>
          <p:spPr>
            <a:xfrm>
              <a:off x="5684942" y="6178913"/>
              <a:ext cx="1212662" cy="3621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solidFill>
              <a:srgbClr val="ED7D3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8" name="矩形 47"/>
            <p:cNvSpPr/>
            <p:nvPr/>
          </p:nvSpPr>
          <p:spPr>
            <a:xfrm>
              <a:off x="5805389" y="6236742"/>
              <a:ext cx="116800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27149" y="411947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627149" y="4336518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27149" y="4770476"/>
              <a:ext cx="474166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627150" y="5220981"/>
              <a:ext cx="51568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026643" y="4024016"/>
              <a:ext cx="505644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00563" y="4112701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97005" y="4365398"/>
              <a:ext cx="421928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012131" y="4801646"/>
              <a:ext cx="910828" cy="550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Register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  <a:p>
              <a:pPr algn="ctr"/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File</a:t>
              </a:r>
              <a:endParaRPr lang="zh-CN" altLang="en-US" sz="1400" b="1" dirty="0">
                <a:latin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242686" y="4066288"/>
              <a:ext cx="217163" cy="67063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8" name="矩形 57"/>
            <p:cNvSpPr/>
            <p:nvPr/>
          </p:nvSpPr>
          <p:spPr>
            <a:xfrm>
              <a:off x="7390315" y="4029806"/>
              <a:ext cx="3248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401899" y="4486958"/>
              <a:ext cx="313432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B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897604" y="6106346"/>
              <a:ext cx="932929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7459849" y="4300984"/>
              <a:ext cx="81042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459849" y="4523129"/>
              <a:ext cx="11434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8374646" y="4737969"/>
              <a:ext cx="2292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8095300" y="4569387"/>
              <a:ext cx="286643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9041111" y="4848984"/>
              <a:ext cx="460411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平行四边形 65"/>
            <p:cNvSpPr/>
            <p:nvPr/>
          </p:nvSpPr>
          <p:spPr>
            <a:xfrm rot="4500000">
              <a:off x="8140665" y="5579765"/>
              <a:ext cx="498722" cy="410677"/>
            </a:xfrm>
            <a:prstGeom prst="parallelogram">
              <a:avLst/>
            </a:prstGeom>
            <a:solidFill>
              <a:srgbClr val="ED7D3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7" name="矩形 66"/>
            <p:cNvSpPr/>
            <p:nvPr/>
          </p:nvSpPr>
          <p:spPr>
            <a:xfrm>
              <a:off x="8143003" y="5619415"/>
              <a:ext cx="50095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&lt;&lt;2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任意多边形: 形状 192"/>
            <p:cNvSpPr/>
            <p:nvPr/>
          </p:nvSpPr>
          <p:spPr>
            <a:xfrm flipV="1">
              <a:off x="8479035" y="4110329"/>
              <a:ext cx="1022488" cy="50444"/>
            </a:xfrm>
            <a:custGeom>
              <a:avLst/>
              <a:gdLst>
                <a:gd name="connsiteX0" fmla="*/ 0 w 901700"/>
                <a:gd name="connsiteY0" fmla="*/ 0 h 107950"/>
                <a:gd name="connsiteX1" fmla="*/ 831850 w 901700"/>
                <a:gd name="connsiteY1" fmla="*/ 0 h 107950"/>
                <a:gd name="connsiteX2" fmla="*/ 831850 w 901700"/>
                <a:gd name="connsiteY2" fmla="*/ 107950 h 107950"/>
                <a:gd name="connsiteX3" fmla="*/ 901700 w 901700"/>
                <a:gd name="connsiteY3" fmla="*/ 107950 h 107950"/>
                <a:gd name="connsiteX0-1" fmla="*/ 0 w 914400"/>
                <a:gd name="connsiteY0-2" fmla="*/ 0 h 107950"/>
                <a:gd name="connsiteX1-3" fmla="*/ 831850 w 914400"/>
                <a:gd name="connsiteY1-4" fmla="*/ 0 h 107950"/>
                <a:gd name="connsiteX2-5" fmla="*/ 831850 w 914400"/>
                <a:gd name="connsiteY2-6" fmla="*/ 107950 h 107950"/>
                <a:gd name="connsiteX3-7" fmla="*/ 914400 w 914400"/>
                <a:gd name="connsiteY3-8" fmla="*/ 104775 h 107950"/>
                <a:gd name="connsiteX0-9" fmla="*/ 0 w 839397"/>
                <a:gd name="connsiteY0-10" fmla="*/ 0 h 107950"/>
                <a:gd name="connsiteX1-11" fmla="*/ 831850 w 839397"/>
                <a:gd name="connsiteY1-12" fmla="*/ 0 h 107950"/>
                <a:gd name="connsiteX2-13" fmla="*/ 831850 w 839397"/>
                <a:gd name="connsiteY2-14" fmla="*/ 107950 h 107950"/>
                <a:gd name="connsiteX3-15" fmla="*/ 838200 w 839397"/>
                <a:gd name="connsiteY3-16" fmla="*/ 97155 h 107950"/>
                <a:gd name="connsiteX0-17" fmla="*/ 0 w 839397"/>
                <a:gd name="connsiteY0-18" fmla="*/ 0 h 107950"/>
                <a:gd name="connsiteX1-19" fmla="*/ 831850 w 839397"/>
                <a:gd name="connsiteY1-20" fmla="*/ 0 h 107950"/>
                <a:gd name="connsiteX2-21" fmla="*/ 831850 w 839397"/>
                <a:gd name="connsiteY2-22" fmla="*/ 107950 h 107950"/>
                <a:gd name="connsiteX3-23" fmla="*/ 838200 w 839397"/>
                <a:gd name="connsiteY3-24" fmla="*/ 20955 h 107950"/>
                <a:gd name="connsiteX0-25" fmla="*/ 0 w 831850"/>
                <a:gd name="connsiteY0-26" fmla="*/ 0 h 107950"/>
                <a:gd name="connsiteX1-27" fmla="*/ 831850 w 831850"/>
                <a:gd name="connsiteY1-28" fmla="*/ 0 h 107950"/>
                <a:gd name="connsiteX2-29" fmla="*/ 831850 w 831850"/>
                <a:gd name="connsiteY2-30" fmla="*/ 107950 h 107950"/>
                <a:gd name="connsiteX0-31" fmla="*/ 0 w 831850"/>
                <a:gd name="connsiteY0-32" fmla="*/ 0 h 69850"/>
                <a:gd name="connsiteX1-33" fmla="*/ 831850 w 831850"/>
                <a:gd name="connsiteY1-34" fmla="*/ 0 h 69850"/>
                <a:gd name="connsiteX2-35" fmla="*/ 831850 w 831850"/>
                <a:gd name="connsiteY2-36" fmla="*/ 69850 h 69850"/>
                <a:gd name="connsiteX0-37" fmla="*/ 0 w 831850"/>
                <a:gd name="connsiteY0-38" fmla="*/ 0 h 0"/>
                <a:gd name="connsiteX1-39" fmla="*/ 831850 w 831850"/>
                <a:gd name="connsiteY1-40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31850">
                  <a:moveTo>
                    <a:pt x="0" y="0"/>
                  </a:moveTo>
                  <a:lnTo>
                    <a:pt x="831850" y="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69" name="矩形 68"/>
            <p:cNvSpPr/>
            <p:nvPr/>
          </p:nvSpPr>
          <p:spPr>
            <a:xfrm>
              <a:off x="8992951" y="3880750"/>
              <a:ext cx="59471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9019717" y="4829065"/>
              <a:ext cx="584671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9693731" y="3978506"/>
              <a:ext cx="67307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9951219" y="4556363"/>
              <a:ext cx="880021" cy="29066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9944644" y="4546471"/>
              <a:ext cx="94468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1002248" y="4556758"/>
              <a:ext cx="68477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10772314" y="4342141"/>
              <a:ext cx="217163" cy="43212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en-US" altLang="zh-CN" sz="1100" b="1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952126" y="4298657"/>
              <a:ext cx="832791" cy="290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4716403" y="4873412"/>
              <a:ext cx="14724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528802" y="5096613"/>
              <a:ext cx="341540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071113" y="4954546"/>
              <a:ext cx="5533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/>
            <p:cNvSpPr/>
            <p:nvPr/>
          </p:nvSpPr>
          <p:spPr>
            <a:xfrm>
              <a:off x="3785987" y="4137343"/>
              <a:ext cx="397818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823977" y="1882580"/>
              <a:ext cx="689269" cy="1654134"/>
              <a:chOff x="4823977" y="1700209"/>
              <a:chExt cx="689269" cy="1654134"/>
            </a:xfrm>
          </p:grpSpPr>
          <p:sp>
            <p:nvSpPr>
              <p:cNvPr id="237" name="矩形: 圆角 25"/>
              <p:cNvSpPr/>
              <p:nvPr/>
            </p:nvSpPr>
            <p:spPr>
              <a:xfrm>
                <a:off x="4870344" y="1700209"/>
                <a:ext cx="642902" cy="1654134"/>
              </a:xfrm>
              <a:prstGeom prst="roundRect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8" name="矩形 237"/>
              <p:cNvSpPr/>
              <p:nvPr/>
            </p:nvSpPr>
            <p:spPr>
              <a:xfrm>
                <a:off x="4960120" y="1975984"/>
                <a:ext cx="438671" cy="829121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 制 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4823977" y="2948213"/>
                <a:ext cx="599405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4823977" y="2738737"/>
                <a:ext cx="443359" cy="323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Group 1"/>
            <p:cNvGrpSpPr/>
            <p:nvPr/>
          </p:nvGrpSpPr>
          <p:grpSpPr>
            <a:xfrm>
              <a:off x="10859164" y="2101144"/>
              <a:ext cx="273424" cy="203030"/>
              <a:chOff x="3990332" y="3048832"/>
              <a:chExt cx="1009448" cy="723602"/>
            </a:xfrm>
          </p:grpSpPr>
          <p:sp>
            <p:nvSpPr>
              <p:cNvPr id="235" name="Stored Data 71"/>
              <p:cNvSpPr/>
              <p:nvPr/>
            </p:nvSpPr>
            <p:spPr>
              <a:xfrm rot="10800000">
                <a:off x="3997590" y="3048854"/>
                <a:ext cx="1002190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5183 w 10000"/>
                  <a:gd name="connsiteY0-366" fmla="*/ 44 h 10000"/>
                  <a:gd name="connsiteX1-367" fmla="*/ 10000 w 10000"/>
                  <a:gd name="connsiteY1-368" fmla="*/ 0 h 10000"/>
                  <a:gd name="connsiteX2-369" fmla="*/ 8935 w 10000"/>
                  <a:gd name="connsiteY2-370" fmla="*/ 4956 h 10000"/>
                  <a:gd name="connsiteX3-371" fmla="*/ 9999 w 10000"/>
                  <a:gd name="connsiteY3-372" fmla="*/ 10000 h 10000"/>
                  <a:gd name="connsiteX4-373" fmla="*/ 5183 w 10000"/>
                  <a:gd name="connsiteY4-374" fmla="*/ 9912 h 10000"/>
                  <a:gd name="connsiteX5-375" fmla="*/ 0 w 10000"/>
                  <a:gd name="connsiteY5-376" fmla="*/ 5043 h 10000"/>
                  <a:gd name="connsiteX6-377" fmla="*/ 5183 w 10000"/>
                  <a:gd name="connsiteY6-378" fmla="*/ 44 h 10000"/>
                  <a:gd name="connsiteX0-379" fmla="*/ 5183 w 10000"/>
                  <a:gd name="connsiteY0-380" fmla="*/ 44 h 10000"/>
                  <a:gd name="connsiteX1-381" fmla="*/ 10000 w 10000"/>
                  <a:gd name="connsiteY1-382" fmla="*/ 0 h 10000"/>
                  <a:gd name="connsiteX2-383" fmla="*/ 8935 w 10000"/>
                  <a:gd name="connsiteY2-384" fmla="*/ 4956 h 10000"/>
                  <a:gd name="connsiteX3-385" fmla="*/ 9999 w 10000"/>
                  <a:gd name="connsiteY3-386" fmla="*/ 10000 h 10000"/>
                  <a:gd name="connsiteX4-387" fmla="*/ 5183 w 10000"/>
                  <a:gd name="connsiteY4-388" fmla="*/ 9912 h 10000"/>
                  <a:gd name="connsiteX5-389" fmla="*/ 0 w 10000"/>
                  <a:gd name="connsiteY5-390" fmla="*/ 5043 h 10000"/>
                  <a:gd name="connsiteX6-391" fmla="*/ 5183 w 10000"/>
                  <a:gd name="connsiteY6-392" fmla="*/ 44 h 10000"/>
                  <a:gd name="connsiteX0-393" fmla="*/ 8935 w 10000"/>
                  <a:gd name="connsiteY0-394" fmla="*/ 4956 h 10000"/>
                  <a:gd name="connsiteX1-395" fmla="*/ 9999 w 10000"/>
                  <a:gd name="connsiteY1-396" fmla="*/ 10000 h 10000"/>
                  <a:gd name="connsiteX2-397" fmla="*/ 5183 w 10000"/>
                  <a:gd name="connsiteY2-398" fmla="*/ 9912 h 10000"/>
                  <a:gd name="connsiteX3-399" fmla="*/ 0 w 10000"/>
                  <a:gd name="connsiteY3-400" fmla="*/ 5043 h 10000"/>
                  <a:gd name="connsiteX4-401" fmla="*/ 5183 w 10000"/>
                  <a:gd name="connsiteY4-402" fmla="*/ 44 h 10000"/>
                  <a:gd name="connsiteX5-403" fmla="*/ 10000 w 10000"/>
                  <a:gd name="connsiteY5-404" fmla="*/ 0 h 10000"/>
                  <a:gd name="connsiteX6-405" fmla="*/ 9841 w 10000"/>
                  <a:gd name="connsiteY6-406" fmla="*/ 6220 h 10000"/>
                  <a:gd name="connsiteX0-407" fmla="*/ 8935 w 10000"/>
                  <a:gd name="connsiteY0-408" fmla="*/ 4956 h 10000"/>
                  <a:gd name="connsiteX1-409" fmla="*/ 9999 w 10000"/>
                  <a:gd name="connsiteY1-410" fmla="*/ 10000 h 10000"/>
                  <a:gd name="connsiteX2-411" fmla="*/ 5183 w 10000"/>
                  <a:gd name="connsiteY2-412" fmla="*/ 9912 h 10000"/>
                  <a:gd name="connsiteX3-413" fmla="*/ 0 w 10000"/>
                  <a:gd name="connsiteY3-414" fmla="*/ 5043 h 10000"/>
                  <a:gd name="connsiteX4-415" fmla="*/ 5183 w 10000"/>
                  <a:gd name="connsiteY4-416" fmla="*/ 44 h 10000"/>
                  <a:gd name="connsiteX5-417" fmla="*/ 10000 w 10000"/>
                  <a:gd name="connsiteY5-418" fmla="*/ 0 h 10000"/>
                  <a:gd name="connsiteX0-419" fmla="*/ 9999 w 10000"/>
                  <a:gd name="connsiteY0-420" fmla="*/ 10000 h 10000"/>
                  <a:gd name="connsiteX1-421" fmla="*/ 5183 w 10000"/>
                  <a:gd name="connsiteY1-422" fmla="*/ 9912 h 10000"/>
                  <a:gd name="connsiteX2-423" fmla="*/ 0 w 10000"/>
                  <a:gd name="connsiteY2-424" fmla="*/ 5043 h 10000"/>
                  <a:gd name="connsiteX3-425" fmla="*/ 5183 w 10000"/>
                  <a:gd name="connsiteY3-426" fmla="*/ 44 h 10000"/>
                  <a:gd name="connsiteX4-427" fmla="*/ 10000 w 10000"/>
                  <a:gd name="connsiteY4-428" fmla="*/ 0 h 10000"/>
                  <a:gd name="connsiteX0-429" fmla="*/ 8536 w 8537"/>
                  <a:gd name="connsiteY0-430" fmla="*/ 10000 h 10000"/>
                  <a:gd name="connsiteX1-431" fmla="*/ 3720 w 8537"/>
                  <a:gd name="connsiteY1-432" fmla="*/ 9912 h 10000"/>
                  <a:gd name="connsiteX2-433" fmla="*/ 0 w 8537"/>
                  <a:gd name="connsiteY2-434" fmla="*/ 4793 h 10000"/>
                  <a:gd name="connsiteX3-435" fmla="*/ 3720 w 8537"/>
                  <a:gd name="connsiteY3-436" fmla="*/ 44 h 10000"/>
                  <a:gd name="connsiteX4-437" fmla="*/ 8537 w 8537"/>
                  <a:gd name="connsiteY4-438" fmla="*/ 0 h 10000"/>
                  <a:gd name="connsiteX0-439" fmla="*/ 10342 w 10343"/>
                  <a:gd name="connsiteY0-440" fmla="*/ 10000 h 10000"/>
                  <a:gd name="connsiteX1-441" fmla="*/ 4701 w 10343"/>
                  <a:gd name="connsiteY1-442" fmla="*/ 9912 h 10000"/>
                  <a:gd name="connsiteX2-443" fmla="*/ 0 w 10343"/>
                  <a:gd name="connsiteY2-444" fmla="*/ 4543 h 10000"/>
                  <a:gd name="connsiteX3-445" fmla="*/ 4701 w 10343"/>
                  <a:gd name="connsiteY3-446" fmla="*/ 44 h 10000"/>
                  <a:gd name="connsiteX4-447" fmla="*/ 10343 w 10343"/>
                  <a:gd name="connsiteY4-448" fmla="*/ 0 h 10000"/>
                  <a:gd name="connsiteX0-449" fmla="*/ 9771 w 9772"/>
                  <a:gd name="connsiteY0-450" fmla="*/ 10000 h 10000"/>
                  <a:gd name="connsiteX1-451" fmla="*/ 4130 w 9772"/>
                  <a:gd name="connsiteY1-452" fmla="*/ 9912 h 10000"/>
                  <a:gd name="connsiteX2-453" fmla="*/ 0 w 9772"/>
                  <a:gd name="connsiteY2-454" fmla="*/ 4917 h 10000"/>
                  <a:gd name="connsiteX3-455" fmla="*/ 4130 w 9772"/>
                  <a:gd name="connsiteY3-456" fmla="*/ 44 h 10000"/>
                  <a:gd name="connsiteX4-457" fmla="*/ 9772 w 9772"/>
                  <a:gd name="connsiteY4-45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772" h="10000">
                    <a:moveTo>
                      <a:pt x="9771" y="10000"/>
                    </a:moveTo>
                    <a:lnTo>
                      <a:pt x="4130" y="9912"/>
                    </a:lnTo>
                    <a:cubicBezTo>
                      <a:pt x="1643" y="9824"/>
                      <a:pt x="0" y="6562"/>
                      <a:pt x="0" y="4917"/>
                    </a:cubicBezTo>
                    <a:cubicBezTo>
                      <a:pt x="0" y="3272"/>
                      <a:pt x="1531" y="220"/>
                      <a:pt x="4130" y="44"/>
                    </a:cubicBezTo>
                    <a:lnTo>
                      <a:pt x="9772" y="0"/>
                    </a:lnTo>
                  </a:path>
                </a:pathLst>
              </a:cu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  <p:sp>
            <p:nvSpPr>
              <p:cNvPr id="236" name="Stored Data 71"/>
              <p:cNvSpPr/>
              <p:nvPr/>
            </p:nvSpPr>
            <p:spPr>
              <a:xfrm rot="10800000">
                <a:off x="3990332" y="3048832"/>
                <a:ext cx="167778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4932 w 13265"/>
                  <a:gd name="connsiteY0-2" fmla="*/ 0 h 10000"/>
                  <a:gd name="connsiteX1-3" fmla="*/ 13265 w 13265"/>
                  <a:gd name="connsiteY1-4" fmla="*/ 0 h 10000"/>
                  <a:gd name="connsiteX2-5" fmla="*/ 11598 w 13265"/>
                  <a:gd name="connsiteY2-6" fmla="*/ 5000 h 10000"/>
                  <a:gd name="connsiteX3-7" fmla="*/ 13265 w 13265"/>
                  <a:gd name="connsiteY3-8" fmla="*/ 10000 h 10000"/>
                  <a:gd name="connsiteX4-9" fmla="*/ 4932 w 13265"/>
                  <a:gd name="connsiteY4-10" fmla="*/ 10000 h 10000"/>
                  <a:gd name="connsiteX5-11" fmla="*/ 0 w 13265"/>
                  <a:gd name="connsiteY5-12" fmla="*/ 5084 h 10000"/>
                  <a:gd name="connsiteX6-13" fmla="*/ 4932 w 13265"/>
                  <a:gd name="connsiteY6-14" fmla="*/ 0 h 10000"/>
                  <a:gd name="connsiteX0-15" fmla="*/ 5226 w 13559"/>
                  <a:gd name="connsiteY0-16" fmla="*/ 0 h 10000"/>
                  <a:gd name="connsiteX1-17" fmla="*/ 13559 w 13559"/>
                  <a:gd name="connsiteY1-18" fmla="*/ 0 h 10000"/>
                  <a:gd name="connsiteX2-19" fmla="*/ 11892 w 13559"/>
                  <a:gd name="connsiteY2-20" fmla="*/ 5000 h 10000"/>
                  <a:gd name="connsiteX3-21" fmla="*/ 13559 w 13559"/>
                  <a:gd name="connsiteY3-22" fmla="*/ 10000 h 10000"/>
                  <a:gd name="connsiteX4-23" fmla="*/ 5226 w 13559"/>
                  <a:gd name="connsiteY4-24" fmla="*/ 10000 h 10000"/>
                  <a:gd name="connsiteX5-25" fmla="*/ 294 w 13559"/>
                  <a:gd name="connsiteY5-26" fmla="*/ 5084 h 10000"/>
                  <a:gd name="connsiteX6-27" fmla="*/ 5226 w 13559"/>
                  <a:gd name="connsiteY6-28" fmla="*/ 0 h 10000"/>
                  <a:gd name="connsiteX0-29" fmla="*/ 4933 w 13266"/>
                  <a:gd name="connsiteY0-30" fmla="*/ 0 h 10000"/>
                  <a:gd name="connsiteX1-31" fmla="*/ 13266 w 13266"/>
                  <a:gd name="connsiteY1-32" fmla="*/ 0 h 10000"/>
                  <a:gd name="connsiteX2-33" fmla="*/ 11599 w 13266"/>
                  <a:gd name="connsiteY2-34" fmla="*/ 5000 h 10000"/>
                  <a:gd name="connsiteX3-35" fmla="*/ 13266 w 13266"/>
                  <a:gd name="connsiteY3-36" fmla="*/ 10000 h 10000"/>
                  <a:gd name="connsiteX4-37" fmla="*/ 4933 w 13266"/>
                  <a:gd name="connsiteY4-38" fmla="*/ 10000 h 10000"/>
                  <a:gd name="connsiteX5-39" fmla="*/ 1 w 13266"/>
                  <a:gd name="connsiteY5-40" fmla="*/ 5084 h 10000"/>
                  <a:gd name="connsiteX6-41" fmla="*/ 4933 w 13266"/>
                  <a:gd name="connsiteY6-42" fmla="*/ 0 h 10000"/>
                  <a:gd name="connsiteX0-43" fmla="*/ 4933 w 13266"/>
                  <a:gd name="connsiteY0-44" fmla="*/ 0 h 10000"/>
                  <a:gd name="connsiteX1-45" fmla="*/ 13266 w 13266"/>
                  <a:gd name="connsiteY1-46" fmla="*/ 0 h 10000"/>
                  <a:gd name="connsiteX2-47" fmla="*/ 11599 w 13266"/>
                  <a:gd name="connsiteY2-48" fmla="*/ 5000 h 10000"/>
                  <a:gd name="connsiteX3-49" fmla="*/ 13266 w 13266"/>
                  <a:gd name="connsiteY3-50" fmla="*/ 10000 h 10000"/>
                  <a:gd name="connsiteX4-51" fmla="*/ 4933 w 13266"/>
                  <a:gd name="connsiteY4-52" fmla="*/ 10000 h 10000"/>
                  <a:gd name="connsiteX5-53" fmla="*/ 1 w 13266"/>
                  <a:gd name="connsiteY5-54" fmla="*/ 5084 h 10000"/>
                  <a:gd name="connsiteX6-55" fmla="*/ 4933 w 13266"/>
                  <a:gd name="connsiteY6-56" fmla="*/ 0 h 10000"/>
                  <a:gd name="connsiteX0-57" fmla="*/ 4966 w 13299"/>
                  <a:gd name="connsiteY0-58" fmla="*/ 0 h 10000"/>
                  <a:gd name="connsiteX1-59" fmla="*/ 13299 w 13299"/>
                  <a:gd name="connsiteY1-60" fmla="*/ 0 h 10000"/>
                  <a:gd name="connsiteX2-61" fmla="*/ 11632 w 13299"/>
                  <a:gd name="connsiteY2-62" fmla="*/ 5000 h 10000"/>
                  <a:gd name="connsiteX3-63" fmla="*/ 13299 w 13299"/>
                  <a:gd name="connsiteY3-64" fmla="*/ 10000 h 10000"/>
                  <a:gd name="connsiteX4-65" fmla="*/ 7782 w 13299"/>
                  <a:gd name="connsiteY4-66" fmla="*/ 10000 h 10000"/>
                  <a:gd name="connsiteX5-67" fmla="*/ 34 w 13299"/>
                  <a:gd name="connsiteY5-68" fmla="*/ 5084 h 10000"/>
                  <a:gd name="connsiteX6-69" fmla="*/ 4966 w 13299"/>
                  <a:gd name="connsiteY6-70" fmla="*/ 0 h 10000"/>
                  <a:gd name="connsiteX0-71" fmla="*/ 4947 w 13280"/>
                  <a:gd name="connsiteY0-72" fmla="*/ 0 h 10000"/>
                  <a:gd name="connsiteX1-73" fmla="*/ 13280 w 13280"/>
                  <a:gd name="connsiteY1-74" fmla="*/ 0 h 10000"/>
                  <a:gd name="connsiteX2-75" fmla="*/ 11613 w 13280"/>
                  <a:gd name="connsiteY2-76" fmla="*/ 5000 h 10000"/>
                  <a:gd name="connsiteX3-77" fmla="*/ 13280 w 13280"/>
                  <a:gd name="connsiteY3-78" fmla="*/ 10000 h 10000"/>
                  <a:gd name="connsiteX4-79" fmla="*/ 6702 w 13280"/>
                  <a:gd name="connsiteY4-80" fmla="*/ 9832 h 10000"/>
                  <a:gd name="connsiteX5-81" fmla="*/ 15 w 13280"/>
                  <a:gd name="connsiteY5-82" fmla="*/ 5084 h 10000"/>
                  <a:gd name="connsiteX6-83" fmla="*/ 4947 w 13280"/>
                  <a:gd name="connsiteY6-84" fmla="*/ 0 h 10000"/>
                  <a:gd name="connsiteX0-85" fmla="*/ 4933 w 13266"/>
                  <a:gd name="connsiteY0-86" fmla="*/ 0 h 10000"/>
                  <a:gd name="connsiteX1-87" fmla="*/ 13266 w 13266"/>
                  <a:gd name="connsiteY1-88" fmla="*/ 0 h 10000"/>
                  <a:gd name="connsiteX2-89" fmla="*/ 11599 w 13266"/>
                  <a:gd name="connsiteY2-90" fmla="*/ 5000 h 10000"/>
                  <a:gd name="connsiteX3-91" fmla="*/ 13266 w 13266"/>
                  <a:gd name="connsiteY3-92" fmla="*/ 10000 h 10000"/>
                  <a:gd name="connsiteX4-93" fmla="*/ 6688 w 13266"/>
                  <a:gd name="connsiteY4-94" fmla="*/ 9832 h 10000"/>
                  <a:gd name="connsiteX5-95" fmla="*/ 1 w 13266"/>
                  <a:gd name="connsiteY5-96" fmla="*/ 5084 h 10000"/>
                  <a:gd name="connsiteX6-97" fmla="*/ 4933 w 13266"/>
                  <a:gd name="connsiteY6-98" fmla="*/ 0 h 10000"/>
                  <a:gd name="connsiteX0-99" fmla="*/ 5711 w 13268"/>
                  <a:gd name="connsiteY0-100" fmla="*/ 126 h 10000"/>
                  <a:gd name="connsiteX1-101" fmla="*/ 13268 w 13268"/>
                  <a:gd name="connsiteY1-102" fmla="*/ 0 h 10000"/>
                  <a:gd name="connsiteX2-103" fmla="*/ 11601 w 13268"/>
                  <a:gd name="connsiteY2-104" fmla="*/ 5000 h 10000"/>
                  <a:gd name="connsiteX3-105" fmla="*/ 13268 w 13268"/>
                  <a:gd name="connsiteY3-106" fmla="*/ 10000 h 10000"/>
                  <a:gd name="connsiteX4-107" fmla="*/ 6690 w 13268"/>
                  <a:gd name="connsiteY4-108" fmla="*/ 9832 h 10000"/>
                  <a:gd name="connsiteX5-109" fmla="*/ 3 w 13268"/>
                  <a:gd name="connsiteY5-110" fmla="*/ 5084 h 10000"/>
                  <a:gd name="connsiteX6-111" fmla="*/ 5711 w 13268"/>
                  <a:gd name="connsiteY6-112" fmla="*/ 126 h 10000"/>
                  <a:gd name="connsiteX0-113" fmla="*/ 5709 w 13266"/>
                  <a:gd name="connsiteY0-114" fmla="*/ 126 h 10000"/>
                  <a:gd name="connsiteX1-115" fmla="*/ 13266 w 13266"/>
                  <a:gd name="connsiteY1-116" fmla="*/ 0 h 10000"/>
                  <a:gd name="connsiteX2-117" fmla="*/ 11599 w 13266"/>
                  <a:gd name="connsiteY2-118" fmla="*/ 5000 h 10000"/>
                  <a:gd name="connsiteX3-119" fmla="*/ 13266 w 13266"/>
                  <a:gd name="connsiteY3-120" fmla="*/ 10000 h 10000"/>
                  <a:gd name="connsiteX4-121" fmla="*/ 6688 w 13266"/>
                  <a:gd name="connsiteY4-122" fmla="*/ 9832 h 10000"/>
                  <a:gd name="connsiteX5-123" fmla="*/ 1 w 13266"/>
                  <a:gd name="connsiteY5-124" fmla="*/ 5084 h 10000"/>
                  <a:gd name="connsiteX6-125" fmla="*/ 5709 w 13266"/>
                  <a:gd name="connsiteY6-126" fmla="*/ 126 h 10000"/>
                  <a:gd name="connsiteX0-127" fmla="*/ 5709 w 13266"/>
                  <a:gd name="connsiteY0-128" fmla="*/ 126 h 10000"/>
                  <a:gd name="connsiteX1-129" fmla="*/ 13266 w 13266"/>
                  <a:gd name="connsiteY1-130" fmla="*/ 0 h 10000"/>
                  <a:gd name="connsiteX2-131" fmla="*/ 11599 w 13266"/>
                  <a:gd name="connsiteY2-132" fmla="*/ 5000 h 10000"/>
                  <a:gd name="connsiteX3-133" fmla="*/ 13266 w 13266"/>
                  <a:gd name="connsiteY3-134" fmla="*/ 10000 h 10000"/>
                  <a:gd name="connsiteX4-135" fmla="*/ 6688 w 13266"/>
                  <a:gd name="connsiteY4-136" fmla="*/ 9832 h 10000"/>
                  <a:gd name="connsiteX5-137" fmla="*/ 1 w 13266"/>
                  <a:gd name="connsiteY5-138" fmla="*/ 5084 h 10000"/>
                  <a:gd name="connsiteX6-139" fmla="*/ 5709 w 13266"/>
                  <a:gd name="connsiteY6-140" fmla="*/ 126 h 10000"/>
                  <a:gd name="connsiteX0-141" fmla="*/ 6688 w 13265"/>
                  <a:gd name="connsiteY0-142" fmla="*/ 42 h 10000"/>
                  <a:gd name="connsiteX1-143" fmla="*/ 13265 w 13265"/>
                  <a:gd name="connsiteY1-144" fmla="*/ 0 h 10000"/>
                  <a:gd name="connsiteX2-145" fmla="*/ 11598 w 13265"/>
                  <a:gd name="connsiteY2-146" fmla="*/ 5000 h 10000"/>
                  <a:gd name="connsiteX3-147" fmla="*/ 13265 w 13265"/>
                  <a:gd name="connsiteY3-148" fmla="*/ 10000 h 10000"/>
                  <a:gd name="connsiteX4-149" fmla="*/ 6687 w 13265"/>
                  <a:gd name="connsiteY4-150" fmla="*/ 9832 h 10000"/>
                  <a:gd name="connsiteX5-151" fmla="*/ 0 w 13265"/>
                  <a:gd name="connsiteY5-152" fmla="*/ 5084 h 10000"/>
                  <a:gd name="connsiteX6-153" fmla="*/ 6688 w 13265"/>
                  <a:gd name="connsiteY6-154" fmla="*/ 42 h 10000"/>
                  <a:gd name="connsiteX0-155" fmla="*/ 6688 w 13265"/>
                  <a:gd name="connsiteY0-156" fmla="*/ 42 h 9832"/>
                  <a:gd name="connsiteX1-157" fmla="*/ 13265 w 13265"/>
                  <a:gd name="connsiteY1-158" fmla="*/ 0 h 9832"/>
                  <a:gd name="connsiteX2-159" fmla="*/ 11598 w 13265"/>
                  <a:gd name="connsiteY2-160" fmla="*/ 5000 h 9832"/>
                  <a:gd name="connsiteX3-161" fmla="*/ 11387 w 13265"/>
                  <a:gd name="connsiteY3-162" fmla="*/ 9790 h 9832"/>
                  <a:gd name="connsiteX4-163" fmla="*/ 6687 w 13265"/>
                  <a:gd name="connsiteY4-164" fmla="*/ 9832 h 9832"/>
                  <a:gd name="connsiteX5-165" fmla="*/ 0 w 13265"/>
                  <a:gd name="connsiteY5-166" fmla="*/ 5084 h 9832"/>
                  <a:gd name="connsiteX6-167" fmla="*/ 6688 w 13265"/>
                  <a:gd name="connsiteY6-168" fmla="*/ 42 h 9832"/>
                  <a:gd name="connsiteX0-169" fmla="*/ 5042 w 10000"/>
                  <a:gd name="connsiteY0-170" fmla="*/ 43 h 10000"/>
                  <a:gd name="connsiteX1-171" fmla="*/ 10000 w 10000"/>
                  <a:gd name="connsiteY1-172" fmla="*/ 0 h 10000"/>
                  <a:gd name="connsiteX2-173" fmla="*/ 8743 w 10000"/>
                  <a:gd name="connsiteY2-174" fmla="*/ 5085 h 10000"/>
                  <a:gd name="connsiteX3-175" fmla="*/ 9692 w 10000"/>
                  <a:gd name="connsiteY3-176" fmla="*/ 10000 h 10000"/>
                  <a:gd name="connsiteX4-177" fmla="*/ 5041 w 10000"/>
                  <a:gd name="connsiteY4-178" fmla="*/ 10000 h 10000"/>
                  <a:gd name="connsiteX5-179" fmla="*/ 0 w 10000"/>
                  <a:gd name="connsiteY5-180" fmla="*/ 5171 h 10000"/>
                  <a:gd name="connsiteX6-181" fmla="*/ 5042 w 10000"/>
                  <a:gd name="connsiteY6-182" fmla="*/ 43 h 10000"/>
                  <a:gd name="connsiteX0-183" fmla="*/ 5042 w 10000"/>
                  <a:gd name="connsiteY0-184" fmla="*/ 43 h 10000"/>
                  <a:gd name="connsiteX1-185" fmla="*/ 10000 w 10000"/>
                  <a:gd name="connsiteY1-186" fmla="*/ 0 h 10000"/>
                  <a:gd name="connsiteX2-187" fmla="*/ 8743 w 10000"/>
                  <a:gd name="connsiteY2-188" fmla="*/ 5085 h 10000"/>
                  <a:gd name="connsiteX3-189" fmla="*/ 9784 w 10000"/>
                  <a:gd name="connsiteY3-190" fmla="*/ 10000 h 10000"/>
                  <a:gd name="connsiteX4-191" fmla="*/ 5041 w 10000"/>
                  <a:gd name="connsiteY4-192" fmla="*/ 10000 h 10000"/>
                  <a:gd name="connsiteX5-193" fmla="*/ 0 w 10000"/>
                  <a:gd name="connsiteY5-194" fmla="*/ 5171 h 10000"/>
                  <a:gd name="connsiteX6-195" fmla="*/ 5042 w 10000"/>
                  <a:gd name="connsiteY6-196" fmla="*/ 43 h 10000"/>
                  <a:gd name="connsiteX0-197" fmla="*/ 5042 w 9784"/>
                  <a:gd name="connsiteY0-198" fmla="*/ 0 h 9957"/>
                  <a:gd name="connsiteX1-199" fmla="*/ 9415 w 9784"/>
                  <a:gd name="connsiteY1-200" fmla="*/ 171 h 9957"/>
                  <a:gd name="connsiteX2-201" fmla="*/ 8743 w 9784"/>
                  <a:gd name="connsiteY2-202" fmla="*/ 5042 h 9957"/>
                  <a:gd name="connsiteX3-203" fmla="*/ 9784 w 9784"/>
                  <a:gd name="connsiteY3-204" fmla="*/ 9957 h 9957"/>
                  <a:gd name="connsiteX4-205" fmla="*/ 5041 w 9784"/>
                  <a:gd name="connsiteY4-206" fmla="*/ 9957 h 9957"/>
                  <a:gd name="connsiteX5-207" fmla="*/ 0 w 9784"/>
                  <a:gd name="connsiteY5-208" fmla="*/ 5128 h 9957"/>
                  <a:gd name="connsiteX6-209" fmla="*/ 5042 w 9784"/>
                  <a:gd name="connsiteY6-210" fmla="*/ 0 h 9957"/>
                  <a:gd name="connsiteX0-211" fmla="*/ 5153 w 10000"/>
                  <a:gd name="connsiteY0-212" fmla="*/ 0 h 10000"/>
                  <a:gd name="connsiteX1-213" fmla="*/ 9875 w 10000"/>
                  <a:gd name="connsiteY1-214" fmla="*/ 172 h 10000"/>
                  <a:gd name="connsiteX2-215" fmla="*/ 8936 w 10000"/>
                  <a:gd name="connsiteY2-216" fmla="*/ 5064 h 10000"/>
                  <a:gd name="connsiteX3-217" fmla="*/ 10000 w 10000"/>
                  <a:gd name="connsiteY3-218" fmla="*/ 10000 h 10000"/>
                  <a:gd name="connsiteX4-219" fmla="*/ 5152 w 10000"/>
                  <a:gd name="connsiteY4-220" fmla="*/ 10000 h 10000"/>
                  <a:gd name="connsiteX5-221" fmla="*/ 0 w 10000"/>
                  <a:gd name="connsiteY5-222" fmla="*/ 5150 h 10000"/>
                  <a:gd name="connsiteX6-223" fmla="*/ 5153 w 10000"/>
                  <a:gd name="connsiteY6-224" fmla="*/ 0 h 10000"/>
                  <a:gd name="connsiteX0-225" fmla="*/ 5153 w 10001"/>
                  <a:gd name="connsiteY0-226" fmla="*/ 0 h 10000"/>
                  <a:gd name="connsiteX1-227" fmla="*/ 10001 w 10001"/>
                  <a:gd name="connsiteY1-228" fmla="*/ 215 h 10000"/>
                  <a:gd name="connsiteX2-229" fmla="*/ 8936 w 10001"/>
                  <a:gd name="connsiteY2-230" fmla="*/ 5064 h 10000"/>
                  <a:gd name="connsiteX3-231" fmla="*/ 10000 w 10001"/>
                  <a:gd name="connsiteY3-232" fmla="*/ 10000 h 10000"/>
                  <a:gd name="connsiteX4-233" fmla="*/ 5152 w 10001"/>
                  <a:gd name="connsiteY4-234" fmla="*/ 10000 h 10000"/>
                  <a:gd name="connsiteX5-235" fmla="*/ 0 w 10001"/>
                  <a:gd name="connsiteY5-236" fmla="*/ 5150 h 10000"/>
                  <a:gd name="connsiteX6-237" fmla="*/ 5153 w 10001"/>
                  <a:gd name="connsiteY6-238" fmla="*/ 0 h 10000"/>
                  <a:gd name="connsiteX0-239" fmla="*/ 5184 w 10001"/>
                  <a:gd name="connsiteY0-240" fmla="*/ 43 h 9785"/>
                  <a:gd name="connsiteX1-241" fmla="*/ 10001 w 10001"/>
                  <a:gd name="connsiteY1-242" fmla="*/ 0 h 9785"/>
                  <a:gd name="connsiteX2-243" fmla="*/ 8936 w 10001"/>
                  <a:gd name="connsiteY2-244" fmla="*/ 4849 h 9785"/>
                  <a:gd name="connsiteX3-245" fmla="*/ 10000 w 10001"/>
                  <a:gd name="connsiteY3-246" fmla="*/ 9785 h 9785"/>
                  <a:gd name="connsiteX4-247" fmla="*/ 5152 w 10001"/>
                  <a:gd name="connsiteY4-248" fmla="*/ 9785 h 9785"/>
                  <a:gd name="connsiteX5-249" fmla="*/ 0 w 10001"/>
                  <a:gd name="connsiteY5-250" fmla="*/ 4935 h 9785"/>
                  <a:gd name="connsiteX6-251" fmla="*/ 5184 w 10001"/>
                  <a:gd name="connsiteY6-252" fmla="*/ 43 h 9785"/>
                  <a:gd name="connsiteX0-253" fmla="*/ 5183 w 10000"/>
                  <a:gd name="connsiteY0-254" fmla="*/ 44 h 10000"/>
                  <a:gd name="connsiteX1-255" fmla="*/ 10000 w 10000"/>
                  <a:gd name="connsiteY1-256" fmla="*/ 0 h 10000"/>
                  <a:gd name="connsiteX2-257" fmla="*/ 8935 w 10000"/>
                  <a:gd name="connsiteY2-258" fmla="*/ 4956 h 10000"/>
                  <a:gd name="connsiteX3-259" fmla="*/ 9999 w 10000"/>
                  <a:gd name="connsiteY3-260" fmla="*/ 10000 h 10000"/>
                  <a:gd name="connsiteX4-261" fmla="*/ 5151 w 10000"/>
                  <a:gd name="connsiteY4-262" fmla="*/ 10000 h 10000"/>
                  <a:gd name="connsiteX5-263" fmla="*/ 0 w 10000"/>
                  <a:gd name="connsiteY5-264" fmla="*/ 5043 h 10000"/>
                  <a:gd name="connsiteX6-265" fmla="*/ 5183 w 10000"/>
                  <a:gd name="connsiteY6-266" fmla="*/ 44 h 10000"/>
                  <a:gd name="connsiteX0-267" fmla="*/ 5183 w 10000"/>
                  <a:gd name="connsiteY0-268" fmla="*/ 44 h 10000"/>
                  <a:gd name="connsiteX1-269" fmla="*/ 10000 w 10000"/>
                  <a:gd name="connsiteY1-270" fmla="*/ 0 h 10000"/>
                  <a:gd name="connsiteX2-271" fmla="*/ 8935 w 10000"/>
                  <a:gd name="connsiteY2-272" fmla="*/ 4956 h 10000"/>
                  <a:gd name="connsiteX3-273" fmla="*/ 9999 w 10000"/>
                  <a:gd name="connsiteY3-274" fmla="*/ 10000 h 10000"/>
                  <a:gd name="connsiteX4-275" fmla="*/ 5151 w 10000"/>
                  <a:gd name="connsiteY4-276" fmla="*/ 10000 h 10000"/>
                  <a:gd name="connsiteX5-277" fmla="*/ 0 w 10000"/>
                  <a:gd name="connsiteY5-278" fmla="*/ 5043 h 10000"/>
                  <a:gd name="connsiteX6-279" fmla="*/ 5183 w 10000"/>
                  <a:gd name="connsiteY6-280" fmla="*/ 44 h 10000"/>
                  <a:gd name="connsiteX0-281" fmla="*/ 5183 w 10000"/>
                  <a:gd name="connsiteY0-282" fmla="*/ 44 h 10000"/>
                  <a:gd name="connsiteX1-283" fmla="*/ 10000 w 10000"/>
                  <a:gd name="connsiteY1-284" fmla="*/ 0 h 10000"/>
                  <a:gd name="connsiteX2-285" fmla="*/ 8935 w 10000"/>
                  <a:gd name="connsiteY2-286" fmla="*/ 4956 h 10000"/>
                  <a:gd name="connsiteX3-287" fmla="*/ 9999 w 10000"/>
                  <a:gd name="connsiteY3-288" fmla="*/ 10000 h 10000"/>
                  <a:gd name="connsiteX4-289" fmla="*/ 5151 w 10000"/>
                  <a:gd name="connsiteY4-290" fmla="*/ 10000 h 10000"/>
                  <a:gd name="connsiteX5-291" fmla="*/ 0 w 10000"/>
                  <a:gd name="connsiteY5-292" fmla="*/ 5043 h 10000"/>
                  <a:gd name="connsiteX6-293" fmla="*/ 5183 w 10000"/>
                  <a:gd name="connsiteY6-294" fmla="*/ 44 h 10000"/>
                  <a:gd name="connsiteX0-295" fmla="*/ 5183 w 10000"/>
                  <a:gd name="connsiteY0-296" fmla="*/ 44 h 10000"/>
                  <a:gd name="connsiteX1-297" fmla="*/ 10000 w 10000"/>
                  <a:gd name="connsiteY1-298" fmla="*/ 0 h 10000"/>
                  <a:gd name="connsiteX2-299" fmla="*/ 8935 w 10000"/>
                  <a:gd name="connsiteY2-300" fmla="*/ 4956 h 10000"/>
                  <a:gd name="connsiteX3-301" fmla="*/ 9999 w 10000"/>
                  <a:gd name="connsiteY3-302" fmla="*/ 10000 h 10000"/>
                  <a:gd name="connsiteX4-303" fmla="*/ 5151 w 10000"/>
                  <a:gd name="connsiteY4-304" fmla="*/ 10000 h 10000"/>
                  <a:gd name="connsiteX5-305" fmla="*/ 0 w 10000"/>
                  <a:gd name="connsiteY5-306" fmla="*/ 5043 h 10000"/>
                  <a:gd name="connsiteX6-307" fmla="*/ 5183 w 10000"/>
                  <a:gd name="connsiteY6-308" fmla="*/ 44 h 10000"/>
                  <a:gd name="connsiteX0-309" fmla="*/ 5183 w 10000"/>
                  <a:gd name="connsiteY0-310" fmla="*/ 44 h 10000"/>
                  <a:gd name="connsiteX1-311" fmla="*/ 10000 w 10000"/>
                  <a:gd name="connsiteY1-312" fmla="*/ 0 h 10000"/>
                  <a:gd name="connsiteX2-313" fmla="*/ 8935 w 10000"/>
                  <a:gd name="connsiteY2-314" fmla="*/ 4956 h 10000"/>
                  <a:gd name="connsiteX3-315" fmla="*/ 9999 w 10000"/>
                  <a:gd name="connsiteY3-316" fmla="*/ 10000 h 10000"/>
                  <a:gd name="connsiteX4-317" fmla="*/ 5151 w 10000"/>
                  <a:gd name="connsiteY4-318" fmla="*/ 10000 h 10000"/>
                  <a:gd name="connsiteX5-319" fmla="*/ 0 w 10000"/>
                  <a:gd name="connsiteY5-320" fmla="*/ 5043 h 10000"/>
                  <a:gd name="connsiteX6-321" fmla="*/ 5183 w 10000"/>
                  <a:gd name="connsiteY6-322" fmla="*/ 44 h 10000"/>
                  <a:gd name="connsiteX0-323" fmla="*/ 5183 w 10000"/>
                  <a:gd name="connsiteY0-324" fmla="*/ 44 h 10000"/>
                  <a:gd name="connsiteX1-325" fmla="*/ 10000 w 10000"/>
                  <a:gd name="connsiteY1-326" fmla="*/ 0 h 10000"/>
                  <a:gd name="connsiteX2-327" fmla="*/ 8935 w 10000"/>
                  <a:gd name="connsiteY2-328" fmla="*/ 4956 h 10000"/>
                  <a:gd name="connsiteX3-329" fmla="*/ 9999 w 10000"/>
                  <a:gd name="connsiteY3-330" fmla="*/ 10000 h 10000"/>
                  <a:gd name="connsiteX4-331" fmla="*/ 5340 w 10000"/>
                  <a:gd name="connsiteY4-332" fmla="*/ 9956 h 10000"/>
                  <a:gd name="connsiteX5-333" fmla="*/ 0 w 10000"/>
                  <a:gd name="connsiteY5-334" fmla="*/ 5043 h 10000"/>
                  <a:gd name="connsiteX6-335" fmla="*/ 5183 w 10000"/>
                  <a:gd name="connsiteY6-336" fmla="*/ 44 h 10000"/>
                  <a:gd name="connsiteX0-337" fmla="*/ 5183 w 10000"/>
                  <a:gd name="connsiteY0-338" fmla="*/ 44 h 10000"/>
                  <a:gd name="connsiteX1-339" fmla="*/ 10000 w 10000"/>
                  <a:gd name="connsiteY1-340" fmla="*/ 0 h 10000"/>
                  <a:gd name="connsiteX2-341" fmla="*/ 8935 w 10000"/>
                  <a:gd name="connsiteY2-342" fmla="*/ 4956 h 10000"/>
                  <a:gd name="connsiteX3-343" fmla="*/ 9999 w 10000"/>
                  <a:gd name="connsiteY3-344" fmla="*/ 10000 h 10000"/>
                  <a:gd name="connsiteX4-345" fmla="*/ 5340 w 10000"/>
                  <a:gd name="connsiteY4-346" fmla="*/ 9956 h 10000"/>
                  <a:gd name="connsiteX5-347" fmla="*/ 0 w 10000"/>
                  <a:gd name="connsiteY5-348" fmla="*/ 5043 h 10000"/>
                  <a:gd name="connsiteX6-349" fmla="*/ 5183 w 10000"/>
                  <a:gd name="connsiteY6-350" fmla="*/ 44 h 10000"/>
                  <a:gd name="connsiteX0-351" fmla="*/ 5183 w 10000"/>
                  <a:gd name="connsiteY0-352" fmla="*/ 44 h 10000"/>
                  <a:gd name="connsiteX1-353" fmla="*/ 10000 w 10000"/>
                  <a:gd name="connsiteY1-354" fmla="*/ 0 h 10000"/>
                  <a:gd name="connsiteX2-355" fmla="*/ 8935 w 10000"/>
                  <a:gd name="connsiteY2-356" fmla="*/ 4956 h 10000"/>
                  <a:gd name="connsiteX3-357" fmla="*/ 9999 w 10000"/>
                  <a:gd name="connsiteY3-358" fmla="*/ 10000 h 10000"/>
                  <a:gd name="connsiteX4-359" fmla="*/ 5183 w 10000"/>
                  <a:gd name="connsiteY4-360" fmla="*/ 9912 h 10000"/>
                  <a:gd name="connsiteX5-361" fmla="*/ 0 w 10000"/>
                  <a:gd name="connsiteY5-362" fmla="*/ 5043 h 10000"/>
                  <a:gd name="connsiteX6-363" fmla="*/ 5183 w 10000"/>
                  <a:gd name="connsiteY6-364" fmla="*/ 44 h 10000"/>
                  <a:gd name="connsiteX0-365" fmla="*/ 603 w 5420"/>
                  <a:gd name="connsiteY0-366" fmla="*/ 44 h 10000"/>
                  <a:gd name="connsiteX1-367" fmla="*/ 5420 w 5420"/>
                  <a:gd name="connsiteY1-368" fmla="*/ 0 h 10000"/>
                  <a:gd name="connsiteX2-369" fmla="*/ 4355 w 5420"/>
                  <a:gd name="connsiteY2-370" fmla="*/ 4956 h 10000"/>
                  <a:gd name="connsiteX3-371" fmla="*/ 5419 w 5420"/>
                  <a:gd name="connsiteY3-372" fmla="*/ 10000 h 10000"/>
                  <a:gd name="connsiteX4-373" fmla="*/ 603 w 5420"/>
                  <a:gd name="connsiteY4-374" fmla="*/ 9912 h 10000"/>
                  <a:gd name="connsiteX5-375" fmla="*/ 603 w 5420"/>
                  <a:gd name="connsiteY5-376" fmla="*/ 44 h 10000"/>
                  <a:gd name="connsiteX0-377" fmla="*/ 1112 w 9999"/>
                  <a:gd name="connsiteY0-378" fmla="*/ 9912 h 11176"/>
                  <a:gd name="connsiteX1-379" fmla="*/ 1112 w 9999"/>
                  <a:gd name="connsiteY1-380" fmla="*/ 44 h 11176"/>
                  <a:gd name="connsiteX2-381" fmla="*/ 9999 w 9999"/>
                  <a:gd name="connsiteY2-382" fmla="*/ 0 h 11176"/>
                  <a:gd name="connsiteX3-383" fmla="*/ 8034 w 9999"/>
                  <a:gd name="connsiteY3-384" fmla="*/ 4956 h 11176"/>
                  <a:gd name="connsiteX4-385" fmla="*/ 9997 w 9999"/>
                  <a:gd name="connsiteY4-386" fmla="*/ 10000 h 11176"/>
                  <a:gd name="connsiteX5-387" fmla="*/ 2783 w 9999"/>
                  <a:gd name="connsiteY5-388" fmla="*/ 11176 h 11176"/>
                  <a:gd name="connsiteX0-389" fmla="*/ 1112 w 10000"/>
                  <a:gd name="connsiteY0-390" fmla="*/ 8869 h 8948"/>
                  <a:gd name="connsiteX1-391" fmla="*/ 1112 w 10000"/>
                  <a:gd name="connsiteY1-392" fmla="*/ 39 h 8948"/>
                  <a:gd name="connsiteX2-393" fmla="*/ 10000 w 10000"/>
                  <a:gd name="connsiteY2-394" fmla="*/ 0 h 8948"/>
                  <a:gd name="connsiteX3-395" fmla="*/ 8035 w 10000"/>
                  <a:gd name="connsiteY3-396" fmla="*/ 4435 h 8948"/>
                  <a:gd name="connsiteX4-397" fmla="*/ 9998 w 10000"/>
                  <a:gd name="connsiteY4-398" fmla="*/ 8948 h 8948"/>
                  <a:gd name="connsiteX0-399" fmla="*/ 0 w 8888"/>
                  <a:gd name="connsiteY0-400" fmla="*/ 44 h 10000"/>
                  <a:gd name="connsiteX1-401" fmla="*/ 8888 w 8888"/>
                  <a:gd name="connsiteY1-402" fmla="*/ 0 h 10000"/>
                  <a:gd name="connsiteX2-403" fmla="*/ 6923 w 8888"/>
                  <a:gd name="connsiteY2-404" fmla="*/ 4956 h 10000"/>
                  <a:gd name="connsiteX3-405" fmla="*/ 8886 w 8888"/>
                  <a:gd name="connsiteY3-406" fmla="*/ 10000 h 10000"/>
                  <a:gd name="connsiteX0-407" fmla="*/ 2211 w 2211"/>
                  <a:gd name="connsiteY0-408" fmla="*/ 0 h 10000"/>
                  <a:gd name="connsiteX1-409" fmla="*/ 0 w 2211"/>
                  <a:gd name="connsiteY1-410" fmla="*/ 4956 h 10000"/>
                  <a:gd name="connsiteX2-411" fmla="*/ 2209 w 2211"/>
                  <a:gd name="connsiteY2-412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905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05" b="1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266173" y="5120101"/>
              <a:ext cx="286643" cy="550515"/>
              <a:chOff x="4311617" y="4168879"/>
              <a:chExt cx="271795" cy="521999"/>
            </a:xfrm>
          </p:grpSpPr>
          <p:sp>
            <p:nvSpPr>
              <p:cNvPr id="233" name="流程图: 手动操作 2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5001696" y="4056594"/>
              <a:ext cx="316781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001696" y="4285915"/>
              <a:ext cx="309414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543920" y="5062523"/>
              <a:ext cx="342900" cy="274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100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3743887" y="4475965"/>
              <a:ext cx="479524" cy="471398"/>
              <a:chOff x="3743887" y="4293594"/>
              <a:chExt cx="479524" cy="471398"/>
            </a:xfrm>
          </p:grpSpPr>
          <p:grpSp>
            <p:nvGrpSpPr>
              <p:cNvPr id="229" name="组合 22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31" name="直接连接符 23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矩形 23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0" name="等腰三角形 22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43887" y="5581932"/>
              <a:ext cx="479524" cy="471398"/>
              <a:chOff x="3743887" y="4293594"/>
              <a:chExt cx="479524" cy="471398"/>
            </a:xfrm>
          </p:grpSpPr>
          <p:grpSp>
            <p:nvGrpSpPr>
              <p:cNvPr id="225" name="组合 224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27" name="直接连接符 226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矩形 22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6" name="等腰三角形 22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1231334" y="4505134"/>
              <a:ext cx="479524" cy="471398"/>
              <a:chOff x="3743887" y="4293594"/>
              <a:chExt cx="479524" cy="471398"/>
            </a:xfrm>
            <a:solidFill>
              <a:srgbClr val="59B2FF"/>
            </a:solidFill>
          </p:grpSpPr>
          <p:grpSp>
            <p:nvGrpSpPr>
              <p:cNvPr id="221" name="组合 220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  <a:grpFill/>
            </p:grpSpPr>
            <p:cxnSp>
              <p:nvCxnSpPr>
                <p:cNvPr id="223" name="直接连接符 222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矩形 223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2" name="等腰三角形 221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BDD7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770074" y="5245311"/>
              <a:ext cx="479524" cy="487385"/>
              <a:chOff x="3743887" y="4293594"/>
              <a:chExt cx="479524" cy="450735"/>
            </a:xfrm>
            <a:solidFill>
              <a:srgbClr val="92D050"/>
            </a:solidFill>
          </p:grpSpPr>
          <p:grpSp>
            <p:nvGrpSpPr>
              <p:cNvPr id="217" name="组合 216"/>
              <p:cNvGrpSpPr/>
              <p:nvPr/>
            </p:nvGrpSpPr>
            <p:grpSpPr>
              <a:xfrm>
                <a:off x="3743887" y="4420795"/>
                <a:ext cx="479524" cy="323534"/>
                <a:chOff x="2146087" y="4844273"/>
                <a:chExt cx="454685" cy="306775"/>
              </a:xfrm>
              <a:grpFill/>
            </p:grpSpPr>
            <p:cxnSp>
              <p:nvCxnSpPr>
                <p:cNvPr id="219" name="直接连接符 218"/>
                <p:cNvCxnSpPr/>
                <p:nvPr/>
              </p:nvCxnSpPr>
              <p:spPr>
                <a:xfrm flipV="1">
                  <a:off x="2364748" y="4844273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矩形 219"/>
                <p:cNvSpPr/>
                <p:nvPr/>
              </p:nvSpPr>
              <p:spPr>
                <a:xfrm>
                  <a:off x="2146087" y="4910263"/>
                  <a:ext cx="454685" cy="24078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8" name="等腰三角形 217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115801" y="4604354"/>
              <a:ext cx="479524" cy="471398"/>
              <a:chOff x="3743887" y="4293594"/>
              <a:chExt cx="479524" cy="471398"/>
            </a:xfrm>
          </p:grpSpPr>
          <p:grpSp>
            <p:nvGrpSpPr>
              <p:cNvPr id="213" name="组合 212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4" name="等腰三角形 213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10649077" y="4641179"/>
              <a:ext cx="479524" cy="471398"/>
              <a:chOff x="3743887" y="4293594"/>
              <a:chExt cx="479524" cy="471398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3743887" y="4440398"/>
                <a:ext cx="479524" cy="324594"/>
                <a:chOff x="2146087" y="4862847"/>
                <a:chExt cx="454685" cy="307779"/>
              </a:xfrm>
            </p:grpSpPr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2364748" y="4862847"/>
                  <a:ext cx="0" cy="104775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 211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0" name="等腰三角形 209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6045351" y="5481478"/>
              <a:ext cx="479524" cy="471397"/>
              <a:chOff x="3743887" y="4293594"/>
              <a:chExt cx="479524" cy="471397"/>
            </a:xfrm>
            <a:solidFill>
              <a:srgbClr val="FFCCFF"/>
            </a:solidFill>
          </p:grpSpPr>
          <p:grpSp>
            <p:nvGrpSpPr>
              <p:cNvPr id="205" name="组合 204"/>
              <p:cNvGrpSpPr/>
              <p:nvPr/>
            </p:nvGrpSpPr>
            <p:grpSpPr>
              <a:xfrm>
                <a:off x="3743887" y="4411014"/>
                <a:ext cx="479524" cy="353977"/>
                <a:chOff x="2146087" y="4834986"/>
                <a:chExt cx="454685" cy="335640"/>
              </a:xfrm>
              <a:grpFill/>
            </p:grpSpPr>
            <p:cxnSp>
              <p:nvCxnSpPr>
                <p:cNvPr id="207" name="直接连接符 206"/>
                <p:cNvCxnSpPr/>
                <p:nvPr/>
              </p:nvCxnSpPr>
              <p:spPr>
                <a:xfrm flipV="1">
                  <a:off x="2364748" y="4834986"/>
                  <a:ext cx="0" cy="104775"/>
                </a:xfrm>
                <a:prstGeom prst="line">
                  <a:avLst/>
                </a:prstGeom>
                <a:grpFill/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矩形 207"/>
                <p:cNvSpPr/>
                <p:nvPr/>
              </p:nvSpPr>
              <p:spPr>
                <a:xfrm>
                  <a:off x="2146087" y="4910263"/>
                  <a:ext cx="454685" cy="26036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1100" b="1" i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en-US" altLang="zh-CN" sz="11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" name="等腰三角形 205"/>
              <p:cNvSpPr/>
              <p:nvPr/>
            </p:nvSpPr>
            <p:spPr>
              <a:xfrm>
                <a:off x="3875914" y="4293594"/>
                <a:ext cx="201735" cy="126050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3644781" y="3921572"/>
              <a:ext cx="375047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644423" y="4988864"/>
              <a:ext cx="453405" cy="32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DR</a:t>
              </a:r>
              <a:endParaRPr lang="en-US" altLang="zh-CN" sz="1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3844547" y="1720871"/>
              <a:ext cx="8199371" cy="2178215"/>
              <a:chOff x="3844547" y="1538500"/>
              <a:chExt cx="8199371" cy="2178215"/>
            </a:xfrm>
          </p:grpSpPr>
          <p:sp>
            <p:nvSpPr>
              <p:cNvPr id="190" name="矩形 189"/>
              <p:cNvSpPr/>
              <p:nvPr/>
            </p:nvSpPr>
            <p:spPr>
              <a:xfrm>
                <a:off x="4376674" y="1927903"/>
                <a:ext cx="559222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IorD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4131799" y="2392371"/>
                <a:ext cx="826443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IRWrite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3844547" y="2167772"/>
                <a:ext cx="1030709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MemWrite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 flipV="1">
                <a:off x="5185197" y="1589710"/>
                <a:ext cx="0" cy="110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矩形 193"/>
              <p:cNvSpPr/>
              <p:nvPr/>
            </p:nvSpPr>
            <p:spPr>
              <a:xfrm>
                <a:off x="5420046" y="1538500"/>
                <a:ext cx="812184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PCWrite</a:t>
                </a:r>
                <a:endPara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5420046" y="1759117"/>
                <a:ext cx="706950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</a:t>
                </a:r>
                <a:endParaRPr lang="en-US" altLang="zh-CN" sz="12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5420046" y="1979734"/>
                <a:ext cx="640843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PCSrc</a:t>
                </a:r>
                <a:endPara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420046" y="2200351"/>
                <a:ext cx="661754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AluOp</a:t>
                </a:r>
                <a:endParaRPr lang="en-US" altLang="zh-CN" sz="1200" b="1" baseline="-25000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420046" y="2420968"/>
                <a:ext cx="874244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ALUSrcB</a:t>
                </a:r>
                <a:endParaRPr lang="en-US" altLang="zh-CN" sz="1200" b="1" baseline="-25000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5420046" y="2641585"/>
                <a:ext cx="883014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ALUSrcA</a:t>
                </a:r>
                <a:endParaRPr lang="en-US" altLang="zh-CN" sz="1200" b="1" baseline="-25000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5420046" y="2862201"/>
                <a:ext cx="866149" cy="29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RegWrite</a:t>
                </a:r>
                <a:endParaRPr lang="en-US" altLang="zh-CN" sz="1200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11391608" y="1752004"/>
                <a:ext cx="652310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PCEn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4510810" y="3396602"/>
                <a:ext cx="755939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RegDst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282119" y="3404622"/>
                <a:ext cx="1045851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MemtoReg</a:t>
                </a:r>
                <a:endParaRPr lang="en-US" altLang="zh-CN" sz="1325" b="1" dirty="0" err="1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等腰三角形 203"/>
              <p:cNvSpPr/>
              <p:nvPr/>
            </p:nvSpPr>
            <p:spPr>
              <a:xfrm flipV="1">
                <a:off x="5086865" y="1700209"/>
                <a:ext cx="201735" cy="136299"/>
              </a:xfrm>
              <a:prstGeom prst="triangle">
                <a:avLst/>
              </a:prstGeom>
              <a:solidFill>
                <a:srgbClr val="59B2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1008151" y="3864495"/>
              <a:ext cx="458763" cy="3556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8572278" y="4358632"/>
              <a:ext cx="468833" cy="1048335"/>
              <a:chOff x="4336181" y="4140652"/>
              <a:chExt cx="214542" cy="587002"/>
            </a:xfrm>
          </p:grpSpPr>
          <p:sp>
            <p:nvSpPr>
              <p:cNvPr id="188" name="流程图: 手动操作 187"/>
              <p:cNvSpPr/>
              <p:nvPr/>
            </p:nvSpPr>
            <p:spPr>
              <a:xfrm rot="16200000">
                <a:off x="4158248" y="4335179"/>
                <a:ext cx="587002" cy="197947"/>
              </a:xfrm>
              <a:prstGeom prst="flowChartManualOperation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4336181" y="4155434"/>
                <a:ext cx="174076" cy="562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9" name="直接连接符 98"/>
            <p:cNvCxnSpPr/>
            <p:nvPr/>
          </p:nvCxnSpPr>
          <p:spPr>
            <a:xfrm>
              <a:off x="8373222" y="5162129"/>
              <a:ext cx="230124" cy="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8374544" y="5162129"/>
              <a:ext cx="0" cy="410790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461941" y="1544440"/>
              <a:ext cx="9875404" cy="2625262"/>
              <a:chOff x="1461941" y="1362069"/>
              <a:chExt cx="9875404" cy="2625262"/>
            </a:xfrm>
          </p:grpSpPr>
          <p:cxnSp>
            <p:nvCxnSpPr>
              <p:cNvPr id="184" name="直接连接符 183"/>
              <p:cNvCxnSpPr/>
              <p:nvPr/>
            </p:nvCxnSpPr>
            <p:spPr>
              <a:xfrm>
                <a:off x="1461941" y="1362069"/>
                <a:ext cx="9864214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1461941" y="1362069"/>
                <a:ext cx="0" cy="2625262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>
                <a:off x="11337345" y="1362069"/>
                <a:ext cx="0" cy="658219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>
                <a:off x="11149608" y="2020288"/>
                <a:ext cx="176547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2" name="组合 101"/>
            <p:cNvGrpSpPr/>
            <p:nvPr/>
          </p:nvGrpSpPr>
          <p:grpSpPr>
            <a:xfrm>
              <a:off x="5526640" y="1976034"/>
              <a:ext cx="5353044" cy="149151"/>
              <a:chOff x="5526640" y="1825630"/>
              <a:chExt cx="5353044" cy="149151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10737496" y="1836508"/>
                <a:ext cx="0" cy="138273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10737496" y="1974781"/>
                <a:ext cx="142188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" name="直接连接符 102"/>
            <p:cNvCxnSpPr/>
            <p:nvPr/>
          </p:nvCxnSpPr>
          <p:spPr>
            <a:xfrm>
              <a:off x="5526640" y="2202659"/>
              <a:ext cx="4882540" cy="0"/>
            </a:xfrm>
            <a:prstGeom prst="line">
              <a:avLst/>
            </a:prstGeom>
            <a:noFill/>
            <a:ln w="19050" cap="sq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5526640" y="2426621"/>
              <a:ext cx="6258278" cy="1814749"/>
              <a:chOff x="5526640" y="1825630"/>
              <a:chExt cx="5210856" cy="1341486"/>
            </a:xfrm>
          </p:grpSpPr>
          <p:cxnSp>
            <p:nvCxnSpPr>
              <p:cNvPr id="179" name="直接连接符 17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525865" y="2868738"/>
              <a:ext cx="3305928" cy="1580408"/>
              <a:chOff x="5526640" y="1825630"/>
              <a:chExt cx="5210856" cy="1168258"/>
            </a:xfrm>
          </p:grpSpPr>
          <p:cxnSp>
            <p:nvCxnSpPr>
              <p:cNvPr id="177" name="直接连接符 176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10737496" y="1841694"/>
                <a:ext cx="0" cy="1152194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6" name="组合 105"/>
            <p:cNvGrpSpPr/>
            <p:nvPr/>
          </p:nvGrpSpPr>
          <p:grpSpPr>
            <a:xfrm>
              <a:off x="5533335" y="3091139"/>
              <a:ext cx="2845181" cy="902802"/>
              <a:chOff x="5526640" y="1825630"/>
              <a:chExt cx="5220570" cy="667363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>
                <a:off x="10747210" y="1825630"/>
                <a:ext cx="0" cy="667363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 flipH="1">
              <a:off x="2126053" y="2378098"/>
              <a:ext cx="2729546" cy="1926992"/>
              <a:chOff x="5526640" y="1825630"/>
              <a:chExt cx="5210856" cy="1341486"/>
            </a:xfrm>
          </p:grpSpPr>
          <p:cxnSp>
            <p:nvCxnSpPr>
              <p:cNvPr id="173" name="直接连接符 172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 flipH="1">
              <a:off x="3008749" y="2635553"/>
              <a:ext cx="1845826" cy="1436095"/>
              <a:chOff x="5526640" y="1825630"/>
              <a:chExt cx="5210856" cy="1341486"/>
            </a:xfrm>
          </p:grpSpPr>
          <p:cxnSp>
            <p:nvCxnSpPr>
              <p:cNvPr id="171" name="直接连接符 170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" name="组合 108"/>
            <p:cNvGrpSpPr/>
            <p:nvPr/>
          </p:nvGrpSpPr>
          <p:grpSpPr>
            <a:xfrm flipH="1">
              <a:off x="3993703" y="2893924"/>
              <a:ext cx="860872" cy="1285190"/>
              <a:chOff x="5526640" y="1825630"/>
              <a:chExt cx="5210856" cy="1341486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5526640" y="1825630"/>
                <a:ext cx="5210856" cy="0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10737495" y="1825630"/>
                <a:ext cx="0" cy="1341486"/>
              </a:xfrm>
              <a:prstGeom prst="line">
                <a:avLst/>
              </a:prstGeom>
              <a:noFill/>
              <a:ln w="19050" cap="sq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0" name="组合 109"/>
            <p:cNvGrpSpPr/>
            <p:nvPr/>
          </p:nvGrpSpPr>
          <p:grpSpPr>
            <a:xfrm>
              <a:off x="1805721" y="3620584"/>
              <a:ext cx="6446933" cy="787602"/>
              <a:chOff x="1805721" y="3620584"/>
              <a:chExt cx="6446933" cy="787602"/>
            </a:xfrm>
          </p:grpSpPr>
          <p:cxnSp>
            <p:nvCxnSpPr>
              <p:cNvPr id="165" name="直接连接符 164"/>
              <p:cNvCxnSpPr/>
              <p:nvPr/>
            </p:nvCxnSpPr>
            <p:spPr>
              <a:xfrm>
                <a:off x="1808036" y="3620584"/>
                <a:ext cx="0" cy="78760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flipH="1">
                <a:off x="1805721" y="3620584"/>
                <a:ext cx="6063144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7881633" y="3620584"/>
                <a:ext cx="0" cy="4360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7881633" y="4056594"/>
                <a:ext cx="37102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1" name="组合 110"/>
            <p:cNvGrpSpPr/>
            <p:nvPr/>
          </p:nvGrpSpPr>
          <p:grpSpPr>
            <a:xfrm>
              <a:off x="1805721" y="4564148"/>
              <a:ext cx="9520434" cy="2159469"/>
              <a:chOff x="1805721" y="4564148"/>
              <a:chExt cx="9520434" cy="215946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1805721" y="4564148"/>
                <a:ext cx="9520434" cy="2159469"/>
                <a:chOff x="1744472" y="2316829"/>
                <a:chExt cx="9509257" cy="2156934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1744472" y="2382316"/>
                  <a:ext cx="0" cy="208892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11253729" y="2316829"/>
                  <a:ext cx="0" cy="215194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1090478" y="4421739"/>
              <a:ext cx="10980674" cy="2498176"/>
              <a:chOff x="1805720" y="4629712"/>
              <a:chExt cx="9520436" cy="2093905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1805720" y="4629712"/>
                <a:ext cx="9520435" cy="2093905"/>
                <a:chOff x="1744471" y="2382316"/>
                <a:chExt cx="9509258" cy="2091447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1744471" y="2382316"/>
                  <a:ext cx="0" cy="2088922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H="1">
                  <a:off x="1744472" y="447376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>
                  <a:off x="11253729" y="2419000"/>
                  <a:ext cx="0" cy="204977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1805721" y="4629712"/>
                <a:ext cx="191496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11187438" y="4662757"/>
                <a:ext cx="138718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/>
            <p:cNvGrpSpPr/>
            <p:nvPr/>
          </p:nvGrpSpPr>
          <p:grpSpPr>
            <a:xfrm>
              <a:off x="2312265" y="4523130"/>
              <a:ext cx="5385862" cy="1541468"/>
              <a:chOff x="1805721" y="4522265"/>
              <a:chExt cx="9520434" cy="2226972"/>
            </a:xfrm>
          </p:grpSpPr>
          <p:grpSp>
            <p:nvGrpSpPr>
              <p:cNvPr id="149" name="组合 148"/>
              <p:cNvGrpSpPr/>
              <p:nvPr/>
            </p:nvGrpSpPr>
            <p:grpSpPr>
              <a:xfrm>
                <a:off x="1805721" y="4522265"/>
                <a:ext cx="9520434" cy="2226972"/>
                <a:chOff x="1744472" y="2274995"/>
                <a:chExt cx="9509257" cy="2224358"/>
              </a:xfrm>
            </p:grpSpPr>
            <p:cxnSp>
              <p:nvCxnSpPr>
                <p:cNvPr id="151" name="直接连接符 150"/>
                <p:cNvCxnSpPr/>
                <p:nvPr/>
              </p:nvCxnSpPr>
              <p:spPr>
                <a:xfrm>
                  <a:off x="1744472" y="3175426"/>
                  <a:ext cx="0" cy="1295811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 flipH="1">
                  <a:off x="1744472" y="4499353"/>
                  <a:ext cx="9509257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>
                  <a:off x="11253729" y="2274995"/>
                  <a:ext cx="0" cy="2193775"/>
                </a:xfrm>
                <a:prstGeom prst="line">
                  <a:avLst/>
                </a:prstGeom>
                <a:noFill/>
                <a:ln w="28575" cap="sq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50" name="直接连接符 149"/>
              <p:cNvCxnSpPr/>
              <p:nvPr/>
            </p:nvCxnSpPr>
            <p:spPr>
              <a:xfrm>
                <a:off x="1805721" y="5423754"/>
                <a:ext cx="432604" cy="0"/>
              </a:xfrm>
              <a:prstGeom prst="line">
                <a:avLst/>
              </a:prstGeom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合 113"/>
            <p:cNvGrpSpPr/>
            <p:nvPr/>
          </p:nvGrpSpPr>
          <p:grpSpPr>
            <a:xfrm>
              <a:off x="3621372" y="4420495"/>
              <a:ext cx="232950" cy="1060983"/>
              <a:chOff x="1744472" y="3175426"/>
              <a:chExt cx="1545101" cy="1323927"/>
            </a:xfrm>
          </p:grpSpPr>
          <p:cxnSp>
            <p:nvCxnSpPr>
              <p:cNvPr id="147" name="直接连接符 146"/>
              <p:cNvCxnSpPr/>
              <p:nvPr/>
            </p:nvCxnSpPr>
            <p:spPr>
              <a:xfrm>
                <a:off x="1744472" y="3175426"/>
                <a:ext cx="0" cy="1295811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flipH="1">
                <a:off x="1744472" y="4499353"/>
                <a:ext cx="154510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5" name="组合 114"/>
            <p:cNvGrpSpPr/>
            <p:nvPr/>
          </p:nvGrpSpPr>
          <p:grpSpPr>
            <a:xfrm>
              <a:off x="5112936" y="5284199"/>
              <a:ext cx="175664" cy="1434417"/>
              <a:chOff x="1239056" y="2825057"/>
              <a:chExt cx="1165136" cy="1789912"/>
            </a:xfrm>
          </p:grpSpPr>
          <p:cxnSp>
            <p:nvCxnSpPr>
              <p:cNvPr id="145" name="直接连接符 144"/>
              <p:cNvCxnSpPr/>
              <p:nvPr/>
            </p:nvCxnSpPr>
            <p:spPr>
              <a:xfrm>
                <a:off x="1239056" y="2825057"/>
                <a:ext cx="0" cy="1789912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394481" y="2825658"/>
                <a:ext cx="1009711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组合 115"/>
            <p:cNvGrpSpPr/>
            <p:nvPr/>
          </p:nvGrpSpPr>
          <p:grpSpPr>
            <a:xfrm>
              <a:off x="8019209" y="4937618"/>
              <a:ext cx="566541" cy="1463141"/>
              <a:chOff x="1239056" y="2754720"/>
              <a:chExt cx="2279270" cy="1885824"/>
            </a:xfrm>
          </p:grpSpPr>
          <p:cxnSp>
            <p:nvCxnSpPr>
              <p:cNvPr id="143" name="直接连接符 142"/>
              <p:cNvCxnSpPr/>
              <p:nvPr/>
            </p:nvCxnSpPr>
            <p:spPr>
              <a:xfrm>
                <a:off x="1239056" y="2770734"/>
                <a:ext cx="0" cy="186981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7" name="组合 116"/>
            <p:cNvGrpSpPr/>
            <p:nvPr/>
          </p:nvGrpSpPr>
          <p:grpSpPr>
            <a:xfrm>
              <a:off x="10416988" y="4119471"/>
              <a:ext cx="1268970" cy="413232"/>
              <a:chOff x="571433" y="3331468"/>
              <a:chExt cx="5105236" cy="1364800"/>
            </a:xfrm>
          </p:grpSpPr>
          <p:cxnSp>
            <p:nvCxnSpPr>
              <p:cNvPr id="139" name="直接连接符 138"/>
              <p:cNvCxnSpPr/>
              <p:nvPr/>
            </p:nvCxnSpPr>
            <p:spPr>
              <a:xfrm flipH="1">
                <a:off x="4935700" y="4041201"/>
                <a:ext cx="74096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573332" y="3356998"/>
                <a:ext cx="0" cy="133927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571433" y="3331468"/>
                <a:ext cx="4364267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4935700" y="3331468"/>
                <a:ext cx="0" cy="682337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8" name="组合 117"/>
            <p:cNvGrpSpPr/>
            <p:nvPr/>
          </p:nvGrpSpPr>
          <p:grpSpPr>
            <a:xfrm>
              <a:off x="11631910" y="4190982"/>
              <a:ext cx="286643" cy="550516"/>
              <a:chOff x="4311617" y="4168879"/>
              <a:chExt cx="271795" cy="522000"/>
            </a:xfrm>
          </p:grpSpPr>
          <p:sp>
            <p:nvSpPr>
              <p:cNvPr id="137" name="流程图: 手动操作 136"/>
              <p:cNvSpPr/>
              <p:nvPr/>
            </p:nvSpPr>
            <p:spPr>
              <a:xfrm rot="16200000">
                <a:off x="4229749" y="4326091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311617" y="4168879"/>
                <a:ext cx="271795" cy="522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8226867" y="3902583"/>
              <a:ext cx="286643" cy="550515"/>
              <a:chOff x="4311617" y="4168879"/>
              <a:chExt cx="271795" cy="521999"/>
            </a:xfrm>
          </p:grpSpPr>
          <p:sp>
            <p:nvSpPr>
              <p:cNvPr id="135" name="流程图: 手动操作 134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0" name="直接连接符 119"/>
            <p:cNvCxnSpPr/>
            <p:nvPr/>
          </p:nvCxnSpPr>
          <p:spPr>
            <a:xfrm>
              <a:off x="4714971" y="4532539"/>
              <a:ext cx="0" cy="33477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1" name="组合 120"/>
            <p:cNvGrpSpPr/>
            <p:nvPr/>
          </p:nvGrpSpPr>
          <p:grpSpPr>
            <a:xfrm>
              <a:off x="4823431" y="4678641"/>
              <a:ext cx="286643" cy="550515"/>
              <a:chOff x="4311617" y="4168879"/>
              <a:chExt cx="271795" cy="521999"/>
            </a:xfrm>
          </p:grpSpPr>
          <p:sp>
            <p:nvSpPr>
              <p:cNvPr id="133" name="流程图: 手动操作 132"/>
              <p:cNvSpPr/>
              <p:nvPr/>
            </p:nvSpPr>
            <p:spPr>
              <a:xfrm rot="16200000">
                <a:off x="4218651" y="4335179"/>
                <a:ext cx="466196" cy="197947"/>
              </a:xfrm>
              <a:prstGeom prst="flowChartManualOperation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11617" y="4168879"/>
                <a:ext cx="271795" cy="521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400" b="1" dirty="0">
                    <a:solidFill>
                      <a:srgbClr val="00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b="1" dirty="0">
                  <a:solidFill>
                    <a:srgbClr val="00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911185" y="5999691"/>
              <a:ext cx="1488511" cy="426101"/>
              <a:chOff x="1394482" y="2325715"/>
              <a:chExt cx="1159010" cy="531703"/>
            </a:xfrm>
          </p:grpSpPr>
          <p:cxnSp>
            <p:nvCxnSpPr>
              <p:cNvPr id="131" name="直接连接符 130"/>
              <p:cNvCxnSpPr/>
              <p:nvPr/>
            </p:nvCxnSpPr>
            <p:spPr>
              <a:xfrm>
                <a:off x="2553492" y="2325715"/>
                <a:ext cx="0" cy="531703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3" name="组合 122"/>
            <p:cNvGrpSpPr/>
            <p:nvPr/>
          </p:nvGrpSpPr>
          <p:grpSpPr>
            <a:xfrm>
              <a:off x="9969962" y="2320975"/>
              <a:ext cx="302481" cy="2085900"/>
              <a:chOff x="1394482" y="2325714"/>
              <a:chExt cx="1159010" cy="531704"/>
            </a:xfrm>
          </p:grpSpPr>
          <p:cxnSp>
            <p:nvCxnSpPr>
              <p:cNvPr id="129" name="直接连接符 128"/>
              <p:cNvCxnSpPr/>
              <p:nvPr/>
            </p:nvCxnSpPr>
            <p:spPr>
              <a:xfrm>
                <a:off x="2553492" y="2325714"/>
                <a:ext cx="0" cy="526135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1394482" y="2857418"/>
                <a:ext cx="1159010" cy="0"/>
              </a:xfrm>
              <a:prstGeom prst="line">
                <a:avLst/>
              </a:prstGeom>
              <a:noFill/>
              <a:ln w="2222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4" name="流程图: 延期 123"/>
            <p:cNvSpPr/>
            <p:nvPr/>
          </p:nvSpPr>
          <p:spPr>
            <a:xfrm>
              <a:off x="10410504" y="2157152"/>
              <a:ext cx="264527" cy="214301"/>
            </a:xfrm>
            <a:prstGeom prst="flowChartDelay">
              <a:avLst/>
            </a:prstGeom>
            <a:noFill/>
            <a:ln w="1905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4516238" y="3087696"/>
              <a:ext cx="1166532" cy="3362344"/>
              <a:chOff x="1239056" y="2754720"/>
              <a:chExt cx="7791499" cy="191880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239056" y="2770734"/>
                <a:ext cx="0" cy="1900954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 flipH="1">
                <a:off x="1239056" y="2754720"/>
                <a:ext cx="2279270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 flipH="1">
                <a:off x="1239056" y="4673526"/>
                <a:ext cx="7791499" cy="0"/>
              </a:xfrm>
              <a:prstGeom prst="line">
                <a:avLst/>
              </a:prstGeom>
              <a:noFill/>
              <a:ln w="28575" cap="sq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构建指令周期状态转换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pic>
        <p:nvPicPr>
          <p:cNvPr id="4" name="内容占位符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64" y="566434"/>
            <a:ext cx="10957361" cy="6153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构造微程序控制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4" name="TextBox 24"/>
          <p:cNvSpPr txBox="1"/>
          <p:nvPr/>
        </p:nvSpPr>
        <p:spPr>
          <a:xfrm>
            <a:off x="661412" y="4318749"/>
            <a:ext cx="10300194" cy="27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Wingdings" panose="05000000000000000000" pitchFamily="2" charset="2"/>
              </a:rPr>
              <a:t>根据状态转换图设计微程序</a:t>
            </a:r>
            <a:endParaRPr lang="en-US" altLang="zh-CN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  <a:sym typeface="Wingdings" panose="05000000000000000000" pitchFamily="2" charset="2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按微程序入口地址设计地址转移逻辑</a:t>
            </a:r>
            <a:endParaRPr lang="en-US" altLang="zh-CN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构造微程序控制器</a:t>
            </a:r>
            <a:endParaRPr lang="en-US" altLang="zh-CN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marL="325120" indent="-325120">
              <a:lnSpc>
                <a:spcPct val="150000"/>
              </a:lnSpc>
              <a:spcBef>
                <a:spcPts val="570"/>
              </a:spcBef>
              <a:spcAft>
                <a:spcPts val="57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4782" y="1467686"/>
            <a:ext cx="9050704" cy="4014478"/>
            <a:chOff x="1207235" y="1783106"/>
            <a:chExt cx="10870039" cy="4821454"/>
          </a:xfrm>
        </p:grpSpPr>
        <p:sp>
          <p:nvSpPr>
            <p:cNvPr id="6" name="矩形 5"/>
            <p:cNvSpPr/>
            <p:nvPr/>
          </p:nvSpPr>
          <p:spPr>
            <a:xfrm>
              <a:off x="7525756" y="3062119"/>
              <a:ext cx="861105" cy="566043"/>
            </a:xfrm>
            <a:prstGeom prst="rect">
              <a:avLst/>
            </a:prstGeom>
            <a:solidFill>
              <a:srgbClr val="FF9999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zh-CN" altLang="zh-CN" b="1" kern="0" dirty="0">
                  <a:solidFill>
                    <a:prstClr val="black"/>
                  </a:solidFill>
                  <a:latin typeface="Segoe UI Black" panose="020B0A02040204020203" pitchFamily="34" charset="0"/>
                  <a:ea typeface="微软雅黑" panose="020B0503020204020204" charset="-122"/>
                  <a:cs typeface="Segoe UI Black" panose="020B0A02040204020203" pitchFamily="34" charset="0"/>
                </a:rPr>
                <a:t>μ</a:t>
              </a:r>
              <a:r>
                <a:rPr lang="en-US" altLang="zh-CN" b="1" kern="0" dirty="0">
                  <a:solidFill>
                    <a:prstClr val="black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AR</a:t>
              </a:r>
              <a:endParaRPr lang="en-US" altLang="zh-CN" b="1" kern="0" dirty="0"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362090" y="2619470"/>
              <a:ext cx="1451717" cy="1468585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dist="50800" dir="2700000" algn="tl" rotWithShape="0">
                <a:prstClr val="black"/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控制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存储器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813611" y="5056380"/>
              <a:ext cx="1330053" cy="565883"/>
            </a:xfrm>
            <a:prstGeom prst="rect">
              <a:avLst/>
            </a:prstGeom>
            <a:solidFill>
              <a:srgbClr val="00B0F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判别字段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106295" y="5056380"/>
              <a:ext cx="2769164" cy="565883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微操作控制字段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10985" y="2747712"/>
              <a:ext cx="1729884" cy="10315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outerShdw dist="50800" dir="2700000" algn="tl" rotWithShape="0">
                <a:prstClr val="black"/>
              </a:outerShdw>
            </a:effectLst>
          </p:spPr>
          <p:txBody>
            <a:bodyPr rtlCol="0" anchor="ctr"/>
            <a:lstStyle/>
            <a:p>
              <a:pPr algn="ctr"/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地址转移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组合逻辑</a:t>
              </a:r>
              <a:endParaRPr lang="en-US" altLang="zh-CN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42194" y="2961278"/>
              <a:ext cx="1062947" cy="566043"/>
            </a:xfrm>
            <a:prstGeom prst="rect">
              <a:avLst/>
            </a:prstGeom>
            <a:solidFill>
              <a:srgbClr val="FFFF99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en-US" altLang="zh-CN" b="1" kern="0" dirty="0">
                  <a:solidFill>
                    <a:prstClr val="black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IR</a:t>
              </a:r>
              <a:endParaRPr lang="en-US" altLang="zh-CN" b="1" kern="0" dirty="0">
                <a:solidFill>
                  <a:prstClr val="black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48191" y="1783106"/>
              <a:ext cx="1277222" cy="774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状态条件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6547643" y="3321631"/>
              <a:ext cx="978113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>
            <a:xfrm>
              <a:off x="11966768" y="3360430"/>
              <a:ext cx="0" cy="1949544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bevel/>
              <a:headEnd type="none"/>
              <a:tailEnd type="none" w="lg" len="lg"/>
            </a:ln>
            <a:effectLst/>
          </p:spPr>
        </p:cxnSp>
        <p:sp>
          <p:nvSpPr>
            <p:cNvPr id="15" name="矩形 14"/>
            <p:cNvSpPr/>
            <p:nvPr/>
          </p:nvSpPr>
          <p:spPr>
            <a:xfrm>
              <a:off x="1207235" y="2515985"/>
              <a:ext cx="1715168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指令寄存器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636698" y="2992346"/>
              <a:ext cx="144057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微指令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98623" y="2966322"/>
              <a:ext cx="144057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微地址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0868269" y="3352793"/>
              <a:ext cx="1098499" cy="0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>
            <a:xfrm flipH="1">
              <a:off x="9875366" y="5339506"/>
              <a:ext cx="2091402" cy="0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>
            <a:xfrm>
              <a:off x="2608447" y="3244301"/>
              <a:ext cx="67616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>
            <a:xfrm>
              <a:off x="3968942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>
            <a:xfrm>
              <a:off x="3754823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>
            <a:xfrm>
              <a:off x="3540704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>
            <a:xfrm>
              <a:off x="4611297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>
            <a:xfrm>
              <a:off x="4397179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>
            <a:xfrm>
              <a:off x="4183060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>
            <a:xfrm>
              <a:off x="4825414" y="2116561"/>
              <a:ext cx="0" cy="62016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4396617" y="5056380"/>
              <a:ext cx="1416995" cy="565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r>
                <a:rPr lang="zh-CN" altLang="en-US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下址字段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428397" y="5633850"/>
              <a:ext cx="1284710" cy="464867"/>
              <a:chOff x="5310190" y="4777775"/>
              <a:chExt cx="994439" cy="480046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>
                <a:off x="564167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547593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531019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60" name="直接箭头连接符 59"/>
              <p:cNvCxnSpPr/>
              <p:nvPr/>
            </p:nvCxnSpPr>
            <p:spPr>
              <a:xfrm>
                <a:off x="613889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61" name="直接箭头连接符 60"/>
              <p:cNvCxnSpPr/>
              <p:nvPr/>
            </p:nvCxnSpPr>
            <p:spPr>
              <a:xfrm>
                <a:off x="597315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62" name="直接箭头连接符 61"/>
              <p:cNvCxnSpPr/>
              <p:nvPr/>
            </p:nvCxnSpPr>
            <p:spPr>
              <a:xfrm>
                <a:off x="580741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63" name="直接箭头连接符 62"/>
              <p:cNvCxnSpPr/>
              <p:nvPr/>
            </p:nvCxnSpPr>
            <p:spPr>
              <a:xfrm>
                <a:off x="6304629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</p:grpSp>
        <p:sp>
          <p:nvSpPr>
            <p:cNvPr id="30" name="矩形 29"/>
            <p:cNvSpPr/>
            <p:nvPr/>
          </p:nvSpPr>
          <p:spPr>
            <a:xfrm>
              <a:off x="7336571" y="6162226"/>
              <a:ext cx="2223527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66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操作控制信号</a:t>
              </a:r>
              <a:endParaRPr lang="zh-CN" altLang="en-US" b="1" baseline="-25000" dirty="0"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066637" y="3659214"/>
              <a:ext cx="2004231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微地址寄存器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765157" y="3338358"/>
              <a:ext cx="2356697" cy="774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</a:t>
              </a:r>
              <a:endPara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操作码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040869" y="3069771"/>
              <a:ext cx="106203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>
            <a:xfrm flipV="1">
              <a:off x="6364037" y="3680851"/>
              <a:ext cx="0" cy="1375634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>
            <a:xfrm>
              <a:off x="5303301" y="3545241"/>
              <a:ext cx="799606" cy="0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>
            <a:xfrm>
              <a:off x="8386861" y="3336928"/>
              <a:ext cx="954657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stealth" w="lg" len="lg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>
            <a:xfrm>
              <a:off x="5303301" y="3545522"/>
              <a:ext cx="0" cy="1474689"/>
            </a:xfrm>
            <a:prstGeom prst="straightConnector1">
              <a:avLst/>
            </a:prstGeom>
            <a:noFill/>
            <a:ln w="38100" cap="sq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 w="lg" len="lg"/>
            </a:ln>
            <a:effectLst/>
          </p:spPr>
        </p:cxnSp>
        <p:grpSp>
          <p:nvGrpSpPr>
            <p:cNvPr id="38" name="组合 37"/>
            <p:cNvGrpSpPr/>
            <p:nvPr/>
          </p:nvGrpSpPr>
          <p:grpSpPr>
            <a:xfrm>
              <a:off x="6068762" y="2805309"/>
              <a:ext cx="610551" cy="1349586"/>
              <a:chOff x="1289975" y="3824905"/>
              <a:chExt cx="318624" cy="567474"/>
            </a:xfrm>
          </p:grpSpPr>
          <p:sp>
            <p:nvSpPr>
              <p:cNvPr id="54" name="流程图: 手动操作 53"/>
              <p:cNvSpPr/>
              <p:nvPr/>
            </p:nvSpPr>
            <p:spPr>
              <a:xfrm rot="16200000">
                <a:off x="1228426" y="3904508"/>
                <a:ext cx="406857" cy="247650"/>
              </a:xfrm>
              <a:prstGeom prst="flowChartManualOperation">
                <a:avLst/>
              </a:prstGeom>
              <a:solidFill>
                <a:srgbClr val="FFFFCC"/>
              </a:solidFill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b="1" ker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 rot="5400000">
                <a:off x="1227043" y="4010823"/>
                <a:ext cx="550923" cy="212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MUX</a:t>
                </a:r>
                <a:endParaRPr lang="en-US" altLang="zh-CN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289975" y="3859605"/>
                <a:ext cx="294360" cy="212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>
                  <a:defRPr/>
                </a:pPr>
                <a:r>
                  <a:rPr lang="en-US" altLang="zh-CN" b="1" kern="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endParaRPr lang="en-US" altLang="zh-CN" b="1" kern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 bwMode="auto">
            <a:xfrm>
              <a:off x="4397379" y="5056380"/>
              <a:ext cx="5478080" cy="5658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6699" tIns="43349" rIns="86699" bIns="43349" numCol="1" rtlCol="0" anchor="t" anchorCtr="0" compatLnSpc="1"/>
            <a:lstStyle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250171" y="2751138"/>
              <a:ext cx="144057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微地址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7143688" y="5633850"/>
              <a:ext cx="1070591" cy="464867"/>
              <a:chOff x="5475930" y="4777775"/>
              <a:chExt cx="828699" cy="480046"/>
            </a:xfrm>
          </p:grpSpPr>
          <p:cxnSp>
            <p:nvCxnSpPr>
              <p:cNvPr id="48" name="直接箭头连接符 47"/>
              <p:cNvCxnSpPr/>
              <p:nvPr/>
            </p:nvCxnSpPr>
            <p:spPr>
              <a:xfrm>
                <a:off x="564167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547593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613889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597315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2" name="直接箭头连接符 51"/>
              <p:cNvCxnSpPr/>
              <p:nvPr/>
            </p:nvCxnSpPr>
            <p:spPr>
              <a:xfrm>
                <a:off x="5807410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  <p:cxnSp>
            <p:nvCxnSpPr>
              <p:cNvPr id="53" name="直接箭头连接符 52"/>
              <p:cNvCxnSpPr/>
              <p:nvPr/>
            </p:nvCxnSpPr>
            <p:spPr>
              <a:xfrm>
                <a:off x="6304629" y="4777775"/>
                <a:ext cx="0" cy="4800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/>
                <a:tailEnd type="stealth" w="lg" len="lg"/>
              </a:ln>
              <a:effectLst/>
            </p:spPr>
          </p:cxnSp>
        </p:grpSp>
        <p:sp>
          <p:nvSpPr>
            <p:cNvPr id="42" name="等腰三角形 41"/>
            <p:cNvSpPr/>
            <p:nvPr/>
          </p:nvSpPr>
          <p:spPr bwMode="auto">
            <a:xfrm rot="10800000">
              <a:off x="7865063" y="3062119"/>
              <a:ext cx="162403" cy="155993"/>
            </a:xfrm>
            <a:prstGeom prst="triangl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 vert="horz" wrap="square" lIns="86699" tIns="43349" rIns="86699" bIns="43349" numCol="1" rtlCol="0" anchor="t" anchorCtr="0" compatLnSpc="1"/>
            <a:lstStyle/>
            <a:p>
              <a:pPr algn="ctr"/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7956308" y="2843160"/>
              <a:ext cx="0" cy="2189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7201937" y="2228454"/>
              <a:ext cx="1440576" cy="774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时钟脉冲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CLK</a:t>
              </a:r>
              <a:endParaRPr lang="zh-CN" altLang="en-US" b="1" baseline="-25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311692" y="4903851"/>
              <a:ext cx="150393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微指令字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851825" y="2257791"/>
              <a:ext cx="1440576" cy="774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微程序</a:t>
              </a:r>
              <a:endParaRPr lang="en-US" altLang="zh-CN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入口地址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18022" y="3612552"/>
              <a:ext cx="1440576" cy="442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下址</a:t>
              </a:r>
              <a:endParaRPr lang="zh-CN" altLang="en-US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微程序控制器</a:t>
            </a:r>
            <a:r>
              <a:rPr lang="en-US" altLang="zh-CN" dirty="0" err="1"/>
              <a:t>Logisim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64" name="内容占位符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14"/>
          <a:stretch>
            <a:fillRect/>
          </a:stretch>
        </p:blipFill>
        <p:spPr>
          <a:xfrm>
            <a:off x="670091" y="1554681"/>
            <a:ext cx="11099327" cy="4536949"/>
          </a:xfrm>
          <a:prstGeom prst="rect">
            <a:avLst/>
          </a:prstGeom>
        </p:spPr>
      </p:pic>
      <p:sp>
        <p:nvSpPr>
          <p:cNvPr id="65" name="文本框 64"/>
          <p:cNvSpPr txBox="1"/>
          <p:nvPr/>
        </p:nvSpPr>
        <p:spPr>
          <a:xfrm>
            <a:off x="1339009" y="5113224"/>
            <a:ext cx="358303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译码阶段地址转移逻辑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89144" y="1967107"/>
            <a:ext cx="222368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下址字段逻辑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072901" y="4058390"/>
            <a:ext cx="120417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微指令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硬布线控制器</a:t>
            </a:r>
            <a:r>
              <a:rPr lang="en-US" altLang="zh-CN" dirty="0" err="1"/>
              <a:t>Logisim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561" y="1569287"/>
            <a:ext cx="10870292" cy="44475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78911" y="5191213"/>
            <a:ext cx="4262705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实现控制器状态机组合逻辑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1784" y="1957705"/>
            <a:ext cx="3236784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状态</a:t>
            </a:r>
            <a:r>
              <a:rPr lang="en-US" altLang="zh-CN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 sz="265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信号组合逻辑</a:t>
            </a:r>
            <a:endParaRPr lang="zh-CN" altLang="en-US" sz="265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473584" y="2520447"/>
            <a:ext cx="476843" cy="702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358419" y="4402133"/>
            <a:ext cx="101522" cy="9190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处理器改流水线</a:t>
            </a:r>
            <a:endParaRPr lang="zh-CN" altLang="en-US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710367" y="1240725"/>
            <a:ext cx="10615856" cy="4995917"/>
            <a:chOff x="697004" y="1767866"/>
            <a:chExt cx="11196410" cy="526913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6429375" y="4408413"/>
              <a:ext cx="97509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4391673" y="5021016"/>
              <a:ext cx="69402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任意多边形: 形状 256"/>
            <p:cNvSpPr/>
            <p:nvPr/>
          </p:nvSpPr>
          <p:spPr>
            <a:xfrm flipV="1">
              <a:off x="4911567" y="4551034"/>
              <a:ext cx="187289" cy="104394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53450" y="4289705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038682" y="4010421"/>
              <a:ext cx="105916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5069674" y="2027665"/>
              <a:ext cx="6334881" cy="1950924"/>
              <a:chOff x="5039741" y="3208161"/>
              <a:chExt cx="597546" cy="457491"/>
            </a:xfrm>
          </p:grpSpPr>
          <p:cxnSp>
            <p:nvCxnSpPr>
              <p:cNvPr id="163" name="直接连接符 162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" name="直接连接符 11"/>
            <p:cNvCxnSpPr/>
            <p:nvPr/>
          </p:nvCxnSpPr>
          <p:spPr>
            <a:xfrm>
              <a:off x="5073891" y="2472651"/>
              <a:ext cx="4131450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5083378" y="2695870"/>
              <a:ext cx="3227280" cy="1199217"/>
              <a:chOff x="5039741" y="3208161"/>
              <a:chExt cx="597546" cy="457491"/>
            </a:xfrm>
          </p:grpSpPr>
          <p:cxnSp>
            <p:nvCxnSpPr>
              <p:cNvPr id="161" name="直接连接符 160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4" name="组合 13"/>
            <p:cNvGrpSpPr/>
            <p:nvPr/>
          </p:nvGrpSpPr>
          <p:grpSpPr>
            <a:xfrm>
              <a:off x="5088159" y="3149858"/>
              <a:ext cx="744126" cy="474778"/>
              <a:chOff x="5039741" y="3208161"/>
              <a:chExt cx="597546" cy="457491"/>
            </a:xfrm>
          </p:grpSpPr>
          <p:cxnSp>
            <p:nvCxnSpPr>
              <p:cNvPr id="159" name="直接连接符 158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5" name="直接连接符 14"/>
            <p:cNvCxnSpPr/>
            <p:nvPr/>
          </p:nvCxnSpPr>
          <p:spPr>
            <a:xfrm>
              <a:off x="4778067" y="3306859"/>
              <a:ext cx="0" cy="1125265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任意多边形: 形状 191"/>
            <p:cNvSpPr/>
            <p:nvPr/>
          </p:nvSpPr>
          <p:spPr>
            <a:xfrm>
              <a:off x="5080685" y="2250400"/>
              <a:ext cx="5072714" cy="1475869"/>
            </a:xfrm>
            <a:custGeom>
              <a:avLst/>
              <a:gdLst>
                <a:gd name="connsiteX0" fmla="*/ 0 w 4762500"/>
                <a:gd name="connsiteY0" fmla="*/ 0 h 1600200"/>
                <a:gd name="connsiteX1" fmla="*/ 4762500 w 4762500"/>
                <a:gd name="connsiteY1" fmla="*/ 0 h 1600200"/>
                <a:gd name="connsiteX2" fmla="*/ 4762500 w 4762500"/>
                <a:gd name="connsiteY2" fmla="*/ 1600200 h 1600200"/>
                <a:gd name="connsiteX0-1" fmla="*/ 0 w 4762500"/>
                <a:gd name="connsiteY0-2" fmla="*/ 0 h 1593057"/>
                <a:gd name="connsiteX1-3" fmla="*/ 4762500 w 4762500"/>
                <a:gd name="connsiteY1-4" fmla="*/ 0 h 1593057"/>
                <a:gd name="connsiteX2-5" fmla="*/ 4762500 w 4762500"/>
                <a:gd name="connsiteY2-6" fmla="*/ 1593057 h 1593057"/>
                <a:gd name="connsiteX0-7" fmla="*/ 0 w 4762500"/>
                <a:gd name="connsiteY0-8" fmla="*/ 0 h 1600201"/>
                <a:gd name="connsiteX1-9" fmla="*/ 4762500 w 4762500"/>
                <a:gd name="connsiteY1-10" fmla="*/ 0 h 1600201"/>
                <a:gd name="connsiteX2-11" fmla="*/ 4762500 w 4762500"/>
                <a:gd name="connsiteY2-12" fmla="*/ 1600201 h 16002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762500" h="1600201">
                  <a:moveTo>
                    <a:pt x="0" y="0"/>
                  </a:moveTo>
                  <a:lnTo>
                    <a:pt x="4762500" y="0"/>
                  </a:lnTo>
                  <a:lnTo>
                    <a:pt x="4762500" y="1600201"/>
                  </a:ln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65360" y="1767866"/>
              <a:ext cx="103405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65360" y="1988766"/>
              <a:ext cx="103070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65360" y="2209666"/>
              <a:ext cx="75679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en-US" altLang="zh-CN" sz="1325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065360" y="2430566"/>
              <a:ext cx="71727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065360" y="2662976"/>
              <a:ext cx="82242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754378" y="3260600"/>
              <a:ext cx="74741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65360" y="2883875"/>
              <a:ext cx="93159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endParaRPr lang="en-US" altLang="zh-CN" sz="1325" b="1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419520" y="2472651"/>
              <a:ext cx="68379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PCSrc</a:t>
              </a:r>
              <a:endParaRPr lang="en-US" altLang="zh-CN" sz="1325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992610" y="3763083"/>
              <a:ext cx="252305" cy="453041"/>
            </a:xfrm>
            <a:prstGeom prst="rect">
              <a:avLst/>
            </a:prstGeom>
            <a:solidFill>
              <a:srgbClr val="59B2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2119506" y="4219534"/>
              <a:ext cx="0" cy="1008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870381" y="4266907"/>
              <a:ext cx="53846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1325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>
              <a:endCxn id="25" idx="1"/>
            </p:cNvCxnSpPr>
            <p:nvPr/>
          </p:nvCxnSpPr>
          <p:spPr>
            <a:xfrm>
              <a:off x="1681860" y="3989131"/>
              <a:ext cx="310750" cy="47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250097" y="3993971"/>
              <a:ext cx="343074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908246" y="3424994"/>
              <a:ext cx="445368" cy="3422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1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PC</a:t>
              </a:r>
              <a:endParaRPr lang="en-US" altLang="zh-CN" sz="151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584594" y="3667322"/>
              <a:ext cx="949615" cy="1445348"/>
              <a:chOff x="2153669" y="3581315"/>
              <a:chExt cx="986506" cy="1387999"/>
            </a:xfrm>
          </p:grpSpPr>
          <p:sp>
            <p:nvSpPr>
              <p:cNvPr id="155" name="矩形 154"/>
              <p:cNvSpPr/>
              <p:nvPr/>
            </p:nvSpPr>
            <p:spPr>
              <a:xfrm>
                <a:off x="2162582" y="3581315"/>
                <a:ext cx="920297" cy="1387999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672635" y="3769167"/>
                <a:ext cx="467540" cy="299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153669" y="3768090"/>
                <a:ext cx="335751" cy="299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251060" y="4158047"/>
                <a:ext cx="759636" cy="506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指令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3435980" y="3732115"/>
              <a:ext cx="650974" cy="2806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40" b="1" dirty="0"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指令字</a:t>
              </a:r>
              <a:endParaRPr lang="zh-CN" altLang="en-US" sz="114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069337" y="5786044"/>
              <a:ext cx="216340" cy="31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407598" y="5954587"/>
              <a:ext cx="370802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: 形状 251"/>
            <p:cNvSpPr/>
            <p:nvPr/>
          </p:nvSpPr>
          <p:spPr>
            <a:xfrm>
              <a:off x="3104594" y="5704600"/>
              <a:ext cx="420272" cy="738401"/>
            </a:xfrm>
            <a:custGeom>
              <a:avLst/>
              <a:gdLst>
                <a:gd name="connsiteX0" fmla="*/ 0 w 234950"/>
                <a:gd name="connsiteY0" fmla="*/ 0 h 812800"/>
                <a:gd name="connsiteX1" fmla="*/ 234950 w 234950"/>
                <a:gd name="connsiteY1" fmla="*/ 0 h 812800"/>
                <a:gd name="connsiteX2" fmla="*/ 234950 w 23495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950" h="812800">
                  <a:moveTo>
                    <a:pt x="0" y="0"/>
                  </a:moveTo>
                  <a:lnTo>
                    <a:pt x="234950" y="0"/>
                  </a:lnTo>
                  <a:lnTo>
                    <a:pt x="234950" y="812800"/>
                  </a:ln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36" name="矩形 35"/>
            <p:cNvSpPr/>
            <p:nvPr/>
          </p:nvSpPr>
          <p:spPr>
            <a:xfrm>
              <a:off x="3233226" y="5423935"/>
              <a:ext cx="62083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325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977560" y="2915317"/>
              <a:ext cx="380405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5:0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93227" y="4041790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20:16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995056" y="3774290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25:21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966955" y="4545075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15:11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978687" y="5823198"/>
              <a:ext cx="450726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15:0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60768" y="5840486"/>
              <a:ext cx="1119113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 Extend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77380" y="5937733"/>
              <a:ext cx="89676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SignImm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02472" y="3624635"/>
              <a:ext cx="1417422" cy="162000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45" name="矩形 44"/>
            <p:cNvSpPr/>
            <p:nvPr/>
          </p:nvSpPr>
          <p:spPr>
            <a:xfrm>
              <a:off x="5087028" y="3846399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88159" y="4167250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081485" y="4515214"/>
              <a:ext cx="46010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W#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087028" y="4869877"/>
              <a:ext cx="499616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WD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607659" y="3587547"/>
              <a:ext cx="4895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464882" y="4623794"/>
              <a:ext cx="90547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1325" b="1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寄存器堆</a:t>
              </a:r>
              <a:endParaRPr lang="zh-CN" altLang="en-US" sz="1325" b="1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187634" y="3856669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179493" y="4276124"/>
              <a:ext cx="41054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4625897" y="4389532"/>
              <a:ext cx="281955" cy="537440"/>
              <a:chOff x="4451072" y="4543951"/>
              <a:chExt cx="281955" cy="537440"/>
            </a:xfrm>
          </p:grpSpPr>
          <p:sp>
            <p:nvSpPr>
              <p:cNvPr id="153" name="流程图: 手动操作 152"/>
              <p:cNvSpPr/>
              <p:nvPr/>
            </p:nvSpPr>
            <p:spPr>
              <a:xfrm rot="16200000">
                <a:off x="4335027" y="4701403"/>
                <a:ext cx="533466" cy="226510"/>
              </a:xfrm>
              <a:prstGeom prst="flowChartManualOperation">
                <a:avLst/>
              </a:prstGeom>
              <a:solidFill>
                <a:srgbClr val="FFFF00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51072" y="4543951"/>
                <a:ext cx="281955" cy="527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流程图: 手动操作 53"/>
            <p:cNvSpPr/>
            <p:nvPr/>
          </p:nvSpPr>
          <p:spPr>
            <a:xfrm rot="16200000">
              <a:off x="1336980" y="3875036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29026" y="3715552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手动操作 55"/>
            <p:cNvSpPr/>
            <p:nvPr/>
          </p:nvSpPr>
          <p:spPr>
            <a:xfrm rot="16200000">
              <a:off x="7251910" y="4433214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7" name="矩形 56"/>
            <p:cNvSpPr/>
            <p:nvPr/>
          </p:nvSpPr>
          <p:spPr>
            <a:xfrm>
              <a:off x="7346314" y="4283009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手动操作 57"/>
            <p:cNvSpPr/>
            <p:nvPr/>
          </p:nvSpPr>
          <p:spPr>
            <a:xfrm rot="16200000">
              <a:off x="11167767" y="4070175"/>
              <a:ext cx="533466" cy="226510"/>
            </a:xfrm>
            <a:prstGeom prst="flowChartManualOperation">
              <a:avLst/>
            </a:prstGeom>
            <a:solidFill>
              <a:srgbClr val="FFFF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59" name="矩形 58"/>
            <p:cNvSpPr/>
            <p:nvPr/>
          </p:nvSpPr>
          <p:spPr>
            <a:xfrm>
              <a:off x="11263840" y="3936437"/>
              <a:ext cx="281955" cy="5277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507043" y="4010421"/>
              <a:ext cx="1557578" cy="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55791" y="5879564"/>
              <a:ext cx="34774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>
              <a:off x="7386084" y="5653031"/>
              <a:ext cx="485552" cy="552651"/>
              <a:chOff x="7239187" y="4876234"/>
              <a:chExt cx="504415" cy="574121"/>
            </a:xfrm>
          </p:grpSpPr>
          <p:sp>
            <p:nvSpPr>
              <p:cNvPr id="151" name="平行四边形 150"/>
              <p:cNvSpPr/>
              <p:nvPr/>
            </p:nvSpPr>
            <p:spPr>
              <a:xfrm rot="4500000">
                <a:off x="7216515" y="4946030"/>
                <a:ext cx="574121" cy="434528"/>
              </a:xfrm>
              <a:prstGeom prst="parallelogram">
                <a:avLst/>
              </a:prstGeom>
              <a:noFill/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7239187" y="4999635"/>
                <a:ext cx="504415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&lt;&lt;2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8408569" y="6034851"/>
              <a:ext cx="29468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600045" y="5800998"/>
              <a:ext cx="99387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PCBranch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 flipV="1">
              <a:off x="7624520" y="4588128"/>
              <a:ext cx="462543" cy="35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7583805" y="4322624"/>
              <a:ext cx="565249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SrcB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573803" y="3763083"/>
              <a:ext cx="57529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SrcA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8466912" y="3750272"/>
              <a:ext cx="648295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Equal</a:t>
              </a:r>
              <a:endParaRPr lang="en-US" altLang="zh-CN" sz="132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任意多边形: 形状 323"/>
            <p:cNvSpPr/>
            <p:nvPr/>
          </p:nvSpPr>
          <p:spPr>
            <a:xfrm>
              <a:off x="8064621" y="3840798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0" name="矩形 69"/>
            <p:cNvSpPr/>
            <p:nvPr/>
          </p:nvSpPr>
          <p:spPr>
            <a:xfrm rot="16200000">
              <a:off x="8123340" y="4149304"/>
              <a:ext cx="53377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ALU</a:t>
              </a:r>
              <a:endParaRPr lang="en-US" altLang="zh-CN" sz="132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517269" y="4016596"/>
              <a:ext cx="105415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ALUResult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498897" y="4614480"/>
              <a:ext cx="1001241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8532230" y="4302272"/>
              <a:ext cx="122403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0541167" y="4301458"/>
              <a:ext cx="780078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>
              <a:off x="9690826" y="3695866"/>
              <a:ext cx="921981" cy="1436044"/>
              <a:chOff x="2106940" y="3477998"/>
              <a:chExt cx="957799" cy="1491834"/>
            </a:xfrm>
          </p:grpSpPr>
          <p:sp>
            <p:nvSpPr>
              <p:cNvPr id="145" name="矩形 144"/>
              <p:cNvSpPr/>
              <p:nvPr/>
            </p:nvSpPr>
            <p:spPr>
              <a:xfrm>
                <a:off x="2162583" y="3477998"/>
                <a:ext cx="828902" cy="1491834"/>
              </a:xfrm>
              <a:prstGeom prst="rect">
                <a:avLst/>
              </a:prstGeom>
              <a:solidFill>
                <a:srgbClr val="79F5F9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 dirty="0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2317534" y="3480984"/>
                <a:ext cx="508589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597199" y="3861428"/>
                <a:ext cx="467540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2146876" y="3834566"/>
                <a:ext cx="335805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2185776" y="4068361"/>
                <a:ext cx="759759" cy="5482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数据</a:t>
                </a:r>
                <a:endParaRPr lang="en-US" altLang="zh-CN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 defTabSz="914400"/>
                <a:r>
                  <a:rPr lang="zh-CN" altLang="en-US" sz="1325" b="1" kern="0" dirty="0">
                    <a:latin typeface="微软雅黑" panose="020B0503020204020204" charset="-122"/>
                    <a:ea typeface="微软雅黑" panose="020B0503020204020204" charset="-122"/>
                  </a:rPr>
                  <a:t>存储器</a:t>
                </a:r>
                <a:endParaRPr lang="zh-CN" altLang="en-US" sz="1325" b="1" kern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2106940" y="4556521"/>
                <a:ext cx="521897" cy="3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WD</a:t>
                </a:r>
                <a:endPara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10484405" y="4026377"/>
              <a:ext cx="95503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506410" y="6662499"/>
              <a:ext cx="1387004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WriteBackData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任意多边形: 形状 323"/>
            <p:cNvSpPr/>
            <p:nvPr/>
          </p:nvSpPr>
          <p:spPr>
            <a:xfrm>
              <a:off x="8163994" y="5696260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79" name="任意多边形: 形状 323"/>
            <p:cNvSpPr/>
            <p:nvPr/>
          </p:nvSpPr>
          <p:spPr>
            <a:xfrm>
              <a:off x="2768573" y="5274135"/>
              <a:ext cx="467609" cy="907711"/>
            </a:xfrm>
            <a:custGeom>
              <a:avLst/>
              <a:gdLst>
                <a:gd name="connsiteX0" fmla="*/ 0 w 485775"/>
                <a:gd name="connsiteY0" fmla="*/ 0 h 942975"/>
                <a:gd name="connsiteX1" fmla="*/ 0 w 485775"/>
                <a:gd name="connsiteY1" fmla="*/ 404812 h 942975"/>
                <a:gd name="connsiteX2" fmla="*/ 238125 w 485775"/>
                <a:gd name="connsiteY2" fmla="*/ 466725 h 942975"/>
                <a:gd name="connsiteX3" fmla="*/ 9525 w 485775"/>
                <a:gd name="connsiteY3" fmla="*/ 528637 h 942975"/>
                <a:gd name="connsiteX4" fmla="*/ 9525 w 485775"/>
                <a:gd name="connsiteY4" fmla="*/ 942975 h 942975"/>
                <a:gd name="connsiteX5" fmla="*/ 485775 w 485775"/>
                <a:gd name="connsiteY5" fmla="*/ 814387 h 942975"/>
                <a:gd name="connsiteX6" fmla="*/ 485775 w 485775"/>
                <a:gd name="connsiteY6" fmla="*/ 119062 h 942975"/>
                <a:gd name="connsiteX7" fmla="*/ 0 w 485775"/>
                <a:gd name="connsiteY7" fmla="*/ 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5775" h="942975">
                  <a:moveTo>
                    <a:pt x="0" y="0"/>
                  </a:moveTo>
                  <a:lnTo>
                    <a:pt x="0" y="404812"/>
                  </a:lnTo>
                  <a:lnTo>
                    <a:pt x="238125" y="466725"/>
                  </a:lnTo>
                  <a:lnTo>
                    <a:pt x="9525" y="528637"/>
                  </a:lnTo>
                  <a:lnTo>
                    <a:pt x="9525" y="942975"/>
                  </a:lnTo>
                  <a:lnTo>
                    <a:pt x="485775" y="814387"/>
                  </a:lnTo>
                  <a:lnTo>
                    <a:pt x="485775" y="119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0" name="矩形 79"/>
            <p:cNvSpPr/>
            <p:nvPr/>
          </p:nvSpPr>
          <p:spPr>
            <a:xfrm>
              <a:off x="2950880" y="5513430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8350117" y="5929356"/>
              <a:ext cx="373038" cy="4045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895" b="1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+</a:t>
              </a:r>
              <a:endParaRPr lang="en-US" altLang="zh-CN" sz="1895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82" name="流程图: 手动输入 146"/>
            <p:cNvSpPr/>
            <p:nvPr/>
          </p:nvSpPr>
          <p:spPr>
            <a:xfrm>
              <a:off x="5181935" y="5812705"/>
              <a:ext cx="1223105" cy="30849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9483 h 17483"/>
                <a:gd name="connsiteX1-3" fmla="*/ 10000 w 10000"/>
                <a:gd name="connsiteY1-4" fmla="*/ 0 h 17483"/>
                <a:gd name="connsiteX2-5" fmla="*/ 10000 w 10000"/>
                <a:gd name="connsiteY2-6" fmla="*/ 17483 h 17483"/>
                <a:gd name="connsiteX3-7" fmla="*/ 0 w 10000"/>
                <a:gd name="connsiteY3-8" fmla="*/ 17483 h 17483"/>
                <a:gd name="connsiteX4-9" fmla="*/ 0 w 10000"/>
                <a:gd name="connsiteY4-10" fmla="*/ 9483 h 17483"/>
                <a:gd name="connsiteX0-11" fmla="*/ 0 w 10000"/>
                <a:gd name="connsiteY0-12" fmla="*/ 5355 h 13355"/>
                <a:gd name="connsiteX1-13" fmla="*/ 10000 w 10000"/>
                <a:gd name="connsiteY1-14" fmla="*/ 0 h 13355"/>
                <a:gd name="connsiteX2-15" fmla="*/ 10000 w 10000"/>
                <a:gd name="connsiteY2-16" fmla="*/ 13355 h 13355"/>
                <a:gd name="connsiteX3-17" fmla="*/ 0 w 10000"/>
                <a:gd name="connsiteY3-18" fmla="*/ 13355 h 13355"/>
                <a:gd name="connsiteX4-19" fmla="*/ 0 w 10000"/>
                <a:gd name="connsiteY4-20" fmla="*/ 5355 h 133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3355">
                  <a:moveTo>
                    <a:pt x="0" y="5355"/>
                  </a:moveTo>
                  <a:lnTo>
                    <a:pt x="10000" y="0"/>
                  </a:lnTo>
                  <a:lnTo>
                    <a:pt x="10000" y="13355"/>
                  </a:lnTo>
                  <a:lnTo>
                    <a:pt x="0" y="13355"/>
                  </a:lnTo>
                  <a:lnTo>
                    <a:pt x="0" y="5355"/>
                  </a:lnTo>
                  <a:close/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933293" y="6724905"/>
              <a:ext cx="137762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BranchAddress</a:t>
              </a:r>
              <a:endParaRPr lang="en-US" altLang="zh-CN" sz="1325" b="1" dirty="0" err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038682" y="2883186"/>
              <a:ext cx="0" cy="31631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任意多边形: 形状 256"/>
            <p:cNvSpPr/>
            <p:nvPr/>
          </p:nvSpPr>
          <p:spPr>
            <a:xfrm flipV="1">
              <a:off x="11547755" y="4010500"/>
              <a:ext cx="225121" cy="153946"/>
            </a:xfrm>
            <a:custGeom>
              <a:avLst/>
              <a:gdLst>
                <a:gd name="connsiteX0" fmla="*/ 323850 w 323850"/>
                <a:gd name="connsiteY0" fmla="*/ 0 h 0"/>
                <a:gd name="connsiteX1" fmla="*/ 0 w 3238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86" name="直接连接符 85"/>
            <p:cNvCxnSpPr>
              <a:stCxn id="85" idx="0"/>
            </p:cNvCxnSpPr>
            <p:nvPr/>
          </p:nvCxnSpPr>
          <p:spPr>
            <a:xfrm>
              <a:off x="11772876" y="4164446"/>
              <a:ext cx="8580" cy="279523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053450" y="4762613"/>
              <a:ext cx="604191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391673" y="4518933"/>
              <a:ext cx="25835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391673" y="4289705"/>
              <a:ext cx="0" cy="22550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038682" y="2883186"/>
              <a:ext cx="5305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4046972" y="6046317"/>
              <a:ext cx="111098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4391673" y="5021016"/>
              <a:ext cx="0" cy="1938668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4391673" y="6959684"/>
              <a:ext cx="737914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9492790" y="3487778"/>
              <a:ext cx="134885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9492790" y="3487778"/>
              <a:ext cx="0" cy="787747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41646" y="3487778"/>
              <a:ext cx="0" cy="501353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0848976" y="3998474"/>
              <a:ext cx="472269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814452" y="4910747"/>
              <a:ext cx="29146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814452" y="4426978"/>
              <a:ext cx="0" cy="483769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088792" y="4711487"/>
              <a:ext cx="0" cy="1237624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7108189" y="4711893"/>
              <a:ext cx="285305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6429375" y="5966951"/>
              <a:ext cx="975092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4060306" y="3143260"/>
              <a:ext cx="522726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" name="矩形 103"/>
            <p:cNvSpPr/>
            <p:nvPr/>
          </p:nvSpPr>
          <p:spPr>
            <a:xfrm>
              <a:off x="3984471" y="2661978"/>
              <a:ext cx="521047" cy="266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31:26</a:t>
              </a:r>
              <a:endParaRPr lang="en-US" altLang="zh-CN" sz="104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等腰三角形 104"/>
            <p:cNvSpPr/>
            <p:nvPr/>
          </p:nvSpPr>
          <p:spPr>
            <a:xfrm>
              <a:off x="2010894" y="4092249"/>
              <a:ext cx="217225" cy="122111"/>
            </a:xfrm>
            <a:prstGeom prst="triangle">
              <a:avLst/>
            </a:prstGeom>
            <a:solidFill>
              <a:srgbClr val="59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5532327" y="5118027"/>
              <a:ext cx="538460" cy="486751"/>
              <a:chOff x="1853728" y="4285666"/>
              <a:chExt cx="538460" cy="486751"/>
            </a:xfrm>
            <a:solidFill>
              <a:srgbClr val="FFCCFF"/>
            </a:solidFill>
          </p:grpSpPr>
          <p:cxnSp>
            <p:nvCxnSpPr>
              <p:cNvPr id="142" name="直接连接符 141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矩形 142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等腰三角形 143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9904273" y="5003415"/>
              <a:ext cx="538460" cy="486751"/>
              <a:chOff x="1853728" y="4285666"/>
              <a:chExt cx="538460" cy="486751"/>
            </a:xfrm>
            <a:solidFill>
              <a:srgbClr val="00B050"/>
            </a:solidFill>
          </p:grpSpPr>
          <p:cxnSp>
            <p:nvCxnSpPr>
              <p:cNvPr id="139" name="直接连接符 138"/>
              <p:cNvCxnSpPr/>
              <p:nvPr/>
            </p:nvCxnSpPr>
            <p:spPr>
              <a:xfrm flipV="1">
                <a:off x="2102853" y="4412951"/>
                <a:ext cx="0" cy="100857"/>
              </a:xfrm>
              <a:prstGeom prst="line">
                <a:avLst/>
              </a:prstGeom>
              <a:grp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矩形 139"/>
              <p:cNvSpPr/>
              <p:nvPr/>
            </p:nvSpPr>
            <p:spPr>
              <a:xfrm>
                <a:off x="1853728" y="4460324"/>
                <a:ext cx="538460" cy="31209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altLang="zh-CN" sz="1325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等腰三角形 140"/>
              <p:cNvSpPr/>
              <p:nvPr/>
            </p:nvSpPr>
            <p:spPr>
              <a:xfrm>
                <a:off x="1994241" y="4285666"/>
                <a:ext cx="217225" cy="122111"/>
              </a:xfrm>
              <a:prstGeom prst="triangle">
                <a:avLst/>
              </a:prstGeom>
              <a:solidFill>
                <a:srgbClr val="79F5F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/>
              </a:p>
            </p:txBody>
          </p:sp>
        </p:grpSp>
        <p:cxnSp>
          <p:nvCxnSpPr>
            <p:cNvPr id="108" name="直接连接符 107"/>
            <p:cNvCxnSpPr/>
            <p:nvPr/>
          </p:nvCxnSpPr>
          <p:spPr>
            <a:xfrm>
              <a:off x="3493075" y="4009114"/>
              <a:ext cx="545607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269836" y="3840798"/>
              <a:ext cx="0" cy="260220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269836" y="6443001"/>
              <a:ext cx="6894158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8941392" y="6150115"/>
              <a:ext cx="0" cy="549253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85166" y="6699368"/>
              <a:ext cx="79281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981804" y="4128910"/>
              <a:ext cx="0" cy="2570458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981804" y="4128910"/>
              <a:ext cx="50069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1269836" y="3840798"/>
              <a:ext cx="216024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8631603" y="6150115"/>
              <a:ext cx="309789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407598" y="4010421"/>
              <a:ext cx="0" cy="1464731"/>
            </a:xfrm>
            <a:prstGeom prst="line">
              <a:avLst/>
            </a:prstGeom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2407598" y="5475152"/>
              <a:ext cx="357860" cy="0"/>
            </a:xfrm>
            <a:prstGeom prst="line">
              <a:avLst/>
            </a:prstGeom>
            <a:noFill/>
            <a:ln w="28575" cap="sq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9" name="组合 118"/>
            <p:cNvGrpSpPr/>
            <p:nvPr/>
          </p:nvGrpSpPr>
          <p:grpSpPr>
            <a:xfrm>
              <a:off x="5099722" y="2927507"/>
              <a:ext cx="2431294" cy="1389682"/>
              <a:chOff x="5039741" y="3208161"/>
              <a:chExt cx="597546" cy="457491"/>
            </a:xfrm>
          </p:grpSpPr>
          <p:cxnSp>
            <p:nvCxnSpPr>
              <p:cNvPr id="137" name="直接连接符 136"/>
              <p:cNvCxnSpPr/>
              <p:nvPr/>
            </p:nvCxnSpPr>
            <p:spPr>
              <a:xfrm>
                <a:off x="5637287" y="3208161"/>
                <a:ext cx="0" cy="457491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5039741" y="3208161"/>
                <a:ext cx="597546" cy="0"/>
              </a:xfrm>
              <a:prstGeom prst="line">
                <a:avLst/>
              </a:prstGeom>
              <a:noFill/>
              <a:ln w="19050" cap="sq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20" name="直接连接符 119"/>
            <p:cNvCxnSpPr/>
            <p:nvPr/>
          </p:nvCxnSpPr>
          <p:spPr>
            <a:xfrm>
              <a:off x="9005029" y="2577253"/>
              <a:ext cx="0" cy="144912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8546056" y="4038014"/>
              <a:ext cx="458973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9005029" y="2577253"/>
              <a:ext cx="20031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3" name="流程图: 延期 122"/>
            <p:cNvSpPr/>
            <p:nvPr/>
          </p:nvSpPr>
          <p:spPr>
            <a:xfrm>
              <a:off x="9220461" y="2408903"/>
              <a:ext cx="281920" cy="22839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 b="1"/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9502935" y="2523098"/>
              <a:ext cx="279279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9782214" y="1767866"/>
              <a:ext cx="0" cy="755232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1617606" y="1767866"/>
              <a:ext cx="8164608" cy="0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1603713" y="1767866"/>
              <a:ext cx="0" cy="1985274"/>
            </a:xfrm>
            <a:prstGeom prst="line">
              <a:avLst/>
            </a:prstGeom>
            <a:noFill/>
            <a:ln w="19050" cap="sq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8" name="矩形 127"/>
            <p:cNvSpPr/>
            <p:nvPr/>
          </p:nvSpPr>
          <p:spPr>
            <a:xfrm>
              <a:off x="697004" y="3693304"/>
              <a:ext cx="620837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PC+4</a:t>
              </a:r>
              <a:endParaRPr lang="en-US" altLang="zh-CN" sz="1325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4418820" y="1847647"/>
              <a:ext cx="655071" cy="1459212"/>
              <a:chOff x="4249767" y="1888664"/>
              <a:chExt cx="655071" cy="1459212"/>
            </a:xfrm>
          </p:grpSpPr>
          <p:sp>
            <p:nvSpPr>
              <p:cNvPr id="133" name="矩形: 圆角 196"/>
              <p:cNvSpPr/>
              <p:nvPr/>
            </p:nvSpPr>
            <p:spPr>
              <a:xfrm>
                <a:off x="4269135" y="1888664"/>
                <a:ext cx="635703" cy="1459212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389953" y="1996880"/>
                <a:ext cx="396478" cy="834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控</a:t>
                </a:r>
                <a:endParaRPr lang="en-US" altLang="zh-CN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制</a:t>
                </a:r>
                <a:endParaRPr lang="en-US" altLang="zh-CN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515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rPr>
                  <a:t>器</a:t>
                </a:r>
                <a:endParaRPr lang="zh-CN" altLang="en-US" sz="151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249767" y="3005005"/>
                <a:ext cx="578644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</a:t>
                </a:r>
                <a:endParaRPr lang="en-US" altLang="zh-CN" sz="1325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262342" y="2770315"/>
                <a:ext cx="430634" cy="31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325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</a:t>
                </a:r>
                <a:endParaRPr lang="en-US" altLang="zh-CN" sz="1325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0" name="矩形 129"/>
            <p:cNvSpPr/>
            <p:nvPr/>
          </p:nvSpPr>
          <p:spPr>
            <a:xfrm>
              <a:off x="4339315" y="3700545"/>
              <a:ext cx="342900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rs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4346940" y="3982725"/>
              <a:ext cx="338212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rt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331006" y="4502526"/>
              <a:ext cx="373038" cy="312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25" b="1" dirty="0" err="1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rd</a:t>
              </a:r>
              <a:endParaRPr lang="en-US" altLang="zh-CN" sz="1325" b="1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32</a:t>
            </a:r>
            <a:r>
              <a:rPr lang="zh-CN" altLang="en-US" smtClean="0"/>
              <a:t>位定长</a:t>
            </a:r>
            <a:r>
              <a:rPr lang="en-US" altLang="zh-CN" smtClean="0"/>
              <a:t>MIPS</a:t>
            </a:r>
            <a:r>
              <a:rPr lang="zh-CN" altLang="en-US" smtClean="0"/>
              <a:t>指令格式（</a:t>
            </a:r>
            <a:r>
              <a:rPr lang="en-US" altLang="zh-CN" smtClean="0"/>
              <a:t>R</a:t>
            </a:r>
            <a:r>
              <a:rPr lang="zh-CN" altLang="en-US" smtClean="0"/>
              <a:t>型指令）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6845" y="2205355"/>
            <a:ext cx="9481185" cy="4032250"/>
          </a:xfrm>
        </p:spPr>
        <p:txBody>
          <a:bodyPr/>
          <a:lstStyle/>
          <a:p>
            <a:pPr marL="0" lvl="2" eaLnBrk="1" hangingPunct="1">
              <a:defRPr/>
            </a:pP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包括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ALU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指令，专用寄存器读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写指令，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move</a:t>
            </a:r>
            <a:r>
              <a:rPr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指令等。</a:t>
            </a:r>
            <a:endParaRPr lang="en-US" altLang="zh-CN" sz="2400" b="1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altLang="zh-CN" sz="2400" b="1" dirty="0" smtClean="0"/>
              <a:t>OP</a:t>
            </a:r>
            <a:r>
              <a:rPr lang="zh-CN" altLang="en-US" sz="2400" b="1" dirty="0" smtClean="0"/>
              <a:t>：指令的基本操作</a:t>
            </a:r>
            <a:r>
              <a:rPr lang="en-US" altLang="zh-CN" sz="2400" b="1" dirty="0" smtClean="0"/>
              <a:t>---</a:t>
            </a:r>
            <a:r>
              <a:rPr lang="zh-CN" altLang="en-US" sz="2400" b="1" dirty="0" smtClean="0"/>
              <a:t>操作码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err="1" smtClean="0"/>
              <a:t>Rs</a:t>
            </a:r>
            <a:r>
              <a:rPr lang="zh-CN" altLang="en-US" sz="2400" b="1" dirty="0" smtClean="0"/>
              <a:t>：第一个源操作数寄存器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err="1" smtClean="0"/>
              <a:t>Rt</a:t>
            </a:r>
            <a:r>
              <a:rPr lang="zh-CN" altLang="en-US" sz="2400" b="1" dirty="0" smtClean="0"/>
              <a:t>：第二个源操作寄存器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smtClean="0"/>
              <a:t>Rd</a:t>
            </a:r>
            <a:r>
              <a:rPr lang="zh-CN" altLang="en-US" sz="2400" b="1" dirty="0" smtClean="0"/>
              <a:t>：存放结果的目的操作寄存器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err="1" smtClean="0"/>
              <a:t>Shamt</a:t>
            </a:r>
            <a:r>
              <a:rPr lang="zh-CN" altLang="en-US" sz="2400" b="1" dirty="0" smtClean="0"/>
              <a:t>：偏移量，用于移位指令</a:t>
            </a:r>
            <a:endParaRPr lang="en-US" altLang="zh-CN" sz="2400" b="1" dirty="0" smtClean="0"/>
          </a:p>
          <a:p>
            <a:pPr eaLnBrk="1" hangingPunct="1">
              <a:defRPr/>
            </a:pPr>
            <a:r>
              <a:rPr lang="en-US" altLang="zh-CN" sz="2400" b="1" dirty="0" err="1" smtClean="0"/>
              <a:t>Funct</a:t>
            </a:r>
            <a:r>
              <a:rPr lang="zh-CN" altLang="en-US" sz="2400" b="1" dirty="0" smtClean="0"/>
              <a:t>：函数，对操作</a:t>
            </a:r>
            <a:r>
              <a:rPr lang="zh-CN" altLang="en-US" sz="2400" b="1" dirty="0"/>
              <a:t>码</a:t>
            </a:r>
            <a:r>
              <a:rPr lang="zh-CN" altLang="en-US" sz="2400" b="1" dirty="0" smtClean="0"/>
              <a:t>进行补充</a:t>
            </a:r>
            <a:endParaRPr lang="en-US" altLang="zh-CN" sz="2400" b="1" dirty="0" smtClean="0"/>
          </a:p>
        </p:txBody>
      </p:sp>
      <p:sp>
        <p:nvSpPr>
          <p:cNvPr id="7" name="矩形 7"/>
          <p:cNvSpPr/>
          <p:nvPr/>
        </p:nvSpPr>
        <p:spPr>
          <a:xfrm>
            <a:off x="3509963" y="1422400"/>
            <a:ext cx="1036637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OP</a:t>
            </a:r>
            <a:endParaRPr lang="en-US" altLang="zh-CN" sz="2400" b="1" i="0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矩形 24"/>
          <p:cNvSpPr/>
          <p:nvPr/>
        </p:nvSpPr>
        <p:spPr>
          <a:xfrm>
            <a:off x="4603750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 smtClea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矩形 25"/>
          <p:cNvSpPr/>
          <p:nvPr/>
        </p:nvSpPr>
        <p:spPr>
          <a:xfrm>
            <a:off x="5518150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t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矩形 26"/>
          <p:cNvSpPr/>
          <p:nvPr/>
        </p:nvSpPr>
        <p:spPr>
          <a:xfrm>
            <a:off x="7348855" y="1422400"/>
            <a:ext cx="1096010" cy="428625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shamt</a:t>
            </a:r>
            <a:endParaRPr lang="en-US" altLang="zh-CN" sz="2400" b="1" i="0" kern="0" baseline="-25000" dirty="0" err="1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27"/>
          <p:cNvSpPr/>
          <p:nvPr/>
        </p:nvSpPr>
        <p:spPr>
          <a:xfrm>
            <a:off x="6434138" y="1422400"/>
            <a:ext cx="857250" cy="428625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R</a:t>
            </a:r>
            <a:r>
              <a:rPr lang="en-US" altLang="zh-CN" sz="2400" b="1" i="0" kern="0" baseline="-25000" dirty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d</a:t>
            </a:r>
            <a:endParaRPr lang="zh-CN" altLang="en-US" sz="2400" b="1" i="0" kern="0" baseline="-2500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0280" y="1052830"/>
            <a:ext cx="100774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3" name="矩形 26"/>
          <p:cNvSpPr/>
          <p:nvPr/>
        </p:nvSpPr>
        <p:spPr>
          <a:xfrm>
            <a:off x="8500428" y="1422400"/>
            <a:ext cx="1001712" cy="428625"/>
          </a:xfrm>
          <a:prstGeom prst="rect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 err="1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rPr>
              <a:t>funct</a:t>
            </a:r>
            <a:endParaRPr lang="en-US" altLang="zh-CN" sz="2400" b="1" i="0" kern="0" dirty="0" err="1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45635" y="1052830"/>
            <a:ext cx="113411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4650" y="1052830"/>
            <a:ext cx="97917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1275" y="1052830"/>
            <a:ext cx="95821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82815" y="1052830"/>
            <a:ext cx="93599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5bits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1865" y="1052830"/>
            <a:ext cx="103695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70C0"/>
                </a:solidFill>
              </a:rPr>
              <a:t>6bits</a:t>
            </a:r>
            <a:endParaRPr lang="en-US" altLang="zh-CN" sz="2400" b="1" i="0" kern="0" dirty="0">
              <a:solidFill>
                <a:srgbClr val="0070C0"/>
              </a:solidFill>
            </a:endParaRPr>
          </a:p>
        </p:txBody>
      </p:sp>
      <p:sp>
        <p:nvSpPr>
          <p:cNvPr id="19" name="矩形 7"/>
          <p:cNvSpPr/>
          <p:nvPr/>
        </p:nvSpPr>
        <p:spPr>
          <a:xfrm>
            <a:off x="1896745" y="1422400"/>
            <a:ext cx="1541780" cy="4286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0" kern="0" dirty="0">
                <a:solidFill>
                  <a:srgbClr val="000000"/>
                </a:solidFill>
              </a:rPr>
              <a:t>R </a:t>
            </a:r>
            <a:r>
              <a:rPr lang="zh-CN" altLang="en-US" sz="2400" b="1" i="0" kern="0" dirty="0">
                <a:solidFill>
                  <a:srgbClr val="000000"/>
                </a:solidFill>
              </a:rPr>
              <a:t>型指令</a:t>
            </a:r>
            <a:endParaRPr lang="zh-CN" altLang="en-US" sz="2400" b="1" i="0" kern="0" dirty="0">
              <a:solidFill>
                <a:srgbClr val="000000"/>
              </a:solidFill>
            </a:endParaRP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MIPS</a:t>
            </a:r>
            <a:r>
              <a:rPr lang="zh-CN" altLang="en-US" smtClean="0"/>
              <a:t>指令格式 </a:t>
            </a:r>
            <a:r>
              <a:rPr lang="en-US" altLang="zh-CN" smtClean="0"/>
              <a:t>(R</a:t>
            </a:r>
            <a:r>
              <a:rPr lang="zh-CN" altLang="en-US" smtClean="0"/>
              <a:t>型指令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graphicFrame>
        <p:nvGraphicFramePr>
          <p:cNvPr id="11" name="内容占位符 4"/>
          <p:cNvGraphicFramePr/>
          <p:nvPr/>
        </p:nvGraphicFramePr>
        <p:xfrm>
          <a:off x="2279650" y="1185863"/>
          <a:ext cx="7924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  <a:gridCol w="990600"/>
              </a:tblGrid>
              <a:tr h="371475"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5bits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smtClean="0">
                          <a:solidFill>
                            <a:srgbClr val="00B050"/>
                          </a:solidFill>
                        </a:rPr>
                        <a:t>6bits</a:t>
                      </a:r>
                      <a:endParaRPr lang="en-US" altLang="zh-CN" sz="2200" b="1" dirty="0" smtClean="0">
                        <a:solidFill>
                          <a:srgbClr val="00B050"/>
                        </a:solidFill>
                      </a:endParaRPr>
                    </a:p>
                  </a:txBody>
                  <a:tcPr marL="91430" marR="91430" marT="45865" marB="45865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35188" y="1557338"/>
          <a:ext cx="8064500" cy="333533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380"/>
                <a:gridCol w="1007745"/>
                <a:gridCol w="1008380"/>
                <a:gridCol w="1007745"/>
                <a:gridCol w="1008380"/>
                <a:gridCol w="1007745"/>
                <a:gridCol w="1008380"/>
                <a:gridCol w="1007745"/>
              </a:tblGrid>
              <a:tr h="370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指令</a:t>
                      </a:r>
                      <a:endParaRPr lang="zh-CN" altLang="en-US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格式</a:t>
                      </a:r>
                      <a:endParaRPr lang="zh-CN" altLang="en-US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5359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</a:t>
                      </a:r>
                      <a:endParaRPr lang="en-US" altLang="zh-CN" sz="2200" b="1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rs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rd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shamt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funct</a:t>
                      </a:r>
                      <a:endParaRPr lang="en-US" altLang="zh-CN" sz="2200" b="1" dirty="0" err="1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36" marR="91436" marT="45767" marB="45767">
                    <a:solidFill>
                      <a:srgbClr val="92D050"/>
                    </a:solidFill>
                  </a:tcPr>
                </a:tc>
              </a:tr>
              <a:tr h="370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add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32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baseline="-25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</a:tr>
              <a:tr h="370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sub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34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baseline="-25000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and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36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or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37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nor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R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39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FF0000"/>
                          </a:solidFill>
                        </a:rPr>
                        <a:t>sll</a:t>
                      </a:r>
                      <a:endParaRPr lang="en-US" altLang="zh-CN" sz="2200" b="1" dirty="0" err="1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altLang="zh-CN" sz="2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FF000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 sz="2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2200" b="1" baseline="-25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 sz="2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srl</a:t>
                      </a:r>
                      <a:endParaRPr lang="en-US" altLang="zh-CN" sz="2200" b="1" dirty="0" err="1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smtClean="0"/>
                        <a:t>x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2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  <a:tr h="370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/>
                        <a:t>jr</a:t>
                      </a:r>
                      <a:endParaRPr lang="en-US" altLang="zh-CN" sz="2200" b="1" dirty="0" err="1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err="1" smtClean="0">
                          <a:solidFill>
                            <a:srgbClr val="002060"/>
                          </a:solidFill>
                        </a:rPr>
                        <a:t>Reg</a:t>
                      </a:r>
                      <a:endParaRPr lang="en-US" altLang="zh-CN" sz="2200" b="1" dirty="0" err="1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767" marB="457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8</a:t>
                      </a:r>
                      <a:r>
                        <a:rPr lang="en-US" altLang="zh-CN" sz="2200" b="1" baseline="-25000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en-US" altLang="zh-CN" sz="2200" b="1" dirty="0" smtClean="0"/>
                    </a:p>
                  </a:txBody>
                  <a:tcPr marL="91436" marR="91436" marT="45689" marB="45689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35188" y="5688648"/>
          <a:ext cx="8064500" cy="426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380"/>
                <a:gridCol w="1007745"/>
                <a:gridCol w="1008380"/>
                <a:gridCol w="1007745"/>
                <a:gridCol w="1008380"/>
                <a:gridCol w="1007745"/>
                <a:gridCol w="1008380"/>
                <a:gridCol w="1007745"/>
              </a:tblGrid>
              <a:tr h="426720">
                <a:tc>
                  <a:txBody>
                    <a:bodyPr/>
                    <a:lstStyle/>
                    <a:p>
                      <a:r>
                        <a:rPr lang="en-US" altLang="zh-CN" sz="2200" b="1" dirty="0" smtClean="0"/>
                        <a:t>add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R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18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19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>
                          <a:solidFill>
                            <a:srgbClr val="002060"/>
                          </a:solidFill>
                        </a:rPr>
                        <a:t>17</a:t>
                      </a:r>
                      <a:endParaRPr lang="en-US" altLang="zh-CN" sz="22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6" marR="91436" marT="45876" marB="45876"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0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 smtClean="0"/>
                        <a:t>32</a:t>
                      </a:r>
                      <a:endParaRPr lang="en-US" altLang="zh-CN" sz="2200" b="1" dirty="0" smtClean="0"/>
                    </a:p>
                  </a:txBody>
                  <a:tcPr marL="91436" marR="91436" marT="45798" marB="4579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2135505" y="6209030"/>
            <a:ext cx="8218488" cy="504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2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add </a:t>
            </a:r>
            <a:r>
              <a:rPr lang="en-US" altLang="zh-CN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$s1,$s2,$s3  </a:t>
            </a:r>
            <a:r>
              <a:rPr lang="en-US" altLang="zh-CN" sz="2200" b="1" dirty="0" smtClean="0"/>
              <a:t># machine code   02538820H</a:t>
            </a:r>
            <a:endParaRPr lang="en-US" altLang="zh-CN" sz="2200" b="1" dirty="0" smtClean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192344" y="6237312"/>
            <a:ext cx="1015008" cy="476250"/>
          </a:xfrm>
        </p:spPr>
        <p:txBody>
          <a:bodyPr/>
          <a:lstStyle/>
          <a:p>
            <a:pPr algn="r">
              <a:defRPr/>
            </a:pPr>
            <a:r>
              <a:rPr lang="en-US" altLang="zh-CN" sz="1400" b="0" dirty="0" smtClean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b="0" dirty="0" smtClean="0">
                <a:solidFill>
                  <a:srgbClr val="0D7157"/>
                </a:solidFill>
              </a:rPr>
            </a:fld>
            <a:r>
              <a:rPr lang="en-US" altLang="zh-CN" sz="1400" b="0" dirty="0" smtClean="0">
                <a:solidFill>
                  <a:srgbClr val="0D7157"/>
                </a:solidFill>
              </a:rPr>
              <a:t>- </a:t>
            </a:r>
            <a:endParaRPr lang="en-US" altLang="zh-CN" sz="1400" b="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677" y="432000"/>
            <a:ext cx="10852237" cy="648000"/>
          </a:xfrm>
        </p:spPr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R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算数类指令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 b="1"/>
              <a:t>op                 rs  rt  rd   shamt     funct      功能</a:t>
            </a:r>
            <a:endParaRPr lang="zh-CN" altLang="en-US" sz="2400" b="1"/>
          </a:p>
          <a:p>
            <a:r>
              <a:rPr lang="zh-CN" altLang="en-US" sz="2400" b="1"/>
              <a:t>add   000000  rs  rt  rd   00000    100000   rd=rs+rt </a:t>
            </a:r>
            <a:endParaRPr lang="zh-CN" altLang="en-US" sz="2400" b="1"/>
          </a:p>
          <a:p>
            <a:r>
              <a:rPr lang="zh-CN" altLang="en-US" sz="2400" b="1"/>
              <a:t>addu 000000  rs  rt  rd   00000    100001   rd=rs+rt（无符号数） </a:t>
            </a:r>
            <a:endParaRPr lang="zh-CN" altLang="en-US" sz="2400" b="1"/>
          </a:p>
          <a:p>
            <a:r>
              <a:rPr lang="zh-CN" altLang="en-US" sz="2400" b="1"/>
              <a:t>sub   000000  rs  rt  rd   00000    100010   rd=rs-rt </a:t>
            </a:r>
            <a:endParaRPr lang="zh-CN" altLang="en-US" sz="2400" b="1"/>
          </a:p>
          <a:p>
            <a:r>
              <a:rPr lang="zh-CN" altLang="en-US" sz="2400" b="1"/>
              <a:t>subu 000000  rs  rt  rd   00000    100011   rd=rs+rt（无符号数） </a:t>
            </a:r>
            <a:endParaRPr lang="zh-CN" altLang="en-US" sz="2400" b="1"/>
          </a:p>
          <a:p>
            <a:r>
              <a:rPr lang="zh-CN" altLang="en-US" sz="2400" b="1"/>
              <a:t>slt     000000 rs  rt  rd   00000    101010  rd=(rs&lt;rt)?1:0 </a:t>
            </a:r>
            <a:endParaRPr lang="zh-CN" altLang="en-US" sz="2400" b="1"/>
          </a:p>
          <a:p>
            <a:r>
              <a:rPr lang="zh-CN" altLang="en-US" sz="2400" b="1"/>
              <a:t>sltu   000000 rs  rt  rd   00000    101011  rd=(rs&lt;rt)?1:0（无符号数） 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C00000"/>
                </a:solidFill>
                <a:sym typeface="+mn-ea"/>
              </a:rPr>
              <a:t>R</a:t>
            </a:r>
            <a:r>
              <a:rPr>
                <a:solidFill>
                  <a:srgbClr val="C00000"/>
                </a:solidFill>
                <a:sym typeface="+mn-ea"/>
              </a:rPr>
              <a:t>型</a:t>
            </a:r>
            <a:r>
              <a:rPr>
                <a:sym typeface="+mn-ea"/>
              </a:rPr>
              <a:t>逻辑类指令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600" b="1">
                <a:sym typeface="+mn-ea"/>
              </a:rPr>
              <a:t> </a:t>
            </a:r>
            <a:r>
              <a:rPr altLang="zh-CN" sz="2600" b="1">
                <a:sym typeface="+mn-ea"/>
              </a:rPr>
              <a:t>指令  </a:t>
            </a:r>
            <a:r>
              <a:rPr lang="en-US" altLang="zh-CN" sz="2600" b="1">
                <a:sym typeface="+mn-ea"/>
              </a:rPr>
              <a:t>  </a:t>
            </a:r>
            <a:r>
              <a:rPr sz="2600" b="1">
                <a:sym typeface="+mn-ea"/>
              </a:rPr>
              <a:t>op     rs  rt  rd   shamt     funct      功能</a:t>
            </a:r>
            <a:endParaRPr lang="zh-CN" altLang="en-US" sz="2600" b="1"/>
          </a:p>
          <a:p>
            <a:r>
              <a:rPr lang="zh-CN" altLang="en-US" sz="2600" b="1"/>
              <a:t>and   000000 rs  rt  rd   00000    100100   rd=rs&amp;rt </a:t>
            </a:r>
            <a:endParaRPr lang="zh-CN" altLang="en-US" sz="2600" b="1"/>
          </a:p>
          <a:p>
            <a:r>
              <a:rPr lang="zh-CN" altLang="en-US" sz="2600" b="1"/>
              <a:t>or     000000  rs rt  rd   00000    100101   rd=rs|rt </a:t>
            </a:r>
            <a:endParaRPr lang="zh-CN" altLang="en-US" sz="2600" b="1"/>
          </a:p>
          <a:p>
            <a:r>
              <a:rPr lang="zh-CN" altLang="en-US" sz="2600" b="1"/>
              <a:t>xor   000000  rs  rt  rd  00000    100110   rd=rs xor rd </a:t>
            </a:r>
            <a:endParaRPr lang="zh-CN" altLang="en-US" sz="2600" b="1"/>
          </a:p>
          <a:p>
            <a:r>
              <a:rPr lang="zh-CN" altLang="en-US" sz="2600" b="1"/>
              <a:t>nor   000000  rs  rt  rd  00000    100111   rd=!(rs|rt) </a:t>
            </a:r>
            <a:endParaRPr lang="zh-CN" altLang="en-US" sz="26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UNIT_TABLE_BEAUTIFY" val="smartTable{353a9382-713c-4e13-b4a5-87284d71107b}"/>
</p:tagLst>
</file>

<file path=ppt/tags/tag64.xml><?xml version="1.0" encoding="utf-8"?>
<p:tagLst xmlns:p="http://schemas.openxmlformats.org/presentationml/2006/main">
  <p:tag name="KSO_WM_UNIT_TABLE_BEAUTIFY" val="smartTable{9fef25d3-d746-436a-85d2-082393dbb700}"/>
</p:tagLst>
</file>

<file path=ppt/tags/tag65.xml><?xml version="1.0" encoding="utf-8"?>
<p:tagLst xmlns:p="http://schemas.openxmlformats.org/presentationml/2006/main">
  <p:tag name="KSO_WM_UNIT_TABLE_BEAUTIFY" val="smartTable{b531de99-52ff-49cb-a084-997383469eb5}"/>
</p:tagLst>
</file>

<file path=ppt/tags/tag6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COMMONDATA" val="eyJoZGlkIjoiMDM4YTdjMDhmMDM3NGI5Mjc4OWFhMTZmNjQ2NWQzNz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17008</Words>
  <Application>WPS 演示</Application>
  <PresentationFormat>宽屏</PresentationFormat>
  <Paragraphs>6128</Paragraphs>
  <Slides>59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Arial</vt:lpstr>
      <vt:lpstr>宋体</vt:lpstr>
      <vt:lpstr>Wingdings</vt:lpstr>
      <vt:lpstr>Times New Roman</vt:lpstr>
      <vt:lpstr>微软雅黑</vt:lpstr>
      <vt:lpstr>Calibri</vt:lpstr>
      <vt:lpstr>Courier New</vt:lpstr>
      <vt:lpstr>Arial Unicode MS</vt:lpstr>
      <vt:lpstr>黑体</vt:lpstr>
      <vt:lpstr>Tahoma</vt:lpstr>
      <vt:lpstr>Times New Roman</vt:lpstr>
      <vt:lpstr>Segoe UI Black</vt:lpstr>
      <vt:lpstr>华文细黑</vt:lpstr>
      <vt:lpstr>Segoe UI</vt:lpstr>
      <vt:lpstr>Arial Black</vt:lpstr>
      <vt:lpstr>等线</vt:lpstr>
      <vt:lpstr>Office 主题​​</vt:lpstr>
      <vt:lpstr>系统能力综合实训要求:系统演示部分</vt:lpstr>
      <vt:lpstr>MIPS指令系统</vt:lpstr>
      <vt:lpstr>32个64位的MIPS寄存器</vt:lpstr>
      <vt:lpstr>MIPS指令格式</vt:lpstr>
      <vt:lpstr>PowerPoint 演示文稿</vt:lpstr>
      <vt:lpstr>32位定长MIPS指令格式（R型指令）</vt:lpstr>
      <vt:lpstr>MIPS指令格式 (R型指令)</vt:lpstr>
      <vt:lpstr>R型算数类指令</vt:lpstr>
      <vt:lpstr>R型逻辑类指令</vt:lpstr>
      <vt:lpstr>R型位移类指令</vt:lpstr>
      <vt:lpstr>R型跳转指令</vt:lpstr>
      <vt:lpstr>MIPS指令格式 (I型指令)</vt:lpstr>
      <vt:lpstr>PowerPoint 演示文稿</vt:lpstr>
      <vt:lpstr>I型算数类指令</vt:lpstr>
      <vt:lpstr>I型逻辑类指令</vt:lpstr>
      <vt:lpstr>跳转类指令</vt:lpstr>
      <vt:lpstr>PowerPoint 演示文稿</vt:lpstr>
      <vt:lpstr>PowerPoint 演示文稿</vt:lpstr>
      <vt:lpstr>MIPS寻址方式</vt:lpstr>
      <vt:lpstr>自行设计指令</vt:lpstr>
      <vt:lpstr>CPU设计问题</vt:lpstr>
      <vt:lpstr>设计处理器的步骤</vt:lpstr>
      <vt:lpstr>MIPS CPU控制器设计</vt:lpstr>
      <vt:lpstr>单总线结构CPU实例</vt:lpstr>
      <vt:lpstr>多总线架构数据通路</vt:lpstr>
      <vt:lpstr>专用通路  单周期MIPS CPU</vt:lpstr>
      <vt:lpstr>取指令数据通路</vt:lpstr>
      <vt:lpstr>R型指令数据通路</vt:lpstr>
      <vt:lpstr>Lw指令数据通路</vt:lpstr>
      <vt:lpstr>sw指令数据通路</vt:lpstr>
      <vt:lpstr>数据通路综合</vt:lpstr>
      <vt:lpstr>单周期MIPS数据通路</vt:lpstr>
      <vt:lpstr>R型指令数据通路建立过程</vt:lpstr>
      <vt:lpstr>LW指令数据通路建立过程</vt:lpstr>
      <vt:lpstr>SW指令数据通路建立过程</vt:lpstr>
      <vt:lpstr>Beq指令数据通路建立过程</vt:lpstr>
      <vt:lpstr>其他指令数据通路建立？</vt:lpstr>
      <vt:lpstr>单周期MIPS控制器设计</vt:lpstr>
      <vt:lpstr>单周期数据通路小结</vt:lpstr>
      <vt:lpstr>单周期MIPS关键路径 LW指令</vt:lpstr>
      <vt:lpstr>多周期MIPS数据通路特点</vt:lpstr>
      <vt:lpstr>多周期MIPS CPU数据通路</vt:lpstr>
      <vt:lpstr>多周期MIPS取指令阶段T1</vt:lpstr>
      <vt:lpstr>多周期MIPS取指令阶段T2</vt:lpstr>
      <vt:lpstr>R型指令执行状态周期T3~T4</vt:lpstr>
      <vt:lpstr>LW指令执行状态周期T3~T5</vt:lpstr>
      <vt:lpstr>Beq指令执行状态周期T3</vt:lpstr>
      <vt:lpstr>多周期状态转换图</vt:lpstr>
      <vt:lpstr>设计控制器</vt:lpstr>
      <vt:lpstr>实验目标与任务</vt:lpstr>
      <vt:lpstr>核心指令集</vt:lpstr>
      <vt:lpstr>构建单周期MIPS数据通路</vt:lpstr>
      <vt:lpstr>单周期MIPS控制器设计</vt:lpstr>
      <vt:lpstr>多周期MIPS 顶层视图</vt:lpstr>
      <vt:lpstr>构建指令周期状态转换图</vt:lpstr>
      <vt:lpstr>构造微程序控制器</vt:lpstr>
      <vt:lpstr>微程序控制器Logisim实现</vt:lpstr>
      <vt:lpstr>硬布线控制器Logisim实现</vt:lpstr>
      <vt:lpstr>单周期MIPS处理器改流水线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黄敏</cp:lastModifiedBy>
  <cp:revision>39</cp:revision>
  <dcterms:created xsi:type="dcterms:W3CDTF">2019-06-19T02:08:00Z</dcterms:created>
  <dcterms:modified xsi:type="dcterms:W3CDTF">2022-08-27T07:27:15Z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2052-11.1.0.12156</vt:lpwstr>
  </property>
  <property fmtid="{D5CDD505-2E9C-101B-9397-08002B2CF9AE}" pid="3" name="ICV">
    <vt:lpwstr>535CD2DD535F4369BB9822F47991F8FA</vt:lpwstr>
  </property>
</Properties>
</file>