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05" r:id="rId2"/>
    <p:sldMasterId id="2147483710" r:id="rId3"/>
    <p:sldMasterId id="2147483712" r:id="rId4"/>
    <p:sldMasterId id="2147483714" r:id="rId5"/>
  </p:sldMasterIdLst>
  <p:notesMasterIdLst>
    <p:notesMasterId r:id="rId21"/>
  </p:notesMasterIdLst>
  <p:sldIdLst>
    <p:sldId id="315" r:id="rId6"/>
    <p:sldId id="262" r:id="rId7"/>
    <p:sldId id="318" r:id="rId8"/>
    <p:sldId id="323" r:id="rId9"/>
    <p:sldId id="338" r:id="rId10"/>
    <p:sldId id="327" r:id="rId11"/>
    <p:sldId id="328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25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1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82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硕" initials="硕" lastIdx="1" clrIdx="0">
    <p:extLst>
      <p:ext uri="{19B8F6BF-5375-455C-9EA6-DF929625EA0E}">
        <p15:presenceInfo xmlns:p15="http://schemas.microsoft.com/office/powerpoint/2012/main" userId="7c1004706520bc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AD"/>
    <a:srgbClr val="A7CC53"/>
    <a:srgbClr val="FDD100"/>
    <a:srgbClr val="6BC8F2"/>
    <a:srgbClr val="00A7BC"/>
    <a:srgbClr val="05A5B9"/>
    <a:srgbClr val="2F5989"/>
    <a:srgbClr val="869299"/>
    <a:srgbClr val="BDC3C8"/>
    <a:srgbClr val="5C5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8" autoAdjust="0"/>
    <p:restoredTop sz="95964" autoAdjust="0"/>
  </p:normalViewPr>
  <p:slideViewPr>
    <p:cSldViewPr snapToGrid="0">
      <p:cViewPr varScale="1">
        <p:scale>
          <a:sx n="96" d="100"/>
          <a:sy n="96" d="100"/>
        </p:scale>
        <p:origin x="704" y="56"/>
      </p:cViewPr>
      <p:guideLst>
        <p:guide orient="horz" pos="451"/>
        <p:guide pos="2880"/>
        <p:guide orient="horz" pos="8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EDB98-EB77-437D-9529-6D8F7295C39E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FC504-8DF6-4994-9D55-193719740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FC504-8DF6-4994-9D55-1937197403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21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FC504-8DF6-4994-9D55-1937197403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10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FC504-8DF6-4994-9D55-1937197403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9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FC504-8DF6-4994-9D55-1937197403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46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FC504-8DF6-4994-9D55-1937197403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16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FC504-8DF6-4994-9D55-1937197403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3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5A5B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备注：可根据文字大小调节字号、换行，增减目录条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FC504-8DF6-4994-9D55-1937197403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0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FC504-8DF6-4994-9D55-1937197403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9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FC504-8DF6-4994-9D55-1937197403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FC504-8DF6-4994-9D55-1937197403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16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FC504-8DF6-4994-9D55-1937197403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FC504-8DF6-4994-9D55-1937197403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29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FC504-8DF6-4994-9D55-1937197403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FC504-8DF6-4994-9D55-1937197403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2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EFD7D-2FE1-8741-AB1D-74EF33C9F404}"/>
              </a:ext>
            </a:extLst>
          </p:cNvPr>
          <p:cNvSpPr txBox="1"/>
          <p:nvPr userDrawn="1"/>
        </p:nvSpPr>
        <p:spPr>
          <a:xfrm>
            <a:off x="4724400" y="84974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A6EA4A-EB1E-EF47-B2D5-705BA65A1F58}"/>
              </a:ext>
            </a:extLst>
          </p:cNvPr>
          <p:cNvSpPr txBox="1"/>
          <p:nvPr userDrawn="1"/>
        </p:nvSpPr>
        <p:spPr>
          <a:xfrm>
            <a:off x="5614911" y="1065190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  <a:endParaRPr kumimoji="1" lang="zh-CN" alt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60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96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5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78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9">
            <a:extLst>
              <a:ext uri="{FF2B5EF4-FFF2-40B4-BE49-F238E27FC236}">
                <a16:creationId xmlns:a16="http://schemas.microsoft.com/office/drawing/2014/main" id="{1A53A486-D385-E844-A0AF-C3AF04DDAE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请在此处输入您的标题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9B147-3637-4739-A34E-6E9BB4692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52475"/>
            <a:ext cx="9144000" cy="4049713"/>
          </a:xfrm>
          <a:prstGeom prst="rect">
            <a:avLst/>
          </a:prstGeom>
        </p:spPr>
        <p:txBody>
          <a:bodyPr/>
          <a:lstStyle>
            <a:lvl1pPr marL="128585" indent="-128585" algn="l" defTabSz="514337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altLang="zh-CN" sz="1400" kern="1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altLang="zh-CN" sz="1200" kern="1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altLang="zh-CN" sz="1000" kern="1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altLang="zh-CN" sz="800" kern="1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600" kern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96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9">
            <a:extLst>
              <a:ext uri="{FF2B5EF4-FFF2-40B4-BE49-F238E27FC236}">
                <a16:creationId xmlns:a16="http://schemas.microsoft.com/office/drawing/2014/main" id="{55571F65-C40F-9E42-BB3D-D69B5FB879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kumimoji="1" lang="zh-CN" altLang="en-US" dirty="0"/>
              <a:t>请在此处输入您的标题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58E2B-8766-4DE4-9BD9-FC3A167140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52475"/>
            <a:ext cx="9144000" cy="40560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4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lnSpc>
                <a:spcPct val="150000"/>
              </a:lnSpc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lnSpc>
                <a:spcPct val="150000"/>
              </a:lnSpc>
              <a:defRPr sz="1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lnSpc>
                <a:spcPct val="150000"/>
              </a:lnSpc>
              <a:defRPr sz="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lnSpc>
                <a:spcPct val="150000"/>
              </a:lnSpc>
              <a:defRPr sz="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15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96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20ppt-0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2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2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2200" b="1" i="0" u="none" strike="noStrike" kern="1200" cap="none" spc="0" normalizeH="0" baseline="0" smtClean="0">
          <a:ln>
            <a:noFill/>
          </a:ln>
          <a:solidFill>
            <a:sysClr val="windowText" lastClr="000000">
              <a:lumMod val="65000"/>
              <a:lumOff val="35000"/>
            </a:sysClr>
          </a:solidFill>
          <a:effectLst/>
          <a:uLnTx/>
          <a:uFillTx/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20ppt-03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9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4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68">
          <p15:clr>
            <a:srgbClr val="F26B43"/>
          </p15:clr>
        </p15:guide>
        <p15:guide id="2" pos="4543">
          <p15:clr>
            <a:srgbClr val="F26B43"/>
          </p15:clr>
        </p15:guide>
        <p15:guide id="3" pos="568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0F2D19-1DB7-D942-A2DF-3D969B0D1E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9" y="0"/>
            <a:ext cx="9137920" cy="5143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38B1DB-B900-9947-9CEF-6F5037C8B0AE}"/>
              </a:ext>
            </a:extLst>
          </p:cNvPr>
          <p:cNvSpPr txBox="1"/>
          <p:nvPr userDrawn="1"/>
        </p:nvSpPr>
        <p:spPr>
          <a:xfrm>
            <a:off x="3368503" y="1412240"/>
            <a:ext cx="23663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THANKS</a:t>
            </a:r>
            <a:endParaRPr kumimoji="1" lang="zh-CN" altLang="en-US" sz="4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F77B2DC-1EB3-3241-BEF4-D128B4F7CCC1}"/>
              </a:ext>
            </a:extLst>
          </p:cNvPr>
          <p:cNvSpPr/>
          <p:nvPr userDrawn="1"/>
        </p:nvSpPr>
        <p:spPr>
          <a:xfrm>
            <a:off x="3551230" y="2500630"/>
            <a:ext cx="2041539" cy="4457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4CE814F-7280-FB48-A39F-C0886E66A6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3687" y="2585008"/>
            <a:ext cx="1616624" cy="2566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2CA05B6-F614-8143-91B0-D0278DC8CD40}"/>
              </a:ext>
            </a:extLst>
          </p:cNvPr>
          <p:cNvSpPr txBox="1"/>
          <p:nvPr userDrawn="1"/>
        </p:nvSpPr>
        <p:spPr>
          <a:xfrm>
            <a:off x="3686180" y="2150664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坚持 </a:t>
            </a:r>
            <a:r>
              <a:rPr kumimoji="1"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• </a:t>
            </a:r>
            <a:r>
              <a:rPr kumimoji="1"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创新 </a:t>
            </a:r>
            <a:r>
              <a:rPr kumimoji="1"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• </a:t>
            </a:r>
            <a:r>
              <a:rPr kumimoji="1"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信任 </a:t>
            </a:r>
            <a:r>
              <a:rPr kumimoji="1" lang="en-US" altLang="zh-CN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• </a:t>
            </a:r>
            <a:r>
              <a:rPr kumimoji="1"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尊重</a:t>
            </a:r>
          </a:p>
        </p:txBody>
      </p:sp>
    </p:spTree>
    <p:extLst>
      <p:ext uri="{BB962C8B-B14F-4D97-AF65-F5344CB8AC3E}">
        <p14:creationId xmlns:p14="http://schemas.microsoft.com/office/powerpoint/2010/main" val="317612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4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83D5A259-2BCE-8B4E-A9A6-D54461754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1549" y="4518024"/>
            <a:ext cx="1500902" cy="3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58" userDrawn="1">
          <p15:clr>
            <a:srgbClr val="F26B43"/>
          </p15:clr>
        </p15:guide>
        <p15:guide id="2" pos="195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7D70B28-8B55-5640-8600-451E7638DB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59297"/>
            <a:ext cx="9144000" cy="471488"/>
          </a:xfrm>
          <a:prstGeom prst="rect">
            <a:avLst/>
          </a:prstGeom>
        </p:spPr>
      </p:pic>
      <p:sp>
        <p:nvSpPr>
          <p:cNvPr id="10" name="标题占位符 9">
            <a:extLst>
              <a:ext uri="{FF2B5EF4-FFF2-40B4-BE49-F238E27FC236}">
                <a16:creationId xmlns:a16="http://schemas.microsoft.com/office/drawing/2014/main" id="{9A8ED58E-871F-BA43-BA4E-68EEEF1B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请在此处输入您的标题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115CA05-8F90-3C43-9245-2C50E78C417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2989" y="4847207"/>
            <a:ext cx="1615035" cy="25669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6CE2363-09DF-E642-B372-12034D152A7D}"/>
              </a:ext>
            </a:extLst>
          </p:cNvPr>
          <p:cNvSpPr txBox="1"/>
          <p:nvPr userDrawn="1"/>
        </p:nvSpPr>
        <p:spPr>
          <a:xfrm>
            <a:off x="163689" y="4856351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00A3A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©2021 </a:t>
            </a:r>
            <a:r>
              <a:rPr kumimoji="1" lang="zh-CN" altLang="en-US" sz="900" dirty="0">
                <a:solidFill>
                  <a:srgbClr val="00A3A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赞同科技股份有限公司</a:t>
            </a: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88721E13-6DCD-6B4A-8599-AA9217888476}"/>
              </a:ext>
            </a:extLst>
          </p:cNvPr>
          <p:cNvSpPr/>
          <p:nvPr userDrawn="1"/>
        </p:nvSpPr>
        <p:spPr>
          <a:xfrm rot="16200000">
            <a:off x="8840726" y="4840225"/>
            <a:ext cx="303275" cy="303275"/>
          </a:xfrm>
          <a:prstGeom prst="rtTriangle">
            <a:avLst/>
          </a:prstGeom>
          <a:solidFill>
            <a:srgbClr val="00A7B2"/>
          </a:solidFill>
          <a:ln>
            <a:solidFill>
              <a:srgbClr val="00A6B1"/>
            </a:solidFill>
          </a:ln>
          <a:effectLst>
            <a:outerShdw blurRad="381000" dist="23000" dir="5400000" rotWithShape="0">
              <a:schemeClr val="bg1">
                <a:alpha val="35000"/>
              </a:scheme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7500176"/>
              <a:satOff val="-11253"/>
              <a:lumOff val="-18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383" tIns="252243" rIns="229383" bIns="252243" numCol="1" spcCol="1270" rtlCol="0" anchor="ctr" anchorCtr="0">
            <a:noAutofit/>
          </a:bodyPr>
          <a:lstStyle/>
          <a:p>
            <a:pPr algn="ctr" defTabSz="80008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0F473173-ED33-4547-97CB-037A54D3F6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66704" y="4995346"/>
            <a:ext cx="341236" cy="18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 defTabSz="914378">
              <a:defRPr/>
            </a:pPr>
            <a:r>
              <a:rPr lang="en-US" altLang="zh-CN" sz="700" b="1" dirty="0">
                <a:solidFill>
                  <a:schemeClr val="bg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.</a:t>
            </a:r>
            <a:fld id="{5D10649A-1570-4286-BFC5-F5E3FFBE2E66}" type="slidenum">
              <a:rPr lang="en-US" altLang="zh-TW" sz="700" b="1" smtClean="0">
                <a:solidFill>
                  <a:schemeClr val="bg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pPr algn="ctr" defTabSz="914378">
                <a:defRPr/>
              </a:pPr>
              <a:t>‹#›</a:t>
            </a:fld>
            <a:r>
              <a:rPr lang="en-US" altLang="zh-TW" sz="700" b="1" dirty="0">
                <a:solidFill>
                  <a:schemeClr val="bg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526C26-A390-B340-AEC2-E3F40CA8AF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6050" y="566522"/>
            <a:ext cx="1231900" cy="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1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hf hdr="0" ftr="0" dt="0"/>
  <p:txStyles>
    <p:titleStyle>
      <a:lvl1pPr algn="ctr" defTabSz="514337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>
              <a:lumMod val="75000"/>
              <a:lumOff val="25000"/>
            </a:schemeClr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62">
          <p15:clr>
            <a:srgbClr val="F26B43"/>
          </p15:clr>
        </p15:guide>
        <p15:guide id="2" pos="39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512D92C-F80A-43C3-A635-38860D52726B}"/>
              </a:ext>
            </a:extLst>
          </p:cNvPr>
          <p:cNvSpPr txBox="1"/>
          <p:nvPr/>
        </p:nvSpPr>
        <p:spPr>
          <a:xfrm flipH="1">
            <a:off x="0" y="3682087"/>
            <a:ext cx="914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kumimoji="1" lang="zh-CN" altLang="en-US" sz="1000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SC" charset="-122"/>
                <a:sym typeface="思源黑体 CN Normal" panose="020B0400000000000000" pitchFamily="34" charset="-122"/>
              </a:rPr>
              <a:t>演讲人：唐硕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0" y="32512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2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SC Bold"/>
                <a:sym typeface="思源黑体 CN Normal" panose="020B0400000000000000" pitchFamily="34" charset="-122"/>
              </a:rPr>
              <a:t>赞圈工作生活交流小程序</a:t>
            </a:r>
          </a:p>
        </p:txBody>
      </p:sp>
    </p:spTree>
    <p:extLst>
      <p:ext uri="{BB962C8B-B14F-4D97-AF65-F5344CB8AC3E}">
        <p14:creationId xmlns:p14="http://schemas.microsoft.com/office/powerpoint/2010/main" val="330554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2F4443-419E-4624-B001-6BA6F773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项目部署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A2B4A9-D0F9-4FF8-93DD-7ED0C0B1BE6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9635" y="1959864"/>
            <a:ext cx="205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C5B96A-19C8-491C-A43B-2482D0C170C1}"/>
              </a:ext>
            </a:extLst>
          </p:cNvPr>
          <p:cNvSpPr txBox="1"/>
          <p:nvPr/>
        </p:nvSpPr>
        <p:spPr>
          <a:xfrm>
            <a:off x="265140" y="1161187"/>
            <a:ext cx="20473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目录结构说明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382FC3-F192-4E81-A307-57E0ED59D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0" y="1701187"/>
            <a:ext cx="3267075" cy="1066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DB7917-0070-4EF2-BFEC-4F45524476D6}"/>
              </a:ext>
            </a:extLst>
          </p:cNvPr>
          <p:cNvSpPr txBox="1"/>
          <p:nvPr/>
        </p:nvSpPr>
        <p:spPr>
          <a:xfrm>
            <a:off x="3881232" y="1757534"/>
            <a:ext cx="42688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minAgreeZone</a:t>
            </a:r>
            <a:r>
              <a:rPr lang="en-US" altLang="zh-CN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为微信小程序代码</a:t>
            </a:r>
          </a:p>
          <a:p>
            <a:r>
              <a:rPr lang="en-US" altLang="zh-CN" sz="1400" b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pyAgreeZone</a:t>
            </a:r>
            <a:r>
              <a:rPr lang="en-US" altLang="zh-CN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为微信小程序后端和管理端后端代码 </a:t>
            </a:r>
          </a:p>
          <a:p>
            <a:pPr lvl="1"/>
            <a:r>
              <a:rPr lang="en-US" altLang="zh-CN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apps/web </a:t>
            </a:r>
            <a:r>
              <a:rPr lang="zh-CN" altLang="en-US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为管理端后台代码  </a:t>
            </a:r>
          </a:p>
          <a:p>
            <a:pPr lvl="1"/>
            <a:r>
              <a:rPr lang="en-US" altLang="zh-CN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apps/</a:t>
            </a:r>
            <a:r>
              <a:rPr lang="en-US" altLang="zh-CN" sz="1400" b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api</a:t>
            </a:r>
            <a:r>
              <a:rPr lang="zh-CN" altLang="en-US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为微信小程序后台代码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85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2F4443-419E-4624-B001-6BA6F773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项目部署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A2B4A9-D0F9-4FF8-93DD-7ED0C0B1BE6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9635" y="1959864"/>
            <a:ext cx="205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C5B96A-19C8-491C-A43B-2482D0C170C1}"/>
              </a:ext>
            </a:extLst>
          </p:cNvPr>
          <p:cNvSpPr txBox="1"/>
          <p:nvPr/>
        </p:nvSpPr>
        <p:spPr>
          <a:xfrm>
            <a:off x="162387" y="1140519"/>
            <a:ext cx="370398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等线" panose="02010600030101010101" pitchFamily="2" charset="-122"/>
                <a:ea typeface="等线" panose="02010600030101010101" pitchFamily="2" charset="-122"/>
              </a:rPr>
              <a:t>项目部署：</a:t>
            </a:r>
            <a:endParaRPr lang="en-US" altLang="zh-CN" sz="1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    目前项目后端（</a:t>
            </a:r>
            <a:r>
              <a:rPr lang="en-US" altLang="zh-CN" sz="1000" dirty="0" err="1">
                <a:latin typeface="等线" panose="02010600030101010101" pitchFamily="2" charset="-122"/>
                <a:ea typeface="等线" panose="02010600030101010101" pitchFamily="2" charset="-122"/>
              </a:rPr>
              <a:t>pyAgreeZone</a:t>
            </a:r>
            <a:r>
              <a:rPr lang="en-US" altLang="zh-CN" sz="1000" dirty="0"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已部署到 </a:t>
            </a:r>
            <a:r>
              <a:rPr lang="en-US" altLang="zh-CN" sz="1000" dirty="0">
                <a:latin typeface="等线" panose="02010600030101010101" pitchFamily="2" charset="-122"/>
                <a:ea typeface="等线" panose="02010600030101010101" pitchFamily="2" charset="-122"/>
              </a:rPr>
              <a:t>106.75.109.111 </a:t>
            </a: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服务器，微信小程序须在</a:t>
            </a:r>
            <a:r>
              <a:rPr lang="en-US" altLang="zh-CN" sz="1000" dirty="0">
                <a:latin typeface="等线" panose="02010600030101010101" pitchFamily="2" charset="-122"/>
                <a:ea typeface="等线" panose="02010600030101010101" pitchFamily="2" charset="-122"/>
              </a:rPr>
              <a:t>config/api.js</a:t>
            </a: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中配置即可以直接连接该地址 </a:t>
            </a:r>
            <a:r>
              <a:rPr lang="en-US" altLang="zh-CN" sz="1000" dirty="0">
                <a:latin typeface="等线" panose="02010600030101010101" pitchFamily="2" charset="-122"/>
                <a:ea typeface="等线" panose="02010600030101010101" pitchFamily="2" charset="-122"/>
              </a:rPr>
              <a:t>`const </a:t>
            </a:r>
            <a:r>
              <a:rPr lang="en-US" altLang="zh-CN" sz="1000" dirty="0" err="1">
                <a:latin typeface="等线" panose="02010600030101010101" pitchFamily="2" charset="-122"/>
                <a:ea typeface="等线" panose="02010600030101010101" pitchFamily="2" charset="-122"/>
              </a:rPr>
              <a:t>rootUrl</a:t>
            </a:r>
            <a:r>
              <a:rPr lang="en-US" altLang="zh-CN" sz="1000" dirty="0">
                <a:latin typeface="等线" panose="02010600030101010101" pitchFamily="2" charset="-122"/>
                <a:ea typeface="等线" panose="02010600030101010101" pitchFamily="2" charset="-122"/>
              </a:rPr>
              <a:t> = 'http://106.75.109.111/</a:t>
            </a:r>
            <a:r>
              <a:rPr lang="en-US" altLang="zh-CN" sz="1000" dirty="0" err="1">
                <a:latin typeface="等线" panose="02010600030101010101" pitchFamily="2" charset="-122"/>
                <a:ea typeface="等线" panose="02010600030101010101" pitchFamily="2" charset="-122"/>
              </a:rPr>
              <a:t>api</a:t>
            </a:r>
            <a:r>
              <a:rPr lang="en-US" altLang="zh-CN" sz="1000" dirty="0">
                <a:latin typeface="等线" panose="02010600030101010101" pitchFamily="2" charset="-122"/>
                <a:ea typeface="等线" panose="02010600030101010101" pitchFamily="2" charset="-122"/>
              </a:rPr>
              <a:t>’`</a:t>
            </a:r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F6ECB6-40A4-4E72-AB38-698DF9A19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7" y="2123384"/>
            <a:ext cx="3623854" cy="18125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1270A9-3C72-4D67-9813-62FFBE49D33A}"/>
              </a:ext>
            </a:extLst>
          </p:cNvPr>
          <p:cNvSpPr txBox="1"/>
          <p:nvPr/>
        </p:nvSpPr>
        <p:spPr>
          <a:xfrm>
            <a:off x="4572000" y="1241240"/>
            <a:ext cx="37039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也可在本地开启服务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请先确保本地已安装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python3.6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000" b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redis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windows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后台启动方式如下：</a:t>
            </a:r>
            <a:endParaRPr lang="en-US" altLang="zh-CN" sz="10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cd </a:t>
            </a:r>
            <a:r>
              <a:rPr lang="en-US" altLang="zh-CN" sz="1000" b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pyAgreeZone</a:t>
            </a:r>
            <a:endParaRPr lang="en-US" altLang="zh-CN" sz="10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br>
              <a:rPr lang="en-US" altLang="zh-CN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pip3 install -r requiements.txt</a:t>
            </a:r>
          </a:p>
          <a:p>
            <a:b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python manage.py </a:t>
            </a:r>
            <a:r>
              <a:rPr lang="en-US" altLang="zh-CN" sz="1000" b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makemigrations</a:t>
            </a:r>
            <a:endParaRPr lang="en-US" altLang="zh-CN" sz="10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b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python manage.py migrate</a:t>
            </a:r>
          </a:p>
          <a:p>
            <a:endParaRPr lang="en-US" altLang="zh-CN" sz="10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celery worker -A </a:t>
            </a:r>
            <a:r>
              <a:rPr lang="en-US" altLang="zh-CN" sz="1000" b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pyAgreeZone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-l info -P </a:t>
            </a:r>
            <a:r>
              <a:rPr lang="en-US" altLang="zh-CN" sz="1000" b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eventlet</a:t>
            </a:r>
            <a:endParaRPr lang="en-US" altLang="zh-CN" sz="10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b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python manage.py </a:t>
            </a:r>
            <a:r>
              <a:rPr lang="en-US" altLang="zh-CN" sz="1000" b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runserver</a:t>
            </a:r>
            <a:endParaRPr lang="en-US" altLang="zh-CN" sz="10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b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访问 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http://127.0.0.1:8000/login/</a:t>
            </a:r>
          </a:p>
          <a:p>
            <a:b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用户名 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admin</a:t>
            </a:r>
          </a:p>
          <a:p>
            <a:b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密码 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123456</a:t>
            </a:r>
          </a:p>
          <a:p>
            <a:endParaRPr lang="en-US" altLang="zh-CN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如是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操作系统请安装</a:t>
            </a:r>
            <a:r>
              <a:rPr lang="en-US" altLang="zh-CN" sz="1000" b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反向代理项目静态资源、通过</a:t>
            </a:r>
            <a:r>
              <a:rPr lang="en-US" altLang="zh-CN" sz="1000" b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uwsgi</a:t>
            </a: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启动</a:t>
            </a:r>
            <a:r>
              <a:rPr lang="en-US" altLang="zh-CN" sz="1000" dirty="0">
                <a:latin typeface="等线" panose="02010600030101010101" pitchFamily="2" charset="-122"/>
                <a:ea typeface="等线" panose="02010600030101010101" pitchFamily="2" charset="-122"/>
              </a:rPr>
              <a:t>Django</a:t>
            </a: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程序，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此处略过</a:t>
            </a:r>
            <a:endParaRPr lang="en-US" altLang="zh-CN" sz="10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3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89304" y="1498963"/>
            <a:ext cx="6574535" cy="2354217"/>
          </a:xfrm>
          <a:prstGeom prst="roundRect">
            <a:avLst>
              <a:gd name="adj" fmla="val 3811"/>
            </a:avLst>
          </a:prstGeom>
          <a:solidFill>
            <a:srgbClr val="00A3AD">
              <a:alpha val="8509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9303" y="2086429"/>
            <a:ext cx="1624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03</a:t>
            </a:r>
            <a:endParaRPr kumimoji="1" lang="zh-CN" altLang="en-US" sz="60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2914106" y="1886856"/>
            <a:ext cx="0" cy="1578430"/>
          </a:xfrm>
          <a:prstGeom prst="line">
            <a:avLst/>
          </a:prstGeom>
          <a:ln w="635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4106" y="2284424"/>
            <a:ext cx="478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solidFill>
                  <a:schemeClr val="bg1"/>
                </a:solidFill>
                <a:effectLst/>
                <a:latin typeface="+mn-ea"/>
              </a:rPr>
              <a:t>待完成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+mn-ea"/>
              </a:rPr>
              <a:t>V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2.0</a:t>
            </a:r>
            <a:endParaRPr lang="zh-CN" altLang="en-US" sz="2400" b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98692" y="2770202"/>
            <a:ext cx="478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+mn-ea"/>
                <a:sym typeface="思源黑体 CN Normal" panose="020B0400000000000000" pitchFamily="34" charset="-122"/>
              </a:rPr>
              <a:t>项目说明</a:t>
            </a:r>
          </a:p>
        </p:txBody>
      </p:sp>
    </p:spTree>
    <p:extLst>
      <p:ext uri="{BB962C8B-B14F-4D97-AF65-F5344CB8AC3E}">
        <p14:creationId xmlns:p14="http://schemas.microsoft.com/office/powerpoint/2010/main" val="158932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2F4443-419E-4624-B001-6BA6F773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待完成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V2.0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A2B4A9-D0F9-4FF8-93DD-7ED0C0B1BE6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9635" y="1959864"/>
            <a:ext cx="205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5D695E-AEE1-4C49-85F4-6B1968E6905F}"/>
              </a:ext>
            </a:extLst>
          </p:cNvPr>
          <p:cNvSpPr txBox="1"/>
          <p:nvPr/>
        </p:nvSpPr>
        <p:spPr>
          <a:xfrm>
            <a:off x="430793" y="1178220"/>
            <a:ext cx="31804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赞书下载与阅读</a:t>
            </a:r>
            <a:endParaRPr lang="en-US" altLang="zh-CN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我的页面 </a:t>
            </a:r>
            <a:endParaRPr lang="en-US" altLang="zh-CN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签到功能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消息中心</a:t>
            </a:r>
            <a:endParaRPr lang="en-US" altLang="zh-CN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收藏</a:t>
            </a:r>
            <a:endParaRPr lang="en-US" altLang="zh-CN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意见反馈</a:t>
            </a:r>
            <a:endParaRPr lang="en-US" altLang="zh-CN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好友动态、关注数、赞数等</a:t>
            </a:r>
            <a:endParaRPr lang="en-US" altLang="zh-CN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4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部门认证</a:t>
            </a:r>
          </a:p>
          <a:p>
            <a:endParaRPr lang="en-US" altLang="zh-CN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14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86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89304" y="1498963"/>
            <a:ext cx="6574535" cy="2354217"/>
          </a:xfrm>
          <a:prstGeom prst="roundRect">
            <a:avLst>
              <a:gd name="adj" fmla="val 3811"/>
            </a:avLst>
          </a:prstGeom>
          <a:solidFill>
            <a:srgbClr val="00A3AD">
              <a:alpha val="8509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9303" y="2086429"/>
            <a:ext cx="1624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04</a:t>
            </a:r>
            <a:endParaRPr kumimoji="1" lang="zh-CN" altLang="en-US" sz="60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2914106" y="1886856"/>
            <a:ext cx="0" cy="1578430"/>
          </a:xfrm>
          <a:prstGeom prst="line">
            <a:avLst/>
          </a:prstGeom>
          <a:ln w="635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83276" y="1935746"/>
            <a:ext cx="478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solidFill>
                  <a:schemeClr val="bg1"/>
                </a:solidFill>
                <a:effectLst/>
                <a:latin typeface="+mn-ea"/>
              </a:rPr>
              <a:t>联系我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EF8DC4-0ACE-4425-8396-B0BE048F67C2}"/>
              </a:ext>
            </a:extLst>
          </p:cNvPr>
          <p:cNvSpPr txBox="1"/>
          <p:nvPr/>
        </p:nvSpPr>
        <p:spPr>
          <a:xfrm>
            <a:off x="3005239" y="2397411"/>
            <a:ext cx="476746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若有问题请联系唐硕 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邮箱：tangshuo@agree.com.cn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微信：pctans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03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7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51832" y="1683424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+mn-ea"/>
                <a:sym typeface="思源黑体 CN Normal" panose="020B0400000000000000" pitchFamily="34" charset="-122"/>
              </a:rPr>
              <a:t>1.V1.0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sym typeface="思源黑体 CN Normal" panose="020B0400000000000000" pitchFamily="34" charset="-122"/>
              </a:rPr>
              <a:t>版本</a:t>
            </a:r>
            <a:r>
              <a:rPr lang="zh-CN" altLang="en-US" sz="1200" b="1" dirty="0">
                <a:solidFill>
                  <a:schemeClr val="bg1"/>
                </a:solidFill>
                <a:effectLst/>
                <a:latin typeface="+mn-ea"/>
              </a:rPr>
              <a:t>介绍及功页面概览</a:t>
            </a:r>
          </a:p>
          <a:p>
            <a:endParaRPr kumimoji="1" lang="zh-CN" altLang="en-US" sz="1200" b="1" dirty="0">
              <a:solidFill>
                <a:schemeClr val="bg1"/>
              </a:solidFill>
              <a:latin typeface="+mn-ea"/>
              <a:sym typeface="思源黑体 CN Normal" panose="020B0400000000000000" pitchFamily="34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4833112" y="1996782"/>
            <a:ext cx="2082800" cy="0"/>
          </a:xfrm>
          <a:prstGeom prst="line">
            <a:avLst/>
          </a:prstGeom>
          <a:ln w="635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866607" y="1972130"/>
            <a:ext cx="49305" cy="49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bg1"/>
              </a:solidFill>
              <a:latin typeface="+mn-ea"/>
              <a:sym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02CCAB-5579-E447-A621-46DC170DEAB2}"/>
              </a:ext>
            </a:extLst>
          </p:cNvPr>
          <p:cNvSpPr txBox="1"/>
          <p:nvPr/>
        </p:nvSpPr>
        <p:spPr>
          <a:xfrm>
            <a:off x="4751832" y="205868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+mn-ea"/>
                <a:sym typeface="思源黑体 CN Normal" panose="020B0400000000000000" pitchFamily="34" charset="-122"/>
              </a:rPr>
              <a:t>2.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技术</a:t>
            </a:r>
            <a:r>
              <a:rPr lang="zh-CN" altLang="en-US" sz="1200" b="1" dirty="0">
                <a:solidFill>
                  <a:schemeClr val="bg1"/>
                </a:solidFill>
                <a:effectLst/>
                <a:latin typeface="+mn-ea"/>
              </a:rPr>
              <a:t>说明以及项目部署</a:t>
            </a:r>
          </a:p>
          <a:p>
            <a:endParaRPr kumimoji="1" lang="zh-CN" altLang="en-US" sz="1200" b="1" dirty="0">
              <a:solidFill>
                <a:schemeClr val="bg1"/>
              </a:solidFill>
              <a:latin typeface="+mn-ea"/>
              <a:sym typeface="思源黑体 CN Normal" panose="020B0400000000000000" pitchFamily="34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F0FF461-FCB4-4A49-B3CB-D71AD12F1FB8}"/>
              </a:ext>
            </a:extLst>
          </p:cNvPr>
          <p:cNvCxnSpPr/>
          <p:nvPr/>
        </p:nvCxnSpPr>
        <p:spPr>
          <a:xfrm>
            <a:off x="4833112" y="2399118"/>
            <a:ext cx="2082800" cy="0"/>
          </a:xfrm>
          <a:prstGeom prst="line">
            <a:avLst/>
          </a:prstGeom>
          <a:ln w="635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16C2F-C109-ED44-B1B3-61A3D52A69FB}"/>
              </a:ext>
            </a:extLst>
          </p:cNvPr>
          <p:cNvSpPr/>
          <p:nvPr/>
        </p:nvSpPr>
        <p:spPr>
          <a:xfrm>
            <a:off x="6866607" y="2374466"/>
            <a:ext cx="49305" cy="49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bg1"/>
              </a:solidFill>
              <a:latin typeface="+mn-ea"/>
              <a:sym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DB911A-846E-4A4D-8411-A512D79323D4}"/>
              </a:ext>
            </a:extLst>
          </p:cNvPr>
          <p:cNvSpPr txBox="1"/>
          <p:nvPr/>
        </p:nvSpPr>
        <p:spPr>
          <a:xfrm>
            <a:off x="4751832" y="244551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+mn-ea"/>
                <a:sym typeface="思源黑体 CN Normal" panose="020B0400000000000000" pitchFamily="34" charset="-122"/>
              </a:rPr>
              <a:t>3.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待</a:t>
            </a:r>
            <a:r>
              <a:rPr lang="zh-CN" altLang="en-US" sz="1200" b="1" dirty="0">
                <a:solidFill>
                  <a:schemeClr val="bg1"/>
                </a:solidFill>
                <a:effectLst/>
                <a:latin typeface="+mn-ea"/>
              </a:rPr>
              <a:t>完成</a:t>
            </a:r>
            <a:r>
              <a:rPr lang="en-US" altLang="zh-CN" sz="1200" b="1" dirty="0">
                <a:solidFill>
                  <a:schemeClr val="bg1"/>
                </a:solidFill>
                <a:effectLst/>
                <a:latin typeface="+mn-ea"/>
              </a:rPr>
              <a:t>V2.0</a:t>
            </a:r>
            <a:endParaRPr lang="zh-CN" altLang="en-US" sz="1200" b="1" dirty="0">
              <a:solidFill>
                <a:schemeClr val="bg1"/>
              </a:solidFill>
              <a:effectLst/>
              <a:latin typeface="+mn-ea"/>
            </a:endParaRPr>
          </a:p>
          <a:p>
            <a:endParaRPr kumimoji="1" lang="zh-CN" altLang="en-US" sz="1200" b="1" dirty="0">
              <a:solidFill>
                <a:schemeClr val="bg1"/>
              </a:solidFill>
              <a:latin typeface="+mn-ea"/>
              <a:sym typeface="思源黑体 CN Normal" panose="020B0400000000000000" pitchFamily="34" charset="-122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B5A175-641D-5F47-B0DA-0DBCEF18FC36}"/>
              </a:ext>
            </a:extLst>
          </p:cNvPr>
          <p:cNvCxnSpPr/>
          <p:nvPr/>
        </p:nvCxnSpPr>
        <p:spPr>
          <a:xfrm>
            <a:off x="4892747" y="2816963"/>
            <a:ext cx="2082800" cy="0"/>
          </a:xfrm>
          <a:prstGeom prst="line">
            <a:avLst/>
          </a:prstGeom>
          <a:ln w="635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66C2A147-9B78-D340-9B10-EF042D17764E}"/>
              </a:ext>
            </a:extLst>
          </p:cNvPr>
          <p:cNvSpPr/>
          <p:nvPr/>
        </p:nvSpPr>
        <p:spPr>
          <a:xfrm>
            <a:off x="6866607" y="2767658"/>
            <a:ext cx="49305" cy="49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bg1"/>
              </a:solidFill>
              <a:latin typeface="+mn-ea"/>
              <a:sym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A282EE-62E3-D045-A9AB-9654A881C28D}"/>
              </a:ext>
            </a:extLst>
          </p:cNvPr>
          <p:cNvSpPr txBox="1"/>
          <p:nvPr/>
        </p:nvSpPr>
        <p:spPr>
          <a:xfrm>
            <a:off x="4751832" y="284784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+mn-ea"/>
                <a:sym typeface="思源黑体 CN Normal" panose="020B0400000000000000" pitchFamily="34" charset="-122"/>
              </a:rPr>
              <a:t>4.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联系</a:t>
            </a:r>
            <a:r>
              <a:rPr lang="zh-CN" altLang="en-US" sz="1200" b="1" dirty="0">
                <a:solidFill>
                  <a:schemeClr val="bg1"/>
                </a:solidFill>
                <a:effectLst/>
                <a:latin typeface="+mn-ea"/>
              </a:rPr>
              <a:t>我</a:t>
            </a:r>
          </a:p>
          <a:p>
            <a:endParaRPr kumimoji="1" lang="zh-CN" altLang="en-US" sz="1200" b="1" dirty="0">
              <a:solidFill>
                <a:schemeClr val="bg1"/>
              </a:solidFill>
              <a:latin typeface="+mn-ea"/>
              <a:sym typeface="思源黑体 CN Normal" panose="020B0400000000000000" pitchFamily="34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FF13858-6918-464C-A421-839EDC990734}"/>
              </a:ext>
            </a:extLst>
          </p:cNvPr>
          <p:cNvCxnSpPr/>
          <p:nvPr/>
        </p:nvCxnSpPr>
        <p:spPr>
          <a:xfrm>
            <a:off x="4833112" y="3194646"/>
            <a:ext cx="2082800" cy="0"/>
          </a:xfrm>
          <a:prstGeom prst="line">
            <a:avLst/>
          </a:prstGeom>
          <a:ln w="635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77112242-AE97-3E4B-BEB3-7AD6CE89EC01}"/>
              </a:ext>
            </a:extLst>
          </p:cNvPr>
          <p:cNvSpPr/>
          <p:nvPr/>
        </p:nvSpPr>
        <p:spPr>
          <a:xfrm>
            <a:off x="6866607" y="3169994"/>
            <a:ext cx="49305" cy="49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bg1"/>
              </a:solidFill>
              <a:latin typeface="+mn-ea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52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89304" y="1498963"/>
            <a:ext cx="6574535" cy="2354217"/>
          </a:xfrm>
          <a:prstGeom prst="roundRect">
            <a:avLst>
              <a:gd name="adj" fmla="val 3811"/>
            </a:avLst>
          </a:prstGeom>
          <a:solidFill>
            <a:srgbClr val="00A3AD">
              <a:alpha val="8509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9303" y="2086429"/>
            <a:ext cx="1624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01</a:t>
            </a:r>
            <a:endParaRPr kumimoji="1" lang="zh-CN" altLang="en-US" sz="60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2914106" y="1886856"/>
            <a:ext cx="0" cy="1578430"/>
          </a:xfrm>
          <a:prstGeom prst="line">
            <a:avLst/>
          </a:prstGeom>
          <a:ln w="635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4106" y="2184638"/>
            <a:ext cx="478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思源黑体 CN Normal" panose="020B0400000000000000" pitchFamily="34" charset="-122"/>
              </a:rPr>
              <a:t>V1.0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sym typeface="思源黑体 CN Normal" panose="020B0400000000000000" pitchFamily="34" charset="-122"/>
              </a:rPr>
              <a:t>版本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介绍及功页面概览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74124" y="2709203"/>
            <a:ext cx="478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166557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2F4443-419E-4624-B001-6BA6F773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项目介绍</a:t>
            </a:r>
            <a:b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CC15F-8EA5-4003-8E84-6F02EA2F3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890" y="2672754"/>
            <a:ext cx="3468606" cy="1752293"/>
          </a:xfrm>
        </p:spPr>
        <p:txBody>
          <a:bodyPr/>
          <a:lstStyle/>
          <a:p>
            <a:pPr marL="257169" lvl="1" indent="0">
              <a:buNone/>
            </a:pPr>
            <a:r>
              <a:rPr lang="zh-CN" altLang="en-US" sz="10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小程序端：</a:t>
            </a:r>
            <a:endParaRPr lang="en-US" altLang="zh-CN" sz="1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57169" lvl="1" indent="0">
              <a:buNone/>
            </a:pPr>
            <a:r>
              <a:rPr lang="zh-CN" altLang="en-US" sz="9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用户登录认证</a:t>
            </a:r>
            <a:endParaRPr lang="en-US" altLang="zh-CN" sz="9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57169" lvl="1" indent="0">
              <a:buNone/>
            </a:pPr>
            <a:r>
              <a:rPr lang="zh-CN" altLang="en-US" sz="900" dirty="0">
                <a:latin typeface="等线" panose="02010600030101010101" pitchFamily="2" charset="-122"/>
                <a:ea typeface="等线" panose="02010600030101010101" pitchFamily="2" charset="-122"/>
              </a:rPr>
              <a:t>通知预览与详情查看</a:t>
            </a:r>
            <a:endParaRPr lang="en-US" altLang="zh-CN" sz="9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57169" lvl="1" indent="0">
              <a:buNone/>
            </a:pPr>
            <a:r>
              <a:rPr lang="zh-CN" altLang="en-US" sz="9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赞点列表、赞点详情、赞点点赞与评论、赞点发布</a:t>
            </a:r>
            <a:endParaRPr lang="en-US" altLang="zh-CN" sz="9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9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9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赞书列表、赞书详</a:t>
            </a:r>
            <a:endParaRPr lang="en-US" altLang="zh-CN" sz="9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900" dirty="0"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9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我的页面查看</a:t>
            </a:r>
          </a:p>
          <a:p>
            <a:pPr marL="257169" lvl="1" indent="0">
              <a:buNone/>
            </a:pPr>
            <a:endParaRPr lang="en-US" altLang="zh-CN" sz="5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57169" lvl="1" indent="0">
              <a:buNone/>
            </a:pPr>
            <a:endParaRPr lang="zh-CN" altLang="en-US" sz="5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57169" lvl="1" indent="0">
              <a:buNone/>
            </a:pPr>
            <a:endParaRPr lang="en-US" altLang="zh-CN" sz="5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DB9610-BB4C-4BCD-8051-3E4BE976D657}"/>
              </a:ext>
            </a:extLst>
          </p:cNvPr>
          <p:cNvSpPr txBox="1"/>
          <p:nvPr/>
        </p:nvSpPr>
        <p:spPr>
          <a:xfrm>
            <a:off x="289956" y="808753"/>
            <a:ext cx="84564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赞圈小程序</a:t>
            </a:r>
            <a:r>
              <a:rPr lang="zh-CN" altLang="en-US" sz="1000" b="1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1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   赞圈小程序是一款基于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开发用于公司内部工作生活交流的社交小程序。为公司发布企业通知、同事间工作生活交流提供了一个平台。</a:t>
            </a:r>
            <a:b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目前项目代码已开源至  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GitHub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：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https://github.com/HKTangShuo/agreeZone/ </a:t>
            </a:r>
          </a:p>
          <a:p>
            <a:endParaRPr lang="en-US" altLang="zh-CN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0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解决的痛点：</a:t>
            </a:r>
            <a:endParaRPr lang="en-US" altLang="zh-CN" sz="1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0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目前公司所使用的企业微信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同事吧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小程序仅包含发布帖子这一个模块，功能较为单一。赞圈小程序在此基础完善并拓展提供了额外的功能包括企业通知、话题</a:t>
            </a: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发布、赞书推荐等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以及额外提供了一个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web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管理后台</a:t>
            </a:r>
            <a:endParaRPr lang="en-US" altLang="zh-CN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b="1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b="1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0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由于时间有限目前赞圈小程序 </a:t>
            </a:r>
            <a:r>
              <a:rPr lang="en-US" altLang="zh-CN" sz="10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V1.0</a:t>
            </a:r>
            <a:r>
              <a:rPr lang="zh-CN" altLang="en-US" sz="10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版本主要实现功能如下：</a:t>
            </a:r>
            <a:endParaRPr lang="en-US" altLang="zh-CN" sz="10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0BC0EA-E9ED-4FF7-99C0-429B8B470E52}"/>
              </a:ext>
            </a:extLst>
          </p:cNvPr>
          <p:cNvSpPr txBox="1"/>
          <p:nvPr/>
        </p:nvSpPr>
        <p:spPr>
          <a:xfrm>
            <a:off x="4645682" y="2672754"/>
            <a:ext cx="24111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9" lvl="1" defTabSz="514337">
              <a:lnSpc>
                <a:spcPct val="150000"/>
              </a:lnSpc>
            </a:pPr>
            <a:r>
              <a:rPr lang="en-US" altLang="zh-CN" sz="1000" b="1" dirty="0">
                <a:latin typeface="等线" panose="02010600030101010101" pitchFamily="2" charset="-122"/>
                <a:ea typeface="等线" panose="02010600030101010101" pitchFamily="2" charset="-122"/>
              </a:rPr>
              <a:t>web</a:t>
            </a:r>
            <a:r>
              <a:rPr lang="zh-CN" altLang="en-US" sz="1000" b="1" dirty="0">
                <a:latin typeface="等线" panose="02010600030101010101" pitchFamily="2" charset="-122"/>
                <a:ea typeface="等线" panose="02010600030101010101" pitchFamily="2" charset="-122"/>
              </a:rPr>
              <a:t>管理端</a:t>
            </a:r>
            <a:r>
              <a:rPr lang="zh-CN" altLang="en-US" sz="800" b="1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57169" lvl="1" defTabSz="514337">
              <a:lnSpc>
                <a:spcPct val="150000"/>
              </a:lnSpc>
            </a:pPr>
            <a:r>
              <a:rPr lang="zh-CN" altLang="en-US" sz="80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登录认证</a:t>
            </a:r>
          </a:p>
          <a:p>
            <a:pPr marL="257169" lvl="1" defTabSz="514337">
              <a:lnSpc>
                <a:spcPct val="150000"/>
              </a:lnSpc>
            </a:pP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  通知维护</a:t>
            </a:r>
          </a:p>
          <a:p>
            <a:pPr marL="257169" lvl="1" defTabSz="514337">
              <a:lnSpc>
                <a:spcPct val="150000"/>
              </a:lnSpc>
            </a:pP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  话题维护</a:t>
            </a:r>
          </a:p>
          <a:p>
            <a:pPr marL="257169" lvl="1" defTabSz="514337">
              <a:lnSpc>
                <a:spcPct val="150000"/>
              </a:lnSpc>
            </a:pP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   部门维护</a:t>
            </a:r>
          </a:p>
          <a:p>
            <a:pPr marL="257169" lvl="1" defTabSz="514337">
              <a:lnSpc>
                <a:spcPct val="150000"/>
              </a:lnSpc>
            </a:pP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   赞书维护</a:t>
            </a:r>
          </a:p>
          <a:p>
            <a:pPr marL="257169" lvl="1" defTabSz="514337">
              <a:lnSpc>
                <a:spcPct val="150000"/>
              </a:lnSpc>
            </a:pP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   用户维护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13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/>
        </p:nvCxnSpPr>
        <p:spPr>
          <a:xfrm>
            <a:off x="2914106" y="1886856"/>
            <a:ext cx="0" cy="1578430"/>
          </a:xfrm>
          <a:prstGeom prst="line">
            <a:avLst/>
          </a:prstGeom>
          <a:ln w="635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1">
            <a:extLst>
              <a:ext uri="{FF2B5EF4-FFF2-40B4-BE49-F238E27FC236}">
                <a16:creationId xmlns:a16="http://schemas.microsoft.com/office/drawing/2014/main" id="{71CE64B1-3A7D-4CEF-B03A-50C68B4B9B64}"/>
              </a:ext>
            </a:extLst>
          </p:cNvPr>
          <p:cNvSpPr/>
          <p:nvPr/>
        </p:nvSpPr>
        <p:spPr>
          <a:xfrm>
            <a:off x="1116063" y="1608420"/>
            <a:ext cx="6574535" cy="2354217"/>
          </a:xfrm>
          <a:prstGeom prst="roundRect">
            <a:avLst>
              <a:gd name="adj" fmla="val 3811"/>
            </a:avLst>
          </a:prstGeom>
          <a:solidFill>
            <a:srgbClr val="00A3AD">
              <a:alpha val="85098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7B5FD3-8F16-4582-920E-564907CCB5A9}"/>
              </a:ext>
            </a:extLst>
          </p:cNvPr>
          <p:cNvSpPr txBox="1"/>
          <p:nvPr/>
        </p:nvSpPr>
        <p:spPr>
          <a:xfrm>
            <a:off x="1289303" y="2086429"/>
            <a:ext cx="1624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01</a:t>
            </a:r>
            <a:endParaRPr kumimoji="1" lang="zh-CN" altLang="en-US" sz="60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1F7FC2-99B1-45FD-A20E-217D2E7E0614}"/>
              </a:ext>
            </a:extLst>
          </p:cNvPr>
          <p:cNvSpPr txBox="1"/>
          <p:nvPr/>
        </p:nvSpPr>
        <p:spPr>
          <a:xfrm>
            <a:off x="3074124" y="2247538"/>
            <a:ext cx="478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思源黑体 CN Normal" panose="020B0400000000000000" pitchFamily="34" charset="-122"/>
              </a:rPr>
              <a:t>V1.0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sym typeface="思源黑体 CN Normal" panose="020B0400000000000000" pitchFamily="34" charset="-122"/>
              </a:rPr>
              <a:t>版本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介绍及功页面概览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907901-1C24-448C-902D-C7FDA19A5248}"/>
              </a:ext>
            </a:extLst>
          </p:cNvPr>
          <p:cNvSpPr txBox="1"/>
          <p:nvPr/>
        </p:nvSpPr>
        <p:spPr>
          <a:xfrm>
            <a:off x="3167863" y="2785529"/>
            <a:ext cx="478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+mn-ea"/>
                <a:sym typeface="思源黑体 CN Normal" panose="020B0400000000000000" pitchFamily="34" charset="-122"/>
              </a:rPr>
              <a:t>页面预览</a:t>
            </a:r>
          </a:p>
        </p:txBody>
      </p:sp>
      <p:cxnSp>
        <p:nvCxnSpPr>
          <p:cNvPr id="15" name="直线连接符 8">
            <a:extLst>
              <a:ext uri="{FF2B5EF4-FFF2-40B4-BE49-F238E27FC236}">
                <a16:creationId xmlns:a16="http://schemas.microsoft.com/office/drawing/2014/main" id="{50EE364F-CBB5-4291-B2A3-60888C74D559}"/>
              </a:ext>
            </a:extLst>
          </p:cNvPr>
          <p:cNvCxnSpPr/>
          <p:nvPr/>
        </p:nvCxnSpPr>
        <p:spPr>
          <a:xfrm>
            <a:off x="3066506" y="2039256"/>
            <a:ext cx="0" cy="1578430"/>
          </a:xfrm>
          <a:prstGeom prst="line">
            <a:avLst/>
          </a:prstGeom>
          <a:ln w="635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5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8E21A-2769-4C8A-99D6-A1638DC2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页面预览</a:t>
            </a:r>
            <a:b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18CA2-6729-459D-A55B-F30BCBC0E1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724" y="636104"/>
            <a:ext cx="1056071" cy="4364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登录页面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57169" lvl="1" indent="0">
              <a:buNone/>
            </a:pPr>
            <a:endParaRPr lang="en-US" altLang="zh-CN" dirty="0"/>
          </a:p>
          <a:p>
            <a:pPr marL="257169" lvl="1" indent="0">
              <a:buNone/>
            </a:pPr>
            <a:endParaRPr lang="en-US" altLang="zh-CN" dirty="0"/>
          </a:p>
          <a:p>
            <a:pPr marL="257169" lvl="1" indent="0">
              <a:buNone/>
            </a:pPr>
            <a:endParaRPr lang="en-US" altLang="zh-CN" dirty="0"/>
          </a:p>
          <a:p>
            <a:pPr marL="257169" lvl="1" indent="0">
              <a:buNone/>
            </a:pPr>
            <a:endParaRPr lang="en-US" altLang="zh-CN" dirty="0"/>
          </a:p>
          <a:p>
            <a:pPr marL="257169" lvl="1" indent="0">
              <a:buNone/>
            </a:pPr>
            <a:endParaRPr lang="en-US" altLang="zh-CN" dirty="0"/>
          </a:p>
        </p:txBody>
      </p:sp>
      <p:sp>
        <p:nvSpPr>
          <p:cNvPr id="5" name="AutoShape 3" descr="image-20211016154303380">
            <a:extLst>
              <a:ext uri="{FF2B5EF4-FFF2-40B4-BE49-F238E27FC236}">
                <a16:creationId xmlns:a16="http://schemas.microsoft.com/office/drawing/2014/main" id="{8F59CEBD-E9EE-4DB8-9D4C-B168807549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EB19F7-2213-4BC3-B709-9D015C50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6" y="1043779"/>
            <a:ext cx="1152301" cy="14064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3838B8F-6BB3-4A38-A80F-C1A4881748FE}"/>
              </a:ext>
            </a:extLst>
          </p:cNvPr>
          <p:cNvSpPr txBox="1"/>
          <p:nvPr/>
        </p:nvSpPr>
        <p:spPr>
          <a:xfrm>
            <a:off x="7021039" y="783862"/>
            <a:ext cx="134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通知页面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8B318DC-3707-4714-BF2A-7F2C17F6C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1" y="1123660"/>
            <a:ext cx="1167963" cy="14526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B243A1-3177-4CCA-A9D0-8A23112CB4BC}"/>
              </a:ext>
            </a:extLst>
          </p:cNvPr>
          <p:cNvSpPr txBox="1"/>
          <p:nvPr/>
        </p:nvSpPr>
        <p:spPr>
          <a:xfrm>
            <a:off x="2484784" y="636104"/>
            <a:ext cx="1185282" cy="382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14337">
              <a:lnSpc>
                <a:spcPct val="150000"/>
              </a:lnSpc>
              <a:spcBef>
                <a:spcPts val="563"/>
              </a:spcBef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赞点页面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BAFACE-10B8-467C-BD65-D964C4A6546D}"/>
              </a:ext>
            </a:extLst>
          </p:cNvPr>
          <p:cNvSpPr txBox="1"/>
          <p:nvPr/>
        </p:nvSpPr>
        <p:spPr>
          <a:xfrm>
            <a:off x="5162515" y="711161"/>
            <a:ext cx="1250752" cy="382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14337">
              <a:lnSpc>
                <a:spcPct val="150000"/>
              </a:lnSpc>
              <a:spcBef>
                <a:spcPts val="563"/>
              </a:spcBef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发布赞点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0941AEF-45F2-4D75-BFEA-C301FCD85335}"/>
              </a:ext>
            </a:extLst>
          </p:cNvPr>
          <p:cNvSpPr txBox="1"/>
          <p:nvPr/>
        </p:nvSpPr>
        <p:spPr>
          <a:xfrm>
            <a:off x="5686067" y="2694713"/>
            <a:ext cx="1535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web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管理平台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85513A-88BD-47FF-81ED-3FBFAD6490AB}"/>
              </a:ext>
            </a:extLst>
          </p:cNvPr>
          <p:cNvSpPr txBox="1"/>
          <p:nvPr/>
        </p:nvSpPr>
        <p:spPr>
          <a:xfrm>
            <a:off x="2435970" y="2724927"/>
            <a:ext cx="1185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我的页面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D3492E-97A2-4601-B8E0-50579CA1D27C}"/>
              </a:ext>
            </a:extLst>
          </p:cNvPr>
          <p:cNvSpPr txBox="1"/>
          <p:nvPr/>
        </p:nvSpPr>
        <p:spPr>
          <a:xfrm>
            <a:off x="221126" y="2776755"/>
            <a:ext cx="895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赞书页面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6C83D1C-8B24-457C-8EBD-6A367A6BE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78" y="1087796"/>
            <a:ext cx="954850" cy="134531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8F802AC-CE33-4315-9614-FE5209D99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20936"/>
            <a:ext cx="1841267" cy="148997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F5E99D7-F83B-4263-97E6-59052E9BD5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09" y="3126272"/>
            <a:ext cx="2365514" cy="157162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31FC455-7370-4126-B8FC-BD3DB81357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50" y="3084532"/>
            <a:ext cx="949993" cy="159617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ECCE805-613E-4E11-93C1-BE68CF288F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26" y="1070601"/>
            <a:ext cx="829469" cy="140649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293F6B2-3CF1-4F82-B8A6-8FD3770391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21" y="1070601"/>
            <a:ext cx="888179" cy="153141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386BF35-4BC2-4667-A724-8DCB009272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56" y="1027007"/>
            <a:ext cx="958460" cy="162753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57CCFF9A-BC14-46F2-A4CC-2FC67DD068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4" y="3084533"/>
            <a:ext cx="949993" cy="161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0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89304" y="1498963"/>
            <a:ext cx="6574535" cy="2354217"/>
          </a:xfrm>
          <a:prstGeom prst="roundRect">
            <a:avLst>
              <a:gd name="adj" fmla="val 3811"/>
            </a:avLst>
          </a:prstGeom>
          <a:solidFill>
            <a:srgbClr val="00A3AD">
              <a:alpha val="8509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9303" y="2086429"/>
            <a:ext cx="1624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02</a:t>
            </a:r>
            <a:endParaRPr kumimoji="1" lang="zh-CN" altLang="en-US" sz="60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2914106" y="1886856"/>
            <a:ext cx="0" cy="1578430"/>
          </a:xfrm>
          <a:prstGeom prst="line">
            <a:avLst/>
          </a:prstGeom>
          <a:ln w="635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4106" y="2284424"/>
            <a:ext cx="478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技术说明以及项目部署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98692" y="2770202"/>
            <a:ext cx="478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技术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sym typeface="思源黑体 CN Normal" panose="020B0400000000000000" pitchFamily="34" charset="-122"/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83386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2F4443-419E-4624-B001-6BA6F773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技术说明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A2B4A9-D0F9-4FF8-93DD-7ED0C0B1BE6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6580" y="970187"/>
            <a:ext cx="3496916" cy="245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项目主要使用python语言编写、使用到的技术主要包括：</a:t>
            </a:r>
            <a:endParaRPr kumimoji="0" lang="en-US" altLang="zh-CN" sz="1000" b="1" i="0" u="none" strike="noStrike" cap="none" normalizeH="0" baseline="0" dirty="0">
              <a:ln>
                <a:noFill/>
              </a:ln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1" i="0" u="none" strike="noStrike" cap="none" normalizeH="0" baseline="0" dirty="0">
              <a:ln>
                <a:noFill/>
              </a:ln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0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Django</a:t>
            </a:r>
            <a:r>
              <a:rPr lang="zh-CN" altLang="en-US" sz="10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00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DjangoRestFrameWork</a:t>
            </a:r>
            <a:endParaRPr lang="en-US" altLang="zh-CN" sz="10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0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Celery</a:t>
            </a:r>
            <a:r>
              <a:rPr lang="zh-CN" altLang="en-US" sz="10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开启定时任务实现对通知的开始时间、结束时间进行任务监听，处理通知状态</a:t>
            </a:r>
          </a:p>
          <a:p>
            <a:r>
              <a:rPr lang="en-US" altLang="zh-CN" sz="1000" b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反向代理</a:t>
            </a:r>
          </a:p>
          <a:p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腾讯云对象存储、腾讯云短信</a:t>
            </a:r>
          </a:p>
          <a:p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存储层使用</a:t>
            </a:r>
            <a:r>
              <a:rPr lang="en-US" altLang="zh-CN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Sqlite3</a:t>
            </a:r>
            <a:r>
              <a:rPr lang="zh-CN" altLang="en-US" sz="10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000" b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redis</a:t>
            </a:r>
            <a:endParaRPr lang="en-US" altLang="zh-CN" sz="1000" b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页面部分参考掘金</a:t>
            </a:r>
            <a:r>
              <a:rPr lang="en-US" altLang="zh-CN" sz="1000" dirty="0" err="1">
                <a:latin typeface="等线" panose="02010600030101010101" pitchFamily="2" charset="-122"/>
                <a:ea typeface="等线" panose="02010600030101010101" pitchFamily="2" charset="-122"/>
              </a:rPr>
              <a:t>ios</a:t>
            </a: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000" dirty="0">
                <a:latin typeface="等线" panose="02010600030101010101" pitchFamily="2" charset="-122"/>
                <a:ea typeface="等线" panose="02010600030101010101" pitchFamily="2" charset="-122"/>
              </a:rPr>
              <a:t>app</a:t>
            </a: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、微信</a:t>
            </a:r>
            <a:r>
              <a:rPr lang="en-US" altLang="zh-CN" sz="1000" dirty="0" err="1">
                <a:latin typeface="等线" panose="02010600030101010101" pitchFamily="2" charset="-122"/>
                <a:ea typeface="等线" panose="02010600030101010101" pitchFamily="2" charset="-122"/>
              </a:rPr>
              <a:t>ios</a:t>
            </a:r>
            <a:r>
              <a: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000" dirty="0">
                <a:latin typeface="等线" panose="02010600030101010101" pitchFamily="2" charset="-122"/>
                <a:ea typeface="等线" panose="02010600030101010101" pitchFamily="2" charset="-122"/>
              </a:rPr>
              <a:t>app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BE518A-8D2D-43F9-A7B2-D2432E0FB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04" y="1498309"/>
            <a:ext cx="3891170" cy="18644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18BE16-CEAE-4198-BD95-0EB6FB83DFAC}"/>
              </a:ext>
            </a:extLst>
          </p:cNvPr>
          <p:cNvSpPr txBox="1"/>
          <p:nvPr/>
        </p:nvSpPr>
        <p:spPr>
          <a:xfrm>
            <a:off x="4682987" y="1124075"/>
            <a:ext cx="20424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000" b="1" dirty="0">
                <a:latin typeface="等线" panose="02010600030101010101" pitchFamily="2" charset="-122"/>
                <a:ea typeface="等线" panose="02010600030101010101" pitchFamily="2" charset="-122"/>
              </a:rPr>
              <a:t>其主要流程图如下：</a:t>
            </a:r>
            <a:endParaRPr lang="en-US" altLang="zh-CN" sz="1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88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89304" y="1498963"/>
            <a:ext cx="6574535" cy="2354217"/>
          </a:xfrm>
          <a:prstGeom prst="roundRect">
            <a:avLst>
              <a:gd name="adj" fmla="val 3811"/>
            </a:avLst>
          </a:prstGeom>
          <a:solidFill>
            <a:srgbClr val="00A3AD">
              <a:alpha val="8509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9303" y="2086429"/>
            <a:ext cx="1624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02</a:t>
            </a:r>
            <a:endParaRPr kumimoji="1" lang="zh-CN" altLang="en-US" sz="60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2914106" y="1886856"/>
            <a:ext cx="0" cy="1578430"/>
          </a:xfrm>
          <a:prstGeom prst="line">
            <a:avLst/>
          </a:prstGeom>
          <a:ln w="635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4106" y="2284424"/>
            <a:ext cx="478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技术说明以及项目部署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98692" y="2770202"/>
            <a:ext cx="478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项目部署</a:t>
            </a:r>
            <a:endParaRPr lang="en-US" altLang="zh-CN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6970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A6B1"/>
          </a:solidFill>
        </a:ln>
        <a:effectLst>
          <a:outerShdw blurRad="381000" dist="23000" dir="5400000" rotWithShape="0">
            <a:schemeClr val="bg1">
              <a:alpha val="35000"/>
            </a:schemeClr>
          </a:outerShdw>
        </a:effectLst>
      </a:spPr>
      <a:bodyPr spcFirstLastPara="0" vert="horz" wrap="square" lIns="229383" tIns="252243" rIns="229383" bIns="252243" numCol="1" spcCol="1270" rtlCol="0" anchor="ctr" anchorCtr="0">
        <a:noAutofit/>
      </a:bodyPr>
      <a:lstStyle>
        <a:defPPr algn="ctr" defTabSz="800100">
          <a:lnSpc>
            <a:spcPct val="90000"/>
          </a:lnSpc>
          <a:spcBef>
            <a:spcPct val="0"/>
          </a:spcBef>
          <a:spcAft>
            <a:spcPct val="35000"/>
          </a:spcAft>
          <a:defRPr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rgbClr r="0" g="0" b="0"/>
        </a:fillRef>
        <a:effectRef idx="2">
          <a:schemeClr val="accent3">
            <a:hueOff val="7500176"/>
            <a:satOff val="-11253"/>
            <a:lumOff val="-1830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</TotalTime>
  <Words>670</Words>
  <Application>Microsoft Office PowerPoint</Application>
  <PresentationFormat>全屏显示(16:9)</PresentationFormat>
  <Paragraphs>136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等线</vt:lpstr>
      <vt:lpstr>黑体</vt:lpstr>
      <vt:lpstr>思源黑体 Bold</vt:lpstr>
      <vt:lpstr>思源黑体 CN Normal</vt:lpstr>
      <vt:lpstr>微软雅黑</vt:lpstr>
      <vt:lpstr>Arial</vt:lpstr>
      <vt:lpstr>Calibri</vt:lpstr>
      <vt:lpstr>Consolas</vt:lpstr>
      <vt:lpstr>2_Office 主题​​</vt:lpstr>
      <vt:lpstr>3_Office 主题​​</vt:lpstr>
      <vt:lpstr>Office 主题​​</vt:lpstr>
      <vt:lpstr>1_Office 主题​​</vt:lpstr>
      <vt:lpstr>Office 主题</vt:lpstr>
      <vt:lpstr>PowerPoint 演示文稿</vt:lpstr>
      <vt:lpstr>PowerPoint 演示文稿</vt:lpstr>
      <vt:lpstr>PowerPoint 演示文稿</vt:lpstr>
      <vt:lpstr>项目介绍 </vt:lpstr>
      <vt:lpstr>PowerPoint 演示文稿</vt:lpstr>
      <vt:lpstr>页面预览 </vt:lpstr>
      <vt:lpstr>PowerPoint 演示文稿</vt:lpstr>
      <vt:lpstr>技术说明</vt:lpstr>
      <vt:lpstr>PowerPoint 演示文稿</vt:lpstr>
      <vt:lpstr>项目部署</vt:lpstr>
      <vt:lpstr>项目部署</vt:lpstr>
      <vt:lpstr>PowerPoint 演示文稿</vt:lpstr>
      <vt:lpstr>待完成V2.0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硕</cp:lastModifiedBy>
  <cp:revision>95</cp:revision>
  <dcterms:created xsi:type="dcterms:W3CDTF">2017-08-03T09:18:20Z</dcterms:created>
  <dcterms:modified xsi:type="dcterms:W3CDTF">2021-10-17T05:08:23Z</dcterms:modified>
</cp:coreProperties>
</file>