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85EF-15DE-9620-FA66-013DFF92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9366-2D99-EC86-068A-ECBBD1884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8CB4-C3B9-5EE4-710C-89EC7DFA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3B9A-4B10-9B40-8CA3-C01E5C3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141-FC83-B2BA-06BA-A290B2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64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D10B-1ECD-4256-204F-29BFB141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666F3-F3A3-8C83-D23E-63498422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A19D-21E5-C8CE-05CB-BA81187C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A464-2880-AA11-37AA-58CAA431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9E1C-2669-0EFB-51FD-C1FF19E1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81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8BE32-CAA1-1E19-E9FA-68DE655A3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9EB21-9A3E-AA00-57C2-21204C29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E6EE-A77D-6E6E-270B-5D5FE36E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CBA4-B1A3-A101-26F0-86F5857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6100-3F20-FF45-8CD2-BDCAC4CD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14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F412-DDC2-37C0-2999-E793CE0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096E-9C55-59B2-497F-BCCAD621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A198-E6D2-C362-C8E6-EC883FE5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41C7-27D8-446F-688A-A28B7DD9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9340-C62E-3E12-63A6-0A3EA637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281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7328-9A0D-7ADA-E27E-214E62B0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E0F9-2F3E-DE20-E16D-97002D15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7029-9DF8-AA57-8947-3F6A4E9F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790C-93BC-910C-4A0E-9C7F5B6F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494A-EA4B-D5C9-5968-4A09A390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548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3126-6282-08B6-5AE8-681BCBB7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6EE5-6E39-33AE-4D6F-ECD9AA80D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F2C6-638F-8B91-6197-58E3B1D2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5343-F6C2-794A-336A-5E4E37A7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E9AC-5A71-8735-B3CD-A8FB53B5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149F-33F9-BBF3-CC57-FCCC5E7F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606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C87F-223D-7A8F-1AB9-0C033CF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5935-754E-94F3-9486-A6B29E21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157B-3AAC-972A-DB0D-6C2BE1D5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AA7E0-7AD5-3865-66C1-5BC3D80A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4383C-D64D-00F3-5CBC-0292A2C12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EC1A-ABA9-B1BB-D6E7-9FC10912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AE2BE-991C-BE3C-DE94-9EB22F0A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9C035-E153-4D63-5CF3-F203D778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19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3F3-4EB7-8C46-9A70-91168DD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04D3A-07B8-8CD7-A102-A585EAF7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CA09-3266-EFE7-8118-F94EF49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199C-F62A-7B4F-8132-AF2B6F34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67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6D8F9-DBD7-412D-5DC8-42687AD3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3D737-5F8B-9932-4FD5-65F599CC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B448F-0F6C-27C3-9CC4-869644B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96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5F70-88B7-C767-9545-877C890C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9BC2-68B1-AE79-7DFF-47EA2627C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C0BA1-4204-A5A4-90AF-D86D325AF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F9E68-B32A-1B45-B6FD-ED91B0B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2EE5-5077-49D1-F409-9E29F22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14A3-7D70-668D-3377-FF66DAFB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99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C6DC-E8D8-34C9-051F-E67814C3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06338-681A-1D9C-041C-DAC9A0BFE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B81E0-D5B7-5824-2D55-D2B788C1C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C49E-177A-8472-F470-375B7D44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28D6-192E-3D32-D942-3C1C35C5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9F7B-C86B-F442-9D10-5A55D5A5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53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052B-2003-11BD-80BD-5B38FDED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EC76-1124-A886-F539-651ADC00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40A0-A00A-0F25-3693-DFACB9068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974-ADDA-4292-80AF-7EA00018646E}" type="datetimeFigureOut">
              <a:rPr lang="en-HK" smtClean="0"/>
              <a:t>30/10/2023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D62E-CDB0-5E63-A501-68CEB426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F0C3-4F41-067B-4CBF-D90FAC09B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23F2-2EF2-4636-802F-40EEC60DD1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870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7F788-D966-A198-9AF4-0A6FAAF12A09}"/>
              </a:ext>
            </a:extLst>
          </p:cNvPr>
          <p:cNvCxnSpPr>
            <a:cxnSpLocks/>
          </p:cNvCxnSpPr>
          <p:nvPr/>
        </p:nvCxnSpPr>
        <p:spPr>
          <a:xfrm>
            <a:off x="5087476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81519-21B1-4D67-EC3A-9ED1A3429508}"/>
              </a:ext>
            </a:extLst>
          </p:cNvPr>
          <p:cNvCxnSpPr>
            <a:cxnSpLocks/>
          </p:cNvCxnSpPr>
          <p:nvPr/>
        </p:nvCxnSpPr>
        <p:spPr>
          <a:xfrm>
            <a:off x="5116945" y="2286000"/>
            <a:ext cx="70798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871CFE-E458-F6A1-4BB2-82B8D2ADEFF5}"/>
              </a:ext>
            </a:extLst>
          </p:cNvPr>
          <p:cNvSpPr/>
          <p:nvPr/>
        </p:nvSpPr>
        <p:spPr>
          <a:xfrm>
            <a:off x="5191016" y="833582"/>
            <a:ext cx="1764142" cy="6188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S</a:t>
            </a:r>
            <a:r>
              <a:rPr lang="en-US" altLang="zh-CN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tructural</a:t>
            </a:r>
            <a:endParaRPr lang="en-US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Sparsity</a:t>
            </a:r>
            <a:endParaRPr lang="en-HK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F9332A-2186-38A3-7688-92BBC48C7EAD}"/>
              </a:ext>
            </a:extLst>
          </p:cNvPr>
          <p:cNvSpPr/>
          <p:nvPr/>
        </p:nvSpPr>
        <p:spPr>
          <a:xfrm>
            <a:off x="5191200" y="5571727"/>
            <a:ext cx="1764143" cy="6188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Heterogeneity</a:t>
            </a:r>
            <a:endParaRPr lang="en-HK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126F9B-D394-F411-CCE9-BA7881CCD9BC}"/>
              </a:ext>
            </a:extLst>
          </p:cNvPr>
          <p:cNvSpPr/>
          <p:nvPr/>
        </p:nvSpPr>
        <p:spPr>
          <a:xfrm>
            <a:off x="5191200" y="3119581"/>
            <a:ext cx="1764142" cy="618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Noisiness</a:t>
            </a:r>
            <a:endParaRPr lang="en-HK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AA2782-8F7C-2456-33A3-13D20871D832}"/>
              </a:ext>
            </a:extLst>
          </p:cNvPr>
          <p:cNvCxnSpPr>
            <a:cxnSpLocks/>
          </p:cNvCxnSpPr>
          <p:nvPr/>
        </p:nvCxnSpPr>
        <p:spPr>
          <a:xfrm>
            <a:off x="5115600" y="4904291"/>
            <a:ext cx="70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94CFD7-94FA-245C-F284-1115926A882B}"/>
              </a:ext>
            </a:extLst>
          </p:cNvPr>
          <p:cNvSpPr/>
          <p:nvPr/>
        </p:nvSpPr>
        <p:spPr>
          <a:xfrm>
            <a:off x="956902" y="2981835"/>
            <a:ext cx="1764142" cy="6188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EHR</a:t>
            </a:r>
            <a:endParaRPr lang="en-HK" b="1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phic 18" descr="Microscope outline">
            <a:extLst>
              <a:ext uri="{FF2B5EF4-FFF2-40B4-BE49-F238E27FC236}">
                <a16:creationId xmlns:a16="http://schemas.microsoft.com/office/drawing/2014/main" id="{ECE2A83C-CDE7-EC0A-B0EF-B8ABFA42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490" y="995219"/>
            <a:ext cx="914400" cy="9144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DF84984C-1B2F-5716-D929-5EF880308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9928" y="99521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A7C32D-BB16-8285-6B05-6F20355F40DC}"/>
              </a:ext>
            </a:extLst>
          </p:cNvPr>
          <p:cNvSpPr txBox="1"/>
          <p:nvPr/>
        </p:nvSpPr>
        <p:spPr>
          <a:xfrm>
            <a:off x="167194" y="1909619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Lab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271162-43CB-52B9-51E3-519EE72DE525}"/>
              </a:ext>
            </a:extLst>
          </p:cNvPr>
          <p:cNvSpPr txBox="1"/>
          <p:nvPr/>
        </p:nvSpPr>
        <p:spPr>
          <a:xfrm>
            <a:off x="-79357" y="5063895"/>
            <a:ext cx="14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Medications</a:t>
            </a:r>
          </a:p>
        </p:txBody>
      </p:sp>
      <p:pic>
        <p:nvPicPr>
          <p:cNvPr id="24" name="Graphic 23" descr="Medicine with solid fill">
            <a:extLst>
              <a:ext uri="{FF2B5EF4-FFF2-40B4-BE49-F238E27FC236}">
                <a16:creationId xmlns:a16="http://schemas.microsoft.com/office/drawing/2014/main" id="{3639A58C-4023-C929-CFA5-B26CDF1B7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814" y="4031028"/>
            <a:ext cx="914399" cy="9143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92E29D-F402-97DB-44C5-8844DCE261D8}"/>
              </a:ext>
            </a:extLst>
          </p:cNvPr>
          <p:cNvSpPr txBox="1"/>
          <p:nvPr/>
        </p:nvSpPr>
        <p:spPr>
          <a:xfrm>
            <a:off x="1439928" y="1909619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Clinical</a:t>
            </a:r>
            <a:r>
              <a:rPr lang="zh-CN" altLang="en-US" dirty="0"/>
              <a:t> </a:t>
            </a:r>
            <a:r>
              <a:rPr lang="en-HK" altLang="zh-CN" dirty="0"/>
              <a:t>R</a:t>
            </a:r>
            <a:r>
              <a:rPr lang="en-US" altLang="zh-CN" dirty="0" err="1"/>
              <a:t>eports</a:t>
            </a:r>
            <a:endParaRPr lang="en-HK" dirty="0"/>
          </a:p>
        </p:txBody>
      </p:sp>
      <p:pic>
        <p:nvPicPr>
          <p:cNvPr id="26" name="Graphic 25" descr="Sleep with solid fill">
            <a:extLst>
              <a:ext uri="{FF2B5EF4-FFF2-40B4-BE49-F238E27FC236}">
                <a16:creationId xmlns:a16="http://schemas.microsoft.com/office/drawing/2014/main" id="{E7490DFC-FD85-801E-DE52-2F7AF285F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9929" y="3989892"/>
            <a:ext cx="914399" cy="9143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F07932-FE3A-76D4-2D31-E92AACBE3BA4}"/>
              </a:ext>
            </a:extLst>
          </p:cNvPr>
          <p:cNvSpPr txBox="1"/>
          <p:nvPr/>
        </p:nvSpPr>
        <p:spPr>
          <a:xfrm>
            <a:off x="1381773" y="492539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L</a:t>
            </a:r>
            <a:r>
              <a:rPr lang="en-US" altLang="zh-CN" dirty="0" err="1"/>
              <a:t>ength</a:t>
            </a:r>
            <a:r>
              <a:rPr lang="en-US" altLang="zh-CN" dirty="0"/>
              <a:t> of Stay</a:t>
            </a:r>
            <a:endParaRPr lang="en-HK" dirty="0"/>
          </a:p>
        </p:txBody>
      </p:sp>
      <p:pic>
        <p:nvPicPr>
          <p:cNvPr id="29" name="Graphic 28" descr="Stethoscope outline">
            <a:extLst>
              <a:ext uri="{FF2B5EF4-FFF2-40B4-BE49-F238E27FC236}">
                <a16:creationId xmlns:a16="http://schemas.microsoft.com/office/drawing/2014/main" id="{B43B7A5F-90C7-A714-7D5B-0D500A0B8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9199" y="99857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129B0AC-C6BF-5CCE-8DF0-12F1F11202DF}"/>
              </a:ext>
            </a:extLst>
          </p:cNvPr>
          <p:cNvSpPr txBox="1"/>
          <p:nvPr/>
        </p:nvSpPr>
        <p:spPr>
          <a:xfrm>
            <a:off x="2668836" y="1966212"/>
            <a:ext cx="11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Diagnosis</a:t>
            </a:r>
          </a:p>
        </p:txBody>
      </p:sp>
      <p:pic>
        <p:nvPicPr>
          <p:cNvPr id="32" name="Graphic 31" descr="Sling with solid fill">
            <a:extLst>
              <a:ext uri="{FF2B5EF4-FFF2-40B4-BE49-F238E27FC236}">
                <a16:creationId xmlns:a16="http://schemas.microsoft.com/office/drawing/2014/main" id="{0D8726E7-6C9D-4409-741D-150A0BE909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9199" y="3948757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441C5B-2A39-F324-219D-9E6251DB7878}"/>
              </a:ext>
            </a:extLst>
          </p:cNvPr>
          <p:cNvSpPr txBox="1"/>
          <p:nvPr/>
        </p:nvSpPr>
        <p:spPr>
          <a:xfrm>
            <a:off x="2435615" y="5000971"/>
            <a:ext cx="160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Patient Demographics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E6D6652-0F45-A1B7-E861-43987CEA06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4545" y="2865664"/>
            <a:ext cx="4396512" cy="15402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880-561C-6066-83BB-CC56EB2DC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8498"/>
          <a:stretch/>
        </p:blipFill>
        <p:spPr bwMode="auto">
          <a:xfrm>
            <a:off x="6999470" y="650284"/>
            <a:ext cx="4352022" cy="11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9EFC9B-25B7-875A-9CB0-A2398AA14258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 flipV="1">
            <a:off x="2721044" y="1143001"/>
            <a:ext cx="2469972" cy="2148253"/>
          </a:xfrm>
          <a:prstGeom prst="bentConnector3">
            <a:avLst>
              <a:gd name="adj1" fmla="val 53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C6F7175-741E-FD71-698B-7A23B8BF55F6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721044" y="3291254"/>
            <a:ext cx="2470156" cy="137746"/>
          </a:xfrm>
          <a:prstGeom prst="bentConnector3">
            <a:avLst>
              <a:gd name="adj1" fmla="val 53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297612-F9DA-60E4-CDFC-F20D8A6B092A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2721044" y="3291254"/>
            <a:ext cx="2470156" cy="2589892"/>
          </a:xfrm>
          <a:prstGeom prst="bentConnector3">
            <a:avLst>
              <a:gd name="adj1" fmla="val 53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C7D520-F695-F8EF-D132-8220E13377C7}"/>
              </a:ext>
            </a:extLst>
          </p:cNvPr>
          <p:cNvSpPr/>
          <p:nvPr/>
        </p:nvSpPr>
        <p:spPr>
          <a:xfrm>
            <a:off x="3482134" y="2998648"/>
            <a:ext cx="1265573" cy="63256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Challenges</a:t>
            </a:r>
            <a:endParaRPr lang="en-HK" b="1" dirty="0">
              <a:solidFill>
                <a:sysClr val="windowText" lastClr="000000"/>
              </a:solidFill>
            </a:endParaRPr>
          </a:p>
        </p:txBody>
      </p:sp>
      <p:pic>
        <p:nvPicPr>
          <p:cNvPr id="50" name="Graphic 49" descr="Sling with solid fill">
            <a:extLst>
              <a:ext uri="{FF2B5EF4-FFF2-40B4-BE49-F238E27FC236}">
                <a16:creationId xmlns:a16="http://schemas.microsoft.com/office/drawing/2014/main" id="{55C13A1B-5178-5AB7-3950-9C61D0CF7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0625" y="4954323"/>
            <a:ext cx="914400" cy="9144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4FE504-689D-DE4A-38E2-9D73ED2BE533}"/>
              </a:ext>
            </a:extLst>
          </p:cNvPr>
          <p:cNvSpPr/>
          <p:nvPr/>
        </p:nvSpPr>
        <p:spPr>
          <a:xfrm>
            <a:off x="7572003" y="5892662"/>
            <a:ext cx="1411643" cy="9143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Discharged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Diabetes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Wight: 97kg</a:t>
            </a:r>
          </a:p>
        </p:txBody>
      </p:sp>
      <p:pic>
        <p:nvPicPr>
          <p:cNvPr id="52" name="Graphic 51" descr="Sling with solid fill">
            <a:extLst>
              <a:ext uri="{FF2B5EF4-FFF2-40B4-BE49-F238E27FC236}">
                <a16:creationId xmlns:a16="http://schemas.microsoft.com/office/drawing/2014/main" id="{9BCB08F1-97AF-704D-EDD8-F01C5EB7E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95827" y="4945427"/>
            <a:ext cx="914400" cy="9144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F5B1EE1-432B-EDE6-FA2E-0A377A45F447}"/>
              </a:ext>
            </a:extLst>
          </p:cNvPr>
          <p:cNvSpPr/>
          <p:nvPr/>
        </p:nvSpPr>
        <p:spPr>
          <a:xfrm>
            <a:off x="9647205" y="5886880"/>
            <a:ext cx="1411643" cy="9143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Dead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Re-admitted</a:t>
            </a:r>
          </a:p>
          <a:p>
            <a:pPr algn="ctr"/>
            <a:r>
              <a:rPr lang="en-HK" sz="1400" dirty="0">
                <a:solidFill>
                  <a:schemeClr val="tx1"/>
                </a:solidFill>
              </a:rPr>
              <a:t>Wight: 55kg</a:t>
            </a:r>
          </a:p>
        </p:txBody>
      </p:sp>
    </p:spTree>
    <p:extLst>
      <p:ext uri="{BB962C8B-B14F-4D97-AF65-F5344CB8AC3E}">
        <p14:creationId xmlns:p14="http://schemas.microsoft.com/office/powerpoint/2010/main" val="28296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hchanth@connect.hku.hk</dc:creator>
  <cp:lastModifiedBy>hchanth@connect.hku.hk</cp:lastModifiedBy>
  <cp:revision>37</cp:revision>
  <dcterms:created xsi:type="dcterms:W3CDTF">2023-10-30T02:22:08Z</dcterms:created>
  <dcterms:modified xsi:type="dcterms:W3CDTF">2023-10-31T07:59:15Z</dcterms:modified>
</cp:coreProperties>
</file>