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4" r:id="rId6"/>
    <p:sldId id="266" r:id="rId7"/>
    <p:sldId id="262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B951-3701-D785-5333-7A0E15729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CF8FC-ECE8-362B-A3E3-158FFCEF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2E30-2810-42D0-FC78-DB8DB183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0CC6-8352-0663-A899-58D6EB33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B1C6-4EA6-4F50-F6D4-752DED0A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4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5E67-7428-D598-4C22-A1685D99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7EEB-9A80-C8ED-FC08-E96E8115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9E44-E58C-9390-4EF2-2D194DAF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F7BA-991A-C7C3-0E0E-C3FBB008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05B3-2209-CC96-5CEC-65DA96A7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16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2F479-07D7-2E2A-B49F-99ED41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DC98E-E410-04A0-22DB-5F35D40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3B833-6E6E-A4C6-2270-B0E5F5C3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09D7-2D71-88B9-84D3-6DCA497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812E-2532-2242-392E-C350F8CE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71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54D2-582D-6045-638E-A256393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E185-AB2A-984B-CBA9-86AB0E46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65D5-66DF-9C5B-48E1-4B6A27E5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7A5A-0327-DE44-39EF-8FFE855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091D-FDDA-AEC5-2138-80BEFA1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62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9625-216C-F19A-5E58-8DB1D593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656A6-2708-DE51-E917-5C7C64CA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4909-9958-7698-C923-EE853B8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E4A1-28DA-DA02-AF19-1FE1083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C1F3-255C-41BF-26E9-160C9A36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699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4A0F-D171-C2BC-1191-17D3DC7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36EA-3DA1-9C3D-0E7D-4820B0D3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11E2-0155-1B2A-A7B3-93CD9DAD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A8BD-9A70-8FD0-CD60-B8E0E3D1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DB2C-287C-BCC6-26E8-9AA429A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1096-56E2-2C9A-E7D7-C28619C4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6288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DFA8-440E-23E9-4F83-6214485D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7611-24F8-4AF1-A3E9-B71B5386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1DBE-7208-F9B6-875B-9B041C113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07C50-9675-B87A-C5FA-CC9774AF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1004A-CE49-871D-D830-8F6F4530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CE444-CB0A-02DE-ACB0-B8E2C93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C7DA3-EE80-4C97-CDE0-2FC3464C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F966C-F2D2-6B8F-F761-652F9068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5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B08A-17E0-1659-9376-C959CA0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B92C0-4E92-6ACB-169F-9D14ABA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8032B-67BD-1C2E-4FF8-62306F75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27361-E0F0-85DA-C026-FFCAB32F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657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9459B-2EA9-5767-99C0-05F627F5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BE27A-98DC-A34F-9BE1-9D8B9E7A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3BFE-929A-D234-50DE-B493E179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477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DE47-06E5-3E27-ABCB-9F0D0F0A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D180-7F8A-0C86-3523-24B775F6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589F-7FA2-CE91-5F24-3A16F9E13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96E2-EBFF-4496-7CDF-033CB40D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E246-63CD-C43C-A7D8-9CB9D88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F57F-5612-B563-1B63-E594FCCD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9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D438-C963-EF83-DD20-271BCD4C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3741B-7FA7-2895-B3C4-D3E563D6D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D6DF-5276-27D5-8DF2-9DA1F8CF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6E22-1101-34C5-E5AE-3D1B0FAA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0790-624A-9E6D-B1B8-A76C3B01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A017-F6C5-D3BF-D486-5241E25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4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AF6AE-988D-E725-DAC2-B293E2B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B150-A123-B4E6-C844-04CD2C08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A754-96BD-F93F-100C-9B8645338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6D00-6269-44DA-95CF-66953847985F}" type="datetimeFigureOut">
              <a:rPr lang="en-HK" smtClean="0"/>
              <a:t>7/4/2023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4624-8EDB-24C2-3D1D-163588F67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B019-96EE-B874-7C4E-E7DA3CB1A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273B-D19B-45A4-8C93-71456F81271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837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8772BA-6C62-13DE-4D21-66FE0CBB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HK" sz="2800" dirty="0"/>
              <a:t>Multi-task Heterogeneous Graph Learning </a:t>
            </a:r>
          </a:p>
          <a:p>
            <a:r>
              <a:rPr lang="en-HK" sz="2800" dirty="0"/>
              <a:t>On Electronic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298634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HK" dirty="0" err="1"/>
              <a:t>mplementation</a:t>
            </a:r>
            <a:r>
              <a:rPr lang="en-HK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4911-4BBD-BB27-9F83-0B636DE9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</a:t>
            </a:r>
            <a:r>
              <a:rPr lang="en-US" i="1" dirty="0" err="1"/>
              <a:t>pyhealth</a:t>
            </a:r>
            <a:r>
              <a:rPr lang="en-US" dirty="0"/>
              <a:t> – a recently renowned EHR analysis package with python, which contains efficient data processing codes and implementations of SOTA methods</a:t>
            </a:r>
          </a:p>
          <a:p>
            <a:r>
              <a:rPr lang="en-US" i="1" dirty="0" err="1"/>
              <a:t>dgl</a:t>
            </a:r>
            <a:r>
              <a:rPr lang="en-US" i="1" dirty="0"/>
              <a:t> </a:t>
            </a:r>
            <a:r>
              <a:rPr lang="en-US" dirty="0"/>
              <a:t>to perform graph related computations</a:t>
            </a:r>
            <a:endParaRPr lang="en-US" i="1" dirty="0"/>
          </a:p>
          <a:p>
            <a:r>
              <a:rPr lang="en-US" i="1" dirty="0"/>
              <a:t>Adam</a:t>
            </a:r>
            <a:r>
              <a:rPr lang="en-US" dirty="0"/>
              <a:t> optimizer with learning rate 0.0005 and weight decay 0.0001</a:t>
            </a:r>
          </a:p>
          <a:p>
            <a:r>
              <a:rPr lang="en-US" dirty="0"/>
              <a:t>Batch size: 1024</a:t>
            </a:r>
          </a:p>
          <a:p>
            <a:endParaRPr lang="en-US" dirty="0"/>
          </a:p>
          <a:p>
            <a:endParaRPr lang="en-US" i="1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867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HK" dirty="0" err="1"/>
              <a:t>verview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4911-4BBD-BB27-9F83-0B636DE9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process of clinical decision heavily relies on the medical records of patients.</a:t>
            </a:r>
          </a:p>
          <a:p>
            <a:r>
              <a:rPr lang="en-HK" dirty="0"/>
              <a:t>EHR however presents great degrees of heterogeneity and sparsity, which leads to severe confounding effects</a:t>
            </a:r>
          </a:p>
          <a:p>
            <a:r>
              <a:rPr lang="en-HK" dirty="0"/>
              <a:t>The confounding effects affect representation learning and hence the downstream task performance</a:t>
            </a:r>
          </a:p>
          <a:p>
            <a:r>
              <a:rPr lang="en-HK" dirty="0"/>
              <a:t>Moreover, EHR data are often surrounded by many downstream tasks</a:t>
            </a:r>
          </a:p>
          <a:p>
            <a:r>
              <a:rPr lang="en-HK" dirty="0"/>
              <a:t>Effective multi-task aggregation design would integrate features from different tasks and lead to better representation learning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787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4911-4BBD-BB27-9F83-0B636DE9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65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 Neural Networks</a:t>
            </a:r>
          </a:p>
          <a:p>
            <a:pPr lvl="1"/>
            <a:r>
              <a:rPr lang="en-US" dirty="0"/>
              <a:t>Learn relational features by propagating information/features from neighboring nodes (e.g. GCN, GAT)</a:t>
            </a:r>
          </a:p>
          <a:p>
            <a:pPr lvl="1"/>
            <a:r>
              <a:rPr lang="en-US" dirty="0"/>
              <a:t>Also designs on heterogeneous graphs leveraging path-level or semantic-level information by incorporating node and edge heterogeneity (e.g., HAN, HGT)</a:t>
            </a:r>
          </a:p>
          <a:p>
            <a:pPr lvl="1"/>
            <a:r>
              <a:rPr lang="en-US" dirty="0"/>
              <a:t>Graph-level features can be obtained with specific pooling design</a:t>
            </a:r>
          </a:p>
          <a:p>
            <a:r>
              <a:rPr lang="en-US" dirty="0"/>
              <a:t>EHR Representation Learning</a:t>
            </a:r>
          </a:p>
          <a:p>
            <a:pPr lvl="1"/>
            <a:r>
              <a:rPr lang="en-US" dirty="0"/>
              <a:t>Sequential models</a:t>
            </a:r>
          </a:p>
          <a:p>
            <a:pPr lvl="2"/>
            <a:r>
              <a:rPr lang="en-US" dirty="0"/>
              <a:t>Are able to capture the temporal features</a:t>
            </a:r>
          </a:p>
          <a:p>
            <a:pPr lvl="2"/>
            <a:r>
              <a:rPr lang="en-US" dirty="0"/>
              <a:t>E.g., RNN, bi-directional LSTM, Dipole</a:t>
            </a:r>
          </a:p>
          <a:p>
            <a:pPr lvl="1"/>
            <a:r>
              <a:rPr lang="en-US" dirty="0"/>
              <a:t>Graph-based models</a:t>
            </a:r>
          </a:p>
          <a:p>
            <a:pPr lvl="2"/>
            <a:r>
              <a:rPr lang="en-US" dirty="0"/>
              <a:t>Leverage relational features in EHR data and learn node representation </a:t>
            </a:r>
            <a:r>
              <a:rPr lang="en-US"/>
              <a:t>for each medical code</a:t>
            </a:r>
            <a:endParaRPr lang="en-US" dirty="0"/>
          </a:p>
          <a:p>
            <a:pPr lvl="2"/>
            <a:r>
              <a:rPr lang="en-US" dirty="0"/>
              <a:t>Mostly operate on homogeneous graphs</a:t>
            </a:r>
            <a:r>
              <a:rPr lang="en-HK" dirty="0"/>
              <a:t> – neglect the entity heterogeneity and meta-relations in the EHR data.</a:t>
            </a:r>
          </a:p>
          <a:p>
            <a:pPr lvl="2"/>
            <a:r>
              <a:rPr lang="en-HK" dirty="0"/>
              <a:t>E.g., GRAM, GRASP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4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C48F-73FA-B666-14C7-D89E29C3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Preliminaries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0372D-A4CA-014B-94B7-1756AC97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2022988"/>
            <a:ext cx="679762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5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C48F-73FA-B666-14C7-D89E29C3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Problem: Multi-task EHR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D65AB-1A62-6529-34F6-BE1F809C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6" y="2550715"/>
            <a:ext cx="9284727" cy="17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Heterogeneous Graph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F4911-4BBD-BB27-9F83-0B636DE90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HK" dirty="0"/>
                  <a:t> with patients, visits, diagnoses and treatments from the MIMICIII dataset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F4911-4BBD-BB27-9F83-0B636DE90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A202A9A-E82E-C41D-C6B5-F2E887D1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44" y="2898241"/>
            <a:ext cx="6856303" cy="39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F1B40-CB0F-0979-9C64-5F3A096A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75" y="2865502"/>
            <a:ext cx="4234849" cy="3311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Adjusting confounding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4911-4BBD-BB27-9F83-0B636DE9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causal disentanglement to distill the random features</a:t>
            </a:r>
          </a:p>
          <a:p>
            <a:r>
              <a:rPr lang="en-US" dirty="0"/>
              <a:t>Learn a uniform feature to disentangle causal features during representation learning</a:t>
            </a:r>
          </a:p>
          <a:p>
            <a:r>
              <a:rPr lang="en-US" dirty="0"/>
              <a:t>Causal features also enable interpretability</a:t>
            </a:r>
          </a:p>
          <a:p>
            <a:endParaRPr lang="en-HK" dirty="0"/>
          </a:p>
        </p:txBody>
      </p:sp>
      <p:pic>
        <p:nvPicPr>
          <p:cNvPr id="7" name="Picture 6" descr="A close up of a sign&#10;&#10;Description automatically generated with low confidence">
            <a:extLst>
              <a:ext uri="{FF2B5EF4-FFF2-40B4-BE49-F238E27FC236}">
                <a16:creationId xmlns:a16="http://schemas.microsoft.com/office/drawing/2014/main" id="{BD56603A-BF60-5069-AB22-21035DCD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30" y="3842265"/>
            <a:ext cx="3494496" cy="788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6EDEA-83BC-3605-93AC-9ECD6918A5E2}"/>
              </a:ext>
            </a:extLst>
          </p:cNvPr>
          <p:cNvSpPr txBox="1"/>
          <p:nvPr/>
        </p:nvSpPr>
        <p:spPr>
          <a:xfrm>
            <a:off x="3073810" y="4958054"/>
            <a:ext cx="265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graph-level learning example from Sui et al. (KDD 2022)</a:t>
            </a:r>
            <a:endParaRPr lang="en-HK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50C2A9-D7C8-06B8-E700-FE1204F8C398}"/>
              </a:ext>
            </a:extLst>
          </p:cNvPr>
          <p:cNvCxnSpPr/>
          <p:nvPr/>
        </p:nvCxnSpPr>
        <p:spPr>
          <a:xfrm flipH="1" flipV="1">
            <a:off x="4768646" y="4375355"/>
            <a:ext cx="2733367" cy="56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ABACB-1C16-600B-C592-45D125AF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80" y="2479127"/>
            <a:ext cx="7201524" cy="868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4EAA6-AB3E-E68D-273C-AEFBC8E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4911-4BBD-BB27-9F83-0B636DE9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956"/>
            <a:ext cx="10515600" cy="4351338"/>
          </a:xfrm>
        </p:spPr>
        <p:txBody>
          <a:bodyPr/>
          <a:lstStyle/>
          <a:p>
            <a:r>
              <a:rPr lang="en-US" dirty="0"/>
              <a:t>Via environment-invariant objective to adapt task level representations</a:t>
            </a:r>
          </a:p>
          <a:p>
            <a:endParaRPr lang="en-US" dirty="0"/>
          </a:p>
          <a:p>
            <a:r>
              <a:rPr lang="en-US" dirty="0"/>
              <a:t>Where K can be interpreted as the number of tasks. We attempt to minimize the variance across different tasks, so that the cross-task extrapolation risks can be minimized.</a:t>
            </a:r>
          </a:p>
          <a:p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255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A396-BCF6-1EEF-2F27-67D57EEB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and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2C0B-62B0-8CBE-C426-96E5F46396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HK" dirty="0"/>
              <a:t>Dataset – MIMICIII</a:t>
            </a:r>
          </a:p>
          <a:p>
            <a:pPr lvl="1"/>
            <a:r>
              <a:rPr lang="en-HK" dirty="0"/>
              <a:t>Contains ICU records of 46,520 patients over 11 years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9B9AF-4983-5CB5-83C4-33667860A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K" dirty="0"/>
              <a:t>Tasks</a:t>
            </a:r>
          </a:p>
          <a:p>
            <a:pPr lvl="1"/>
            <a:r>
              <a:rPr lang="en-HK" dirty="0"/>
              <a:t>Length of stay prediction</a:t>
            </a:r>
          </a:p>
          <a:p>
            <a:pPr lvl="1"/>
            <a:r>
              <a:rPr lang="en-HK" dirty="0"/>
              <a:t>Readmission prediction</a:t>
            </a:r>
          </a:p>
          <a:p>
            <a:pPr lvl="1"/>
            <a:r>
              <a:rPr lang="en-HK" dirty="0"/>
              <a:t>In-hospital mortality prediction</a:t>
            </a:r>
          </a:p>
          <a:p>
            <a:pPr lvl="1"/>
            <a:r>
              <a:rPr lang="en-HK" dirty="0"/>
              <a:t>Drug recommendation</a:t>
            </a:r>
          </a:p>
          <a:p>
            <a:pPr lvl="1"/>
            <a:r>
              <a:rPr lang="en-HK" dirty="0"/>
              <a:t>Can be viewed as node-level prediction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B08DD-65DB-C2CB-302D-7A5F823F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7" y="3138029"/>
            <a:ext cx="3923725" cy="27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385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Overview</vt:lpstr>
      <vt:lpstr>Related Works</vt:lpstr>
      <vt:lpstr>Preliminaries</vt:lpstr>
      <vt:lpstr>Problem: Multi-task EHR Learning</vt:lpstr>
      <vt:lpstr>Heterogeneous Graph Construction</vt:lpstr>
      <vt:lpstr>Adjusting confounding effects</vt:lpstr>
      <vt:lpstr>Multi-task Learning</vt:lpstr>
      <vt:lpstr>Data and Tasks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hchanth@connect.hku.hk</dc:creator>
  <cp:lastModifiedBy>hchanth@connect.hku.hk</cp:lastModifiedBy>
  <cp:revision>102</cp:revision>
  <dcterms:created xsi:type="dcterms:W3CDTF">2023-04-07T14:42:03Z</dcterms:created>
  <dcterms:modified xsi:type="dcterms:W3CDTF">2023-04-11T02:45:01Z</dcterms:modified>
</cp:coreProperties>
</file>