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6" r:id="rId4"/>
    <p:sldId id="277" r:id="rId5"/>
    <p:sldId id="278" r:id="rId6"/>
    <p:sldId id="279" r:id="rId7"/>
    <p:sldId id="280" r:id="rId8"/>
    <p:sldId id="281" r:id="rId9"/>
    <p:sldId id="267" r:id="rId10"/>
    <p:sldId id="266" r:id="rId11"/>
    <p:sldId id="258" r:id="rId12"/>
    <p:sldId id="289" r:id="rId13"/>
    <p:sldId id="290" r:id="rId14"/>
    <p:sldId id="259" r:id="rId15"/>
    <p:sldId id="260" r:id="rId16"/>
    <p:sldId id="261" r:id="rId17"/>
    <p:sldId id="262" r:id="rId18"/>
    <p:sldId id="263" r:id="rId19"/>
    <p:sldId id="264" r:id="rId20"/>
    <p:sldId id="265" r:id="rId21"/>
    <p:sldId id="268" r:id="rId22"/>
    <p:sldId id="282" r:id="rId23"/>
    <p:sldId id="283" r:id="rId24"/>
    <p:sldId id="271" r:id="rId25"/>
    <p:sldId id="285" r:id="rId26"/>
    <p:sldId id="272" r:id="rId27"/>
    <p:sldId id="284" r:id="rId28"/>
    <p:sldId id="273" r:id="rId29"/>
    <p:sldId id="286" r:id="rId30"/>
    <p:sldId id="287" r:id="rId31"/>
    <p:sldId id="288" r:id="rId32"/>
    <p:sldId id="274" r:id="rId33"/>
    <p:sldId id="27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5159F2-03B7-B318-1C0E-C0497C47C1CE}" v="21" dt="2024-04-13T17:59:03.378"/>
    <p1510:client id="{26347453-3D6A-7B61-2E7D-2A3D63B0E04F}" v="870" dt="2024-04-13T15:42:41.764"/>
    <p1510:client id="{2C5E4C65-9DBA-27AB-F0BE-69ED875DD552}" v="23" dt="2024-04-12T15:31:44.753"/>
    <p1510:client id="{3C39A068-C089-A481-5455-78D9E393FBF1}" v="10" dt="2024-04-12T14:43:25.807"/>
    <p1510:client id="{3C859B26-56F1-56DA-DC9D-0D1AD216F78D}" v="53" dt="2024-04-13T15:39:43.700"/>
    <p1510:client id="{57C1C166-C638-4586-A63A-C2875B030735}" v="403" dt="2024-04-14T06:34:51.534"/>
    <p1510:client id="{7250A72B-3280-A40C-BDF6-380FCF42ABB1}" v="15" dt="2024-04-14T06:53:03.519"/>
    <p1510:client id="{80E23940-CA81-4683-9208-18B51B86344E}" v="167" dt="2024-04-14T06:52:27.208"/>
    <p1510:client id="{8EC3E852-0572-B921-FCAE-24660EA5E9CE}" v="114" dt="2024-04-13T16:33:16.776"/>
    <p1510:client id="{A29A3842-E9AD-C653-DEEC-0A92131F6BDA}" v="2" dt="2024-04-13T17:54:55.348"/>
    <p1510:client id="{AD0FC1A5-06CD-2BAD-377B-37C95DD30920}" v="6" dt="2024-04-13T09:56:28.424"/>
    <p1510:client id="{ADB3C600-0372-F7A0-21F3-4323C23859B6}" v="114" dt="2024-04-13T15:56:08.928"/>
    <p1510:client id="{B6D463C0-3710-5BD4-E3E8-43B05ED8CBB6}" v="37" dt="2024-04-12T16:33:45.889"/>
    <p1510:client id="{DD28423A-6322-C83F-E20E-89C72E2E563A}" v="103" dt="2024-04-14T06:53:34.775"/>
    <p1510:client id="{E3EC21CC-C919-E95E-D20B-EA070FD3322C}" v="277" dt="2024-04-12T16:52:18.715"/>
    <p1510:client id="{F8865A0E-5BAD-C9A0-E7E9-5365EAC99407}" v="34" dt="2024-04-13T15:29:16.241"/>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D0326-5BD7-45B0-B364-5BDC48BB8846}" type="doc">
      <dgm:prSet loTypeId="urn:microsoft.com/office/officeart/2005/8/layout/pyramid1" loCatId="pyramid" qsTypeId="urn:microsoft.com/office/officeart/2005/8/quickstyle/simple1" qsCatId="simple" csTypeId="urn:microsoft.com/office/officeart/2005/8/colors/accent3_5" csCatId="accent3" phldr="1"/>
      <dgm:spPr/>
    </dgm:pt>
    <dgm:pt modelId="{411753EC-06C3-46F8-9811-15D40108BBDE}">
      <dgm:prSet phldrT="[文字]" phldr="0"/>
      <dgm:spPr/>
      <dgm:t>
        <a:bodyPr/>
        <a:lstStyle/>
        <a:p>
          <a:pPr rtl="0"/>
          <a:r>
            <a:rPr lang="zh-TW" altLang="en-US" b="1">
              <a:latin typeface="Aptos Display" panose="020F0302020204030204"/>
            </a:rPr>
            <a:t>76 – 100  </a:t>
          </a:r>
          <a:endParaRPr lang="zh-TW" altLang="en-US" b="1"/>
        </a:p>
      </dgm:t>
    </dgm:pt>
    <dgm:pt modelId="{CB3D6255-A176-474F-8537-4304205F21A8}" type="parTrans" cxnId="{6AB4FD81-B47B-425F-AC7C-48D60936A51B}">
      <dgm:prSet/>
      <dgm:spPr/>
    </dgm:pt>
    <dgm:pt modelId="{3D659266-0B8D-4EA4-AB2B-4098D306CE90}" type="sibTrans" cxnId="{6AB4FD81-B47B-425F-AC7C-48D60936A51B}">
      <dgm:prSet/>
      <dgm:spPr/>
    </dgm:pt>
    <dgm:pt modelId="{C930695F-D2DA-49A1-88A5-0959C57024CA}">
      <dgm:prSet phldrT="[文字]" phldr="0"/>
      <dgm:spPr/>
      <dgm:t>
        <a:bodyPr/>
        <a:lstStyle/>
        <a:p>
          <a:pPr rtl="0"/>
          <a:r>
            <a:rPr lang="zh-TW" altLang="en-US" b="1">
              <a:latin typeface="Aptos Display" panose="020F0302020204030204"/>
            </a:rPr>
            <a:t>51 - 75</a:t>
          </a:r>
          <a:endParaRPr lang="zh-TW" altLang="en-US" b="1"/>
        </a:p>
      </dgm:t>
    </dgm:pt>
    <dgm:pt modelId="{839EDBC5-CAB9-4C21-95B1-900D8EB65A6B}" type="parTrans" cxnId="{2B68942B-F9FE-4DFD-83C6-589FBFCC48C5}">
      <dgm:prSet/>
      <dgm:spPr/>
    </dgm:pt>
    <dgm:pt modelId="{226DD37C-0CB9-4675-BF7A-435106CF275D}" type="sibTrans" cxnId="{2B68942B-F9FE-4DFD-83C6-589FBFCC48C5}">
      <dgm:prSet/>
      <dgm:spPr/>
    </dgm:pt>
    <dgm:pt modelId="{BB383120-A6CC-49AD-9BBD-63B865796CB1}">
      <dgm:prSet phldrT="[文字]" phldr="0"/>
      <dgm:spPr/>
      <dgm:t>
        <a:bodyPr/>
        <a:lstStyle/>
        <a:p>
          <a:pPr rtl="0"/>
          <a:r>
            <a:rPr lang="zh-TW" altLang="en-US" b="1">
              <a:latin typeface="Aptos Display" panose="020F0302020204030204"/>
            </a:rPr>
            <a:t>26 -  50</a:t>
          </a:r>
          <a:endParaRPr lang="zh-TW" altLang="en-US" b="1"/>
        </a:p>
      </dgm:t>
    </dgm:pt>
    <dgm:pt modelId="{C4937BBE-4874-4DBF-A19E-EA609AF5B0C0}" type="parTrans" cxnId="{09444CD8-4B79-4530-8F00-05EE9F0606C1}">
      <dgm:prSet/>
      <dgm:spPr/>
    </dgm:pt>
    <dgm:pt modelId="{01D21356-AC87-46B3-8AA9-654BE89A781D}" type="sibTrans" cxnId="{09444CD8-4B79-4530-8F00-05EE9F0606C1}">
      <dgm:prSet/>
      <dgm:spPr/>
    </dgm:pt>
    <dgm:pt modelId="{C314B868-4912-403A-9019-6E3DDBDBA61D}">
      <dgm:prSet phldr="0"/>
      <dgm:spPr/>
      <dgm:t>
        <a:bodyPr/>
        <a:lstStyle/>
        <a:p>
          <a:pPr rtl="0"/>
          <a:r>
            <a:rPr lang="zh-TW" altLang="en-US" b="1">
              <a:latin typeface="Aptos Display" panose="020F0302020204030204"/>
            </a:rPr>
            <a:t>1 – 25</a:t>
          </a:r>
        </a:p>
      </dgm:t>
    </dgm:pt>
    <dgm:pt modelId="{39538AF0-2D20-435D-B588-93940301B663}" type="parTrans" cxnId="{B25A86DE-5360-4C13-8CD9-F1CD6644966E}">
      <dgm:prSet/>
      <dgm:spPr/>
    </dgm:pt>
    <dgm:pt modelId="{ED6BACE3-1BB9-41C6-91DC-E3463B82B252}" type="sibTrans" cxnId="{B25A86DE-5360-4C13-8CD9-F1CD6644966E}">
      <dgm:prSet/>
      <dgm:spPr/>
    </dgm:pt>
    <dgm:pt modelId="{616DF350-80A4-4103-BD33-C3C19E75969B}">
      <dgm:prSet phldr="0"/>
      <dgm:spPr/>
      <dgm:t>
        <a:bodyPr/>
        <a:lstStyle/>
        <a:p>
          <a:pPr rtl="0"/>
          <a:r>
            <a:rPr lang="zh-TW" altLang="en-US" b="1">
              <a:latin typeface="Aptos Display" panose="020F0302020204030204"/>
            </a:rPr>
            <a:t>0 or lower</a:t>
          </a:r>
          <a:endParaRPr lang="zh-TW" altLang="en-US" b="1"/>
        </a:p>
      </dgm:t>
    </dgm:pt>
    <dgm:pt modelId="{1D135C22-DBD9-4561-B388-5A4CE5DC338F}" type="parTrans" cxnId="{F4500AE5-EE9E-4A6D-A23A-98619D2A3349}">
      <dgm:prSet/>
      <dgm:spPr/>
    </dgm:pt>
    <dgm:pt modelId="{2A97D8CC-DCCE-448B-8A81-A03388C94384}" type="sibTrans" cxnId="{F4500AE5-EE9E-4A6D-A23A-98619D2A3349}">
      <dgm:prSet/>
      <dgm:spPr/>
    </dgm:pt>
    <dgm:pt modelId="{60C3625E-FC32-4F0F-9B24-7834F149C0F8}" type="pres">
      <dgm:prSet presAssocID="{68FD0326-5BD7-45B0-B364-5BDC48BB8846}" presName="Name0" presStyleCnt="0">
        <dgm:presLayoutVars>
          <dgm:dir/>
          <dgm:animLvl val="lvl"/>
          <dgm:resizeHandles val="exact"/>
        </dgm:presLayoutVars>
      </dgm:prSet>
      <dgm:spPr/>
    </dgm:pt>
    <dgm:pt modelId="{F9044D7E-578E-43E9-B95E-1F29AA189777}" type="pres">
      <dgm:prSet presAssocID="{411753EC-06C3-46F8-9811-15D40108BBDE}" presName="Name8" presStyleCnt="0"/>
      <dgm:spPr/>
    </dgm:pt>
    <dgm:pt modelId="{A8596BC0-E956-437A-95ED-D0A4A8758998}" type="pres">
      <dgm:prSet presAssocID="{411753EC-06C3-46F8-9811-15D40108BBDE}" presName="level" presStyleLbl="node1" presStyleIdx="0" presStyleCnt="5">
        <dgm:presLayoutVars>
          <dgm:chMax val="1"/>
          <dgm:bulletEnabled val="1"/>
        </dgm:presLayoutVars>
      </dgm:prSet>
      <dgm:spPr/>
    </dgm:pt>
    <dgm:pt modelId="{C8818F51-7683-49A8-A7FF-3F40D725C74D}" type="pres">
      <dgm:prSet presAssocID="{411753EC-06C3-46F8-9811-15D40108BBDE}" presName="levelTx" presStyleLbl="revTx" presStyleIdx="0" presStyleCnt="0">
        <dgm:presLayoutVars>
          <dgm:chMax val="1"/>
          <dgm:bulletEnabled val="1"/>
        </dgm:presLayoutVars>
      </dgm:prSet>
      <dgm:spPr/>
    </dgm:pt>
    <dgm:pt modelId="{F26085FB-B9C9-46CD-8327-7285EE793D67}" type="pres">
      <dgm:prSet presAssocID="{C930695F-D2DA-49A1-88A5-0959C57024CA}" presName="Name8" presStyleCnt="0"/>
      <dgm:spPr/>
    </dgm:pt>
    <dgm:pt modelId="{5E12F396-4FD0-4389-A7DF-145C7C4DE767}" type="pres">
      <dgm:prSet presAssocID="{C930695F-D2DA-49A1-88A5-0959C57024CA}" presName="level" presStyleLbl="node1" presStyleIdx="1" presStyleCnt="5">
        <dgm:presLayoutVars>
          <dgm:chMax val="1"/>
          <dgm:bulletEnabled val="1"/>
        </dgm:presLayoutVars>
      </dgm:prSet>
      <dgm:spPr/>
    </dgm:pt>
    <dgm:pt modelId="{9C105A6A-A7D3-4C0C-9C1A-12CA0E8602A4}" type="pres">
      <dgm:prSet presAssocID="{C930695F-D2DA-49A1-88A5-0959C57024CA}" presName="levelTx" presStyleLbl="revTx" presStyleIdx="0" presStyleCnt="0">
        <dgm:presLayoutVars>
          <dgm:chMax val="1"/>
          <dgm:bulletEnabled val="1"/>
        </dgm:presLayoutVars>
      </dgm:prSet>
      <dgm:spPr/>
    </dgm:pt>
    <dgm:pt modelId="{DD69B046-13D9-4319-BFDC-B73E8FCF0333}" type="pres">
      <dgm:prSet presAssocID="{BB383120-A6CC-49AD-9BBD-63B865796CB1}" presName="Name8" presStyleCnt="0"/>
      <dgm:spPr/>
    </dgm:pt>
    <dgm:pt modelId="{4C4C1A60-8028-448B-9E1A-DD88556EC375}" type="pres">
      <dgm:prSet presAssocID="{BB383120-A6CC-49AD-9BBD-63B865796CB1}" presName="level" presStyleLbl="node1" presStyleIdx="2" presStyleCnt="5">
        <dgm:presLayoutVars>
          <dgm:chMax val="1"/>
          <dgm:bulletEnabled val="1"/>
        </dgm:presLayoutVars>
      </dgm:prSet>
      <dgm:spPr/>
    </dgm:pt>
    <dgm:pt modelId="{174565A1-A1FE-4F53-96E1-80AA8B4EFBA9}" type="pres">
      <dgm:prSet presAssocID="{BB383120-A6CC-49AD-9BBD-63B865796CB1}" presName="levelTx" presStyleLbl="revTx" presStyleIdx="0" presStyleCnt="0">
        <dgm:presLayoutVars>
          <dgm:chMax val="1"/>
          <dgm:bulletEnabled val="1"/>
        </dgm:presLayoutVars>
      </dgm:prSet>
      <dgm:spPr/>
    </dgm:pt>
    <dgm:pt modelId="{E0E8B59F-9400-4704-BE04-1B9A68A877F4}" type="pres">
      <dgm:prSet presAssocID="{C314B868-4912-403A-9019-6E3DDBDBA61D}" presName="Name8" presStyleCnt="0"/>
      <dgm:spPr/>
    </dgm:pt>
    <dgm:pt modelId="{074FB938-1BB9-47D9-8D09-BDBF23D0E65E}" type="pres">
      <dgm:prSet presAssocID="{C314B868-4912-403A-9019-6E3DDBDBA61D}" presName="level" presStyleLbl="node1" presStyleIdx="3" presStyleCnt="5">
        <dgm:presLayoutVars>
          <dgm:chMax val="1"/>
          <dgm:bulletEnabled val="1"/>
        </dgm:presLayoutVars>
      </dgm:prSet>
      <dgm:spPr/>
    </dgm:pt>
    <dgm:pt modelId="{7379634A-49B4-4980-B69B-C9A73C9677B1}" type="pres">
      <dgm:prSet presAssocID="{C314B868-4912-403A-9019-6E3DDBDBA61D}" presName="levelTx" presStyleLbl="revTx" presStyleIdx="0" presStyleCnt="0">
        <dgm:presLayoutVars>
          <dgm:chMax val="1"/>
          <dgm:bulletEnabled val="1"/>
        </dgm:presLayoutVars>
      </dgm:prSet>
      <dgm:spPr/>
    </dgm:pt>
    <dgm:pt modelId="{F5229C94-3CBD-4B94-9023-DD622E5988B3}" type="pres">
      <dgm:prSet presAssocID="{616DF350-80A4-4103-BD33-C3C19E75969B}" presName="Name8" presStyleCnt="0"/>
      <dgm:spPr/>
    </dgm:pt>
    <dgm:pt modelId="{146B1374-F846-4E57-A8ED-F3745EA001EB}" type="pres">
      <dgm:prSet presAssocID="{616DF350-80A4-4103-BD33-C3C19E75969B}" presName="level" presStyleLbl="node1" presStyleIdx="4" presStyleCnt="5">
        <dgm:presLayoutVars>
          <dgm:chMax val="1"/>
          <dgm:bulletEnabled val="1"/>
        </dgm:presLayoutVars>
      </dgm:prSet>
      <dgm:spPr/>
    </dgm:pt>
    <dgm:pt modelId="{29BB0511-210F-4426-8AF8-57327DFC8012}" type="pres">
      <dgm:prSet presAssocID="{616DF350-80A4-4103-BD33-C3C19E75969B}" presName="levelTx" presStyleLbl="revTx" presStyleIdx="0" presStyleCnt="0">
        <dgm:presLayoutVars>
          <dgm:chMax val="1"/>
          <dgm:bulletEnabled val="1"/>
        </dgm:presLayoutVars>
      </dgm:prSet>
      <dgm:spPr/>
    </dgm:pt>
  </dgm:ptLst>
  <dgm:cxnLst>
    <dgm:cxn modelId="{9FFD2804-4A5B-447F-9763-DE9F595D5E1C}" type="presOf" srcId="{411753EC-06C3-46F8-9811-15D40108BBDE}" destId="{A8596BC0-E956-437A-95ED-D0A4A8758998}" srcOrd="0" destOrd="0" presId="urn:microsoft.com/office/officeart/2005/8/layout/pyramid1"/>
    <dgm:cxn modelId="{2B68942B-F9FE-4DFD-83C6-589FBFCC48C5}" srcId="{68FD0326-5BD7-45B0-B364-5BDC48BB8846}" destId="{C930695F-D2DA-49A1-88A5-0959C57024CA}" srcOrd="1" destOrd="0" parTransId="{839EDBC5-CAB9-4C21-95B1-900D8EB65A6B}" sibTransId="{226DD37C-0CB9-4675-BF7A-435106CF275D}"/>
    <dgm:cxn modelId="{2E3EC52D-9BC2-4766-B557-D6E0FDDD760F}" type="presOf" srcId="{411753EC-06C3-46F8-9811-15D40108BBDE}" destId="{C8818F51-7683-49A8-A7FF-3F40D725C74D}" srcOrd="1" destOrd="0" presId="urn:microsoft.com/office/officeart/2005/8/layout/pyramid1"/>
    <dgm:cxn modelId="{09930F3E-9324-4959-AECF-1274DC82B0CC}" type="presOf" srcId="{68FD0326-5BD7-45B0-B364-5BDC48BB8846}" destId="{60C3625E-FC32-4F0F-9B24-7834F149C0F8}" srcOrd="0" destOrd="0" presId="urn:microsoft.com/office/officeart/2005/8/layout/pyramid1"/>
    <dgm:cxn modelId="{94F9AD5A-52F9-4A2C-B02E-A1C16DCEA7B7}" type="presOf" srcId="{C930695F-D2DA-49A1-88A5-0959C57024CA}" destId="{9C105A6A-A7D3-4C0C-9C1A-12CA0E8602A4}" srcOrd="1" destOrd="0" presId="urn:microsoft.com/office/officeart/2005/8/layout/pyramid1"/>
    <dgm:cxn modelId="{6AB4FD81-B47B-425F-AC7C-48D60936A51B}" srcId="{68FD0326-5BD7-45B0-B364-5BDC48BB8846}" destId="{411753EC-06C3-46F8-9811-15D40108BBDE}" srcOrd="0" destOrd="0" parTransId="{CB3D6255-A176-474F-8537-4304205F21A8}" sibTransId="{3D659266-0B8D-4EA4-AB2B-4098D306CE90}"/>
    <dgm:cxn modelId="{06397983-767E-4CF5-96E1-6BB783A04E43}" type="presOf" srcId="{C314B868-4912-403A-9019-6E3DDBDBA61D}" destId="{7379634A-49B4-4980-B69B-C9A73C9677B1}" srcOrd="1" destOrd="0" presId="urn:microsoft.com/office/officeart/2005/8/layout/pyramid1"/>
    <dgm:cxn modelId="{74984286-2DDD-43EC-ACAF-369CB32CC44C}" type="presOf" srcId="{C930695F-D2DA-49A1-88A5-0959C57024CA}" destId="{5E12F396-4FD0-4389-A7DF-145C7C4DE767}" srcOrd="0" destOrd="0" presId="urn:microsoft.com/office/officeart/2005/8/layout/pyramid1"/>
    <dgm:cxn modelId="{EA7EF9AD-546D-4B9A-8E6C-7C20932D8427}" type="presOf" srcId="{BB383120-A6CC-49AD-9BBD-63B865796CB1}" destId="{4C4C1A60-8028-448B-9E1A-DD88556EC375}" srcOrd="0" destOrd="0" presId="urn:microsoft.com/office/officeart/2005/8/layout/pyramid1"/>
    <dgm:cxn modelId="{9D1356C2-490E-4273-9976-6C2B5D83B3A8}" type="presOf" srcId="{616DF350-80A4-4103-BD33-C3C19E75969B}" destId="{146B1374-F846-4E57-A8ED-F3745EA001EB}" srcOrd="0" destOrd="0" presId="urn:microsoft.com/office/officeart/2005/8/layout/pyramid1"/>
    <dgm:cxn modelId="{6CEEE4D7-2DF5-4409-BEFC-E86B51EBA416}" type="presOf" srcId="{C314B868-4912-403A-9019-6E3DDBDBA61D}" destId="{074FB938-1BB9-47D9-8D09-BDBF23D0E65E}" srcOrd="0" destOrd="0" presId="urn:microsoft.com/office/officeart/2005/8/layout/pyramid1"/>
    <dgm:cxn modelId="{09444CD8-4B79-4530-8F00-05EE9F0606C1}" srcId="{68FD0326-5BD7-45B0-B364-5BDC48BB8846}" destId="{BB383120-A6CC-49AD-9BBD-63B865796CB1}" srcOrd="2" destOrd="0" parTransId="{C4937BBE-4874-4DBF-A19E-EA609AF5B0C0}" sibTransId="{01D21356-AC87-46B3-8AA9-654BE89A781D}"/>
    <dgm:cxn modelId="{5F3A5FDB-59B0-41DD-B694-A572012A8758}" type="presOf" srcId="{BB383120-A6CC-49AD-9BBD-63B865796CB1}" destId="{174565A1-A1FE-4F53-96E1-80AA8B4EFBA9}" srcOrd="1" destOrd="0" presId="urn:microsoft.com/office/officeart/2005/8/layout/pyramid1"/>
    <dgm:cxn modelId="{B25A86DE-5360-4C13-8CD9-F1CD6644966E}" srcId="{68FD0326-5BD7-45B0-B364-5BDC48BB8846}" destId="{C314B868-4912-403A-9019-6E3DDBDBA61D}" srcOrd="3" destOrd="0" parTransId="{39538AF0-2D20-435D-B588-93940301B663}" sibTransId="{ED6BACE3-1BB9-41C6-91DC-E3463B82B252}"/>
    <dgm:cxn modelId="{F4500AE5-EE9E-4A6D-A23A-98619D2A3349}" srcId="{68FD0326-5BD7-45B0-B364-5BDC48BB8846}" destId="{616DF350-80A4-4103-BD33-C3C19E75969B}" srcOrd="4" destOrd="0" parTransId="{1D135C22-DBD9-4561-B388-5A4CE5DC338F}" sibTransId="{2A97D8CC-DCCE-448B-8A81-A03388C94384}"/>
    <dgm:cxn modelId="{E964ACF5-E018-4918-B9DB-F1AD93F75038}" type="presOf" srcId="{616DF350-80A4-4103-BD33-C3C19E75969B}" destId="{29BB0511-210F-4426-8AF8-57327DFC8012}" srcOrd="1" destOrd="0" presId="urn:microsoft.com/office/officeart/2005/8/layout/pyramid1"/>
    <dgm:cxn modelId="{6AB1BEDE-55C9-4AD5-8E2E-A154AA2E060B}" type="presParOf" srcId="{60C3625E-FC32-4F0F-9B24-7834F149C0F8}" destId="{F9044D7E-578E-43E9-B95E-1F29AA189777}" srcOrd="0" destOrd="0" presId="urn:microsoft.com/office/officeart/2005/8/layout/pyramid1"/>
    <dgm:cxn modelId="{3E587514-C2B2-41DA-9FF4-D61A87A84051}" type="presParOf" srcId="{F9044D7E-578E-43E9-B95E-1F29AA189777}" destId="{A8596BC0-E956-437A-95ED-D0A4A8758998}" srcOrd="0" destOrd="0" presId="urn:microsoft.com/office/officeart/2005/8/layout/pyramid1"/>
    <dgm:cxn modelId="{CBB761EA-0A14-41FD-8BAB-2D41A0C0A17F}" type="presParOf" srcId="{F9044D7E-578E-43E9-B95E-1F29AA189777}" destId="{C8818F51-7683-49A8-A7FF-3F40D725C74D}" srcOrd="1" destOrd="0" presId="urn:microsoft.com/office/officeart/2005/8/layout/pyramid1"/>
    <dgm:cxn modelId="{81D830DF-8E4B-4C7E-BCC0-4B1A5CE79CCF}" type="presParOf" srcId="{60C3625E-FC32-4F0F-9B24-7834F149C0F8}" destId="{F26085FB-B9C9-46CD-8327-7285EE793D67}" srcOrd="1" destOrd="0" presId="urn:microsoft.com/office/officeart/2005/8/layout/pyramid1"/>
    <dgm:cxn modelId="{1B49788B-3631-4BA2-8329-B78DDB774BB7}" type="presParOf" srcId="{F26085FB-B9C9-46CD-8327-7285EE793D67}" destId="{5E12F396-4FD0-4389-A7DF-145C7C4DE767}" srcOrd="0" destOrd="0" presId="urn:microsoft.com/office/officeart/2005/8/layout/pyramid1"/>
    <dgm:cxn modelId="{5D54F204-5D67-42AE-8D6C-BFF684CE4737}" type="presParOf" srcId="{F26085FB-B9C9-46CD-8327-7285EE793D67}" destId="{9C105A6A-A7D3-4C0C-9C1A-12CA0E8602A4}" srcOrd="1" destOrd="0" presId="urn:microsoft.com/office/officeart/2005/8/layout/pyramid1"/>
    <dgm:cxn modelId="{8267144A-D07F-405E-A5B2-FD0A4B1569AE}" type="presParOf" srcId="{60C3625E-FC32-4F0F-9B24-7834F149C0F8}" destId="{DD69B046-13D9-4319-BFDC-B73E8FCF0333}" srcOrd="2" destOrd="0" presId="urn:microsoft.com/office/officeart/2005/8/layout/pyramid1"/>
    <dgm:cxn modelId="{93F9B732-E076-4E64-A15B-9AAD5C6AD2B3}" type="presParOf" srcId="{DD69B046-13D9-4319-BFDC-B73E8FCF0333}" destId="{4C4C1A60-8028-448B-9E1A-DD88556EC375}" srcOrd="0" destOrd="0" presId="urn:microsoft.com/office/officeart/2005/8/layout/pyramid1"/>
    <dgm:cxn modelId="{F0A87524-0A39-4E9E-A2B1-67E25FF4BEB2}" type="presParOf" srcId="{DD69B046-13D9-4319-BFDC-B73E8FCF0333}" destId="{174565A1-A1FE-4F53-96E1-80AA8B4EFBA9}" srcOrd="1" destOrd="0" presId="urn:microsoft.com/office/officeart/2005/8/layout/pyramid1"/>
    <dgm:cxn modelId="{6F4BCA87-35DB-4059-91B4-2A1788641A96}" type="presParOf" srcId="{60C3625E-FC32-4F0F-9B24-7834F149C0F8}" destId="{E0E8B59F-9400-4704-BE04-1B9A68A877F4}" srcOrd="3" destOrd="0" presId="urn:microsoft.com/office/officeart/2005/8/layout/pyramid1"/>
    <dgm:cxn modelId="{14708C0C-48E0-4B45-A8EC-441BE54B7C8F}" type="presParOf" srcId="{E0E8B59F-9400-4704-BE04-1B9A68A877F4}" destId="{074FB938-1BB9-47D9-8D09-BDBF23D0E65E}" srcOrd="0" destOrd="0" presId="urn:microsoft.com/office/officeart/2005/8/layout/pyramid1"/>
    <dgm:cxn modelId="{1B739944-B777-40FE-8674-50174F624FAF}" type="presParOf" srcId="{E0E8B59F-9400-4704-BE04-1B9A68A877F4}" destId="{7379634A-49B4-4980-B69B-C9A73C9677B1}" srcOrd="1" destOrd="0" presId="urn:microsoft.com/office/officeart/2005/8/layout/pyramid1"/>
    <dgm:cxn modelId="{2881F372-709C-4174-AF64-3236CC5FE430}" type="presParOf" srcId="{60C3625E-FC32-4F0F-9B24-7834F149C0F8}" destId="{F5229C94-3CBD-4B94-9023-DD622E5988B3}" srcOrd="4" destOrd="0" presId="urn:microsoft.com/office/officeart/2005/8/layout/pyramid1"/>
    <dgm:cxn modelId="{A3A92C41-0E8B-4139-807A-DA3A9E092C93}" type="presParOf" srcId="{F5229C94-3CBD-4B94-9023-DD622E5988B3}" destId="{146B1374-F846-4E57-A8ED-F3745EA001EB}" srcOrd="0" destOrd="0" presId="urn:microsoft.com/office/officeart/2005/8/layout/pyramid1"/>
    <dgm:cxn modelId="{5F424477-ADD2-4328-8F62-CA5C1E5F5B68}" type="presParOf" srcId="{F5229C94-3CBD-4B94-9023-DD622E5988B3}" destId="{29BB0511-210F-4426-8AF8-57327DFC8012}"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96BC0-E956-437A-95ED-D0A4A8758998}">
      <dsp:nvSpPr>
        <dsp:cNvPr id="0" name=""/>
        <dsp:cNvSpPr/>
      </dsp:nvSpPr>
      <dsp:spPr>
        <a:xfrm>
          <a:off x="2443565" y="0"/>
          <a:ext cx="1221782" cy="731519"/>
        </a:xfrm>
        <a:prstGeom prst="trapezoid">
          <a:avLst>
            <a:gd name="adj" fmla="val 83510"/>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zh-TW" altLang="en-US" sz="2300" b="1" kern="1200">
              <a:latin typeface="Aptos Display" panose="020F0302020204030204"/>
            </a:rPr>
            <a:t>76 – 100  </a:t>
          </a:r>
          <a:endParaRPr lang="zh-TW" altLang="en-US" sz="2300" b="1" kern="1200"/>
        </a:p>
      </dsp:txBody>
      <dsp:txXfrm>
        <a:off x="2443565" y="0"/>
        <a:ext cx="1221782" cy="731519"/>
      </dsp:txXfrm>
    </dsp:sp>
    <dsp:sp modelId="{5E12F396-4FD0-4389-A7DF-145C7C4DE767}">
      <dsp:nvSpPr>
        <dsp:cNvPr id="0" name=""/>
        <dsp:cNvSpPr/>
      </dsp:nvSpPr>
      <dsp:spPr>
        <a:xfrm>
          <a:off x="1832674" y="731520"/>
          <a:ext cx="2443565" cy="731519"/>
        </a:xfrm>
        <a:prstGeom prst="trapezoid">
          <a:avLst>
            <a:gd name="adj" fmla="val 83510"/>
          </a:avLst>
        </a:prstGeom>
        <a:solidFill>
          <a:schemeClr val="accent3">
            <a:alpha val="90000"/>
            <a:hueOff val="0"/>
            <a:satOff val="0"/>
            <a:lumOff val="0"/>
            <a:alphaOff val="-1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zh-TW" altLang="en-US" sz="2300" b="1" kern="1200">
              <a:latin typeface="Aptos Display" panose="020F0302020204030204"/>
            </a:rPr>
            <a:t>51 - 75</a:t>
          </a:r>
          <a:endParaRPr lang="zh-TW" altLang="en-US" sz="2300" b="1" kern="1200"/>
        </a:p>
      </dsp:txBody>
      <dsp:txXfrm>
        <a:off x="2260298" y="731520"/>
        <a:ext cx="1588317" cy="731519"/>
      </dsp:txXfrm>
    </dsp:sp>
    <dsp:sp modelId="{4C4C1A60-8028-448B-9E1A-DD88556EC375}">
      <dsp:nvSpPr>
        <dsp:cNvPr id="0" name=""/>
        <dsp:cNvSpPr/>
      </dsp:nvSpPr>
      <dsp:spPr>
        <a:xfrm>
          <a:off x="1221782" y="1463040"/>
          <a:ext cx="3665348" cy="731519"/>
        </a:xfrm>
        <a:prstGeom prst="trapezoid">
          <a:avLst>
            <a:gd name="adj" fmla="val 83510"/>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zh-TW" altLang="en-US" sz="2300" b="1" kern="1200">
              <a:latin typeface="Aptos Display" panose="020F0302020204030204"/>
            </a:rPr>
            <a:t>26 -  50</a:t>
          </a:r>
          <a:endParaRPr lang="zh-TW" altLang="en-US" sz="2300" b="1" kern="1200"/>
        </a:p>
      </dsp:txBody>
      <dsp:txXfrm>
        <a:off x="1863218" y="1463040"/>
        <a:ext cx="2382476" cy="731519"/>
      </dsp:txXfrm>
    </dsp:sp>
    <dsp:sp modelId="{074FB938-1BB9-47D9-8D09-BDBF23D0E65E}">
      <dsp:nvSpPr>
        <dsp:cNvPr id="0" name=""/>
        <dsp:cNvSpPr/>
      </dsp:nvSpPr>
      <dsp:spPr>
        <a:xfrm>
          <a:off x="610891" y="2194559"/>
          <a:ext cx="4887131" cy="731519"/>
        </a:xfrm>
        <a:prstGeom prst="trapezoid">
          <a:avLst>
            <a:gd name="adj" fmla="val 83510"/>
          </a:avLst>
        </a:prstGeom>
        <a:solidFill>
          <a:schemeClr val="accent3">
            <a:alpha val="90000"/>
            <a:hueOff val="0"/>
            <a:satOff val="0"/>
            <a:lumOff val="0"/>
            <a:alphaOff val="-3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zh-TW" altLang="en-US" sz="2300" b="1" kern="1200">
              <a:latin typeface="Aptos Display" panose="020F0302020204030204"/>
            </a:rPr>
            <a:t>1 – 25</a:t>
          </a:r>
        </a:p>
      </dsp:txBody>
      <dsp:txXfrm>
        <a:off x="1466139" y="2194559"/>
        <a:ext cx="3176635" cy="731519"/>
      </dsp:txXfrm>
    </dsp:sp>
    <dsp:sp modelId="{146B1374-F846-4E57-A8ED-F3745EA001EB}">
      <dsp:nvSpPr>
        <dsp:cNvPr id="0" name=""/>
        <dsp:cNvSpPr/>
      </dsp:nvSpPr>
      <dsp:spPr>
        <a:xfrm>
          <a:off x="0" y="2926079"/>
          <a:ext cx="6108913" cy="731519"/>
        </a:xfrm>
        <a:prstGeom prst="trapezoid">
          <a:avLst>
            <a:gd name="adj" fmla="val 83510"/>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zh-TW" altLang="en-US" sz="2300" b="1" kern="1200">
              <a:latin typeface="Aptos Display" panose="020F0302020204030204"/>
            </a:rPr>
            <a:t>0 or lower</a:t>
          </a:r>
          <a:endParaRPr lang="zh-TW" altLang="en-US" sz="2300" b="1" kern="1200"/>
        </a:p>
      </dsp:txBody>
      <dsp:txXfrm>
        <a:off x="1069059" y="2926079"/>
        <a:ext cx="3970794" cy="73151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1849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4883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74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6855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76905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8281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8990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1269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9664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564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11941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699424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06107" y="474225"/>
            <a:ext cx="10364755" cy="2955212"/>
          </a:xfrm>
        </p:spPr>
        <p:txBody>
          <a:bodyPr>
            <a:normAutofit/>
          </a:bodyPr>
          <a:lstStyle/>
          <a:p>
            <a:r>
              <a:rPr lang="zh-CN">
                <a:ea typeface="+mj-lt"/>
                <a:cs typeface="+mj-lt"/>
              </a:rPr>
              <a:t>Introduction to Database Systems</a:t>
            </a:r>
            <a:r>
              <a:rPr lang="zh-CN" altLang="en-US">
                <a:ea typeface="+mj-lt"/>
                <a:cs typeface="+mj-lt"/>
              </a:rPr>
              <a:t> </a:t>
            </a:r>
            <a:br>
              <a:rPr lang="zh-CN" altLang="en-US">
                <a:ea typeface="+mj-lt"/>
                <a:cs typeface="+mj-lt"/>
              </a:rPr>
            </a:br>
            <a:r>
              <a:rPr lang="zh-CN" sz="3600">
                <a:ea typeface="+mj-lt"/>
                <a:cs typeface="+mj-lt"/>
              </a:rPr>
              <a:t>Group Project</a:t>
            </a:r>
            <a:r>
              <a:rPr lang="en-US" altLang="zh-CN" sz="3600">
                <a:ea typeface="+mj-lt"/>
                <a:cs typeface="+mj-lt"/>
              </a:rPr>
              <a:t>:Library  Database</a:t>
            </a:r>
            <a:endParaRPr lang="en-US" altLang="zh-CN" sz="3600">
              <a:ea typeface="等线 Light"/>
            </a:endParaRPr>
          </a:p>
        </p:txBody>
      </p:sp>
      <p:sp>
        <p:nvSpPr>
          <p:cNvPr id="3" name="副标题 2"/>
          <p:cNvSpPr>
            <a:spLocks noGrp="1"/>
          </p:cNvSpPr>
          <p:nvPr>
            <p:ph type="subTitle" idx="1"/>
          </p:nvPr>
        </p:nvSpPr>
        <p:spPr>
          <a:xfrm>
            <a:off x="1088572" y="3602038"/>
            <a:ext cx="9579428" cy="2627700"/>
          </a:xfrm>
        </p:spPr>
        <p:txBody>
          <a:bodyPr vert="horz" lIns="91440" tIns="45720" rIns="91440" bIns="45720" rtlCol="0" anchor="t">
            <a:normAutofit/>
          </a:bodyPr>
          <a:lstStyle/>
          <a:p>
            <a:r>
              <a:rPr lang="zh-CN" altLang="en-US">
                <a:ea typeface="宋体"/>
              </a:rPr>
              <a:t>Group: 5A</a:t>
            </a:r>
          </a:p>
          <a:p>
            <a:r>
              <a:rPr lang="zh-CN" altLang="en-US">
                <a:ea typeface="宋体"/>
              </a:rPr>
              <a:t>Group member list:</a:t>
            </a:r>
            <a:endParaRPr lang="zh-CN"/>
          </a:p>
          <a:p>
            <a:pPr algn="l"/>
            <a:r>
              <a:rPr lang="zh-CN" altLang="en-US" sz="2000">
                <a:ea typeface="+mn-lt"/>
                <a:cs typeface="+mn-lt"/>
              </a:rPr>
              <a:t>          </a:t>
            </a:r>
            <a:r>
              <a:rPr lang="zh-CN" sz="2000">
                <a:ea typeface="+mn-lt"/>
                <a:cs typeface="+mn-lt"/>
              </a:rPr>
              <a:t>Lai Kin Long,20212046(Project leader+ Database designer+ SQL programmer)</a:t>
            </a:r>
            <a:endParaRPr lang="zh-CN" sz="2000">
              <a:ea typeface="宋体"/>
            </a:endParaRPr>
          </a:p>
          <a:p>
            <a:r>
              <a:rPr lang="zh-CN" sz="2000">
                <a:ea typeface="+mn-lt"/>
                <a:cs typeface="+mn-lt"/>
              </a:rPr>
              <a:t>JIAN Chun Hin,20207461(SQL programmer + project report writer)</a:t>
            </a:r>
            <a:endParaRPr lang="zh-CN" sz="2000">
              <a:ea typeface="宋体"/>
            </a:endParaRPr>
          </a:p>
          <a:p>
            <a:r>
              <a:rPr lang="zh-CN" sz="2000">
                <a:ea typeface="+mn-lt"/>
                <a:cs typeface="+mn-lt"/>
              </a:rPr>
              <a:t>Yao Yi Tong,20217036(user representative + Database designer)</a:t>
            </a:r>
            <a:endParaRPr lang="zh-CN" sz="2000">
              <a:ea typeface="宋体"/>
            </a:endParaRPr>
          </a:p>
          <a:p>
            <a:r>
              <a:rPr lang="zh-CN" sz="2000">
                <a:ea typeface="+mn-lt"/>
                <a:cs typeface="+mn-lt"/>
              </a:rPr>
              <a:t>Li Pui Lam,20214909( User representative +  Quality assurance)</a:t>
            </a:r>
            <a:endParaRPr lang="zh-CN" sz="2000"/>
          </a:p>
          <a:p>
            <a:endParaRPr lang="zh-CN" altLang="en-US">
              <a:ea typeface="宋体" panose="02010600030101010101" pitchFamily="2" charset="-122"/>
            </a:endParaRPr>
          </a:p>
        </p:txBody>
      </p: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示&#10;&#10;已自动生成说明">
            <a:extLst>
              <a:ext uri="{FF2B5EF4-FFF2-40B4-BE49-F238E27FC236}">
                <a16:creationId xmlns:a16="http://schemas.microsoft.com/office/drawing/2014/main" id="{92DDF98D-4E9A-D48A-E42B-93038FF89CD5}"/>
              </a:ext>
            </a:extLst>
          </p:cNvPr>
          <p:cNvPicPr>
            <a:picLocks noGrp="1" noChangeAspect="1"/>
          </p:cNvPicPr>
          <p:nvPr>
            <p:ph idx="1"/>
          </p:nvPr>
        </p:nvPicPr>
        <p:blipFill>
          <a:blip r:embed="rId2"/>
          <a:stretch>
            <a:fillRect/>
          </a:stretch>
        </p:blipFill>
        <p:spPr>
          <a:xfrm>
            <a:off x="3880868" y="1137142"/>
            <a:ext cx="4426208" cy="5644474"/>
          </a:xfrm>
        </p:spPr>
      </p:pic>
      <p:sp>
        <p:nvSpPr>
          <p:cNvPr id="2" name="标题 1">
            <a:extLst>
              <a:ext uri="{FF2B5EF4-FFF2-40B4-BE49-F238E27FC236}">
                <a16:creationId xmlns:a16="http://schemas.microsoft.com/office/drawing/2014/main" id="{BF927D50-7A96-FC8C-6DF5-60D456931709}"/>
              </a:ext>
            </a:extLst>
          </p:cNvPr>
          <p:cNvSpPr>
            <a:spLocks noGrp="1"/>
          </p:cNvSpPr>
          <p:nvPr>
            <p:ph type="title"/>
          </p:nvPr>
        </p:nvSpPr>
        <p:spPr>
          <a:xfrm>
            <a:off x="21327" y="804009"/>
            <a:ext cx="5863886" cy="657906"/>
          </a:xfrm>
        </p:spPr>
        <p:txBody>
          <a:bodyPr>
            <a:normAutofit/>
          </a:bodyPr>
          <a:lstStyle/>
          <a:p>
            <a:r>
              <a:rPr lang="zh-CN" altLang="en-US" sz="3800">
                <a:ea typeface="宋体"/>
              </a:rPr>
              <a:t>Entity Relationship Diagram</a:t>
            </a:r>
            <a:endParaRPr lang="zh-CN" altLang="en-US"/>
          </a:p>
        </p:txBody>
      </p:sp>
    </p:spTree>
    <p:extLst>
      <p:ext uri="{BB962C8B-B14F-4D97-AF65-F5344CB8AC3E}">
        <p14:creationId xmlns:p14="http://schemas.microsoft.com/office/powerpoint/2010/main" val="69532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DF028-F41F-8F7D-F045-7C7FF10D1896}"/>
              </a:ext>
            </a:extLst>
          </p:cNvPr>
          <p:cNvSpPr>
            <a:spLocks noGrp="1"/>
          </p:cNvSpPr>
          <p:nvPr>
            <p:ph type="title"/>
          </p:nvPr>
        </p:nvSpPr>
        <p:spPr>
          <a:xfrm>
            <a:off x="838200" y="505084"/>
            <a:ext cx="10515600" cy="1325563"/>
          </a:xfrm>
        </p:spPr>
        <p:txBody>
          <a:bodyPr/>
          <a:lstStyle/>
          <a:p>
            <a:r>
              <a:rPr lang="zh-CN">
                <a:ea typeface="+mj-lt"/>
                <a:cs typeface="+mj-lt"/>
              </a:rPr>
              <a:t>Database Model</a:t>
            </a:r>
            <a:endParaRPr lang="zh-CN"/>
          </a:p>
        </p:txBody>
      </p:sp>
      <p:sp>
        <p:nvSpPr>
          <p:cNvPr id="3" name="内容占位符 2">
            <a:extLst>
              <a:ext uri="{FF2B5EF4-FFF2-40B4-BE49-F238E27FC236}">
                <a16:creationId xmlns:a16="http://schemas.microsoft.com/office/drawing/2014/main" id="{417D6088-A6A2-7B7E-06ED-84F0DF4BF896}"/>
              </a:ext>
            </a:extLst>
          </p:cNvPr>
          <p:cNvSpPr>
            <a:spLocks noGrp="1"/>
          </p:cNvSpPr>
          <p:nvPr>
            <p:ph idx="1"/>
          </p:nvPr>
        </p:nvSpPr>
        <p:spPr/>
        <p:txBody>
          <a:bodyPr vert="horz" lIns="91440" tIns="45720" rIns="91440" bIns="45720" rtlCol="0" anchor="t">
            <a:normAutofit/>
          </a:bodyPr>
          <a:lstStyle/>
          <a:p>
            <a:pPr marL="0" indent="0">
              <a:buNone/>
            </a:pPr>
            <a:r>
              <a:rPr lang="zh-CN" altLang="en-US">
                <a:ea typeface="宋体"/>
              </a:rPr>
              <a:t>Seven tables</a:t>
            </a:r>
            <a:endParaRPr lang="zh-CN"/>
          </a:p>
          <a:p>
            <a:pPr>
              <a:buFont typeface="Calibri" panose="020B0604020202020204" pitchFamily="34" charset="0"/>
              <a:buChar char="-"/>
            </a:pPr>
            <a:r>
              <a:rPr lang="zh-CN" altLang="en-US">
                <a:ea typeface="宋体"/>
              </a:rPr>
              <a:t>RECORD</a:t>
            </a:r>
          </a:p>
          <a:p>
            <a:pPr>
              <a:buFont typeface="Calibri" panose="020B0604020202020204" pitchFamily="34" charset="0"/>
              <a:buChar char="-"/>
            </a:pPr>
            <a:r>
              <a:rPr lang="zh-CN" altLang="en-US">
                <a:ea typeface="宋体"/>
              </a:rPr>
              <a:t>STUDENT</a:t>
            </a:r>
          </a:p>
          <a:p>
            <a:pPr>
              <a:buFont typeface="Calibri" panose="020B0604020202020204" pitchFamily="34" charset="0"/>
              <a:buChar char="-"/>
            </a:pPr>
            <a:r>
              <a:rPr lang="zh-CN" altLang="en-US">
                <a:ea typeface="宋体"/>
              </a:rPr>
              <a:t>BOOK</a:t>
            </a:r>
          </a:p>
          <a:p>
            <a:pPr>
              <a:buFont typeface="Calibri" panose="020B0604020202020204" pitchFamily="34" charset="0"/>
              <a:buChar char="-"/>
            </a:pPr>
            <a:r>
              <a:rPr lang="zh-CN" altLang="en-US">
                <a:ea typeface="宋体"/>
              </a:rPr>
              <a:t>DEVICE</a:t>
            </a:r>
          </a:p>
          <a:p>
            <a:pPr>
              <a:buFont typeface="Calibri" panose="020B0604020202020204" pitchFamily="34" charset="0"/>
              <a:buChar char="-"/>
            </a:pPr>
            <a:r>
              <a:rPr lang="zh-CN" altLang="en-US">
                <a:ea typeface="宋体"/>
              </a:rPr>
              <a:t>STAFF</a:t>
            </a:r>
          </a:p>
          <a:p>
            <a:pPr>
              <a:buFont typeface="Calibri" panose="020B0604020202020204" pitchFamily="34" charset="0"/>
              <a:buChar char="-"/>
            </a:pPr>
            <a:r>
              <a:rPr lang="zh-CN" altLang="en-US">
                <a:ea typeface="宋体"/>
              </a:rPr>
              <a:t>DONATION</a:t>
            </a:r>
          </a:p>
          <a:p>
            <a:pPr>
              <a:buFont typeface="Calibri" panose="020B0604020202020204" pitchFamily="34" charset="0"/>
              <a:buChar char="-"/>
            </a:pPr>
            <a:r>
              <a:rPr lang="zh-CN" altLang="en-US">
                <a:ea typeface="宋体"/>
              </a:rPr>
              <a:t>PUNISHMENT</a:t>
            </a:r>
            <a:endParaRPr lang="zh-CN">
              <a:ea typeface="宋体" panose="02010600030101010101" pitchFamily="2" charset="-122"/>
            </a:endParaRPr>
          </a:p>
          <a:p>
            <a:pPr>
              <a:buFont typeface="Calibri" panose="020B0604020202020204" pitchFamily="34" charset="0"/>
              <a:buChar char="-"/>
            </a:pPr>
            <a:endParaRPr lang="zh-CN">
              <a:ea typeface="宋体"/>
            </a:endParaRPr>
          </a:p>
        </p:txBody>
      </p:sp>
    </p:spTree>
    <p:extLst>
      <p:ext uri="{BB962C8B-B14F-4D97-AF65-F5344CB8AC3E}">
        <p14:creationId xmlns:p14="http://schemas.microsoft.com/office/powerpoint/2010/main" val="510676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A0B2-FA49-A367-D057-A5FA61BFB58F}"/>
              </a:ext>
            </a:extLst>
          </p:cNvPr>
          <p:cNvSpPr>
            <a:spLocks noGrp="1"/>
          </p:cNvSpPr>
          <p:nvPr>
            <p:ph type="title"/>
          </p:nvPr>
        </p:nvSpPr>
        <p:spPr/>
        <p:txBody>
          <a:bodyPr/>
          <a:lstStyle/>
          <a:p>
            <a:r>
              <a:rPr lang="en-US" dirty="0"/>
              <a:t>Data to be computed</a:t>
            </a:r>
          </a:p>
        </p:txBody>
      </p:sp>
      <p:pic>
        <p:nvPicPr>
          <p:cNvPr id="4" name="Content Placeholder 3" descr="A white background with black text&#10;&#10;Description automatically generated">
            <a:extLst>
              <a:ext uri="{FF2B5EF4-FFF2-40B4-BE49-F238E27FC236}">
                <a16:creationId xmlns:a16="http://schemas.microsoft.com/office/drawing/2014/main" id="{0BF8656F-368A-59DC-47A9-EBF2E0A3632B}"/>
              </a:ext>
            </a:extLst>
          </p:cNvPr>
          <p:cNvPicPr>
            <a:picLocks noGrp="1" noChangeAspect="1"/>
          </p:cNvPicPr>
          <p:nvPr>
            <p:ph idx="1"/>
          </p:nvPr>
        </p:nvPicPr>
        <p:blipFill>
          <a:blip r:embed="rId2"/>
          <a:stretch>
            <a:fillRect/>
          </a:stretch>
        </p:blipFill>
        <p:spPr>
          <a:xfrm>
            <a:off x="418650" y="2766100"/>
            <a:ext cx="6049452" cy="3304276"/>
          </a:xfrm>
        </p:spPr>
      </p:pic>
      <p:pic>
        <p:nvPicPr>
          <p:cNvPr id="5" name="Picture 4" descr="A white table with black text&#10;&#10;Description automatically generated">
            <a:extLst>
              <a:ext uri="{FF2B5EF4-FFF2-40B4-BE49-F238E27FC236}">
                <a16:creationId xmlns:a16="http://schemas.microsoft.com/office/drawing/2014/main" id="{470A7107-20A8-55A3-5A9D-ADD405EF127E}"/>
              </a:ext>
            </a:extLst>
          </p:cNvPr>
          <p:cNvPicPr>
            <a:picLocks noChangeAspect="1"/>
          </p:cNvPicPr>
          <p:nvPr/>
        </p:nvPicPr>
        <p:blipFill>
          <a:blip r:embed="rId3"/>
          <a:stretch>
            <a:fillRect/>
          </a:stretch>
        </p:blipFill>
        <p:spPr>
          <a:xfrm>
            <a:off x="6471967" y="2761711"/>
            <a:ext cx="4984631" cy="1981560"/>
          </a:xfrm>
          <a:prstGeom prst="rect">
            <a:avLst/>
          </a:prstGeom>
        </p:spPr>
      </p:pic>
      <p:sp>
        <p:nvSpPr>
          <p:cNvPr id="6" name="TextBox 5">
            <a:extLst>
              <a:ext uri="{FF2B5EF4-FFF2-40B4-BE49-F238E27FC236}">
                <a16:creationId xmlns:a16="http://schemas.microsoft.com/office/drawing/2014/main" id="{F4AE230F-9AF1-FE87-D426-96644E5ACB00}"/>
              </a:ext>
            </a:extLst>
          </p:cNvPr>
          <p:cNvSpPr txBox="1"/>
          <p:nvPr/>
        </p:nvSpPr>
        <p:spPr>
          <a:xfrm>
            <a:off x="421800" y="2113278"/>
            <a:ext cx="28214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RECORD</a:t>
            </a:r>
          </a:p>
          <a:p>
            <a:r>
              <a:rPr lang="en-US" dirty="0"/>
              <a:t>Code and result</a:t>
            </a:r>
          </a:p>
        </p:txBody>
      </p:sp>
    </p:spTree>
    <p:extLst>
      <p:ext uri="{BB962C8B-B14F-4D97-AF65-F5344CB8AC3E}">
        <p14:creationId xmlns:p14="http://schemas.microsoft.com/office/powerpoint/2010/main" val="289723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A0B2-FA49-A367-D057-A5FA61BFB58F}"/>
              </a:ext>
            </a:extLst>
          </p:cNvPr>
          <p:cNvSpPr>
            <a:spLocks noGrp="1"/>
          </p:cNvSpPr>
          <p:nvPr>
            <p:ph type="title"/>
          </p:nvPr>
        </p:nvSpPr>
        <p:spPr/>
        <p:txBody>
          <a:bodyPr/>
          <a:lstStyle/>
          <a:p>
            <a:r>
              <a:rPr lang="en-US" dirty="0"/>
              <a:t>Data to be computed</a:t>
            </a:r>
          </a:p>
        </p:txBody>
      </p:sp>
      <p:sp>
        <p:nvSpPr>
          <p:cNvPr id="6" name="TextBox 5">
            <a:extLst>
              <a:ext uri="{FF2B5EF4-FFF2-40B4-BE49-F238E27FC236}">
                <a16:creationId xmlns:a16="http://schemas.microsoft.com/office/drawing/2014/main" id="{F4AE230F-9AF1-FE87-D426-96644E5ACB00}"/>
              </a:ext>
            </a:extLst>
          </p:cNvPr>
          <p:cNvSpPr txBox="1"/>
          <p:nvPr/>
        </p:nvSpPr>
        <p:spPr>
          <a:xfrm>
            <a:off x="421800" y="2113278"/>
            <a:ext cx="28214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DONATION  </a:t>
            </a:r>
          </a:p>
          <a:p>
            <a:r>
              <a:rPr lang="en-US" dirty="0"/>
              <a:t>Code and result</a:t>
            </a:r>
          </a:p>
        </p:txBody>
      </p:sp>
      <p:pic>
        <p:nvPicPr>
          <p:cNvPr id="8" name="Content Placeholder 7" descr="A black and blue text&#10;&#10;Description automatically generated">
            <a:extLst>
              <a:ext uri="{FF2B5EF4-FFF2-40B4-BE49-F238E27FC236}">
                <a16:creationId xmlns:a16="http://schemas.microsoft.com/office/drawing/2014/main" id="{F8BE0CA4-518C-656D-BC55-2D15BFE0E58A}"/>
              </a:ext>
            </a:extLst>
          </p:cNvPr>
          <p:cNvPicPr>
            <a:picLocks noGrp="1" noChangeAspect="1"/>
          </p:cNvPicPr>
          <p:nvPr>
            <p:ph idx="1"/>
          </p:nvPr>
        </p:nvPicPr>
        <p:blipFill>
          <a:blip r:embed="rId2"/>
          <a:stretch>
            <a:fillRect/>
          </a:stretch>
        </p:blipFill>
        <p:spPr>
          <a:xfrm>
            <a:off x="1160343" y="2766459"/>
            <a:ext cx="4192258" cy="1520765"/>
          </a:xfrm>
        </p:spPr>
      </p:pic>
      <p:pic>
        <p:nvPicPr>
          <p:cNvPr id="9" name="Picture 8" descr="A white sheet with black text&#10;&#10;Description automatically generated">
            <a:extLst>
              <a:ext uri="{FF2B5EF4-FFF2-40B4-BE49-F238E27FC236}">
                <a16:creationId xmlns:a16="http://schemas.microsoft.com/office/drawing/2014/main" id="{A9301793-D943-C75C-B76D-B876325EF014}"/>
              </a:ext>
            </a:extLst>
          </p:cNvPr>
          <p:cNvPicPr>
            <a:picLocks noChangeAspect="1"/>
          </p:cNvPicPr>
          <p:nvPr/>
        </p:nvPicPr>
        <p:blipFill>
          <a:blip r:embed="rId3"/>
          <a:stretch>
            <a:fillRect/>
          </a:stretch>
        </p:blipFill>
        <p:spPr>
          <a:xfrm>
            <a:off x="5349276" y="2760093"/>
            <a:ext cx="6381750" cy="2171700"/>
          </a:xfrm>
          <a:prstGeom prst="rect">
            <a:avLst/>
          </a:prstGeom>
        </p:spPr>
      </p:pic>
    </p:spTree>
    <p:extLst>
      <p:ext uri="{BB962C8B-B14F-4D97-AF65-F5344CB8AC3E}">
        <p14:creationId xmlns:p14="http://schemas.microsoft.com/office/powerpoint/2010/main" val="109222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DC90A-9819-AFA3-CF46-B53BA7B20935}"/>
              </a:ext>
            </a:extLst>
          </p:cNvPr>
          <p:cNvSpPr>
            <a:spLocks noGrp="1"/>
          </p:cNvSpPr>
          <p:nvPr>
            <p:ph type="title"/>
          </p:nvPr>
        </p:nvSpPr>
        <p:spPr/>
        <p:txBody>
          <a:bodyPr/>
          <a:lstStyle/>
          <a:p>
            <a:r>
              <a:rPr lang="zh-CN" altLang="en-US">
                <a:ea typeface="宋体"/>
              </a:rPr>
              <a:t>Table - RECORD </a:t>
            </a:r>
            <a:endParaRPr lang="zh-CN" altLang="en-US"/>
          </a:p>
        </p:txBody>
      </p:sp>
      <p:pic>
        <p:nvPicPr>
          <p:cNvPr id="4" name="内容占位符 3" descr="表格&#10;&#10;已自动生成说明">
            <a:extLst>
              <a:ext uri="{FF2B5EF4-FFF2-40B4-BE49-F238E27FC236}">
                <a16:creationId xmlns:a16="http://schemas.microsoft.com/office/drawing/2014/main" id="{ECEB36AB-4F14-447C-1437-4BB8D1FA3529}"/>
              </a:ext>
            </a:extLst>
          </p:cNvPr>
          <p:cNvPicPr>
            <a:picLocks noGrp="1" noChangeAspect="1"/>
          </p:cNvPicPr>
          <p:nvPr>
            <p:ph idx="1"/>
          </p:nvPr>
        </p:nvPicPr>
        <p:blipFill>
          <a:blip r:embed="rId2"/>
          <a:stretch>
            <a:fillRect/>
          </a:stretch>
        </p:blipFill>
        <p:spPr>
          <a:xfrm>
            <a:off x="1063690" y="1652214"/>
            <a:ext cx="9341498" cy="3555159"/>
          </a:xfrm>
        </p:spPr>
      </p:pic>
    </p:spTree>
    <p:extLst>
      <p:ext uri="{BB962C8B-B14F-4D97-AF65-F5344CB8AC3E}">
        <p14:creationId xmlns:p14="http://schemas.microsoft.com/office/powerpoint/2010/main" val="391318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2E69E-2630-3180-1D7A-276B4DB04CE5}"/>
              </a:ext>
            </a:extLst>
          </p:cNvPr>
          <p:cNvSpPr>
            <a:spLocks noGrp="1"/>
          </p:cNvSpPr>
          <p:nvPr>
            <p:ph type="title"/>
          </p:nvPr>
        </p:nvSpPr>
        <p:spPr/>
        <p:txBody>
          <a:bodyPr/>
          <a:lstStyle/>
          <a:p>
            <a:r>
              <a:rPr lang="zh-CN" altLang="en-US">
                <a:ea typeface="宋体"/>
              </a:rPr>
              <a:t>Table - STUDENT</a:t>
            </a:r>
            <a:endParaRPr lang="zh-CN" altLang="en-US"/>
          </a:p>
        </p:txBody>
      </p:sp>
      <p:pic>
        <p:nvPicPr>
          <p:cNvPr id="4" name="内容占位符 3">
            <a:extLst>
              <a:ext uri="{FF2B5EF4-FFF2-40B4-BE49-F238E27FC236}">
                <a16:creationId xmlns:a16="http://schemas.microsoft.com/office/drawing/2014/main" id="{0813237E-5B29-0BCA-6AA4-B6BE5C1CF98C}"/>
              </a:ext>
            </a:extLst>
          </p:cNvPr>
          <p:cNvPicPr>
            <a:picLocks noGrp="1" noChangeAspect="1"/>
          </p:cNvPicPr>
          <p:nvPr>
            <p:ph idx="1"/>
          </p:nvPr>
        </p:nvPicPr>
        <p:blipFill>
          <a:blip r:embed="rId2"/>
          <a:stretch>
            <a:fillRect/>
          </a:stretch>
        </p:blipFill>
        <p:spPr>
          <a:xfrm>
            <a:off x="1004374" y="1685664"/>
            <a:ext cx="7516249" cy="3768175"/>
          </a:xfrm>
        </p:spPr>
      </p:pic>
    </p:spTree>
    <p:extLst>
      <p:ext uri="{BB962C8B-B14F-4D97-AF65-F5344CB8AC3E}">
        <p14:creationId xmlns:p14="http://schemas.microsoft.com/office/powerpoint/2010/main" val="266340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4DB9EA-FFBF-F58B-3983-94B6184D315F}"/>
              </a:ext>
            </a:extLst>
          </p:cNvPr>
          <p:cNvSpPr>
            <a:spLocks noGrp="1"/>
          </p:cNvSpPr>
          <p:nvPr>
            <p:ph type="title"/>
          </p:nvPr>
        </p:nvSpPr>
        <p:spPr/>
        <p:txBody>
          <a:bodyPr/>
          <a:lstStyle/>
          <a:p>
            <a:r>
              <a:rPr lang="zh-CN" altLang="en-US">
                <a:ea typeface="宋体"/>
              </a:rPr>
              <a:t>Table - BOOK</a:t>
            </a:r>
            <a:endParaRPr lang="zh-CN" altLang="en-US"/>
          </a:p>
        </p:txBody>
      </p:sp>
      <p:pic>
        <p:nvPicPr>
          <p:cNvPr id="4" name="内容占位符 3" descr="表格&#10;&#10;已自动生成说明">
            <a:extLst>
              <a:ext uri="{FF2B5EF4-FFF2-40B4-BE49-F238E27FC236}">
                <a16:creationId xmlns:a16="http://schemas.microsoft.com/office/drawing/2014/main" id="{FD2B468E-67FF-4A8C-9476-2F1558A62C52}"/>
              </a:ext>
            </a:extLst>
          </p:cNvPr>
          <p:cNvPicPr>
            <a:picLocks noGrp="1" noChangeAspect="1"/>
          </p:cNvPicPr>
          <p:nvPr>
            <p:ph idx="1"/>
          </p:nvPr>
        </p:nvPicPr>
        <p:blipFill>
          <a:blip r:embed="rId2"/>
          <a:stretch>
            <a:fillRect/>
          </a:stretch>
        </p:blipFill>
        <p:spPr>
          <a:xfrm>
            <a:off x="1152525" y="1820847"/>
            <a:ext cx="9124950" cy="3676650"/>
          </a:xfrm>
        </p:spPr>
      </p:pic>
    </p:spTree>
    <p:extLst>
      <p:ext uri="{BB962C8B-B14F-4D97-AF65-F5344CB8AC3E}">
        <p14:creationId xmlns:p14="http://schemas.microsoft.com/office/powerpoint/2010/main" val="425573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752C64-E304-F301-7717-CB398909C952}"/>
              </a:ext>
            </a:extLst>
          </p:cNvPr>
          <p:cNvSpPr>
            <a:spLocks noGrp="1"/>
          </p:cNvSpPr>
          <p:nvPr>
            <p:ph type="title"/>
          </p:nvPr>
        </p:nvSpPr>
        <p:spPr/>
        <p:txBody>
          <a:bodyPr/>
          <a:lstStyle/>
          <a:p>
            <a:r>
              <a:rPr lang="zh-CN" altLang="en-US">
                <a:ea typeface="宋体"/>
              </a:rPr>
              <a:t>Table - DEVICE</a:t>
            </a:r>
            <a:endParaRPr lang="zh-CN" altLang="en-US"/>
          </a:p>
        </p:txBody>
      </p:sp>
      <p:pic>
        <p:nvPicPr>
          <p:cNvPr id="4" name="内容占位符 3">
            <a:extLst>
              <a:ext uri="{FF2B5EF4-FFF2-40B4-BE49-F238E27FC236}">
                <a16:creationId xmlns:a16="http://schemas.microsoft.com/office/drawing/2014/main" id="{669C219A-82A0-DACB-9C41-4CDDE6A4434E}"/>
              </a:ext>
            </a:extLst>
          </p:cNvPr>
          <p:cNvPicPr>
            <a:picLocks noGrp="1" noChangeAspect="1"/>
          </p:cNvPicPr>
          <p:nvPr>
            <p:ph idx="1"/>
          </p:nvPr>
        </p:nvPicPr>
        <p:blipFill>
          <a:blip r:embed="rId2"/>
          <a:stretch>
            <a:fillRect/>
          </a:stretch>
        </p:blipFill>
        <p:spPr>
          <a:xfrm>
            <a:off x="862012" y="2901156"/>
            <a:ext cx="10467975" cy="2200275"/>
          </a:xfrm>
        </p:spPr>
      </p:pic>
    </p:spTree>
    <p:extLst>
      <p:ext uri="{BB962C8B-B14F-4D97-AF65-F5344CB8AC3E}">
        <p14:creationId xmlns:p14="http://schemas.microsoft.com/office/powerpoint/2010/main" val="943014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2FF67-82D6-F258-DF37-C58E2959A6CC}"/>
              </a:ext>
            </a:extLst>
          </p:cNvPr>
          <p:cNvSpPr>
            <a:spLocks noGrp="1"/>
          </p:cNvSpPr>
          <p:nvPr>
            <p:ph type="title"/>
          </p:nvPr>
        </p:nvSpPr>
        <p:spPr/>
        <p:txBody>
          <a:bodyPr/>
          <a:lstStyle/>
          <a:p>
            <a:r>
              <a:rPr lang="zh-CN" altLang="en-US">
                <a:ea typeface="宋体"/>
              </a:rPr>
              <a:t>Table - STAFF</a:t>
            </a:r>
            <a:endParaRPr lang="zh-CN" altLang="en-US"/>
          </a:p>
        </p:txBody>
      </p:sp>
      <p:pic>
        <p:nvPicPr>
          <p:cNvPr id="4" name="内容占位符 3">
            <a:extLst>
              <a:ext uri="{FF2B5EF4-FFF2-40B4-BE49-F238E27FC236}">
                <a16:creationId xmlns:a16="http://schemas.microsoft.com/office/drawing/2014/main" id="{180B6CE7-88D4-9974-EBFD-61805E108AAC}"/>
              </a:ext>
            </a:extLst>
          </p:cNvPr>
          <p:cNvPicPr>
            <a:picLocks noGrp="1" noChangeAspect="1"/>
          </p:cNvPicPr>
          <p:nvPr>
            <p:ph idx="1"/>
          </p:nvPr>
        </p:nvPicPr>
        <p:blipFill>
          <a:blip r:embed="rId2"/>
          <a:stretch>
            <a:fillRect/>
          </a:stretch>
        </p:blipFill>
        <p:spPr>
          <a:xfrm>
            <a:off x="1757362" y="2567781"/>
            <a:ext cx="8677275" cy="2867025"/>
          </a:xfrm>
        </p:spPr>
      </p:pic>
    </p:spTree>
    <p:extLst>
      <p:ext uri="{BB962C8B-B14F-4D97-AF65-F5344CB8AC3E}">
        <p14:creationId xmlns:p14="http://schemas.microsoft.com/office/powerpoint/2010/main" val="291518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737A2-935F-5397-0BD5-F019EC657DB8}"/>
              </a:ext>
            </a:extLst>
          </p:cNvPr>
          <p:cNvSpPr>
            <a:spLocks noGrp="1"/>
          </p:cNvSpPr>
          <p:nvPr>
            <p:ph type="title"/>
          </p:nvPr>
        </p:nvSpPr>
        <p:spPr/>
        <p:txBody>
          <a:bodyPr/>
          <a:lstStyle/>
          <a:p>
            <a:r>
              <a:rPr lang="zh-CN" altLang="en-US">
                <a:ea typeface="宋体"/>
              </a:rPr>
              <a:t>Table - DONATION</a:t>
            </a:r>
            <a:endParaRPr lang="zh-CN" altLang="en-US"/>
          </a:p>
        </p:txBody>
      </p:sp>
      <p:pic>
        <p:nvPicPr>
          <p:cNvPr id="6" name="内容占位符 5">
            <a:extLst>
              <a:ext uri="{FF2B5EF4-FFF2-40B4-BE49-F238E27FC236}">
                <a16:creationId xmlns:a16="http://schemas.microsoft.com/office/drawing/2014/main" id="{1E6172C8-8FF5-F3A6-B6B0-969AF35343A5}"/>
              </a:ext>
            </a:extLst>
          </p:cNvPr>
          <p:cNvPicPr>
            <a:picLocks noGrp="1" noChangeAspect="1"/>
          </p:cNvPicPr>
          <p:nvPr>
            <p:ph idx="1"/>
          </p:nvPr>
        </p:nvPicPr>
        <p:blipFill>
          <a:blip r:embed="rId2"/>
          <a:stretch>
            <a:fillRect/>
          </a:stretch>
        </p:blipFill>
        <p:spPr>
          <a:xfrm>
            <a:off x="1847850" y="2543969"/>
            <a:ext cx="8496300" cy="2914650"/>
          </a:xfrm>
        </p:spPr>
      </p:pic>
    </p:spTree>
    <p:extLst>
      <p:ext uri="{BB962C8B-B14F-4D97-AF65-F5344CB8AC3E}">
        <p14:creationId xmlns:p14="http://schemas.microsoft.com/office/powerpoint/2010/main" val="367416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269A-5681-E13F-E32B-D1CB653834A8}"/>
              </a:ext>
            </a:extLst>
          </p:cNvPr>
          <p:cNvSpPr>
            <a:spLocks noGrp="1"/>
          </p:cNvSpPr>
          <p:nvPr>
            <p:ph type="title"/>
          </p:nvPr>
        </p:nvSpPr>
        <p:spPr/>
        <p:txBody>
          <a:bodyPr/>
          <a:lstStyle/>
          <a:p>
            <a:r>
              <a:rPr lang="zh-CN" altLang="en-US">
                <a:ea typeface="宋体"/>
              </a:rPr>
              <a:t>Introduction</a:t>
            </a:r>
            <a:endParaRPr lang="zh-CN" altLang="en-US"/>
          </a:p>
        </p:txBody>
      </p:sp>
      <p:sp>
        <p:nvSpPr>
          <p:cNvPr id="3" name="内容占位符 2">
            <a:extLst>
              <a:ext uri="{FF2B5EF4-FFF2-40B4-BE49-F238E27FC236}">
                <a16:creationId xmlns:a16="http://schemas.microsoft.com/office/drawing/2014/main" id="{1EA70908-2479-AED0-8F60-4B73767A4187}"/>
              </a:ext>
            </a:extLst>
          </p:cNvPr>
          <p:cNvSpPr>
            <a:spLocks noGrp="1"/>
          </p:cNvSpPr>
          <p:nvPr>
            <p:ph idx="1"/>
          </p:nvPr>
        </p:nvSpPr>
        <p:spPr/>
        <p:txBody>
          <a:bodyPr vert="horz" lIns="91440" tIns="45720" rIns="91440" bIns="45720" rtlCol="0" anchor="t">
            <a:normAutofit/>
          </a:bodyPr>
          <a:lstStyle/>
          <a:p>
            <a:pPr marL="514350" indent="-514350">
              <a:buAutoNum type="arabicPeriod"/>
            </a:pPr>
            <a:r>
              <a:rPr lang="zh-CN" altLang="en-US">
                <a:ea typeface="宋体"/>
              </a:rPr>
              <a:t>User requirement</a:t>
            </a:r>
          </a:p>
          <a:p>
            <a:pPr marL="514350" indent="-514350">
              <a:buAutoNum type="arabicPeriod"/>
            </a:pPr>
            <a:r>
              <a:rPr lang="zh-CN" altLang="en-US">
                <a:ea typeface="宋体"/>
              </a:rPr>
              <a:t>Database model introduction</a:t>
            </a:r>
          </a:p>
          <a:p>
            <a:pPr marL="514350" indent="-514350">
              <a:buAutoNum type="arabicPeriod"/>
            </a:pPr>
            <a:r>
              <a:rPr lang="zh-CN" altLang="en-US">
                <a:ea typeface="宋体"/>
              </a:rPr>
              <a:t>Table &amp; ER Diagram</a:t>
            </a:r>
          </a:p>
          <a:p>
            <a:pPr marL="514350" indent="-514350">
              <a:buAutoNum type="arabicPeriod"/>
            </a:pPr>
            <a:r>
              <a:rPr lang="zh-CN" altLang="en-US">
                <a:ea typeface="宋体"/>
              </a:rPr>
              <a:t>SQL Code &amp; Requirement</a:t>
            </a:r>
          </a:p>
          <a:p>
            <a:pPr marL="514350" indent="-514350">
              <a:buAutoNum type="arabicPeriod"/>
            </a:pPr>
            <a:r>
              <a:rPr lang="zh-CN" altLang="en-US">
                <a:ea typeface="宋体"/>
              </a:rPr>
              <a:t>Database Testing</a:t>
            </a:r>
          </a:p>
          <a:p>
            <a:pPr marL="514350" indent="-514350">
              <a:buAutoNum type="arabicPeriod"/>
            </a:pPr>
            <a:r>
              <a:rPr lang="zh-CN" altLang="en-US">
                <a:ea typeface="宋体"/>
              </a:rPr>
              <a:t>Further Development</a:t>
            </a:r>
          </a:p>
          <a:p>
            <a:pPr marL="514350" indent="-514350">
              <a:buAutoNum type="arabicPeriod"/>
            </a:pPr>
            <a:r>
              <a:rPr lang="zh-CN" altLang="en-US">
                <a:ea typeface="宋体"/>
              </a:rPr>
              <a:t>Conclusion</a:t>
            </a:r>
          </a:p>
          <a:p>
            <a:pPr marL="514350" indent="-514350">
              <a:buAutoNum type="arabicPeriod"/>
            </a:pPr>
            <a:endParaRPr lang="zh-CN" altLang="en-US">
              <a:ea typeface="宋体"/>
            </a:endParaRPr>
          </a:p>
          <a:p>
            <a:pPr marL="514350" indent="-514350">
              <a:buAutoNum type="arabicPeriod"/>
            </a:pPr>
            <a:endParaRPr lang="zh-CN" altLang="en-US">
              <a:ea typeface="宋体"/>
            </a:endParaRPr>
          </a:p>
        </p:txBody>
      </p:sp>
    </p:spTree>
    <p:extLst>
      <p:ext uri="{BB962C8B-B14F-4D97-AF65-F5344CB8AC3E}">
        <p14:creationId xmlns:p14="http://schemas.microsoft.com/office/powerpoint/2010/main" val="3281531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012CA-32B6-9575-FF65-D7A76C68190A}"/>
              </a:ext>
            </a:extLst>
          </p:cNvPr>
          <p:cNvSpPr>
            <a:spLocks noGrp="1"/>
          </p:cNvSpPr>
          <p:nvPr>
            <p:ph type="title"/>
          </p:nvPr>
        </p:nvSpPr>
        <p:spPr/>
        <p:txBody>
          <a:bodyPr/>
          <a:lstStyle/>
          <a:p>
            <a:r>
              <a:rPr lang="zh-CN" altLang="en-US">
                <a:ea typeface="宋体"/>
              </a:rPr>
              <a:t>Table - PUNISHMENT</a:t>
            </a:r>
            <a:endParaRPr lang="zh-CN"/>
          </a:p>
        </p:txBody>
      </p:sp>
      <p:pic>
        <p:nvPicPr>
          <p:cNvPr id="4" name="内容占位符 3">
            <a:extLst>
              <a:ext uri="{FF2B5EF4-FFF2-40B4-BE49-F238E27FC236}">
                <a16:creationId xmlns:a16="http://schemas.microsoft.com/office/drawing/2014/main" id="{B41382CE-B198-8824-165C-4A083FC13861}"/>
              </a:ext>
            </a:extLst>
          </p:cNvPr>
          <p:cNvPicPr>
            <a:picLocks noGrp="1" noChangeAspect="1"/>
          </p:cNvPicPr>
          <p:nvPr>
            <p:ph idx="1"/>
          </p:nvPr>
        </p:nvPicPr>
        <p:blipFill>
          <a:blip r:embed="rId2"/>
          <a:stretch>
            <a:fillRect/>
          </a:stretch>
        </p:blipFill>
        <p:spPr>
          <a:xfrm>
            <a:off x="838200" y="2601736"/>
            <a:ext cx="10515600" cy="2799116"/>
          </a:xfrm>
        </p:spPr>
      </p:pic>
    </p:spTree>
    <p:extLst>
      <p:ext uri="{BB962C8B-B14F-4D97-AF65-F5344CB8AC3E}">
        <p14:creationId xmlns:p14="http://schemas.microsoft.com/office/powerpoint/2010/main" val="1264096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B296-1E17-FD90-39C1-BC65B8E72710}"/>
              </a:ext>
            </a:extLst>
          </p:cNvPr>
          <p:cNvSpPr>
            <a:spLocks noGrp="1"/>
          </p:cNvSpPr>
          <p:nvPr>
            <p:ph type="title"/>
          </p:nvPr>
        </p:nvSpPr>
        <p:spPr/>
        <p:txBody>
          <a:bodyPr/>
          <a:lstStyle/>
          <a:p>
            <a:r>
              <a:rPr lang="zh-CN" altLang="en-US">
                <a:ea typeface="宋体"/>
              </a:rPr>
              <a:t>SQL Code List</a:t>
            </a:r>
            <a:endParaRPr lang="zh-CN" altLang="en-US"/>
          </a:p>
        </p:txBody>
      </p:sp>
      <p:graphicFrame>
        <p:nvGraphicFramePr>
          <p:cNvPr id="6" name="内容占位符 5">
            <a:extLst>
              <a:ext uri="{FF2B5EF4-FFF2-40B4-BE49-F238E27FC236}">
                <a16:creationId xmlns:a16="http://schemas.microsoft.com/office/drawing/2014/main" id="{D82E178C-5557-1474-8A01-544A694867C6}"/>
              </a:ext>
            </a:extLst>
          </p:cNvPr>
          <p:cNvGraphicFramePr>
            <a:graphicFrameLocks noGrp="1"/>
          </p:cNvGraphicFramePr>
          <p:nvPr>
            <p:ph idx="1"/>
            <p:extLst>
              <p:ext uri="{D42A27DB-BD31-4B8C-83A1-F6EECF244321}">
                <p14:modId xmlns:p14="http://schemas.microsoft.com/office/powerpoint/2010/main" val="38755812"/>
              </p:ext>
            </p:extLst>
          </p:nvPr>
        </p:nvGraphicFramePr>
        <p:xfrm>
          <a:off x="800877" y="1485122"/>
          <a:ext cx="10614500" cy="4430147"/>
        </p:xfrm>
        <a:graphic>
          <a:graphicData uri="http://schemas.openxmlformats.org/drawingml/2006/table">
            <a:tbl>
              <a:tblPr bandRow="1">
                <a:tableStyleId>{5C22544A-7EE6-4342-B048-85BDC9FD1C3A}</a:tableStyleId>
              </a:tblPr>
              <a:tblGrid>
                <a:gridCol w="5307250">
                  <a:extLst>
                    <a:ext uri="{9D8B030D-6E8A-4147-A177-3AD203B41FA5}">
                      <a16:colId xmlns:a16="http://schemas.microsoft.com/office/drawing/2014/main" val="1497254412"/>
                    </a:ext>
                  </a:extLst>
                </a:gridCol>
                <a:gridCol w="5307250">
                  <a:extLst>
                    <a:ext uri="{9D8B030D-6E8A-4147-A177-3AD203B41FA5}">
                      <a16:colId xmlns:a16="http://schemas.microsoft.com/office/drawing/2014/main" val="3731573469"/>
                    </a:ext>
                  </a:extLst>
                </a:gridCol>
              </a:tblGrid>
              <a:tr h="535459">
                <a:tc>
                  <a:txBody>
                    <a:bodyPr/>
                    <a:lstStyle/>
                    <a:p>
                      <a:pPr algn="l" rtl="0" fontAlgn="base"/>
                      <a:r>
                        <a:rPr lang="en-US" sz="1600" b="1" i="0" dirty="0">
                          <a:effectLst/>
                          <a:ea typeface="Aptos" panose="020B0004020202020204" pitchFamily="34" charset="0"/>
                        </a:rPr>
                        <a:t>For Students</a:t>
                      </a:r>
                      <a:r>
                        <a:rPr lang="en-US" altLang="zh-CN" sz="1600" b="0" i="0" dirty="0">
                          <a:effectLst/>
                          <a:ea typeface="Aptos" panose="020B0004020202020204" pitchFamily="34" charset="0"/>
                        </a:rPr>
                        <a:t> </a:t>
                      </a:r>
                      <a:endParaRPr lang="en-US" altLang="zh-CN" b="0" i="0" dirty="0">
                        <a:effectLst/>
                      </a:endParaRPr>
                    </a:p>
                  </a:txBody>
                  <a:tcPr marL="66675" marR="66675">
                    <a:lnL w="9525" cap="flat" cmpd="sng" algn="ctr">
                      <a:solidFill>
                        <a:srgbClr val="7060DA"/>
                      </a:solidFill>
                      <a:prstDash val="solid"/>
                      <a:round/>
                      <a:headEnd type="none" w="med" len="med"/>
                      <a:tailEnd type="none" w="med" len="med"/>
                    </a:lnL>
                    <a:lnR w="9525" cap="flat" cmpd="sng" algn="ctr">
                      <a:solidFill>
                        <a:srgbClr val="2051DA"/>
                      </a:solidFill>
                      <a:prstDash val="solid"/>
                      <a:round/>
                      <a:headEnd type="none" w="med" len="med"/>
                      <a:tailEnd type="none" w="med" len="med"/>
                    </a:lnR>
                    <a:lnT w="9525" cap="flat" cmpd="sng" algn="ctr">
                      <a:solidFill>
                        <a:srgbClr val="7060DA"/>
                      </a:solidFill>
                      <a:prstDash val="solid"/>
                      <a:round/>
                      <a:headEnd type="none" w="med" len="med"/>
                      <a:tailEnd type="none" w="med" len="med"/>
                    </a:lnT>
                    <a:lnB w="9525" cap="flat" cmpd="sng" algn="ctr">
                      <a:solidFill>
                        <a:srgbClr val="90D5DD"/>
                      </a:solidFill>
                      <a:prstDash val="solid"/>
                      <a:round/>
                      <a:headEnd type="none" w="med" len="med"/>
                      <a:tailEnd type="none" w="med" len="med"/>
                    </a:lnB>
                    <a:noFill/>
                  </a:tcPr>
                </a:tc>
                <a:tc>
                  <a:txBody>
                    <a:bodyPr/>
                    <a:lstStyle/>
                    <a:p>
                      <a:pPr algn="l" rtl="0" fontAlgn="base"/>
                      <a:r>
                        <a:rPr lang="en-US" sz="1600" b="1" i="0" dirty="0">
                          <a:effectLst/>
                          <a:ea typeface="Aptos" panose="020B0004020202020204" pitchFamily="34" charset="0"/>
                        </a:rPr>
                        <a:t>For administers</a:t>
                      </a:r>
                      <a:r>
                        <a:rPr lang="en-US" altLang="zh-CN" sz="1600" b="0" i="0" dirty="0">
                          <a:effectLst/>
                          <a:ea typeface="Aptos" panose="020B0004020202020204" pitchFamily="34" charset="0"/>
                        </a:rPr>
                        <a:t> </a:t>
                      </a:r>
                      <a:endParaRPr lang="en-US" altLang="zh-CN" b="0" i="0" dirty="0">
                        <a:effectLst/>
                      </a:endParaRPr>
                    </a:p>
                  </a:txBody>
                  <a:tcPr marL="66675" marR="66675">
                    <a:lnL w="9525" cap="flat" cmpd="sng" algn="ctr">
                      <a:solidFill>
                        <a:srgbClr val="2051DA"/>
                      </a:solidFill>
                      <a:prstDash val="solid"/>
                      <a:round/>
                      <a:headEnd type="none" w="med" len="med"/>
                      <a:tailEnd type="none" w="med" len="med"/>
                    </a:lnL>
                    <a:lnR w="9525" cap="flat" cmpd="sng" algn="ctr">
                      <a:solidFill>
                        <a:srgbClr val="2051DA"/>
                      </a:solidFill>
                      <a:prstDash val="solid"/>
                      <a:round/>
                      <a:headEnd type="none" w="med" len="med"/>
                      <a:tailEnd type="none" w="med" len="med"/>
                    </a:lnR>
                    <a:lnT w="9525" cap="flat" cmpd="sng" algn="ctr">
                      <a:solidFill>
                        <a:srgbClr val="2051DA"/>
                      </a:solidFill>
                      <a:prstDash val="solid"/>
                      <a:round/>
                      <a:headEnd type="none" w="med" len="med"/>
                      <a:tailEnd type="none" w="med" len="med"/>
                    </a:lnT>
                    <a:lnB w="9525" cap="flat" cmpd="sng" algn="ctr">
                      <a:solidFill>
                        <a:srgbClr val="F0EFD4"/>
                      </a:solidFill>
                      <a:prstDash val="solid"/>
                      <a:round/>
                      <a:headEnd type="none" w="med" len="med"/>
                      <a:tailEnd type="none" w="med" len="med"/>
                    </a:lnB>
                    <a:noFill/>
                  </a:tcPr>
                </a:tc>
                <a:extLst>
                  <a:ext uri="{0D108BD9-81ED-4DB2-BD59-A6C34878D82A}">
                    <a16:rowId xmlns:a16="http://schemas.microsoft.com/office/drawing/2014/main" val="642394961"/>
                  </a:ext>
                </a:extLst>
              </a:tr>
              <a:tr h="527367">
                <a:tc>
                  <a:txBody>
                    <a:bodyPr/>
                    <a:lstStyle/>
                    <a:p>
                      <a:pPr algn="l" rtl="0" fontAlgn="base"/>
                      <a:r>
                        <a:rPr lang="en-US" sz="1400" b="0" i="0" dirty="0">
                          <a:effectLst/>
                          <a:ea typeface="Aptos" panose="020B0004020202020204" pitchFamily="34" charset="0"/>
                        </a:rPr>
                        <a:t>1. Check student own record</a:t>
                      </a:r>
                      <a:r>
                        <a:rPr lang="en-US" altLang="ja-JP" sz="1400" b="0" i="0" dirty="0">
                          <a:effectLst/>
                          <a:ea typeface="Aptos" panose="020B0004020202020204" pitchFamily="34" charset="0"/>
                        </a:rPr>
                        <a:t> </a:t>
                      </a:r>
                      <a:r>
                        <a:rPr lang="en-US" altLang="zh-CN" sz="1400" b="0" i="0" dirty="0">
                          <a:effectLst/>
                          <a:ea typeface="Aptos" panose="020B0004020202020204" pitchFamily="34" charset="0"/>
                        </a:rPr>
                        <a:t> (For RECORD table)</a:t>
                      </a:r>
                      <a:endParaRPr lang="en-US" altLang="zh-CN" b="0" i="0" dirty="0">
                        <a:effectLst/>
                      </a:endParaRPr>
                    </a:p>
                  </a:txBody>
                  <a:tcPr marL="66675" marR="66675">
                    <a:lnL w="9525" cap="flat" cmpd="sng" algn="ctr">
                      <a:solidFill>
                        <a:srgbClr val="90D5DD"/>
                      </a:solidFill>
                      <a:prstDash val="solid"/>
                      <a:round/>
                      <a:headEnd type="none" w="med" len="med"/>
                      <a:tailEnd type="none" w="med" len="med"/>
                    </a:lnL>
                    <a:lnR w="9525" cap="flat" cmpd="sng" algn="ctr">
                      <a:solidFill>
                        <a:srgbClr val="F0EFD4"/>
                      </a:solidFill>
                      <a:prstDash val="solid"/>
                      <a:round/>
                      <a:headEnd type="none" w="med" len="med"/>
                      <a:tailEnd type="none" w="med" len="med"/>
                    </a:lnR>
                    <a:lnT w="9525" cap="flat" cmpd="sng" algn="ctr">
                      <a:solidFill>
                        <a:srgbClr val="90D5DD"/>
                      </a:solidFill>
                      <a:prstDash val="solid"/>
                      <a:round/>
                      <a:headEnd type="none" w="med" len="med"/>
                      <a:tailEnd type="none" w="med" len="med"/>
                    </a:lnT>
                    <a:lnB w="9525" cap="flat" cmpd="sng" algn="ctr">
                      <a:solidFill>
                        <a:srgbClr val="D0D7DD"/>
                      </a:solidFill>
                      <a:prstDash val="solid"/>
                      <a:round/>
                      <a:headEnd type="none" w="med" len="med"/>
                      <a:tailEnd type="none" w="med" len="med"/>
                    </a:lnB>
                    <a:noFill/>
                  </a:tcPr>
                </a:tc>
                <a:tc>
                  <a:txBody>
                    <a:bodyPr/>
                    <a:lstStyle/>
                    <a:p>
                      <a:pPr algn="l" rtl="0" fontAlgn="base"/>
                      <a:r>
                        <a:rPr lang="en-US" sz="1200" b="0" i="0" dirty="0">
                          <a:effectLst/>
                          <a:ea typeface="Aptos" panose="020B0004020202020204" pitchFamily="34" charset="0"/>
                        </a:rPr>
                        <a:t>8. Check student late returned record/ borrowing record/ returned record</a:t>
                      </a:r>
                      <a:r>
                        <a:rPr lang="en-US" altLang="zh-CN" sz="1200" b="0" i="0" dirty="0">
                          <a:effectLst/>
                          <a:ea typeface="Aptos" panose="020B0004020202020204" pitchFamily="34" charset="0"/>
                        </a:rPr>
                        <a:t> </a:t>
                      </a:r>
                    </a:p>
                    <a:p>
                      <a:pPr lvl="0" algn="l">
                        <a:buNone/>
                      </a:pPr>
                      <a:r>
                        <a:rPr lang="en-US" altLang="zh-CN" sz="1200" b="0" i="0" dirty="0">
                          <a:effectLst/>
                        </a:rPr>
                        <a:t>(For advanced checking of RECORD table)</a:t>
                      </a:r>
                    </a:p>
                  </a:txBody>
                  <a:tcPr marL="66675" marR="66675">
                    <a:lnL w="9525" cap="flat" cmpd="sng" algn="ctr">
                      <a:solidFill>
                        <a:srgbClr val="F0EFD4"/>
                      </a:solidFill>
                      <a:prstDash val="solid"/>
                      <a:round/>
                      <a:headEnd type="none" w="med" len="med"/>
                      <a:tailEnd type="none" w="med" len="med"/>
                    </a:lnL>
                    <a:lnR w="9525" cap="flat" cmpd="sng" algn="ctr">
                      <a:solidFill>
                        <a:srgbClr val="F0EFD4"/>
                      </a:solidFill>
                      <a:prstDash val="solid"/>
                      <a:round/>
                      <a:headEnd type="none" w="med" len="med"/>
                      <a:tailEnd type="none" w="med" len="med"/>
                    </a:lnR>
                    <a:lnT w="9525" cap="flat" cmpd="sng" algn="ctr">
                      <a:solidFill>
                        <a:srgbClr val="F0EFD4"/>
                      </a:solidFill>
                      <a:prstDash val="solid"/>
                      <a:round/>
                      <a:headEnd type="none" w="med" len="med"/>
                      <a:tailEnd type="none" w="med" len="med"/>
                    </a:lnT>
                    <a:lnB w="9525" cap="flat" cmpd="sng" algn="ctr">
                      <a:solidFill>
                        <a:srgbClr val="30FED4"/>
                      </a:solidFill>
                      <a:prstDash val="solid"/>
                      <a:round/>
                      <a:headEnd type="none" w="med" len="med"/>
                      <a:tailEnd type="none" w="med" len="med"/>
                    </a:lnB>
                    <a:noFill/>
                  </a:tcPr>
                </a:tc>
                <a:extLst>
                  <a:ext uri="{0D108BD9-81ED-4DB2-BD59-A6C34878D82A}">
                    <a16:rowId xmlns:a16="http://schemas.microsoft.com/office/drawing/2014/main" val="3716705015"/>
                  </a:ext>
                </a:extLst>
              </a:tr>
              <a:tr h="527367">
                <a:tc>
                  <a:txBody>
                    <a:bodyPr/>
                    <a:lstStyle/>
                    <a:p>
                      <a:pPr algn="l" rtl="0" fontAlgn="base"/>
                      <a:r>
                        <a:rPr lang="en-US" sz="1400" b="0" i="0" dirty="0">
                          <a:effectLst/>
                          <a:ea typeface="Aptos" panose="020B0004020202020204" pitchFamily="34" charset="0"/>
                        </a:rPr>
                        <a:t>2. Check book available or not</a:t>
                      </a:r>
                      <a:r>
                        <a:rPr lang="en-US" altLang="zh-CN" sz="1400" b="0" i="0" dirty="0">
                          <a:effectLst/>
                          <a:ea typeface="Aptos" panose="020B0004020202020204" pitchFamily="34" charset="0"/>
                        </a:rPr>
                        <a:t> (For BOOK table)</a:t>
                      </a:r>
                      <a:endParaRPr lang="en-US" altLang="zh-CN" b="0" i="0" dirty="0">
                        <a:effectLst/>
                      </a:endParaRPr>
                    </a:p>
                  </a:txBody>
                  <a:tcPr marL="66675" marR="66675">
                    <a:lnL w="9525" cap="flat" cmpd="sng" algn="ctr">
                      <a:solidFill>
                        <a:srgbClr val="D0D7DD"/>
                      </a:solidFill>
                      <a:prstDash val="solid"/>
                      <a:round/>
                      <a:headEnd type="none" w="med" len="med"/>
                      <a:tailEnd type="none" w="med" len="med"/>
                    </a:lnL>
                    <a:lnR w="9525" cap="flat" cmpd="sng" algn="ctr">
                      <a:solidFill>
                        <a:srgbClr val="30FED4"/>
                      </a:solidFill>
                      <a:prstDash val="solid"/>
                      <a:round/>
                      <a:headEnd type="none" w="med" len="med"/>
                      <a:tailEnd type="none" w="med" len="med"/>
                    </a:lnR>
                    <a:lnT w="9525" cap="flat" cmpd="sng" algn="ctr">
                      <a:solidFill>
                        <a:srgbClr val="D0D7DD"/>
                      </a:solidFill>
                      <a:prstDash val="solid"/>
                      <a:round/>
                      <a:headEnd type="none" w="med" len="med"/>
                      <a:tailEnd type="none" w="med" len="med"/>
                    </a:lnT>
                    <a:lnB w="9525" cap="flat" cmpd="sng" algn="ctr">
                      <a:solidFill>
                        <a:srgbClr val="F0D7DD"/>
                      </a:solidFill>
                      <a:prstDash val="solid"/>
                      <a:round/>
                      <a:headEnd type="none" w="med" len="med"/>
                      <a:tailEnd type="none" w="med" len="med"/>
                    </a:lnB>
                    <a:noFill/>
                  </a:tcPr>
                </a:tc>
                <a:tc>
                  <a:txBody>
                    <a:bodyPr/>
                    <a:lstStyle/>
                    <a:p>
                      <a:pPr algn="l" rtl="0" fontAlgn="base"/>
                      <a:r>
                        <a:rPr lang="en-US" sz="1200" b="0" i="0" dirty="0">
                          <a:effectLst/>
                          <a:ea typeface="Aptos" panose="020B0004020202020204" pitchFamily="34" charset="0"/>
                        </a:rPr>
                        <a:t>9. Check the quantity of book in the library (in different type)</a:t>
                      </a:r>
                      <a:r>
                        <a:rPr lang="en-US" altLang="zh-CN" sz="1200" b="0" i="0" dirty="0">
                          <a:effectLst/>
                          <a:ea typeface="Aptos" panose="020B0004020202020204" pitchFamily="34" charset="0"/>
                        </a:rPr>
                        <a:t> </a:t>
                      </a:r>
                    </a:p>
                    <a:p>
                      <a:pPr lvl="0" algn="l">
                        <a:buNone/>
                      </a:pPr>
                      <a:r>
                        <a:rPr lang="en-US" sz="1200" b="0" i="0" u="none" strike="noStrike" noProof="0" dirty="0">
                          <a:solidFill>
                            <a:srgbClr val="000000"/>
                          </a:solidFill>
                          <a:effectLst/>
                          <a:latin typeface="Aptos"/>
                        </a:rPr>
                        <a:t>(For advanced checking of BOOK table)</a:t>
                      </a:r>
                      <a:endParaRPr lang="en-US" dirty="0"/>
                    </a:p>
                  </a:txBody>
                  <a:tcPr marL="66675" marR="66675">
                    <a:lnL w="9525" cap="flat" cmpd="sng" algn="ctr">
                      <a:solidFill>
                        <a:srgbClr val="30FED4"/>
                      </a:solidFill>
                      <a:prstDash val="solid"/>
                      <a:round/>
                      <a:headEnd type="none" w="med" len="med"/>
                      <a:tailEnd type="none" w="med" len="med"/>
                    </a:lnL>
                    <a:lnR w="9525" cap="flat" cmpd="sng" algn="ctr">
                      <a:solidFill>
                        <a:srgbClr val="30FED4"/>
                      </a:solidFill>
                      <a:prstDash val="solid"/>
                      <a:round/>
                      <a:headEnd type="none" w="med" len="med"/>
                      <a:tailEnd type="none" w="med" len="med"/>
                    </a:lnR>
                    <a:lnT w="9525" cap="flat" cmpd="sng" algn="ctr">
                      <a:solidFill>
                        <a:srgbClr val="30FED4"/>
                      </a:solidFill>
                      <a:prstDash val="solid"/>
                      <a:round/>
                      <a:headEnd type="none" w="med" len="med"/>
                      <a:tailEnd type="none" w="med" len="med"/>
                    </a:lnT>
                    <a:lnB w="9525" cap="flat" cmpd="sng" algn="ctr">
                      <a:solidFill>
                        <a:srgbClr val="70F1D4"/>
                      </a:solidFill>
                      <a:prstDash val="solid"/>
                      <a:round/>
                      <a:headEnd type="none" w="med" len="med"/>
                      <a:tailEnd type="none" w="med" len="med"/>
                    </a:lnB>
                    <a:noFill/>
                  </a:tcPr>
                </a:tc>
                <a:extLst>
                  <a:ext uri="{0D108BD9-81ED-4DB2-BD59-A6C34878D82A}">
                    <a16:rowId xmlns:a16="http://schemas.microsoft.com/office/drawing/2014/main" val="4251453494"/>
                  </a:ext>
                </a:extLst>
              </a:tr>
              <a:tr h="527367">
                <a:tc>
                  <a:txBody>
                    <a:bodyPr/>
                    <a:lstStyle/>
                    <a:p>
                      <a:pPr algn="l" rtl="0" fontAlgn="base"/>
                      <a:r>
                        <a:rPr lang="en-US" sz="1400" b="0" i="0" dirty="0">
                          <a:effectLst/>
                          <a:ea typeface="Aptos" panose="020B0004020202020204" pitchFamily="34" charset="0"/>
                        </a:rPr>
                        <a:t>3. Check self-information (For STUDENT table)</a:t>
                      </a:r>
                      <a:r>
                        <a:rPr lang="en-US" altLang="zh-CN" sz="1400" b="0" i="0" dirty="0">
                          <a:effectLst/>
                          <a:ea typeface="Aptos" panose="020B0004020202020204" pitchFamily="34" charset="0"/>
                        </a:rPr>
                        <a:t> </a:t>
                      </a:r>
                      <a:endParaRPr lang="en-US" altLang="zh-CN" b="0" i="0" dirty="0">
                        <a:effectLst/>
                      </a:endParaRPr>
                    </a:p>
                  </a:txBody>
                  <a:tcPr marL="66675" marR="66675">
                    <a:lnL w="9525" cap="flat" cmpd="sng" algn="ctr">
                      <a:solidFill>
                        <a:srgbClr val="F0D7DD"/>
                      </a:solidFill>
                      <a:prstDash val="solid"/>
                      <a:round/>
                      <a:headEnd type="none" w="med" len="med"/>
                      <a:tailEnd type="none" w="med" len="med"/>
                    </a:lnL>
                    <a:lnR w="9525" cap="flat" cmpd="sng" algn="ctr">
                      <a:solidFill>
                        <a:srgbClr val="70F1D4"/>
                      </a:solidFill>
                      <a:prstDash val="solid"/>
                      <a:round/>
                      <a:headEnd type="none" w="med" len="med"/>
                      <a:tailEnd type="none" w="med" len="med"/>
                    </a:lnR>
                    <a:lnT w="9525" cap="flat" cmpd="sng" algn="ctr">
                      <a:solidFill>
                        <a:srgbClr val="F0D7DD"/>
                      </a:solidFill>
                      <a:prstDash val="solid"/>
                      <a:round/>
                      <a:headEnd type="none" w="med" len="med"/>
                      <a:tailEnd type="none" w="med" len="med"/>
                    </a:lnT>
                    <a:lnB w="9525" cap="flat" cmpd="sng" algn="ctr">
                      <a:solidFill>
                        <a:srgbClr val="70DADD"/>
                      </a:solidFill>
                      <a:prstDash val="solid"/>
                      <a:round/>
                      <a:headEnd type="none" w="med" len="med"/>
                      <a:tailEnd type="none" w="med" len="med"/>
                    </a:lnB>
                    <a:noFill/>
                  </a:tcPr>
                </a:tc>
                <a:tc>
                  <a:txBody>
                    <a:bodyPr/>
                    <a:lstStyle/>
                    <a:p>
                      <a:pPr algn="l" rtl="0" fontAlgn="base"/>
                      <a:r>
                        <a:rPr lang="en-US" sz="1200" b="0" i="0" dirty="0">
                          <a:effectLst/>
                          <a:ea typeface="Aptos" panose="020B0004020202020204" pitchFamily="34" charset="0"/>
                        </a:rPr>
                        <a:t>10. Find the favorite book type in the library (in gender/ age)</a:t>
                      </a:r>
                      <a:r>
                        <a:rPr lang="en-US" altLang="zh-CN" sz="1200" b="0" i="0" dirty="0">
                          <a:effectLst/>
                          <a:ea typeface="Aptos" panose="020B0004020202020204" pitchFamily="34" charset="0"/>
                        </a:rPr>
                        <a:t> </a:t>
                      </a:r>
                    </a:p>
                    <a:p>
                      <a:pPr lvl="0" algn="l">
                        <a:buNone/>
                      </a:pPr>
                      <a:r>
                        <a:rPr lang="en-US" sz="1200" b="0" i="0" u="none" strike="noStrike" noProof="0" dirty="0">
                          <a:solidFill>
                            <a:srgbClr val="000000"/>
                          </a:solidFill>
                          <a:effectLst/>
                          <a:latin typeface="Aptos"/>
                        </a:rPr>
                        <a:t>(For advanced checking of BOOK table + Link with the STUDENT / RECORD table)</a:t>
                      </a:r>
                      <a:endParaRPr lang="en-US" dirty="0"/>
                    </a:p>
                  </a:txBody>
                  <a:tcPr marL="66675" marR="66675">
                    <a:lnL w="9525" cap="flat" cmpd="sng" algn="ctr">
                      <a:solidFill>
                        <a:srgbClr val="70F1D4"/>
                      </a:solidFill>
                      <a:prstDash val="solid"/>
                      <a:round/>
                      <a:headEnd type="none" w="med" len="med"/>
                      <a:tailEnd type="none" w="med" len="med"/>
                    </a:lnL>
                    <a:lnR w="9525" cap="flat" cmpd="sng" algn="ctr">
                      <a:solidFill>
                        <a:srgbClr val="70F1D4"/>
                      </a:solidFill>
                      <a:prstDash val="solid"/>
                      <a:round/>
                      <a:headEnd type="none" w="med" len="med"/>
                      <a:tailEnd type="none" w="med" len="med"/>
                    </a:lnR>
                    <a:lnT w="9525" cap="flat" cmpd="sng" algn="ctr">
                      <a:solidFill>
                        <a:srgbClr val="70F1D4"/>
                      </a:solidFill>
                      <a:prstDash val="solid"/>
                      <a:round/>
                      <a:headEnd type="none" w="med" len="med"/>
                      <a:tailEnd type="none" w="med" len="med"/>
                    </a:lnT>
                    <a:lnB w="9525" cap="flat" cmpd="sng" algn="ctr">
                      <a:solidFill>
                        <a:srgbClr val="D0EBD4"/>
                      </a:solidFill>
                      <a:prstDash val="solid"/>
                      <a:round/>
                      <a:headEnd type="none" w="med" len="med"/>
                      <a:tailEnd type="none" w="med" len="med"/>
                    </a:lnB>
                    <a:noFill/>
                  </a:tcPr>
                </a:tc>
                <a:extLst>
                  <a:ext uri="{0D108BD9-81ED-4DB2-BD59-A6C34878D82A}">
                    <a16:rowId xmlns:a16="http://schemas.microsoft.com/office/drawing/2014/main" val="2002433806"/>
                  </a:ext>
                </a:extLst>
              </a:tr>
              <a:tr h="527367">
                <a:tc>
                  <a:txBody>
                    <a:bodyPr/>
                    <a:lstStyle/>
                    <a:p>
                      <a:pPr algn="l" rtl="0" fontAlgn="base"/>
                      <a:r>
                        <a:rPr lang="en-US" sz="1400" b="0" i="0">
                          <a:effectLst/>
                          <a:ea typeface="Aptos" panose="020B0004020202020204" pitchFamily="34" charset="0"/>
                        </a:rPr>
                        <a:t>4. Check donate record</a:t>
                      </a:r>
                      <a:r>
                        <a:rPr lang="en-US" altLang="zh-CN" sz="1400" b="0" i="0">
                          <a:effectLst/>
                          <a:ea typeface="Aptos" panose="020B0004020202020204" pitchFamily="34" charset="0"/>
                        </a:rPr>
                        <a:t> (For DONATION table)</a:t>
                      </a:r>
                      <a:endParaRPr lang="en-US" altLang="zh-CN" b="0" i="0">
                        <a:effectLst/>
                      </a:endParaRPr>
                    </a:p>
                  </a:txBody>
                  <a:tcPr marL="66675" marR="66675">
                    <a:lnL w="9525" cap="flat" cmpd="sng" algn="ctr">
                      <a:solidFill>
                        <a:srgbClr val="70DADD"/>
                      </a:solidFill>
                      <a:prstDash val="solid"/>
                      <a:round/>
                      <a:headEnd type="none" w="med" len="med"/>
                      <a:tailEnd type="none" w="med" len="med"/>
                    </a:lnL>
                    <a:lnR w="9525" cap="flat" cmpd="sng" algn="ctr">
                      <a:solidFill>
                        <a:srgbClr val="D0EBD4"/>
                      </a:solidFill>
                      <a:prstDash val="solid"/>
                      <a:round/>
                      <a:headEnd type="none" w="med" len="med"/>
                      <a:tailEnd type="none" w="med" len="med"/>
                    </a:lnR>
                    <a:lnT w="9525" cap="flat" cmpd="sng" algn="ctr">
                      <a:solidFill>
                        <a:srgbClr val="70DADD"/>
                      </a:solidFill>
                      <a:prstDash val="solid"/>
                      <a:round/>
                      <a:headEnd type="none" w="med" len="med"/>
                      <a:tailEnd type="none" w="med" len="med"/>
                    </a:lnT>
                    <a:lnB w="9525" cap="flat" cmpd="sng" algn="ctr">
                      <a:solidFill>
                        <a:srgbClr val="90DCDD"/>
                      </a:solidFill>
                      <a:prstDash val="solid"/>
                      <a:round/>
                      <a:headEnd type="none" w="med" len="med"/>
                      <a:tailEnd type="none" w="med" len="med"/>
                    </a:lnB>
                    <a:noFill/>
                  </a:tcPr>
                </a:tc>
                <a:tc>
                  <a:txBody>
                    <a:bodyPr/>
                    <a:lstStyle/>
                    <a:p>
                      <a:pPr algn="l" rtl="0" fontAlgn="base"/>
                      <a:r>
                        <a:rPr lang="en-US" sz="1200" b="0" i="0" dirty="0">
                          <a:effectLst/>
                          <a:ea typeface="Aptos" panose="020B0004020202020204" pitchFamily="34" charset="0"/>
                        </a:rPr>
                        <a:t>11. how many students always borrow the book/device</a:t>
                      </a:r>
                      <a:r>
                        <a:rPr lang="en-US" altLang="zh-CN" sz="1200" b="0" i="0" dirty="0">
                          <a:effectLst/>
                          <a:ea typeface="Aptos" panose="020B0004020202020204" pitchFamily="34" charset="0"/>
                        </a:rPr>
                        <a:t> </a:t>
                      </a:r>
                    </a:p>
                    <a:p>
                      <a:pPr lvl="0" algn="l">
                        <a:buNone/>
                      </a:pPr>
                      <a:r>
                        <a:rPr lang="en-US" sz="1200" b="0" i="0" u="none" strike="noStrike" noProof="0" dirty="0">
                          <a:solidFill>
                            <a:srgbClr val="000000"/>
                          </a:solidFill>
                          <a:effectLst/>
                          <a:latin typeface="Aptos"/>
                        </a:rPr>
                        <a:t>(For advanced checking of STUDENT table)</a:t>
                      </a:r>
                      <a:endParaRPr lang="en-US" dirty="0"/>
                    </a:p>
                  </a:txBody>
                  <a:tcPr marL="66675" marR="66675">
                    <a:lnL w="9525" cap="flat" cmpd="sng" algn="ctr">
                      <a:solidFill>
                        <a:srgbClr val="D0EBD4"/>
                      </a:solidFill>
                      <a:prstDash val="solid"/>
                      <a:round/>
                      <a:headEnd type="none" w="med" len="med"/>
                      <a:tailEnd type="none" w="med" len="med"/>
                    </a:lnL>
                    <a:lnR w="9525" cap="flat" cmpd="sng" algn="ctr">
                      <a:solidFill>
                        <a:srgbClr val="D0EBD4"/>
                      </a:solidFill>
                      <a:prstDash val="solid"/>
                      <a:round/>
                      <a:headEnd type="none" w="med" len="med"/>
                      <a:tailEnd type="none" w="med" len="med"/>
                    </a:lnR>
                    <a:lnT w="9525" cap="flat" cmpd="sng" algn="ctr">
                      <a:solidFill>
                        <a:srgbClr val="D0EBD4"/>
                      </a:solidFill>
                      <a:prstDash val="solid"/>
                      <a:round/>
                      <a:headEnd type="none" w="med" len="med"/>
                      <a:tailEnd type="none" w="med" len="med"/>
                    </a:lnT>
                    <a:lnB w="9525" cap="flat" cmpd="sng" algn="ctr">
                      <a:solidFill>
                        <a:srgbClr val="70F1D4"/>
                      </a:solidFill>
                      <a:prstDash val="solid"/>
                      <a:round/>
                      <a:headEnd type="none" w="med" len="med"/>
                      <a:tailEnd type="none" w="med" len="med"/>
                    </a:lnB>
                    <a:noFill/>
                  </a:tcPr>
                </a:tc>
                <a:extLst>
                  <a:ext uri="{0D108BD9-81ED-4DB2-BD59-A6C34878D82A}">
                    <a16:rowId xmlns:a16="http://schemas.microsoft.com/office/drawing/2014/main" val="1160037689"/>
                  </a:ext>
                </a:extLst>
              </a:tr>
              <a:tr h="527367">
                <a:tc>
                  <a:txBody>
                    <a:bodyPr/>
                    <a:lstStyle/>
                    <a:p>
                      <a:pPr algn="l" rtl="0" fontAlgn="base"/>
                      <a:r>
                        <a:rPr lang="en-US" sz="1400" b="0" i="0" dirty="0">
                          <a:effectLst/>
                          <a:ea typeface="Aptos" panose="020B0004020202020204" pitchFamily="34" charset="0"/>
                        </a:rPr>
                        <a:t>5. Check punishment record</a:t>
                      </a:r>
                      <a:r>
                        <a:rPr lang="en-US" altLang="zh-CN" sz="1400" b="0" i="0" dirty="0">
                          <a:effectLst/>
                          <a:ea typeface="Aptos" panose="020B0004020202020204" pitchFamily="34" charset="0"/>
                        </a:rPr>
                        <a:t> (For PUNISHMENT table)</a:t>
                      </a:r>
                      <a:endParaRPr lang="en-US" altLang="zh-CN" b="0" i="0" dirty="0">
                        <a:effectLst/>
                      </a:endParaRPr>
                    </a:p>
                  </a:txBody>
                  <a:tcPr marL="66675" marR="66675">
                    <a:lnL w="9525" cap="flat" cmpd="sng" algn="ctr">
                      <a:solidFill>
                        <a:srgbClr val="90DCDD"/>
                      </a:solidFill>
                      <a:prstDash val="solid"/>
                      <a:round/>
                      <a:headEnd type="none" w="med" len="med"/>
                      <a:tailEnd type="none" w="med" len="med"/>
                    </a:lnL>
                    <a:lnR w="9525" cap="flat" cmpd="sng" algn="ctr">
                      <a:solidFill>
                        <a:srgbClr val="70F1D4"/>
                      </a:solidFill>
                      <a:prstDash val="solid"/>
                      <a:round/>
                      <a:headEnd type="none" w="med" len="med"/>
                      <a:tailEnd type="none" w="med" len="med"/>
                    </a:lnR>
                    <a:lnT w="9525" cap="flat" cmpd="sng" algn="ctr">
                      <a:solidFill>
                        <a:srgbClr val="90DCDD"/>
                      </a:solidFill>
                      <a:prstDash val="solid"/>
                      <a:round/>
                      <a:headEnd type="none" w="med" len="med"/>
                      <a:tailEnd type="none" w="med" len="med"/>
                    </a:lnT>
                    <a:lnB w="9525" cap="flat" cmpd="sng" algn="ctr">
                      <a:solidFill>
                        <a:srgbClr val="30DEDD"/>
                      </a:solidFill>
                      <a:prstDash val="solid"/>
                      <a:round/>
                      <a:headEnd type="none" w="med" len="med"/>
                      <a:tailEnd type="none" w="med" len="med"/>
                    </a:lnB>
                    <a:noFill/>
                  </a:tcPr>
                </a:tc>
                <a:tc>
                  <a:txBody>
                    <a:bodyPr/>
                    <a:lstStyle/>
                    <a:p>
                      <a:pPr algn="l" rtl="0" fontAlgn="base"/>
                      <a:r>
                        <a:rPr lang="en-US" sz="1200" b="0" i="0" dirty="0">
                          <a:effectLst/>
                          <a:ea typeface="Aptos" panose="020B0004020202020204" pitchFamily="34" charset="0"/>
                        </a:rPr>
                        <a:t>12. Who is the most hardworking staff</a:t>
                      </a:r>
                      <a:r>
                        <a:rPr lang="en-US" altLang="zh-CN" sz="1200" b="0" i="0" dirty="0">
                          <a:effectLst/>
                          <a:ea typeface="Aptos" panose="020B0004020202020204" pitchFamily="34" charset="0"/>
                        </a:rPr>
                        <a:t>  (For STAFF table)</a:t>
                      </a:r>
                      <a:endParaRPr lang="en-US" altLang="zh-CN" b="0" i="0" dirty="0">
                        <a:effectLst/>
                      </a:endParaRPr>
                    </a:p>
                  </a:txBody>
                  <a:tcPr marL="66675" marR="66675">
                    <a:lnL w="9525" cap="flat" cmpd="sng" algn="ctr">
                      <a:solidFill>
                        <a:srgbClr val="70F1D4"/>
                      </a:solidFill>
                      <a:prstDash val="solid"/>
                      <a:round/>
                      <a:headEnd type="none" w="med" len="med"/>
                      <a:tailEnd type="none" w="med" len="med"/>
                    </a:lnL>
                    <a:lnR w="9525" cap="flat" cmpd="sng" algn="ctr">
                      <a:solidFill>
                        <a:srgbClr val="70F1D4"/>
                      </a:solidFill>
                      <a:prstDash val="solid"/>
                      <a:round/>
                      <a:headEnd type="none" w="med" len="med"/>
                      <a:tailEnd type="none" w="med" len="med"/>
                    </a:lnR>
                    <a:lnT w="9525" cap="flat" cmpd="sng" algn="ctr">
                      <a:solidFill>
                        <a:srgbClr val="70F1D4"/>
                      </a:solidFill>
                      <a:prstDash val="solid"/>
                      <a:round/>
                      <a:headEnd type="none" w="med" len="med"/>
                      <a:tailEnd type="none" w="med" len="med"/>
                    </a:lnT>
                    <a:lnB w="9525" cap="flat" cmpd="sng" algn="ctr">
                      <a:solidFill>
                        <a:srgbClr val="30FED4"/>
                      </a:solidFill>
                      <a:prstDash val="solid"/>
                      <a:round/>
                      <a:headEnd type="none" w="med" len="med"/>
                      <a:tailEnd type="none" w="med" len="med"/>
                    </a:lnB>
                    <a:noFill/>
                  </a:tcPr>
                </a:tc>
                <a:extLst>
                  <a:ext uri="{0D108BD9-81ED-4DB2-BD59-A6C34878D82A}">
                    <a16:rowId xmlns:a16="http://schemas.microsoft.com/office/drawing/2014/main" val="2789017793"/>
                  </a:ext>
                </a:extLst>
              </a:tr>
              <a:tr h="572570">
                <a:tc>
                  <a:txBody>
                    <a:bodyPr/>
                    <a:lstStyle/>
                    <a:p>
                      <a:pPr algn="l" rtl="0" fontAlgn="base"/>
                      <a:r>
                        <a:rPr lang="en-US" sz="1400" b="0" i="0" dirty="0">
                          <a:effectLst/>
                          <a:ea typeface="Aptos" panose="020B0004020202020204" pitchFamily="34" charset="0"/>
                        </a:rPr>
                        <a:t>6. Check device available or not</a:t>
                      </a:r>
                      <a:r>
                        <a:rPr lang="en-US" altLang="zh-CN" sz="1400" b="0" i="0" dirty="0">
                          <a:effectLst/>
                          <a:ea typeface="Aptos" panose="020B0004020202020204" pitchFamily="34" charset="0"/>
                        </a:rPr>
                        <a:t>  (For DEVICE table)</a:t>
                      </a:r>
                      <a:endParaRPr lang="en-US" altLang="zh-CN" b="0" i="0" dirty="0">
                        <a:effectLst/>
                      </a:endParaRPr>
                    </a:p>
                  </a:txBody>
                  <a:tcPr marL="66675" marR="66675">
                    <a:lnL w="9525" cap="flat" cmpd="sng" algn="ctr">
                      <a:solidFill>
                        <a:srgbClr val="30DEDD"/>
                      </a:solidFill>
                      <a:prstDash val="solid"/>
                      <a:round/>
                      <a:headEnd type="none" w="med" len="med"/>
                      <a:tailEnd type="none" w="med" len="med"/>
                    </a:lnL>
                    <a:lnR w="9525" cap="flat" cmpd="sng" algn="ctr">
                      <a:solidFill>
                        <a:srgbClr val="30FED4"/>
                      </a:solidFill>
                      <a:prstDash val="solid"/>
                      <a:round/>
                      <a:headEnd type="none" w="med" len="med"/>
                      <a:tailEnd type="none" w="med" len="med"/>
                    </a:lnR>
                    <a:lnT w="9525" cap="flat" cmpd="sng" algn="ctr">
                      <a:solidFill>
                        <a:srgbClr val="30DEDD"/>
                      </a:solidFill>
                      <a:prstDash val="solid"/>
                      <a:round/>
                      <a:headEnd type="none" w="med" len="med"/>
                      <a:tailEnd type="none" w="med" len="med"/>
                    </a:lnT>
                    <a:lnB w="9525" cap="flat" cmpd="sng" algn="ctr">
                      <a:solidFill>
                        <a:srgbClr val="D0B9CA"/>
                      </a:solidFill>
                      <a:prstDash val="solid"/>
                      <a:round/>
                      <a:headEnd type="none" w="med" len="med"/>
                      <a:tailEnd type="none" w="med" len="med"/>
                    </a:lnB>
                    <a:noFill/>
                  </a:tcPr>
                </a:tc>
                <a:tc>
                  <a:txBody>
                    <a:bodyPr/>
                    <a:lstStyle/>
                    <a:p>
                      <a:pPr algn="l" rtl="0" fontAlgn="base"/>
                      <a:endParaRPr lang="ja-JP" altLang="en-US" sz="1600" b="0" i="0">
                        <a:effectLst/>
                        <a:ea typeface="Aptos" panose="020B0004020202020204" pitchFamily="34" charset="0"/>
                      </a:endParaRPr>
                    </a:p>
                  </a:txBody>
                  <a:tcPr marL="66675" marR="66675">
                    <a:lnL w="9525" cap="flat" cmpd="sng" algn="ctr">
                      <a:solidFill>
                        <a:srgbClr val="30FED4"/>
                      </a:solidFill>
                      <a:prstDash val="solid"/>
                      <a:round/>
                      <a:headEnd type="none" w="med" len="med"/>
                      <a:tailEnd type="none" w="med" len="med"/>
                    </a:lnL>
                    <a:lnR w="9525" cap="flat" cmpd="sng" algn="ctr">
                      <a:solidFill>
                        <a:srgbClr val="30FED4"/>
                      </a:solidFill>
                      <a:prstDash val="solid"/>
                      <a:round/>
                      <a:headEnd type="none" w="med" len="med"/>
                      <a:tailEnd type="none" w="med" len="med"/>
                    </a:lnR>
                    <a:lnT w="9525" cap="flat" cmpd="sng" algn="ctr">
                      <a:solidFill>
                        <a:srgbClr val="30FED4"/>
                      </a:solidFill>
                      <a:prstDash val="solid"/>
                      <a:round/>
                      <a:headEnd type="none" w="med" len="med"/>
                      <a:tailEnd type="none" w="med" len="med"/>
                    </a:lnT>
                    <a:lnB w="9525" cap="flat" cmpd="sng" algn="ctr">
                      <a:solidFill>
                        <a:srgbClr val="70EED4"/>
                      </a:solidFill>
                      <a:prstDash val="solid"/>
                      <a:round/>
                      <a:headEnd type="none" w="med" len="med"/>
                      <a:tailEnd type="none" w="med" len="med"/>
                    </a:lnB>
                    <a:noFill/>
                  </a:tcPr>
                </a:tc>
                <a:extLst>
                  <a:ext uri="{0D108BD9-81ED-4DB2-BD59-A6C34878D82A}">
                    <a16:rowId xmlns:a16="http://schemas.microsoft.com/office/drawing/2014/main" val="518302573"/>
                  </a:ext>
                </a:extLst>
              </a:tr>
              <a:tr h="572570">
                <a:tc>
                  <a:txBody>
                    <a:bodyPr/>
                    <a:lstStyle/>
                    <a:p>
                      <a:pPr algn="l" rtl="0" fontAlgn="base"/>
                      <a:r>
                        <a:rPr lang="en-US" sz="1400" b="0" i="0" dirty="0">
                          <a:effectLst/>
                          <a:ea typeface="Aptos" panose="020B0004020202020204" pitchFamily="34" charset="0"/>
                        </a:rPr>
                        <a:t>7. Check the book information</a:t>
                      </a:r>
                      <a:r>
                        <a:rPr lang="en-US" altLang="zh-CN" sz="1400" b="0" i="0" dirty="0">
                          <a:effectLst/>
                          <a:ea typeface="Aptos" panose="020B0004020202020204" pitchFamily="34" charset="0"/>
                        </a:rPr>
                        <a:t>  (For BOOK table)</a:t>
                      </a:r>
                      <a:endParaRPr lang="en-US" altLang="zh-CN" b="0" i="0" dirty="0">
                        <a:effectLst/>
                      </a:endParaRPr>
                    </a:p>
                  </a:txBody>
                  <a:tcPr marL="66675" marR="66675">
                    <a:lnL w="9525" cap="flat" cmpd="sng" algn="ctr">
                      <a:solidFill>
                        <a:srgbClr val="D0B9CA"/>
                      </a:solidFill>
                      <a:prstDash val="solid"/>
                      <a:round/>
                      <a:headEnd type="none" w="med" len="med"/>
                      <a:tailEnd type="none" w="med" len="med"/>
                    </a:lnL>
                    <a:lnR w="9525" cap="flat" cmpd="sng" algn="ctr">
                      <a:solidFill>
                        <a:srgbClr val="70EED4"/>
                      </a:solidFill>
                      <a:prstDash val="solid"/>
                      <a:round/>
                      <a:headEnd type="none" w="med" len="med"/>
                      <a:tailEnd type="none" w="med" len="med"/>
                    </a:lnR>
                    <a:lnT w="9525" cap="flat" cmpd="sng" algn="ctr">
                      <a:solidFill>
                        <a:srgbClr val="D0B9CA"/>
                      </a:solidFill>
                      <a:prstDash val="solid"/>
                      <a:round/>
                      <a:headEnd type="none" w="med" len="med"/>
                      <a:tailEnd type="none" w="med" len="med"/>
                    </a:lnT>
                    <a:lnB w="9525" cap="flat" cmpd="sng" algn="ctr">
                      <a:solidFill>
                        <a:srgbClr val="D0B9CA"/>
                      </a:solidFill>
                      <a:prstDash val="solid"/>
                      <a:round/>
                      <a:headEnd type="none" w="med" len="med"/>
                      <a:tailEnd type="none" w="med" len="med"/>
                    </a:lnB>
                    <a:noFill/>
                  </a:tcPr>
                </a:tc>
                <a:tc>
                  <a:txBody>
                    <a:bodyPr/>
                    <a:lstStyle/>
                    <a:p>
                      <a:pPr algn="l" rtl="0" fontAlgn="base"/>
                      <a:endParaRPr lang="ja-JP" altLang="en-US" sz="1600" b="0" i="0">
                        <a:effectLst/>
                        <a:ea typeface="Aptos" panose="020B0004020202020204" pitchFamily="34" charset="0"/>
                      </a:endParaRPr>
                    </a:p>
                  </a:txBody>
                  <a:tcPr marL="66675" marR="66675">
                    <a:lnL w="9525" cap="flat" cmpd="sng" algn="ctr">
                      <a:solidFill>
                        <a:srgbClr val="70EED4"/>
                      </a:solidFill>
                      <a:prstDash val="solid"/>
                      <a:round/>
                      <a:headEnd type="none" w="med" len="med"/>
                      <a:tailEnd type="none" w="med" len="med"/>
                    </a:lnL>
                    <a:lnR w="9525" cap="flat" cmpd="sng" algn="ctr">
                      <a:solidFill>
                        <a:srgbClr val="70EED4"/>
                      </a:solidFill>
                      <a:prstDash val="solid"/>
                      <a:round/>
                      <a:headEnd type="none" w="med" len="med"/>
                      <a:tailEnd type="none" w="med" len="med"/>
                    </a:lnR>
                    <a:lnT w="9525" cap="flat" cmpd="sng" algn="ctr">
                      <a:solidFill>
                        <a:srgbClr val="70EED4"/>
                      </a:solidFill>
                      <a:prstDash val="solid"/>
                      <a:round/>
                      <a:headEnd type="none" w="med" len="med"/>
                      <a:tailEnd type="none" w="med" len="med"/>
                    </a:lnT>
                    <a:lnB w="9525" cap="flat" cmpd="sng" algn="ctr">
                      <a:solidFill>
                        <a:srgbClr val="70EED4"/>
                      </a:solidFill>
                      <a:prstDash val="solid"/>
                      <a:round/>
                      <a:headEnd type="none" w="med" len="med"/>
                      <a:tailEnd type="none" w="med" len="med"/>
                    </a:lnB>
                    <a:noFill/>
                  </a:tcPr>
                </a:tc>
                <a:extLst>
                  <a:ext uri="{0D108BD9-81ED-4DB2-BD59-A6C34878D82A}">
                    <a16:rowId xmlns:a16="http://schemas.microsoft.com/office/drawing/2014/main" val="612105584"/>
                  </a:ext>
                </a:extLst>
              </a:tr>
            </a:tbl>
          </a:graphicData>
        </a:graphic>
      </p:graphicFrame>
    </p:spTree>
    <p:extLst>
      <p:ext uri="{BB962C8B-B14F-4D97-AF65-F5344CB8AC3E}">
        <p14:creationId xmlns:p14="http://schemas.microsoft.com/office/powerpoint/2010/main" val="3754179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B296-1E17-FD90-39C1-BC65B8E72710}"/>
              </a:ext>
            </a:extLst>
          </p:cNvPr>
          <p:cNvSpPr>
            <a:spLocks noGrp="1"/>
          </p:cNvSpPr>
          <p:nvPr>
            <p:ph type="title"/>
          </p:nvPr>
        </p:nvSpPr>
        <p:spPr/>
        <p:txBody>
          <a:bodyPr>
            <a:normAutofit/>
          </a:bodyPr>
          <a:lstStyle/>
          <a:p>
            <a:r>
              <a:rPr lang="en-US" altLang="zh-CN" sz="3200" b="1">
                <a:ea typeface="+mj-lt"/>
                <a:cs typeface="+mj-lt"/>
              </a:rPr>
              <a:t>1. Check student own record  (For RECORD table)</a:t>
            </a:r>
            <a:endParaRPr lang="zh-CN" sz="3200" b="1"/>
          </a:p>
        </p:txBody>
      </p:sp>
      <p:pic>
        <p:nvPicPr>
          <p:cNvPr id="8" name="图片 7" descr="图形用户界面, 应用程序&#10;&#10;已自动生成说明">
            <a:extLst>
              <a:ext uri="{FF2B5EF4-FFF2-40B4-BE49-F238E27FC236}">
                <a16:creationId xmlns:a16="http://schemas.microsoft.com/office/drawing/2014/main" id="{4EDE72F2-8BA8-7398-0280-AFE1B0C6CF74}"/>
              </a:ext>
            </a:extLst>
          </p:cNvPr>
          <p:cNvPicPr>
            <a:picLocks noChangeAspect="1"/>
          </p:cNvPicPr>
          <p:nvPr/>
        </p:nvPicPr>
        <p:blipFill>
          <a:blip r:embed="rId2"/>
          <a:stretch>
            <a:fillRect/>
          </a:stretch>
        </p:blipFill>
        <p:spPr>
          <a:xfrm>
            <a:off x="1178798" y="1683224"/>
            <a:ext cx="10356590" cy="3971643"/>
          </a:xfrm>
          <a:prstGeom prst="rect">
            <a:avLst/>
          </a:prstGeom>
        </p:spPr>
      </p:pic>
    </p:spTree>
    <p:extLst>
      <p:ext uri="{BB962C8B-B14F-4D97-AF65-F5344CB8AC3E}">
        <p14:creationId xmlns:p14="http://schemas.microsoft.com/office/powerpoint/2010/main" val="406447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B296-1E17-FD90-39C1-BC65B8E72710}"/>
              </a:ext>
            </a:extLst>
          </p:cNvPr>
          <p:cNvSpPr>
            <a:spLocks noGrp="1"/>
          </p:cNvSpPr>
          <p:nvPr>
            <p:ph type="title"/>
          </p:nvPr>
        </p:nvSpPr>
        <p:spPr>
          <a:xfrm>
            <a:off x="838200" y="365125"/>
            <a:ext cx="3416560" cy="3557134"/>
          </a:xfrm>
        </p:spPr>
        <p:txBody>
          <a:bodyPr>
            <a:normAutofit/>
          </a:bodyPr>
          <a:lstStyle/>
          <a:p>
            <a:r>
              <a:rPr lang="en-US" altLang="zh-CN" sz="2800" b="1">
                <a:ea typeface="+mj-lt"/>
                <a:cs typeface="+mj-lt"/>
              </a:rPr>
              <a:t>2. Check book available or not (For BOOK table)</a:t>
            </a:r>
            <a:endParaRPr lang="zh-CN" sz="2800" b="1"/>
          </a:p>
        </p:txBody>
      </p:sp>
      <p:pic>
        <p:nvPicPr>
          <p:cNvPr id="9" name="内容占位符 8">
            <a:extLst>
              <a:ext uri="{FF2B5EF4-FFF2-40B4-BE49-F238E27FC236}">
                <a16:creationId xmlns:a16="http://schemas.microsoft.com/office/drawing/2014/main" id="{B1BACA7F-CC98-D8BE-BEDB-2402F7E2C93F}"/>
              </a:ext>
            </a:extLst>
          </p:cNvPr>
          <p:cNvPicPr>
            <a:picLocks noGrp="1" noChangeAspect="1"/>
          </p:cNvPicPr>
          <p:nvPr>
            <p:ph idx="1"/>
          </p:nvPr>
        </p:nvPicPr>
        <p:blipFill>
          <a:blip r:embed="rId2"/>
          <a:stretch>
            <a:fillRect/>
          </a:stretch>
        </p:blipFill>
        <p:spPr>
          <a:xfrm>
            <a:off x="4397099" y="362936"/>
            <a:ext cx="6577179" cy="6260717"/>
          </a:xfrm>
        </p:spPr>
      </p:pic>
    </p:spTree>
    <p:extLst>
      <p:ext uri="{BB962C8B-B14F-4D97-AF65-F5344CB8AC3E}">
        <p14:creationId xmlns:p14="http://schemas.microsoft.com/office/powerpoint/2010/main" val="13146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B296-1E17-FD90-39C1-BC65B8E72710}"/>
              </a:ext>
            </a:extLst>
          </p:cNvPr>
          <p:cNvSpPr>
            <a:spLocks noGrp="1"/>
          </p:cNvSpPr>
          <p:nvPr>
            <p:ph type="title"/>
          </p:nvPr>
        </p:nvSpPr>
        <p:spPr/>
        <p:txBody>
          <a:bodyPr>
            <a:normAutofit/>
          </a:bodyPr>
          <a:lstStyle/>
          <a:p>
            <a:r>
              <a:rPr lang="en-US" altLang="zh-CN" sz="2800" b="1">
                <a:ea typeface="+mj-lt"/>
                <a:cs typeface="+mj-lt"/>
              </a:rPr>
              <a:t>3. Check self-information (For STUDENT table) </a:t>
            </a:r>
            <a:endParaRPr lang="zh-CN" sz="2800" b="1"/>
          </a:p>
        </p:txBody>
      </p:sp>
      <p:sp>
        <p:nvSpPr>
          <p:cNvPr id="3" name="内容占位符 2">
            <a:extLst>
              <a:ext uri="{FF2B5EF4-FFF2-40B4-BE49-F238E27FC236}">
                <a16:creationId xmlns:a16="http://schemas.microsoft.com/office/drawing/2014/main" id="{C409BFB8-B0CE-922E-1D6B-478DF369129B}"/>
              </a:ext>
            </a:extLst>
          </p:cNvPr>
          <p:cNvSpPr>
            <a:spLocks noGrp="1"/>
          </p:cNvSpPr>
          <p:nvPr>
            <p:ph idx="1"/>
          </p:nvPr>
        </p:nvSpPr>
        <p:spPr/>
        <p:txBody>
          <a:bodyPr vert="horz" lIns="91440" tIns="45720" rIns="91440" bIns="45720" rtlCol="0" anchor="t">
            <a:normAutofit/>
          </a:bodyPr>
          <a:lstStyle/>
          <a:p>
            <a:pPr>
              <a:buNone/>
            </a:pPr>
            <a:endParaRPr lang="en-US" altLang="zh-CN" sz="1400" b="1" u="sng"/>
          </a:p>
          <a:p>
            <a:pPr marL="0" indent="0">
              <a:buNone/>
            </a:pPr>
            <a:endParaRPr lang="zh-CN" altLang="en-US">
              <a:ea typeface="宋体"/>
            </a:endParaRPr>
          </a:p>
        </p:txBody>
      </p:sp>
      <p:pic>
        <p:nvPicPr>
          <p:cNvPr id="6" name="图片 5" descr="图形用户界面, 应用程序&#10;&#10;已自动生成说明">
            <a:extLst>
              <a:ext uri="{FF2B5EF4-FFF2-40B4-BE49-F238E27FC236}">
                <a16:creationId xmlns:a16="http://schemas.microsoft.com/office/drawing/2014/main" id="{5B9F7AE5-E426-CEBD-0C1B-93C52D530899}"/>
              </a:ext>
            </a:extLst>
          </p:cNvPr>
          <p:cNvPicPr>
            <a:picLocks noChangeAspect="1"/>
          </p:cNvPicPr>
          <p:nvPr/>
        </p:nvPicPr>
        <p:blipFill>
          <a:blip r:embed="rId2"/>
          <a:stretch>
            <a:fillRect/>
          </a:stretch>
        </p:blipFill>
        <p:spPr>
          <a:xfrm>
            <a:off x="326571" y="1825534"/>
            <a:ext cx="11118980" cy="2973666"/>
          </a:xfrm>
          <a:prstGeom prst="rect">
            <a:avLst/>
          </a:prstGeom>
        </p:spPr>
      </p:pic>
    </p:spTree>
    <p:extLst>
      <p:ext uri="{BB962C8B-B14F-4D97-AF65-F5344CB8AC3E}">
        <p14:creationId xmlns:p14="http://schemas.microsoft.com/office/powerpoint/2010/main" val="1012541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B296-1E17-FD90-39C1-BC65B8E72710}"/>
              </a:ext>
            </a:extLst>
          </p:cNvPr>
          <p:cNvSpPr>
            <a:spLocks noGrp="1"/>
          </p:cNvSpPr>
          <p:nvPr>
            <p:ph type="title"/>
          </p:nvPr>
        </p:nvSpPr>
        <p:spPr/>
        <p:txBody>
          <a:bodyPr>
            <a:normAutofit/>
          </a:bodyPr>
          <a:lstStyle/>
          <a:p>
            <a:r>
              <a:rPr lang="en-US" altLang="zh-CN" sz="2400" b="1" u="sng">
                <a:ea typeface="+mj-lt"/>
                <a:cs typeface="+mj-lt"/>
              </a:rPr>
              <a:t>4. Check student late record/ borrowing record/ returned record/ late returned record</a:t>
            </a:r>
            <a:endParaRPr lang="zh-CN" sz="2400">
              <a:ea typeface="+mj-lt"/>
              <a:cs typeface="+mj-lt"/>
            </a:endParaRPr>
          </a:p>
        </p:txBody>
      </p:sp>
      <p:sp>
        <p:nvSpPr>
          <p:cNvPr id="3" name="内容占位符 2">
            <a:extLst>
              <a:ext uri="{FF2B5EF4-FFF2-40B4-BE49-F238E27FC236}">
                <a16:creationId xmlns:a16="http://schemas.microsoft.com/office/drawing/2014/main" id="{C409BFB8-B0CE-922E-1D6B-478DF369129B}"/>
              </a:ext>
            </a:extLst>
          </p:cNvPr>
          <p:cNvSpPr>
            <a:spLocks noGrp="1"/>
          </p:cNvSpPr>
          <p:nvPr>
            <p:ph idx="1"/>
          </p:nvPr>
        </p:nvSpPr>
        <p:spPr/>
        <p:txBody>
          <a:bodyPr vert="horz" lIns="91440" tIns="45720" rIns="91440" bIns="45720" rtlCol="0" anchor="t">
            <a:normAutofit/>
          </a:bodyPr>
          <a:lstStyle/>
          <a:p>
            <a:pPr>
              <a:buNone/>
            </a:pPr>
            <a:endParaRPr lang="en-US" altLang="zh-CN" sz="1400" b="1" u="sng"/>
          </a:p>
          <a:p>
            <a:pPr marL="0" indent="0">
              <a:buNone/>
            </a:pPr>
            <a:endParaRPr lang="zh-CN" altLang="en-US">
              <a:ea typeface="宋体"/>
            </a:endParaRPr>
          </a:p>
        </p:txBody>
      </p:sp>
      <p:pic>
        <p:nvPicPr>
          <p:cNvPr id="4" name="圖片 3" descr="一張含有 文字, 螢幕擷取畫面, 數字, 字型 的圖片&#10;&#10;自動產生的描述">
            <a:extLst>
              <a:ext uri="{FF2B5EF4-FFF2-40B4-BE49-F238E27FC236}">
                <a16:creationId xmlns:a16="http://schemas.microsoft.com/office/drawing/2014/main" id="{35ADD4C8-7E0F-E7C5-8EBA-1AAF9F1F6EF2}"/>
              </a:ext>
            </a:extLst>
          </p:cNvPr>
          <p:cNvPicPr>
            <a:picLocks noChangeAspect="1"/>
          </p:cNvPicPr>
          <p:nvPr/>
        </p:nvPicPr>
        <p:blipFill>
          <a:blip r:embed="rId2"/>
          <a:stretch>
            <a:fillRect/>
          </a:stretch>
        </p:blipFill>
        <p:spPr>
          <a:xfrm>
            <a:off x="2366855" y="1440254"/>
            <a:ext cx="7459001" cy="5070000"/>
          </a:xfrm>
          <a:prstGeom prst="rect">
            <a:avLst/>
          </a:prstGeom>
        </p:spPr>
      </p:pic>
    </p:spTree>
    <p:extLst>
      <p:ext uri="{BB962C8B-B14F-4D97-AF65-F5344CB8AC3E}">
        <p14:creationId xmlns:p14="http://schemas.microsoft.com/office/powerpoint/2010/main" val="3870841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B296-1E17-FD90-39C1-BC65B8E72710}"/>
              </a:ext>
            </a:extLst>
          </p:cNvPr>
          <p:cNvSpPr>
            <a:spLocks noGrp="1"/>
          </p:cNvSpPr>
          <p:nvPr>
            <p:ph type="title"/>
          </p:nvPr>
        </p:nvSpPr>
        <p:spPr/>
        <p:txBody>
          <a:bodyPr>
            <a:normAutofit/>
          </a:bodyPr>
          <a:lstStyle/>
          <a:p>
            <a:r>
              <a:rPr lang="en-US" altLang="zh-CN" sz="2400" b="1" u="sng">
                <a:ea typeface="+mj-lt"/>
                <a:cs typeface="+mj-lt"/>
              </a:rPr>
              <a:t>4. Check donate record </a:t>
            </a:r>
            <a:endParaRPr lang="zh-TW" altLang="en-US" sz="2400"/>
          </a:p>
        </p:txBody>
      </p:sp>
      <p:sp>
        <p:nvSpPr>
          <p:cNvPr id="3" name="内容占位符 2">
            <a:extLst>
              <a:ext uri="{FF2B5EF4-FFF2-40B4-BE49-F238E27FC236}">
                <a16:creationId xmlns:a16="http://schemas.microsoft.com/office/drawing/2014/main" id="{C409BFB8-B0CE-922E-1D6B-478DF369129B}"/>
              </a:ext>
            </a:extLst>
          </p:cNvPr>
          <p:cNvSpPr>
            <a:spLocks noGrp="1"/>
          </p:cNvSpPr>
          <p:nvPr>
            <p:ph idx="1"/>
          </p:nvPr>
        </p:nvSpPr>
        <p:spPr/>
        <p:txBody>
          <a:bodyPr vert="horz" lIns="91440" tIns="45720" rIns="91440" bIns="45720" rtlCol="0" anchor="t">
            <a:normAutofit/>
          </a:bodyPr>
          <a:lstStyle/>
          <a:p>
            <a:pPr>
              <a:buNone/>
            </a:pPr>
            <a:endParaRPr lang="en-US" altLang="zh-CN" sz="1400" b="1" u="sng">
              <a:ea typeface="+mn-lt"/>
              <a:cs typeface="+mn-lt"/>
            </a:endParaRPr>
          </a:p>
          <a:p>
            <a:pPr marL="0" indent="0">
              <a:buNone/>
            </a:pPr>
            <a:endParaRPr lang="en-US" altLang="ja-JP" b="1">
              <a:ea typeface="宋体"/>
            </a:endParaRPr>
          </a:p>
        </p:txBody>
      </p:sp>
      <p:pic>
        <p:nvPicPr>
          <p:cNvPr id="4" name="Picture 3" descr="正在插入图像...">
            <a:extLst>
              <a:ext uri="{FF2B5EF4-FFF2-40B4-BE49-F238E27FC236}">
                <a16:creationId xmlns:a16="http://schemas.microsoft.com/office/drawing/2014/main" id="{37A431B6-D201-25F5-9FC2-0ED1D40E417F}"/>
              </a:ext>
            </a:extLst>
          </p:cNvPr>
          <p:cNvPicPr>
            <a:picLocks noChangeAspect="1"/>
          </p:cNvPicPr>
          <p:nvPr/>
        </p:nvPicPr>
        <p:blipFill>
          <a:blip r:embed="rId2"/>
          <a:stretch>
            <a:fillRect/>
          </a:stretch>
        </p:blipFill>
        <p:spPr>
          <a:xfrm>
            <a:off x="1903024" y="1703627"/>
            <a:ext cx="8371576" cy="4227123"/>
          </a:xfrm>
          <a:prstGeom prst="rect">
            <a:avLst/>
          </a:prstGeom>
        </p:spPr>
      </p:pic>
    </p:spTree>
    <p:extLst>
      <p:ext uri="{BB962C8B-B14F-4D97-AF65-F5344CB8AC3E}">
        <p14:creationId xmlns:p14="http://schemas.microsoft.com/office/powerpoint/2010/main" val="3403145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5269C-CD83-D8E4-BDAE-B88FEB6CA50C}"/>
              </a:ext>
            </a:extLst>
          </p:cNvPr>
          <p:cNvSpPr>
            <a:spLocks noGrp="1"/>
          </p:cNvSpPr>
          <p:nvPr>
            <p:ph type="title"/>
          </p:nvPr>
        </p:nvSpPr>
        <p:spPr/>
        <p:txBody>
          <a:bodyPr>
            <a:normAutofit/>
          </a:bodyPr>
          <a:lstStyle/>
          <a:p>
            <a:r>
              <a:rPr lang="en-US" altLang="zh-CN" sz="2400" b="1" u="sng">
                <a:ea typeface="+mj-lt"/>
                <a:cs typeface="+mj-lt"/>
              </a:rPr>
              <a:t>5. Check punishment record </a:t>
            </a:r>
            <a:endParaRPr lang="zh-CN" sz="2400"/>
          </a:p>
        </p:txBody>
      </p:sp>
      <p:sp>
        <p:nvSpPr>
          <p:cNvPr id="3" name="内容占位符 2">
            <a:extLst>
              <a:ext uri="{FF2B5EF4-FFF2-40B4-BE49-F238E27FC236}">
                <a16:creationId xmlns:a16="http://schemas.microsoft.com/office/drawing/2014/main" id="{495BDA79-5116-E6C2-86D1-9F4411087341}"/>
              </a:ext>
            </a:extLst>
          </p:cNvPr>
          <p:cNvSpPr>
            <a:spLocks noGrp="1"/>
          </p:cNvSpPr>
          <p:nvPr>
            <p:ph idx="1"/>
          </p:nvPr>
        </p:nvSpPr>
        <p:spPr/>
        <p:txBody>
          <a:bodyPr vert="horz" lIns="91440" tIns="45720" rIns="91440" bIns="45720" rtlCol="0" anchor="t">
            <a:normAutofit/>
          </a:bodyPr>
          <a:lstStyle/>
          <a:p>
            <a:pPr marL="0" indent="0">
              <a:buNone/>
            </a:pPr>
            <a:endParaRPr lang="en-US" altLang="zh-CN" sz="1400" b="1" u="sng">
              <a:ea typeface="+mn-lt"/>
              <a:cs typeface="+mn-lt"/>
            </a:endParaRPr>
          </a:p>
          <a:p>
            <a:endParaRPr lang="zh-CN" altLang="en-US">
              <a:ea typeface="等线"/>
            </a:endParaRPr>
          </a:p>
        </p:txBody>
      </p:sp>
      <p:pic>
        <p:nvPicPr>
          <p:cNvPr id="4" name="图片 3" descr="图形用户界面, 应用程序&#10;&#10;已自动生成说明">
            <a:extLst>
              <a:ext uri="{FF2B5EF4-FFF2-40B4-BE49-F238E27FC236}">
                <a16:creationId xmlns:a16="http://schemas.microsoft.com/office/drawing/2014/main" id="{EF8FDF0D-32C9-68D2-4D37-DA616CAB3039}"/>
              </a:ext>
            </a:extLst>
          </p:cNvPr>
          <p:cNvPicPr>
            <a:picLocks noChangeAspect="1"/>
          </p:cNvPicPr>
          <p:nvPr/>
        </p:nvPicPr>
        <p:blipFill>
          <a:blip r:embed="rId2"/>
          <a:stretch>
            <a:fillRect/>
          </a:stretch>
        </p:blipFill>
        <p:spPr>
          <a:xfrm>
            <a:off x="964650" y="1823648"/>
            <a:ext cx="8948639" cy="4128212"/>
          </a:xfrm>
          <a:prstGeom prst="rect">
            <a:avLst/>
          </a:prstGeom>
        </p:spPr>
      </p:pic>
    </p:spTree>
    <p:extLst>
      <p:ext uri="{BB962C8B-B14F-4D97-AF65-F5344CB8AC3E}">
        <p14:creationId xmlns:p14="http://schemas.microsoft.com/office/powerpoint/2010/main" val="3625333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89E59-E260-A3AF-192E-3633928E4BB4}"/>
              </a:ext>
            </a:extLst>
          </p:cNvPr>
          <p:cNvSpPr>
            <a:spLocks noGrp="1"/>
          </p:cNvSpPr>
          <p:nvPr>
            <p:ph type="title"/>
          </p:nvPr>
        </p:nvSpPr>
        <p:spPr/>
        <p:txBody>
          <a:bodyPr/>
          <a:lstStyle/>
          <a:p>
            <a:r>
              <a:rPr lang="zh-CN" altLang="en-US">
                <a:ea typeface="宋体"/>
              </a:rPr>
              <a:t>Database Testing</a:t>
            </a:r>
            <a:endParaRPr lang="zh-CN" altLang="en-US"/>
          </a:p>
        </p:txBody>
      </p:sp>
      <p:sp>
        <p:nvSpPr>
          <p:cNvPr id="3" name="内容占位符 2">
            <a:extLst>
              <a:ext uri="{FF2B5EF4-FFF2-40B4-BE49-F238E27FC236}">
                <a16:creationId xmlns:a16="http://schemas.microsoft.com/office/drawing/2014/main" id="{A1385514-D164-129B-D139-5E4CA0184B55}"/>
              </a:ext>
            </a:extLst>
          </p:cNvPr>
          <p:cNvSpPr>
            <a:spLocks noGrp="1"/>
          </p:cNvSpPr>
          <p:nvPr>
            <p:ph idx="1"/>
          </p:nvPr>
        </p:nvSpPr>
        <p:spPr/>
        <p:txBody>
          <a:bodyPr vert="horz" lIns="91440" tIns="45720" rIns="91440" bIns="45720" rtlCol="0" anchor="t">
            <a:normAutofit/>
          </a:bodyPr>
          <a:lstStyle/>
          <a:p>
            <a:r>
              <a:rPr lang="zh-CN" altLang="en-US">
                <a:ea typeface="宋体"/>
              </a:rPr>
              <a:t>Database testing </a:t>
            </a:r>
          </a:p>
          <a:p>
            <a:pPr lvl="1">
              <a:buFont typeface="Courier New" panose="020B0604020202020204" pitchFamily="34" charset="0"/>
              <a:buChar char="o"/>
            </a:pPr>
            <a:r>
              <a:rPr lang="zh-CN" altLang="en-US">
                <a:ea typeface="宋体"/>
              </a:rPr>
              <a:t>Tested retreival of different types of data</a:t>
            </a:r>
          </a:p>
          <a:p>
            <a:pPr lvl="1">
              <a:buFont typeface="Courier New" panose="020B0604020202020204" pitchFamily="34" charset="0"/>
              <a:buChar char="o"/>
            </a:pPr>
            <a:r>
              <a:rPr lang="zh-CN" altLang="en-US">
                <a:ea typeface="宋体"/>
              </a:rPr>
              <a:t>Data included in database refelcts normal user data input and usage</a:t>
            </a:r>
          </a:p>
          <a:p>
            <a:r>
              <a:rPr lang="zh-CN" altLang="en-US">
                <a:ea typeface="宋体"/>
              </a:rPr>
              <a:t>Tested muitiple entries and data retrive request </a:t>
            </a:r>
          </a:p>
          <a:p>
            <a:r>
              <a:rPr lang="zh-CN" altLang="en-US">
                <a:ea typeface="宋体"/>
              </a:rPr>
              <a:t>Data and sql code works in </a:t>
            </a:r>
            <a:r>
              <a:rPr lang="zh-CN">
                <a:ea typeface="+mn-lt"/>
                <a:cs typeface="+mn-lt"/>
              </a:rPr>
              <a:t>situations</a:t>
            </a:r>
            <a:r>
              <a:rPr lang="zh-CN" altLang="en-US">
                <a:ea typeface="宋体"/>
              </a:rPr>
              <a:t> defined</a:t>
            </a:r>
            <a:endParaRPr lang="zh-CN" altLang="en-US">
              <a:ea typeface="宋体" panose="02010600030101010101" pitchFamily="2" charset="-122"/>
            </a:endParaRPr>
          </a:p>
          <a:p>
            <a:r>
              <a:rPr lang="zh-CN" altLang="en-US">
                <a:ea typeface="宋体"/>
              </a:rPr>
              <a:t>Results are consistant with the expected outcome</a:t>
            </a:r>
            <a:endParaRPr lang="zh-CN" altLang="en-US">
              <a:ea typeface="宋体" panose="02010600030101010101" pitchFamily="2" charset="-122"/>
            </a:endParaRPr>
          </a:p>
          <a:p>
            <a:endParaRPr lang="zh-CN" altLang="en-US">
              <a:ea typeface="宋体" panose="02010600030101010101" pitchFamily="2" charset="-122"/>
            </a:endParaRPr>
          </a:p>
        </p:txBody>
      </p:sp>
    </p:spTree>
    <p:extLst>
      <p:ext uri="{BB962C8B-B14F-4D97-AF65-F5344CB8AC3E}">
        <p14:creationId xmlns:p14="http://schemas.microsoft.com/office/powerpoint/2010/main" val="1273972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BA6522D-E33C-1931-35B4-43CB18ADA451}"/>
              </a:ext>
            </a:extLst>
          </p:cNvPr>
          <p:cNvSpPr txBox="1"/>
          <p:nvPr/>
        </p:nvSpPr>
        <p:spPr>
          <a:xfrm>
            <a:off x="2588622" y="1952075"/>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zh-CN" altLang="en-US"/>
          </a:p>
        </p:txBody>
      </p:sp>
      <p:pic>
        <p:nvPicPr>
          <p:cNvPr id="3" name="图片 2" descr="表格&#10;&#10;已自动生成说明">
            <a:extLst>
              <a:ext uri="{FF2B5EF4-FFF2-40B4-BE49-F238E27FC236}">
                <a16:creationId xmlns:a16="http://schemas.microsoft.com/office/drawing/2014/main" id="{F2D4810D-C902-2F49-1B90-D5A73FE5891F}"/>
              </a:ext>
            </a:extLst>
          </p:cNvPr>
          <p:cNvPicPr>
            <a:picLocks noChangeAspect="1"/>
          </p:cNvPicPr>
          <p:nvPr/>
        </p:nvPicPr>
        <p:blipFill>
          <a:blip r:embed="rId2"/>
          <a:stretch>
            <a:fillRect/>
          </a:stretch>
        </p:blipFill>
        <p:spPr>
          <a:xfrm>
            <a:off x="1937223" y="637591"/>
            <a:ext cx="8317552" cy="5854960"/>
          </a:xfrm>
          <a:prstGeom prst="rect">
            <a:avLst/>
          </a:prstGeom>
        </p:spPr>
      </p:pic>
    </p:spTree>
    <p:extLst>
      <p:ext uri="{BB962C8B-B14F-4D97-AF65-F5344CB8AC3E}">
        <p14:creationId xmlns:p14="http://schemas.microsoft.com/office/powerpoint/2010/main" val="397380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9CC251-B31C-0114-3634-88C3668E4186}"/>
              </a:ext>
            </a:extLst>
          </p:cNvPr>
          <p:cNvSpPr>
            <a:spLocks noGrp="1"/>
          </p:cNvSpPr>
          <p:nvPr>
            <p:ph type="title"/>
          </p:nvPr>
        </p:nvSpPr>
        <p:spPr/>
        <p:txBody>
          <a:bodyPr/>
          <a:lstStyle/>
          <a:p>
            <a:r>
              <a:rPr lang="zh-TW" altLang="en-US">
                <a:ea typeface="新細明體"/>
              </a:rPr>
              <a:t>Background information</a:t>
            </a:r>
            <a:endParaRPr lang="zh-TW" altLang="en-US"/>
          </a:p>
        </p:txBody>
      </p:sp>
      <p:sp>
        <p:nvSpPr>
          <p:cNvPr id="3" name="內容版面配置區 2">
            <a:extLst>
              <a:ext uri="{FF2B5EF4-FFF2-40B4-BE49-F238E27FC236}">
                <a16:creationId xmlns:a16="http://schemas.microsoft.com/office/drawing/2014/main" id="{C4BE3975-E46D-C498-02C3-75B0ABBC2E35}"/>
              </a:ext>
            </a:extLst>
          </p:cNvPr>
          <p:cNvSpPr>
            <a:spLocks noGrp="1"/>
          </p:cNvSpPr>
          <p:nvPr>
            <p:ph idx="1"/>
          </p:nvPr>
        </p:nvSpPr>
        <p:spPr/>
        <p:txBody>
          <a:bodyPr vert="horz" lIns="91440" tIns="45720" rIns="91440" bIns="45720" rtlCol="0" anchor="t">
            <a:normAutofit/>
          </a:bodyPr>
          <a:lstStyle/>
          <a:p>
            <a:r>
              <a:rPr lang="zh-TW" altLang="en-US">
                <a:ea typeface="新細明體"/>
              </a:rPr>
              <a:t>Develop libarary system</a:t>
            </a:r>
            <a:endParaRPr lang="zh-TW" altLang="en-US">
              <a:ea typeface="新細明體" panose="02020500000000000000" pitchFamily="18" charset="-120"/>
            </a:endParaRPr>
          </a:p>
          <a:p>
            <a:r>
              <a:rPr lang="zh-TW" altLang="en-US">
                <a:ea typeface="新細明體"/>
              </a:rPr>
              <a:t>For student use and staff </a:t>
            </a:r>
            <a:r>
              <a:rPr lang="zh-TW">
                <a:ea typeface="+mn-lt"/>
                <a:cs typeface="+mn-lt"/>
              </a:rPr>
              <a:t>maintenance</a:t>
            </a:r>
            <a:r>
              <a:rPr lang="zh-TW" altLang="en-US">
                <a:ea typeface="+mn-lt"/>
                <a:cs typeface="+mn-lt"/>
              </a:rPr>
              <a:t> </a:t>
            </a:r>
            <a:r>
              <a:rPr lang="en-US" altLang="zh-TW">
                <a:ea typeface="+mn-lt"/>
                <a:cs typeface="+mn-lt"/>
              </a:rPr>
              <a:t>more</a:t>
            </a:r>
            <a:r>
              <a:rPr lang="zh-TW" altLang="en-US">
                <a:ea typeface="+mn-lt"/>
                <a:cs typeface="+mn-lt"/>
              </a:rPr>
              <a:t> </a:t>
            </a:r>
            <a:r>
              <a:rPr lang="zh-TW">
                <a:ea typeface="+mn-lt"/>
                <a:cs typeface="+mn-lt"/>
              </a:rPr>
              <a:t>effectively</a:t>
            </a:r>
            <a:r>
              <a:rPr lang="zh-TW" altLang="en-US">
                <a:ea typeface="+mn-lt"/>
                <a:cs typeface="+mn-lt"/>
              </a:rPr>
              <a:t> </a:t>
            </a:r>
            <a:endParaRPr lang="zh-TW">
              <a:ea typeface="+mn-lt"/>
              <a:cs typeface="+mn-lt"/>
            </a:endParaRPr>
          </a:p>
        </p:txBody>
      </p:sp>
    </p:spTree>
    <p:extLst>
      <p:ext uri="{BB962C8B-B14F-4D97-AF65-F5344CB8AC3E}">
        <p14:creationId xmlns:p14="http://schemas.microsoft.com/office/powerpoint/2010/main" val="253106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data&#10;&#10;Description automatically generated">
            <a:extLst>
              <a:ext uri="{FF2B5EF4-FFF2-40B4-BE49-F238E27FC236}">
                <a16:creationId xmlns:a16="http://schemas.microsoft.com/office/drawing/2014/main" id="{6084DDDE-C6F8-4431-716A-62E7BF9010D9}"/>
              </a:ext>
            </a:extLst>
          </p:cNvPr>
          <p:cNvPicPr>
            <a:picLocks noChangeAspect="1"/>
          </p:cNvPicPr>
          <p:nvPr/>
        </p:nvPicPr>
        <p:blipFill>
          <a:blip r:embed="rId2"/>
          <a:stretch>
            <a:fillRect/>
          </a:stretch>
        </p:blipFill>
        <p:spPr>
          <a:xfrm>
            <a:off x="3282329" y="643466"/>
            <a:ext cx="5627341" cy="5571067"/>
          </a:xfrm>
          <a:prstGeom prst="rect">
            <a:avLst/>
          </a:prstGeom>
        </p:spPr>
      </p:pic>
      <p:sp>
        <p:nvSpPr>
          <p:cNvPr id="2" name="文本框 1">
            <a:extLst>
              <a:ext uri="{FF2B5EF4-FFF2-40B4-BE49-F238E27FC236}">
                <a16:creationId xmlns:a16="http://schemas.microsoft.com/office/drawing/2014/main" id="{A3C55EA1-E0BA-A546-74D4-D8882758E6E9}"/>
              </a:ext>
            </a:extLst>
          </p:cNvPr>
          <p:cNvSpPr txBox="1"/>
          <p:nvPr/>
        </p:nvSpPr>
        <p:spPr>
          <a:xfrm>
            <a:off x="2178403" y="1867203"/>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zh-CN" altLang="en-US"/>
          </a:p>
        </p:txBody>
      </p:sp>
    </p:spTree>
    <p:extLst>
      <p:ext uri="{BB962C8B-B14F-4D97-AF65-F5344CB8AC3E}">
        <p14:creationId xmlns:p14="http://schemas.microsoft.com/office/powerpoint/2010/main" val="2595264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683A74-F4B4-FB4A-4262-2517E706FA23}"/>
              </a:ext>
            </a:extLst>
          </p:cNvPr>
          <p:cNvSpPr txBox="1"/>
          <p:nvPr/>
        </p:nvSpPr>
        <p:spPr>
          <a:xfrm>
            <a:off x="3680060" y="1943581"/>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zh-CN" altLang="en-US"/>
          </a:p>
        </p:txBody>
      </p:sp>
      <p:pic>
        <p:nvPicPr>
          <p:cNvPr id="3" name="图片 2" descr="表格&#10;&#10;已自动生成说明">
            <a:extLst>
              <a:ext uri="{FF2B5EF4-FFF2-40B4-BE49-F238E27FC236}">
                <a16:creationId xmlns:a16="http://schemas.microsoft.com/office/drawing/2014/main" id="{6E0CF21D-4063-0A73-BD15-DD81FF04A2FF}"/>
              </a:ext>
            </a:extLst>
          </p:cNvPr>
          <p:cNvPicPr>
            <a:picLocks noChangeAspect="1"/>
          </p:cNvPicPr>
          <p:nvPr/>
        </p:nvPicPr>
        <p:blipFill>
          <a:blip r:embed="rId2"/>
          <a:stretch>
            <a:fillRect/>
          </a:stretch>
        </p:blipFill>
        <p:spPr>
          <a:xfrm>
            <a:off x="2643100" y="124407"/>
            <a:ext cx="6672536" cy="5746103"/>
          </a:xfrm>
          <a:prstGeom prst="rect">
            <a:avLst/>
          </a:prstGeom>
        </p:spPr>
      </p:pic>
    </p:spTree>
    <p:extLst>
      <p:ext uri="{BB962C8B-B14F-4D97-AF65-F5344CB8AC3E}">
        <p14:creationId xmlns:p14="http://schemas.microsoft.com/office/powerpoint/2010/main" val="810852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D8EB2-11CE-FCD7-147F-34B666E3E3B8}"/>
              </a:ext>
            </a:extLst>
          </p:cNvPr>
          <p:cNvSpPr>
            <a:spLocks noGrp="1"/>
          </p:cNvSpPr>
          <p:nvPr>
            <p:ph type="title"/>
          </p:nvPr>
        </p:nvSpPr>
        <p:spPr/>
        <p:txBody>
          <a:bodyPr/>
          <a:lstStyle/>
          <a:p>
            <a:r>
              <a:rPr lang="zh-CN" altLang="en-US">
                <a:ea typeface="宋体"/>
              </a:rPr>
              <a:t>Further Development</a:t>
            </a:r>
            <a:endParaRPr lang="zh-CN" altLang="en-US"/>
          </a:p>
        </p:txBody>
      </p:sp>
      <p:sp>
        <p:nvSpPr>
          <p:cNvPr id="3" name="内容占位符 2">
            <a:extLst>
              <a:ext uri="{FF2B5EF4-FFF2-40B4-BE49-F238E27FC236}">
                <a16:creationId xmlns:a16="http://schemas.microsoft.com/office/drawing/2014/main" id="{167DAA9E-A464-2A77-C805-02AFC9CE1D7A}"/>
              </a:ext>
            </a:extLst>
          </p:cNvPr>
          <p:cNvSpPr>
            <a:spLocks noGrp="1"/>
          </p:cNvSpPr>
          <p:nvPr>
            <p:ph idx="1"/>
          </p:nvPr>
        </p:nvSpPr>
        <p:spPr>
          <a:xfrm>
            <a:off x="713792" y="1359094"/>
            <a:ext cx="10640008" cy="5144439"/>
          </a:xfrm>
        </p:spPr>
        <p:txBody>
          <a:bodyPr vert="horz" lIns="91440" tIns="45720" rIns="91440" bIns="45720" rtlCol="0" anchor="t">
            <a:noAutofit/>
          </a:bodyPr>
          <a:lstStyle/>
          <a:p>
            <a:r>
              <a:rPr lang="en-US" altLang="zh-CN" sz="1800">
                <a:ea typeface="+mn-lt"/>
                <a:cs typeface="+mn-lt"/>
              </a:rPr>
              <a:t>As for our further development plan, we considered adding some new things which are......</a:t>
            </a:r>
          </a:p>
          <a:p>
            <a:r>
              <a:rPr lang="en-US" altLang="zh-CN" sz="1800" b="1">
                <a:ea typeface="+mn-lt"/>
                <a:cs typeface="+mn-lt"/>
              </a:rPr>
              <a:t>Library Activity</a:t>
            </a:r>
          </a:p>
          <a:p>
            <a:pPr marL="0" indent="0">
              <a:buNone/>
            </a:pPr>
            <a:r>
              <a:rPr lang="en-US" altLang="zh-CN" sz="1800">
                <a:ea typeface="+mn-lt"/>
                <a:cs typeface="+mn-lt"/>
              </a:rPr>
              <a:t>    - Student can join the library activity to increase their library’s credit</a:t>
            </a:r>
          </a:p>
          <a:p>
            <a:pPr marL="0" indent="0">
              <a:buNone/>
            </a:pPr>
            <a:r>
              <a:rPr lang="en-US" altLang="zh-CN" sz="1800">
                <a:ea typeface="+mn-lt"/>
                <a:cs typeface="+mn-lt"/>
              </a:rPr>
              <a:t>    - Let the library staff have more work to do, utilizing the library human resource appropriately</a:t>
            </a:r>
          </a:p>
          <a:p>
            <a:r>
              <a:rPr lang="en-US" altLang="zh-CN" sz="1800" b="1">
                <a:ea typeface="+mn-lt"/>
                <a:cs typeface="+mn-lt"/>
              </a:rPr>
              <a:t>Advanced User service supporting (VIP)</a:t>
            </a:r>
          </a:p>
          <a:p>
            <a:pPr marL="0" indent="0">
              <a:buNone/>
            </a:pPr>
            <a:r>
              <a:rPr lang="en-US" altLang="zh-CN" sz="1800">
                <a:ea typeface="+mn-lt"/>
                <a:cs typeface="+mn-lt"/>
              </a:rPr>
              <a:t>    - Provided a better reading environment (e.g. VIP Reading Room/ Afternoon tea provided)</a:t>
            </a:r>
            <a:endParaRPr lang="en-US">
              <a:ea typeface="+mn-lt"/>
              <a:cs typeface="+mn-lt"/>
            </a:endParaRPr>
          </a:p>
          <a:p>
            <a:pPr marL="0" indent="0">
              <a:buNone/>
            </a:pPr>
            <a:r>
              <a:rPr lang="en-US" altLang="zh-CN" sz="1800">
                <a:ea typeface="+mn-lt"/>
                <a:cs typeface="+mn-lt"/>
              </a:rPr>
              <a:t>    - Book Recommending (each week)</a:t>
            </a:r>
            <a:endParaRPr lang="en-US">
              <a:ea typeface="+mn-lt"/>
              <a:cs typeface="+mn-lt"/>
            </a:endParaRPr>
          </a:p>
          <a:p>
            <a:pPr marL="0" indent="0">
              <a:buNone/>
            </a:pPr>
            <a:r>
              <a:rPr lang="en-US" altLang="zh-CN" sz="1800">
                <a:ea typeface="+mn-lt"/>
                <a:cs typeface="+mn-lt"/>
              </a:rPr>
              <a:t>    - Borrowing more book without the credit limit</a:t>
            </a:r>
          </a:p>
          <a:p>
            <a:pPr marL="0" indent="0">
              <a:buNone/>
            </a:pPr>
            <a:r>
              <a:rPr lang="en-US" altLang="zh-CN" sz="1800">
                <a:ea typeface="+mn-lt"/>
                <a:cs typeface="+mn-lt"/>
              </a:rPr>
              <a:t>    - Book reservation </a:t>
            </a:r>
          </a:p>
          <a:p>
            <a:pPr marL="0" indent="0">
              <a:buNone/>
            </a:pPr>
            <a:r>
              <a:rPr lang="en-US" altLang="zh-CN" sz="1800">
                <a:ea typeface="+mn-lt"/>
                <a:cs typeface="+mn-lt"/>
              </a:rPr>
              <a:t>    - Provided the electric book resource  </a:t>
            </a:r>
          </a:p>
          <a:p>
            <a:r>
              <a:rPr lang="en-US" altLang="zh-CN" sz="1800" b="1">
                <a:ea typeface="+mn-lt"/>
                <a:cs typeface="+mn-lt"/>
              </a:rPr>
              <a:t>Journal service supported </a:t>
            </a:r>
          </a:p>
          <a:p>
            <a:pPr marL="0" indent="0">
              <a:buNone/>
            </a:pPr>
            <a:r>
              <a:rPr lang="en-US" altLang="zh-CN" sz="1800">
                <a:ea typeface="+mn-lt"/>
                <a:cs typeface="+mn-lt"/>
              </a:rPr>
              <a:t>    - Provided journal article (e.g. Science &amp; Nature)</a:t>
            </a:r>
            <a:endParaRPr lang="en-US"/>
          </a:p>
          <a:p>
            <a:pPr marL="0" indent="0">
              <a:buNone/>
            </a:pPr>
            <a:r>
              <a:rPr lang="en-US" altLang="zh-CN" sz="1800">
                <a:ea typeface="+mn-lt"/>
                <a:cs typeface="+mn-lt"/>
              </a:rPr>
              <a:t>    - Provided article repeated content checking service</a:t>
            </a:r>
          </a:p>
          <a:p>
            <a:endParaRPr lang="zh-CN" altLang="en-US">
              <a:ea typeface="宋体"/>
              <a:cs typeface="+mn-lt"/>
            </a:endParaRPr>
          </a:p>
        </p:txBody>
      </p:sp>
    </p:spTree>
    <p:extLst>
      <p:ext uri="{BB962C8B-B14F-4D97-AF65-F5344CB8AC3E}">
        <p14:creationId xmlns:p14="http://schemas.microsoft.com/office/powerpoint/2010/main" val="2573980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01570-9CFF-5B30-0517-5F49A09ED979}"/>
              </a:ext>
            </a:extLst>
          </p:cNvPr>
          <p:cNvSpPr>
            <a:spLocks noGrp="1"/>
          </p:cNvSpPr>
          <p:nvPr>
            <p:ph type="title"/>
          </p:nvPr>
        </p:nvSpPr>
        <p:spPr/>
        <p:txBody>
          <a:bodyPr/>
          <a:lstStyle/>
          <a:p>
            <a:r>
              <a:rPr lang="zh-CN" altLang="en-US">
                <a:ea typeface="宋体"/>
              </a:rPr>
              <a:t>Conclusion</a:t>
            </a:r>
            <a:endParaRPr lang="zh-CN" altLang="en-US"/>
          </a:p>
        </p:txBody>
      </p:sp>
      <p:sp>
        <p:nvSpPr>
          <p:cNvPr id="3" name="内容占位符 2">
            <a:extLst>
              <a:ext uri="{FF2B5EF4-FFF2-40B4-BE49-F238E27FC236}">
                <a16:creationId xmlns:a16="http://schemas.microsoft.com/office/drawing/2014/main" id="{D550E8ED-EEE2-1E98-A830-823DE89A7383}"/>
              </a:ext>
            </a:extLst>
          </p:cNvPr>
          <p:cNvSpPr>
            <a:spLocks noGrp="1"/>
          </p:cNvSpPr>
          <p:nvPr>
            <p:ph idx="1"/>
          </p:nvPr>
        </p:nvSpPr>
        <p:spPr/>
        <p:txBody>
          <a:bodyPr vert="horz" lIns="91440" tIns="45720" rIns="91440" bIns="45720" rtlCol="0" anchor="t">
            <a:noAutofit/>
          </a:bodyPr>
          <a:lstStyle/>
          <a:p>
            <a:pPr marL="0" indent="0">
              <a:buNone/>
            </a:pPr>
            <a:r>
              <a:rPr lang="en-US" altLang="zh-CN">
                <a:latin typeface="Times New Roman"/>
                <a:ea typeface="+mn-lt"/>
                <a:cs typeface="Times New Roman"/>
              </a:rPr>
              <a:t>      After the quality testing, no errors appeared in the database. Also, the database design fulfilled the basic demands of students and</a:t>
            </a:r>
            <a:r>
              <a:rPr lang="ja-JP" altLang="en-US">
                <a:latin typeface="Times New Roman"/>
                <a:ea typeface="游ゴシック"/>
                <a:cs typeface="Times New Roman"/>
              </a:rPr>
              <a:t> </a:t>
            </a:r>
            <a:r>
              <a:rPr lang="en-US" altLang="zh-CN">
                <a:latin typeface="Times New Roman"/>
                <a:ea typeface="+mn-lt"/>
                <a:cs typeface="Times New Roman"/>
              </a:rPr>
              <a:t>library administrators.  We evaluated that this database can be used in real-life situations.</a:t>
            </a:r>
            <a:endParaRPr lang="zh-CN">
              <a:latin typeface="Times New Roman"/>
              <a:ea typeface="等线"/>
              <a:cs typeface="Times New Roman"/>
            </a:endParaRPr>
          </a:p>
          <a:p>
            <a:pPr marL="0" indent="0" algn="just">
              <a:buNone/>
            </a:pPr>
            <a:r>
              <a:rPr lang="en-US" altLang="zh-CN">
                <a:latin typeface="Times New Roman"/>
                <a:ea typeface="+mn-lt"/>
                <a:cs typeface="Times New Roman"/>
              </a:rPr>
              <a:t>    In the future, we also hope to add more functions and different content according to the above plan, to enhance our service and database efficiency. We believe that our library database can acquire a good performance in daily life.</a:t>
            </a:r>
            <a:endParaRPr lang="zh-CN">
              <a:latin typeface="Times New Roman"/>
              <a:ea typeface="等线"/>
              <a:cs typeface="Times New Roman"/>
            </a:endParaRPr>
          </a:p>
          <a:p>
            <a:pPr>
              <a:buFont typeface="Calibri" panose="020B0604020202020204" pitchFamily="34" charset="0"/>
              <a:buChar char="-"/>
            </a:pPr>
            <a:endParaRPr lang="zh-CN" altLang="en-US">
              <a:ea typeface="等线"/>
            </a:endParaRPr>
          </a:p>
        </p:txBody>
      </p:sp>
    </p:spTree>
    <p:extLst>
      <p:ext uri="{BB962C8B-B14F-4D97-AF65-F5344CB8AC3E}">
        <p14:creationId xmlns:p14="http://schemas.microsoft.com/office/powerpoint/2010/main" val="82123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E9A818-43B5-0E2F-80F3-5A32DF6DA3A0}"/>
              </a:ext>
            </a:extLst>
          </p:cNvPr>
          <p:cNvSpPr>
            <a:spLocks noGrp="1"/>
          </p:cNvSpPr>
          <p:nvPr>
            <p:ph type="title"/>
          </p:nvPr>
        </p:nvSpPr>
        <p:spPr/>
        <p:txBody>
          <a:bodyPr/>
          <a:lstStyle/>
          <a:p>
            <a:r>
              <a:rPr lang="zh-TW" altLang="en-US">
                <a:ea typeface="新細明體"/>
              </a:rPr>
              <a:t>Credits policy</a:t>
            </a:r>
            <a:endParaRPr lang="zh-TW" altLang="en-US"/>
          </a:p>
        </p:txBody>
      </p:sp>
      <p:graphicFrame>
        <p:nvGraphicFramePr>
          <p:cNvPr id="203" name="內容版面配置區 202">
            <a:extLst>
              <a:ext uri="{FF2B5EF4-FFF2-40B4-BE49-F238E27FC236}">
                <a16:creationId xmlns:a16="http://schemas.microsoft.com/office/drawing/2014/main" id="{00DBFECE-0283-8C24-9E25-FEC21A3341EA}"/>
              </a:ext>
            </a:extLst>
          </p:cNvPr>
          <p:cNvGraphicFramePr>
            <a:graphicFrameLocks noGrp="1"/>
          </p:cNvGraphicFramePr>
          <p:nvPr>
            <p:ph idx="1"/>
            <p:extLst>
              <p:ext uri="{D42A27DB-BD31-4B8C-83A1-F6EECF244321}">
                <p14:modId xmlns:p14="http://schemas.microsoft.com/office/powerpoint/2010/main" val="2665104141"/>
              </p:ext>
            </p:extLst>
          </p:nvPr>
        </p:nvGraphicFramePr>
        <p:xfrm>
          <a:off x="838200" y="1825625"/>
          <a:ext cx="6033985" cy="2459064"/>
        </p:xfrm>
        <a:graphic>
          <a:graphicData uri="http://schemas.openxmlformats.org/drawingml/2006/table">
            <a:tbl>
              <a:tblPr bandRow="1">
                <a:tableStyleId>{5C22544A-7EE6-4342-B048-85BDC9FD1C3A}</a:tableStyleId>
              </a:tblPr>
              <a:tblGrid>
                <a:gridCol w="1743559">
                  <a:extLst>
                    <a:ext uri="{9D8B030D-6E8A-4147-A177-3AD203B41FA5}">
                      <a16:colId xmlns:a16="http://schemas.microsoft.com/office/drawing/2014/main" val="3642123838"/>
                    </a:ext>
                  </a:extLst>
                </a:gridCol>
                <a:gridCol w="4290426">
                  <a:extLst>
                    <a:ext uri="{9D8B030D-6E8A-4147-A177-3AD203B41FA5}">
                      <a16:colId xmlns:a16="http://schemas.microsoft.com/office/drawing/2014/main" val="2579129819"/>
                    </a:ext>
                  </a:extLst>
                </a:gridCol>
              </a:tblGrid>
              <a:tr h="385060">
                <a:tc>
                  <a:txBody>
                    <a:bodyPr/>
                    <a:lstStyle/>
                    <a:p>
                      <a:pPr algn="ctr" rtl="0" fontAlgn="base"/>
                      <a:r>
                        <a:rPr lang="en-US" sz="2000" b="0" i="0">
                          <a:effectLst/>
                          <a:latin typeface="Times New Roman"/>
                        </a:rPr>
                        <a:t>Credits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2000" b="0" i="0">
                          <a:effectLst/>
                          <a:latin typeface="Times New Roman"/>
                        </a:rPr>
                        <a:t>Maximum borrowing numbers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6325415"/>
                  </a:ext>
                </a:extLst>
              </a:tr>
              <a:tr h="385060">
                <a:tc>
                  <a:txBody>
                    <a:bodyPr/>
                    <a:lstStyle/>
                    <a:p>
                      <a:pPr algn="ctr" rtl="0" fontAlgn="base"/>
                      <a:r>
                        <a:rPr lang="en-US" sz="2000" b="0" i="0">
                          <a:effectLst/>
                          <a:latin typeface="Times New Roman"/>
                        </a:rPr>
                        <a:t>76 - 100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2000" b="0" i="0">
                          <a:effectLst/>
                          <a:latin typeface="Times New Roman"/>
                        </a:rPr>
                        <a:t>15 book and 2 devices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42008"/>
                  </a:ext>
                </a:extLst>
              </a:tr>
              <a:tr h="385060">
                <a:tc>
                  <a:txBody>
                    <a:bodyPr/>
                    <a:lstStyle/>
                    <a:p>
                      <a:pPr algn="ctr" rtl="0" fontAlgn="base"/>
                      <a:r>
                        <a:rPr lang="en-US" sz="2000" b="0" i="0">
                          <a:effectLst/>
                          <a:latin typeface="Times New Roman"/>
                        </a:rPr>
                        <a:t>51 - 75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2000" b="0" i="0">
                          <a:effectLst/>
                          <a:latin typeface="Times New Roman"/>
                        </a:rPr>
                        <a:t>10 book and 2 devices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8589568"/>
                  </a:ext>
                </a:extLst>
              </a:tr>
              <a:tr h="385060">
                <a:tc>
                  <a:txBody>
                    <a:bodyPr/>
                    <a:lstStyle/>
                    <a:p>
                      <a:pPr algn="ctr" rtl="0" fontAlgn="base"/>
                      <a:r>
                        <a:rPr lang="en-US" sz="2000" b="0" i="0">
                          <a:effectLst/>
                          <a:latin typeface="Times New Roman"/>
                        </a:rPr>
                        <a:t>26 - 50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2000" b="0" i="0">
                          <a:effectLst/>
                          <a:latin typeface="Times New Roman"/>
                        </a:rPr>
                        <a:t>5 book and 1 device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1957912"/>
                  </a:ext>
                </a:extLst>
              </a:tr>
              <a:tr h="385060">
                <a:tc>
                  <a:txBody>
                    <a:bodyPr/>
                    <a:lstStyle/>
                    <a:p>
                      <a:pPr algn="ctr" rtl="0" fontAlgn="base"/>
                      <a:r>
                        <a:rPr lang="en-US" sz="2000" b="0" i="0">
                          <a:effectLst/>
                          <a:latin typeface="Times New Roman"/>
                        </a:rPr>
                        <a:t>1 - 25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2000" b="0" i="0">
                          <a:effectLst/>
                          <a:latin typeface="Times New Roman"/>
                        </a:rPr>
                        <a:t>3 book and 1 device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238494"/>
                  </a:ext>
                </a:extLst>
              </a:tr>
              <a:tr h="477864">
                <a:tc>
                  <a:txBody>
                    <a:bodyPr/>
                    <a:lstStyle/>
                    <a:p>
                      <a:pPr algn="ctr" rtl="0" fontAlgn="base"/>
                      <a:r>
                        <a:rPr lang="en-US" sz="2000" b="0" i="0">
                          <a:effectLst/>
                          <a:latin typeface="Times New Roman"/>
                        </a:rPr>
                        <a:t>0 or lower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r>
                        <a:rPr lang="en-US" sz="2000" b="0" i="0">
                          <a:effectLst/>
                          <a:latin typeface="Times New Roman"/>
                        </a:rPr>
                        <a:t>0 book and device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079412"/>
                  </a:ext>
                </a:extLst>
              </a:tr>
            </a:tbl>
          </a:graphicData>
        </a:graphic>
      </p:graphicFrame>
      <p:graphicFrame>
        <p:nvGraphicFramePr>
          <p:cNvPr id="6" name="資料庫圖表 5">
            <a:extLst>
              <a:ext uri="{FF2B5EF4-FFF2-40B4-BE49-F238E27FC236}">
                <a16:creationId xmlns:a16="http://schemas.microsoft.com/office/drawing/2014/main" id="{A023B723-E182-6E4C-0286-36A4F2F3388C}"/>
              </a:ext>
            </a:extLst>
          </p:cNvPr>
          <p:cNvGraphicFramePr/>
          <p:nvPr>
            <p:extLst>
              <p:ext uri="{D42A27DB-BD31-4B8C-83A1-F6EECF244321}">
                <p14:modId xmlns:p14="http://schemas.microsoft.com/office/powerpoint/2010/main" val="941326246"/>
              </p:ext>
            </p:extLst>
          </p:nvPr>
        </p:nvGraphicFramePr>
        <p:xfrm>
          <a:off x="5814736" y="2816566"/>
          <a:ext cx="6108914"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451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CC3049-3276-F897-1D7D-B05B6668567B}"/>
              </a:ext>
            </a:extLst>
          </p:cNvPr>
          <p:cNvSpPr>
            <a:spLocks noGrp="1"/>
          </p:cNvSpPr>
          <p:nvPr>
            <p:ph type="title"/>
          </p:nvPr>
        </p:nvSpPr>
        <p:spPr/>
        <p:txBody>
          <a:bodyPr/>
          <a:lstStyle/>
          <a:p>
            <a:r>
              <a:rPr lang="en-US" altLang="zh-TW">
                <a:ea typeface="+mj-lt"/>
                <a:cs typeface="+mj-lt"/>
              </a:rPr>
              <a:t>Increase Credit</a:t>
            </a:r>
            <a:endParaRPr lang="zh-TW"/>
          </a:p>
        </p:txBody>
      </p:sp>
      <p:sp>
        <p:nvSpPr>
          <p:cNvPr id="3" name="內容版面配置區 2">
            <a:extLst>
              <a:ext uri="{FF2B5EF4-FFF2-40B4-BE49-F238E27FC236}">
                <a16:creationId xmlns:a16="http://schemas.microsoft.com/office/drawing/2014/main" id="{CA6E0176-483A-908C-6DE7-D5047B3AB66B}"/>
              </a:ext>
            </a:extLst>
          </p:cNvPr>
          <p:cNvSpPr>
            <a:spLocks noGrp="1"/>
          </p:cNvSpPr>
          <p:nvPr>
            <p:ph idx="1"/>
          </p:nvPr>
        </p:nvSpPr>
        <p:spPr/>
        <p:txBody>
          <a:bodyPr vert="horz" lIns="91440" tIns="45720" rIns="91440" bIns="45720" rtlCol="0" anchor="t">
            <a:normAutofit/>
          </a:bodyPr>
          <a:lstStyle/>
          <a:p>
            <a:pPr marL="0" indent="0" algn="ctr">
              <a:buNone/>
            </a:pPr>
            <a:endParaRPr lang="zh-TW" altLang="en-US" sz="6000">
              <a:ea typeface="新細明體"/>
            </a:endParaRPr>
          </a:p>
          <a:p>
            <a:pPr marL="0" indent="0" algn="ctr">
              <a:buNone/>
            </a:pPr>
            <a:r>
              <a:rPr lang="zh-TW" altLang="en-US" sz="6000" i="1" u="sng">
                <a:ea typeface="新細明體"/>
              </a:rPr>
              <a:t>Donate $10 = 1 credit</a:t>
            </a:r>
            <a:endParaRPr lang="zh-TW" i="1" u="sng">
              <a:ea typeface="新細明體"/>
            </a:endParaRPr>
          </a:p>
        </p:txBody>
      </p:sp>
    </p:spTree>
    <p:extLst>
      <p:ext uri="{BB962C8B-B14F-4D97-AF65-F5344CB8AC3E}">
        <p14:creationId xmlns:p14="http://schemas.microsoft.com/office/powerpoint/2010/main" val="305460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15089B-BFFB-3643-A3BB-845C93E4999A}"/>
              </a:ext>
            </a:extLst>
          </p:cNvPr>
          <p:cNvSpPr>
            <a:spLocks noGrp="1"/>
          </p:cNvSpPr>
          <p:nvPr>
            <p:ph type="title"/>
          </p:nvPr>
        </p:nvSpPr>
        <p:spPr/>
        <p:txBody>
          <a:bodyPr/>
          <a:lstStyle/>
          <a:p>
            <a:r>
              <a:rPr lang="zh-TW">
                <a:ea typeface="+mj-lt"/>
                <a:cs typeface="+mj-lt"/>
              </a:rPr>
              <a:t>Decrease</a:t>
            </a:r>
            <a:r>
              <a:rPr lang="zh-TW" altLang="en-US">
                <a:ea typeface="+mj-lt"/>
                <a:cs typeface="+mj-lt"/>
              </a:rPr>
              <a:t> </a:t>
            </a:r>
            <a:r>
              <a:rPr lang="en-US" altLang="zh-TW">
                <a:ea typeface="+mj-lt"/>
                <a:cs typeface="+mj-lt"/>
              </a:rPr>
              <a:t>C</a:t>
            </a:r>
            <a:r>
              <a:rPr lang="zh-TW">
                <a:ea typeface="+mj-lt"/>
                <a:cs typeface="+mj-lt"/>
              </a:rPr>
              <a:t>redit</a:t>
            </a:r>
            <a:r>
              <a:rPr lang="zh-TW" altLang="en-US">
                <a:ea typeface="+mj-lt"/>
                <a:cs typeface="+mj-lt"/>
              </a:rPr>
              <a:t> Reasons</a:t>
            </a:r>
            <a:endParaRPr lang="zh-TW">
              <a:ea typeface="+mj-lt"/>
              <a:cs typeface="+mj-lt"/>
            </a:endParaRPr>
          </a:p>
        </p:txBody>
      </p:sp>
      <p:graphicFrame>
        <p:nvGraphicFramePr>
          <p:cNvPr id="5" name="內容版面配置區 4">
            <a:extLst>
              <a:ext uri="{FF2B5EF4-FFF2-40B4-BE49-F238E27FC236}">
                <a16:creationId xmlns:a16="http://schemas.microsoft.com/office/drawing/2014/main" id="{71603A29-DFD5-D3E8-B287-733974F33DAD}"/>
              </a:ext>
            </a:extLst>
          </p:cNvPr>
          <p:cNvGraphicFramePr>
            <a:graphicFrameLocks noGrp="1"/>
          </p:cNvGraphicFramePr>
          <p:nvPr>
            <p:ph idx="1"/>
            <p:extLst>
              <p:ext uri="{D42A27DB-BD31-4B8C-83A1-F6EECF244321}">
                <p14:modId xmlns:p14="http://schemas.microsoft.com/office/powerpoint/2010/main" val="1841435901"/>
              </p:ext>
            </p:extLst>
          </p:nvPr>
        </p:nvGraphicFramePr>
        <p:xfrm>
          <a:off x="838200" y="1825625"/>
          <a:ext cx="10515599" cy="4450080"/>
        </p:xfrm>
        <a:graphic>
          <a:graphicData uri="http://schemas.openxmlformats.org/drawingml/2006/table">
            <a:tbl>
              <a:tblPr bandRow="1">
                <a:tableStyleId>{5C22544A-7EE6-4342-B048-85BDC9FD1C3A}</a:tableStyleId>
              </a:tblPr>
              <a:tblGrid>
                <a:gridCol w="9749011">
                  <a:extLst>
                    <a:ext uri="{9D8B030D-6E8A-4147-A177-3AD203B41FA5}">
                      <a16:colId xmlns:a16="http://schemas.microsoft.com/office/drawing/2014/main" val="2315838391"/>
                    </a:ext>
                  </a:extLst>
                </a:gridCol>
                <a:gridCol w="766588">
                  <a:extLst>
                    <a:ext uri="{9D8B030D-6E8A-4147-A177-3AD203B41FA5}">
                      <a16:colId xmlns:a16="http://schemas.microsoft.com/office/drawing/2014/main" val="1784823347"/>
                    </a:ext>
                  </a:extLst>
                </a:gridCol>
              </a:tblGrid>
              <a:tr h="658297">
                <a:tc gridSpan="2">
                  <a:txBody>
                    <a:bodyPr/>
                    <a:lstStyle/>
                    <a:p>
                      <a:pPr algn="ctr" rtl="0" fontAlgn="base"/>
                      <a:r>
                        <a:rPr lang="en-US" sz="2000" b="0" i="0">
                          <a:effectLst/>
                          <a:latin typeface="Aptos"/>
                        </a:rPr>
                        <a:t>Rules for the library </a:t>
                      </a:r>
                    </a:p>
                    <a:p>
                      <a:pPr algn="ctr" rtl="0" fontAlgn="base"/>
                      <a:r>
                        <a:rPr lang="en-US" sz="2000" b="0" i="0">
                          <a:effectLst/>
                          <a:latin typeface="Aptos"/>
                        </a:rPr>
                        <a:t>(Do not break the rules, otherwise your credit will decrease)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hMerge="1">
                  <a:txBody>
                    <a:bodyPr/>
                    <a:lstStyle/>
                    <a:p>
                      <a:endParaRPr lang="zh-TW" altLang="en-US"/>
                    </a:p>
                  </a:txBody>
                  <a:tcPr/>
                </a:tc>
                <a:extLst>
                  <a:ext uri="{0D108BD9-81ED-4DB2-BD59-A6C34878D82A}">
                    <a16:rowId xmlns:a16="http://schemas.microsoft.com/office/drawing/2014/main" val="3644193323"/>
                  </a:ext>
                </a:extLst>
              </a:tr>
              <a:tr h="3606322">
                <a:tc>
                  <a:txBody>
                    <a:bodyPr/>
                    <a:lstStyle/>
                    <a:p>
                      <a:pPr algn="just" rtl="0" fontAlgn="base"/>
                      <a:r>
                        <a:rPr lang="en-US" sz="2000" b="0" i="0">
                          <a:effectLst/>
                          <a:latin typeface="Aptos"/>
                        </a:rPr>
                        <a:t>1. Do not damage Books and other library materials </a:t>
                      </a:r>
                    </a:p>
                    <a:p>
                      <a:pPr algn="just" rtl="0" fontAlgn="base"/>
                      <a:r>
                        <a:rPr lang="en-US" sz="2000" b="0" i="0">
                          <a:effectLst/>
                          <a:latin typeface="Aptos"/>
                        </a:rPr>
                        <a:t>2. Patrons should be quiet while inside the library. </a:t>
                      </a:r>
                    </a:p>
                    <a:p>
                      <a:pPr algn="just" rtl="0" fontAlgn="base"/>
                      <a:r>
                        <a:rPr lang="en-US" sz="2000" b="0" i="0">
                          <a:effectLst/>
                          <a:latin typeface="Aptos"/>
                        </a:rPr>
                        <a:t>3. Cell phones should be turned off or put in silent mode while in the library. </a:t>
                      </a:r>
                    </a:p>
                    <a:p>
                      <a:pPr algn="just" rtl="0" fontAlgn="base"/>
                      <a:r>
                        <a:rPr lang="en-US" sz="2000" b="0" i="0">
                          <a:effectLst/>
                          <a:latin typeface="Aptos"/>
                        </a:rPr>
                        <a:t>4. Food and drinks are not allowed in the library. </a:t>
                      </a:r>
                    </a:p>
                    <a:p>
                      <a:pPr algn="just" rtl="0" fontAlgn="base"/>
                      <a:r>
                        <a:rPr lang="en-US" sz="2000" b="0" i="0">
                          <a:effectLst/>
                          <a:latin typeface="Aptos"/>
                        </a:rPr>
                        <a:t>5. No alcoholic beverages are allowed in the library. </a:t>
                      </a:r>
                    </a:p>
                    <a:p>
                      <a:pPr algn="just" rtl="0" fontAlgn="base"/>
                      <a:r>
                        <a:rPr lang="en-US" sz="2000" b="0" i="0">
                          <a:effectLst/>
                          <a:latin typeface="Aptos"/>
                        </a:rPr>
                        <a:t>6. The library's devices and internet connection should be used for educational and research purposes only. </a:t>
                      </a:r>
                    </a:p>
                    <a:p>
                      <a:pPr algn="just" rtl="0" fontAlgn="base"/>
                      <a:r>
                        <a:rPr lang="en-US" sz="2000" b="0" i="0">
                          <a:effectLst/>
                          <a:latin typeface="Aptos"/>
                        </a:rPr>
                        <a:t>7. Patrons should not smoke or use tobacco products in the library. </a:t>
                      </a:r>
                    </a:p>
                    <a:p>
                      <a:pPr algn="just" rtl="0" fontAlgn="base"/>
                      <a:r>
                        <a:rPr lang="en-US" sz="2000" b="0" i="0">
                          <a:effectLst/>
                          <a:latin typeface="Aptos"/>
                        </a:rPr>
                        <a:t>8. Patrons should not bring pets or animals into the library, except for service animals. </a:t>
                      </a:r>
                    </a:p>
                    <a:p>
                      <a:pPr algn="just" rtl="0" fontAlgn="base"/>
                      <a:r>
                        <a:rPr lang="en-US" sz="2000" b="0" i="0">
                          <a:effectLst/>
                          <a:latin typeface="Aptos"/>
                        </a:rPr>
                        <a:t>9. Gambling is not allowed in the library. </a:t>
                      </a:r>
                    </a:p>
                    <a:p>
                      <a:pPr algn="just" rtl="0" fontAlgn="base"/>
                      <a:r>
                        <a:rPr lang="en-US" sz="2000" b="0" i="0">
                          <a:effectLst/>
                          <a:latin typeface="Aptos"/>
                        </a:rPr>
                        <a:t>10. Illegal or unethical activities are not allowed in the library.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r>
                        <a:rPr lang="en-US" altLang="ja-JP" sz="2000" b="0" i="0">
                          <a:effectLst/>
                          <a:ea typeface="Aptos" panose="020B0004020202020204" pitchFamily="34" charset="0"/>
                        </a:rPr>
                        <a:t>(</a:t>
                      </a:r>
                      <a:r>
                        <a:rPr lang="en-US" altLang="ja-JP" sz="2000" b="0" i="0">
                          <a:effectLst/>
                          <a:latin typeface="Aptos"/>
                        </a:rPr>
                        <a:t>-5</a:t>
                      </a:r>
                      <a:r>
                        <a:rPr lang="en-US" altLang="ja-JP" sz="2000" b="0" i="0">
                          <a:effectLst/>
                          <a:ea typeface="Aptos" panose="020B0004020202020204" pitchFamily="34" charset="0"/>
                        </a:rPr>
                        <a:t>)</a:t>
                      </a:r>
                      <a:r>
                        <a:rPr lang="ja-JP" altLang="en-US" sz="2000" b="0" i="0">
                          <a:effectLst/>
                          <a:latin typeface="Aptos"/>
                        </a:rPr>
                        <a:t> </a:t>
                      </a:r>
                    </a:p>
                    <a:p>
                      <a:pPr algn="l" rtl="0" fontAlgn="base"/>
                      <a:r>
                        <a:rPr lang="en-US" altLang="ja-JP" sz="2000" b="0" i="0">
                          <a:effectLst/>
                          <a:ea typeface="Aptos" panose="020B0004020202020204" pitchFamily="34" charset="0"/>
                        </a:rPr>
                        <a:t>(</a:t>
                      </a:r>
                      <a:r>
                        <a:rPr lang="en-US" altLang="ja-JP" sz="2000" b="0" i="0">
                          <a:effectLst/>
                          <a:latin typeface="Aptos"/>
                        </a:rPr>
                        <a:t>-5</a:t>
                      </a:r>
                      <a:r>
                        <a:rPr lang="en-US" altLang="ja-JP" sz="2000" b="0" i="0">
                          <a:effectLst/>
                          <a:ea typeface="Aptos" panose="020B0004020202020204" pitchFamily="34" charset="0"/>
                        </a:rPr>
                        <a:t>)</a:t>
                      </a:r>
                      <a:r>
                        <a:rPr lang="ja-JP" altLang="en-US" sz="2000" b="0" i="0">
                          <a:effectLst/>
                          <a:latin typeface="Aptos"/>
                        </a:rPr>
                        <a:t> </a:t>
                      </a:r>
                    </a:p>
                    <a:p>
                      <a:pPr algn="l" rtl="0" fontAlgn="base"/>
                      <a:r>
                        <a:rPr lang="en-US" altLang="ja-JP" sz="2000" b="0" i="0">
                          <a:effectLst/>
                          <a:ea typeface="Aptos" panose="020B0004020202020204" pitchFamily="34" charset="0"/>
                        </a:rPr>
                        <a:t>(</a:t>
                      </a:r>
                      <a:r>
                        <a:rPr lang="en-US" altLang="ja-JP" sz="2000" b="0" i="0">
                          <a:effectLst/>
                          <a:latin typeface="Aptos"/>
                        </a:rPr>
                        <a:t>-5</a:t>
                      </a:r>
                      <a:r>
                        <a:rPr lang="en-US" altLang="ja-JP" sz="2000" b="0" i="0">
                          <a:effectLst/>
                          <a:ea typeface="Aptos" panose="020B0004020202020204" pitchFamily="34" charset="0"/>
                        </a:rPr>
                        <a:t>)</a:t>
                      </a:r>
                      <a:r>
                        <a:rPr lang="ja-JP" altLang="en-US" sz="2000" b="0" i="0">
                          <a:effectLst/>
                          <a:latin typeface="Aptos"/>
                        </a:rPr>
                        <a:t> </a:t>
                      </a:r>
                    </a:p>
                    <a:p>
                      <a:pPr algn="l" rtl="0" fontAlgn="base"/>
                      <a:r>
                        <a:rPr lang="en-US" altLang="ja-JP" sz="2000" b="0" i="0">
                          <a:effectLst/>
                          <a:ea typeface="Aptos" panose="020B0004020202020204" pitchFamily="34" charset="0"/>
                        </a:rPr>
                        <a:t>(</a:t>
                      </a:r>
                      <a:r>
                        <a:rPr lang="en-US" altLang="ja-JP" sz="2000" b="0" i="0">
                          <a:effectLst/>
                          <a:latin typeface="Aptos"/>
                        </a:rPr>
                        <a:t>-5</a:t>
                      </a:r>
                      <a:r>
                        <a:rPr lang="en-US" altLang="ja-JP" sz="2000" b="0" i="0">
                          <a:effectLst/>
                          <a:ea typeface="Aptos" panose="020B0004020202020204" pitchFamily="34" charset="0"/>
                        </a:rPr>
                        <a:t>)</a:t>
                      </a:r>
                      <a:r>
                        <a:rPr lang="ja-JP" altLang="en-US" sz="2000" b="0" i="0">
                          <a:effectLst/>
                          <a:latin typeface="Aptos"/>
                        </a:rPr>
                        <a:t> </a:t>
                      </a:r>
                    </a:p>
                    <a:p>
                      <a:pPr algn="l" rtl="0" fontAlgn="base"/>
                      <a:r>
                        <a:rPr lang="en-US" altLang="ja-JP" sz="2000" b="0" i="0">
                          <a:effectLst/>
                          <a:ea typeface="Aptos" panose="020B0004020202020204" pitchFamily="34" charset="0"/>
                        </a:rPr>
                        <a:t>(</a:t>
                      </a:r>
                      <a:r>
                        <a:rPr lang="en-US" altLang="ja-JP" sz="2000" b="0" i="0">
                          <a:effectLst/>
                          <a:latin typeface="Aptos"/>
                        </a:rPr>
                        <a:t>-5</a:t>
                      </a:r>
                      <a:r>
                        <a:rPr lang="en-US" altLang="ja-JP" sz="2000" b="0" i="0">
                          <a:effectLst/>
                          <a:ea typeface="Aptos" panose="020B0004020202020204" pitchFamily="34" charset="0"/>
                        </a:rPr>
                        <a:t>)</a:t>
                      </a:r>
                      <a:r>
                        <a:rPr lang="ja-JP" altLang="en-US" sz="2000" b="0" i="0">
                          <a:effectLst/>
                          <a:latin typeface="Aptos"/>
                        </a:rPr>
                        <a:t> </a:t>
                      </a:r>
                    </a:p>
                    <a:p>
                      <a:pPr algn="l" rtl="0" fontAlgn="base"/>
                      <a:endParaRPr lang="en-US" altLang="ja-JP" sz="2000" b="0" i="0">
                        <a:effectLst/>
                        <a:ea typeface="Aptos" panose="020B0004020202020204" pitchFamily="34" charset="0"/>
                      </a:endParaRPr>
                    </a:p>
                    <a:p>
                      <a:pPr lvl="0" algn="l">
                        <a:buNone/>
                      </a:pPr>
                      <a:r>
                        <a:rPr lang="en-US" altLang="ja-JP" sz="2000" b="0" i="0">
                          <a:effectLst/>
                          <a:ea typeface="Aptos" panose="020B0004020202020204" pitchFamily="34" charset="0"/>
                        </a:rPr>
                        <a:t>(</a:t>
                      </a:r>
                      <a:r>
                        <a:rPr lang="en-US" altLang="ja-JP" sz="2000" b="0" i="0">
                          <a:effectLst/>
                          <a:latin typeface="Aptos"/>
                        </a:rPr>
                        <a:t>-5</a:t>
                      </a:r>
                      <a:r>
                        <a:rPr lang="en-US" altLang="ja-JP" sz="2000" b="0" i="0">
                          <a:effectLst/>
                          <a:ea typeface="Aptos" panose="020B0004020202020204" pitchFamily="34" charset="0"/>
                        </a:rPr>
                        <a:t>)</a:t>
                      </a:r>
                      <a:r>
                        <a:rPr lang="ja-JP" altLang="en-US" sz="2000" b="0" i="0">
                          <a:effectLst/>
                          <a:latin typeface="Aptos"/>
                        </a:rPr>
                        <a:t> </a:t>
                      </a:r>
                      <a:endParaRPr lang="ja-JP"/>
                    </a:p>
                    <a:p>
                      <a:pPr algn="l" rtl="0" fontAlgn="base"/>
                      <a:r>
                        <a:rPr lang="en-US" altLang="ja-JP" sz="2000" b="0" i="0">
                          <a:effectLst/>
                          <a:ea typeface="Aptos" panose="020B0004020202020204" pitchFamily="34" charset="0"/>
                        </a:rPr>
                        <a:t>(</a:t>
                      </a:r>
                      <a:r>
                        <a:rPr lang="en-US" altLang="ja-JP" sz="2000" b="0" i="0">
                          <a:effectLst/>
                          <a:latin typeface="Aptos"/>
                        </a:rPr>
                        <a:t>-5</a:t>
                      </a:r>
                      <a:r>
                        <a:rPr lang="en-US" altLang="ja-JP" sz="2000" b="0" i="0">
                          <a:effectLst/>
                          <a:ea typeface="Aptos" panose="020B0004020202020204" pitchFamily="34" charset="0"/>
                        </a:rPr>
                        <a:t>)</a:t>
                      </a:r>
                      <a:r>
                        <a:rPr lang="ja-JP" altLang="en-US" sz="2000" b="0" i="0">
                          <a:effectLst/>
                          <a:latin typeface="Aptos"/>
                        </a:rPr>
                        <a:t> </a:t>
                      </a:r>
                    </a:p>
                    <a:p>
                      <a:pPr algn="l" rtl="0" fontAlgn="base"/>
                      <a:r>
                        <a:rPr lang="en-US" altLang="ja-JP" sz="2000" b="0" i="0">
                          <a:effectLst/>
                          <a:ea typeface="Aptos" panose="020B0004020202020204" pitchFamily="34" charset="0"/>
                        </a:rPr>
                        <a:t>(</a:t>
                      </a:r>
                      <a:r>
                        <a:rPr lang="en-US" altLang="ja-JP" sz="2000" b="0" i="0">
                          <a:effectLst/>
                          <a:latin typeface="Aptos"/>
                        </a:rPr>
                        <a:t>-5</a:t>
                      </a:r>
                      <a:r>
                        <a:rPr lang="en-US" altLang="ja-JP" sz="2000" b="0" i="0">
                          <a:effectLst/>
                          <a:ea typeface="Aptos" panose="020B0004020202020204" pitchFamily="34" charset="0"/>
                        </a:rPr>
                        <a:t>)</a:t>
                      </a:r>
                      <a:r>
                        <a:rPr lang="ja-JP" altLang="en-US" sz="2000" b="0" i="0">
                          <a:effectLst/>
                          <a:latin typeface="Aptos"/>
                        </a:rPr>
                        <a:t> </a:t>
                      </a:r>
                    </a:p>
                    <a:p>
                      <a:pPr algn="l" rtl="0" fontAlgn="base"/>
                      <a:r>
                        <a:rPr lang="en-US" altLang="ja-JP" sz="2000" b="0" i="0">
                          <a:effectLst/>
                          <a:ea typeface="Aptos" panose="020B0004020202020204" pitchFamily="34" charset="0"/>
                        </a:rPr>
                        <a:t>(</a:t>
                      </a:r>
                      <a:r>
                        <a:rPr lang="en-US" altLang="ja-JP" sz="2000" b="0" i="0">
                          <a:effectLst/>
                          <a:latin typeface="Aptos"/>
                        </a:rPr>
                        <a:t>-5</a:t>
                      </a:r>
                      <a:r>
                        <a:rPr lang="en-US" altLang="ja-JP" sz="2000" b="0" i="0">
                          <a:effectLst/>
                          <a:ea typeface="Aptos" panose="020B0004020202020204" pitchFamily="34" charset="0"/>
                        </a:rPr>
                        <a:t>)</a:t>
                      </a:r>
                      <a:r>
                        <a:rPr lang="ja-JP" altLang="en-US" sz="2000" b="0" i="0">
                          <a:effectLst/>
                          <a:latin typeface="Aptos"/>
                        </a:rPr>
                        <a:t> </a:t>
                      </a:r>
                    </a:p>
                    <a:p>
                      <a:pPr algn="l" rtl="0" fontAlgn="base"/>
                      <a:r>
                        <a:rPr lang="en-US" altLang="ja-JP" sz="2000" b="0" i="0">
                          <a:effectLst/>
                          <a:ea typeface="Aptos" panose="020B0004020202020204" pitchFamily="34" charset="0"/>
                        </a:rPr>
                        <a:t>(</a:t>
                      </a:r>
                      <a:r>
                        <a:rPr lang="en-US" altLang="ja-JP" sz="2000" b="0" i="0">
                          <a:effectLst/>
                          <a:latin typeface="Aptos"/>
                        </a:rPr>
                        <a:t>-5</a:t>
                      </a:r>
                      <a:r>
                        <a:rPr lang="en-US" altLang="ja-JP" sz="2000" b="0" i="0">
                          <a:effectLst/>
                          <a:ea typeface="Aptos" panose="020B0004020202020204" pitchFamily="34" charset="0"/>
                        </a:rPr>
                        <a:t>)</a:t>
                      </a:r>
                      <a:r>
                        <a:rPr lang="ja-JP" altLang="en-US" sz="2000" b="0" i="0">
                          <a:effectLst/>
                          <a:latin typeface="Aptos"/>
                        </a:rPr>
                        <a:t> </a:t>
                      </a:r>
                    </a:p>
                    <a:p>
                      <a:pPr algn="l" rtl="0" fontAlgn="base"/>
                      <a:endParaRPr lang="ja-JP" altLang="en-US" sz="2000" b="0" i="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5838311"/>
                  </a:ext>
                </a:extLst>
              </a:tr>
            </a:tbl>
          </a:graphicData>
        </a:graphic>
      </p:graphicFrame>
    </p:spTree>
    <p:extLst>
      <p:ext uri="{BB962C8B-B14F-4D97-AF65-F5344CB8AC3E}">
        <p14:creationId xmlns:p14="http://schemas.microsoft.com/office/powerpoint/2010/main" val="108678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00CAE-8869-020C-F08D-6BB2342F1AAC}"/>
              </a:ext>
            </a:extLst>
          </p:cNvPr>
          <p:cNvSpPr>
            <a:spLocks noGrp="1"/>
          </p:cNvSpPr>
          <p:nvPr>
            <p:ph type="title"/>
          </p:nvPr>
        </p:nvSpPr>
        <p:spPr/>
        <p:txBody>
          <a:bodyPr/>
          <a:lstStyle/>
          <a:p>
            <a:r>
              <a:rPr lang="zh-TW">
                <a:ea typeface="+mj-lt"/>
                <a:cs typeface="+mj-lt"/>
              </a:rPr>
              <a:t>Decrease the credit</a:t>
            </a:r>
            <a:endParaRPr lang="zh-TW"/>
          </a:p>
        </p:txBody>
      </p:sp>
      <p:sp>
        <p:nvSpPr>
          <p:cNvPr id="3" name="內容版面配置區 2">
            <a:extLst>
              <a:ext uri="{FF2B5EF4-FFF2-40B4-BE49-F238E27FC236}">
                <a16:creationId xmlns:a16="http://schemas.microsoft.com/office/drawing/2014/main" id="{5C1F3F96-E5DE-6578-E2D2-A4395976C518}"/>
              </a:ext>
            </a:extLst>
          </p:cNvPr>
          <p:cNvSpPr>
            <a:spLocks noGrp="1"/>
          </p:cNvSpPr>
          <p:nvPr>
            <p:ph idx="1"/>
          </p:nvPr>
        </p:nvSpPr>
        <p:spPr>
          <a:xfrm>
            <a:off x="2048" y="1693828"/>
            <a:ext cx="12181667" cy="5158540"/>
          </a:xfrm>
        </p:spPr>
        <p:txBody>
          <a:bodyPr vert="horz" lIns="91440" tIns="45720" rIns="91440" bIns="45720" rtlCol="0" anchor="t">
            <a:normAutofit/>
          </a:bodyPr>
          <a:lstStyle/>
          <a:p>
            <a:endParaRPr lang="zh-TW" altLang="en-US">
              <a:ea typeface="新細明體"/>
            </a:endParaRPr>
          </a:p>
          <a:p>
            <a:endParaRPr lang="zh-TW" altLang="en-US">
              <a:ea typeface="新細明體"/>
            </a:endParaRPr>
          </a:p>
          <a:p>
            <a:endParaRPr lang="zh-TW" altLang="en-US">
              <a:ea typeface="新細明體"/>
            </a:endParaRPr>
          </a:p>
          <a:p>
            <a:endParaRPr lang="zh-TW" altLang="en-US">
              <a:ea typeface="新細明體"/>
            </a:endParaRPr>
          </a:p>
          <a:p>
            <a:endParaRPr lang="zh-TW" altLang="en-US">
              <a:ea typeface="新細明體"/>
            </a:endParaRPr>
          </a:p>
        </p:txBody>
      </p:sp>
      <p:graphicFrame>
        <p:nvGraphicFramePr>
          <p:cNvPr id="7" name="表格 6">
            <a:extLst>
              <a:ext uri="{FF2B5EF4-FFF2-40B4-BE49-F238E27FC236}">
                <a16:creationId xmlns:a16="http://schemas.microsoft.com/office/drawing/2014/main" id="{C71ACCE3-447A-45E4-A611-9AA4AF2F22AD}"/>
              </a:ext>
            </a:extLst>
          </p:cNvPr>
          <p:cNvGraphicFramePr>
            <a:graphicFrameLocks noGrp="1"/>
          </p:cNvGraphicFramePr>
          <p:nvPr>
            <p:extLst>
              <p:ext uri="{D42A27DB-BD31-4B8C-83A1-F6EECF244321}">
                <p14:modId xmlns:p14="http://schemas.microsoft.com/office/powerpoint/2010/main" val="1294505577"/>
              </p:ext>
            </p:extLst>
          </p:nvPr>
        </p:nvGraphicFramePr>
        <p:xfrm>
          <a:off x="2265336" y="1713338"/>
          <a:ext cx="7667749" cy="1818630"/>
        </p:xfrm>
        <a:graphic>
          <a:graphicData uri="http://schemas.openxmlformats.org/drawingml/2006/table">
            <a:tbl>
              <a:tblPr bandRow="1">
                <a:tableStyleId>{5C22544A-7EE6-4342-B048-85BDC9FD1C3A}</a:tableStyleId>
              </a:tblPr>
              <a:tblGrid>
                <a:gridCol w="7667749">
                  <a:extLst>
                    <a:ext uri="{9D8B030D-6E8A-4147-A177-3AD203B41FA5}">
                      <a16:colId xmlns:a16="http://schemas.microsoft.com/office/drawing/2014/main" val="1481362546"/>
                    </a:ext>
                  </a:extLst>
                </a:gridCol>
              </a:tblGrid>
              <a:tr h="1004035">
                <a:tc>
                  <a:txBody>
                    <a:bodyPr/>
                    <a:lstStyle/>
                    <a:p>
                      <a:pPr algn="ctr" rtl="0" fontAlgn="base"/>
                      <a:r>
                        <a:rPr lang="en-US" sz="2000">
                          <a:effectLst/>
                          <a:latin typeface="Aptos"/>
                        </a:rPr>
                        <a:t>Punishment of overdue</a:t>
                      </a:r>
                    </a:p>
                    <a:p>
                      <a:pPr algn="ctr" rtl="0" fontAlgn="base"/>
                      <a:r>
                        <a:rPr lang="en-US" sz="2000">
                          <a:effectLst/>
                          <a:latin typeface="Aptos"/>
                        </a:rPr>
                        <a:t>(Do not return books late, otherwise your credit will decrease) </a:t>
                      </a:r>
                    </a:p>
                    <a:p>
                      <a:pPr algn="ctr" rtl="0" fontAlgn="base"/>
                      <a:r>
                        <a:rPr lang="en-US" sz="2000">
                          <a:effectLst/>
                          <a:latin typeface="Aptos"/>
                        </a:rPr>
                        <a:t>The credits decrease will follow the equation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9832124"/>
                  </a:ext>
                </a:extLst>
              </a:tr>
              <a:tr h="812790">
                <a:tc>
                  <a:txBody>
                    <a:bodyPr/>
                    <a:lstStyle/>
                    <a:p>
                      <a:pPr algn="ctr" rtl="0" fontAlgn="base"/>
                      <a:r>
                        <a:rPr lang="en-US" sz="2000" b="1" i="1">
                          <a:effectLst/>
                          <a:latin typeface="Aptos"/>
                        </a:rPr>
                        <a:t>Credit reduced </a:t>
                      </a:r>
                      <a:r>
                        <a:rPr lang="en-US" sz="2000" b="1">
                          <a:effectLst/>
                          <a:latin typeface="Aptos"/>
                        </a:rPr>
                        <a:t>= </a:t>
                      </a:r>
                      <a:r>
                        <a:rPr lang="en-US" sz="2000" b="1" i="1">
                          <a:effectLst/>
                          <a:latin typeface="Aptos"/>
                        </a:rPr>
                        <a:t>Number of overdue book(s)</a:t>
                      </a:r>
                      <a:r>
                        <a:rPr lang="en-US" altLang="ja-JP" sz="2000" b="1" i="1">
                          <a:effectLst/>
                          <a:ea typeface="Aptos" panose="020B0004020202020204" pitchFamily="34" charset="0"/>
                        </a:rPr>
                        <a:t> </a:t>
                      </a:r>
                      <a:r>
                        <a:rPr lang="en-US" altLang="ja-JP" sz="2000" b="1">
                          <a:effectLst/>
                          <a:ea typeface="Aptos" panose="020B0004020202020204" pitchFamily="34" charset="0"/>
                        </a:rPr>
                        <a:t>* </a:t>
                      </a:r>
                      <a:r>
                        <a:rPr lang="en-US" altLang="ja-JP" sz="2000" b="1">
                          <a:effectLst/>
                        </a:rPr>
                        <a:t>Overdue</a:t>
                      </a:r>
                      <a:r>
                        <a:rPr lang="en-US" sz="2000" b="1" i="1">
                          <a:effectLst/>
                          <a:latin typeface="Aptos"/>
                        </a:rPr>
                        <a:t> days</a:t>
                      </a:r>
                      <a:r>
                        <a:rPr lang="en-US" sz="2000" b="1">
                          <a:effectLst/>
                          <a:latin typeface="Aptos"/>
                        </a:rPr>
                        <a:t> </a:t>
                      </a:r>
                    </a:p>
                    <a:p>
                      <a:pPr rtl="0" fontAlgn="base"/>
                      <a:endParaRPr lang="en-US" sz="200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7055099"/>
                  </a:ext>
                </a:extLst>
              </a:tr>
            </a:tbl>
          </a:graphicData>
        </a:graphic>
      </p:graphicFrame>
      <p:graphicFrame>
        <p:nvGraphicFramePr>
          <p:cNvPr id="9" name="表格 8">
            <a:extLst>
              <a:ext uri="{FF2B5EF4-FFF2-40B4-BE49-F238E27FC236}">
                <a16:creationId xmlns:a16="http://schemas.microsoft.com/office/drawing/2014/main" id="{6899F0AD-0916-07F6-1BD7-D6C07C8752BE}"/>
              </a:ext>
            </a:extLst>
          </p:cNvPr>
          <p:cNvGraphicFramePr>
            <a:graphicFrameLocks noGrp="1"/>
          </p:cNvGraphicFramePr>
          <p:nvPr>
            <p:extLst>
              <p:ext uri="{D42A27DB-BD31-4B8C-83A1-F6EECF244321}">
                <p14:modId xmlns:p14="http://schemas.microsoft.com/office/powerpoint/2010/main" val="3936658509"/>
              </p:ext>
            </p:extLst>
          </p:nvPr>
        </p:nvGraphicFramePr>
        <p:xfrm>
          <a:off x="2271794" y="4270558"/>
          <a:ext cx="7661343" cy="1706880"/>
        </p:xfrm>
        <a:graphic>
          <a:graphicData uri="http://schemas.openxmlformats.org/drawingml/2006/table">
            <a:tbl>
              <a:tblPr bandRow="1">
                <a:tableStyleId>{5C22544A-7EE6-4342-B048-85BDC9FD1C3A}</a:tableStyleId>
              </a:tblPr>
              <a:tblGrid>
                <a:gridCol w="7661343">
                  <a:extLst>
                    <a:ext uri="{9D8B030D-6E8A-4147-A177-3AD203B41FA5}">
                      <a16:colId xmlns:a16="http://schemas.microsoft.com/office/drawing/2014/main" val="2817610949"/>
                    </a:ext>
                  </a:extLst>
                </a:gridCol>
              </a:tblGrid>
              <a:tr h="718026">
                <a:tc>
                  <a:txBody>
                    <a:bodyPr/>
                    <a:lstStyle/>
                    <a:p>
                      <a:pPr algn="ctr" rtl="0" fontAlgn="base"/>
                      <a:r>
                        <a:rPr lang="en-US" sz="2000">
                          <a:effectLst/>
                          <a:latin typeface="Aptos"/>
                        </a:rPr>
                        <a:t>Punishment of device </a:t>
                      </a:r>
                      <a:r>
                        <a:rPr lang="en-US" sz="2000" b="0" i="0" u="none" strike="noStrike" noProof="0">
                          <a:solidFill>
                            <a:srgbClr val="000000"/>
                          </a:solidFill>
                          <a:effectLst/>
                        </a:rPr>
                        <a:t>overdue</a:t>
                      </a:r>
                    </a:p>
                    <a:p>
                      <a:pPr algn="ctr" rtl="0" fontAlgn="base"/>
                      <a:r>
                        <a:rPr lang="en-US" sz="2000">
                          <a:effectLst/>
                          <a:latin typeface="Aptos"/>
                        </a:rPr>
                        <a:t>(Do not owe </a:t>
                      </a:r>
                      <a:r>
                        <a:rPr lang="en-US" sz="2000" b="0" i="0" u="none" strike="noStrike" noProof="0">
                          <a:solidFill>
                            <a:srgbClr val="000000"/>
                          </a:solidFill>
                          <a:effectLst/>
                        </a:rPr>
                        <a:t>return </a:t>
                      </a:r>
                      <a:r>
                        <a:rPr lang="en-US" sz="2000" b="0" i="0" u="none" strike="noStrike" noProof="0">
                          <a:solidFill>
                            <a:srgbClr val="000000"/>
                          </a:solidFill>
                          <a:effectLst/>
                          <a:latin typeface="Aptos"/>
                        </a:rPr>
                        <a:t>device</a:t>
                      </a:r>
                      <a:r>
                        <a:rPr lang="en-US" sz="2000" b="0" i="0" u="none" strike="noStrike" noProof="0">
                          <a:solidFill>
                            <a:srgbClr val="000000"/>
                          </a:solidFill>
                          <a:effectLst/>
                        </a:rPr>
                        <a:t>s late</a:t>
                      </a:r>
                      <a:r>
                        <a:rPr lang="en-US" sz="2000">
                          <a:effectLst/>
                          <a:latin typeface="Aptos"/>
                        </a:rPr>
                        <a:t>, otherwise your credit will decrease) </a:t>
                      </a:r>
                    </a:p>
                    <a:p>
                      <a:pPr algn="ctr" rtl="0" fontAlgn="base"/>
                      <a:r>
                        <a:rPr lang="en-US" sz="2000">
                          <a:effectLst/>
                          <a:latin typeface="Aptos"/>
                        </a:rPr>
                        <a:t>The credits decrease will follow the equation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7113978"/>
                  </a:ext>
                </a:extLst>
              </a:tr>
              <a:tr h="586143">
                <a:tc>
                  <a:txBody>
                    <a:bodyPr/>
                    <a:lstStyle/>
                    <a:p>
                      <a:pPr algn="ctr" rtl="0" fontAlgn="base"/>
                      <a:r>
                        <a:rPr lang="en-US" sz="2000" b="1" i="1">
                          <a:effectLst/>
                          <a:latin typeface="Aptos"/>
                        </a:rPr>
                        <a:t>Reduce credit </a:t>
                      </a:r>
                      <a:r>
                        <a:rPr lang="en-US" sz="2000" b="1">
                          <a:effectLst/>
                          <a:latin typeface="Aptos"/>
                        </a:rPr>
                        <a:t>= </a:t>
                      </a:r>
                      <a:r>
                        <a:rPr lang="en-US" sz="2000" b="1" i="1">
                          <a:effectLst/>
                          <a:latin typeface="Aptos"/>
                        </a:rPr>
                        <a:t>Number of devices</a:t>
                      </a:r>
                      <a:r>
                        <a:rPr lang="en-US" altLang="ja-JP" sz="2000" b="1" i="1">
                          <a:effectLst/>
                          <a:ea typeface="Aptos" panose="020B0004020202020204" pitchFamily="34" charset="0"/>
                        </a:rPr>
                        <a:t> </a:t>
                      </a:r>
                      <a:r>
                        <a:rPr lang="en-US" altLang="ja-JP" sz="2000" b="1">
                          <a:effectLst/>
                          <a:ea typeface="Aptos" panose="020B0004020202020204" pitchFamily="34" charset="0"/>
                        </a:rPr>
                        <a:t>* </a:t>
                      </a:r>
                      <a:r>
                        <a:rPr lang="en-US" sz="2000" b="1" i="0" u="none" strike="noStrike" noProof="0">
                          <a:solidFill>
                            <a:srgbClr val="000000"/>
                          </a:solidFill>
                          <a:effectLst/>
                        </a:rPr>
                        <a:t>Overdue</a:t>
                      </a:r>
                      <a:r>
                        <a:rPr lang="en-US" sz="2000" b="1" i="1" u="none" strike="noStrike" noProof="0">
                          <a:solidFill>
                            <a:srgbClr val="000000"/>
                          </a:solidFill>
                          <a:effectLst/>
                        </a:rPr>
                        <a:t> days</a:t>
                      </a:r>
                      <a:r>
                        <a:rPr lang="en-US" sz="2000" b="1" i="0" u="none" strike="noStrike" noProof="0">
                          <a:solidFill>
                            <a:srgbClr val="000000"/>
                          </a:solidFill>
                          <a:effectLst/>
                        </a:rPr>
                        <a:t> </a:t>
                      </a:r>
                      <a:endParaRPr lang="en-US" sz="2000" b="0" i="0" u="none" strike="noStrike" noProof="0">
                        <a:solidFill>
                          <a:srgbClr val="000000"/>
                        </a:solidFill>
                        <a:effectLst/>
                      </a:endParaRPr>
                    </a:p>
                    <a:p>
                      <a:pPr rtl="0" fontAlgn="base"/>
                      <a:endParaRPr lang="en-US" sz="200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9007986"/>
                  </a:ext>
                </a:extLst>
              </a:tr>
            </a:tbl>
          </a:graphicData>
        </a:graphic>
      </p:graphicFrame>
    </p:spTree>
    <p:extLst>
      <p:ext uri="{BB962C8B-B14F-4D97-AF65-F5344CB8AC3E}">
        <p14:creationId xmlns:p14="http://schemas.microsoft.com/office/powerpoint/2010/main" val="2962338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B180A4-7CCA-AC15-710C-A54BB28A728D}"/>
              </a:ext>
            </a:extLst>
          </p:cNvPr>
          <p:cNvSpPr>
            <a:spLocks noGrp="1"/>
          </p:cNvSpPr>
          <p:nvPr>
            <p:ph type="title"/>
          </p:nvPr>
        </p:nvSpPr>
        <p:spPr/>
        <p:txBody>
          <a:bodyPr/>
          <a:lstStyle/>
          <a:p>
            <a:r>
              <a:rPr lang="zh-TW" altLang="en-US">
                <a:ea typeface="新細明體"/>
              </a:rPr>
              <a:t>Our library</a:t>
            </a:r>
            <a:endParaRPr lang="zh-TW" altLang="en-US"/>
          </a:p>
        </p:txBody>
      </p:sp>
      <p:sp>
        <p:nvSpPr>
          <p:cNvPr id="3" name="內容版面配置區 2">
            <a:extLst>
              <a:ext uri="{FF2B5EF4-FFF2-40B4-BE49-F238E27FC236}">
                <a16:creationId xmlns:a16="http://schemas.microsoft.com/office/drawing/2014/main" id="{193196DD-FA52-0B2A-7492-64358A898123}"/>
              </a:ext>
            </a:extLst>
          </p:cNvPr>
          <p:cNvSpPr>
            <a:spLocks noGrp="1"/>
          </p:cNvSpPr>
          <p:nvPr>
            <p:ph idx="1"/>
          </p:nvPr>
        </p:nvSpPr>
        <p:spPr/>
        <p:txBody>
          <a:bodyPr vert="horz" lIns="91440" tIns="45720" rIns="91440" bIns="45720" rtlCol="0" anchor="t">
            <a:normAutofit/>
          </a:bodyPr>
          <a:lstStyle/>
          <a:p>
            <a:r>
              <a:rPr lang="zh-TW" altLang="en-US" sz="4000">
                <a:ea typeface="新細明體"/>
              </a:rPr>
              <a:t>We have 2319 Books</a:t>
            </a:r>
            <a:endParaRPr lang="zh-TW" altLang="en-US" sz="4000">
              <a:ea typeface="新細明體" panose="02020500000000000000" pitchFamily="18" charset="-120"/>
            </a:endParaRPr>
          </a:p>
          <a:p>
            <a:r>
              <a:rPr lang="zh-TW" altLang="en-US" sz="4000">
                <a:ea typeface="新細明體"/>
              </a:rPr>
              <a:t>We have 1000 registered students</a:t>
            </a:r>
          </a:p>
          <a:p>
            <a:r>
              <a:rPr lang="zh-TW" altLang="en-US" sz="4000">
                <a:ea typeface="新細明體"/>
              </a:rPr>
              <a:t>We have 111 records </a:t>
            </a:r>
          </a:p>
          <a:p>
            <a:r>
              <a:rPr lang="zh-TW" altLang="en-US" sz="4000">
                <a:ea typeface="新細明體"/>
              </a:rPr>
              <a:t>We have 15 devices</a:t>
            </a:r>
          </a:p>
          <a:p>
            <a:pPr marL="0" indent="0">
              <a:buNone/>
            </a:pPr>
            <a:endParaRPr lang="zh-TW" altLang="en-US" sz="4000">
              <a:ea typeface="新細明體"/>
            </a:endParaRPr>
          </a:p>
        </p:txBody>
      </p:sp>
    </p:spTree>
    <p:extLst>
      <p:ext uri="{BB962C8B-B14F-4D97-AF65-F5344CB8AC3E}">
        <p14:creationId xmlns:p14="http://schemas.microsoft.com/office/powerpoint/2010/main" val="371280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1F126-BE60-ECFC-7D7B-5416B6F5DABA}"/>
              </a:ext>
            </a:extLst>
          </p:cNvPr>
          <p:cNvSpPr>
            <a:spLocks noGrp="1"/>
          </p:cNvSpPr>
          <p:nvPr>
            <p:ph type="title"/>
          </p:nvPr>
        </p:nvSpPr>
        <p:spPr/>
        <p:txBody>
          <a:bodyPr/>
          <a:lstStyle/>
          <a:p>
            <a:r>
              <a:rPr lang="zh-CN" altLang="en-US">
                <a:ea typeface="宋体"/>
              </a:rPr>
              <a:t>User Requirment</a:t>
            </a:r>
            <a:endParaRPr lang="zh-CN" altLang="en-US"/>
          </a:p>
        </p:txBody>
      </p:sp>
      <p:sp>
        <p:nvSpPr>
          <p:cNvPr id="3" name="内容占位符 2">
            <a:extLst>
              <a:ext uri="{FF2B5EF4-FFF2-40B4-BE49-F238E27FC236}">
                <a16:creationId xmlns:a16="http://schemas.microsoft.com/office/drawing/2014/main" id="{BFEBC895-40E1-48C4-54A4-9B64DF166B55}"/>
              </a:ext>
            </a:extLst>
          </p:cNvPr>
          <p:cNvSpPr>
            <a:spLocks noGrp="1"/>
          </p:cNvSpPr>
          <p:nvPr>
            <p:ph idx="1"/>
          </p:nvPr>
        </p:nvSpPr>
        <p:spPr/>
        <p:txBody>
          <a:bodyPr vert="horz" lIns="91440" tIns="45720" rIns="91440" bIns="45720" rtlCol="0" anchor="t">
            <a:normAutofit/>
          </a:bodyPr>
          <a:lstStyle/>
          <a:p>
            <a:pPr marL="0" indent="0">
              <a:buNone/>
            </a:pPr>
            <a:r>
              <a:rPr lang="en-US" altLang="ja-JP" sz="2000" b="1">
                <a:ea typeface="+mn-lt"/>
                <a:cs typeface="+mn-lt"/>
              </a:rPr>
              <a:t>User:</a:t>
            </a:r>
            <a:r>
              <a:rPr lang="ja-JP" altLang="en-US" sz="2000" b="1">
                <a:ea typeface="+mn-lt"/>
                <a:cs typeface="+mn-lt"/>
              </a:rPr>
              <a:t> </a:t>
            </a:r>
            <a:r>
              <a:rPr lang="en-US" altLang="ja-JP" sz="2000" b="1">
                <a:ea typeface="+mn-lt"/>
                <a:cs typeface="+mn-lt"/>
              </a:rPr>
              <a:t>Student</a:t>
            </a:r>
            <a:r>
              <a:rPr lang="ja-JP" altLang="en-US" sz="2000" b="1">
                <a:ea typeface="+mn-lt"/>
                <a:cs typeface="+mn-lt"/>
              </a:rPr>
              <a:t> </a:t>
            </a:r>
            <a:r>
              <a:rPr lang="en-US" altLang="ja-JP" sz="2000" b="1">
                <a:ea typeface="+mn-lt"/>
                <a:cs typeface="+mn-lt"/>
              </a:rPr>
              <a:t>and</a:t>
            </a:r>
            <a:r>
              <a:rPr lang="ja-JP" altLang="en-US" sz="2000" b="1">
                <a:ea typeface="+mn-lt"/>
                <a:cs typeface="+mn-lt"/>
              </a:rPr>
              <a:t> </a:t>
            </a:r>
            <a:r>
              <a:rPr lang="en-US" altLang="ja-JP" sz="2000" b="1">
                <a:ea typeface="+mn-lt"/>
                <a:cs typeface="+mn-lt"/>
              </a:rPr>
              <a:t>library</a:t>
            </a:r>
            <a:r>
              <a:rPr lang="ja-JP" altLang="en-US" sz="2000" b="1">
                <a:ea typeface="+mn-lt"/>
                <a:cs typeface="+mn-lt"/>
              </a:rPr>
              <a:t> </a:t>
            </a:r>
            <a:r>
              <a:rPr lang="en-US" altLang="ja-JP" sz="2000" b="1">
                <a:ea typeface="+mn-lt"/>
                <a:cs typeface="+mn-lt"/>
              </a:rPr>
              <a:t>administer(staff)</a:t>
            </a:r>
            <a:endParaRPr lang="en-US" altLang="zh-CN" sz="2000">
              <a:ea typeface="+mn-lt"/>
              <a:cs typeface="+mn-lt"/>
            </a:endParaRPr>
          </a:p>
          <a:p>
            <a:r>
              <a:rPr lang="en-US" altLang="ja-JP" sz="1800">
                <a:ea typeface="+mn-lt"/>
                <a:cs typeface="+mn-lt"/>
              </a:rPr>
              <a:t>Book</a:t>
            </a:r>
            <a:r>
              <a:rPr lang="ja-JP" altLang="en-US" sz="1800">
                <a:ea typeface="+mn-lt"/>
                <a:cs typeface="+mn-lt"/>
              </a:rPr>
              <a:t> </a:t>
            </a:r>
            <a:r>
              <a:rPr lang="en-US" altLang="ja-JP" sz="1800">
                <a:ea typeface="+mn-lt"/>
                <a:cs typeface="+mn-lt"/>
              </a:rPr>
              <a:t>information</a:t>
            </a:r>
            <a:r>
              <a:rPr lang="ja-JP" altLang="en-US" sz="1800">
                <a:ea typeface="+mn-lt"/>
                <a:cs typeface="+mn-lt"/>
              </a:rPr>
              <a:t> </a:t>
            </a:r>
            <a:r>
              <a:rPr lang="en-US" altLang="ja-JP" sz="1800">
                <a:ea typeface="+mn-lt"/>
                <a:cs typeface="+mn-lt"/>
              </a:rPr>
              <a:t>management</a:t>
            </a:r>
            <a:endParaRPr lang="en-US" altLang="zh-CN" sz="1800">
              <a:ea typeface="+mn-lt"/>
              <a:cs typeface="+mn-lt"/>
            </a:endParaRPr>
          </a:p>
          <a:p>
            <a:r>
              <a:rPr lang="en-US" altLang="ja-JP" sz="1800">
                <a:ea typeface="+mn-lt"/>
                <a:cs typeface="+mn-lt"/>
              </a:rPr>
              <a:t>Student</a:t>
            </a:r>
            <a:r>
              <a:rPr lang="ja-JP" altLang="en-US" sz="1800">
                <a:ea typeface="+mn-lt"/>
                <a:cs typeface="+mn-lt"/>
              </a:rPr>
              <a:t> </a:t>
            </a:r>
            <a:r>
              <a:rPr lang="en-US" altLang="ja-JP" sz="1800">
                <a:ea typeface="+mn-lt"/>
                <a:cs typeface="+mn-lt"/>
              </a:rPr>
              <a:t>information</a:t>
            </a:r>
            <a:r>
              <a:rPr lang="ja-JP" altLang="en-US" sz="1800">
                <a:ea typeface="+mn-lt"/>
                <a:cs typeface="+mn-lt"/>
              </a:rPr>
              <a:t> </a:t>
            </a:r>
            <a:r>
              <a:rPr lang="en-US" altLang="ja-JP" sz="1800">
                <a:ea typeface="+mn-lt"/>
                <a:cs typeface="+mn-lt"/>
              </a:rPr>
              <a:t>management</a:t>
            </a:r>
            <a:endParaRPr lang="en-US" altLang="zh-CN" sz="1800">
              <a:ea typeface="+mn-lt"/>
              <a:cs typeface="+mn-lt"/>
            </a:endParaRPr>
          </a:p>
          <a:p>
            <a:r>
              <a:rPr lang="en-US" altLang="ja-JP" sz="1800">
                <a:ea typeface="+mn-lt"/>
                <a:cs typeface="+mn-lt"/>
              </a:rPr>
              <a:t>Device</a:t>
            </a:r>
            <a:r>
              <a:rPr lang="ja-JP" altLang="en-US" sz="1800">
                <a:ea typeface="+mn-lt"/>
                <a:cs typeface="+mn-lt"/>
              </a:rPr>
              <a:t> </a:t>
            </a:r>
            <a:r>
              <a:rPr lang="en-US" altLang="ja-JP" sz="1800">
                <a:ea typeface="+mn-lt"/>
                <a:cs typeface="+mn-lt"/>
              </a:rPr>
              <a:t>information</a:t>
            </a:r>
            <a:r>
              <a:rPr lang="ja-JP" altLang="en-US" sz="1800">
                <a:ea typeface="+mn-lt"/>
                <a:cs typeface="+mn-lt"/>
              </a:rPr>
              <a:t> </a:t>
            </a:r>
            <a:r>
              <a:rPr lang="en-US" altLang="ja-JP" sz="1800">
                <a:ea typeface="+mn-lt"/>
                <a:cs typeface="+mn-lt"/>
              </a:rPr>
              <a:t>management</a:t>
            </a:r>
            <a:endParaRPr lang="en-US" altLang="zh-CN" sz="1800">
              <a:ea typeface="+mn-lt"/>
              <a:cs typeface="+mn-lt"/>
            </a:endParaRPr>
          </a:p>
          <a:p>
            <a:r>
              <a:rPr lang="en-US" altLang="ja-JP" sz="1800">
                <a:ea typeface="+mn-lt"/>
                <a:cs typeface="+mn-lt"/>
              </a:rPr>
              <a:t>Staff</a:t>
            </a:r>
            <a:r>
              <a:rPr lang="ja-JP" altLang="en-US" sz="1800">
                <a:ea typeface="+mn-lt"/>
                <a:cs typeface="+mn-lt"/>
              </a:rPr>
              <a:t> </a:t>
            </a:r>
            <a:r>
              <a:rPr lang="en-US" altLang="ja-JP" sz="1800">
                <a:ea typeface="+mn-lt"/>
                <a:cs typeface="+mn-lt"/>
              </a:rPr>
              <a:t>information</a:t>
            </a:r>
            <a:r>
              <a:rPr lang="ja-JP" altLang="en-US" sz="1800">
                <a:ea typeface="+mn-lt"/>
                <a:cs typeface="+mn-lt"/>
              </a:rPr>
              <a:t> </a:t>
            </a:r>
            <a:r>
              <a:rPr lang="en-US" altLang="ja-JP" sz="1800">
                <a:ea typeface="+mn-lt"/>
                <a:cs typeface="+mn-lt"/>
              </a:rPr>
              <a:t>management</a:t>
            </a:r>
            <a:endParaRPr lang="en-US" altLang="zh-CN" sz="1800">
              <a:ea typeface="+mn-lt"/>
              <a:cs typeface="+mn-lt"/>
            </a:endParaRPr>
          </a:p>
          <a:p>
            <a:r>
              <a:rPr lang="en-US" altLang="ja-JP" sz="1800">
                <a:ea typeface="+mn-lt"/>
                <a:cs typeface="+mn-lt"/>
              </a:rPr>
              <a:t>Book</a:t>
            </a:r>
            <a:r>
              <a:rPr lang="ja-JP" altLang="en-US" sz="1800">
                <a:ea typeface="+mn-lt"/>
                <a:cs typeface="+mn-lt"/>
              </a:rPr>
              <a:t> </a:t>
            </a:r>
            <a:r>
              <a:rPr lang="en-US" altLang="ja-JP" sz="1800">
                <a:ea typeface="+mn-lt"/>
                <a:cs typeface="+mn-lt"/>
              </a:rPr>
              <a:t>borrowing/returning</a:t>
            </a:r>
            <a:r>
              <a:rPr lang="ja-JP" altLang="en-US" sz="1800">
                <a:ea typeface="+mn-lt"/>
                <a:cs typeface="+mn-lt"/>
              </a:rPr>
              <a:t> </a:t>
            </a:r>
            <a:r>
              <a:rPr lang="en-US" altLang="ja-JP" sz="1800">
                <a:ea typeface="+mn-lt"/>
                <a:cs typeface="+mn-lt"/>
              </a:rPr>
              <a:t>procedures</a:t>
            </a:r>
            <a:endParaRPr lang="en-US" altLang="zh-CN" sz="1800">
              <a:ea typeface="+mn-lt"/>
              <a:cs typeface="+mn-lt"/>
            </a:endParaRPr>
          </a:p>
          <a:p>
            <a:r>
              <a:rPr lang="en-US" altLang="ja-JP" sz="1800">
                <a:ea typeface="+mn-lt"/>
                <a:cs typeface="+mn-lt"/>
              </a:rPr>
              <a:t>Device</a:t>
            </a:r>
            <a:r>
              <a:rPr lang="ja-JP" altLang="en-US" sz="1800">
                <a:ea typeface="+mn-lt"/>
                <a:cs typeface="+mn-lt"/>
              </a:rPr>
              <a:t> </a:t>
            </a:r>
            <a:r>
              <a:rPr lang="en-US" altLang="ja-JP" sz="1800">
                <a:ea typeface="+mn-lt"/>
                <a:cs typeface="+mn-lt"/>
              </a:rPr>
              <a:t>borrowing/returning</a:t>
            </a:r>
            <a:r>
              <a:rPr lang="ja-JP" altLang="en-US" sz="1800">
                <a:ea typeface="+mn-lt"/>
                <a:cs typeface="+mn-lt"/>
              </a:rPr>
              <a:t> </a:t>
            </a:r>
            <a:r>
              <a:rPr lang="en-US" altLang="ja-JP" sz="1800">
                <a:ea typeface="+mn-lt"/>
                <a:cs typeface="+mn-lt"/>
              </a:rPr>
              <a:t>procedures</a:t>
            </a:r>
            <a:endParaRPr lang="en-US" altLang="zh-CN" sz="1800">
              <a:ea typeface="+mn-lt"/>
              <a:cs typeface="+mn-lt"/>
            </a:endParaRPr>
          </a:p>
          <a:p>
            <a:r>
              <a:rPr lang="en-US" altLang="ja-JP" sz="1800">
                <a:ea typeface="+mn-lt"/>
                <a:cs typeface="+mn-lt"/>
              </a:rPr>
              <a:t>Book</a:t>
            </a:r>
            <a:r>
              <a:rPr lang="ja-JP" altLang="en-US" sz="1800">
                <a:ea typeface="+mn-lt"/>
                <a:cs typeface="+mn-lt"/>
              </a:rPr>
              <a:t> </a:t>
            </a:r>
            <a:r>
              <a:rPr lang="en-US" altLang="ja-JP" sz="1800">
                <a:ea typeface="+mn-lt"/>
                <a:cs typeface="+mn-lt"/>
              </a:rPr>
              <a:t>borrowing/returning</a:t>
            </a:r>
            <a:r>
              <a:rPr lang="ja-JP" altLang="en-US" sz="1800">
                <a:ea typeface="+mn-lt"/>
                <a:cs typeface="+mn-lt"/>
              </a:rPr>
              <a:t> </a:t>
            </a:r>
            <a:r>
              <a:rPr lang="en-US" altLang="ja-JP" sz="1800">
                <a:ea typeface="+mn-lt"/>
                <a:cs typeface="+mn-lt"/>
              </a:rPr>
              <a:t>record</a:t>
            </a:r>
            <a:endParaRPr lang="en-US" altLang="zh-CN" sz="1800">
              <a:ea typeface="+mn-lt"/>
              <a:cs typeface="+mn-lt"/>
            </a:endParaRPr>
          </a:p>
          <a:p>
            <a:r>
              <a:rPr lang="en-US" altLang="ja-JP" sz="1800">
                <a:ea typeface="+mn-lt"/>
                <a:cs typeface="+mn-lt"/>
              </a:rPr>
              <a:t>Donation</a:t>
            </a:r>
            <a:r>
              <a:rPr lang="ja-JP" altLang="en-US" sz="1800">
                <a:ea typeface="+mn-lt"/>
                <a:cs typeface="+mn-lt"/>
              </a:rPr>
              <a:t> </a:t>
            </a:r>
            <a:r>
              <a:rPr lang="en-US" altLang="ja-JP" sz="1800">
                <a:ea typeface="+mn-lt"/>
                <a:cs typeface="+mn-lt"/>
              </a:rPr>
              <a:t>record</a:t>
            </a:r>
            <a:r>
              <a:rPr lang="ja-JP" altLang="en-US" sz="1800">
                <a:ea typeface="+mn-lt"/>
                <a:cs typeface="+mn-lt"/>
              </a:rPr>
              <a:t> </a:t>
            </a:r>
            <a:r>
              <a:rPr lang="en-US" altLang="ja-JP" sz="1800">
                <a:ea typeface="+mn-lt"/>
                <a:cs typeface="+mn-lt"/>
              </a:rPr>
              <a:t>(for</a:t>
            </a:r>
            <a:r>
              <a:rPr lang="ja-JP" altLang="en-US" sz="1800">
                <a:ea typeface="+mn-lt"/>
                <a:cs typeface="+mn-lt"/>
              </a:rPr>
              <a:t> </a:t>
            </a:r>
            <a:r>
              <a:rPr lang="en-US" altLang="ja-JP" sz="1800">
                <a:ea typeface="+mn-lt"/>
                <a:cs typeface="+mn-lt"/>
              </a:rPr>
              <a:t>credit</a:t>
            </a:r>
            <a:r>
              <a:rPr lang="ja-JP" altLang="en-US" sz="1800">
                <a:ea typeface="+mn-lt"/>
                <a:cs typeface="+mn-lt"/>
              </a:rPr>
              <a:t> </a:t>
            </a:r>
            <a:r>
              <a:rPr lang="en-US" altLang="ja-JP" sz="1800">
                <a:ea typeface="+mn-lt"/>
                <a:cs typeface="+mn-lt"/>
              </a:rPr>
              <a:t>increasing)</a:t>
            </a:r>
            <a:endParaRPr lang="en-US" altLang="zh-CN" sz="1800">
              <a:ea typeface="+mn-lt"/>
              <a:cs typeface="+mn-lt"/>
            </a:endParaRPr>
          </a:p>
          <a:p>
            <a:r>
              <a:rPr lang="en-US" altLang="ja-JP" sz="1800">
                <a:ea typeface="+mn-lt"/>
                <a:cs typeface="+mn-lt"/>
              </a:rPr>
              <a:t>Punishment</a:t>
            </a:r>
            <a:r>
              <a:rPr lang="ja-JP" altLang="en-US" sz="1800">
                <a:ea typeface="+mn-lt"/>
                <a:cs typeface="+mn-lt"/>
              </a:rPr>
              <a:t> </a:t>
            </a:r>
            <a:r>
              <a:rPr lang="en-US" altLang="ja-JP" sz="1800">
                <a:ea typeface="+mn-lt"/>
                <a:cs typeface="+mn-lt"/>
              </a:rPr>
              <a:t>record</a:t>
            </a:r>
            <a:r>
              <a:rPr lang="ja-JP" altLang="en-US" sz="1800">
                <a:ea typeface="+mn-lt"/>
                <a:cs typeface="+mn-lt"/>
              </a:rPr>
              <a:t> </a:t>
            </a:r>
            <a:r>
              <a:rPr lang="en-US" altLang="ja-JP" sz="1800">
                <a:ea typeface="+mn-lt"/>
                <a:cs typeface="+mn-lt"/>
              </a:rPr>
              <a:t>(for</a:t>
            </a:r>
            <a:r>
              <a:rPr lang="ja-JP" altLang="en-US" sz="1800">
                <a:ea typeface="+mn-lt"/>
                <a:cs typeface="+mn-lt"/>
              </a:rPr>
              <a:t> </a:t>
            </a:r>
            <a:r>
              <a:rPr lang="en-US" altLang="ja-JP" sz="1800">
                <a:ea typeface="+mn-lt"/>
                <a:cs typeface="+mn-lt"/>
              </a:rPr>
              <a:t>student</a:t>
            </a:r>
            <a:r>
              <a:rPr lang="ja-JP" altLang="en-US" sz="1800">
                <a:ea typeface="+mn-lt"/>
                <a:cs typeface="+mn-lt"/>
              </a:rPr>
              <a:t>’</a:t>
            </a:r>
            <a:r>
              <a:rPr lang="en-US" altLang="ja-JP" sz="1800">
                <a:ea typeface="+mn-lt"/>
                <a:cs typeface="+mn-lt"/>
              </a:rPr>
              <a:t>s</a:t>
            </a:r>
            <a:r>
              <a:rPr lang="ja-JP" altLang="en-US" sz="1800">
                <a:ea typeface="+mn-lt"/>
                <a:cs typeface="+mn-lt"/>
              </a:rPr>
              <a:t> </a:t>
            </a:r>
            <a:r>
              <a:rPr lang="en-US" altLang="ja-JP" sz="1800">
                <a:ea typeface="+mn-lt"/>
                <a:cs typeface="+mn-lt"/>
              </a:rPr>
              <a:t>credit</a:t>
            </a:r>
            <a:r>
              <a:rPr lang="ja-JP" altLang="en-US" sz="1800">
                <a:ea typeface="+mn-lt"/>
                <a:cs typeface="+mn-lt"/>
              </a:rPr>
              <a:t> </a:t>
            </a:r>
            <a:r>
              <a:rPr lang="en-US" altLang="ja-JP" sz="1800">
                <a:ea typeface="+mn-lt"/>
                <a:cs typeface="+mn-lt"/>
              </a:rPr>
              <a:t>decreasing)</a:t>
            </a:r>
            <a:endParaRPr lang="en-US" altLang="zh-CN" sz="1800">
              <a:ea typeface="+mn-lt"/>
              <a:cs typeface="+mn-lt"/>
            </a:endParaRPr>
          </a:p>
          <a:p>
            <a:endParaRPr lang="zh-CN" altLang="en-US">
              <a:ea typeface="宋体"/>
            </a:endParaRPr>
          </a:p>
        </p:txBody>
      </p:sp>
    </p:spTree>
    <p:extLst>
      <p:ext uri="{BB962C8B-B14F-4D97-AF65-F5344CB8AC3E}">
        <p14:creationId xmlns:p14="http://schemas.microsoft.com/office/powerpoint/2010/main" val="13802542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Introduction to Database Systems  Group Project:Library  Database</vt:lpstr>
      <vt:lpstr>Introduction</vt:lpstr>
      <vt:lpstr>Background information</vt:lpstr>
      <vt:lpstr>Credits policy</vt:lpstr>
      <vt:lpstr>Increase Credit</vt:lpstr>
      <vt:lpstr>Decrease Credit Reasons</vt:lpstr>
      <vt:lpstr>Decrease the credit</vt:lpstr>
      <vt:lpstr>Our library</vt:lpstr>
      <vt:lpstr>User Requirment</vt:lpstr>
      <vt:lpstr>Entity Relationship Diagram</vt:lpstr>
      <vt:lpstr>Database Model</vt:lpstr>
      <vt:lpstr>Data to be computed</vt:lpstr>
      <vt:lpstr>Data to be computed</vt:lpstr>
      <vt:lpstr>Table - RECORD </vt:lpstr>
      <vt:lpstr>Table - STUDENT</vt:lpstr>
      <vt:lpstr>Table - BOOK</vt:lpstr>
      <vt:lpstr>Table - DEVICE</vt:lpstr>
      <vt:lpstr>Table - STAFF</vt:lpstr>
      <vt:lpstr>Table - DONATION</vt:lpstr>
      <vt:lpstr>Table - PUNISHMENT</vt:lpstr>
      <vt:lpstr>SQL Code List</vt:lpstr>
      <vt:lpstr>1. Check student own record  (For RECORD table)</vt:lpstr>
      <vt:lpstr>2. Check book available or not (For BOOK table)</vt:lpstr>
      <vt:lpstr>3. Check self-information (For STUDENT table) </vt:lpstr>
      <vt:lpstr>4. Check student late record/ borrowing record/ returned record/ late returned record</vt:lpstr>
      <vt:lpstr>4. Check donate record </vt:lpstr>
      <vt:lpstr>5. Check punishment record </vt:lpstr>
      <vt:lpstr>Database Testing</vt:lpstr>
      <vt:lpstr>PowerPoint Presentation</vt:lpstr>
      <vt:lpstr>PowerPoint Presentation</vt:lpstr>
      <vt:lpstr>PowerPoint Presentation</vt:lpstr>
      <vt:lpstr>Further Development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revision>117</cp:revision>
  <dcterms:created xsi:type="dcterms:W3CDTF">2024-04-09T07:54:15Z</dcterms:created>
  <dcterms:modified xsi:type="dcterms:W3CDTF">2024-04-14T06:59:00Z</dcterms:modified>
</cp:coreProperties>
</file>