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63" r:id="rId3"/>
    <p:sldId id="284" r:id="rId4"/>
    <p:sldId id="264" r:id="rId5"/>
    <p:sldId id="265" r:id="rId6"/>
    <p:sldId id="266" r:id="rId7"/>
    <p:sldId id="261" r:id="rId8"/>
    <p:sldId id="282" r:id="rId9"/>
    <p:sldId id="293" r:id="rId10"/>
    <p:sldId id="281" r:id="rId11"/>
    <p:sldId id="268" r:id="rId12"/>
    <p:sldId id="260" r:id="rId13"/>
    <p:sldId id="269" r:id="rId14"/>
    <p:sldId id="283" r:id="rId15"/>
    <p:sldId id="285" r:id="rId16"/>
    <p:sldId id="267" r:id="rId17"/>
    <p:sldId id="256" r:id="rId18"/>
    <p:sldId id="272" r:id="rId19"/>
    <p:sldId id="259" r:id="rId20"/>
    <p:sldId id="286" r:id="rId21"/>
    <p:sldId id="257" r:id="rId22"/>
    <p:sldId id="258" r:id="rId23"/>
    <p:sldId id="271" r:id="rId24"/>
    <p:sldId id="274"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DC8D7-C173-4299-BE91-364A1649D3C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7E0D631-C3E8-4EE3-9B86-C19BDBF56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8C5733F-7779-40A8-854E-4ABE445892D0}"/>
              </a:ext>
            </a:extLst>
          </p:cNvPr>
          <p:cNvSpPr>
            <a:spLocks noGrp="1"/>
          </p:cNvSpPr>
          <p:nvPr>
            <p:ph type="dt" sz="half" idx="10"/>
          </p:nvPr>
        </p:nvSpPr>
        <p:spPr/>
        <p:txBody>
          <a:bodyPr/>
          <a:lstStyle/>
          <a:p>
            <a:fld id="{676B3FED-6E89-4478-8266-1E9EC36DB246}" type="datetimeFigureOut">
              <a:rPr lang="zh-CN" altLang="en-US" smtClean="0"/>
              <a:t>2019/1/16</a:t>
            </a:fld>
            <a:endParaRPr lang="zh-CN" altLang="en-US"/>
          </a:p>
        </p:txBody>
      </p:sp>
      <p:sp>
        <p:nvSpPr>
          <p:cNvPr id="5" name="页脚占位符 4">
            <a:extLst>
              <a:ext uri="{FF2B5EF4-FFF2-40B4-BE49-F238E27FC236}">
                <a16:creationId xmlns:a16="http://schemas.microsoft.com/office/drawing/2014/main" id="{9D2D74FB-F206-4FF8-B76A-B8A93733FF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53445E-152B-4278-B095-A1551AD72109}"/>
              </a:ext>
            </a:extLst>
          </p:cNvPr>
          <p:cNvSpPr>
            <a:spLocks noGrp="1"/>
          </p:cNvSpPr>
          <p:nvPr>
            <p:ph type="sldNum" sz="quarter" idx="12"/>
          </p:nvPr>
        </p:nvSpPr>
        <p:spPr/>
        <p:txBody>
          <a:bodyPr/>
          <a:lstStyle/>
          <a:p>
            <a:fld id="{23D1998E-4E1C-41C2-8C33-E0B116D24B89}" type="slidenum">
              <a:rPr lang="zh-CN" altLang="en-US" smtClean="0"/>
              <a:t>‹#›</a:t>
            </a:fld>
            <a:endParaRPr lang="zh-CN" altLang="en-US"/>
          </a:p>
        </p:txBody>
      </p:sp>
    </p:spTree>
    <p:extLst>
      <p:ext uri="{BB962C8B-B14F-4D97-AF65-F5344CB8AC3E}">
        <p14:creationId xmlns:p14="http://schemas.microsoft.com/office/powerpoint/2010/main" val="2916115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8120F-A7EA-4B6F-B9DA-57E31B920CB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D4AE9EC-33DD-4E3F-B5A4-FE822A41B7E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BE82120-1F76-480D-B313-995DF7E22620}"/>
              </a:ext>
            </a:extLst>
          </p:cNvPr>
          <p:cNvSpPr>
            <a:spLocks noGrp="1"/>
          </p:cNvSpPr>
          <p:nvPr>
            <p:ph type="dt" sz="half" idx="10"/>
          </p:nvPr>
        </p:nvSpPr>
        <p:spPr/>
        <p:txBody>
          <a:bodyPr/>
          <a:lstStyle/>
          <a:p>
            <a:fld id="{676B3FED-6E89-4478-8266-1E9EC36DB246}" type="datetimeFigureOut">
              <a:rPr lang="zh-CN" altLang="en-US" smtClean="0"/>
              <a:t>2019/1/16</a:t>
            </a:fld>
            <a:endParaRPr lang="zh-CN" altLang="en-US"/>
          </a:p>
        </p:txBody>
      </p:sp>
      <p:sp>
        <p:nvSpPr>
          <p:cNvPr id="5" name="页脚占位符 4">
            <a:extLst>
              <a:ext uri="{FF2B5EF4-FFF2-40B4-BE49-F238E27FC236}">
                <a16:creationId xmlns:a16="http://schemas.microsoft.com/office/drawing/2014/main" id="{E5520497-EC2D-4708-BD46-4F14ECC864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3A6D15-75F6-4DF8-9D25-70FCC430B403}"/>
              </a:ext>
            </a:extLst>
          </p:cNvPr>
          <p:cNvSpPr>
            <a:spLocks noGrp="1"/>
          </p:cNvSpPr>
          <p:nvPr>
            <p:ph type="sldNum" sz="quarter" idx="12"/>
          </p:nvPr>
        </p:nvSpPr>
        <p:spPr/>
        <p:txBody>
          <a:bodyPr/>
          <a:lstStyle/>
          <a:p>
            <a:fld id="{23D1998E-4E1C-41C2-8C33-E0B116D24B89}" type="slidenum">
              <a:rPr lang="zh-CN" altLang="en-US" smtClean="0"/>
              <a:t>‹#›</a:t>
            </a:fld>
            <a:endParaRPr lang="zh-CN" altLang="en-US"/>
          </a:p>
        </p:txBody>
      </p:sp>
    </p:spTree>
    <p:extLst>
      <p:ext uri="{BB962C8B-B14F-4D97-AF65-F5344CB8AC3E}">
        <p14:creationId xmlns:p14="http://schemas.microsoft.com/office/powerpoint/2010/main" val="1694539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4CD1865-B88D-49FB-A2FD-7E8910BEA2E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FC72D45-3624-4F8B-B071-E7D8DBB4D26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1F37D4C-5F0D-4D9A-9703-453F1E6CC462}"/>
              </a:ext>
            </a:extLst>
          </p:cNvPr>
          <p:cNvSpPr>
            <a:spLocks noGrp="1"/>
          </p:cNvSpPr>
          <p:nvPr>
            <p:ph type="dt" sz="half" idx="10"/>
          </p:nvPr>
        </p:nvSpPr>
        <p:spPr/>
        <p:txBody>
          <a:bodyPr/>
          <a:lstStyle/>
          <a:p>
            <a:fld id="{676B3FED-6E89-4478-8266-1E9EC36DB246}" type="datetimeFigureOut">
              <a:rPr lang="zh-CN" altLang="en-US" smtClean="0"/>
              <a:t>2019/1/16</a:t>
            </a:fld>
            <a:endParaRPr lang="zh-CN" altLang="en-US"/>
          </a:p>
        </p:txBody>
      </p:sp>
      <p:sp>
        <p:nvSpPr>
          <p:cNvPr id="5" name="页脚占位符 4">
            <a:extLst>
              <a:ext uri="{FF2B5EF4-FFF2-40B4-BE49-F238E27FC236}">
                <a16:creationId xmlns:a16="http://schemas.microsoft.com/office/drawing/2014/main" id="{B0CED93A-4861-4840-B115-F49F19CCCF2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EED2D3-326D-4F00-B66D-123B7FEFC45B}"/>
              </a:ext>
            </a:extLst>
          </p:cNvPr>
          <p:cNvSpPr>
            <a:spLocks noGrp="1"/>
          </p:cNvSpPr>
          <p:nvPr>
            <p:ph type="sldNum" sz="quarter" idx="12"/>
          </p:nvPr>
        </p:nvSpPr>
        <p:spPr/>
        <p:txBody>
          <a:bodyPr/>
          <a:lstStyle/>
          <a:p>
            <a:fld id="{23D1998E-4E1C-41C2-8C33-E0B116D24B89}" type="slidenum">
              <a:rPr lang="zh-CN" altLang="en-US" smtClean="0"/>
              <a:t>‹#›</a:t>
            </a:fld>
            <a:endParaRPr lang="zh-CN" altLang="en-US"/>
          </a:p>
        </p:txBody>
      </p:sp>
    </p:spTree>
    <p:extLst>
      <p:ext uri="{BB962C8B-B14F-4D97-AF65-F5344CB8AC3E}">
        <p14:creationId xmlns:p14="http://schemas.microsoft.com/office/powerpoint/2010/main" val="229536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39E15-C0C3-4C94-BF82-7241B943EEC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EA68A7F-3DD4-452A-A81E-9A013115575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3E09D5E-AE35-4F03-81A4-864E20276463}"/>
              </a:ext>
            </a:extLst>
          </p:cNvPr>
          <p:cNvSpPr>
            <a:spLocks noGrp="1"/>
          </p:cNvSpPr>
          <p:nvPr>
            <p:ph type="dt" sz="half" idx="10"/>
          </p:nvPr>
        </p:nvSpPr>
        <p:spPr/>
        <p:txBody>
          <a:bodyPr/>
          <a:lstStyle/>
          <a:p>
            <a:fld id="{676B3FED-6E89-4478-8266-1E9EC36DB246}" type="datetimeFigureOut">
              <a:rPr lang="zh-CN" altLang="en-US" smtClean="0"/>
              <a:t>2019/1/16</a:t>
            </a:fld>
            <a:endParaRPr lang="zh-CN" altLang="en-US"/>
          </a:p>
        </p:txBody>
      </p:sp>
      <p:sp>
        <p:nvSpPr>
          <p:cNvPr id="5" name="页脚占位符 4">
            <a:extLst>
              <a:ext uri="{FF2B5EF4-FFF2-40B4-BE49-F238E27FC236}">
                <a16:creationId xmlns:a16="http://schemas.microsoft.com/office/drawing/2014/main" id="{9FE05620-5DF3-42C2-844A-F5171827A3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BCA308-B301-4EF4-A811-B83509C080E1}"/>
              </a:ext>
            </a:extLst>
          </p:cNvPr>
          <p:cNvSpPr>
            <a:spLocks noGrp="1"/>
          </p:cNvSpPr>
          <p:nvPr>
            <p:ph type="sldNum" sz="quarter" idx="12"/>
          </p:nvPr>
        </p:nvSpPr>
        <p:spPr/>
        <p:txBody>
          <a:bodyPr/>
          <a:lstStyle/>
          <a:p>
            <a:fld id="{23D1998E-4E1C-41C2-8C33-E0B116D24B89}" type="slidenum">
              <a:rPr lang="zh-CN" altLang="en-US" smtClean="0"/>
              <a:t>‹#›</a:t>
            </a:fld>
            <a:endParaRPr lang="zh-CN" altLang="en-US"/>
          </a:p>
        </p:txBody>
      </p:sp>
    </p:spTree>
    <p:extLst>
      <p:ext uri="{BB962C8B-B14F-4D97-AF65-F5344CB8AC3E}">
        <p14:creationId xmlns:p14="http://schemas.microsoft.com/office/powerpoint/2010/main" val="1045858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6D112B-A365-4400-AC85-A31E9035EAC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FA6C347-5F32-4BFE-80ED-8F7E2BAC13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507A977-1F58-40E9-93B3-46FAA55B31FE}"/>
              </a:ext>
            </a:extLst>
          </p:cNvPr>
          <p:cNvSpPr>
            <a:spLocks noGrp="1"/>
          </p:cNvSpPr>
          <p:nvPr>
            <p:ph type="dt" sz="half" idx="10"/>
          </p:nvPr>
        </p:nvSpPr>
        <p:spPr/>
        <p:txBody>
          <a:bodyPr/>
          <a:lstStyle/>
          <a:p>
            <a:fld id="{676B3FED-6E89-4478-8266-1E9EC36DB246}" type="datetimeFigureOut">
              <a:rPr lang="zh-CN" altLang="en-US" smtClean="0"/>
              <a:t>2019/1/16</a:t>
            </a:fld>
            <a:endParaRPr lang="zh-CN" altLang="en-US"/>
          </a:p>
        </p:txBody>
      </p:sp>
      <p:sp>
        <p:nvSpPr>
          <p:cNvPr id="5" name="页脚占位符 4">
            <a:extLst>
              <a:ext uri="{FF2B5EF4-FFF2-40B4-BE49-F238E27FC236}">
                <a16:creationId xmlns:a16="http://schemas.microsoft.com/office/drawing/2014/main" id="{23BF5970-A6A0-43F5-B271-5A3FC1D835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64745C-5E1C-427F-9CE3-D76EA3491230}"/>
              </a:ext>
            </a:extLst>
          </p:cNvPr>
          <p:cNvSpPr>
            <a:spLocks noGrp="1"/>
          </p:cNvSpPr>
          <p:nvPr>
            <p:ph type="sldNum" sz="quarter" idx="12"/>
          </p:nvPr>
        </p:nvSpPr>
        <p:spPr/>
        <p:txBody>
          <a:bodyPr/>
          <a:lstStyle/>
          <a:p>
            <a:fld id="{23D1998E-4E1C-41C2-8C33-E0B116D24B89}" type="slidenum">
              <a:rPr lang="zh-CN" altLang="en-US" smtClean="0"/>
              <a:t>‹#›</a:t>
            </a:fld>
            <a:endParaRPr lang="zh-CN" altLang="en-US"/>
          </a:p>
        </p:txBody>
      </p:sp>
    </p:spTree>
    <p:extLst>
      <p:ext uri="{BB962C8B-B14F-4D97-AF65-F5344CB8AC3E}">
        <p14:creationId xmlns:p14="http://schemas.microsoft.com/office/powerpoint/2010/main" val="725420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DF006F-7B5C-4CCB-A278-92F627B1964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0A1D6F-9377-4FD8-8EC4-008C635E35D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C70737D-BDB6-448C-A89B-B67D35B9CF1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0BD2FD1-DD8D-40B1-84D6-43EC079CE89A}"/>
              </a:ext>
            </a:extLst>
          </p:cNvPr>
          <p:cNvSpPr>
            <a:spLocks noGrp="1"/>
          </p:cNvSpPr>
          <p:nvPr>
            <p:ph type="dt" sz="half" idx="10"/>
          </p:nvPr>
        </p:nvSpPr>
        <p:spPr/>
        <p:txBody>
          <a:bodyPr/>
          <a:lstStyle/>
          <a:p>
            <a:fld id="{676B3FED-6E89-4478-8266-1E9EC36DB246}" type="datetimeFigureOut">
              <a:rPr lang="zh-CN" altLang="en-US" smtClean="0"/>
              <a:t>2019/1/16</a:t>
            </a:fld>
            <a:endParaRPr lang="zh-CN" altLang="en-US"/>
          </a:p>
        </p:txBody>
      </p:sp>
      <p:sp>
        <p:nvSpPr>
          <p:cNvPr id="6" name="页脚占位符 5">
            <a:extLst>
              <a:ext uri="{FF2B5EF4-FFF2-40B4-BE49-F238E27FC236}">
                <a16:creationId xmlns:a16="http://schemas.microsoft.com/office/drawing/2014/main" id="{6BDABDC1-8010-41D0-82F3-6DADA75B25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46BA94-530F-431A-9226-5969D98D4985}"/>
              </a:ext>
            </a:extLst>
          </p:cNvPr>
          <p:cNvSpPr>
            <a:spLocks noGrp="1"/>
          </p:cNvSpPr>
          <p:nvPr>
            <p:ph type="sldNum" sz="quarter" idx="12"/>
          </p:nvPr>
        </p:nvSpPr>
        <p:spPr/>
        <p:txBody>
          <a:bodyPr/>
          <a:lstStyle/>
          <a:p>
            <a:fld id="{23D1998E-4E1C-41C2-8C33-E0B116D24B89}" type="slidenum">
              <a:rPr lang="zh-CN" altLang="en-US" smtClean="0"/>
              <a:t>‹#›</a:t>
            </a:fld>
            <a:endParaRPr lang="zh-CN" altLang="en-US"/>
          </a:p>
        </p:txBody>
      </p:sp>
    </p:spTree>
    <p:extLst>
      <p:ext uri="{BB962C8B-B14F-4D97-AF65-F5344CB8AC3E}">
        <p14:creationId xmlns:p14="http://schemas.microsoft.com/office/powerpoint/2010/main" val="1945729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DBE1B-09BE-499E-B870-9811B205AA0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59FA97E-1A5B-4068-A8D5-A2FFB2FDCE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87B62E9-1396-46DF-A265-091F55764BF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1604103-C532-430A-BF46-21DCADACD8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32D0BE81-36AC-4F8F-AC1E-F948EB88FD7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EC0EBC3-DB0E-4DD5-8D3C-9986EB5BCB0C}"/>
              </a:ext>
            </a:extLst>
          </p:cNvPr>
          <p:cNvSpPr>
            <a:spLocks noGrp="1"/>
          </p:cNvSpPr>
          <p:nvPr>
            <p:ph type="dt" sz="half" idx="10"/>
          </p:nvPr>
        </p:nvSpPr>
        <p:spPr/>
        <p:txBody>
          <a:bodyPr/>
          <a:lstStyle/>
          <a:p>
            <a:fld id="{676B3FED-6E89-4478-8266-1E9EC36DB246}" type="datetimeFigureOut">
              <a:rPr lang="zh-CN" altLang="en-US" smtClean="0"/>
              <a:t>2019/1/16</a:t>
            </a:fld>
            <a:endParaRPr lang="zh-CN" altLang="en-US"/>
          </a:p>
        </p:txBody>
      </p:sp>
      <p:sp>
        <p:nvSpPr>
          <p:cNvPr id="8" name="页脚占位符 7">
            <a:extLst>
              <a:ext uri="{FF2B5EF4-FFF2-40B4-BE49-F238E27FC236}">
                <a16:creationId xmlns:a16="http://schemas.microsoft.com/office/drawing/2014/main" id="{D911E9FD-2B42-4798-ACE6-E15DB294BA8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19D717D-E78F-4DCA-BF0E-57C205681C6F}"/>
              </a:ext>
            </a:extLst>
          </p:cNvPr>
          <p:cNvSpPr>
            <a:spLocks noGrp="1"/>
          </p:cNvSpPr>
          <p:nvPr>
            <p:ph type="sldNum" sz="quarter" idx="12"/>
          </p:nvPr>
        </p:nvSpPr>
        <p:spPr/>
        <p:txBody>
          <a:bodyPr/>
          <a:lstStyle/>
          <a:p>
            <a:fld id="{23D1998E-4E1C-41C2-8C33-E0B116D24B89}" type="slidenum">
              <a:rPr lang="zh-CN" altLang="en-US" smtClean="0"/>
              <a:t>‹#›</a:t>
            </a:fld>
            <a:endParaRPr lang="zh-CN" altLang="en-US"/>
          </a:p>
        </p:txBody>
      </p:sp>
    </p:spTree>
    <p:extLst>
      <p:ext uri="{BB962C8B-B14F-4D97-AF65-F5344CB8AC3E}">
        <p14:creationId xmlns:p14="http://schemas.microsoft.com/office/powerpoint/2010/main" val="1872406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AB23AD-8D1E-4771-84B5-5A051A5EF5A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0C1B081-7D75-4FF0-8698-55DE7CEAA5FF}"/>
              </a:ext>
            </a:extLst>
          </p:cNvPr>
          <p:cNvSpPr>
            <a:spLocks noGrp="1"/>
          </p:cNvSpPr>
          <p:nvPr>
            <p:ph type="dt" sz="half" idx="10"/>
          </p:nvPr>
        </p:nvSpPr>
        <p:spPr/>
        <p:txBody>
          <a:bodyPr/>
          <a:lstStyle/>
          <a:p>
            <a:fld id="{676B3FED-6E89-4478-8266-1E9EC36DB246}" type="datetimeFigureOut">
              <a:rPr lang="zh-CN" altLang="en-US" smtClean="0"/>
              <a:t>2019/1/16</a:t>
            </a:fld>
            <a:endParaRPr lang="zh-CN" altLang="en-US"/>
          </a:p>
        </p:txBody>
      </p:sp>
      <p:sp>
        <p:nvSpPr>
          <p:cNvPr id="4" name="页脚占位符 3">
            <a:extLst>
              <a:ext uri="{FF2B5EF4-FFF2-40B4-BE49-F238E27FC236}">
                <a16:creationId xmlns:a16="http://schemas.microsoft.com/office/drawing/2014/main" id="{94DA5A67-81C2-405C-AD3C-F330E238044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7C21D38-D120-45C5-BE95-4480F79959E0}"/>
              </a:ext>
            </a:extLst>
          </p:cNvPr>
          <p:cNvSpPr>
            <a:spLocks noGrp="1"/>
          </p:cNvSpPr>
          <p:nvPr>
            <p:ph type="sldNum" sz="quarter" idx="12"/>
          </p:nvPr>
        </p:nvSpPr>
        <p:spPr/>
        <p:txBody>
          <a:bodyPr/>
          <a:lstStyle/>
          <a:p>
            <a:fld id="{23D1998E-4E1C-41C2-8C33-E0B116D24B89}" type="slidenum">
              <a:rPr lang="zh-CN" altLang="en-US" smtClean="0"/>
              <a:t>‹#›</a:t>
            </a:fld>
            <a:endParaRPr lang="zh-CN" altLang="en-US"/>
          </a:p>
        </p:txBody>
      </p:sp>
    </p:spTree>
    <p:extLst>
      <p:ext uri="{BB962C8B-B14F-4D97-AF65-F5344CB8AC3E}">
        <p14:creationId xmlns:p14="http://schemas.microsoft.com/office/powerpoint/2010/main" val="1718127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F62941D-F778-4C10-BC1C-F8B944623F15}"/>
              </a:ext>
            </a:extLst>
          </p:cNvPr>
          <p:cNvSpPr>
            <a:spLocks noGrp="1"/>
          </p:cNvSpPr>
          <p:nvPr>
            <p:ph type="dt" sz="half" idx="10"/>
          </p:nvPr>
        </p:nvSpPr>
        <p:spPr/>
        <p:txBody>
          <a:bodyPr/>
          <a:lstStyle/>
          <a:p>
            <a:fld id="{676B3FED-6E89-4478-8266-1E9EC36DB246}" type="datetimeFigureOut">
              <a:rPr lang="zh-CN" altLang="en-US" smtClean="0"/>
              <a:t>2019/1/16</a:t>
            </a:fld>
            <a:endParaRPr lang="zh-CN" altLang="en-US"/>
          </a:p>
        </p:txBody>
      </p:sp>
      <p:sp>
        <p:nvSpPr>
          <p:cNvPr id="3" name="页脚占位符 2">
            <a:extLst>
              <a:ext uri="{FF2B5EF4-FFF2-40B4-BE49-F238E27FC236}">
                <a16:creationId xmlns:a16="http://schemas.microsoft.com/office/drawing/2014/main" id="{203A8FFB-D23A-4BFF-BF22-D573224819F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C9A68A2-5184-4A28-8D03-390D49CD0065}"/>
              </a:ext>
            </a:extLst>
          </p:cNvPr>
          <p:cNvSpPr>
            <a:spLocks noGrp="1"/>
          </p:cNvSpPr>
          <p:nvPr>
            <p:ph type="sldNum" sz="quarter" idx="12"/>
          </p:nvPr>
        </p:nvSpPr>
        <p:spPr/>
        <p:txBody>
          <a:bodyPr/>
          <a:lstStyle/>
          <a:p>
            <a:fld id="{23D1998E-4E1C-41C2-8C33-E0B116D24B89}" type="slidenum">
              <a:rPr lang="zh-CN" altLang="en-US" smtClean="0"/>
              <a:t>‹#›</a:t>
            </a:fld>
            <a:endParaRPr lang="zh-CN" altLang="en-US"/>
          </a:p>
        </p:txBody>
      </p:sp>
    </p:spTree>
    <p:extLst>
      <p:ext uri="{BB962C8B-B14F-4D97-AF65-F5344CB8AC3E}">
        <p14:creationId xmlns:p14="http://schemas.microsoft.com/office/powerpoint/2010/main" val="2481118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6D0C83-3306-4B61-B86C-958C5406953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32F94A1-D7D6-4A76-8551-3741402E2F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BBBB021-1BAF-4447-BC8D-CD1FFE630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160918A-05B8-45F1-89C4-AE6D7BDE97FD}"/>
              </a:ext>
            </a:extLst>
          </p:cNvPr>
          <p:cNvSpPr>
            <a:spLocks noGrp="1"/>
          </p:cNvSpPr>
          <p:nvPr>
            <p:ph type="dt" sz="half" idx="10"/>
          </p:nvPr>
        </p:nvSpPr>
        <p:spPr/>
        <p:txBody>
          <a:bodyPr/>
          <a:lstStyle/>
          <a:p>
            <a:fld id="{676B3FED-6E89-4478-8266-1E9EC36DB246}" type="datetimeFigureOut">
              <a:rPr lang="zh-CN" altLang="en-US" smtClean="0"/>
              <a:t>2019/1/16</a:t>
            </a:fld>
            <a:endParaRPr lang="zh-CN" altLang="en-US"/>
          </a:p>
        </p:txBody>
      </p:sp>
      <p:sp>
        <p:nvSpPr>
          <p:cNvPr id="6" name="页脚占位符 5">
            <a:extLst>
              <a:ext uri="{FF2B5EF4-FFF2-40B4-BE49-F238E27FC236}">
                <a16:creationId xmlns:a16="http://schemas.microsoft.com/office/drawing/2014/main" id="{8E96D539-6F6A-466F-9212-B9BB184D37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3D67D7-391C-4F77-A073-30C1D94B7E0D}"/>
              </a:ext>
            </a:extLst>
          </p:cNvPr>
          <p:cNvSpPr>
            <a:spLocks noGrp="1"/>
          </p:cNvSpPr>
          <p:nvPr>
            <p:ph type="sldNum" sz="quarter" idx="12"/>
          </p:nvPr>
        </p:nvSpPr>
        <p:spPr/>
        <p:txBody>
          <a:bodyPr/>
          <a:lstStyle/>
          <a:p>
            <a:fld id="{23D1998E-4E1C-41C2-8C33-E0B116D24B89}" type="slidenum">
              <a:rPr lang="zh-CN" altLang="en-US" smtClean="0"/>
              <a:t>‹#›</a:t>
            </a:fld>
            <a:endParaRPr lang="zh-CN" altLang="en-US"/>
          </a:p>
        </p:txBody>
      </p:sp>
    </p:spTree>
    <p:extLst>
      <p:ext uri="{BB962C8B-B14F-4D97-AF65-F5344CB8AC3E}">
        <p14:creationId xmlns:p14="http://schemas.microsoft.com/office/powerpoint/2010/main" val="2348711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984F82-383A-4D62-8240-EB335917D9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0153B15-EDB6-4778-B808-5332D861B8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D9FA4C2-F70C-4775-A462-E010D7BAF3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EAD83E2-113D-47D7-9B84-2E410E583A67}"/>
              </a:ext>
            </a:extLst>
          </p:cNvPr>
          <p:cNvSpPr>
            <a:spLocks noGrp="1"/>
          </p:cNvSpPr>
          <p:nvPr>
            <p:ph type="dt" sz="half" idx="10"/>
          </p:nvPr>
        </p:nvSpPr>
        <p:spPr/>
        <p:txBody>
          <a:bodyPr/>
          <a:lstStyle/>
          <a:p>
            <a:fld id="{676B3FED-6E89-4478-8266-1E9EC36DB246}" type="datetimeFigureOut">
              <a:rPr lang="zh-CN" altLang="en-US" smtClean="0"/>
              <a:t>2019/1/16</a:t>
            </a:fld>
            <a:endParaRPr lang="zh-CN" altLang="en-US"/>
          </a:p>
        </p:txBody>
      </p:sp>
      <p:sp>
        <p:nvSpPr>
          <p:cNvPr id="6" name="页脚占位符 5">
            <a:extLst>
              <a:ext uri="{FF2B5EF4-FFF2-40B4-BE49-F238E27FC236}">
                <a16:creationId xmlns:a16="http://schemas.microsoft.com/office/drawing/2014/main" id="{04CAEA98-55E8-413D-B8EF-F72D82E200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A4156D-F146-46C2-BB50-A625BB54A799}"/>
              </a:ext>
            </a:extLst>
          </p:cNvPr>
          <p:cNvSpPr>
            <a:spLocks noGrp="1"/>
          </p:cNvSpPr>
          <p:nvPr>
            <p:ph type="sldNum" sz="quarter" idx="12"/>
          </p:nvPr>
        </p:nvSpPr>
        <p:spPr/>
        <p:txBody>
          <a:bodyPr/>
          <a:lstStyle/>
          <a:p>
            <a:fld id="{23D1998E-4E1C-41C2-8C33-E0B116D24B89}" type="slidenum">
              <a:rPr lang="zh-CN" altLang="en-US" smtClean="0"/>
              <a:t>‹#›</a:t>
            </a:fld>
            <a:endParaRPr lang="zh-CN" altLang="en-US"/>
          </a:p>
        </p:txBody>
      </p:sp>
    </p:spTree>
    <p:extLst>
      <p:ext uri="{BB962C8B-B14F-4D97-AF65-F5344CB8AC3E}">
        <p14:creationId xmlns:p14="http://schemas.microsoft.com/office/powerpoint/2010/main" val="1638962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9926206-3D9C-4A51-BDC1-98C541B2A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6B215F2-DB4C-41C5-991C-D6B21FD9BF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48BC074-05DC-4477-A20E-FB05DA621D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6B3FED-6E89-4478-8266-1E9EC36DB246}" type="datetimeFigureOut">
              <a:rPr lang="zh-CN" altLang="en-US" smtClean="0"/>
              <a:t>2019/1/16</a:t>
            </a:fld>
            <a:endParaRPr lang="zh-CN" altLang="en-US"/>
          </a:p>
        </p:txBody>
      </p:sp>
      <p:sp>
        <p:nvSpPr>
          <p:cNvPr id="5" name="页脚占位符 4">
            <a:extLst>
              <a:ext uri="{FF2B5EF4-FFF2-40B4-BE49-F238E27FC236}">
                <a16:creationId xmlns:a16="http://schemas.microsoft.com/office/drawing/2014/main" id="{49A83CDE-E279-44E3-842A-62915008D6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375A9AC-42E7-4F57-8C13-EC4424AEBD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D1998E-4E1C-41C2-8C33-E0B116D24B89}" type="slidenum">
              <a:rPr lang="zh-CN" altLang="en-US" smtClean="0"/>
              <a:t>‹#›</a:t>
            </a:fld>
            <a:endParaRPr lang="zh-CN" altLang="en-US"/>
          </a:p>
        </p:txBody>
      </p:sp>
    </p:spTree>
    <p:extLst>
      <p:ext uri="{BB962C8B-B14F-4D97-AF65-F5344CB8AC3E}">
        <p14:creationId xmlns:p14="http://schemas.microsoft.com/office/powerpoint/2010/main" val="2548002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xiaozhuanlan.com/topic/1402935768"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blockchain.info/"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jianshu.com/p/700b4e264521" TargetMode="External"/><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learnblockchain.cn/2018/01/11/guide/" TargetMode="External"/><Relationship Id="rId2" Type="http://schemas.openxmlformats.org/officeDocument/2006/relationships/hyperlink" Target="https://github.com/yeasy/blockchain_guide/blob/master/README.md" TargetMode="External"/><Relationship Id="rId1" Type="http://schemas.openxmlformats.org/officeDocument/2006/relationships/slideLayout" Target="../slideLayouts/slideLayout2.xml"/><Relationship Id="rId6" Type="http://schemas.openxmlformats.org/officeDocument/2006/relationships/hyperlink" Target="https://bitcoin.org/bitcoin.pdf" TargetMode="External"/><Relationship Id="rId5" Type="http://schemas.openxmlformats.org/officeDocument/2006/relationships/hyperlink" Target="http://www.ruanyifeng.com/blog/2018/01/bitcoin-tutorial.html" TargetMode="External"/><Relationship Id="rId4" Type="http://schemas.openxmlformats.org/officeDocument/2006/relationships/hyperlink" Target="https://www.youtube.com/channel/UCNcSSleedtfyDuhBvOQzFzQ"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learnblockchain.cn/2017/10/27/build_blockchain_by_pyth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225DA7D-D2F8-4C35-A108-C739D89F5938}"/>
              </a:ext>
            </a:extLst>
          </p:cNvPr>
          <p:cNvSpPr txBox="1"/>
          <p:nvPr/>
        </p:nvSpPr>
        <p:spPr>
          <a:xfrm>
            <a:off x="3250095" y="2067340"/>
            <a:ext cx="6142383" cy="1754326"/>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Introduction of </a:t>
            </a:r>
            <a:r>
              <a:rPr lang="en-US" altLang="zh-CN" sz="3600" dirty="0" err="1">
                <a:latin typeface="Times New Roman" panose="02020603050405020304" pitchFamily="18" charset="0"/>
                <a:cs typeface="Times New Roman" panose="02020603050405020304" pitchFamily="18" charset="0"/>
              </a:rPr>
              <a:t>BlockChain</a:t>
            </a:r>
            <a:endParaRPr lang="en-US" altLang="zh-CN" sz="3600" dirty="0">
              <a:latin typeface="Times New Roman" panose="02020603050405020304" pitchFamily="18" charset="0"/>
              <a:cs typeface="Times New Roman" panose="02020603050405020304" pitchFamily="18" charset="0"/>
            </a:endParaRPr>
          </a:p>
          <a:p>
            <a:endParaRPr lang="en-US" altLang="zh-CN" sz="3600" dirty="0">
              <a:latin typeface="Times New Roman" panose="02020603050405020304" pitchFamily="18" charset="0"/>
              <a:cs typeface="Times New Roman" panose="02020603050405020304" pitchFamily="18" charset="0"/>
            </a:endParaRPr>
          </a:p>
          <a:p>
            <a:r>
              <a:rPr lang="en-US" altLang="zh-CN" sz="3600" dirty="0">
                <a:latin typeface="Times New Roman" panose="02020603050405020304" pitchFamily="18" charset="0"/>
                <a:cs typeface="Times New Roman" panose="02020603050405020304" pitchFamily="18" charset="0"/>
              </a:rPr>
              <a:t>           Cai </a:t>
            </a:r>
            <a:r>
              <a:rPr lang="en-US" altLang="zh-CN" sz="3600" dirty="0" err="1">
                <a:latin typeface="Times New Roman" panose="02020603050405020304" pitchFamily="18" charset="0"/>
                <a:cs typeface="Times New Roman" panose="02020603050405020304" pitchFamily="18" charset="0"/>
              </a:rPr>
              <a:t>Cailing</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3270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BC220C1-B223-4113-B7FA-4D3F5F5D42E4}"/>
              </a:ext>
            </a:extLst>
          </p:cNvPr>
          <p:cNvPicPr>
            <a:picLocks noChangeAspect="1"/>
          </p:cNvPicPr>
          <p:nvPr/>
        </p:nvPicPr>
        <p:blipFill>
          <a:blip r:embed="rId2"/>
          <a:stretch>
            <a:fillRect/>
          </a:stretch>
        </p:blipFill>
        <p:spPr>
          <a:xfrm>
            <a:off x="721470" y="648275"/>
            <a:ext cx="10585173" cy="5796747"/>
          </a:xfrm>
          <a:prstGeom prst="rect">
            <a:avLst/>
          </a:prstGeom>
        </p:spPr>
      </p:pic>
      <p:sp>
        <p:nvSpPr>
          <p:cNvPr id="5" name="文本框 4">
            <a:extLst>
              <a:ext uri="{FF2B5EF4-FFF2-40B4-BE49-F238E27FC236}">
                <a16:creationId xmlns:a16="http://schemas.microsoft.com/office/drawing/2014/main" id="{882DAC9B-52C1-4640-8537-CD012C0B7F45}"/>
              </a:ext>
            </a:extLst>
          </p:cNvPr>
          <p:cNvSpPr txBox="1"/>
          <p:nvPr/>
        </p:nvSpPr>
        <p:spPr>
          <a:xfrm>
            <a:off x="5020144" y="186610"/>
            <a:ext cx="1987826" cy="461665"/>
          </a:xfrm>
          <a:prstGeom prst="rect">
            <a:avLst/>
          </a:prstGeom>
          <a:noFill/>
        </p:spPr>
        <p:txBody>
          <a:bodyPr wrap="square" rtlCol="0">
            <a:spAutoFit/>
          </a:bodyPr>
          <a:lstStyle/>
          <a:p>
            <a:r>
              <a:rPr lang="zh-CN" altLang="en-US" sz="2400" b="1" dirty="0">
                <a:solidFill>
                  <a:srgbClr val="FF0000"/>
                </a:solidFill>
              </a:rPr>
              <a:t>区块结构图</a:t>
            </a:r>
          </a:p>
        </p:txBody>
      </p:sp>
      <p:sp>
        <p:nvSpPr>
          <p:cNvPr id="2" name="矩形 1">
            <a:extLst>
              <a:ext uri="{FF2B5EF4-FFF2-40B4-BE49-F238E27FC236}">
                <a16:creationId xmlns:a16="http://schemas.microsoft.com/office/drawing/2014/main" id="{801928BA-AA73-4AB5-881B-0DA856100F1B}"/>
              </a:ext>
            </a:extLst>
          </p:cNvPr>
          <p:cNvSpPr/>
          <p:nvPr/>
        </p:nvSpPr>
        <p:spPr>
          <a:xfrm>
            <a:off x="3397794" y="6437316"/>
            <a:ext cx="5267789" cy="369332"/>
          </a:xfrm>
          <a:prstGeom prst="rect">
            <a:avLst/>
          </a:prstGeom>
        </p:spPr>
        <p:txBody>
          <a:bodyPr wrap="none">
            <a:spAutoFit/>
          </a:bodyPr>
          <a:lstStyle/>
          <a:p>
            <a:r>
              <a:rPr lang="zh-CN" altLang="en-US" dirty="0"/>
              <a:t>图来自</a:t>
            </a:r>
            <a:r>
              <a:rPr lang="zh-CN" altLang="en-US" dirty="0">
                <a:hlinkClick r:id="rId3"/>
              </a:rPr>
              <a:t>https://xiaozhuanlan.com/topic/1402935768</a:t>
            </a:r>
            <a:endParaRPr lang="en-US" altLang="zh-CN" dirty="0"/>
          </a:p>
        </p:txBody>
      </p:sp>
    </p:spTree>
    <p:extLst>
      <p:ext uri="{BB962C8B-B14F-4D97-AF65-F5344CB8AC3E}">
        <p14:creationId xmlns:p14="http://schemas.microsoft.com/office/powerpoint/2010/main" val="3552305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B9AD048-F374-413A-A16E-AFAC8828A1AE}"/>
              </a:ext>
            </a:extLst>
          </p:cNvPr>
          <p:cNvSpPr/>
          <p:nvPr/>
        </p:nvSpPr>
        <p:spPr>
          <a:xfrm>
            <a:off x="6492239" y="6183570"/>
            <a:ext cx="4719099" cy="400110"/>
          </a:xfrm>
          <a:prstGeom prst="rect">
            <a:avLst/>
          </a:prstGeom>
        </p:spPr>
        <p:txBody>
          <a:bodyPr wrap="square">
            <a:spAutoFit/>
          </a:bodyPr>
          <a:lstStyle/>
          <a:p>
            <a:r>
              <a:rPr lang="zh-CN" altLang="en-US" sz="2000" dirty="0"/>
              <a:t>注：数据来源于</a:t>
            </a:r>
            <a:r>
              <a:rPr lang="en-US" altLang="zh-CN" sz="2000" dirty="0">
                <a:hlinkClick r:id="rId2"/>
              </a:rPr>
              <a:t>https://blockchain.info</a:t>
            </a:r>
            <a:endParaRPr lang="zh-CN" altLang="en-US" sz="2000" dirty="0"/>
          </a:p>
        </p:txBody>
      </p:sp>
      <p:pic>
        <p:nvPicPr>
          <p:cNvPr id="6" name="图片 5">
            <a:extLst>
              <a:ext uri="{FF2B5EF4-FFF2-40B4-BE49-F238E27FC236}">
                <a16:creationId xmlns:a16="http://schemas.microsoft.com/office/drawing/2014/main" id="{42B2EE3F-A1B7-4970-AF5C-8C1B41D65292}"/>
              </a:ext>
            </a:extLst>
          </p:cNvPr>
          <p:cNvPicPr>
            <a:picLocks noChangeAspect="1"/>
          </p:cNvPicPr>
          <p:nvPr/>
        </p:nvPicPr>
        <p:blipFill>
          <a:blip r:embed="rId3"/>
          <a:stretch>
            <a:fillRect/>
          </a:stretch>
        </p:blipFill>
        <p:spPr>
          <a:xfrm>
            <a:off x="0" y="0"/>
            <a:ext cx="6391275" cy="6583680"/>
          </a:xfrm>
          <a:prstGeom prst="rect">
            <a:avLst/>
          </a:prstGeom>
        </p:spPr>
      </p:pic>
      <p:pic>
        <p:nvPicPr>
          <p:cNvPr id="7" name="图片 6">
            <a:extLst>
              <a:ext uri="{FF2B5EF4-FFF2-40B4-BE49-F238E27FC236}">
                <a16:creationId xmlns:a16="http://schemas.microsoft.com/office/drawing/2014/main" id="{3E9B7C4D-75F3-4C4F-8DED-339DBEF5C8C2}"/>
              </a:ext>
            </a:extLst>
          </p:cNvPr>
          <p:cNvPicPr>
            <a:picLocks noChangeAspect="1"/>
          </p:cNvPicPr>
          <p:nvPr/>
        </p:nvPicPr>
        <p:blipFill>
          <a:blip r:embed="rId4"/>
          <a:stretch>
            <a:fillRect/>
          </a:stretch>
        </p:blipFill>
        <p:spPr>
          <a:xfrm>
            <a:off x="6391275" y="840989"/>
            <a:ext cx="5534025" cy="2390775"/>
          </a:xfrm>
          <a:prstGeom prst="rect">
            <a:avLst/>
          </a:prstGeom>
        </p:spPr>
      </p:pic>
      <p:pic>
        <p:nvPicPr>
          <p:cNvPr id="9" name="图片 8">
            <a:extLst>
              <a:ext uri="{FF2B5EF4-FFF2-40B4-BE49-F238E27FC236}">
                <a16:creationId xmlns:a16="http://schemas.microsoft.com/office/drawing/2014/main" id="{E77F2C2A-40C1-4F89-B2C7-4DD9D8864B17}"/>
              </a:ext>
            </a:extLst>
          </p:cNvPr>
          <p:cNvPicPr>
            <a:picLocks noChangeAspect="1"/>
          </p:cNvPicPr>
          <p:nvPr/>
        </p:nvPicPr>
        <p:blipFill>
          <a:blip r:embed="rId5"/>
          <a:stretch>
            <a:fillRect/>
          </a:stretch>
        </p:blipFill>
        <p:spPr>
          <a:xfrm>
            <a:off x="6391274" y="3429001"/>
            <a:ext cx="5709285" cy="2179319"/>
          </a:xfrm>
          <a:prstGeom prst="rect">
            <a:avLst/>
          </a:prstGeom>
        </p:spPr>
      </p:pic>
    </p:spTree>
    <p:extLst>
      <p:ext uri="{BB962C8B-B14F-4D97-AF65-F5344CB8AC3E}">
        <p14:creationId xmlns:p14="http://schemas.microsoft.com/office/powerpoint/2010/main" val="3987466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32D1BDD-4A09-425B-BBEF-9116C369E7CB}"/>
              </a:ext>
            </a:extLst>
          </p:cNvPr>
          <p:cNvSpPr txBox="1"/>
          <p:nvPr/>
        </p:nvSpPr>
        <p:spPr>
          <a:xfrm>
            <a:off x="684142" y="1192696"/>
            <a:ext cx="11342205" cy="2722925"/>
          </a:xfrm>
          <a:prstGeom prst="rect">
            <a:avLst/>
          </a:prstGeom>
          <a:noFill/>
        </p:spPr>
        <p:txBody>
          <a:bodyPr wrap="square" rtlCol="0">
            <a:spAutoFit/>
          </a:bodyPr>
          <a:lstStyle/>
          <a:p>
            <a:pPr>
              <a:lnSpc>
                <a:spcPct val="120000"/>
              </a:lnSpc>
            </a:pPr>
            <a:r>
              <a:rPr lang="zh-CN" altLang="zh-CN" sz="2400" dirty="0"/>
              <a:t>区块与哈希是一一对应的，每个区块的哈希都是针对</a:t>
            </a:r>
            <a:r>
              <a:rPr lang="en-US" altLang="zh-CN" sz="2400" dirty="0"/>
              <a:t>“</a:t>
            </a:r>
            <a:r>
              <a:rPr lang="zh-CN" altLang="zh-CN" sz="2400" dirty="0"/>
              <a:t>区块头</a:t>
            </a:r>
            <a:r>
              <a:rPr lang="en-US" altLang="zh-CN" sz="2400" dirty="0"/>
              <a:t>”</a:t>
            </a:r>
            <a:r>
              <a:rPr lang="zh-CN" altLang="zh-CN" sz="2400" dirty="0"/>
              <a:t>（</a:t>
            </a:r>
            <a:r>
              <a:rPr lang="en-US" altLang="zh-CN" sz="2400" dirty="0"/>
              <a:t>Head</a:t>
            </a:r>
            <a:r>
              <a:rPr lang="zh-CN" altLang="zh-CN" sz="2400" dirty="0"/>
              <a:t>）计算的。也就是说，把区块头的各项特征值</a:t>
            </a:r>
            <a:r>
              <a:rPr lang="zh-CN" altLang="en-US" sz="2400" dirty="0"/>
              <a:t>（</a:t>
            </a:r>
            <a:r>
              <a:rPr lang="en-US" altLang="zh-CN" sz="2400" dirty="0"/>
              <a:t>Unix</a:t>
            </a:r>
            <a:r>
              <a:rPr lang="zh-CN" altLang="zh-CN" sz="2400" dirty="0"/>
              <a:t>时间戳</a:t>
            </a:r>
            <a:r>
              <a:rPr lang="en-US" altLang="zh-CN" sz="2400" dirty="0"/>
              <a:t>(timestamp), </a:t>
            </a:r>
            <a:r>
              <a:rPr lang="zh-CN" altLang="zh-CN" sz="2400" dirty="0"/>
              <a:t>交易列</a:t>
            </a:r>
            <a:r>
              <a:rPr lang="en-US" altLang="zh-CN" sz="2400" dirty="0"/>
              <a:t>(transactions)</a:t>
            </a:r>
            <a:r>
              <a:rPr lang="zh-CN" altLang="zh-CN" sz="2400" dirty="0"/>
              <a:t>，工作量证明</a:t>
            </a:r>
            <a:r>
              <a:rPr lang="zh-CN" altLang="en-US" sz="2400" dirty="0"/>
              <a:t>，</a:t>
            </a:r>
            <a:r>
              <a:rPr lang="zh-CN" altLang="zh-CN" sz="2400" dirty="0"/>
              <a:t>前一个区块的</a:t>
            </a:r>
            <a:r>
              <a:rPr lang="en-US" altLang="zh-CN" sz="2400" dirty="0"/>
              <a:t>Hash</a:t>
            </a:r>
            <a:r>
              <a:rPr lang="zh-CN" altLang="zh-CN" sz="2400" dirty="0"/>
              <a:t>值</a:t>
            </a:r>
            <a:r>
              <a:rPr lang="zh-CN" altLang="en-US" sz="2400" dirty="0"/>
              <a:t>）</a:t>
            </a:r>
            <a:r>
              <a:rPr lang="zh-CN" altLang="zh-CN" sz="2400" dirty="0"/>
              <a:t>，按照顺序连接在一起，组成一个很长的字符串，再对这个字符串计算哈希。</a:t>
            </a:r>
          </a:p>
          <a:p>
            <a:pPr>
              <a:lnSpc>
                <a:spcPct val="120000"/>
              </a:lnSpc>
            </a:pPr>
            <a:r>
              <a:rPr lang="zh-CN" altLang="en-US" sz="2400" dirty="0">
                <a:solidFill>
                  <a:srgbClr val="FF0000"/>
                </a:solidFill>
              </a:rPr>
              <a:t>区块</a:t>
            </a:r>
            <a:r>
              <a:rPr lang="en-US" altLang="zh-CN" sz="2400" dirty="0">
                <a:solidFill>
                  <a:srgbClr val="FF0000"/>
                </a:solidFill>
              </a:rPr>
              <a:t>Hash = SHA256( </a:t>
            </a:r>
            <a:r>
              <a:rPr lang="zh-CN" altLang="zh-CN" sz="2400" dirty="0">
                <a:solidFill>
                  <a:srgbClr val="FF0000"/>
                </a:solidFill>
              </a:rPr>
              <a:t>区块头</a:t>
            </a:r>
            <a:r>
              <a:rPr lang="en-US" altLang="zh-CN" sz="2400" dirty="0">
                <a:solidFill>
                  <a:srgbClr val="FF0000"/>
                </a:solidFill>
              </a:rPr>
              <a:t> )</a:t>
            </a:r>
          </a:p>
          <a:p>
            <a:pPr>
              <a:lnSpc>
                <a:spcPct val="120000"/>
              </a:lnSpc>
            </a:pPr>
            <a:r>
              <a:rPr lang="zh-CN" altLang="en-US" sz="2400" dirty="0"/>
              <a:t>所以，区块哈希值实际是区块头哈希值，它可以用来唯一、明确地标识一个区块。</a:t>
            </a:r>
            <a:endParaRPr lang="zh-CN" altLang="en-US" sz="3200" dirty="0">
              <a:solidFill>
                <a:srgbClr val="FF0000"/>
              </a:solidFill>
            </a:endParaRPr>
          </a:p>
        </p:txBody>
      </p:sp>
      <p:sp>
        <p:nvSpPr>
          <p:cNvPr id="6" name="文本框 5">
            <a:extLst>
              <a:ext uri="{FF2B5EF4-FFF2-40B4-BE49-F238E27FC236}">
                <a16:creationId xmlns:a16="http://schemas.microsoft.com/office/drawing/2014/main" id="{67ABF828-5867-4E9F-B40F-1D5487C3FC5D}"/>
              </a:ext>
            </a:extLst>
          </p:cNvPr>
          <p:cNvSpPr txBox="1"/>
          <p:nvPr/>
        </p:nvSpPr>
        <p:spPr>
          <a:xfrm>
            <a:off x="684143" y="4492487"/>
            <a:ext cx="9324561" cy="950132"/>
          </a:xfrm>
          <a:prstGeom prst="rect">
            <a:avLst/>
          </a:prstGeom>
          <a:noFill/>
        </p:spPr>
        <p:txBody>
          <a:bodyPr wrap="square" rtlCol="0">
            <a:spAutoFit/>
          </a:bodyPr>
          <a:lstStyle/>
          <a:p>
            <a:pPr>
              <a:lnSpc>
                <a:spcPct val="120000"/>
              </a:lnSpc>
            </a:pPr>
            <a:r>
              <a:rPr lang="zh-CN" altLang="zh-CN" sz="2400" dirty="0"/>
              <a:t>推论</a:t>
            </a:r>
            <a:r>
              <a:rPr lang="en-US" altLang="zh-CN" sz="2400" dirty="0"/>
              <a:t>1</a:t>
            </a:r>
            <a:r>
              <a:rPr lang="zh-CN" altLang="zh-CN" sz="2400" dirty="0"/>
              <a:t>：每个区块的哈希都是不一样的，可以通过哈希标识区块。</a:t>
            </a:r>
          </a:p>
          <a:p>
            <a:pPr>
              <a:lnSpc>
                <a:spcPct val="120000"/>
              </a:lnSpc>
            </a:pPr>
            <a:r>
              <a:rPr lang="zh-CN" altLang="zh-CN" sz="2400" dirty="0"/>
              <a:t>推论</a:t>
            </a:r>
            <a:r>
              <a:rPr lang="en-US" altLang="zh-CN" sz="2400" dirty="0"/>
              <a:t>2</a:t>
            </a:r>
            <a:r>
              <a:rPr lang="zh-CN" altLang="zh-CN" sz="2400" dirty="0"/>
              <a:t>：如果区块的内容变了，它的哈希一定会改变。</a:t>
            </a:r>
            <a:endParaRPr lang="zh-CN" altLang="en-US" sz="2400" dirty="0"/>
          </a:p>
        </p:txBody>
      </p:sp>
      <p:sp>
        <p:nvSpPr>
          <p:cNvPr id="4" name="文本框 3">
            <a:extLst>
              <a:ext uri="{FF2B5EF4-FFF2-40B4-BE49-F238E27FC236}">
                <a16:creationId xmlns:a16="http://schemas.microsoft.com/office/drawing/2014/main" id="{35DDDF14-1D6C-4DB4-A52D-40645BA82AC1}"/>
              </a:ext>
            </a:extLst>
          </p:cNvPr>
          <p:cNvSpPr txBox="1"/>
          <p:nvPr/>
        </p:nvSpPr>
        <p:spPr>
          <a:xfrm>
            <a:off x="4893807" y="384997"/>
            <a:ext cx="2404386" cy="461665"/>
          </a:xfrm>
          <a:prstGeom prst="rect">
            <a:avLst/>
          </a:prstGeom>
          <a:noFill/>
        </p:spPr>
        <p:txBody>
          <a:bodyPr wrap="square" rtlCol="0">
            <a:spAutoFit/>
          </a:bodyPr>
          <a:lstStyle/>
          <a:p>
            <a:r>
              <a:rPr lang="zh-CN" altLang="en-US" sz="2400" b="1" dirty="0">
                <a:solidFill>
                  <a:srgbClr val="FF0000"/>
                </a:solidFill>
              </a:rPr>
              <a:t>区块的</a:t>
            </a:r>
            <a:r>
              <a:rPr lang="en-US" altLang="zh-CN" sz="2400" b="1" dirty="0">
                <a:solidFill>
                  <a:srgbClr val="FF0000"/>
                </a:solidFill>
              </a:rPr>
              <a:t>Hash</a:t>
            </a:r>
            <a:r>
              <a:rPr lang="zh-CN" altLang="en-US" sz="2400" b="1" dirty="0">
                <a:solidFill>
                  <a:srgbClr val="FF0000"/>
                </a:solidFill>
              </a:rPr>
              <a:t>值</a:t>
            </a:r>
          </a:p>
        </p:txBody>
      </p:sp>
    </p:spTree>
    <p:extLst>
      <p:ext uri="{BB962C8B-B14F-4D97-AF65-F5344CB8AC3E}">
        <p14:creationId xmlns:p14="http://schemas.microsoft.com/office/powerpoint/2010/main" val="2132699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5E17B28-CB31-4239-8E13-501FF8101DEA}"/>
              </a:ext>
            </a:extLst>
          </p:cNvPr>
          <p:cNvSpPr/>
          <p:nvPr/>
        </p:nvSpPr>
        <p:spPr>
          <a:xfrm>
            <a:off x="4088410" y="342108"/>
            <a:ext cx="4185761" cy="461665"/>
          </a:xfrm>
          <a:prstGeom prst="rect">
            <a:avLst/>
          </a:prstGeom>
        </p:spPr>
        <p:txBody>
          <a:bodyPr wrap="none">
            <a:spAutoFit/>
          </a:bodyPr>
          <a:lstStyle/>
          <a:p>
            <a:r>
              <a:rPr lang="zh-CN" altLang="en-US" sz="2400" b="1" dirty="0">
                <a:solidFill>
                  <a:srgbClr val="FF0000"/>
                </a:solidFill>
                <a:latin typeface="Lato"/>
              </a:rPr>
              <a:t>比特币挖矿原理和工作量证明</a:t>
            </a:r>
            <a:endParaRPr lang="zh-CN" altLang="en-US" sz="2400" b="1" dirty="0">
              <a:solidFill>
                <a:srgbClr val="FF0000"/>
              </a:solidFill>
            </a:endParaRPr>
          </a:p>
        </p:txBody>
      </p:sp>
      <p:sp>
        <p:nvSpPr>
          <p:cNvPr id="3" name="矩形 2">
            <a:extLst>
              <a:ext uri="{FF2B5EF4-FFF2-40B4-BE49-F238E27FC236}">
                <a16:creationId xmlns:a16="http://schemas.microsoft.com/office/drawing/2014/main" id="{9FBA7FFB-8252-4924-BC9F-4A2C7BD22F43}"/>
              </a:ext>
            </a:extLst>
          </p:cNvPr>
          <p:cNvSpPr/>
          <p:nvPr/>
        </p:nvSpPr>
        <p:spPr>
          <a:xfrm>
            <a:off x="583094" y="961596"/>
            <a:ext cx="10956235" cy="830997"/>
          </a:xfrm>
          <a:prstGeom prst="rect">
            <a:avLst/>
          </a:prstGeom>
        </p:spPr>
        <p:txBody>
          <a:bodyPr wrap="square">
            <a:spAutoFit/>
          </a:bodyPr>
          <a:lstStyle/>
          <a:p>
            <a:r>
              <a:rPr lang="zh-CN" altLang="en-US" sz="2400" dirty="0">
                <a:solidFill>
                  <a:srgbClr val="555555"/>
                </a:solidFill>
                <a:latin typeface="Lato"/>
              </a:rPr>
              <a:t>完成记账的节点：获得系统给与的一定数量的比特币奖励，完成记账的过程，称为“</a:t>
            </a:r>
            <a:r>
              <a:rPr lang="zh-CN" altLang="en-US" sz="2400" dirty="0">
                <a:solidFill>
                  <a:srgbClr val="0066FF"/>
                </a:solidFill>
                <a:latin typeface="Lato"/>
              </a:rPr>
              <a:t>挖矿</a:t>
            </a:r>
            <a:r>
              <a:rPr lang="zh-CN" altLang="en-US" sz="2400" dirty="0">
                <a:solidFill>
                  <a:srgbClr val="555555"/>
                </a:solidFill>
                <a:latin typeface="Lato"/>
              </a:rPr>
              <a:t>”。</a:t>
            </a:r>
            <a:r>
              <a:rPr lang="zh-CN" altLang="en-US" sz="2400" dirty="0">
                <a:solidFill>
                  <a:srgbClr val="0066FF"/>
                </a:solidFill>
                <a:latin typeface="Lato"/>
              </a:rPr>
              <a:t>矿机</a:t>
            </a:r>
            <a:r>
              <a:rPr lang="zh-CN" altLang="en-US" sz="2400" dirty="0">
                <a:solidFill>
                  <a:srgbClr val="555555"/>
                </a:solidFill>
                <a:latin typeface="Lato"/>
              </a:rPr>
              <a:t>：计算</a:t>
            </a:r>
            <a:r>
              <a:rPr lang="en-US" altLang="zh-CN" sz="2400" dirty="0">
                <a:solidFill>
                  <a:srgbClr val="555555"/>
                </a:solidFill>
                <a:latin typeface="Lato"/>
              </a:rPr>
              <a:t>Hash</a:t>
            </a:r>
            <a:r>
              <a:rPr lang="zh-CN" altLang="en-US" sz="2400" dirty="0">
                <a:solidFill>
                  <a:srgbClr val="555555"/>
                </a:solidFill>
                <a:latin typeface="Lato"/>
              </a:rPr>
              <a:t>的机器；</a:t>
            </a:r>
            <a:r>
              <a:rPr lang="zh-CN" altLang="en-US" sz="2400" dirty="0">
                <a:solidFill>
                  <a:srgbClr val="0066FF"/>
                </a:solidFill>
                <a:latin typeface="Lato"/>
              </a:rPr>
              <a:t>矿工</a:t>
            </a:r>
            <a:r>
              <a:rPr lang="zh-CN" altLang="en-US" sz="2400" dirty="0">
                <a:solidFill>
                  <a:srgbClr val="555555"/>
                </a:solidFill>
                <a:latin typeface="Lato"/>
              </a:rPr>
              <a:t>：操作矿机的人</a:t>
            </a:r>
            <a:endParaRPr lang="zh-CN" altLang="en-US" sz="2400" dirty="0"/>
          </a:p>
        </p:txBody>
      </p:sp>
      <p:sp>
        <p:nvSpPr>
          <p:cNvPr id="4" name="矩形 3">
            <a:extLst>
              <a:ext uri="{FF2B5EF4-FFF2-40B4-BE49-F238E27FC236}">
                <a16:creationId xmlns:a16="http://schemas.microsoft.com/office/drawing/2014/main" id="{9538C092-54B1-47F1-B392-B364973AFBDB}"/>
              </a:ext>
            </a:extLst>
          </p:cNvPr>
          <p:cNvSpPr/>
          <p:nvPr/>
        </p:nvSpPr>
        <p:spPr>
          <a:xfrm>
            <a:off x="573963" y="2172015"/>
            <a:ext cx="11214653" cy="2279535"/>
          </a:xfrm>
          <a:prstGeom prst="rect">
            <a:avLst/>
          </a:prstGeom>
        </p:spPr>
        <p:txBody>
          <a:bodyPr wrap="square">
            <a:spAutoFit/>
          </a:bodyPr>
          <a:lstStyle/>
          <a:p>
            <a:pPr algn="just">
              <a:lnSpc>
                <a:spcPct val="120000"/>
              </a:lnSpc>
            </a:pPr>
            <a:r>
              <a:rPr lang="zh-CN" altLang="en-US" sz="2400" dirty="0">
                <a:solidFill>
                  <a:srgbClr val="FF33CC"/>
                </a:solidFill>
                <a:latin typeface="&amp;quot"/>
              </a:rPr>
              <a:t>记账节点的准备工作</a:t>
            </a:r>
            <a:r>
              <a:rPr lang="zh-CN" altLang="en-US" sz="2400" dirty="0">
                <a:solidFill>
                  <a:srgbClr val="555555"/>
                </a:solidFill>
                <a:latin typeface="&amp;quot"/>
              </a:rPr>
              <a:t>：</a:t>
            </a:r>
          </a:p>
          <a:p>
            <a:pPr algn="just">
              <a:lnSpc>
                <a:spcPct val="120000"/>
              </a:lnSpc>
              <a:buFont typeface="Arial" panose="020B0604020202020204" pitchFamily="34" charset="0"/>
              <a:buChar char="•"/>
            </a:pPr>
            <a:r>
              <a:rPr lang="zh-CN" altLang="en-US" sz="2400" dirty="0">
                <a:solidFill>
                  <a:srgbClr val="555555"/>
                </a:solidFill>
                <a:latin typeface="&amp;quot"/>
              </a:rPr>
              <a:t>收集广播中还没有被记录账本的原始交易信息</a:t>
            </a:r>
          </a:p>
          <a:p>
            <a:pPr algn="just">
              <a:lnSpc>
                <a:spcPct val="120000"/>
              </a:lnSpc>
              <a:buFont typeface="Arial" panose="020B0604020202020204" pitchFamily="34" charset="0"/>
              <a:buChar char="•"/>
            </a:pPr>
            <a:r>
              <a:rPr lang="zh-CN" altLang="en-US" sz="2400" dirty="0">
                <a:solidFill>
                  <a:srgbClr val="555555"/>
                </a:solidFill>
                <a:latin typeface="&amp;quot"/>
              </a:rPr>
              <a:t>检查每个交易信息中付款地址有没有足够的余额</a:t>
            </a:r>
          </a:p>
          <a:p>
            <a:pPr algn="just">
              <a:lnSpc>
                <a:spcPct val="120000"/>
              </a:lnSpc>
              <a:buFont typeface="Arial" panose="020B0604020202020204" pitchFamily="34" charset="0"/>
              <a:buChar char="•"/>
            </a:pPr>
            <a:r>
              <a:rPr lang="zh-CN" altLang="en-US" sz="2400" dirty="0">
                <a:solidFill>
                  <a:srgbClr val="555555"/>
                </a:solidFill>
                <a:latin typeface="&amp;quot"/>
              </a:rPr>
              <a:t>验证交易是否有正确的签名</a:t>
            </a:r>
          </a:p>
          <a:p>
            <a:pPr algn="just">
              <a:lnSpc>
                <a:spcPct val="120000"/>
              </a:lnSpc>
              <a:buFont typeface="Arial" panose="020B0604020202020204" pitchFamily="34" charset="0"/>
              <a:buChar char="•"/>
            </a:pPr>
            <a:r>
              <a:rPr lang="zh-CN" altLang="en-US" sz="2400" dirty="0">
                <a:solidFill>
                  <a:srgbClr val="555555"/>
                </a:solidFill>
                <a:latin typeface="&amp;quot"/>
              </a:rPr>
              <a:t>把验证通过的交易信息进行打包记录</a:t>
            </a:r>
          </a:p>
        </p:txBody>
      </p:sp>
      <p:sp>
        <p:nvSpPr>
          <p:cNvPr id="6" name="矩形 5">
            <a:extLst>
              <a:ext uri="{FF2B5EF4-FFF2-40B4-BE49-F238E27FC236}">
                <a16:creationId xmlns:a16="http://schemas.microsoft.com/office/drawing/2014/main" id="{A0D6C475-CCC2-4FFB-AABF-3D1C94A5CD09}"/>
              </a:ext>
            </a:extLst>
          </p:cNvPr>
          <p:cNvSpPr/>
          <p:nvPr/>
        </p:nvSpPr>
        <p:spPr>
          <a:xfrm>
            <a:off x="573963" y="4751458"/>
            <a:ext cx="11333115" cy="1836337"/>
          </a:xfrm>
          <a:prstGeom prst="rect">
            <a:avLst/>
          </a:prstGeom>
        </p:spPr>
        <p:txBody>
          <a:bodyPr wrap="square">
            <a:spAutoFit/>
          </a:bodyPr>
          <a:lstStyle/>
          <a:p>
            <a:pPr algn="just">
              <a:lnSpc>
                <a:spcPct val="120000"/>
              </a:lnSpc>
            </a:pPr>
            <a:r>
              <a:rPr lang="zh-CN" altLang="en-US" sz="2400" dirty="0">
                <a:solidFill>
                  <a:srgbClr val="555555"/>
                </a:solidFill>
                <a:latin typeface="&amp;quot"/>
              </a:rPr>
              <a:t>比特币系统的</a:t>
            </a:r>
            <a:r>
              <a:rPr lang="zh-CN" altLang="en-US" sz="2400" dirty="0">
                <a:solidFill>
                  <a:srgbClr val="FF33CC"/>
                </a:solidFill>
                <a:latin typeface="&amp;quot"/>
              </a:rPr>
              <a:t>工作量证明</a:t>
            </a:r>
            <a:r>
              <a:rPr lang="en-US" altLang="zh-CN" sz="2400" dirty="0">
                <a:solidFill>
                  <a:srgbClr val="FF33CC"/>
                </a:solidFill>
                <a:latin typeface="&amp;quot"/>
              </a:rPr>
              <a:t>(Proof of Work,</a:t>
            </a:r>
            <a:r>
              <a:rPr lang="zh-CN" altLang="en-US" sz="2400" dirty="0">
                <a:solidFill>
                  <a:srgbClr val="FF33CC"/>
                </a:solidFill>
                <a:latin typeface="&amp;quot"/>
              </a:rPr>
              <a:t> </a:t>
            </a:r>
            <a:r>
              <a:rPr lang="en-US" altLang="zh-CN" sz="2400" dirty="0" err="1">
                <a:solidFill>
                  <a:srgbClr val="FF33CC"/>
                </a:solidFill>
                <a:latin typeface="&amp;quot"/>
              </a:rPr>
              <a:t>PoW</a:t>
            </a:r>
            <a:r>
              <a:rPr lang="en-US" altLang="zh-CN" sz="2400" dirty="0">
                <a:solidFill>
                  <a:srgbClr val="FF33CC"/>
                </a:solidFill>
                <a:latin typeface="&amp;quot"/>
              </a:rPr>
              <a:t>) </a:t>
            </a:r>
            <a:r>
              <a:rPr lang="zh-CN" altLang="en-US" sz="2400" dirty="0">
                <a:solidFill>
                  <a:srgbClr val="555555"/>
                </a:solidFill>
                <a:latin typeface="&amp;quot"/>
              </a:rPr>
              <a:t>规则：</a:t>
            </a:r>
          </a:p>
          <a:p>
            <a:pPr algn="just">
              <a:lnSpc>
                <a:spcPct val="120000"/>
              </a:lnSpc>
              <a:buFont typeface="Arial" panose="020B0604020202020204" pitchFamily="34" charset="0"/>
              <a:buChar char="•"/>
            </a:pPr>
            <a:r>
              <a:rPr lang="zh-CN" altLang="en-US" sz="2400" dirty="0">
                <a:solidFill>
                  <a:srgbClr val="555555"/>
                </a:solidFill>
                <a:latin typeface="&amp;quot"/>
              </a:rPr>
              <a:t>一段时间内（</a:t>
            </a:r>
            <a:r>
              <a:rPr lang="en-US" altLang="zh-CN" sz="2400" dirty="0">
                <a:solidFill>
                  <a:srgbClr val="555555"/>
                </a:solidFill>
                <a:latin typeface="&amp;quot"/>
              </a:rPr>
              <a:t>10</a:t>
            </a:r>
            <a:r>
              <a:rPr lang="zh-CN" altLang="en-US" sz="2400" dirty="0">
                <a:solidFill>
                  <a:srgbClr val="555555"/>
                </a:solidFill>
                <a:latin typeface="&amp;quot"/>
              </a:rPr>
              <a:t>分钟左右，找到满足条件的</a:t>
            </a:r>
            <a:r>
              <a:rPr lang="en-US" altLang="zh-CN" sz="2400" dirty="0">
                <a:solidFill>
                  <a:srgbClr val="555555"/>
                </a:solidFill>
                <a:latin typeface="&amp;quot"/>
              </a:rPr>
              <a:t>Hash</a:t>
            </a:r>
            <a:r>
              <a:rPr lang="zh-CN" altLang="en-US" sz="2400" dirty="0">
                <a:solidFill>
                  <a:srgbClr val="555555"/>
                </a:solidFill>
                <a:latin typeface="&amp;quot"/>
              </a:rPr>
              <a:t>值）只有最快的人可以记账成功</a:t>
            </a:r>
          </a:p>
          <a:p>
            <a:pPr algn="just">
              <a:lnSpc>
                <a:spcPct val="120000"/>
              </a:lnSpc>
              <a:buFont typeface="Arial" panose="020B0604020202020204" pitchFamily="34" charset="0"/>
              <a:buChar char="•"/>
            </a:pPr>
            <a:r>
              <a:rPr lang="zh-CN" altLang="en-US" sz="2400" dirty="0">
                <a:solidFill>
                  <a:srgbClr val="555555"/>
                </a:solidFill>
                <a:latin typeface="&amp;quot"/>
              </a:rPr>
              <a:t>通过找</a:t>
            </a:r>
            <a:r>
              <a:rPr lang="en-US" altLang="zh-CN" sz="2400" dirty="0">
                <a:solidFill>
                  <a:srgbClr val="555555"/>
                </a:solidFill>
                <a:latin typeface="&amp;quot"/>
              </a:rPr>
              <a:t>nonce</a:t>
            </a:r>
            <a:r>
              <a:rPr lang="zh-CN" altLang="en-US" sz="2400" dirty="0">
                <a:solidFill>
                  <a:srgbClr val="555555"/>
                </a:solidFill>
                <a:latin typeface="&amp;quot"/>
              </a:rPr>
              <a:t>串</a:t>
            </a:r>
            <a:r>
              <a:rPr lang="en-US" altLang="zh-CN" sz="2400" dirty="0">
                <a:solidFill>
                  <a:srgbClr val="555555"/>
                </a:solidFill>
                <a:latin typeface="&amp;quot"/>
              </a:rPr>
              <a:t>, </a:t>
            </a:r>
            <a:r>
              <a:rPr lang="zh-CN" altLang="en-US" sz="2400" dirty="0">
                <a:solidFill>
                  <a:srgbClr val="0066FF"/>
                </a:solidFill>
                <a:latin typeface="&amp;quot"/>
              </a:rPr>
              <a:t>得到满足条件的区块</a:t>
            </a:r>
            <a:r>
              <a:rPr lang="en-US" altLang="zh-CN" sz="2400" dirty="0">
                <a:solidFill>
                  <a:srgbClr val="0066FF"/>
                </a:solidFill>
                <a:latin typeface="&amp;quot"/>
              </a:rPr>
              <a:t>Hash</a:t>
            </a:r>
            <a:r>
              <a:rPr lang="zh-CN" altLang="en-US" sz="2400" dirty="0">
                <a:solidFill>
                  <a:srgbClr val="0066FF"/>
                </a:solidFill>
                <a:latin typeface="&amp;quot"/>
              </a:rPr>
              <a:t>值</a:t>
            </a:r>
            <a:r>
              <a:rPr lang="zh-CN" altLang="en-US" sz="2400" dirty="0">
                <a:solidFill>
                  <a:srgbClr val="555555"/>
                </a:solidFill>
                <a:latin typeface="&amp;quot"/>
              </a:rPr>
              <a:t>（即工作量证明）竞争获得唯一记账权</a:t>
            </a:r>
          </a:p>
          <a:p>
            <a:pPr algn="just">
              <a:lnSpc>
                <a:spcPct val="120000"/>
              </a:lnSpc>
              <a:buFont typeface="Arial" panose="020B0604020202020204" pitchFamily="34" charset="0"/>
              <a:buChar char="•"/>
            </a:pPr>
            <a:r>
              <a:rPr lang="zh-CN" altLang="en-US" sz="2400" dirty="0">
                <a:solidFill>
                  <a:srgbClr val="555555"/>
                </a:solidFill>
                <a:latin typeface="&amp;quot"/>
              </a:rPr>
              <a:t>其他节点复制记账结果</a:t>
            </a:r>
            <a:endParaRPr lang="zh-CN" altLang="en-US" sz="2400" b="0" i="0" u="none" strike="noStrike" dirty="0">
              <a:solidFill>
                <a:srgbClr val="555555"/>
              </a:solidFill>
              <a:effectLst/>
              <a:latin typeface="&amp;quot"/>
            </a:endParaRPr>
          </a:p>
        </p:txBody>
      </p:sp>
    </p:spTree>
    <p:extLst>
      <p:ext uri="{BB962C8B-B14F-4D97-AF65-F5344CB8AC3E}">
        <p14:creationId xmlns:p14="http://schemas.microsoft.com/office/powerpoint/2010/main" val="2219424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0E51A7B-8CFE-4921-99E3-9B38FDCC9FC2}"/>
              </a:ext>
            </a:extLst>
          </p:cNvPr>
          <p:cNvSpPr txBox="1"/>
          <p:nvPr/>
        </p:nvSpPr>
        <p:spPr>
          <a:xfrm>
            <a:off x="244332" y="803346"/>
            <a:ext cx="11261035" cy="1569660"/>
          </a:xfrm>
          <a:prstGeom prst="rect">
            <a:avLst/>
          </a:prstGeom>
          <a:noFill/>
        </p:spPr>
        <p:txBody>
          <a:bodyPr wrap="square" rtlCol="0">
            <a:spAutoFit/>
          </a:bodyPr>
          <a:lstStyle/>
          <a:p>
            <a:r>
              <a:rPr lang="zh-CN" altLang="zh-CN" sz="2400" dirty="0">
                <a:solidFill>
                  <a:srgbClr val="FF33CC"/>
                </a:solidFill>
              </a:rPr>
              <a:t>难度系数</a:t>
            </a:r>
            <a:r>
              <a:rPr lang="en-US" altLang="zh-CN" sz="2400" dirty="0">
                <a:solidFill>
                  <a:srgbClr val="FF33CC"/>
                </a:solidFill>
              </a:rPr>
              <a:t>(difficulty)</a:t>
            </a:r>
            <a:r>
              <a:rPr lang="en-US" altLang="zh-CN" sz="2400" dirty="0"/>
              <a:t>, </a:t>
            </a:r>
            <a:r>
              <a:rPr lang="zh-CN" altLang="en-US" sz="2400" dirty="0"/>
              <a:t>该</a:t>
            </a:r>
            <a:r>
              <a:rPr lang="zh-CN" altLang="zh-CN" sz="2400" dirty="0"/>
              <a:t>值决定了计算</a:t>
            </a:r>
            <a:r>
              <a:rPr lang="en-US" altLang="zh-CN" sz="2400" dirty="0"/>
              <a:t>Hash</a:t>
            </a:r>
            <a:r>
              <a:rPr lang="zh-CN" altLang="zh-CN" sz="2400" dirty="0"/>
              <a:t>的难度</a:t>
            </a:r>
            <a:r>
              <a:rPr lang="zh-CN" altLang="en-US" sz="2400" dirty="0"/>
              <a:t>，也是</a:t>
            </a:r>
            <a:r>
              <a:rPr lang="zh-CN" altLang="en-US" sz="2400" dirty="0">
                <a:solidFill>
                  <a:srgbClr val="0066FF"/>
                </a:solidFill>
              </a:rPr>
              <a:t>挖矿慢的根本原因</a:t>
            </a:r>
            <a:r>
              <a:rPr lang="zh-CN" altLang="en-US" sz="2400" dirty="0"/>
              <a:t>。</a:t>
            </a:r>
            <a:endParaRPr lang="en-US" altLang="zh-CN" sz="2400" dirty="0"/>
          </a:p>
          <a:p>
            <a:r>
              <a:rPr lang="en-US" altLang="zh-CN" sz="2400" dirty="0"/>
              <a:t>E.g.</a:t>
            </a:r>
            <a:r>
              <a:rPr lang="zh-CN" altLang="zh-CN" sz="2400" dirty="0"/>
              <a:t>，第</a:t>
            </a:r>
            <a:r>
              <a:rPr lang="en-US" altLang="zh-CN" sz="2400" dirty="0"/>
              <a:t>558598</a:t>
            </a:r>
            <a:r>
              <a:rPr lang="zh-CN" altLang="zh-CN" sz="2400" dirty="0"/>
              <a:t>个区块的难度系数是</a:t>
            </a:r>
            <a:r>
              <a:rPr lang="en-US" altLang="zh-CN" sz="2400" dirty="0"/>
              <a:t> 5,883,988,430,955.41</a:t>
            </a:r>
            <a:r>
              <a:rPr lang="zh-CN" altLang="zh-CN" sz="2400" dirty="0"/>
              <a:t>。</a:t>
            </a:r>
            <a:endParaRPr lang="en-US" altLang="zh-CN" sz="2400" dirty="0"/>
          </a:p>
          <a:p>
            <a:r>
              <a:rPr lang="zh-CN" altLang="zh-CN" sz="2400" dirty="0">
                <a:solidFill>
                  <a:srgbClr val="0066FF"/>
                </a:solidFill>
              </a:rPr>
              <a:t>目标值</a:t>
            </a:r>
            <a:r>
              <a:rPr lang="zh-CN" altLang="zh-CN" sz="2400" dirty="0"/>
              <a:t>（</a:t>
            </a:r>
            <a:r>
              <a:rPr lang="en-US" altLang="zh-CN" sz="2400" dirty="0"/>
              <a:t>target</a:t>
            </a:r>
            <a:r>
              <a:rPr lang="zh-CN" altLang="zh-CN" sz="2400" dirty="0"/>
              <a:t>）</a:t>
            </a:r>
            <a:r>
              <a:rPr lang="en-US" altLang="zh-CN" sz="2400" dirty="0"/>
              <a:t>= </a:t>
            </a:r>
            <a:r>
              <a:rPr lang="zh-CN" altLang="zh-CN" sz="2400" dirty="0"/>
              <a:t>一个常量</a:t>
            </a:r>
            <a:r>
              <a:rPr lang="en-US" altLang="zh-CN" sz="2400" dirty="0"/>
              <a:t>\</a:t>
            </a:r>
            <a:r>
              <a:rPr lang="zh-CN" altLang="zh-CN" sz="2400" dirty="0"/>
              <a:t>难度系数。难度系数越大，目标值越小。</a:t>
            </a:r>
            <a:endParaRPr lang="en-US" altLang="zh-CN" sz="2400" dirty="0"/>
          </a:p>
          <a:p>
            <a:r>
              <a:rPr lang="zh-CN" altLang="en-US" sz="2400" dirty="0"/>
              <a:t>矿工只有找到小于目标值的</a:t>
            </a:r>
            <a:r>
              <a:rPr lang="en-US" altLang="zh-CN" sz="2400" dirty="0"/>
              <a:t>Hash</a:t>
            </a:r>
            <a:r>
              <a:rPr lang="zh-CN" altLang="en-US" sz="2400" dirty="0"/>
              <a:t>才算挖矿成功</a:t>
            </a:r>
            <a:endParaRPr lang="zh-CN" altLang="zh-CN" sz="2400" dirty="0"/>
          </a:p>
        </p:txBody>
      </p:sp>
      <p:sp>
        <p:nvSpPr>
          <p:cNvPr id="3" name="文本框 2">
            <a:extLst>
              <a:ext uri="{FF2B5EF4-FFF2-40B4-BE49-F238E27FC236}">
                <a16:creationId xmlns:a16="http://schemas.microsoft.com/office/drawing/2014/main" id="{3622267F-97CF-41E9-8BB7-26D1CEF6EE3F}"/>
              </a:ext>
            </a:extLst>
          </p:cNvPr>
          <p:cNvSpPr txBox="1"/>
          <p:nvPr/>
        </p:nvSpPr>
        <p:spPr>
          <a:xfrm>
            <a:off x="244331" y="2656101"/>
            <a:ext cx="11703327" cy="1200329"/>
          </a:xfrm>
          <a:prstGeom prst="rect">
            <a:avLst/>
          </a:prstGeom>
          <a:noFill/>
        </p:spPr>
        <p:txBody>
          <a:bodyPr wrap="square" rtlCol="0">
            <a:spAutoFit/>
          </a:bodyPr>
          <a:lstStyle/>
          <a:p>
            <a:r>
              <a:rPr lang="zh-CN" altLang="zh-CN" sz="2400" dirty="0"/>
              <a:t>当前区块的哈希由区块头唯一决定</a:t>
            </a:r>
            <a:r>
              <a:rPr lang="zh-CN" altLang="en-US" sz="2400" dirty="0"/>
              <a:t>，由于</a:t>
            </a:r>
            <a:r>
              <a:rPr lang="zh-CN" altLang="zh-CN" sz="2400" dirty="0"/>
              <a:t>区块头里面所有的特征值都是固定的，</a:t>
            </a:r>
            <a:r>
              <a:rPr lang="zh-CN" altLang="en-US" sz="2400" dirty="0"/>
              <a:t>于是区块里添加</a:t>
            </a:r>
            <a:r>
              <a:rPr lang="zh-CN" altLang="zh-CN" sz="2400" dirty="0"/>
              <a:t>了一个</a:t>
            </a:r>
            <a:r>
              <a:rPr lang="zh-CN" altLang="zh-CN" sz="2400" dirty="0">
                <a:solidFill>
                  <a:srgbClr val="FF33CC"/>
                </a:solidFill>
              </a:rPr>
              <a:t>随机项</a:t>
            </a:r>
            <a:r>
              <a:rPr lang="en-US" altLang="zh-CN" sz="2400" dirty="0">
                <a:solidFill>
                  <a:srgbClr val="FF33CC"/>
                </a:solidFill>
              </a:rPr>
              <a:t>(Nonce)</a:t>
            </a:r>
            <a:r>
              <a:rPr lang="zh-CN" altLang="en-US" sz="2400" dirty="0"/>
              <a:t>，使</a:t>
            </a:r>
            <a:r>
              <a:rPr lang="zh-CN" altLang="zh-CN" sz="2400" dirty="0"/>
              <a:t>区块头</a:t>
            </a:r>
            <a:r>
              <a:rPr lang="zh-CN" altLang="en-US" sz="2400" dirty="0"/>
              <a:t>的</a:t>
            </a:r>
            <a:r>
              <a:rPr lang="en-US" altLang="zh-CN" sz="2400" dirty="0"/>
              <a:t>Hash</a:t>
            </a:r>
            <a:r>
              <a:rPr lang="zh-CN" altLang="en-US" sz="2400" dirty="0"/>
              <a:t>值</a:t>
            </a:r>
            <a:r>
              <a:rPr lang="zh-CN" altLang="zh-CN" sz="2400" dirty="0"/>
              <a:t>不停地变化。矿工的</a:t>
            </a:r>
            <a:r>
              <a:rPr lang="zh-CN" altLang="en-US" sz="2400" dirty="0"/>
              <a:t>目的</a:t>
            </a:r>
            <a:r>
              <a:rPr lang="zh-CN" altLang="zh-CN" sz="2400" dirty="0"/>
              <a:t>就是</a:t>
            </a:r>
            <a:r>
              <a:rPr lang="zh-CN" altLang="en-US" sz="2400" dirty="0"/>
              <a:t>找到一个</a:t>
            </a:r>
            <a:r>
              <a:rPr lang="en-US" altLang="zh-CN" sz="2400" dirty="0"/>
              <a:t> </a:t>
            </a:r>
            <a:r>
              <a:rPr lang="en-US" altLang="zh-CN" sz="2400" dirty="0">
                <a:solidFill>
                  <a:srgbClr val="0066FF"/>
                </a:solidFill>
              </a:rPr>
              <a:t>Nonce</a:t>
            </a:r>
            <a:r>
              <a:rPr lang="en-US" altLang="zh-CN" sz="2400" dirty="0"/>
              <a:t> </a:t>
            </a:r>
            <a:r>
              <a:rPr lang="zh-CN" altLang="zh-CN" sz="2400" dirty="0"/>
              <a:t>值，使得</a:t>
            </a:r>
            <a:r>
              <a:rPr lang="zh-CN" altLang="en-US" sz="2400" dirty="0"/>
              <a:t>区块的</a:t>
            </a:r>
            <a:r>
              <a:rPr lang="en-US" altLang="zh-CN" sz="2400" dirty="0"/>
              <a:t>Hash</a:t>
            </a:r>
            <a:r>
              <a:rPr lang="zh-CN" altLang="en-US" sz="2400" dirty="0"/>
              <a:t>值是以若干个</a:t>
            </a:r>
            <a:r>
              <a:rPr lang="en-US" altLang="zh-CN" sz="2400" dirty="0"/>
              <a:t>0</a:t>
            </a:r>
            <a:r>
              <a:rPr lang="zh-CN" altLang="en-US" sz="2400" dirty="0"/>
              <a:t>开头，小于目标值。</a:t>
            </a:r>
          </a:p>
        </p:txBody>
      </p:sp>
      <p:sp>
        <p:nvSpPr>
          <p:cNvPr id="4" name="文本框 3">
            <a:extLst>
              <a:ext uri="{FF2B5EF4-FFF2-40B4-BE49-F238E27FC236}">
                <a16:creationId xmlns:a16="http://schemas.microsoft.com/office/drawing/2014/main" id="{D094150E-D0F6-4770-A8B5-DFB97D4F1D3C}"/>
              </a:ext>
            </a:extLst>
          </p:cNvPr>
          <p:cNvSpPr txBox="1"/>
          <p:nvPr/>
        </p:nvSpPr>
        <p:spPr>
          <a:xfrm>
            <a:off x="244332" y="5268967"/>
            <a:ext cx="11703327" cy="1200329"/>
          </a:xfrm>
          <a:prstGeom prst="rect">
            <a:avLst/>
          </a:prstGeom>
          <a:noFill/>
        </p:spPr>
        <p:txBody>
          <a:bodyPr wrap="square" rtlCol="0">
            <a:spAutoFit/>
          </a:bodyPr>
          <a:lstStyle/>
          <a:p>
            <a:r>
              <a:rPr lang="zh-CN" altLang="zh-CN" sz="2400" dirty="0"/>
              <a:t>据协议，</a:t>
            </a:r>
            <a:r>
              <a:rPr lang="en-US" altLang="zh-CN" sz="2400" dirty="0"/>
              <a:t>Nonce </a:t>
            </a:r>
            <a:r>
              <a:rPr lang="zh-CN" altLang="zh-CN" sz="2400" dirty="0"/>
              <a:t>是一个</a:t>
            </a:r>
            <a:r>
              <a:rPr lang="en-US" altLang="zh-CN" sz="2400" dirty="0"/>
              <a:t>32</a:t>
            </a:r>
            <a:r>
              <a:rPr lang="zh-CN" altLang="zh-CN" sz="2400" dirty="0"/>
              <a:t>位的二进制值，即最大可以到</a:t>
            </a:r>
            <a:r>
              <a:rPr lang="en-US" altLang="zh-CN" sz="2400" dirty="0"/>
              <a:t>21.47</a:t>
            </a:r>
            <a:r>
              <a:rPr lang="zh-CN" altLang="zh-CN" sz="2400" dirty="0"/>
              <a:t>亿。第</a:t>
            </a:r>
            <a:r>
              <a:rPr lang="en-US" altLang="zh-CN" sz="2400" dirty="0"/>
              <a:t> 558598</a:t>
            </a:r>
            <a:r>
              <a:rPr lang="zh-CN" altLang="zh-CN" sz="2400" dirty="0"/>
              <a:t>个区块的</a:t>
            </a:r>
            <a:r>
              <a:rPr lang="en-US" altLang="zh-CN" sz="2400" dirty="0"/>
              <a:t> </a:t>
            </a:r>
            <a:r>
              <a:rPr lang="en-US" altLang="zh-CN" sz="2400" dirty="0">
                <a:solidFill>
                  <a:srgbClr val="0066FF"/>
                </a:solidFill>
              </a:rPr>
              <a:t>Nonce </a:t>
            </a:r>
            <a:r>
              <a:rPr lang="zh-CN" altLang="zh-CN" sz="2400" dirty="0">
                <a:solidFill>
                  <a:srgbClr val="0066FF"/>
                </a:solidFill>
              </a:rPr>
              <a:t>值</a:t>
            </a:r>
            <a:r>
              <a:rPr lang="zh-CN" altLang="zh-CN" sz="2400" dirty="0"/>
              <a:t>是</a:t>
            </a:r>
            <a:r>
              <a:rPr lang="en-US" altLang="zh-CN" sz="2400" dirty="0"/>
              <a:t>393364205</a:t>
            </a:r>
            <a:r>
              <a:rPr lang="zh-CN" altLang="zh-CN" sz="2400" dirty="0"/>
              <a:t>，可以理解成，矿工从</a:t>
            </a:r>
            <a:r>
              <a:rPr lang="en-US" altLang="zh-CN" sz="2400" dirty="0"/>
              <a:t>0</a:t>
            </a:r>
            <a:r>
              <a:rPr lang="zh-CN" altLang="zh-CN" sz="2400" dirty="0"/>
              <a:t>开始，一直计算了</a:t>
            </a:r>
            <a:r>
              <a:rPr lang="en-US" altLang="zh-CN" sz="2400" dirty="0"/>
              <a:t> 3.93 </a:t>
            </a:r>
            <a:r>
              <a:rPr lang="zh-CN" altLang="zh-CN" sz="2400" dirty="0"/>
              <a:t>亿次，才得到了一个有效的</a:t>
            </a:r>
            <a:r>
              <a:rPr lang="en-US" altLang="zh-CN" sz="2400" dirty="0"/>
              <a:t> Nonce </a:t>
            </a:r>
            <a:r>
              <a:rPr lang="zh-CN" altLang="zh-CN" sz="2400" dirty="0"/>
              <a:t>值，使得算出的哈希能够满足条件。</a:t>
            </a:r>
          </a:p>
        </p:txBody>
      </p:sp>
      <p:sp>
        <p:nvSpPr>
          <p:cNvPr id="5" name="矩形 4">
            <a:extLst>
              <a:ext uri="{FF2B5EF4-FFF2-40B4-BE49-F238E27FC236}">
                <a16:creationId xmlns:a16="http://schemas.microsoft.com/office/drawing/2014/main" id="{D34A0534-E48E-48B5-BAB6-3E97A77ED3AE}"/>
              </a:ext>
            </a:extLst>
          </p:cNvPr>
          <p:cNvSpPr/>
          <p:nvPr/>
        </p:nvSpPr>
        <p:spPr>
          <a:xfrm>
            <a:off x="154052" y="4231648"/>
            <a:ext cx="11793607" cy="830997"/>
          </a:xfrm>
          <a:prstGeom prst="rect">
            <a:avLst/>
          </a:prstGeom>
        </p:spPr>
        <p:txBody>
          <a:bodyPr wrap="square">
            <a:spAutoFit/>
          </a:bodyPr>
          <a:lstStyle/>
          <a:p>
            <a:r>
              <a:rPr lang="zh-CN" altLang="en-US" sz="2400" dirty="0">
                <a:solidFill>
                  <a:srgbClr val="555555"/>
                </a:solidFill>
                <a:latin typeface="Lato"/>
              </a:rPr>
              <a:t>由于</a:t>
            </a:r>
            <a:r>
              <a:rPr lang="en-US" altLang="zh-CN" sz="2400" dirty="0">
                <a:solidFill>
                  <a:srgbClr val="555555"/>
                </a:solidFill>
                <a:latin typeface="Lato"/>
              </a:rPr>
              <a:t>Hash</a:t>
            </a:r>
            <a:r>
              <a:rPr lang="zh-CN" altLang="en-US" sz="2400" dirty="0">
                <a:solidFill>
                  <a:srgbClr val="555555"/>
                </a:solidFill>
                <a:latin typeface="Lato"/>
              </a:rPr>
              <a:t>值是由</a:t>
            </a:r>
            <a:r>
              <a:rPr lang="zh-CN" altLang="en-US" sz="2400" dirty="0">
                <a:solidFill>
                  <a:srgbClr val="0066FF"/>
                </a:solidFill>
                <a:latin typeface="Lato"/>
              </a:rPr>
              <a:t>数字</a:t>
            </a:r>
            <a:r>
              <a:rPr lang="zh-CN" altLang="en-US" sz="2400" dirty="0">
                <a:solidFill>
                  <a:srgbClr val="555555"/>
                </a:solidFill>
                <a:latin typeface="Lato"/>
              </a:rPr>
              <a:t>和</a:t>
            </a:r>
            <a:r>
              <a:rPr lang="zh-CN" altLang="en-US" sz="2400" dirty="0">
                <a:solidFill>
                  <a:srgbClr val="0066FF"/>
                </a:solidFill>
                <a:latin typeface="Lato"/>
              </a:rPr>
              <a:t>大小写字母</a:t>
            </a:r>
            <a:r>
              <a:rPr lang="zh-CN" altLang="en-US" sz="2400" dirty="0">
                <a:solidFill>
                  <a:srgbClr val="555555"/>
                </a:solidFill>
                <a:latin typeface="Lato"/>
              </a:rPr>
              <a:t>构成的字符串，所以每一位有</a:t>
            </a:r>
            <a:r>
              <a:rPr lang="en-US" altLang="zh-CN" sz="2400" dirty="0">
                <a:solidFill>
                  <a:srgbClr val="555555"/>
                </a:solidFill>
                <a:latin typeface="Lato"/>
              </a:rPr>
              <a:t>62</a:t>
            </a:r>
            <a:r>
              <a:rPr lang="zh-CN" altLang="en-US" sz="2400" dirty="0">
                <a:solidFill>
                  <a:srgbClr val="555555"/>
                </a:solidFill>
                <a:latin typeface="Lato"/>
              </a:rPr>
              <a:t>种可能性</a:t>
            </a:r>
            <a:r>
              <a:rPr lang="en-US" altLang="zh-CN" sz="2400" dirty="0">
                <a:solidFill>
                  <a:srgbClr val="555555"/>
                </a:solidFill>
                <a:latin typeface="Lato"/>
              </a:rPr>
              <a:t>,</a:t>
            </a:r>
            <a:r>
              <a:rPr lang="zh-CN" altLang="en-US" sz="2400" dirty="0">
                <a:solidFill>
                  <a:srgbClr val="555555"/>
                </a:solidFill>
                <a:latin typeface="Lato"/>
              </a:rPr>
              <a:t> 若任何一个字符出现的概率是均等的，以</a:t>
            </a:r>
            <a:r>
              <a:rPr lang="en-US" altLang="zh-CN" sz="2400" dirty="0">
                <a:solidFill>
                  <a:srgbClr val="555555"/>
                </a:solidFill>
                <a:latin typeface="Lato"/>
              </a:rPr>
              <a:t>n</a:t>
            </a:r>
            <a:r>
              <a:rPr lang="zh-CN" altLang="en-US" sz="2400" dirty="0">
                <a:solidFill>
                  <a:srgbClr val="555555"/>
                </a:solidFill>
                <a:latin typeface="Lato"/>
              </a:rPr>
              <a:t>个</a:t>
            </a:r>
            <a:r>
              <a:rPr lang="en-US" altLang="zh-CN" sz="2400" dirty="0">
                <a:solidFill>
                  <a:srgbClr val="555555"/>
                </a:solidFill>
                <a:latin typeface="Lato"/>
              </a:rPr>
              <a:t>0</a:t>
            </a:r>
            <a:r>
              <a:rPr lang="zh-CN" altLang="en-US" sz="2400" dirty="0">
                <a:solidFill>
                  <a:srgbClr val="555555"/>
                </a:solidFill>
                <a:latin typeface="Lato"/>
              </a:rPr>
              <a:t>开头就需要尝试</a:t>
            </a:r>
            <a:r>
              <a:rPr lang="en-US" altLang="zh-CN" sz="2400" dirty="0">
                <a:solidFill>
                  <a:srgbClr val="555555"/>
                </a:solidFill>
                <a:latin typeface="Lato"/>
              </a:rPr>
              <a:t>62</a:t>
            </a:r>
            <a:r>
              <a:rPr lang="zh-CN" altLang="en-US" sz="2400" dirty="0">
                <a:solidFill>
                  <a:srgbClr val="555555"/>
                </a:solidFill>
                <a:latin typeface="Lato"/>
              </a:rPr>
              <a:t>的</a:t>
            </a:r>
            <a:r>
              <a:rPr lang="en-US" altLang="zh-CN" sz="2400" dirty="0">
                <a:solidFill>
                  <a:srgbClr val="555555"/>
                </a:solidFill>
                <a:latin typeface="Lato"/>
              </a:rPr>
              <a:t>n</a:t>
            </a:r>
            <a:r>
              <a:rPr lang="zh-CN" altLang="en-US" sz="2400" dirty="0">
                <a:solidFill>
                  <a:srgbClr val="555555"/>
                </a:solidFill>
                <a:latin typeface="Lato"/>
              </a:rPr>
              <a:t>次方次运算。</a:t>
            </a:r>
            <a:endParaRPr lang="zh-CN" altLang="en-US" sz="2400" dirty="0"/>
          </a:p>
        </p:txBody>
      </p:sp>
      <p:sp>
        <p:nvSpPr>
          <p:cNvPr id="6" name="矩形 5">
            <a:extLst>
              <a:ext uri="{FF2B5EF4-FFF2-40B4-BE49-F238E27FC236}">
                <a16:creationId xmlns:a16="http://schemas.microsoft.com/office/drawing/2014/main" id="{E361D06F-2877-4625-8904-E002F142E8F2}"/>
              </a:ext>
            </a:extLst>
          </p:cNvPr>
          <p:cNvSpPr/>
          <p:nvPr/>
        </p:nvSpPr>
        <p:spPr>
          <a:xfrm>
            <a:off x="4109145" y="196072"/>
            <a:ext cx="4301690" cy="461665"/>
          </a:xfrm>
          <a:prstGeom prst="rect">
            <a:avLst/>
          </a:prstGeom>
        </p:spPr>
        <p:txBody>
          <a:bodyPr wrap="none">
            <a:spAutoFit/>
          </a:bodyPr>
          <a:lstStyle/>
          <a:p>
            <a:r>
              <a:rPr lang="zh-CN" altLang="en-US" sz="2400" b="1" dirty="0">
                <a:solidFill>
                  <a:srgbClr val="FF0000"/>
                </a:solidFill>
                <a:latin typeface="Lato"/>
              </a:rPr>
              <a:t>如何计算满足条件的区块</a:t>
            </a:r>
            <a:r>
              <a:rPr lang="en-US" altLang="zh-CN" sz="2400" b="1" dirty="0">
                <a:solidFill>
                  <a:srgbClr val="FF0000"/>
                </a:solidFill>
                <a:latin typeface="Lato"/>
              </a:rPr>
              <a:t>Hash</a:t>
            </a:r>
            <a:endParaRPr lang="zh-CN" altLang="en-US" sz="2400" b="1" dirty="0">
              <a:solidFill>
                <a:srgbClr val="FF0000"/>
              </a:solidFill>
            </a:endParaRPr>
          </a:p>
        </p:txBody>
      </p:sp>
    </p:spTree>
    <p:extLst>
      <p:ext uri="{BB962C8B-B14F-4D97-AF65-F5344CB8AC3E}">
        <p14:creationId xmlns:p14="http://schemas.microsoft.com/office/powerpoint/2010/main" val="3807093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8E71329-C2B2-4CEC-A3B1-C987E9F46A53}"/>
              </a:ext>
            </a:extLst>
          </p:cNvPr>
          <p:cNvSpPr/>
          <p:nvPr/>
        </p:nvSpPr>
        <p:spPr>
          <a:xfrm>
            <a:off x="4119085" y="325281"/>
            <a:ext cx="3877985" cy="461665"/>
          </a:xfrm>
          <a:prstGeom prst="rect">
            <a:avLst/>
          </a:prstGeom>
        </p:spPr>
        <p:txBody>
          <a:bodyPr wrap="none">
            <a:spAutoFit/>
          </a:bodyPr>
          <a:lstStyle/>
          <a:p>
            <a:r>
              <a:rPr lang="zh-CN" altLang="en-US" sz="2400" b="1" dirty="0">
                <a:solidFill>
                  <a:srgbClr val="FF0000"/>
                </a:solidFill>
                <a:latin typeface="Lato"/>
              </a:rPr>
              <a:t>难度系数的动态调节和矿池</a:t>
            </a:r>
            <a:endParaRPr lang="zh-CN" altLang="en-US" sz="2400" b="1" dirty="0">
              <a:solidFill>
                <a:srgbClr val="FF0000"/>
              </a:solidFill>
            </a:endParaRPr>
          </a:p>
        </p:txBody>
      </p:sp>
      <p:sp>
        <p:nvSpPr>
          <p:cNvPr id="3" name="文本框 2">
            <a:extLst>
              <a:ext uri="{FF2B5EF4-FFF2-40B4-BE49-F238E27FC236}">
                <a16:creationId xmlns:a16="http://schemas.microsoft.com/office/drawing/2014/main" id="{915173FB-5540-4CEF-9E0F-81DE7DF7000F}"/>
              </a:ext>
            </a:extLst>
          </p:cNvPr>
          <p:cNvSpPr txBox="1"/>
          <p:nvPr/>
        </p:nvSpPr>
        <p:spPr>
          <a:xfrm>
            <a:off x="626165" y="996323"/>
            <a:ext cx="10744200" cy="461665"/>
          </a:xfrm>
          <a:prstGeom prst="rect">
            <a:avLst/>
          </a:prstGeom>
          <a:noFill/>
        </p:spPr>
        <p:txBody>
          <a:bodyPr wrap="square" rtlCol="0">
            <a:spAutoFit/>
          </a:bodyPr>
          <a:lstStyle/>
          <a:p>
            <a:r>
              <a:rPr lang="zh-CN" altLang="en-US" sz="2400" dirty="0"/>
              <a:t>原因：无法保证刚好</a:t>
            </a:r>
            <a:r>
              <a:rPr lang="en-US" altLang="zh-CN" sz="2400" dirty="0"/>
              <a:t>10</a:t>
            </a:r>
            <a:r>
              <a:rPr lang="zh-CN" altLang="en-US" sz="2400" dirty="0"/>
              <a:t>分钟产出一个区块，</a:t>
            </a:r>
            <a:r>
              <a:rPr lang="en-US" altLang="zh-CN" sz="2400" dirty="0"/>
              <a:t>e.g. </a:t>
            </a:r>
            <a:r>
              <a:rPr lang="zh-CN" altLang="en-US" sz="2400" dirty="0"/>
              <a:t>有时</a:t>
            </a:r>
            <a:r>
              <a:rPr lang="en-US" altLang="zh-CN" sz="2400" dirty="0"/>
              <a:t>1</a:t>
            </a:r>
            <a:r>
              <a:rPr lang="zh-CN" altLang="en-US" sz="2400" dirty="0"/>
              <a:t>分钟，有时几个小时</a:t>
            </a:r>
          </a:p>
        </p:txBody>
      </p:sp>
      <p:sp>
        <p:nvSpPr>
          <p:cNvPr id="4" name="文本框 3">
            <a:extLst>
              <a:ext uri="{FF2B5EF4-FFF2-40B4-BE49-F238E27FC236}">
                <a16:creationId xmlns:a16="http://schemas.microsoft.com/office/drawing/2014/main" id="{0F8DFF5F-C1C1-46A5-9747-F9B2C6F54628}"/>
              </a:ext>
            </a:extLst>
          </p:cNvPr>
          <p:cNvSpPr txBox="1"/>
          <p:nvPr/>
        </p:nvSpPr>
        <p:spPr>
          <a:xfrm>
            <a:off x="626165" y="1667366"/>
            <a:ext cx="10455966" cy="1836528"/>
          </a:xfrm>
          <a:prstGeom prst="rect">
            <a:avLst/>
          </a:prstGeom>
          <a:noFill/>
        </p:spPr>
        <p:txBody>
          <a:bodyPr wrap="square" rtlCol="0">
            <a:spAutoFit/>
          </a:bodyPr>
          <a:lstStyle/>
          <a:p>
            <a:pPr>
              <a:lnSpc>
                <a:spcPct val="120000"/>
              </a:lnSpc>
            </a:pPr>
            <a:r>
              <a:rPr lang="zh-CN" altLang="en-US" sz="2400" dirty="0">
                <a:solidFill>
                  <a:srgbClr val="0066FF"/>
                </a:solidFill>
              </a:rPr>
              <a:t>难度系数的动态调节机制</a:t>
            </a:r>
            <a:r>
              <a:rPr lang="zh-CN" altLang="en-US" sz="2400" dirty="0"/>
              <a:t>：</a:t>
            </a:r>
            <a:endParaRPr lang="en-US" altLang="zh-CN" sz="2400" dirty="0"/>
          </a:p>
          <a:p>
            <a:pPr>
              <a:lnSpc>
                <a:spcPct val="120000"/>
              </a:lnSpc>
            </a:pPr>
            <a:r>
              <a:rPr lang="zh-CN" altLang="en-US" sz="2400" dirty="0"/>
              <a:t>难度系数每两周（</a:t>
            </a:r>
            <a:r>
              <a:rPr lang="en-US" altLang="zh-CN" sz="2400" dirty="0"/>
              <a:t>2016</a:t>
            </a:r>
            <a:r>
              <a:rPr lang="zh-CN" altLang="en-US" sz="2400" dirty="0"/>
              <a:t>个区块</a:t>
            </a:r>
            <a:r>
              <a:rPr lang="en-US" altLang="zh-CN" sz="2400" dirty="0"/>
              <a:t>=14</a:t>
            </a:r>
            <a:r>
              <a:rPr lang="zh-CN" altLang="en-US" sz="2400" dirty="0"/>
              <a:t>*</a:t>
            </a:r>
            <a:r>
              <a:rPr lang="en-US" altLang="zh-CN" sz="2400" dirty="0"/>
              <a:t>24</a:t>
            </a:r>
            <a:r>
              <a:rPr lang="zh-CN" altLang="en-US" sz="2400" dirty="0"/>
              <a:t>*</a:t>
            </a:r>
            <a:r>
              <a:rPr lang="en-US" altLang="zh-CN" sz="2400" dirty="0"/>
              <a:t>6</a:t>
            </a:r>
            <a:r>
              <a:rPr lang="zh-CN" altLang="en-US" sz="2400" dirty="0"/>
              <a:t>）调整一次；</a:t>
            </a:r>
            <a:endParaRPr lang="en-US" altLang="zh-CN" sz="2400" dirty="0"/>
          </a:p>
          <a:p>
            <a:pPr>
              <a:lnSpc>
                <a:spcPct val="120000"/>
              </a:lnSpc>
            </a:pPr>
            <a:r>
              <a:rPr lang="en-US" altLang="zh-CN" sz="2400" dirty="0"/>
              <a:t>If </a:t>
            </a:r>
            <a:r>
              <a:rPr lang="zh-CN" altLang="en-US" sz="2400" dirty="0"/>
              <a:t>区块的平均速度是</a:t>
            </a:r>
            <a:r>
              <a:rPr lang="en-US" altLang="zh-CN" sz="2400" dirty="0"/>
              <a:t>9</a:t>
            </a:r>
            <a:r>
              <a:rPr lang="zh-CN" altLang="en-US" sz="2400" dirty="0"/>
              <a:t>分钟，比</a:t>
            </a:r>
            <a:r>
              <a:rPr lang="en-US" altLang="zh-CN" sz="2400" dirty="0"/>
              <a:t>10</a:t>
            </a:r>
            <a:r>
              <a:rPr lang="zh-CN" altLang="en-US" sz="2400" dirty="0"/>
              <a:t>分钟快了</a:t>
            </a:r>
            <a:r>
              <a:rPr lang="en-US" altLang="zh-CN" sz="2400" dirty="0"/>
              <a:t>10%</a:t>
            </a:r>
            <a:r>
              <a:rPr lang="zh-CN" altLang="en-US" sz="2400" dirty="0"/>
              <a:t>，则难度系数将调高</a:t>
            </a:r>
            <a:r>
              <a:rPr lang="en-US" altLang="zh-CN" sz="2400" dirty="0"/>
              <a:t>10%</a:t>
            </a:r>
            <a:r>
              <a:rPr lang="zh-CN" altLang="en-US" sz="2400" dirty="0"/>
              <a:t>；</a:t>
            </a:r>
            <a:endParaRPr lang="en-US" altLang="zh-CN" sz="2400" dirty="0"/>
          </a:p>
          <a:p>
            <a:pPr>
              <a:lnSpc>
                <a:spcPct val="120000"/>
              </a:lnSpc>
            </a:pPr>
            <a:r>
              <a:rPr lang="en-US" altLang="zh-CN" sz="2400" dirty="0"/>
              <a:t>If </a:t>
            </a:r>
            <a:r>
              <a:rPr lang="zh-CN" altLang="en-US" sz="2400" dirty="0"/>
              <a:t>区块的平均速度是</a:t>
            </a:r>
            <a:r>
              <a:rPr lang="en-US" altLang="zh-CN" sz="2400" dirty="0"/>
              <a:t>11</a:t>
            </a:r>
            <a:r>
              <a:rPr lang="zh-CN" altLang="en-US" sz="2400" dirty="0"/>
              <a:t>分钟，则难度系数将降低</a:t>
            </a:r>
            <a:r>
              <a:rPr lang="en-US" altLang="zh-CN" sz="2400" dirty="0"/>
              <a:t>10%</a:t>
            </a:r>
            <a:r>
              <a:rPr lang="zh-CN" altLang="en-US" sz="2400" dirty="0"/>
              <a:t>。</a:t>
            </a:r>
          </a:p>
        </p:txBody>
      </p:sp>
      <p:sp>
        <p:nvSpPr>
          <p:cNvPr id="6" name="矩形 5">
            <a:extLst>
              <a:ext uri="{FF2B5EF4-FFF2-40B4-BE49-F238E27FC236}">
                <a16:creationId xmlns:a16="http://schemas.microsoft.com/office/drawing/2014/main" id="{A6324C30-8D7B-40E3-A241-58E753C516BD}"/>
              </a:ext>
            </a:extLst>
          </p:cNvPr>
          <p:cNvSpPr/>
          <p:nvPr/>
        </p:nvSpPr>
        <p:spPr>
          <a:xfrm>
            <a:off x="626165" y="3805135"/>
            <a:ext cx="10744200" cy="2279727"/>
          </a:xfrm>
          <a:prstGeom prst="rect">
            <a:avLst/>
          </a:prstGeom>
        </p:spPr>
        <p:txBody>
          <a:bodyPr wrap="square">
            <a:spAutoFit/>
          </a:bodyPr>
          <a:lstStyle/>
          <a:p>
            <a:pPr>
              <a:lnSpc>
                <a:spcPct val="120000"/>
              </a:lnSpc>
            </a:pPr>
            <a:r>
              <a:rPr lang="zh-CN" altLang="en-US" sz="2400" dirty="0">
                <a:solidFill>
                  <a:srgbClr val="0066FF"/>
                </a:solidFill>
                <a:latin typeface="Helvetica Neue"/>
              </a:rPr>
              <a:t>矿池</a:t>
            </a:r>
            <a:r>
              <a:rPr lang="zh-CN" altLang="en-US" sz="2400" dirty="0">
                <a:solidFill>
                  <a:srgbClr val="454646"/>
                </a:solidFill>
                <a:latin typeface="Helvetica Neue"/>
              </a:rPr>
              <a:t>将分散在全球的矿工及矿场的算力进行联结，一起挖矿</a:t>
            </a:r>
            <a:endParaRPr lang="en-US" altLang="zh-CN" sz="2400" dirty="0">
              <a:solidFill>
                <a:srgbClr val="454646"/>
              </a:solidFill>
              <a:latin typeface="Helvetica Neue"/>
            </a:endParaRPr>
          </a:p>
          <a:p>
            <a:pPr>
              <a:lnSpc>
                <a:spcPct val="120000"/>
              </a:lnSpc>
            </a:pPr>
            <a:r>
              <a:rPr lang="zh-CN" altLang="en-US" sz="2400" dirty="0"/>
              <a:t>矿池是一个全自动的开采平台，即</a:t>
            </a:r>
            <a:r>
              <a:rPr lang="zh-CN" altLang="en-US" sz="2400" dirty="0">
                <a:solidFill>
                  <a:srgbClr val="0066FF"/>
                </a:solidFill>
              </a:rPr>
              <a:t>矿机</a:t>
            </a:r>
            <a:r>
              <a:rPr lang="zh-CN" altLang="en-US" sz="2400" dirty="0"/>
              <a:t>接入矿池</a:t>
            </a:r>
            <a:r>
              <a:rPr lang="en-US" altLang="zh-CN" sz="2400" dirty="0"/>
              <a:t>——</a:t>
            </a:r>
            <a:r>
              <a:rPr lang="zh-CN" altLang="en-US" sz="2400" dirty="0"/>
              <a:t>提供算力</a:t>
            </a:r>
            <a:r>
              <a:rPr lang="en-US" altLang="zh-CN" sz="2400" dirty="0"/>
              <a:t>——</a:t>
            </a:r>
            <a:r>
              <a:rPr lang="zh-CN" altLang="en-US" sz="2400" dirty="0"/>
              <a:t>获得收益。</a:t>
            </a:r>
            <a:endParaRPr lang="en-US" altLang="zh-CN" sz="2400" dirty="0"/>
          </a:p>
          <a:p>
            <a:pPr>
              <a:lnSpc>
                <a:spcPct val="120000"/>
              </a:lnSpc>
            </a:pPr>
            <a:r>
              <a:rPr lang="zh-CN" altLang="en-US" sz="2400" dirty="0"/>
              <a:t>矿池挖矿所产生的比特币奖励会按照每个矿工贡献算力的占比进行分配。</a:t>
            </a:r>
            <a:endParaRPr lang="en-US" altLang="zh-CN" sz="2400" dirty="0"/>
          </a:p>
          <a:p>
            <a:pPr>
              <a:lnSpc>
                <a:spcPct val="120000"/>
              </a:lnSpc>
            </a:pPr>
            <a:r>
              <a:rPr lang="zh-CN" altLang="en-US" sz="2400" dirty="0"/>
              <a:t>比特币</a:t>
            </a:r>
            <a:r>
              <a:rPr lang="zh-CN" altLang="en-US" sz="2400" dirty="0">
                <a:solidFill>
                  <a:srgbClr val="0066FF"/>
                </a:solidFill>
              </a:rPr>
              <a:t>挖矿机：</a:t>
            </a:r>
            <a:r>
              <a:rPr lang="zh-CN" altLang="en-US" sz="2400" dirty="0"/>
              <a:t>用于赚取比特币的电脑，一般由挖矿芯片、散热片和风扇组成，只执行单一的计算程序，耗电量较大。</a:t>
            </a:r>
          </a:p>
        </p:txBody>
      </p:sp>
    </p:spTree>
    <p:extLst>
      <p:ext uri="{BB962C8B-B14F-4D97-AF65-F5344CB8AC3E}">
        <p14:creationId xmlns:p14="http://schemas.microsoft.com/office/powerpoint/2010/main" val="466225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7B39209-300D-4A57-8544-C243365A71E4}"/>
              </a:ext>
            </a:extLst>
          </p:cNvPr>
          <p:cNvSpPr txBox="1"/>
          <p:nvPr/>
        </p:nvSpPr>
        <p:spPr>
          <a:xfrm>
            <a:off x="685800" y="934278"/>
            <a:ext cx="11201400" cy="1393330"/>
          </a:xfrm>
          <a:prstGeom prst="rect">
            <a:avLst/>
          </a:prstGeom>
          <a:noFill/>
        </p:spPr>
        <p:txBody>
          <a:bodyPr wrap="square" rtlCol="0">
            <a:spAutoFit/>
          </a:bodyPr>
          <a:lstStyle/>
          <a:p>
            <a:pPr>
              <a:lnSpc>
                <a:spcPct val="120000"/>
              </a:lnSpc>
            </a:pPr>
            <a:r>
              <a:rPr lang="zh-CN" altLang="en-US" sz="2400" dirty="0"/>
              <a:t>比特币是一种基于分布式网络的数字货币，</a:t>
            </a:r>
            <a:r>
              <a:rPr lang="zh-CN" altLang="zh-CN" sz="2400" dirty="0">
                <a:solidFill>
                  <a:srgbClr val="FF33CC"/>
                </a:solidFill>
              </a:rPr>
              <a:t>比特币只是区块链的一条记录</a:t>
            </a:r>
            <a:r>
              <a:rPr lang="zh-CN" altLang="zh-CN" sz="2400" dirty="0"/>
              <a:t>。</a:t>
            </a:r>
            <a:br>
              <a:rPr lang="zh-CN" altLang="en-US" sz="2400" dirty="0"/>
            </a:br>
            <a:r>
              <a:rPr lang="zh-CN" altLang="en-US" sz="2400" dirty="0"/>
              <a:t>比特币采用了基于互联网的点对点（</a:t>
            </a:r>
            <a:r>
              <a:rPr lang="en-US" altLang="zh-CN" sz="2400" dirty="0"/>
              <a:t>P2P</a:t>
            </a:r>
            <a:r>
              <a:rPr lang="zh-CN" altLang="en-US" sz="2400" dirty="0"/>
              <a:t>：</a:t>
            </a:r>
            <a:r>
              <a:rPr lang="en-US" altLang="zh-CN" sz="2400" dirty="0"/>
              <a:t>peer-to-peer</a:t>
            </a:r>
            <a:r>
              <a:rPr lang="zh-CN" altLang="en-US" sz="2400" dirty="0"/>
              <a:t>）分布式网络架构。</a:t>
            </a:r>
            <a:br>
              <a:rPr lang="zh-CN" altLang="en-US" sz="3200" dirty="0"/>
            </a:br>
            <a:r>
              <a:rPr lang="zh-CN" altLang="en-US" sz="2400" dirty="0"/>
              <a:t>比特币网络可以认为是按照比特币</a:t>
            </a:r>
            <a:r>
              <a:rPr lang="en-US" altLang="zh-CN" sz="2400" dirty="0"/>
              <a:t>P2P</a:t>
            </a:r>
            <a:r>
              <a:rPr lang="zh-CN" altLang="en-US" sz="2400" dirty="0"/>
              <a:t>协议运行的一系列节点的集合。</a:t>
            </a:r>
            <a:endParaRPr lang="zh-CN" altLang="en-US" sz="3200" dirty="0"/>
          </a:p>
        </p:txBody>
      </p:sp>
      <p:sp>
        <p:nvSpPr>
          <p:cNvPr id="4" name="文本框 3">
            <a:extLst>
              <a:ext uri="{FF2B5EF4-FFF2-40B4-BE49-F238E27FC236}">
                <a16:creationId xmlns:a16="http://schemas.microsoft.com/office/drawing/2014/main" id="{3CCCBD80-A70B-4630-A109-21E37C30B8D7}"/>
              </a:ext>
            </a:extLst>
          </p:cNvPr>
          <p:cNvSpPr txBox="1"/>
          <p:nvPr/>
        </p:nvSpPr>
        <p:spPr>
          <a:xfrm>
            <a:off x="1023730" y="2820155"/>
            <a:ext cx="3597965" cy="461665"/>
          </a:xfrm>
          <a:prstGeom prst="rect">
            <a:avLst/>
          </a:prstGeom>
          <a:noFill/>
        </p:spPr>
        <p:txBody>
          <a:bodyPr wrap="square" rtlCol="0">
            <a:spAutoFit/>
          </a:bodyPr>
          <a:lstStyle/>
          <a:p>
            <a:r>
              <a:rPr lang="zh-CN" altLang="en-US" sz="2400" dirty="0"/>
              <a:t>传统的中心化网络模型</a:t>
            </a:r>
          </a:p>
        </p:txBody>
      </p:sp>
      <p:pic>
        <p:nvPicPr>
          <p:cNvPr id="7" name="图片 6">
            <a:extLst>
              <a:ext uri="{FF2B5EF4-FFF2-40B4-BE49-F238E27FC236}">
                <a16:creationId xmlns:a16="http://schemas.microsoft.com/office/drawing/2014/main" id="{F48E3B4C-1708-4842-934A-EDE95D352694}"/>
              </a:ext>
            </a:extLst>
          </p:cNvPr>
          <p:cNvPicPr>
            <a:picLocks noChangeAspect="1"/>
          </p:cNvPicPr>
          <p:nvPr/>
        </p:nvPicPr>
        <p:blipFill>
          <a:blip r:embed="rId2"/>
          <a:stretch>
            <a:fillRect/>
          </a:stretch>
        </p:blipFill>
        <p:spPr>
          <a:xfrm>
            <a:off x="1023730" y="3429000"/>
            <a:ext cx="3476625" cy="3209925"/>
          </a:xfrm>
          <a:prstGeom prst="rect">
            <a:avLst/>
          </a:prstGeom>
        </p:spPr>
      </p:pic>
      <p:pic>
        <p:nvPicPr>
          <p:cNvPr id="8" name="图片 7">
            <a:extLst>
              <a:ext uri="{FF2B5EF4-FFF2-40B4-BE49-F238E27FC236}">
                <a16:creationId xmlns:a16="http://schemas.microsoft.com/office/drawing/2014/main" id="{C7D077CD-4BC2-44A5-86BD-A100189011D9}"/>
              </a:ext>
            </a:extLst>
          </p:cNvPr>
          <p:cNvPicPr>
            <a:picLocks noChangeAspect="1"/>
          </p:cNvPicPr>
          <p:nvPr/>
        </p:nvPicPr>
        <p:blipFill>
          <a:blip r:embed="rId3"/>
          <a:stretch>
            <a:fillRect/>
          </a:stretch>
        </p:blipFill>
        <p:spPr>
          <a:xfrm>
            <a:off x="7361982" y="3328987"/>
            <a:ext cx="3609975" cy="3409950"/>
          </a:xfrm>
          <a:prstGeom prst="rect">
            <a:avLst/>
          </a:prstGeom>
        </p:spPr>
      </p:pic>
      <p:sp>
        <p:nvSpPr>
          <p:cNvPr id="9" name="文本框 8">
            <a:extLst>
              <a:ext uri="{FF2B5EF4-FFF2-40B4-BE49-F238E27FC236}">
                <a16:creationId xmlns:a16="http://schemas.microsoft.com/office/drawing/2014/main" id="{9902ACF0-2BF7-4D2D-A6EC-90E494F52DBD}"/>
              </a:ext>
            </a:extLst>
          </p:cNvPr>
          <p:cNvSpPr txBox="1"/>
          <p:nvPr/>
        </p:nvSpPr>
        <p:spPr>
          <a:xfrm>
            <a:off x="8046332" y="2820156"/>
            <a:ext cx="2241274" cy="461665"/>
          </a:xfrm>
          <a:prstGeom prst="rect">
            <a:avLst/>
          </a:prstGeom>
          <a:noFill/>
        </p:spPr>
        <p:txBody>
          <a:bodyPr wrap="square" rtlCol="0">
            <a:spAutoFit/>
          </a:bodyPr>
          <a:lstStyle/>
          <a:p>
            <a:r>
              <a:rPr lang="en-US" altLang="zh-CN" sz="2400" dirty="0"/>
              <a:t>P2P</a:t>
            </a:r>
            <a:r>
              <a:rPr lang="zh-CN" altLang="en-US" sz="2400" dirty="0"/>
              <a:t>网络模型</a:t>
            </a:r>
          </a:p>
        </p:txBody>
      </p:sp>
      <p:sp>
        <p:nvSpPr>
          <p:cNvPr id="3" name="矩形 2">
            <a:extLst>
              <a:ext uri="{FF2B5EF4-FFF2-40B4-BE49-F238E27FC236}">
                <a16:creationId xmlns:a16="http://schemas.microsoft.com/office/drawing/2014/main" id="{03CAEC57-3844-4F2C-9527-7984E99B0E00}"/>
              </a:ext>
            </a:extLst>
          </p:cNvPr>
          <p:cNvSpPr/>
          <p:nvPr/>
        </p:nvSpPr>
        <p:spPr>
          <a:xfrm>
            <a:off x="5213291" y="312198"/>
            <a:ext cx="1107996" cy="461665"/>
          </a:xfrm>
          <a:prstGeom prst="rect">
            <a:avLst/>
          </a:prstGeom>
        </p:spPr>
        <p:txBody>
          <a:bodyPr wrap="none">
            <a:spAutoFit/>
          </a:bodyPr>
          <a:lstStyle/>
          <a:p>
            <a:r>
              <a:rPr lang="zh-CN" altLang="en-US" sz="2400" b="1" dirty="0">
                <a:solidFill>
                  <a:srgbClr val="FF0000"/>
                </a:solidFill>
              </a:rPr>
              <a:t>比特币</a:t>
            </a:r>
            <a:endParaRPr lang="en-US" altLang="zh-CN" sz="2400" dirty="0">
              <a:solidFill>
                <a:srgbClr val="FF0000"/>
              </a:solidFill>
            </a:endParaRPr>
          </a:p>
        </p:txBody>
      </p:sp>
    </p:spTree>
    <p:extLst>
      <p:ext uri="{BB962C8B-B14F-4D97-AF65-F5344CB8AC3E}">
        <p14:creationId xmlns:p14="http://schemas.microsoft.com/office/powerpoint/2010/main" val="1436202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BD9232A-6265-43F0-8163-6E3A0B1AEC88}"/>
              </a:ext>
            </a:extLst>
          </p:cNvPr>
          <p:cNvSpPr txBox="1"/>
          <p:nvPr/>
        </p:nvSpPr>
        <p:spPr>
          <a:xfrm>
            <a:off x="694082" y="909191"/>
            <a:ext cx="10803836" cy="830997"/>
          </a:xfrm>
          <a:prstGeom prst="rect">
            <a:avLst/>
          </a:prstGeom>
          <a:noFill/>
        </p:spPr>
        <p:txBody>
          <a:bodyPr wrap="square" rtlCol="0">
            <a:spAutoFit/>
          </a:bodyPr>
          <a:lstStyle/>
          <a:p>
            <a:r>
              <a:rPr lang="zh-CN" altLang="zh-CN" sz="2400" dirty="0">
                <a:solidFill>
                  <a:srgbClr val="FF0000"/>
                </a:solidFill>
                <a:latin typeface="Times New Roman" panose="02020603050405020304" pitchFamily="18" charset="0"/>
                <a:cs typeface="Times New Roman" panose="02020603050405020304" pitchFamily="18" charset="0"/>
              </a:rPr>
              <a:t>比特币钱包</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wallet</a:t>
            </a:r>
            <a:r>
              <a:rPr lang="zh-CN" altLang="zh-CN" sz="2400" dirty="0">
                <a:latin typeface="Times New Roman" panose="02020603050405020304" pitchFamily="18" charset="0"/>
                <a:cs typeface="Times New Roman" panose="02020603050405020304" pitchFamily="18" charset="0"/>
              </a:rPr>
              <a:t>）：钱包不是用来存放比特币，而是存放公钥和私钥</a:t>
            </a:r>
            <a:r>
              <a:rPr lang="zh-CN" altLang="en-US" sz="2400" dirty="0">
                <a:latin typeface="Times New Roman" panose="02020603050405020304" pitchFamily="18" charset="0"/>
                <a:cs typeface="Times New Roman" panose="02020603050405020304" pitchFamily="18" charset="0"/>
              </a:rPr>
              <a:t>，提供查询比特币余额、收发比特币等功能。</a:t>
            </a:r>
            <a:endParaRPr lang="zh-CN" altLang="zh-CN" sz="24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613755E1-0CFB-4D4A-BD2A-14D0F684638F}"/>
              </a:ext>
            </a:extLst>
          </p:cNvPr>
          <p:cNvSpPr txBox="1"/>
          <p:nvPr/>
        </p:nvSpPr>
        <p:spPr>
          <a:xfrm>
            <a:off x="694082" y="2044482"/>
            <a:ext cx="11173240" cy="4050340"/>
          </a:xfrm>
          <a:prstGeom prst="rect">
            <a:avLst/>
          </a:prstGeom>
          <a:noFill/>
        </p:spPr>
        <p:txBody>
          <a:bodyPr wrap="square" rtlCol="0">
            <a:spAutoFit/>
          </a:bodyPr>
          <a:lstStyle/>
          <a:p>
            <a:pPr>
              <a:lnSpc>
                <a:spcPct val="120000"/>
              </a:lnSpc>
            </a:pPr>
            <a:r>
              <a:rPr lang="zh-CN" altLang="en-US" sz="2400" dirty="0">
                <a:latin typeface="Times New Roman" panose="02020603050405020304" pitchFamily="18" charset="0"/>
                <a:cs typeface="Times New Roman" panose="02020603050405020304" pitchFamily="18" charset="0"/>
              </a:rPr>
              <a:t>根据私钥存储方式不同，钱包主要分为以下几种：</a:t>
            </a:r>
          </a:p>
          <a:p>
            <a:pPr>
              <a:lnSpc>
                <a:spcPct val="120000"/>
              </a:lnSpc>
            </a:pPr>
            <a:r>
              <a:rPr lang="zh-CN" altLang="en-US" sz="2400" dirty="0">
                <a:solidFill>
                  <a:srgbClr val="FF33CC"/>
                </a:solidFill>
                <a:latin typeface="Times New Roman" panose="02020603050405020304" pitchFamily="18" charset="0"/>
                <a:cs typeface="Times New Roman" panose="02020603050405020304" pitchFamily="18" charset="0"/>
              </a:rPr>
              <a:t>离线钱包</a:t>
            </a:r>
            <a:r>
              <a:rPr lang="zh-CN" altLang="en-US" sz="2400" dirty="0">
                <a:latin typeface="Times New Roman" panose="02020603050405020304" pitchFamily="18" charset="0"/>
                <a:cs typeface="Times New Roman" panose="02020603050405020304" pitchFamily="18" charset="0"/>
              </a:rPr>
              <a:t>：离线存储私钥，也称为“冷钱包”。安全性相对最强，但无法直接发送交易，便利性差。</a:t>
            </a:r>
          </a:p>
          <a:p>
            <a:pPr>
              <a:lnSpc>
                <a:spcPct val="120000"/>
              </a:lnSpc>
            </a:pPr>
            <a:r>
              <a:rPr lang="zh-CN" altLang="en-US" sz="2400" dirty="0">
                <a:solidFill>
                  <a:srgbClr val="FF33CC"/>
                </a:solidFill>
                <a:latin typeface="Times New Roman" panose="02020603050405020304" pitchFamily="18" charset="0"/>
                <a:cs typeface="Times New Roman" panose="02020603050405020304" pitchFamily="18" charset="0"/>
              </a:rPr>
              <a:t>本地钱包</a:t>
            </a:r>
            <a:r>
              <a:rPr lang="zh-CN" altLang="en-US" sz="2400" dirty="0">
                <a:latin typeface="Times New Roman" panose="02020603050405020304" pitchFamily="18" charset="0"/>
                <a:cs typeface="Times New Roman" panose="02020603050405020304" pitchFamily="18" charset="0"/>
              </a:rPr>
              <a:t>：用本地设备存储私钥。可直接向比特币网络发送交易，易用性强，但本地设备存在被攻击风险。</a:t>
            </a:r>
          </a:p>
          <a:p>
            <a:pPr>
              <a:lnSpc>
                <a:spcPct val="120000"/>
              </a:lnSpc>
            </a:pPr>
            <a:r>
              <a:rPr lang="zh-CN" altLang="en-US" sz="2400" dirty="0">
                <a:solidFill>
                  <a:srgbClr val="FF33CC"/>
                </a:solidFill>
                <a:latin typeface="Times New Roman" panose="02020603050405020304" pitchFamily="18" charset="0"/>
                <a:cs typeface="Times New Roman" panose="02020603050405020304" pitchFamily="18" charset="0"/>
              </a:rPr>
              <a:t>在线钱包</a:t>
            </a:r>
            <a:r>
              <a:rPr lang="zh-CN" altLang="en-US" sz="2400" dirty="0">
                <a:latin typeface="Times New Roman" panose="02020603050405020304" pitchFamily="18" charset="0"/>
                <a:cs typeface="Times New Roman" panose="02020603050405020304" pitchFamily="18" charset="0"/>
              </a:rPr>
              <a:t>：用钱包服务器存储经用户口令加密过的私钥。易用性强，但钱包服务器同样可能被攻击。</a:t>
            </a:r>
          </a:p>
          <a:p>
            <a:pPr>
              <a:lnSpc>
                <a:spcPct val="120000"/>
              </a:lnSpc>
            </a:pPr>
            <a:r>
              <a:rPr lang="zh-CN" altLang="en-US" sz="2400" dirty="0">
                <a:solidFill>
                  <a:srgbClr val="FF33CC"/>
                </a:solidFill>
                <a:latin typeface="Times New Roman" panose="02020603050405020304" pitchFamily="18" charset="0"/>
                <a:cs typeface="Times New Roman" panose="02020603050405020304" pitchFamily="18" charset="0"/>
              </a:rPr>
              <a:t>多重签名钱包</a:t>
            </a:r>
            <a:r>
              <a:rPr lang="zh-CN" altLang="en-US" sz="2400" dirty="0">
                <a:latin typeface="Times New Roman" panose="02020603050405020304" pitchFamily="18" charset="0"/>
                <a:cs typeface="Times New Roman" panose="02020603050405020304" pitchFamily="18" charset="0"/>
              </a:rPr>
              <a:t>：由多方共同管理一个钱包地址，比如 </a:t>
            </a:r>
            <a:r>
              <a:rPr lang="en-US" altLang="zh-CN" sz="2400" dirty="0">
                <a:latin typeface="Times New Roman" panose="02020603050405020304" pitchFamily="18" charset="0"/>
                <a:cs typeface="Times New Roman" panose="02020603050405020304" pitchFamily="18" charset="0"/>
              </a:rPr>
              <a:t>2 of 3 </a:t>
            </a:r>
            <a:r>
              <a:rPr lang="zh-CN" altLang="en-US" sz="2400" dirty="0">
                <a:latin typeface="Times New Roman" panose="02020603050405020304" pitchFamily="18" charset="0"/>
                <a:cs typeface="Times New Roman" panose="02020603050405020304" pitchFamily="18" charset="0"/>
              </a:rPr>
              <a:t>模式下，集合三位管理者中的两位的私钥便可以发送交易。</a:t>
            </a:r>
            <a:endParaRPr lang="en-US" altLang="zh-CN" sz="2400"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1E43C80C-3926-4273-BBFB-35B889E6A680}"/>
              </a:ext>
            </a:extLst>
          </p:cNvPr>
          <p:cNvSpPr/>
          <p:nvPr/>
        </p:nvSpPr>
        <p:spPr>
          <a:xfrm>
            <a:off x="5213291" y="312198"/>
            <a:ext cx="1723549" cy="461665"/>
          </a:xfrm>
          <a:prstGeom prst="rect">
            <a:avLst/>
          </a:prstGeom>
        </p:spPr>
        <p:txBody>
          <a:bodyPr wrap="none">
            <a:spAutoFit/>
          </a:bodyPr>
          <a:lstStyle/>
          <a:p>
            <a:r>
              <a:rPr lang="zh-CN" altLang="en-US" sz="2400" b="1" dirty="0">
                <a:solidFill>
                  <a:srgbClr val="FF0000"/>
                </a:solidFill>
              </a:rPr>
              <a:t>比特币钱包</a:t>
            </a:r>
            <a:endParaRPr lang="en-US" altLang="zh-CN" sz="2400" dirty="0">
              <a:solidFill>
                <a:srgbClr val="FF0000"/>
              </a:solidFill>
            </a:endParaRPr>
          </a:p>
        </p:txBody>
      </p:sp>
    </p:spTree>
    <p:extLst>
      <p:ext uri="{BB962C8B-B14F-4D97-AF65-F5344CB8AC3E}">
        <p14:creationId xmlns:p14="http://schemas.microsoft.com/office/powerpoint/2010/main" val="3946969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BC7AABB-2832-4047-9185-5EE28D2357C6}"/>
              </a:ext>
            </a:extLst>
          </p:cNvPr>
          <p:cNvSpPr txBox="1"/>
          <p:nvPr/>
        </p:nvSpPr>
        <p:spPr>
          <a:xfrm>
            <a:off x="743778" y="762116"/>
            <a:ext cx="11173240" cy="5333768"/>
          </a:xfrm>
          <a:prstGeom prst="rect">
            <a:avLst/>
          </a:prstGeom>
          <a:noFill/>
        </p:spPr>
        <p:txBody>
          <a:bodyPr wrap="square" rtlCol="0">
            <a:spAutoFit/>
          </a:bodyPr>
          <a:lstStyle/>
          <a:p>
            <a:pPr>
              <a:lnSpc>
                <a:spcPct val="130000"/>
              </a:lnSpc>
            </a:pPr>
            <a:r>
              <a:rPr lang="zh-CN" altLang="zh-CN" sz="2400" dirty="0">
                <a:solidFill>
                  <a:srgbClr val="FF0000"/>
                </a:solidFill>
                <a:latin typeface="Times New Roman" panose="02020603050405020304" pitchFamily="18" charset="0"/>
                <a:cs typeface="Times New Roman" panose="02020603050405020304" pitchFamily="18" charset="0"/>
              </a:rPr>
              <a:t>钱包的地址</a:t>
            </a:r>
            <a:r>
              <a:rPr lang="zh-CN"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地址代表</a:t>
            </a:r>
            <a:r>
              <a:rPr lang="zh-CN" altLang="en-US" sz="2400" dirty="0"/>
              <a:t>比特币的账户，账本上不显示个人信息。</a:t>
            </a:r>
            <a:endParaRPr lang="en-US" altLang="zh-CN" sz="2400" dirty="0"/>
          </a:p>
          <a:p>
            <a:pPr>
              <a:lnSpc>
                <a:spcPct val="130000"/>
              </a:lnSpc>
            </a:pPr>
            <a:endParaRPr lang="en-US" altLang="zh-CN" sz="2400" dirty="0"/>
          </a:p>
          <a:p>
            <a:pPr>
              <a:lnSpc>
                <a:spcPct val="130000"/>
              </a:lnSpc>
            </a:pPr>
            <a:r>
              <a:rPr lang="zh-CN" altLang="en-US" sz="2400" dirty="0">
                <a:solidFill>
                  <a:srgbClr val="FF33CC"/>
                </a:solidFill>
              </a:rPr>
              <a:t>地址的生成步骤</a:t>
            </a:r>
            <a:r>
              <a:rPr lang="zh-CN" altLang="en-US" sz="2400" dirty="0"/>
              <a:t>：</a:t>
            </a:r>
            <a:endParaRPr lang="en-US" altLang="zh-CN" sz="2400" dirty="0"/>
          </a:p>
          <a:p>
            <a:pPr marL="457200" indent="-457200">
              <a:lnSpc>
                <a:spcPct val="130000"/>
              </a:lnSpc>
              <a:buAutoNum type="arabicPeriod"/>
            </a:pPr>
            <a:r>
              <a:rPr lang="zh-CN" altLang="en-US" sz="2400" dirty="0">
                <a:latin typeface="Times New Roman" panose="02020603050405020304" pitchFamily="18" charset="0"/>
                <a:cs typeface="Times New Roman" panose="02020603050405020304" pitchFamily="18" charset="0"/>
              </a:rPr>
              <a:t>由</a:t>
            </a:r>
            <a:r>
              <a:rPr lang="en-US" altLang="zh-CN" sz="2400" dirty="0">
                <a:latin typeface="Times New Roman" panose="02020603050405020304" pitchFamily="18" charset="0"/>
                <a:cs typeface="Times New Roman" panose="02020603050405020304" pitchFamily="18" charset="0"/>
              </a:rPr>
              <a:t>32</a:t>
            </a:r>
            <a:r>
              <a:rPr lang="zh-CN" altLang="en-US" sz="2400" dirty="0">
                <a:latin typeface="Times New Roman" panose="02020603050405020304" pitchFamily="18" charset="0"/>
                <a:cs typeface="Times New Roman" panose="02020603050405020304" pitchFamily="18" charset="0"/>
              </a:rPr>
              <a:t>字节的随机数生成私钥；</a:t>
            </a:r>
            <a:endParaRPr lang="en-US" altLang="zh-CN" sz="2400" dirty="0">
              <a:latin typeface="Times New Roman" panose="02020603050405020304" pitchFamily="18" charset="0"/>
              <a:cs typeface="Times New Roman" panose="02020603050405020304" pitchFamily="18" charset="0"/>
            </a:endParaRPr>
          </a:p>
          <a:p>
            <a:pPr marL="457200" indent="-457200">
              <a:lnSpc>
                <a:spcPct val="130000"/>
              </a:lnSpc>
              <a:buAutoNum type="arabicPeriod"/>
            </a:pPr>
            <a:r>
              <a:rPr lang="zh-CN" altLang="en-US" sz="2400" dirty="0">
                <a:latin typeface="Times New Roman" panose="02020603050405020304" pitchFamily="18" charset="0"/>
                <a:cs typeface="Times New Roman" panose="02020603050405020304" pitchFamily="18" charset="0"/>
              </a:rPr>
              <a:t>由椭圆曲线算法，得到私钥对应的公钥；</a:t>
            </a:r>
            <a:endParaRPr lang="en-US" altLang="zh-CN" sz="2400" dirty="0">
              <a:latin typeface="Times New Roman" panose="02020603050405020304" pitchFamily="18" charset="0"/>
              <a:cs typeface="Times New Roman" panose="02020603050405020304" pitchFamily="18" charset="0"/>
            </a:endParaRPr>
          </a:p>
          <a:p>
            <a:pPr marL="457200" indent="-457200">
              <a:lnSpc>
                <a:spcPct val="130000"/>
              </a:lnSpc>
              <a:buAutoNum type="arabicPeriod"/>
            </a:pPr>
            <a:r>
              <a:rPr lang="zh-CN" altLang="en-US" sz="2400" dirty="0">
                <a:latin typeface="Times New Roman" panose="02020603050405020304" pitchFamily="18" charset="0"/>
                <a:cs typeface="Times New Roman" panose="02020603050405020304" pitchFamily="18" charset="0"/>
              </a:rPr>
              <a:t>对公钥进行</a:t>
            </a:r>
            <a:r>
              <a:rPr lang="en-US" altLang="zh-CN" sz="2400" dirty="0">
                <a:latin typeface="Times New Roman" panose="02020603050405020304" pitchFamily="18" charset="0"/>
                <a:cs typeface="Times New Roman" panose="02020603050405020304" pitchFamily="18" charset="0"/>
              </a:rPr>
              <a:t>SHA-256</a:t>
            </a:r>
            <a:r>
              <a:rPr lang="zh-CN" altLang="en-US" sz="2400" dirty="0">
                <a:latin typeface="Times New Roman" panose="02020603050405020304" pitchFamily="18" charset="0"/>
                <a:cs typeface="Times New Roman" panose="02020603050405020304" pitchFamily="18" charset="0"/>
              </a:rPr>
              <a:t>哈希，得到</a:t>
            </a:r>
            <a:r>
              <a:rPr lang="en-US" altLang="zh-CN" sz="2400" dirty="0">
                <a:solidFill>
                  <a:srgbClr val="0066FF"/>
                </a:solidFill>
                <a:latin typeface="Times New Roman" panose="02020603050405020304" pitchFamily="18" charset="0"/>
                <a:cs typeface="Times New Roman" panose="02020603050405020304" pitchFamily="18" charset="0"/>
              </a:rPr>
              <a:t>32</a:t>
            </a:r>
            <a:r>
              <a:rPr lang="zh-CN" altLang="en-US" sz="2400" dirty="0">
                <a:solidFill>
                  <a:srgbClr val="0066FF"/>
                </a:solidFill>
                <a:latin typeface="Times New Roman" panose="02020603050405020304" pitchFamily="18" charset="0"/>
                <a:cs typeface="Times New Roman" panose="02020603050405020304" pitchFamily="18" charset="0"/>
              </a:rPr>
              <a:t>字节</a:t>
            </a:r>
            <a:r>
              <a:rPr lang="zh-CN" altLang="en-US" sz="2400" dirty="0">
                <a:latin typeface="Times New Roman" panose="02020603050405020304" pitchFamily="18" charset="0"/>
                <a:cs typeface="Times New Roman" panose="02020603050405020304" pitchFamily="18" charset="0"/>
              </a:rPr>
              <a:t>的</a:t>
            </a:r>
            <a:r>
              <a:rPr lang="en-US" altLang="zh-CN" sz="2400" dirty="0">
                <a:latin typeface="Times New Roman" panose="02020603050405020304" pitchFamily="18" charset="0"/>
                <a:cs typeface="Times New Roman" panose="02020603050405020304" pitchFamily="18" charset="0"/>
              </a:rPr>
              <a:t>Hash</a:t>
            </a:r>
            <a:r>
              <a:rPr lang="zh-CN" altLang="en-US" sz="2400" dirty="0">
                <a:latin typeface="Times New Roman" panose="02020603050405020304" pitchFamily="18" charset="0"/>
                <a:cs typeface="Times New Roman" panose="02020603050405020304" pitchFamily="18" charset="0"/>
              </a:rPr>
              <a:t>值；</a:t>
            </a:r>
            <a:endParaRPr lang="en-US" altLang="zh-CN" sz="2400" dirty="0">
              <a:latin typeface="Times New Roman" panose="02020603050405020304" pitchFamily="18" charset="0"/>
              <a:cs typeface="Times New Roman" panose="02020603050405020304" pitchFamily="18" charset="0"/>
            </a:endParaRPr>
          </a:p>
          <a:p>
            <a:pPr marL="457200" indent="-457200">
              <a:lnSpc>
                <a:spcPct val="130000"/>
              </a:lnSpc>
              <a:buAutoNum type="arabicPeriod"/>
            </a:pPr>
            <a:r>
              <a:rPr lang="zh-CN" altLang="en-US" sz="2400" dirty="0">
                <a:latin typeface="Times New Roman" panose="02020603050405020304" pitchFamily="18" charset="0"/>
                <a:cs typeface="Times New Roman" panose="02020603050405020304" pitchFamily="18" charset="0"/>
              </a:rPr>
              <a:t>对得到的</a:t>
            </a:r>
            <a:r>
              <a:rPr lang="en-US" altLang="zh-CN" sz="2400" dirty="0">
                <a:latin typeface="Times New Roman" panose="02020603050405020304" pitchFamily="18" charset="0"/>
                <a:cs typeface="Times New Roman" panose="02020603050405020304" pitchFamily="18" charset="0"/>
              </a:rPr>
              <a:t>Hash</a:t>
            </a:r>
            <a:r>
              <a:rPr lang="zh-CN" altLang="en-US" sz="2400" dirty="0">
                <a:latin typeface="Times New Roman" panose="02020603050405020304" pitchFamily="18" charset="0"/>
                <a:cs typeface="Times New Roman" panose="02020603050405020304" pitchFamily="18" charset="0"/>
              </a:rPr>
              <a:t>值，由</a:t>
            </a:r>
            <a:r>
              <a:rPr lang="en-US" altLang="zh-CN" sz="2400" dirty="0">
                <a:latin typeface="Times New Roman" panose="02020603050405020304" pitchFamily="18" charset="0"/>
                <a:cs typeface="Times New Roman" panose="02020603050405020304" pitchFamily="18" charset="0"/>
              </a:rPr>
              <a:t>RIPEMD-160</a:t>
            </a:r>
            <a:r>
              <a:rPr lang="zh-CN" altLang="en-US" sz="2400" dirty="0">
                <a:latin typeface="Times New Roman" panose="02020603050405020304" pitchFamily="18" charset="0"/>
                <a:cs typeface="Times New Roman" panose="02020603050405020304" pitchFamily="18" charset="0"/>
              </a:rPr>
              <a:t>算法，得到</a:t>
            </a:r>
            <a:r>
              <a:rPr lang="en-US" altLang="zh-CN" sz="2400" dirty="0">
                <a:solidFill>
                  <a:srgbClr val="0066FF"/>
                </a:solidFill>
                <a:latin typeface="Times New Roman" panose="02020603050405020304" pitchFamily="18" charset="0"/>
                <a:cs typeface="Times New Roman" panose="02020603050405020304" pitchFamily="18" charset="0"/>
              </a:rPr>
              <a:t>20</a:t>
            </a:r>
            <a:r>
              <a:rPr lang="zh-CN" altLang="en-US" sz="2400" dirty="0">
                <a:solidFill>
                  <a:srgbClr val="0066FF"/>
                </a:solidFill>
                <a:latin typeface="Times New Roman" panose="02020603050405020304" pitchFamily="18" charset="0"/>
                <a:cs typeface="Times New Roman" panose="02020603050405020304" pitchFamily="18" charset="0"/>
              </a:rPr>
              <a:t>字节</a:t>
            </a:r>
            <a:r>
              <a:rPr lang="zh-CN" altLang="en-US" sz="2400" dirty="0">
                <a:latin typeface="Times New Roman" panose="02020603050405020304" pitchFamily="18" charset="0"/>
                <a:cs typeface="Times New Roman" panose="02020603050405020304" pitchFamily="18" charset="0"/>
              </a:rPr>
              <a:t>的</a:t>
            </a:r>
            <a:r>
              <a:rPr lang="en-US" altLang="zh-CN" sz="2400" dirty="0">
                <a:latin typeface="Times New Roman" panose="02020603050405020304" pitchFamily="18" charset="0"/>
                <a:cs typeface="Times New Roman" panose="02020603050405020304" pitchFamily="18" charset="0"/>
              </a:rPr>
              <a:t>Hash</a:t>
            </a:r>
            <a:r>
              <a:rPr lang="zh-CN" altLang="en-US" sz="2400" dirty="0">
                <a:latin typeface="Times New Roman" panose="02020603050405020304" pitchFamily="18" charset="0"/>
                <a:cs typeface="Times New Roman" panose="02020603050405020304" pitchFamily="18" charset="0"/>
              </a:rPr>
              <a:t>值</a:t>
            </a:r>
            <a:r>
              <a:rPr lang="en-US" altLang="zh-CN" sz="2400" dirty="0">
                <a:latin typeface="Times New Roman" panose="02020603050405020304" pitchFamily="18" charset="0"/>
                <a:cs typeface="Times New Roman" panose="02020603050405020304" pitchFamily="18" charset="0"/>
              </a:rPr>
              <a:t>---Hash160</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457200" indent="-457200">
              <a:lnSpc>
                <a:spcPct val="130000"/>
              </a:lnSpc>
              <a:buAutoNum type="arabicPeriod"/>
            </a:pPr>
            <a:r>
              <a:rPr lang="zh-CN" altLang="en-US" sz="2400" dirty="0">
                <a:latin typeface="Times New Roman" panose="02020603050405020304" pitchFamily="18" charset="0"/>
                <a:cs typeface="Times New Roman" panose="02020603050405020304" pitchFamily="18" charset="0"/>
              </a:rPr>
              <a:t>把由版本号* </a:t>
            </a:r>
            <a:r>
              <a:rPr lang="en-US" altLang="zh-CN" sz="2400" dirty="0">
                <a:latin typeface="Times New Roman" panose="02020603050405020304" pitchFamily="18" charset="0"/>
                <a:cs typeface="Times New Roman" panose="02020603050405020304" pitchFamily="18" charset="0"/>
              </a:rPr>
              <a:t>+ Hash160</a:t>
            </a:r>
            <a:r>
              <a:rPr lang="zh-CN" altLang="en-US" sz="2400" dirty="0">
                <a:latin typeface="Times New Roman" panose="02020603050405020304" pitchFamily="18" charset="0"/>
                <a:cs typeface="Times New Roman" panose="02020603050405020304" pitchFamily="18" charset="0"/>
              </a:rPr>
              <a:t>组成的</a:t>
            </a:r>
            <a:r>
              <a:rPr lang="en-US" altLang="zh-CN" sz="2400" dirty="0">
                <a:solidFill>
                  <a:srgbClr val="0066FF"/>
                </a:solidFill>
                <a:latin typeface="Times New Roman" panose="02020603050405020304" pitchFamily="18" charset="0"/>
                <a:cs typeface="Times New Roman" panose="02020603050405020304" pitchFamily="18" charset="0"/>
              </a:rPr>
              <a:t>21</a:t>
            </a:r>
            <a:r>
              <a:rPr lang="zh-CN" altLang="en-US" sz="2400" dirty="0">
                <a:solidFill>
                  <a:srgbClr val="0066FF"/>
                </a:solidFill>
                <a:latin typeface="Times New Roman" panose="02020603050405020304" pitchFamily="18" charset="0"/>
                <a:cs typeface="Times New Roman" panose="02020603050405020304" pitchFamily="18" charset="0"/>
              </a:rPr>
              <a:t>字节</a:t>
            </a:r>
            <a:r>
              <a:rPr lang="zh-CN" altLang="en-US" sz="2400" dirty="0">
                <a:latin typeface="Times New Roman" panose="02020603050405020304" pitchFamily="18" charset="0"/>
                <a:cs typeface="Times New Roman" panose="02020603050405020304" pitchFamily="18" charset="0"/>
              </a:rPr>
              <a:t>数据进行</a:t>
            </a:r>
            <a:r>
              <a:rPr lang="zh-CN" altLang="en-US" sz="2400" dirty="0">
                <a:solidFill>
                  <a:srgbClr val="0066FF"/>
                </a:solidFill>
                <a:latin typeface="Times New Roman" panose="02020603050405020304" pitchFamily="18" charset="0"/>
                <a:cs typeface="Times New Roman" panose="02020603050405020304" pitchFamily="18" charset="0"/>
              </a:rPr>
              <a:t>两次</a:t>
            </a:r>
            <a:r>
              <a:rPr lang="en-US" altLang="zh-CN" sz="2400" dirty="0">
                <a:latin typeface="Times New Roman" panose="02020603050405020304" pitchFamily="18" charset="0"/>
                <a:cs typeface="Times New Roman" panose="02020603050405020304" pitchFamily="18" charset="0"/>
              </a:rPr>
              <a:t>SHA-256</a:t>
            </a:r>
            <a:r>
              <a:rPr lang="zh-CN" altLang="en-US" sz="2400" dirty="0">
                <a:latin typeface="Times New Roman" panose="02020603050405020304" pitchFamily="18" charset="0"/>
                <a:cs typeface="Times New Roman" panose="02020603050405020304" pitchFamily="18" charset="0"/>
              </a:rPr>
              <a:t>哈希，把得到的</a:t>
            </a:r>
            <a:r>
              <a:rPr lang="en-US" altLang="zh-CN" sz="2400" dirty="0">
                <a:latin typeface="Times New Roman" panose="02020603050405020304" pitchFamily="18" charset="0"/>
                <a:cs typeface="Times New Roman" panose="02020603050405020304" pitchFamily="18" charset="0"/>
              </a:rPr>
              <a:t>Hash</a:t>
            </a:r>
            <a:r>
              <a:rPr lang="zh-CN" altLang="en-US" sz="2400" dirty="0">
                <a:latin typeface="Times New Roman" panose="02020603050405020304" pitchFamily="18" charset="0"/>
                <a:cs typeface="Times New Roman" panose="02020603050405020304" pitchFamily="18" charset="0"/>
              </a:rPr>
              <a:t>值的</a:t>
            </a:r>
            <a:r>
              <a:rPr lang="zh-CN" altLang="en-US" sz="2400" dirty="0">
                <a:solidFill>
                  <a:srgbClr val="0066FF"/>
                </a:solidFill>
                <a:latin typeface="Times New Roman" panose="02020603050405020304" pitchFamily="18" charset="0"/>
                <a:cs typeface="Times New Roman" panose="02020603050405020304" pitchFamily="18" charset="0"/>
              </a:rPr>
              <a:t>前</a:t>
            </a:r>
            <a:r>
              <a:rPr lang="en-US" altLang="zh-CN" sz="2400" dirty="0">
                <a:solidFill>
                  <a:srgbClr val="0066FF"/>
                </a:solidFill>
                <a:latin typeface="Times New Roman" panose="02020603050405020304" pitchFamily="18" charset="0"/>
                <a:cs typeface="Times New Roman" panose="02020603050405020304" pitchFamily="18" charset="0"/>
              </a:rPr>
              <a:t>4</a:t>
            </a:r>
            <a:r>
              <a:rPr lang="zh-CN" altLang="en-US" sz="2400" dirty="0">
                <a:solidFill>
                  <a:srgbClr val="0066FF"/>
                </a:solidFill>
                <a:latin typeface="Times New Roman" panose="02020603050405020304" pitchFamily="18" charset="0"/>
                <a:cs typeface="Times New Roman" panose="02020603050405020304" pitchFamily="18" charset="0"/>
              </a:rPr>
              <a:t>字节</a:t>
            </a:r>
            <a:r>
              <a:rPr lang="zh-CN" altLang="en-US" sz="2400" dirty="0">
                <a:latin typeface="Times New Roman" panose="02020603050405020304" pitchFamily="18" charset="0"/>
                <a:cs typeface="Times New Roman" panose="02020603050405020304" pitchFamily="18" charset="0"/>
              </a:rPr>
              <a:t>作为校验和，放在</a:t>
            </a:r>
            <a:r>
              <a:rPr lang="en-US" altLang="zh-CN" sz="2400" dirty="0">
                <a:latin typeface="Times New Roman" panose="02020603050405020304" pitchFamily="18" charset="0"/>
                <a:cs typeface="Times New Roman" panose="02020603050405020304" pitchFamily="18" charset="0"/>
              </a:rPr>
              <a:t>21</a:t>
            </a:r>
            <a:r>
              <a:rPr lang="zh-CN" altLang="en-US" sz="2400" dirty="0">
                <a:latin typeface="Times New Roman" panose="02020603050405020304" pitchFamily="18" charset="0"/>
                <a:cs typeface="Times New Roman" panose="02020603050405020304" pitchFamily="18" charset="0"/>
              </a:rPr>
              <a:t>字节数据的末尾；</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*：普通地址</a:t>
            </a:r>
            <a:r>
              <a:rPr lang="en-US" altLang="zh-CN" sz="2400" dirty="0">
                <a:latin typeface="Times New Roman" panose="02020603050405020304" pitchFamily="18" charset="0"/>
                <a:cs typeface="Times New Roman" panose="02020603050405020304" pitchFamily="18" charset="0"/>
              </a:rPr>
              <a:t>P2PKH</a:t>
            </a:r>
            <a:r>
              <a:rPr lang="zh-CN" altLang="en-US" sz="2400" dirty="0">
                <a:latin typeface="Times New Roman" panose="02020603050405020304" pitchFamily="18" charset="0"/>
                <a:cs typeface="Times New Roman" panose="02020603050405020304" pitchFamily="18" charset="0"/>
              </a:rPr>
              <a:t>的版本默认值是</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P2SH</a:t>
            </a:r>
            <a:r>
              <a:rPr lang="zh-CN" altLang="en-US" sz="2400" dirty="0">
                <a:latin typeface="Times New Roman" panose="02020603050405020304" pitchFamily="18" charset="0"/>
                <a:cs typeface="Times New Roman" panose="02020603050405020304" pitchFamily="18" charset="0"/>
              </a:rPr>
              <a:t>类型的地址版本默认值是</a:t>
            </a:r>
            <a:r>
              <a:rPr lang="en-US" altLang="zh-CN" sz="2400" dirty="0">
                <a:latin typeface="Times New Roman" panose="02020603050405020304" pitchFamily="18" charset="0"/>
                <a:cs typeface="Times New Roman" panose="02020603050405020304" pitchFamily="18" charset="0"/>
              </a:rPr>
              <a:t>5)</a:t>
            </a:r>
          </a:p>
          <a:p>
            <a:pPr marL="457200" indent="-457200">
              <a:lnSpc>
                <a:spcPct val="130000"/>
              </a:lnSpc>
              <a:buAutoNum type="arabicPeriod"/>
            </a:pPr>
            <a:r>
              <a:rPr lang="zh-CN" altLang="en-US" sz="2400" dirty="0">
                <a:latin typeface="Times New Roman" panose="02020603050405020304" pitchFamily="18" charset="0"/>
                <a:cs typeface="Times New Roman" panose="02020603050405020304" pitchFamily="18" charset="0"/>
              </a:rPr>
              <a:t>对组成的</a:t>
            </a:r>
            <a:r>
              <a:rPr lang="en-US" altLang="zh-CN" sz="2400" dirty="0">
                <a:latin typeface="Times New Roman" panose="02020603050405020304" pitchFamily="18" charset="0"/>
                <a:cs typeface="Times New Roman" panose="02020603050405020304" pitchFamily="18" charset="0"/>
              </a:rPr>
              <a:t>25</a:t>
            </a:r>
            <a:r>
              <a:rPr lang="zh-CN" altLang="en-US" sz="2400" dirty="0">
                <a:latin typeface="Times New Roman" panose="02020603050405020304" pitchFamily="18" charset="0"/>
                <a:cs typeface="Times New Roman" panose="02020603050405020304" pitchFamily="18" charset="0"/>
              </a:rPr>
              <a:t>字节数组</a:t>
            </a:r>
            <a:r>
              <a:rPr lang="en-US" altLang="zh-CN" sz="2400" dirty="0">
                <a:latin typeface="Times New Roman" panose="02020603050405020304" pitchFamily="18" charset="0"/>
                <a:cs typeface="Times New Roman" panose="02020603050405020304" pitchFamily="18" charset="0"/>
              </a:rPr>
              <a:t>---Base58</a:t>
            </a:r>
            <a:r>
              <a:rPr lang="zh-CN" altLang="en-US" sz="2400" dirty="0">
                <a:latin typeface="Times New Roman" panose="02020603050405020304" pitchFamily="18" charset="0"/>
                <a:cs typeface="Times New Roman" panose="02020603050405020304" pitchFamily="18" charset="0"/>
              </a:rPr>
              <a:t>编码</a:t>
            </a:r>
            <a:r>
              <a:rPr lang="en-US" altLang="zh-CN" sz="2400" dirty="0">
                <a:latin typeface="Times New Roman" panose="02020603050405020304" pitchFamily="18" charset="0"/>
                <a:cs typeface="Times New Roman" panose="02020603050405020304" pitchFamily="18" charset="0"/>
              </a:rPr>
              <a:t>---</a:t>
            </a:r>
            <a:r>
              <a:rPr lang="zh-CN" altLang="en-US" sz="2400" dirty="0">
                <a:solidFill>
                  <a:srgbClr val="0066FF"/>
                </a:solidFill>
                <a:latin typeface="Times New Roman" panose="02020603050405020304" pitchFamily="18" charset="0"/>
                <a:cs typeface="Times New Roman" panose="02020603050405020304" pitchFamily="18" charset="0"/>
              </a:rPr>
              <a:t>地址</a:t>
            </a:r>
            <a:r>
              <a:rPr lang="en-US" altLang="zh-C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42839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A4EE8AB-6CF9-4A55-A646-A5E036AC8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714" y="89452"/>
            <a:ext cx="8262956" cy="6382803"/>
          </a:xfrm>
          <a:prstGeom prst="rect">
            <a:avLst/>
          </a:prstGeom>
        </p:spPr>
      </p:pic>
      <p:sp>
        <p:nvSpPr>
          <p:cNvPr id="4" name="矩形 3">
            <a:extLst>
              <a:ext uri="{FF2B5EF4-FFF2-40B4-BE49-F238E27FC236}">
                <a16:creationId xmlns:a16="http://schemas.microsoft.com/office/drawing/2014/main" id="{3747B5DA-EEF0-483A-A73A-000DAB900196}"/>
              </a:ext>
            </a:extLst>
          </p:cNvPr>
          <p:cNvSpPr/>
          <p:nvPr/>
        </p:nvSpPr>
        <p:spPr>
          <a:xfrm>
            <a:off x="3518832" y="6472255"/>
            <a:ext cx="5322291" cy="369332"/>
          </a:xfrm>
          <a:prstGeom prst="rect">
            <a:avLst/>
          </a:prstGeom>
        </p:spPr>
        <p:txBody>
          <a:bodyPr wrap="none">
            <a:spAutoFit/>
          </a:bodyPr>
          <a:lstStyle/>
          <a:p>
            <a:r>
              <a:rPr lang="zh-CN" altLang="en-US" dirty="0"/>
              <a:t>图参考自</a:t>
            </a:r>
            <a:r>
              <a:rPr lang="zh-CN" altLang="en-US" dirty="0">
                <a:hlinkClick r:id="rId3"/>
              </a:rPr>
              <a:t>https://www.jianshu.com/p/700b4e264521</a:t>
            </a:r>
            <a:endParaRPr lang="en-US" altLang="zh-CN" dirty="0"/>
          </a:p>
        </p:txBody>
      </p:sp>
    </p:spTree>
    <p:extLst>
      <p:ext uri="{BB962C8B-B14F-4D97-AF65-F5344CB8AC3E}">
        <p14:creationId xmlns:p14="http://schemas.microsoft.com/office/powerpoint/2010/main" val="4192893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8B4C846-E1AF-4993-AAF0-00F50D6E17E5}"/>
              </a:ext>
            </a:extLst>
          </p:cNvPr>
          <p:cNvSpPr txBox="1"/>
          <p:nvPr/>
        </p:nvSpPr>
        <p:spPr>
          <a:xfrm>
            <a:off x="564874" y="2274838"/>
            <a:ext cx="11569148" cy="2308324"/>
          </a:xfrm>
          <a:prstGeom prst="rect">
            <a:avLst/>
          </a:prstGeom>
          <a:noFill/>
        </p:spPr>
        <p:txBody>
          <a:bodyPr wrap="square" rtlCol="0">
            <a:spAutoFit/>
          </a:bodyPr>
          <a:lstStyle/>
          <a:p>
            <a:r>
              <a:rPr lang="en-US" altLang="zh-CN" sz="2400" dirty="0">
                <a:solidFill>
                  <a:srgbClr val="FF33CC"/>
                </a:solidFill>
              </a:rPr>
              <a:t>Hash</a:t>
            </a:r>
            <a:r>
              <a:rPr lang="zh-CN" altLang="en-US" sz="2400" dirty="0">
                <a:solidFill>
                  <a:srgbClr val="FF33CC"/>
                </a:solidFill>
              </a:rPr>
              <a:t>算法的特点</a:t>
            </a:r>
            <a:r>
              <a:rPr lang="zh-CN" altLang="en-US" sz="2400" dirty="0"/>
              <a:t>：</a:t>
            </a:r>
            <a:endParaRPr lang="en-US" altLang="zh-CN" sz="2400" dirty="0"/>
          </a:p>
          <a:p>
            <a:r>
              <a:rPr lang="zh-CN" altLang="en-US" sz="2400" dirty="0"/>
              <a:t>同样的原始信息用同一个哈希函数总能得到相同的摘要信息</a:t>
            </a:r>
            <a:endParaRPr lang="zh-CN" altLang="en-US" sz="3200" dirty="0"/>
          </a:p>
          <a:p>
            <a:r>
              <a:rPr lang="zh-CN" altLang="en-US" sz="2400" dirty="0">
                <a:solidFill>
                  <a:srgbClr val="0066FF"/>
                </a:solidFill>
              </a:rPr>
              <a:t>正向快速</a:t>
            </a:r>
            <a:r>
              <a:rPr lang="zh-CN" altLang="en-US" sz="2400" dirty="0"/>
              <a:t>：给定原文和</a:t>
            </a:r>
            <a:r>
              <a:rPr lang="en-US" altLang="zh-CN" sz="2400" dirty="0"/>
              <a:t>Hash</a:t>
            </a:r>
            <a:r>
              <a:rPr lang="zh-CN" altLang="en-US" sz="2400" dirty="0"/>
              <a:t>算法，在有限时间和有限资源内能计算得到</a:t>
            </a:r>
            <a:r>
              <a:rPr lang="en-US" altLang="zh-CN" sz="2400" dirty="0"/>
              <a:t>Hash</a:t>
            </a:r>
            <a:r>
              <a:rPr lang="zh-CN" altLang="en-US" sz="2400" dirty="0"/>
              <a:t>值；</a:t>
            </a:r>
          </a:p>
          <a:p>
            <a:r>
              <a:rPr lang="zh-CN" altLang="en-US" sz="2400" dirty="0">
                <a:solidFill>
                  <a:srgbClr val="0066FF"/>
                </a:solidFill>
              </a:rPr>
              <a:t>逆向困难</a:t>
            </a:r>
            <a:r>
              <a:rPr lang="zh-CN" altLang="en-US" sz="2400" dirty="0"/>
              <a:t>：给定</a:t>
            </a:r>
            <a:r>
              <a:rPr lang="en-US" altLang="zh-CN" sz="2400" dirty="0"/>
              <a:t>(</a:t>
            </a:r>
            <a:r>
              <a:rPr lang="zh-CN" altLang="en-US" sz="2400" dirty="0"/>
              <a:t>若干</a:t>
            </a:r>
            <a:r>
              <a:rPr lang="en-US" altLang="zh-CN" sz="2400" dirty="0"/>
              <a:t>) Hash</a:t>
            </a:r>
            <a:r>
              <a:rPr lang="zh-CN" altLang="en-US" sz="2400" dirty="0"/>
              <a:t>值，在有限时间内无法逆推出原文；</a:t>
            </a:r>
          </a:p>
          <a:p>
            <a:r>
              <a:rPr lang="zh-CN" altLang="en-US" sz="2400" dirty="0">
                <a:solidFill>
                  <a:srgbClr val="0066FF"/>
                </a:solidFill>
              </a:rPr>
              <a:t>输入敏感</a:t>
            </a:r>
            <a:r>
              <a:rPr lang="zh-CN" altLang="en-US" sz="2400" dirty="0"/>
              <a:t>：原始输入信息发生任何改变，新产生的</a:t>
            </a:r>
            <a:r>
              <a:rPr lang="en-US" altLang="zh-CN" sz="2400" dirty="0"/>
              <a:t>Hash</a:t>
            </a:r>
            <a:r>
              <a:rPr lang="zh-CN" altLang="en-US" sz="2400" dirty="0"/>
              <a:t>值都应该发生很大变化；</a:t>
            </a:r>
          </a:p>
          <a:p>
            <a:r>
              <a:rPr lang="zh-CN" altLang="en-US" sz="2400" dirty="0">
                <a:solidFill>
                  <a:srgbClr val="0066FF"/>
                </a:solidFill>
              </a:rPr>
              <a:t>抗碰撞</a:t>
            </a:r>
            <a:r>
              <a:rPr lang="zh-CN" altLang="en-US" sz="2400" dirty="0"/>
              <a:t>：    很难找到两段内容不同的明文，使得它们的</a:t>
            </a:r>
            <a:r>
              <a:rPr lang="en-US" altLang="zh-CN" sz="2400" dirty="0"/>
              <a:t>Hash</a:t>
            </a:r>
            <a:r>
              <a:rPr lang="zh-CN" altLang="en-US" sz="2400" dirty="0"/>
              <a:t>值一致</a:t>
            </a:r>
            <a:r>
              <a:rPr lang="en-US" altLang="zh-CN" sz="2400" dirty="0"/>
              <a:t>(</a:t>
            </a:r>
            <a:r>
              <a:rPr lang="zh-CN" altLang="en-US" sz="2400" dirty="0"/>
              <a:t>即发生碰撞</a:t>
            </a:r>
            <a:r>
              <a:rPr lang="en-US" altLang="zh-CN" sz="2400" dirty="0"/>
              <a:t>).</a:t>
            </a:r>
            <a:endParaRPr lang="zh-CN" altLang="en-US" sz="2400" dirty="0"/>
          </a:p>
        </p:txBody>
      </p:sp>
      <p:sp>
        <p:nvSpPr>
          <p:cNvPr id="3" name="文本框 2">
            <a:extLst>
              <a:ext uri="{FF2B5EF4-FFF2-40B4-BE49-F238E27FC236}">
                <a16:creationId xmlns:a16="http://schemas.microsoft.com/office/drawing/2014/main" id="{AFF45943-BFC2-4E97-8B0D-5C5A10B94965}"/>
              </a:ext>
            </a:extLst>
          </p:cNvPr>
          <p:cNvSpPr txBox="1"/>
          <p:nvPr/>
        </p:nvSpPr>
        <p:spPr>
          <a:xfrm>
            <a:off x="564874" y="5125926"/>
            <a:ext cx="10883348" cy="1200329"/>
          </a:xfrm>
          <a:prstGeom prst="rect">
            <a:avLst/>
          </a:prstGeom>
          <a:noFill/>
        </p:spPr>
        <p:txBody>
          <a:bodyPr wrap="square" rtlCol="0">
            <a:spAutoFit/>
          </a:bodyPr>
          <a:lstStyle/>
          <a:p>
            <a:r>
              <a:rPr lang="zh-CN" altLang="en-US" sz="2400" dirty="0"/>
              <a:t>“抗碰撞性”，可分为“弱抗碰撞性”和“强抗碰撞性”。</a:t>
            </a:r>
            <a:endParaRPr lang="en-US" altLang="zh-CN" sz="2400" dirty="0"/>
          </a:p>
          <a:p>
            <a:r>
              <a:rPr lang="zh-CN" altLang="en-US" sz="2400" dirty="0">
                <a:solidFill>
                  <a:srgbClr val="0066FF"/>
                </a:solidFill>
              </a:rPr>
              <a:t>给定原文前提下</a:t>
            </a:r>
            <a:r>
              <a:rPr lang="zh-CN" altLang="en-US" sz="2400" dirty="0"/>
              <a:t>，无法找到与之碰撞的其它原文，则算法具有“</a:t>
            </a:r>
            <a:r>
              <a:rPr lang="zh-CN" altLang="en-US" sz="2400" dirty="0">
                <a:solidFill>
                  <a:srgbClr val="0066FF"/>
                </a:solidFill>
              </a:rPr>
              <a:t>弱抗碰撞性</a:t>
            </a:r>
            <a:r>
              <a:rPr lang="zh-CN" altLang="en-US" sz="2400" dirty="0"/>
              <a:t>”；</a:t>
            </a:r>
            <a:endParaRPr lang="en-US" altLang="zh-CN" sz="2400" dirty="0"/>
          </a:p>
          <a:p>
            <a:r>
              <a:rPr lang="zh-CN" altLang="en-US" sz="2400" dirty="0"/>
              <a:t>更一般地，如果无法找到</a:t>
            </a:r>
            <a:r>
              <a:rPr lang="zh-CN" altLang="en-US" sz="2400" dirty="0">
                <a:solidFill>
                  <a:srgbClr val="0066FF"/>
                </a:solidFill>
              </a:rPr>
              <a:t>任意两个</a:t>
            </a:r>
            <a:r>
              <a:rPr lang="zh-CN" altLang="en-US" sz="2400" dirty="0"/>
              <a:t>可碰撞的原文，则称算法具有“</a:t>
            </a:r>
            <a:r>
              <a:rPr lang="zh-CN" altLang="en-US" sz="2400" dirty="0">
                <a:solidFill>
                  <a:srgbClr val="0066FF"/>
                </a:solidFill>
              </a:rPr>
              <a:t>强抗碰撞性</a:t>
            </a:r>
            <a:r>
              <a:rPr lang="zh-CN" altLang="en-US" sz="2400" dirty="0"/>
              <a:t>”。</a:t>
            </a:r>
          </a:p>
        </p:txBody>
      </p:sp>
      <p:sp>
        <p:nvSpPr>
          <p:cNvPr id="4" name="文本框 3">
            <a:extLst>
              <a:ext uri="{FF2B5EF4-FFF2-40B4-BE49-F238E27FC236}">
                <a16:creationId xmlns:a16="http://schemas.microsoft.com/office/drawing/2014/main" id="{CBA30C30-D631-4069-84ED-B4DD5E772D83}"/>
              </a:ext>
            </a:extLst>
          </p:cNvPr>
          <p:cNvSpPr txBox="1"/>
          <p:nvPr/>
        </p:nvSpPr>
        <p:spPr>
          <a:xfrm>
            <a:off x="564874" y="990529"/>
            <a:ext cx="9919252" cy="830997"/>
          </a:xfrm>
          <a:prstGeom prst="rect">
            <a:avLst/>
          </a:prstGeom>
          <a:noFill/>
        </p:spPr>
        <p:txBody>
          <a:bodyPr wrap="square" rtlCol="0">
            <a:spAutoFit/>
          </a:bodyPr>
          <a:lstStyle/>
          <a:p>
            <a:r>
              <a:rPr lang="zh-CN" altLang="en-US" sz="2400" dirty="0"/>
              <a:t>哈希函数：</a:t>
            </a:r>
            <a:r>
              <a:rPr lang="en-US" altLang="zh-CN" sz="2400" dirty="0"/>
              <a:t>Hash(</a:t>
            </a:r>
            <a:r>
              <a:rPr lang="zh-CN" altLang="en-US" sz="2400" dirty="0"/>
              <a:t>原始信息</a:t>
            </a:r>
            <a:r>
              <a:rPr lang="en-US" altLang="zh-CN" sz="2400" dirty="0"/>
              <a:t>) = </a:t>
            </a:r>
            <a:r>
              <a:rPr lang="zh-CN" altLang="en-US" sz="2400" dirty="0"/>
              <a:t>摘要信息</a:t>
            </a:r>
            <a:br>
              <a:rPr lang="zh-CN" altLang="en-US" sz="2400" dirty="0"/>
            </a:br>
            <a:r>
              <a:rPr lang="zh-CN" altLang="en-US" sz="2400" dirty="0"/>
              <a:t>原始信息可以是任意的信息</a:t>
            </a:r>
            <a:r>
              <a:rPr lang="en-US" altLang="zh-CN" sz="2400" dirty="0"/>
              <a:t>, hash</a:t>
            </a:r>
            <a:r>
              <a:rPr lang="zh-CN" altLang="en-US" sz="2400" dirty="0"/>
              <a:t>之后会得到一个简短的摘要信息</a:t>
            </a:r>
          </a:p>
        </p:txBody>
      </p:sp>
      <p:sp>
        <p:nvSpPr>
          <p:cNvPr id="5" name="文本框 4">
            <a:extLst>
              <a:ext uri="{FF2B5EF4-FFF2-40B4-BE49-F238E27FC236}">
                <a16:creationId xmlns:a16="http://schemas.microsoft.com/office/drawing/2014/main" id="{E831E621-C588-4FA4-BBC5-0373B99DCA4C}"/>
              </a:ext>
            </a:extLst>
          </p:cNvPr>
          <p:cNvSpPr txBox="1"/>
          <p:nvPr/>
        </p:nvSpPr>
        <p:spPr>
          <a:xfrm>
            <a:off x="5017604" y="270135"/>
            <a:ext cx="1977887" cy="523220"/>
          </a:xfrm>
          <a:prstGeom prst="rect">
            <a:avLst/>
          </a:prstGeom>
          <a:noFill/>
        </p:spPr>
        <p:txBody>
          <a:bodyPr wrap="square" rtlCol="0">
            <a:spAutoFit/>
          </a:bodyPr>
          <a:lstStyle/>
          <a:p>
            <a:r>
              <a:rPr lang="en-US" altLang="zh-CN" sz="2800" b="1" dirty="0">
                <a:solidFill>
                  <a:srgbClr val="FF33CC"/>
                </a:solidFill>
                <a:latin typeface="Times New Roman" panose="02020603050405020304" pitchFamily="18" charset="0"/>
                <a:cs typeface="Times New Roman" panose="02020603050405020304" pitchFamily="18" charset="0"/>
              </a:rPr>
              <a:t>Hash</a:t>
            </a:r>
            <a:r>
              <a:rPr lang="zh-CN" altLang="en-US" sz="2800" b="1" dirty="0">
                <a:solidFill>
                  <a:srgbClr val="FF33CC"/>
                </a:solidFill>
                <a:latin typeface="Times New Roman" panose="02020603050405020304" pitchFamily="18" charset="0"/>
                <a:cs typeface="Times New Roman" panose="02020603050405020304" pitchFamily="18" charset="0"/>
              </a:rPr>
              <a:t>函数</a:t>
            </a:r>
          </a:p>
        </p:txBody>
      </p:sp>
    </p:spTree>
    <p:extLst>
      <p:ext uri="{BB962C8B-B14F-4D97-AF65-F5344CB8AC3E}">
        <p14:creationId xmlns:p14="http://schemas.microsoft.com/office/powerpoint/2010/main" val="1306337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C78753-67BF-439D-89C3-A1570B5DB9EB}"/>
              </a:ext>
            </a:extLst>
          </p:cNvPr>
          <p:cNvSpPr txBox="1"/>
          <p:nvPr/>
        </p:nvSpPr>
        <p:spPr>
          <a:xfrm>
            <a:off x="616226" y="1297980"/>
            <a:ext cx="11131826" cy="461665"/>
          </a:xfrm>
          <a:prstGeom prst="rect">
            <a:avLst/>
          </a:prstGeom>
          <a:noFill/>
        </p:spPr>
        <p:txBody>
          <a:bodyPr wrap="square" rtlCol="0">
            <a:spAutoFit/>
          </a:bodyPr>
          <a:lstStyle/>
          <a:p>
            <a:r>
              <a:rPr lang="zh-CN" altLang="zh-CN" sz="2400" dirty="0"/>
              <a:t>一笔交易就是</a:t>
            </a:r>
            <a:r>
              <a:rPr lang="zh-CN" altLang="zh-CN" sz="2400" u="sng" dirty="0"/>
              <a:t>一个地址的比特币</a:t>
            </a:r>
            <a:r>
              <a:rPr lang="zh-CN" altLang="zh-CN" sz="2400" dirty="0"/>
              <a:t>，转移到</a:t>
            </a:r>
            <a:r>
              <a:rPr lang="zh-CN" altLang="zh-CN" sz="2400" u="sng" dirty="0"/>
              <a:t>另一个地址</a:t>
            </a:r>
            <a:r>
              <a:rPr lang="zh-CN" altLang="zh-CN" sz="2400" dirty="0"/>
              <a:t>。</a:t>
            </a:r>
            <a:endParaRPr lang="zh-CN" altLang="en-US" sz="2400" dirty="0"/>
          </a:p>
        </p:txBody>
      </p:sp>
      <p:sp>
        <p:nvSpPr>
          <p:cNvPr id="5" name="矩形 4">
            <a:extLst>
              <a:ext uri="{FF2B5EF4-FFF2-40B4-BE49-F238E27FC236}">
                <a16:creationId xmlns:a16="http://schemas.microsoft.com/office/drawing/2014/main" id="{5527D5F0-62EA-41C2-A8F3-AFAB70C8E90D}"/>
              </a:ext>
            </a:extLst>
          </p:cNvPr>
          <p:cNvSpPr/>
          <p:nvPr/>
        </p:nvSpPr>
        <p:spPr>
          <a:xfrm>
            <a:off x="4668979" y="352047"/>
            <a:ext cx="2339102" cy="461665"/>
          </a:xfrm>
          <a:prstGeom prst="rect">
            <a:avLst/>
          </a:prstGeom>
        </p:spPr>
        <p:txBody>
          <a:bodyPr wrap="none">
            <a:spAutoFit/>
          </a:bodyPr>
          <a:lstStyle/>
          <a:p>
            <a:r>
              <a:rPr lang="zh-CN" altLang="zh-CN" sz="2400" b="1" dirty="0">
                <a:solidFill>
                  <a:srgbClr val="FF0000"/>
                </a:solidFill>
                <a:latin typeface="Times New Roman" panose="02020603050405020304" pitchFamily="18" charset="0"/>
                <a:cs typeface="Times New Roman" panose="02020603050405020304" pitchFamily="18" charset="0"/>
              </a:rPr>
              <a:t>比特币交易过程</a:t>
            </a:r>
            <a:endParaRPr lang="zh-CN" altLang="en-US" sz="2400" b="1" dirty="0"/>
          </a:p>
        </p:txBody>
      </p:sp>
      <p:sp>
        <p:nvSpPr>
          <p:cNvPr id="6" name="矩形 5">
            <a:extLst>
              <a:ext uri="{FF2B5EF4-FFF2-40B4-BE49-F238E27FC236}">
                <a16:creationId xmlns:a16="http://schemas.microsoft.com/office/drawing/2014/main" id="{2F5E3D4D-643A-45FD-A82F-6728F71727DF}"/>
              </a:ext>
            </a:extLst>
          </p:cNvPr>
          <p:cNvSpPr/>
          <p:nvPr/>
        </p:nvSpPr>
        <p:spPr>
          <a:xfrm>
            <a:off x="616226" y="2107806"/>
            <a:ext cx="7579319" cy="461665"/>
          </a:xfrm>
          <a:prstGeom prst="rect">
            <a:avLst/>
          </a:prstGeom>
        </p:spPr>
        <p:txBody>
          <a:bodyPr wrap="none">
            <a:spAutoFit/>
          </a:bodyPr>
          <a:lstStyle/>
          <a:p>
            <a:r>
              <a:rPr lang="en-US" altLang="zh-CN" sz="2400" dirty="0">
                <a:solidFill>
                  <a:srgbClr val="555555"/>
                </a:solidFill>
                <a:latin typeface="Lato"/>
              </a:rPr>
              <a:t>1.</a:t>
            </a:r>
            <a:r>
              <a:rPr lang="en-US" altLang="zh-CN" sz="2400" dirty="0">
                <a:solidFill>
                  <a:srgbClr val="FF33CC"/>
                </a:solidFill>
                <a:latin typeface="Lato"/>
              </a:rPr>
              <a:t>Hash</a:t>
            </a:r>
            <a:r>
              <a:rPr lang="en-US" altLang="zh-CN" sz="2400" dirty="0">
                <a:solidFill>
                  <a:srgbClr val="555555"/>
                </a:solidFill>
                <a:latin typeface="Lato"/>
              </a:rPr>
              <a:t>: </a:t>
            </a:r>
            <a:r>
              <a:rPr lang="zh-CN" altLang="en-US" sz="2400" dirty="0">
                <a:solidFill>
                  <a:srgbClr val="555555"/>
                </a:solidFill>
                <a:latin typeface="Lato"/>
              </a:rPr>
              <a:t>付款节点对交易进行</a:t>
            </a:r>
            <a:r>
              <a:rPr lang="en-US" altLang="zh-CN" sz="2400" dirty="0">
                <a:solidFill>
                  <a:srgbClr val="555555"/>
                </a:solidFill>
                <a:latin typeface="Lato"/>
              </a:rPr>
              <a:t>hash</a:t>
            </a:r>
            <a:r>
              <a:rPr lang="zh-CN" altLang="en-US" sz="2400" dirty="0">
                <a:solidFill>
                  <a:srgbClr val="555555"/>
                </a:solidFill>
                <a:latin typeface="Lato"/>
              </a:rPr>
              <a:t>， 得到一个交易摘要</a:t>
            </a:r>
            <a:r>
              <a:rPr lang="en-US" altLang="zh-CN" sz="2400" dirty="0">
                <a:solidFill>
                  <a:srgbClr val="555555"/>
                </a:solidFill>
                <a:latin typeface="Lato"/>
              </a:rPr>
              <a:t>:</a:t>
            </a:r>
            <a:endParaRPr lang="zh-CN" altLang="en-US" sz="2400" dirty="0"/>
          </a:p>
        </p:txBody>
      </p:sp>
      <p:sp>
        <p:nvSpPr>
          <p:cNvPr id="7" name="矩形 6">
            <a:extLst>
              <a:ext uri="{FF2B5EF4-FFF2-40B4-BE49-F238E27FC236}">
                <a16:creationId xmlns:a16="http://schemas.microsoft.com/office/drawing/2014/main" id="{BC364B3C-C7B3-40C3-ABD8-E1FD9143F337}"/>
              </a:ext>
            </a:extLst>
          </p:cNvPr>
          <p:cNvSpPr/>
          <p:nvPr/>
        </p:nvSpPr>
        <p:spPr>
          <a:xfrm>
            <a:off x="761741" y="2845437"/>
            <a:ext cx="9186076" cy="400110"/>
          </a:xfrm>
          <a:prstGeom prst="rect">
            <a:avLst/>
          </a:prstGeom>
        </p:spPr>
        <p:txBody>
          <a:bodyPr wrap="square">
            <a:spAutoFit/>
          </a:bodyPr>
          <a:lstStyle/>
          <a:p>
            <a:r>
              <a:rPr lang="zh-CN" altLang="en-US" sz="2000" dirty="0">
                <a:solidFill>
                  <a:srgbClr val="4D4D4C"/>
                </a:solidFill>
                <a:latin typeface="consolas" panose="020B0609020204030204" pitchFamily="49" charset="0"/>
              </a:rPr>
              <a:t>伪代码</a:t>
            </a:r>
            <a:r>
              <a:rPr lang="en-US" altLang="zh-CN" sz="2000" dirty="0">
                <a:solidFill>
                  <a:srgbClr val="4D4D4C"/>
                </a:solidFill>
                <a:latin typeface="consolas" panose="020B0609020204030204" pitchFamily="49" charset="0"/>
              </a:rPr>
              <a:t>---hash(‘{“</a:t>
            </a:r>
            <a:r>
              <a:rPr lang="zh-CN" altLang="en-US" sz="2000" dirty="0">
                <a:solidFill>
                  <a:srgbClr val="4D4D4C"/>
                </a:solidFill>
                <a:latin typeface="consolas" panose="020B0609020204030204" pitchFamily="49" charset="0"/>
              </a:rPr>
              <a:t>付款地址</a:t>
            </a:r>
            <a:r>
              <a:rPr lang="en-US" altLang="zh-CN" sz="2000" dirty="0">
                <a:solidFill>
                  <a:srgbClr val="4D4D4C"/>
                </a:solidFill>
                <a:latin typeface="consolas" panose="020B0609020204030204" pitchFamily="49" charset="0"/>
              </a:rPr>
              <a:t>“, ”</a:t>
            </a:r>
            <a:r>
              <a:rPr lang="zh-CN" altLang="en-US" sz="2000" dirty="0">
                <a:solidFill>
                  <a:srgbClr val="4D4D4C"/>
                </a:solidFill>
                <a:latin typeface="consolas" panose="020B0609020204030204" pitchFamily="49" charset="0"/>
              </a:rPr>
              <a:t>收款地址</a:t>
            </a:r>
            <a:r>
              <a:rPr lang="en-US" altLang="zh-CN" sz="2000" dirty="0">
                <a:solidFill>
                  <a:srgbClr val="4D4D4C"/>
                </a:solidFill>
                <a:latin typeface="consolas" panose="020B0609020204030204" pitchFamily="49" charset="0"/>
              </a:rPr>
              <a:t>“,”</a:t>
            </a:r>
            <a:r>
              <a:rPr lang="zh-CN" altLang="en-US" sz="2000" dirty="0">
                <a:solidFill>
                  <a:srgbClr val="4D4D4C"/>
                </a:solidFill>
                <a:latin typeface="consolas" panose="020B0609020204030204" pitchFamily="49" charset="0"/>
              </a:rPr>
              <a:t>金额</a:t>
            </a:r>
            <a:r>
              <a:rPr lang="en-US" altLang="zh-CN" sz="2000" dirty="0">
                <a:solidFill>
                  <a:srgbClr val="4D4D4C"/>
                </a:solidFill>
                <a:latin typeface="consolas" panose="020B0609020204030204" pitchFamily="49" charset="0"/>
              </a:rPr>
              <a:t>”}’) --&gt; “</a:t>
            </a:r>
            <a:r>
              <a:rPr lang="zh-CN" altLang="en-US" sz="2000" dirty="0">
                <a:solidFill>
                  <a:srgbClr val="4D4D4C"/>
                </a:solidFill>
                <a:latin typeface="consolas" panose="020B0609020204030204" pitchFamily="49" charset="0"/>
              </a:rPr>
              <a:t>交易摘要</a:t>
            </a:r>
            <a:r>
              <a:rPr lang="en-US" altLang="zh-CN" sz="2000" dirty="0">
                <a:solidFill>
                  <a:srgbClr val="4D4D4C"/>
                </a:solidFill>
                <a:latin typeface="consolas" panose="020B0609020204030204" pitchFamily="49" charset="0"/>
              </a:rPr>
              <a:t>"</a:t>
            </a:r>
            <a:endParaRPr lang="zh-CN" altLang="en-US" sz="2000" dirty="0"/>
          </a:p>
        </p:txBody>
      </p:sp>
      <p:sp>
        <p:nvSpPr>
          <p:cNvPr id="8" name="矩形 7">
            <a:extLst>
              <a:ext uri="{FF2B5EF4-FFF2-40B4-BE49-F238E27FC236}">
                <a16:creationId xmlns:a16="http://schemas.microsoft.com/office/drawing/2014/main" id="{3DA5BA82-8BD8-423F-9B56-9A060749F555}"/>
              </a:ext>
            </a:extLst>
          </p:cNvPr>
          <p:cNvSpPr/>
          <p:nvPr/>
        </p:nvSpPr>
        <p:spPr>
          <a:xfrm>
            <a:off x="616226" y="3747294"/>
            <a:ext cx="6351419" cy="461665"/>
          </a:xfrm>
          <a:prstGeom prst="rect">
            <a:avLst/>
          </a:prstGeom>
        </p:spPr>
        <p:txBody>
          <a:bodyPr wrap="none">
            <a:spAutoFit/>
          </a:bodyPr>
          <a:lstStyle/>
          <a:p>
            <a:r>
              <a:rPr lang="en-US" altLang="zh-CN" sz="2400" dirty="0">
                <a:solidFill>
                  <a:srgbClr val="555555"/>
                </a:solidFill>
                <a:latin typeface="Lato"/>
              </a:rPr>
              <a:t>2. </a:t>
            </a:r>
            <a:r>
              <a:rPr lang="zh-CN" altLang="en-US" sz="2400" dirty="0">
                <a:solidFill>
                  <a:srgbClr val="FF33CC"/>
                </a:solidFill>
                <a:latin typeface="Lato"/>
              </a:rPr>
              <a:t>签名</a:t>
            </a:r>
            <a:r>
              <a:rPr lang="zh-CN" altLang="en-US" sz="2400" dirty="0">
                <a:solidFill>
                  <a:srgbClr val="555555"/>
                </a:solidFill>
                <a:latin typeface="Lato"/>
              </a:rPr>
              <a:t>：付款节点用私钥对交易摘要进行签名</a:t>
            </a:r>
            <a:endParaRPr lang="zh-CN" altLang="en-US" sz="2400" dirty="0"/>
          </a:p>
        </p:txBody>
      </p:sp>
      <p:sp>
        <p:nvSpPr>
          <p:cNvPr id="9" name="矩形 8">
            <a:extLst>
              <a:ext uri="{FF2B5EF4-FFF2-40B4-BE49-F238E27FC236}">
                <a16:creationId xmlns:a16="http://schemas.microsoft.com/office/drawing/2014/main" id="{178848DF-E0A9-42BB-A7F8-9FCB4C085F89}"/>
              </a:ext>
            </a:extLst>
          </p:cNvPr>
          <p:cNvSpPr/>
          <p:nvPr/>
        </p:nvSpPr>
        <p:spPr>
          <a:xfrm>
            <a:off x="761741" y="4423370"/>
            <a:ext cx="7814476" cy="400110"/>
          </a:xfrm>
          <a:prstGeom prst="rect">
            <a:avLst/>
          </a:prstGeom>
        </p:spPr>
        <p:txBody>
          <a:bodyPr wrap="square">
            <a:spAutoFit/>
          </a:bodyPr>
          <a:lstStyle/>
          <a:p>
            <a:r>
              <a:rPr lang="zh-CN" altLang="en-US" sz="2000" dirty="0">
                <a:solidFill>
                  <a:srgbClr val="4D4D4C"/>
                </a:solidFill>
                <a:latin typeface="consolas" panose="020B0609020204030204" pitchFamily="49" charset="0"/>
              </a:rPr>
              <a:t>伪代码</a:t>
            </a:r>
            <a:r>
              <a:rPr lang="en-US" altLang="zh-CN" sz="2000" dirty="0">
                <a:solidFill>
                  <a:srgbClr val="4D4D4C"/>
                </a:solidFill>
                <a:latin typeface="consolas" panose="020B0609020204030204" pitchFamily="49" charset="0"/>
              </a:rPr>
              <a:t>---sign("</a:t>
            </a:r>
            <a:r>
              <a:rPr lang="zh-CN" altLang="en-US" sz="2000" dirty="0">
                <a:solidFill>
                  <a:srgbClr val="4D4D4C"/>
                </a:solidFill>
                <a:latin typeface="consolas" panose="020B0609020204030204" pitchFamily="49" charset="0"/>
              </a:rPr>
              <a:t>交易摘要</a:t>
            </a:r>
            <a:r>
              <a:rPr lang="en-US" altLang="zh-CN" sz="2000" dirty="0">
                <a:solidFill>
                  <a:srgbClr val="4D4D4C"/>
                </a:solidFill>
                <a:latin typeface="consolas" panose="020B0609020204030204" pitchFamily="49" charset="0"/>
              </a:rPr>
              <a:t>“,"</a:t>
            </a:r>
            <a:r>
              <a:rPr lang="zh-CN" altLang="en-US" sz="2000" dirty="0">
                <a:solidFill>
                  <a:srgbClr val="4D4D4C"/>
                </a:solidFill>
                <a:latin typeface="consolas" panose="020B0609020204030204" pitchFamily="49" charset="0"/>
              </a:rPr>
              <a:t>私钥</a:t>
            </a:r>
            <a:r>
              <a:rPr lang="en-US" altLang="zh-CN" sz="2000" dirty="0">
                <a:solidFill>
                  <a:srgbClr val="4D4D4C"/>
                </a:solidFill>
                <a:latin typeface="consolas" panose="020B0609020204030204" pitchFamily="49" charset="0"/>
              </a:rPr>
              <a:t>") --&gt; "</a:t>
            </a:r>
            <a:r>
              <a:rPr lang="zh-CN" altLang="en-US" sz="2000" dirty="0">
                <a:solidFill>
                  <a:srgbClr val="4D4D4C"/>
                </a:solidFill>
                <a:latin typeface="consolas" panose="020B0609020204030204" pitchFamily="49" charset="0"/>
              </a:rPr>
              <a:t>签名信息</a:t>
            </a:r>
            <a:r>
              <a:rPr lang="en-US" altLang="zh-CN" sz="2000" dirty="0">
                <a:solidFill>
                  <a:srgbClr val="4D4D4C"/>
                </a:solidFill>
                <a:latin typeface="consolas" panose="020B0609020204030204" pitchFamily="49" charset="0"/>
              </a:rPr>
              <a:t>"</a:t>
            </a:r>
            <a:endParaRPr lang="zh-CN" altLang="en-US" sz="2000" dirty="0">
              <a:solidFill>
                <a:srgbClr val="4D4D4C"/>
              </a:solidFill>
              <a:latin typeface="consolas" panose="020B0609020204030204" pitchFamily="49" charset="0"/>
            </a:endParaRPr>
          </a:p>
        </p:txBody>
      </p:sp>
      <p:sp>
        <p:nvSpPr>
          <p:cNvPr id="10" name="矩形 9">
            <a:extLst>
              <a:ext uri="{FF2B5EF4-FFF2-40B4-BE49-F238E27FC236}">
                <a16:creationId xmlns:a16="http://schemas.microsoft.com/office/drawing/2014/main" id="{15D0547B-D9C9-4D72-BC9D-7A50C03ACF8A}"/>
              </a:ext>
            </a:extLst>
          </p:cNvPr>
          <p:cNvSpPr/>
          <p:nvPr/>
        </p:nvSpPr>
        <p:spPr>
          <a:xfrm>
            <a:off x="616226" y="5299501"/>
            <a:ext cx="11330609" cy="461665"/>
          </a:xfrm>
          <a:prstGeom prst="rect">
            <a:avLst/>
          </a:prstGeom>
        </p:spPr>
        <p:txBody>
          <a:bodyPr wrap="square">
            <a:spAutoFit/>
          </a:bodyPr>
          <a:lstStyle/>
          <a:p>
            <a:r>
              <a:rPr lang="en-US" altLang="zh-CN" sz="2400" dirty="0">
                <a:solidFill>
                  <a:srgbClr val="555555"/>
                </a:solidFill>
                <a:latin typeface="Lato"/>
              </a:rPr>
              <a:t>3. </a:t>
            </a:r>
            <a:r>
              <a:rPr lang="zh-CN" altLang="en-US" sz="2400" dirty="0">
                <a:solidFill>
                  <a:srgbClr val="FF33CC"/>
                </a:solidFill>
                <a:latin typeface="Lato"/>
              </a:rPr>
              <a:t>广播</a:t>
            </a:r>
            <a:r>
              <a:rPr lang="zh-CN" altLang="en-US" sz="2400" dirty="0">
                <a:solidFill>
                  <a:srgbClr val="555555"/>
                </a:solidFill>
                <a:latin typeface="Lato"/>
              </a:rPr>
              <a:t>：付款节点广播交易原始信息和签名信息到相连的其它节点</a:t>
            </a:r>
            <a:endParaRPr lang="zh-CN" altLang="en-US" sz="2400" dirty="0"/>
          </a:p>
        </p:txBody>
      </p:sp>
    </p:spTree>
    <p:extLst>
      <p:ext uri="{BB962C8B-B14F-4D97-AF65-F5344CB8AC3E}">
        <p14:creationId xmlns:p14="http://schemas.microsoft.com/office/powerpoint/2010/main" val="2768117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CA620C5-AC56-48A6-871A-015221729D82}"/>
              </a:ext>
            </a:extLst>
          </p:cNvPr>
          <p:cNvSpPr txBox="1"/>
          <p:nvPr/>
        </p:nvSpPr>
        <p:spPr>
          <a:xfrm>
            <a:off x="470452" y="4078359"/>
            <a:ext cx="11251096" cy="2308324"/>
          </a:xfrm>
          <a:prstGeom prst="rect">
            <a:avLst/>
          </a:prstGeom>
          <a:noFill/>
        </p:spPr>
        <p:txBody>
          <a:bodyPr wrap="square" rtlCol="0">
            <a:spAutoFit/>
          </a:bodyPr>
          <a:lstStyle/>
          <a:p>
            <a:r>
              <a:rPr lang="zh-CN" altLang="en-US" sz="2400" dirty="0">
                <a:solidFill>
                  <a:srgbClr val="FF33CC"/>
                </a:solidFill>
              </a:rPr>
              <a:t>小结</a:t>
            </a:r>
            <a:r>
              <a:rPr lang="zh-CN" altLang="en-US" sz="2400" dirty="0"/>
              <a:t>：</a:t>
            </a:r>
            <a:r>
              <a:rPr lang="zh-CN" altLang="zh-CN" sz="2400" dirty="0"/>
              <a:t>比特币协议规定，申报交易的时候，除了交易金额，</a:t>
            </a:r>
            <a:r>
              <a:rPr lang="zh-CN" altLang="en-US" sz="2400" dirty="0">
                <a:solidFill>
                  <a:srgbClr val="555555"/>
                </a:solidFill>
                <a:latin typeface="Lato"/>
              </a:rPr>
              <a:t>付款节点</a:t>
            </a:r>
            <a:r>
              <a:rPr lang="zh-CN" altLang="zh-CN" sz="2400" dirty="0"/>
              <a:t>还必须提供以下数据：</a:t>
            </a:r>
          </a:p>
          <a:p>
            <a:r>
              <a:rPr lang="zh-CN" altLang="zh-CN" sz="2400" dirty="0"/>
              <a:t>（</a:t>
            </a:r>
            <a:r>
              <a:rPr lang="en-US" altLang="zh-CN" sz="2400" dirty="0"/>
              <a:t>1</a:t>
            </a:r>
            <a:r>
              <a:rPr lang="zh-CN" altLang="zh-CN" sz="2400" dirty="0"/>
              <a:t>）上一笔交易的</a:t>
            </a:r>
            <a:r>
              <a:rPr lang="en-US" altLang="zh-CN" sz="2400" dirty="0"/>
              <a:t> Hash</a:t>
            </a:r>
            <a:r>
              <a:rPr lang="zh-CN" altLang="zh-CN" sz="2400" dirty="0"/>
              <a:t>（</a:t>
            </a:r>
            <a:r>
              <a:rPr lang="zh-CN" altLang="en-US" sz="2400" dirty="0">
                <a:solidFill>
                  <a:srgbClr val="555555"/>
                </a:solidFill>
                <a:latin typeface="Lato"/>
              </a:rPr>
              <a:t>付款节点</a:t>
            </a:r>
            <a:r>
              <a:rPr lang="zh-CN" altLang="zh-CN" sz="2400" dirty="0"/>
              <a:t>从哪里得到这些比特币）</a:t>
            </a:r>
          </a:p>
          <a:p>
            <a:r>
              <a:rPr lang="zh-CN" altLang="zh-CN" sz="2400" dirty="0"/>
              <a:t>（</a:t>
            </a:r>
            <a:r>
              <a:rPr lang="en-US" altLang="zh-CN" sz="2400" dirty="0"/>
              <a:t>2</a:t>
            </a:r>
            <a:r>
              <a:rPr lang="zh-CN" altLang="zh-CN" sz="2400" dirty="0"/>
              <a:t>）本次交易双方的地址</a:t>
            </a:r>
          </a:p>
          <a:p>
            <a:r>
              <a:rPr lang="zh-CN" altLang="zh-CN" sz="2400" dirty="0"/>
              <a:t>（</a:t>
            </a:r>
            <a:r>
              <a:rPr lang="en-US" altLang="zh-CN" sz="2400" dirty="0"/>
              <a:t>3</a:t>
            </a:r>
            <a:r>
              <a:rPr lang="zh-CN" altLang="zh-CN" sz="2400" dirty="0"/>
              <a:t>）</a:t>
            </a:r>
            <a:r>
              <a:rPr lang="zh-CN" altLang="en-US" sz="2400" dirty="0"/>
              <a:t>付款节点</a:t>
            </a:r>
            <a:r>
              <a:rPr lang="zh-CN" altLang="zh-CN" sz="2400" dirty="0"/>
              <a:t>的公钥</a:t>
            </a:r>
          </a:p>
          <a:p>
            <a:r>
              <a:rPr lang="zh-CN" altLang="zh-CN" sz="2400" dirty="0"/>
              <a:t>（</a:t>
            </a:r>
            <a:r>
              <a:rPr lang="en-US" altLang="zh-CN" sz="2400" dirty="0"/>
              <a:t>4</a:t>
            </a:r>
            <a:r>
              <a:rPr lang="zh-CN" altLang="zh-CN" sz="2400" dirty="0"/>
              <a:t>）</a:t>
            </a:r>
            <a:r>
              <a:rPr lang="zh-CN" altLang="en-US" sz="2400" dirty="0"/>
              <a:t>付款节点</a:t>
            </a:r>
            <a:r>
              <a:rPr lang="zh-CN" altLang="zh-CN" sz="2400" dirty="0"/>
              <a:t>的私钥生成的数字签名</a:t>
            </a:r>
          </a:p>
        </p:txBody>
      </p:sp>
      <p:sp>
        <p:nvSpPr>
          <p:cNvPr id="5" name="矩形 4">
            <a:extLst>
              <a:ext uri="{FF2B5EF4-FFF2-40B4-BE49-F238E27FC236}">
                <a16:creationId xmlns:a16="http://schemas.microsoft.com/office/drawing/2014/main" id="{F832E8E9-5266-461B-AA53-4D0DC90EB660}"/>
              </a:ext>
            </a:extLst>
          </p:cNvPr>
          <p:cNvSpPr/>
          <p:nvPr/>
        </p:nvSpPr>
        <p:spPr>
          <a:xfrm>
            <a:off x="4668979" y="352047"/>
            <a:ext cx="2339102" cy="461665"/>
          </a:xfrm>
          <a:prstGeom prst="rect">
            <a:avLst/>
          </a:prstGeom>
        </p:spPr>
        <p:txBody>
          <a:bodyPr wrap="none">
            <a:spAutoFit/>
          </a:bodyPr>
          <a:lstStyle/>
          <a:p>
            <a:r>
              <a:rPr lang="zh-CN" altLang="zh-CN" sz="2400" b="1" dirty="0">
                <a:solidFill>
                  <a:srgbClr val="FF0000"/>
                </a:solidFill>
                <a:latin typeface="Times New Roman" panose="02020603050405020304" pitchFamily="18" charset="0"/>
                <a:cs typeface="Times New Roman" panose="02020603050405020304" pitchFamily="18" charset="0"/>
              </a:rPr>
              <a:t>比特币交易过程</a:t>
            </a:r>
            <a:endParaRPr lang="zh-CN" altLang="en-US" sz="2400" b="1" dirty="0"/>
          </a:p>
        </p:txBody>
      </p:sp>
      <p:sp>
        <p:nvSpPr>
          <p:cNvPr id="6" name="矩形 5">
            <a:extLst>
              <a:ext uri="{FF2B5EF4-FFF2-40B4-BE49-F238E27FC236}">
                <a16:creationId xmlns:a16="http://schemas.microsoft.com/office/drawing/2014/main" id="{D924D2A4-F22D-488E-87B9-F9351A15F2FA}"/>
              </a:ext>
            </a:extLst>
          </p:cNvPr>
          <p:cNvSpPr/>
          <p:nvPr/>
        </p:nvSpPr>
        <p:spPr>
          <a:xfrm>
            <a:off x="348770" y="1151860"/>
            <a:ext cx="11330609" cy="1938992"/>
          </a:xfrm>
          <a:prstGeom prst="rect">
            <a:avLst/>
          </a:prstGeom>
        </p:spPr>
        <p:txBody>
          <a:bodyPr wrap="square">
            <a:spAutoFit/>
          </a:bodyPr>
          <a:lstStyle/>
          <a:p>
            <a:r>
              <a:rPr lang="en-US" altLang="zh-CN" sz="2400" dirty="0">
                <a:solidFill>
                  <a:srgbClr val="555555"/>
                </a:solidFill>
                <a:latin typeface="Lato"/>
              </a:rPr>
              <a:t>4. </a:t>
            </a:r>
            <a:r>
              <a:rPr lang="zh-CN" altLang="en-US" sz="2400" dirty="0">
                <a:solidFill>
                  <a:srgbClr val="FF33CC"/>
                </a:solidFill>
                <a:latin typeface="Lato"/>
              </a:rPr>
              <a:t>验证</a:t>
            </a:r>
            <a:r>
              <a:rPr lang="zh-CN" altLang="en-US" sz="2400" dirty="0">
                <a:solidFill>
                  <a:srgbClr val="555555"/>
                </a:solidFill>
                <a:latin typeface="Lato"/>
              </a:rPr>
              <a:t>：其它节点在收到广播信息之后，会</a:t>
            </a:r>
            <a:r>
              <a:rPr lang="zh-CN" altLang="zh-CN" sz="2400" dirty="0">
                <a:solidFill>
                  <a:srgbClr val="555555"/>
                </a:solidFill>
                <a:latin typeface="Lato"/>
              </a:rPr>
              <a:t>验证这笔交易是否属实</a:t>
            </a:r>
            <a:r>
              <a:rPr lang="zh-CN" altLang="zh-CN" sz="2400" dirty="0"/>
              <a:t>，需要</a:t>
            </a:r>
            <a:r>
              <a:rPr lang="en-US" altLang="zh-CN" sz="2400" dirty="0"/>
              <a:t>3</a:t>
            </a:r>
            <a:r>
              <a:rPr lang="zh-CN" altLang="zh-CN" sz="2400" dirty="0"/>
              <a:t>步：</a:t>
            </a:r>
          </a:p>
          <a:p>
            <a:r>
              <a:rPr lang="zh-CN" altLang="zh-CN" sz="2400" dirty="0"/>
              <a:t>（</a:t>
            </a:r>
            <a:r>
              <a:rPr lang="en-US" altLang="zh-CN" sz="2400" dirty="0"/>
              <a:t>1</a:t>
            </a:r>
            <a:r>
              <a:rPr lang="zh-CN" altLang="zh-CN" sz="2400" dirty="0"/>
              <a:t>）找到上一笔交易，确认支付方的比特币来源。</a:t>
            </a:r>
          </a:p>
          <a:p>
            <a:r>
              <a:rPr lang="zh-CN" altLang="zh-CN" sz="2400" dirty="0"/>
              <a:t>（</a:t>
            </a:r>
            <a:r>
              <a:rPr lang="en-US" altLang="zh-CN" sz="2400" dirty="0"/>
              <a:t>2</a:t>
            </a:r>
            <a:r>
              <a:rPr lang="zh-CN" altLang="zh-CN" sz="2400" dirty="0"/>
              <a:t>）算出支付方公钥的指纹，确认与支付方的地址一致，从而保证公钥属实。</a:t>
            </a:r>
          </a:p>
          <a:p>
            <a:r>
              <a:rPr lang="zh-CN" altLang="zh-CN" sz="2400" dirty="0"/>
              <a:t>（</a:t>
            </a:r>
            <a:r>
              <a:rPr lang="en-US" altLang="zh-CN" sz="2400" dirty="0"/>
              <a:t>3</a:t>
            </a:r>
            <a:r>
              <a:rPr lang="zh-CN" altLang="zh-CN" sz="2400" dirty="0"/>
              <a:t>）使用公钥去解开数字签名，保证私钥属实。</a:t>
            </a:r>
            <a:endParaRPr lang="en-US" altLang="zh-CN" sz="2400" dirty="0"/>
          </a:p>
          <a:p>
            <a:r>
              <a:rPr lang="en-US" altLang="zh-CN" sz="2400" dirty="0">
                <a:solidFill>
                  <a:srgbClr val="555555"/>
                </a:solidFill>
                <a:latin typeface="Lato"/>
              </a:rPr>
              <a:t>          </a:t>
            </a:r>
            <a:r>
              <a:rPr lang="en-US" altLang="zh-CN" sz="2400" dirty="0"/>
              <a:t>If </a:t>
            </a:r>
            <a:r>
              <a:rPr lang="zh-CN" altLang="en-US" sz="2400" dirty="0"/>
              <a:t>验证通过</a:t>
            </a:r>
            <a:r>
              <a:rPr lang="en-US" altLang="zh-CN" sz="2400" dirty="0"/>
              <a:t>, </a:t>
            </a:r>
            <a:r>
              <a:rPr lang="zh-CN" altLang="en-US" sz="2400" dirty="0"/>
              <a:t>交易将被打包</a:t>
            </a:r>
          </a:p>
        </p:txBody>
      </p:sp>
      <p:sp>
        <p:nvSpPr>
          <p:cNvPr id="7" name="文本框 6">
            <a:extLst>
              <a:ext uri="{FF2B5EF4-FFF2-40B4-BE49-F238E27FC236}">
                <a16:creationId xmlns:a16="http://schemas.microsoft.com/office/drawing/2014/main" id="{A462B4F4-A95D-434F-BBC4-9FD57D901F0B}"/>
              </a:ext>
            </a:extLst>
          </p:cNvPr>
          <p:cNvSpPr txBox="1"/>
          <p:nvPr/>
        </p:nvSpPr>
        <p:spPr>
          <a:xfrm>
            <a:off x="1172818" y="3090852"/>
            <a:ext cx="10227365" cy="461665"/>
          </a:xfrm>
          <a:prstGeom prst="rect">
            <a:avLst/>
          </a:prstGeom>
          <a:noFill/>
        </p:spPr>
        <p:txBody>
          <a:bodyPr wrap="square" rtlCol="0">
            <a:spAutoFit/>
          </a:bodyPr>
          <a:lstStyle/>
          <a:p>
            <a:r>
              <a:rPr lang="zh-CN" altLang="zh-CN" sz="2400" dirty="0"/>
              <a:t>所有的交易数据都会传送到矿工那里</a:t>
            </a:r>
            <a:r>
              <a:rPr lang="zh-CN" altLang="en-US" sz="2400" dirty="0"/>
              <a:t>，</a:t>
            </a:r>
            <a:r>
              <a:rPr lang="zh-CN" altLang="zh-CN" sz="2400" dirty="0"/>
              <a:t>矿工负责把这些交易写入区块链。</a:t>
            </a:r>
            <a:endParaRPr lang="zh-CN" altLang="en-US" sz="2400" dirty="0"/>
          </a:p>
        </p:txBody>
      </p:sp>
    </p:spTree>
    <p:extLst>
      <p:ext uri="{BB962C8B-B14F-4D97-AF65-F5344CB8AC3E}">
        <p14:creationId xmlns:p14="http://schemas.microsoft.com/office/powerpoint/2010/main" val="3357298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7AAB45F-0F0F-44A7-BF73-66D6B0B54FE3}"/>
              </a:ext>
            </a:extLst>
          </p:cNvPr>
          <p:cNvSpPr txBox="1"/>
          <p:nvPr/>
        </p:nvSpPr>
        <p:spPr>
          <a:xfrm>
            <a:off x="556590" y="1389534"/>
            <a:ext cx="11340547" cy="1200329"/>
          </a:xfrm>
          <a:prstGeom prst="rect">
            <a:avLst/>
          </a:prstGeom>
          <a:noFill/>
        </p:spPr>
        <p:txBody>
          <a:bodyPr wrap="square" rtlCol="0">
            <a:spAutoFit/>
          </a:bodyPr>
          <a:lstStyle/>
          <a:p>
            <a:r>
              <a:rPr lang="zh-CN" altLang="zh-CN" sz="2400" dirty="0"/>
              <a:t>根据比特币协议，</a:t>
            </a:r>
            <a:r>
              <a:rPr lang="zh-CN" altLang="zh-CN" sz="2400" dirty="0">
                <a:solidFill>
                  <a:srgbClr val="FF0000"/>
                </a:solidFill>
              </a:rPr>
              <a:t>一个区块</a:t>
            </a:r>
            <a:r>
              <a:rPr lang="zh-CN" altLang="zh-CN" sz="2400" dirty="0"/>
              <a:t>的大小最大是 </a:t>
            </a:r>
            <a:r>
              <a:rPr lang="en-US" altLang="zh-CN" sz="2400" dirty="0">
                <a:solidFill>
                  <a:srgbClr val="FF0000"/>
                </a:solidFill>
              </a:rPr>
              <a:t>1MB</a:t>
            </a:r>
            <a:r>
              <a:rPr lang="zh-CN" altLang="zh-CN" sz="2400" dirty="0"/>
              <a:t>，而一笔交易大概是</a:t>
            </a:r>
            <a:r>
              <a:rPr lang="en-US" altLang="zh-CN" sz="2400" dirty="0">
                <a:solidFill>
                  <a:srgbClr val="FF0000"/>
                </a:solidFill>
              </a:rPr>
              <a:t>500</a:t>
            </a:r>
            <a:r>
              <a:rPr lang="zh-CN" altLang="zh-CN" sz="2400" dirty="0">
                <a:solidFill>
                  <a:srgbClr val="FF0000"/>
                </a:solidFill>
              </a:rPr>
              <a:t>字节</a:t>
            </a:r>
            <a:r>
              <a:rPr lang="zh-CN" altLang="zh-CN" sz="2400" dirty="0"/>
              <a:t>左右，因此一个区块最多可以包含</a:t>
            </a:r>
            <a:r>
              <a:rPr lang="en-US" altLang="zh-CN" sz="2400" dirty="0">
                <a:solidFill>
                  <a:srgbClr val="FF0000"/>
                </a:solidFill>
              </a:rPr>
              <a:t>2000</a:t>
            </a:r>
            <a:r>
              <a:rPr lang="zh-CN" altLang="zh-CN" sz="2400" dirty="0">
                <a:solidFill>
                  <a:srgbClr val="FF0000"/>
                </a:solidFill>
              </a:rPr>
              <a:t>多笔交易</a:t>
            </a:r>
            <a:r>
              <a:rPr lang="en-US" altLang="zh-CN" sz="2400" dirty="0"/>
              <a:t>, </a:t>
            </a:r>
            <a:r>
              <a:rPr lang="zh-CN" altLang="zh-CN" sz="2400" dirty="0"/>
              <a:t>换算一下，就是处理速度为</a:t>
            </a:r>
            <a:r>
              <a:rPr lang="en-US" altLang="zh-CN" sz="2400" dirty="0">
                <a:solidFill>
                  <a:srgbClr val="FF0000"/>
                </a:solidFill>
              </a:rPr>
              <a:t>3</a:t>
            </a:r>
            <a:r>
              <a:rPr lang="zh-CN" altLang="zh-CN" sz="2400" dirty="0">
                <a:solidFill>
                  <a:srgbClr val="FF0000"/>
                </a:solidFill>
              </a:rPr>
              <a:t>～</a:t>
            </a:r>
            <a:r>
              <a:rPr lang="en-US" altLang="zh-CN" sz="2400" dirty="0">
                <a:solidFill>
                  <a:srgbClr val="FF0000"/>
                </a:solidFill>
              </a:rPr>
              <a:t>5</a:t>
            </a:r>
            <a:r>
              <a:rPr lang="zh-CN" altLang="zh-CN" sz="2400" dirty="0">
                <a:solidFill>
                  <a:srgbClr val="FF0000"/>
                </a:solidFill>
              </a:rPr>
              <a:t>笔</a:t>
            </a:r>
            <a:r>
              <a:rPr lang="en-US" altLang="zh-CN" sz="2400" dirty="0">
                <a:solidFill>
                  <a:srgbClr val="FF0000"/>
                </a:solidFill>
              </a:rPr>
              <a:t>/</a:t>
            </a:r>
            <a:r>
              <a:rPr lang="zh-CN" altLang="zh-CN" sz="2400" dirty="0">
                <a:solidFill>
                  <a:srgbClr val="FF0000"/>
                </a:solidFill>
              </a:rPr>
              <a:t>秒</a:t>
            </a:r>
            <a:r>
              <a:rPr lang="zh-CN" altLang="zh-CN" sz="2400" dirty="0"/>
              <a:t>。矿工负责把这</a:t>
            </a:r>
            <a:r>
              <a:rPr lang="en-US" altLang="zh-CN" sz="2400" dirty="0"/>
              <a:t>2000</a:t>
            </a:r>
            <a:r>
              <a:rPr lang="zh-CN" altLang="zh-CN" sz="2400" dirty="0"/>
              <a:t>多笔交易打包在一起，组成一个区块，然后计算这个区块的哈希。</a:t>
            </a:r>
          </a:p>
        </p:txBody>
      </p:sp>
      <p:sp>
        <p:nvSpPr>
          <p:cNvPr id="5" name="文本框 4">
            <a:extLst>
              <a:ext uri="{FF2B5EF4-FFF2-40B4-BE49-F238E27FC236}">
                <a16:creationId xmlns:a16="http://schemas.microsoft.com/office/drawing/2014/main" id="{5717F9B0-908F-40CD-B22F-69AD50B8D509}"/>
              </a:ext>
            </a:extLst>
          </p:cNvPr>
          <p:cNvSpPr txBox="1"/>
          <p:nvPr/>
        </p:nvSpPr>
        <p:spPr>
          <a:xfrm>
            <a:off x="556589" y="2929310"/>
            <a:ext cx="11340547" cy="2677656"/>
          </a:xfrm>
          <a:prstGeom prst="rect">
            <a:avLst/>
          </a:prstGeom>
          <a:noFill/>
        </p:spPr>
        <p:txBody>
          <a:bodyPr wrap="square" rtlCol="0">
            <a:spAutoFit/>
          </a:bodyPr>
          <a:lstStyle/>
          <a:p>
            <a:r>
              <a:rPr lang="zh-CN" altLang="zh-CN" sz="2400" dirty="0"/>
              <a:t>区块链发生了一次分叉，诞生了一个新协议，称为 </a:t>
            </a:r>
            <a:r>
              <a:rPr lang="en-US" altLang="zh-CN" sz="2400" dirty="0">
                <a:solidFill>
                  <a:srgbClr val="FF0000"/>
                </a:solidFill>
              </a:rPr>
              <a:t>Bitcoin Cash</a:t>
            </a:r>
            <a:r>
              <a:rPr lang="zh-CN" altLang="zh-CN" sz="2400" dirty="0"/>
              <a:t>（简称 </a:t>
            </a:r>
            <a:r>
              <a:rPr lang="en-US" altLang="zh-CN" sz="2400" dirty="0">
                <a:solidFill>
                  <a:srgbClr val="FF0000"/>
                </a:solidFill>
              </a:rPr>
              <a:t>BCH</a:t>
            </a:r>
            <a:r>
              <a:rPr lang="zh-CN" altLang="zh-CN" sz="2400" dirty="0"/>
              <a:t>）。这种新货币其他方面都与比特币一致，就是每个区块的大小从</a:t>
            </a:r>
            <a:r>
              <a:rPr lang="en-US" altLang="zh-CN" sz="2400" dirty="0"/>
              <a:t> 1MB </a:t>
            </a:r>
            <a:r>
              <a:rPr lang="zh-CN" altLang="zh-CN" sz="2400" dirty="0"/>
              <a:t>增加到了</a:t>
            </a:r>
            <a:r>
              <a:rPr lang="en-US" altLang="zh-CN" sz="2400" dirty="0"/>
              <a:t> </a:t>
            </a:r>
            <a:r>
              <a:rPr lang="en-US" altLang="zh-CN" sz="2400" dirty="0">
                <a:solidFill>
                  <a:srgbClr val="FF0000"/>
                </a:solidFill>
              </a:rPr>
              <a:t>8MB</a:t>
            </a:r>
            <a:r>
              <a:rPr lang="zh-CN" altLang="zh-CN" sz="2400" dirty="0"/>
              <a:t>，因此处理速度提升了</a:t>
            </a:r>
            <a:r>
              <a:rPr lang="en-US" altLang="zh-CN" sz="2400" dirty="0"/>
              <a:t>8</a:t>
            </a:r>
            <a:r>
              <a:rPr lang="zh-CN" altLang="zh-CN" sz="2400" dirty="0"/>
              <a:t>倍，手续费也低得多。该协议是对原有区块链的分叉，因此当时持有比特币的人，等于一人获赠了一份同样数量的</a:t>
            </a:r>
            <a:r>
              <a:rPr lang="en-US" altLang="zh-CN" sz="2400" dirty="0"/>
              <a:t> BCH, BCH </a:t>
            </a:r>
            <a:r>
              <a:rPr lang="zh-CN" altLang="zh-CN" sz="2400" dirty="0"/>
              <a:t>等于创造了一种新货币，还有人提议，原始比特币的区块大小提升到</a:t>
            </a:r>
            <a:r>
              <a:rPr lang="en-US" altLang="zh-CN" sz="2400" dirty="0"/>
              <a:t> 2MB</a:t>
            </a:r>
            <a:r>
              <a:rPr lang="zh-CN" altLang="zh-CN" sz="2400" dirty="0"/>
              <a:t>，这称为 </a:t>
            </a:r>
            <a:r>
              <a:rPr lang="en-US" altLang="zh-CN" sz="2400" dirty="0">
                <a:solidFill>
                  <a:srgbClr val="FF0000"/>
                </a:solidFill>
              </a:rPr>
              <a:t>SegWit2x </a:t>
            </a:r>
            <a:r>
              <a:rPr lang="zh-CN" altLang="zh-CN" sz="2400" dirty="0"/>
              <a:t>。这个建议原定于</a:t>
            </a:r>
            <a:r>
              <a:rPr lang="en-US" altLang="zh-CN" sz="2400" dirty="0"/>
              <a:t>2017</a:t>
            </a:r>
            <a:r>
              <a:rPr lang="zh-CN" altLang="zh-CN" sz="2400" dirty="0"/>
              <a:t>年</a:t>
            </a:r>
            <a:r>
              <a:rPr lang="en-US" altLang="zh-CN" sz="2400" dirty="0"/>
              <a:t>11</a:t>
            </a:r>
            <a:r>
              <a:rPr lang="zh-CN" altLang="zh-CN" sz="2400" dirty="0"/>
              <a:t>月实施，但是最后一刻由于缺乏共识，就被取消了，目前还在讨论中。</a:t>
            </a:r>
            <a:endParaRPr lang="zh-CN" altLang="en-US" sz="2400" dirty="0"/>
          </a:p>
        </p:txBody>
      </p:sp>
      <p:sp>
        <p:nvSpPr>
          <p:cNvPr id="6" name="矩形 5">
            <a:extLst>
              <a:ext uri="{FF2B5EF4-FFF2-40B4-BE49-F238E27FC236}">
                <a16:creationId xmlns:a16="http://schemas.microsoft.com/office/drawing/2014/main" id="{BE5736DA-33FA-492B-8B76-0776D25850C6}"/>
              </a:ext>
            </a:extLst>
          </p:cNvPr>
          <p:cNvSpPr/>
          <p:nvPr/>
        </p:nvSpPr>
        <p:spPr>
          <a:xfrm>
            <a:off x="5072948" y="459367"/>
            <a:ext cx="1790875" cy="461665"/>
          </a:xfrm>
          <a:prstGeom prst="rect">
            <a:avLst/>
          </a:prstGeom>
        </p:spPr>
        <p:txBody>
          <a:bodyPr wrap="none">
            <a:spAutoFit/>
          </a:bodyPr>
          <a:lstStyle/>
          <a:p>
            <a:r>
              <a:rPr lang="zh-CN" altLang="zh-CN" sz="2400" b="1" dirty="0">
                <a:solidFill>
                  <a:srgbClr val="FF0000"/>
                </a:solidFill>
              </a:rPr>
              <a:t>区块的扩容</a:t>
            </a:r>
            <a:endParaRPr lang="zh-CN" altLang="zh-CN" sz="2400" b="1" dirty="0"/>
          </a:p>
        </p:txBody>
      </p:sp>
    </p:spTree>
    <p:extLst>
      <p:ext uri="{BB962C8B-B14F-4D97-AF65-F5344CB8AC3E}">
        <p14:creationId xmlns:p14="http://schemas.microsoft.com/office/powerpoint/2010/main" val="3908372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4411CC6-0471-4435-B21C-84D525CD2985}"/>
              </a:ext>
            </a:extLst>
          </p:cNvPr>
          <p:cNvSpPr/>
          <p:nvPr/>
        </p:nvSpPr>
        <p:spPr>
          <a:xfrm>
            <a:off x="217004" y="595126"/>
            <a:ext cx="12023035" cy="2308324"/>
          </a:xfrm>
          <a:prstGeom prst="rect">
            <a:avLst/>
          </a:prstGeom>
        </p:spPr>
        <p:txBody>
          <a:bodyPr wrap="square">
            <a:spAutoFit/>
          </a:bodyPr>
          <a:lstStyle/>
          <a:p>
            <a:r>
              <a:rPr lang="zh-CN" altLang="en-US" sz="2400" dirty="0">
                <a:solidFill>
                  <a:srgbClr val="FF33CC"/>
                </a:solidFill>
              </a:rPr>
              <a:t>区块容量</a:t>
            </a:r>
            <a:r>
              <a:rPr lang="zh-CN" altLang="en-US" sz="2400" dirty="0"/>
              <a:t>：更大的区块容量可以带来更高的交易吞吐率，但会</a:t>
            </a:r>
            <a:r>
              <a:rPr lang="zh-CN" altLang="en-US" sz="2400" dirty="0">
                <a:solidFill>
                  <a:srgbClr val="0066FF"/>
                </a:solidFill>
              </a:rPr>
              <a:t>增加挖矿成本</a:t>
            </a:r>
            <a:r>
              <a:rPr lang="zh-CN" altLang="en-US" sz="2400" dirty="0"/>
              <a:t>，带来</a:t>
            </a:r>
            <a:r>
              <a:rPr lang="zh-CN" altLang="en-US" sz="2400" dirty="0">
                <a:solidFill>
                  <a:srgbClr val="0066FF"/>
                </a:solidFill>
              </a:rPr>
              <a:t>中心</a:t>
            </a:r>
          </a:p>
          <a:p>
            <a:r>
              <a:rPr lang="zh-CN" altLang="en-US" sz="2400" dirty="0">
                <a:solidFill>
                  <a:srgbClr val="0066FF"/>
                </a:solidFill>
              </a:rPr>
              <a:t>化</a:t>
            </a:r>
            <a:r>
              <a:rPr lang="zh-CN" altLang="en-US" sz="2400" dirty="0"/>
              <a:t>的风险，同时</a:t>
            </a:r>
            <a:r>
              <a:rPr lang="zh-CN" altLang="en-US" sz="2400" dirty="0">
                <a:solidFill>
                  <a:srgbClr val="0066FF"/>
                </a:solidFill>
              </a:rPr>
              <a:t>增大存储</a:t>
            </a:r>
            <a:r>
              <a:rPr lang="zh-CN" altLang="en-US" sz="2400" dirty="0"/>
              <a:t>的代价。兼顾多方面的考虑，当前的区块容量上限设定为</a:t>
            </a:r>
          </a:p>
          <a:p>
            <a:r>
              <a:rPr lang="en-US" altLang="zh-CN" sz="2400" dirty="0"/>
              <a:t>1MB</a:t>
            </a:r>
            <a:r>
              <a:rPr lang="zh-CN" altLang="en-US" sz="2400" dirty="0"/>
              <a:t>。</a:t>
            </a:r>
            <a:endParaRPr lang="en-US" altLang="zh-CN" sz="2400" dirty="0"/>
          </a:p>
          <a:p>
            <a:endParaRPr lang="zh-CN" altLang="en-US" sz="2400" dirty="0"/>
          </a:p>
          <a:p>
            <a:r>
              <a:rPr lang="zh-CN" altLang="en-US" sz="2400" dirty="0">
                <a:solidFill>
                  <a:srgbClr val="FF33CC"/>
                </a:solidFill>
              </a:rPr>
              <a:t>出块间隔时间</a:t>
            </a:r>
            <a:r>
              <a:rPr lang="zh-CN" altLang="en-US" sz="2400" dirty="0"/>
              <a:t>：更短的出块间隔可以缩短交易确认的时间，但也可能导致</a:t>
            </a:r>
            <a:r>
              <a:rPr lang="zh-CN" altLang="en-US" sz="2400" dirty="0">
                <a:solidFill>
                  <a:srgbClr val="0066FF"/>
                </a:solidFill>
              </a:rPr>
              <a:t>分叉增多</a:t>
            </a:r>
            <a:r>
              <a:rPr lang="zh-CN" altLang="en-US" sz="2400" dirty="0"/>
              <a:t>，</a:t>
            </a:r>
            <a:r>
              <a:rPr lang="zh-CN" altLang="en-US" sz="2400" dirty="0">
                <a:solidFill>
                  <a:srgbClr val="0066FF"/>
                </a:solidFill>
              </a:rPr>
              <a:t>降</a:t>
            </a:r>
          </a:p>
          <a:p>
            <a:r>
              <a:rPr lang="zh-CN" altLang="en-US" sz="2400" dirty="0">
                <a:solidFill>
                  <a:srgbClr val="0066FF"/>
                </a:solidFill>
              </a:rPr>
              <a:t>低网络可用性</a:t>
            </a:r>
            <a:r>
              <a:rPr lang="zh-CN" altLang="en-US" sz="2400" dirty="0"/>
              <a:t>。</a:t>
            </a:r>
          </a:p>
        </p:txBody>
      </p:sp>
      <p:sp>
        <p:nvSpPr>
          <p:cNvPr id="3" name="矩形 2">
            <a:extLst>
              <a:ext uri="{FF2B5EF4-FFF2-40B4-BE49-F238E27FC236}">
                <a16:creationId xmlns:a16="http://schemas.microsoft.com/office/drawing/2014/main" id="{F79B5625-B8BE-4C61-B315-CE8331AE8A3F}"/>
              </a:ext>
            </a:extLst>
          </p:cNvPr>
          <p:cNvSpPr/>
          <p:nvPr/>
        </p:nvSpPr>
        <p:spPr>
          <a:xfrm>
            <a:off x="217004" y="3294029"/>
            <a:ext cx="11757992" cy="2455159"/>
          </a:xfrm>
          <a:prstGeom prst="rect">
            <a:avLst/>
          </a:prstGeom>
        </p:spPr>
        <p:txBody>
          <a:bodyPr wrap="square">
            <a:spAutoFit/>
          </a:bodyPr>
          <a:lstStyle/>
          <a:p>
            <a:pPr>
              <a:lnSpc>
                <a:spcPct val="130000"/>
              </a:lnSpc>
            </a:pPr>
            <a:r>
              <a:rPr lang="zh-CN" altLang="en-US" sz="2400" dirty="0"/>
              <a:t>区块链并不适用于高频交易的场景</a:t>
            </a:r>
            <a:r>
              <a:rPr lang="en-US" altLang="zh-CN" sz="2400" dirty="0"/>
              <a:t>.</a:t>
            </a:r>
          </a:p>
          <a:p>
            <a:pPr>
              <a:lnSpc>
                <a:spcPct val="130000"/>
              </a:lnSpc>
            </a:pPr>
            <a:r>
              <a:rPr lang="zh-CN" altLang="en-US" sz="2400" dirty="0"/>
              <a:t>为了提高处理性能，一方面可以提升单个节点的性能（如采用高配置的硬件），同时设计优化的策略和</a:t>
            </a:r>
            <a:r>
              <a:rPr lang="zh-CN" altLang="en-US" sz="2400" dirty="0">
                <a:solidFill>
                  <a:srgbClr val="0066FF"/>
                </a:solidFill>
              </a:rPr>
              <a:t>算法</a:t>
            </a:r>
            <a:r>
              <a:rPr lang="zh-CN" altLang="en-US" sz="2400" dirty="0"/>
              <a:t>，提高性能；另外一方面可将交易</a:t>
            </a:r>
            <a:r>
              <a:rPr lang="zh-CN" altLang="en-US" sz="2400" dirty="0">
                <a:solidFill>
                  <a:srgbClr val="0066FF"/>
                </a:solidFill>
              </a:rPr>
              <a:t>处理卸载（</a:t>
            </a:r>
            <a:r>
              <a:rPr lang="en-US" altLang="zh-CN" sz="2400" dirty="0">
                <a:solidFill>
                  <a:srgbClr val="0066FF"/>
                </a:solidFill>
              </a:rPr>
              <a:t>off-load</a:t>
            </a:r>
            <a:r>
              <a:rPr lang="zh-CN" altLang="en-US" sz="2400" dirty="0">
                <a:solidFill>
                  <a:srgbClr val="0066FF"/>
                </a:solidFill>
              </a:rPr>
              <a:t>）到链下</a:t>
            </a:r>
            <a:r>
              <a:rPr lang="zh-CN" altLang="en-US" sz="2400" dirty="0"/>
              <a:t>。只用区块链记录最终交易信息，如比特币社区提出的</a:t>
            </a:r>
            <a:r>
              <a:rPr lang="zh-CN" altLang="en-US" sz="2400" dirty="0">
                <a:solidFill>
                  <a:srgbClr val="0066FF"/>
                </a:solidFill>
              </a:rPr>
              <a:t>闪电网络</a:t>
            </a:r>
            <a:r>
              <a:rPr lang="zh-CN" altLang="en-US" sz="2400" dirty="0"/>
              <a:t>等设计</a:t>
            </a:r>
            <a:r>
              <a:rPr lang="en-US" altLang="zh-CN" sz="2400" dirty="0"/>
              <a:t>, </a:t>
            </a:r>
            <a:r>
              <a:rPr lang="zh-CN" altLang="en-US" sz="2400" dirty="0"/>
              <a:t>类似地，侧链（</a:t>
            </a:r>
            <a:r>
              <a:rPr lang="en-US" altLang="zh-CN" sz="2400" dirty="0"/>
              <a:t>side	chain</a:t>
            </a:r>
            <a:r>
              <a:rPr lang="zh-CN" altLang="en-US" sz="2400" dirty="0"/>
              <a:t>）、影子链（</a:t>
            </a:r>
            <a:r>
              <a:rPr lang="en-US" altLang="zh-CN" sz="2400" dirty="0"/>
              <a:t>shadow	chain</a:t>
            </a:r>
            <a:r>
              <a:rPr lang="zh-CN" altLang="en-US" sz="2400" dirty="0"/>
              <a:t>）等思路</a:t>
            </a:r>
            <a:r>
              <a:rPr lang="en-US" altLang="zh-CN" sz="2400" dirty="0"/>
              <a:t>.</a:t>
            </a:r>
            <a:endParaRPr lang="zh-CN" altLang="en-US" sz="2400" dirty="0"/>
          </a:p>
        </p:txBody>
      </p:sp>
      <p:sp>
        <p:nvSpPr>
          <p:cNvPr id="4" name="文本框 3">
            <a:extLst>
              <a:ext uri="{FF2B5EF4-FFF2-40B4-BE49-F238E27FC236}">
                <a16:creationId xmlns:a16="http://schemas.microsoft.com/office/drawing/2014/main" id="{FAD11ADB-5579-4F45-9FE5-283B76DF328D}"/>
              </a:ext>
            </a:extLst>
          </p:cNvPr>
          <p:cNvSpPr txBox="1"/>
          <p:nvPr/>
        </p:nvSpPr>
        <p:spPr>
          <a:xfrm>
            <a:off x="357807" y="6062819"/>
            <a:ext cx="10575235" cy="400110"/>
          </a:xfrm>
          <a:prstGeom prst="rect">
            <a:avLst/>
          </a:prstGeom>
          <a:noFill/>
        </p:spPr>
        <p:txBody>
          <a:bodyPr wrap="square" rtlCol="0">
            <a:spAutoFit/>
          </a:bodyPr>
          <a:lstStyle/>
          <a:p>
            <a:r>
              <a:rPr lang="zh-CN" altLang="en-US" sz="2000" dirty="0"/>
              <a:t>详细的区块链应用场景，请参阅</a:t>
            </a:r>
            <a:r>
              <a:rPr lang="en-US" altLang="zh-CN" sz="2000" dirty="0"/>
              <a:t>《</a:t>
            </a:r>
            <a:r>
              <a:rPr lang="zh-CN" altLang="en-US" sz="2000" dirty="0"/>
              <a:t>区块链技术指南</a:t>
            </a:r>
            <a:r>
              <a:rPr lang="en-US" altLang="zh-CN" sz="2000" dirty="0"/>
              <a:t>》</a:t>
            </a:r>
            <a:endParaRPr lang="zh-CN" altLang="en-US" sz="2000" dirty="0"/>
          </a:p>
        </p:txBody>
      </p:sp>
    </p:spTree>
    <p:extLst>
      <p:ext uri="{BB962C8B-B14F-4D97-AF65-F5344CB8AC3E}">
        <p14:creationId xmlns:p14="http://schemas.microsoft.com/office/powerpoint/2010/main" val="2437522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D81395C-DC3C-4E00-8E48-7FBF3A7EEE1D}"/>
              </a:ext>
            </a:extLst>
          </p:cNvPr>
          <p:cNvSpPr txBox="1"/>
          <p:nvPr/>
        </p:nvSpPr>
        <p:spPr>
          <a:xfrm>
            <a:off x="1749287" y="1083365"/>
            <a:ext cx="9392478" cy="3785652"/>
          </a:xfrm>
          <a:prstGeom prst="rect">
            <a:avLst/>
          </a:prstGeom>
          <a:noFill/>
        </p:spPr>
        <p:txBody>
          <a:bodyPr wrap="square" rtlCol="0">
            <a:spAutoFit/>
          </a:bodyPr>
          <a:lstStyle/>
          <a:p>
            <a:r>
              <a:rPr lang="zh-CN" altLang="en-US" sz="2400" dirty="0"/>
              <a:t>                                    </a:t>
            </a:r>
            <a:r>
              <a:rPr lang="en-US" altLang="zh-CN" sz="2400" dirty="0"/>
              <a:t>PPT</a:t>
            </a:r>
            <a:r>
              <a:rPr lang="zh-CN" altLang="en-US" sz="2400" dirty="0"/>
              <a:t>的参考资料</a:t>
            </a:r>
            <a:endParaRPr lang="en-US" altLang="zh-CN" sz="2400" dirty="0"/>
          </a:p>
          <a:p>
            <a:endParaRPr lang="en-US" altLang="zh-CN" sz="2400" dirty="0"/>
          </a:p>
          <a:p>
            <a:pPr marL="457200" indent="-457200">
              <a:buAutoNum type="arabicPeriod"/>
            </a:pPr>
            <a:r>
              <a:rPr lang="en-US" altLang="zh-CN" sz="2400" dirty="0"/>
              <a:t>《</a:t>
            </a:r>
            <a:r>
              <a:rPr lang="zh-CN" altLang="en-US" sz="2400" dirty="0"/>
              <a:t>区块链技术指南</a:t>
            </a:r>
            <a:r>
              <a:rPr lang="en-US" altLang="zh-CN" sz="2400" dirty="0"/>
              <a:t>》</a:t>
            </a:r>
            <a:r>
              <a:rPr lang="zh-CN" altLang="en-US" sz="2400" dirty="0"/>
              <a:t>，下载地址</a:t>
            </a:r>
            <a:r>
              <a:rPr lang="en-US" altLang="zh-CN" sz="2400" dirty="0">
                <a:hlinkClick r:id="rId2"/>
              </a:rPr>
              <a:t>https://github.com/yeasy/blockchain_guide/blob/master/README.md</a:t>
            </a:r>
            <a:endParaRPr lang="en-US" altLang="zh-CN" sz="2400" dirty="0"/>
          </a:p>
          <a:p>
            <a:pPr marL="457200" indent="-457200">
              <a:buAutoNum type="arabicPeriod"/>
            </a:pPr>
            <a:r>
              <a:rPr lang="en-US" altLang="zh-CN" sz="2400" dirty="0">
                <a:hlinkClick r:id="rId3"/>
              </a:rPr>
              <a:t>https://learnblockchain.cn/2018/01/11/guide/</a:t>
            </a:r>
            <a:endParaRPr lang="en-US" altLang="zh-CN" sz="2400" dirty="0"/>
          </a:p>
          <a:p>
            <a:pPr marL="457200" indent="-457200">
              <a:buAutoNum type="arabicPeriod"/>
            </a:pPr>
            <a:r>
              <a:rPr lang="zh-CN" altLang="en-US" sz="2400" dirty="0"/>
              <a:t>视频</a:t>
            </a:r>
            <a:r>
              <a:rPr lang="en-US" altLang="zh-CN" sz="2400" dirty="0">
                <a:hlinkClick r:id="rId4"/>
              </a:rPr>
              <a:t>https://www.youtube.com/channel/UCNcSSleedtfyDuhBvOQzFzQ</a:t>
            </a:r>
            <a:endParaRPr lang="en-US" altLang="zh-CN" sz="2400" dirty="0"/>
          </a:p>
          <a:p>
            <a:pPr marL="457200" indent="-457200">
              <a:buAutoNum type="arabicPeriod"/>
            </a:pPr>
            <a:r>
              <a:rPr lang="en-US" altLang="zh-CN" sz="2400" dirty="0">
                <a:hlinkClick r:id="rId5"/>
              </a:rPr>
              <a:t>http://www.ruanyifeng.com/blog/2018/01/bitcoin-tutorial.html</a:t>
            </a:r>
            <a:endParaRPr lang="en-US" altLang="zh-CN" sz="2400" dirty="0"/>
          </a:p>
          <a:p>
            <a:pPr marL="457200" indent="-457200">
              <a:buAutoNum type="arabicPeriod"/>
            </a:pPr>
            <a:r>
              <a:rPr lang="en-US" altLang="zh-CN" sz="2400" dirty="0">
                <a:hlinkClick r:id="rId6"/>
              </a:rPr>
              <a:t>https://bitcoin.org/bitcoin.pdf</a:t>
            </a:r>
            <a:endParaRPr lang="en-US" altLang="zh-CN" sz="2400" dirty="0"/>
          </a:p>
        </p:txBody>
      </p:sp>
    </p:spTree>
    <p:extLst>
      <p:ext uri="{BB962C8B-B14F-4D97-AF65-F5344CB8AC3E}">
        <p14:creationId xmlns:p14="http://schemas.microsoft.com/office/powerpoint/2010/main" val="1273393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6169723-B7C3-4158-9214-18CCCEF1FECE}"/>
              </a:ext>
            </a:extLst>
          </p:cNvPr>
          <p:cNvSpPr txBox="1"/>
          <p:nvPr/>
        </p:nvSpPr>
        <p:spPr>
          <a:xfrm>
            <a:off x="745434" y="811809"/>
            <a:ext cx="11022496" cy="5234382"/>
          </a:xfrm>
          <a:prstGeom prst="rect">
            <a:avLst/>
          </a:prstGeom>
          <a:noFill/>
        </p:spPr>
        <p:txBody>
          <a:bodyPr wrap="square" rtlCol="0">
            <a:spAutoFit/>
          </a:bodyPr>
          <a:lstStyle/>
          <a:p>
            <a:r>
              <a:rPr lang="zh-CN" altLang="en-US" sz="2400" dirty="0"/>
              <a:t>                                                    </a:t>
            </a:r>
            <a:r>
              <a:rPr lang="zh-CN" altLang="en-US" sz="2400" b="1" dirty="0">
                <a:solidFill>
                  <a:srgbClr val="FF33CC"/>
                </a:solidFill>
              </a:rPr>
              <a:t>哈希函数的作用</a:t>
            </a:r>
            <a:r>
              <a:rPr lang="zh-CN" altLang="en-US" sz="2400" dirty="0"/>
              <a:t>：</a:t>
            </a:r>
            <a:endParaRPr lang="en-US" altLang="zh-CN" sz="2400" dirty="0"/>
          </a:p>
          <a:p>
            <a:endParaRPr lang="en-US" altLang="zh-CN" sz="2400" dirty="0"/>
          </a:p>
          <a:p>
            <a:pPr>
              <a:lnSpc>
                <a:spcPct val="120000"/>
              </a:lnSpc>
            </a:pPr>
            <a:r>
              <a:rPr lang="en-US" altLang="zh-CN" sz="2400" dirty="0"/>
              <a:t>(1) </a:t>
            </a:r>
            <a:r>
              <a:rPr lang="zh-CN" altLang="en-US" sz="2400" dirty="0">
                <a:solidFill>
                  <a:srgbClr val="0066FF"/>
                </a:solidFill>
              </a:rPr>
              <a:t>简化信息</a:t>
            </a:r>
            <a:br>
              <a:rPr lang="zh-CN" altLang="en-US" sz="2400" dirty="0"/>
            </a:br>
            <a:r>
              <a:rPr lang="zh-CN" altLang="en-US" sz="2400" dirty="0"/>
              <a:t>一般情况下，哈希后的信息变短。</a:t>
            </a:r>
          </a:p>
          <a:p>
            <a:pPr>
              <a:lnSpc>
                <a:spcPct val="120000"/>
              </a:lnSpc>
            </a:pPr>
            <a:r>
              <a:rPr lang="en-US" altLang="zh-CN" sz="2400" dirty="0"/>
              <a:t>(2) </a:t>
            </a:r>
            <a:r>
              <a:rPr lang="zh-CN" altLang="en-US" sz="2400" dirty="0">
                <a:solidFill>
                  <a:srgbClr val="0066FF"/>
                </a:solidFill>
              </a:rPr>
              <a:t>标识信息</a:t>
            </a:r>
            <a:br>
              <a:rPr lang="zh-CN" altLang="en-US" sz="2400" dirty="0"/>
            </a:br>
            <a:r>
              <a:rPr lang="zh-CN" altLang="en-US" sz="2400" dirty="0"/>
              <a:t>可以使用类似</a:t>
            </a:r>
            <a:r>
              <a:rPr lang="en-US" altLang="zh-CN" sz="2400" dirty="0"/>
              <a:t>AC4635D34DEF</a:t>
            </a:r>
            <a:r>
              <a:rPr lang="zh-CN" altLang="en-US" sz="2400" dirty="0"/>
              <a:t>来标识原始信息，摘要信息</a:t>
            </a:r>
            <a:r>
              <a:rPr lang="en-US" altLang="zh-CN" sz="2400" dirty="0"/>
              <a:t>(hash</a:t>
            </a:r>
            <a:r>
              <a:rPr lang="zh-CN" altLang="en-US" sz="2400" dirty="0"/>
              <a:t>后的值</a:t>
            </a:r>
            <a:r>
              <a:rPr lang="en-US" altLang="zh-CN" sz="2400" dirty="0"/>
              <a:t>)</a:t>
            </a:r>
            <a:r>
              <a:rPr lang="zh-CN" altLang="en-US" sz="2400" dirty="0"/>
              <a:t>也称为原始信息的</a:t>
            </a:r>
            <a:r>
              <a:rPr lang="en-US" altLang="zh-CN" sz="2400" dirty="0"/>
              <a:t>id</a:t>
            </a:r>
            <a:r>
              <a:rPr lang="zh-CN" altLang="en-US" sz="2400" dirty="0"/>
              <a:t>。</a:t>
            </a:r>
          </a:p>
          <a:p>
            <a:pPr>
              <a:lnSpc>
                <a:spcPct val="120000"/>
              </a:lnSpc>
            </a:pPr>
            <a:r>
              <a:rPr lang="en-US" altLang="zh-CN" sz="2400" dirty="0"/>
              <a:t>(3) </a:t>
            </a:r>
            <a:r>
              <a:rPr lang="zh-CN" altLang="en-US" sz="2400" dirty="0">
                <a:solidFill>
                  <a:srgbClr val="0066FF"/>
                </a:solidFill>
              </a:rPr>
              <a:t>隐匿信息</a:t>
            </a:r>
            <a:br>
              <a:rPr lang="zh-CN" altLang="en-US" sz="2400" dirty="0"/>
            </a:br>
            <a:r>
              <a:rPr lang="zh-CN" altLang="en-US" sz="2400" dirty="0"/>
              <a:t>账本上呈现的是</a:t>
            </a:r>
            <a:r>
              <a:rPr lang="en-US" altLang="zh-CN" sz="2400" dirty="0"/>
              <a:t>AC4635D34DEF</a:t>
            </a:r>
            <a:r>
              <a:rPr lang="zh-CN" altLang="en-US" sz="2400" dirty="0"/>
              <a:t>这样一条记录，原始信息被隐匿。</a:t>
            </a:r>
          </a:p>
          <a:p>
            <a:pPr>
              <a:lnSpc>
                <a:spcPct val="120000"/>
              </a:lnSpc>
            </a:pPr>
            <a:r>
              <a:rPr lang="en-US" altLang="zh-CN" sz="2400" dirty="0"/>
              <a:t>(4) </a:t>
            </a:r>
            <a:r>
              <a:rPr lang="zh-CN" altLang="en-US" sz="2400" dirty="0">
                <a:solidFill>
                  <a:srgbClr val="0066FF"/>
                </a:solidFill>
              </a:rPr>
              <a:t>验证信息</a:t>
            </a:r>
            <a:br>
              <a:rPr lang="zh-CN" altLang="en-US" sz="2400" dirty="0"/>
            </a:br>
            <a:r>
              <a:rPr lang="zh-CN" altLang="en-US" sz="2400" dirty="0"/>
              <a:t>假如李四在还款时欺骗说，张三只借给李四</a:t>
            </a:r>
            <a:r>
              <a:rPr lang="en-US" altLang="zh-CN" sz="2400" dirty="0"/>
              <a:t>10</a:t>
            </a:r>
            <a:r>
              <a:rPr lang="zh-CN" altLang="en-US" sz="2400" dirty="0"/>
              <a:t>万，双方可以用</a:t>
            </a:r>
            <a:r>
              <a:rPr lang="en-US" altLang="zh-CN" sz="2400" dirty="0"/>
              <a:t>AC4635D34DEF</a:t>
            </a:r>
            <a:r>
              <a:rPr lang="zh-CN" altLang="en-US" sz="2400" dirty="0"/>
              <a:t>来验证原始信息</a:t>
            </a:r>
          </a:p>
        </p:txBody>
      </p:sp>
    </p:spTree>
    <p:extLst>
      <p:ext uri="{BB962C8B-B14F-4D97-AF65-F5344CB8AC3E}">
        <p14:creationId xmlns:p14="http://schemas.microsoft.com/office/powerpoint/2010/main" val="1038721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707F4B3-95C2-4AAC-885D-51144E260005}"/>
              </a:ext>
            </a:extLst>
          </p:cNvPr>
          <p:cNvSpPr txBox="1"/>
          <p:nvPr/>
        </p:nvSpPr>
        <p:spPr>
          <a:xfrm>
            <a:off x="407504" y="566530"/>
            <a:ext cx="11598965" cy="830997"/>
          </a:xfrm>
          <a:prstGeom prst="rect">
            <a:avLst/>
          </a:prstGeom>
          <a:noFill/>
        </p:spPr>
        <p:txBody>
          <a:bodyPr wrap="square" rtlCol="0">
            <a:spAutoFit/>
          </a:bodyPr>
          <a:lstStyle/>
          <a:p>
            <a:r>
              <a:rPr lang="en-US" altLang="zh-CN" sz="2400" dirty="0"/>
              <a:t>Hash</a:t>
            </a:r>
            <a:r>
              <a:rPr lang="zh-CN" altLang="en-US" sz="2400" dirty="0"/>
              <a:t>算法包括国际上的</a:t>
            </a:r>
            <a:r>
              <a:rPr lang="en-US" altLang="zh-CN" sz="2400" dirty="0"/>
              <a:t>Message Digest</a:t>
            </a:r>
            <a:r>
              <a:rPr lang="zh-CN" altLang="en-US" sz="2400" dirty="0"/>
              <a:t>（</a:t>
            </a:r>
            <a:r>
              <a:rPr lang="en-US" altLang="zh-CN" sz="2400" dirty="0"/>
              <a:t>MD</a:t>
            </a:r>
            <a:r>
              <a:rPr lang="zh-CN" altLang="en-US" sz="2400" dirty="0"/>
              <a:t>）系列和	</a:t>
            </a:r>
            <a:r>
              <a:rPr lang="en-US" altLang="zh-CN" sz="2400" dirty="0"/>
              <a:t>Secure	Hash Algorithm</a:t>
            </a:r>
            <a:r>
              <a:rPr lang="zh-CN" altLang="en-US" sz="2400" dirty="0"/>
              <a:t>（</a:t>
            </a:r>
            <a:r>
              <a:rPr lang="en-US" altLang="zh-CN" sz="2400" dirty="0"/>
              <a:t>SHA</a:t>
            </a:r>
            <a:r>
              <a:rPr lang="zh-CN" altLang="en-US" sz="2400" dirty="0"/>
              <a:t>）系列算法，以及国内的</a:t>
            </a:r>
            <a:r>
              <a:rPr lang="en-US" altLang="zh-CN" sz="2400" dirty="0"/>
              <a:t>SM3</a:t>
            </a:r>
            <a:r>
              <a:rPr lang="zh-CN" altLang="en-US" sz="2400" dirty="0"/>
              <a:t>算法。</a:t>
            </a:r>
          </a:p>
        </p:txBody>
      </p:sp>
      <p:pic>
        <p:nvPicPr>
          <p:cNvPr id="4" name="图片 3">
            <a:extLst>
              <a:ext uri="{FF2B5EF4-FFF2-40B4-BE49-F238E27FC236}">
                <a16:creationId xmlns:a16="http://schemas.microsoft.com/office/drawing/2014/main" id="{6A025382-D938-42E1-A946-76AA11CC134B}"/>
              </a:ext>
            </a:extLst>
          </p:cNvPr>
          <p:cNvPicPr>
            <a:picLocks noChangeAspect="1"/>
          </p:cNvPicPr>
          <p:nvPr/>
        </p:nvPicPr>
        <p:blipFill>
          <a:blip r:embed="rId2"/>
          <a:stretch>
            <a:fillRect/>
          </a:stretch>
        </p:blipFill>
        <p:spPr>
          <a:xfrm>
            <a:off x="477078" y="1568072"/>
            <a:ext cx="11340548" cy="2270740"/>
          </a:xfrm>
          <a:prstGeom prst="rect">
            <a:avLst/>
          </a:prstGeom>
        </p:spPr>
      </p:pic>
      <p:pic>
        <p:nvPicPr>
          <p:cNvPr id="5" name="图片 4">
            <a:extLst>
              <a:ext uri="{FF2B5EF4-FFF2-40B4-BE49-F238E27FC236}">
                <a16:creationId xmlns:a16="http://schemas.microsoft.com/office/drawing/2014/main" id="{C7A06709-0A29-4EF6-A59D-079BB2D2B3ED}"/>
              </a:ext>
            </a:extLst>
          </p:cNvPr>
          <p:cNvPicPr>
            <a:picLocks noChangeAspect="1"/>
          </p:cNvPicPr>
          <p:nvPr/>
        </p:nvPicPr>
        <p:blipFill>
          <a:blip r:embed="rId3"/>
          <a:stretch>
            <a:fillRect/>
          </a:stretch>
        </p:blipFill>
        <p:spPr>
          <a:xfrm>
            <a:off x="407504" y="4268117"/>
            <a:ext cx="11410122" cy="1728899"/>
          </a:xfrm>
          <a:prstGeom prst="rect">
            <a:avLst/>
          </a:prstGeom>
        </p:spPr>
      </p:pic>
    </p:spTree>
    <p:extLst>
      <p:ext uri="{BB962C8B-B14F-4D97-AF65-F5344CB8AC3E}">
        <p14:creationId xmlns:p14="http://schemas.microsoft.com/office/powerpoint/2010/main" val="2530154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927BFBC-672E-47E0-9AA8-0A0B34C3719A}"/>
              </a:ext>
            </a:extLst>
          </p:cNvPr>
          <p:cNvPicPr>
            <a:picLocks noChangeAspect="1"/>
          </p:cNvPicPr>
          <p:nvPr/>
        </p:nvPicPr>
        <p:blipFill>
          <a:blip r:embed="rId2"/>
          <a:stretch>
            <a:fillRect/>
          </a:stretch>
        </p:blipFill>
        <p:spPr>
          <a:xfrm>
            <a:off x="467139" y="379497"/>
            <a:ext cx="10893288" cy="876765"/>
          </a:xfrm>
          <a:prstGeom prst="rect">
            <a:avLst/>
          </a:prstGeom>
        </p:spPr>
      </p:pic>
      <p:pic>
        <p:nvPicPr>
          <p:cNvPr id="3" name="图片 2">
            <a:extLst>
              <a:ext uri="{FF2B5EF4-FFF2-40B4-BE49-F238E27FC236}">
                <a16:creationId xmlns:a16="http://schemas.microsoft.com/office/drawing/2014/main" id="{22490CDF-1E0B-47A4-8134-C63B8C3B0FFA}"/>
              </a:ext>
            </a:extLst>
          </p:cNvPr>
          <p:cNvPicPr>
            <a:picLocks noChangeAspect="1"/>
          </p:cNvPicPr>
          <p:nvPr/>
        </p:nvPicPr>
        <p:blipFill>
          <a:blip r:embed="rId3"/>
          <a:stretch>
            <a:fillRect/>
          </a:stretch>
        </p:blipFill>
        <p:spPr>
          <a:xfrm>
            <a:off x="467139" y="1728808"/>
            <a:ext cx="10893289" cy="1314983"/>
          </a:xfrm>
          <a:prstGeom prst="rect">
            <a:avLst/>
          </a:prstGeom>
        </p:spPr>
      </p:pic>
      <p:sp>
        <p:nvSpPr>
          <p:cNvPr id="5" name="文本框 4">
            <a:extLst>
              <a:ext uri="{FF2B5EF4-FFF2-40B4-BE49-F238E27FC236}">
                <a16:creationId xmlns:a16="http://schemas.microsoft.com/office/drawing/2014/main" id="{E9CB9D4D-4462-4AEE-A41B-FC9A9B3DC324}"/>
              </a:ext>
            </a:extLst>
          </p:cNvPr>
          <p:cNvSpPr txBox="1"/>
          <p:nvPr/>
        </p:nvSpPr>
        <p:spPr>
          <a:xfrm>
            <a:off x="354496" y="3279913"/>
            <a:ext cx="11314043" cy="3416320"/>
          </a:xfrm>
          <a:prstGeom prst="rect">
            <a:avLst/>
          </a:prstGeom>
          <a:noFill/>
        </p:spPr>
        <p:txBody>
          <a:bodyPr wrap="square" rtlCol="0">
            <a:spAutoFit/>
          </a:bodyPr>
          <a:lstStyle/>
          <a:p>
            <a:r>
              <a:rPr lang="en-US" altLang="zh-CN" sz="2400" dirty="0"/>
              <a:t>Hash</a:t>
            </a:r>
            <a:r>
              <a:rPr lang="zh-CN" altLang="en-US" sz="2400" dirty="0"/>
              <a:t>算法</a:t>
            </a:r>
            <a:r>
              <a:rPr lang="zh-CN" altLang="en-US" sz="2400" dirty="0">
                <a:solidFill>
                  <a:srgbClr val="0066FF"/>
                </a:solidFill>
              </a:rPr>
              <a:t>不是加密算法</a:t>
            </a:r>
            <a:r>
              <a:rPr lang="zh-CN" altLang="en-US" sz="2400" dirty="0"/>
              <a:t>，不能用于对信息的保护，但可被应用到对登录口令的保存上。例如网站登录时需要验证用户名和密码，如果网站后台直接保存用户的口令原文，一旦发生数据库泄露后果不堪设想</a:t>
            </a:r>
            <a:endParaRPr lang="en-US" altLang="zh-CN" sz="2400" dirty="0"/>
          </a:p>
          <a:p>
            <a:endParaRPr lang="en-US" altLang="zh-CN" sz="2400" dirty="0"/>
          </a:p>
          <a:p>
            <a:r>
              <a:rPr lang="zh-CN" altLang="en-US" sz="2400" dirty="0"/>
              <a:t>利用</a:t>
            </a:r>
            <a:r>
              <a:rPr lang="en-US" altLang="zh-CN" sz="2400" dirty="0"/>
              <a:t>Hash</a:t>
            </a:r>
            <a:r>
              <a:rPr lang="zh-CN" altLang="en-US" sz="2400" dirty="0"/>
              <a:t>的防碰撞特性，后台数据库可以</a:t>
            </a:r>
            <a:r>
              <a:rPr lang="zh-CN" altLang="en-US" sz="2400" dirty="0">
                <a:solidFill>
                  <a:srgbClr val="0066FF"/>
                </a:solidFill>
              </a:rPr>
              <a:t>仅保存用户口令的</a:t>
            </a:r>
            <a:r>
              <a:rPr lang="en-US" altLang="zh-CN" sz="2400" dirty="0">
                <a:solidFill>
                  <a:srgbClr val="0066FF"/>
                </a:solidFill>
              </a:rPr>
              <a:t>Hash</a:t>
            </a:r>
            <a:r>
              <a:rPr lang="zh-CN" altLang="en-US" sz="2400" dirty="0">
                <a:solidFill>
                  <a:srgbClr val="0066FF"/>
                </a:solidFill>
              </a:rPr>
              <a:t>值</a:t>
            </a:r>
            <a:r>
              <a:rPr lang="zh-CN" altLang="en-US" sz="2400" dirty="0"/>
              <a:t>，这样每次通过</a:t>
            </a:r>
            <a:r>
              <a:rPr lang="en-US" altLang="zh-CN" sz="2400" dirty="0"/>
              <a:t>Hash</a:t>
            </a:r>
            <a:r>
              <a:rPr lang="zh-CN" altLang="en-US" sz="2400" dirty="0"/>
              <a:t>值比对，即可判断输入口令是否正确。即便数据库泄露了，攻击者也无法轻易从</a:t>
            </a:r>
            <a:r>
              <a:rPr lang="en-US" altLang="zh-CN" sz="2400" dirty="0"/>
              <a:t>Hash</a:t>
            </a:r>
            <a:r>
              <a:rPr lang="zh-CN" altLang="en-US" sz="2400" dirty="0"/>
              <a:t>值还原回口令。</a:t>
            </a:r>
            <a:endParaRPr lang="en-US" altLang="zh-CN" sz="2400" dirty="0"/>
          </a:p>
          <a:p>
            <a:endParaRPr lang="en-US" altLang="zh-CN" sz="2400" dirty="0"/>
          </a:p>
          <a:p>
            <a:r>
              <a:rPr lang="zh-CN" altLang="en-US" sz="2400" dirty="0">
                <a:solidFill>
                  <a:srgbClr val="0066FF"/>
                </a:solidFill>
              </a:rPr>
              <a:t>问题：字典攻击</a:t>
            </a:r>
            <a:endParaRPr lang="zh-CN" altLang="en-US" sz="2400" dirty="0"/>
          </a:p>
        </p:txBody>
      </p:sp>
    </p:spTree>
    <p:extLst>
      <p:ext uri="{BB962C8B-B14F-4D97-AF65-F5344CB8AC3E}">
        <p14:creationId xmlns:p14="http://schemas.microsoft.com/office/powerpoint/2010/main" val="197003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8461505-C304-4108-AED0-52F1C290086A}"/>
              </a:ext>
            </a:extLst>
          </p:cNvPr>
          <p:cNvSpPr txBox="1"/>
          <p:nvPr/>
        </p:nvSpPr>
        <p:spPr>
          <a:xfrm>
            <a:off x="636104" y="487017"/>
            <a:ext cx="11161644" cy="830997"/>
          </a:xfrm>
          <a:prstGeom prst="rect">
            <a:avLst/>
          </a:prstGeom>
          <a:noFill/>
        </p:spPr>
        <p:txBody>
          <a:bodyPr wrap="square" rtlCol="0">
            <a:spAutoFit/>
          </a:bodyPr>
          <a:lstStyle/>
          <a:p>
            <a:r>
              <a:rPr lang="zh-CN" altLang="en-US" sz="2400" dirty="0">
                <a:solidFill>
                  <a:srgbClr val="0066FF"/>
                </a:solidFill>
              </a:rPr>
              <a:t>解决方法</a:t>
            </a:r>
            <a:r>
              <a:rPr lang="zh-CN" altLang="en-US" sz="2400" dirty="0"/>
              <a:t>， 加盐</a:t>
            </a:r>
            <a:r>
              <a:rPr lang="en-US" altLang="zh-CN" sz="2400" dirty="0"/>
              <a:t>(Salt):</a:t>
            </a:r>
            <a:r>
              <a:rPr lang="zh-CN" altLang="en-US" sz="2400" dirty="0"/>
              <a:t> 保存的不是原文的直接</a:t>
            </a:r>
            <a:r>
              <a:rPr lang="en-US" altLang="zh-CN" sz="2400" dirty="0"/>
              <a:t>Hash</a:t>
            </a:r>
            <a:r>
              <a:rPr lang="zh-CN" altLang="en-US" sz="2400" dirty="0"/>
              <a:t>值，而是原文再加上一段随机字符串（即“盐”）之后的</a:t>
            </a:r>
            <a:r>
              <a:rPr lang="en-US" altLang="zh-CN" sz="2400" dirty="0"/>
              <a:t>Hash</a:t>
            </a:r>
            <a:r>
              <a:rPr lang="zh-CN" altLang="en-US" sz="2400" dirty="0"/>
              <a:t>值。</a:t>
            </a:r>
          </a:p>
        </p:txBody>
      </p:sp>
      <p:pic>
        <p:nvPicPr>
          <p:cNvPr id="3" name="图片 2">
            <a:extLst>
              <a:ext uri="{FF2B5EF4-FFF2-40B4-BE49-F238E27FC236}">
                <a16:creationId xmlns:a16="http://schemas.microsoft.com/office/drawing/2014/main" id="{E23551AB-5A8B-48A8-A112-C1BF7E692EFC}"/>
              </a:ext>
            </a:extLst>
          </p:cNvPr>
          <p:cNvPicPr>
            <a:picLocks noChangeAspect="1"/>
          </p:cNvPicPr>
          <p:nvPr/>
        </p:nvPicPr>
        <p:blipFill>
          <a:blip r:embed="rId2"/>
          <a:stretch>
            <a:fillRect/>
          </a:stretch>
        </p:blipFill>
        <p:spPr>
          <a:xfrm>
            <a:off x="2062162" y="1782445"/>
            <a:ext cx="7762875" cy="3943350"/>
          </a:xfrm>
          <a:prstGeom prst="rect">
            <a:avLst/>
          </a:prstGeom>
        </p:spPr>
      </p:pic>
    </p:spTree>
    <p:extLst>
      <p:ext uri="{BB962C8B-B14F-4D97-AF65-F5344CB8AC3E}">
        <p14:creationId xmlns:p14="http://schemas.microsoft.com/office/powerpoint/2010/main" val="3397274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ED4FAFB-EF39-48CE-957B-5DD60FACEF0B}"/>
              </a:ext>
            </a:extLst>
          </p:cNvPr>
          <p:cNvSpPr txBox="1"/>
          <p:nvPr/>
        </p:nvSpPr>
        <p:spPr>
          <a:xfrm>
            <a:off x="407504" y="1167806"/>
            <a:ext cx="11390244" cy="1200329"/>
          </a:xfrm>
          <a:prstGeom prst="rect">
            <a:avLst/>
          </a:prstGeom>
          <a:noFill/>
        </p:spPr>
        <p:txBody>
          <a:bodyPr wrap="square" rtlCol="0">
            <a:spAutoFit/>
          </a:bodyPr>
          <a:lstStyle/>
          <a:p>
            <a:r>
              <a:rPr lang="en-US" altLang="zh-CN" sz="2400" dirty="0">
                <a:solidFill>
                  <a:srgbClr val="0066FF"/>
                </a:solidFill>
              </a:rPr>
              <a:t>SHA-256(Security Hash Algorithm)</a:t>
            </a:r>
            <a:r>
              <a:rPr lang="zh-CN" altLang="zh-CN" sz="2400" dirty="0"/>
              <a:t>，不管原始内容是什么，</a:t>
            </a:r>
            <a:r>
              <a:rPr lang="zh-CN" altLang="en-US" sz="2400" dirty="0"/>
              <a:t>算法的结果都是</a:t>
            </a:r>
            <a:r>
              <a:rPr lang="zh-CN" altLang="zh-CN" sz="2400" dirty="0"/>
              <a:t>一个</a:t>
            </a:r>
            <a:r>
              <a:rPr lang="en-US" altLang="zh-CN" sz="2400" dirty="0"/>
              <a:t>256</a:t>
            </a:r>
            <a:r>
              <a:rPr lang="zh-CN" altLang="zh-CN" sz="2400" dirty="0"/>
              <a:t>位</a:t>
            </a:r>
            <a:r>
              <a:rPr lang="en-US" altLang="zh-CN" sz="2400" dirty="0"/>
              <a:t>(32</a:t>
            </a:r>
            <a:r>
              <a:rPr lang="zh-CN" altLang="en-US" sz="2400" dirty="0"/>
              <a:t>字节</a:t>
            </a:r>
            <a:r>
              <a:rPr lang="en-US" altLang="zh-CN" sz="2400" dirty="0"/>
              <a:t>)</a:t>
            </a:r>
            <a:r>
              <a:rPr lang="zh-CN" altLang="zh-CN" sz="2400" dirty="0"/>
              <a:t>的</a:t>
            </a:r>
            <a:r>
              <a:rPr lang="zh-CN" altLang="en-US" sz="2400" dirty="0"/>
              <a:t>随机散列数据</a:t>
            </a:r>
            <a:r>
              <a:rPr lang="zh-CN" altLang="zh-CN" sz="2400" dirty="0"/>
              <a:t>。</a:t>
            </a:r>
            <a:r>
              <a:rPr lang="en-US" altLang="zh-CN" sz="2400" dirty="0"/>
              <a:t>E.g. </a:t>
            </a:r>
            <a:r>
              <a:rPr lang="zh-CN" altLang="zh-CN" sz="2400" dirty="0"/>
              <a:t>字符串</a:t>
            </a:r>
            <a:r>
              <a:rPr lang="en-US" altLang="zh-CN" sz="2400" dirty="0"/>
              <a:t>’123’</a:t>
            </a:r>
            <a:r>
              <a:rPr lang="zh-CN" altLang="zh-CN" sz="2400" dirty="0"/>
              <a:t>的哈希是</a:t>
            </a:r>
            <a:r>
              <a:rPr lang="en-US" altLang="zh-CN" sz="2400" dirty="0"/>
              <a:t>a665a45920422f9d417e4867efdc4fb8a04a1f3fff1fa07e998e86f7f7a27ae3</a:t>
            </a:r>
            <a:endParaRPr lang="zh-CN" altLang="en-US" sz="2400" dirty="0"/>
          </a:p>
        </p:txBody>
      </p:sp>
      <p:sp>
        <p:nvSpPr>
          <p:cNvPr id="5" name="文本框 4">
            <a:extLst>
              <a:ext uri="{FF2B5EF4-FFF2-40B4-BE49-F238E27FC236}">
                <a16:creationId xmlns:a16="http://schemas.microsoft.com/office/drawing/2014/main" id="{33D5BCFA-8750-45E3-9924-B04EA46BFE42}"/>
              </a:ext>
            </a:extLst>
          </p:cNvPr>
          <p:cNvSpPr txBox="1"/>
          <p:nvPr/>
        </p:nvSpPr>
        <p:spPr>
          <a:xfrm>
            <a:off x="407504" y="2719349"/>
            <a:ext cx="7295322" cy="1938992"/>
          </a:xfrm>
          <a:prstGeom prst="rect">
            <a:avLst/>
          </a:prstGeom>
          <a:noFill/>
        </p:spPr>
        <p:txBody>
          <a:bodyPr wrap="square" rtlCol="0">
            <a:spAutoFit/>
          </a:bodyPr>
          <a:lstStyle/>
          <a:p>
            <a:r>
              <a:rPr lang="en-US" altLang="zh-CN" sz="2400" dirty="0">
                <a:solidFill>
                  <a:srgbClr val="0066FF"/>
                </a:solidFill>
              </a:rPr>
              <a:t>Python </a:t>
            </a:r>
            <a:r>
              <a:rPr lang="zh-CN" altLang="en-US" sz="2400" dirty="0">
                <a:solidFill>
                  <a:srgbClr val="0066FF"/>
                </a:solidFill>
              </a:rPr>
              <a:t>代码</a:t>
            </a:r>
            <a:endParaRPr lang="en-US" altLang="zh-CN" sz="2400" dirty="0">
              <a:solidFill>
                <a:srgbClr val="0066FF"/>
              </a:solidFill>
            </a:endParaRPr>
          </a:p>
          <a:p>
            <a:r>
              <a:rPr lang="en-US" altLang="zh-CN" sz="2400" dirty="0"/>
              <a:t>from </a:t>
            </a:r>
            <a:r>
              <a:rPr lang="en-US" altLang="zh-CN" sz="2400" dirty="0" err="1"/>
              <a:t>hashlib</a:t>
            </a:r>
            <a:r>
              <a:rPr lang="en-US" altLang="zh-CN" sz="2400" dirty="0"/>
              <a:t> import sha256</a:t>
            </a:r>
          </a:p>
          <a:p>
            <a:r>
              <a:rPr lang="en-US" altLang="zh-CN" sz="2400" dirty="0"/>
              <a:t>data = "</a:t>
            </a:r>
            <a:r>
              <a:rPr lang="en-US" altLang="zh-CN" sz="2400" dirty="0" err="1"/>
              <a:t>BlockChain</a:t>
            </a:r>
            <a:r>
              <a:rPr lang="en-US" altLang="zh-CN" sz="2400" dirty="0"/>
              <a:t>"</a:t>
            </a:r>
          </a:p>
          <a:p>
            <a:r>
              <a:rPr lang="en-US" altLang="zh-CN" sz="2400" dirty="0" err="1"/>
              <a:t>HashValue</a:t>
            </a:r>
            <a:r>
              <a:rPr lang="en-US" altLang="zh-CN" sz="2400" dirty="0"/>
              <a:t>= sha256(</a:t>
            </a:r>
            <a:r>
              <a:rPr lang="en-US" altLang="zh-CN" sz="2400" dirty="0" err="1"/>
              <a:t>data.encode</a:t>
            </a:r>
            <a:r>
              <a:rPr lang="en-US" altLang="zh-CN" sz="2400" dirty="0"/>
              <a:t>('utf-8')).</a:t>
            </a:r>
            <a:r>
              <a:rPr lang="en-US" altLang="zh-CN" sz="2400" dirty="0" err="1"/>
              <a:t>hexdigest</a:t>
            </a:r>
            <a:r>
              <a:rPr lang="en-US" altLang="zh-CN" sz="2400" dirty="0"/>
              <a:t>()</a:t>
            </a:r>
          </a:p>
          <a:p>
            <a:r>
              <a:rPr lang="en-US" altLang="zh-CN" sz="2400" dirty="0"/>
              <a:t>print(</a:t>
            </a:r>
            <a:r>
              <a:rPr lang="en-US" altLang="zh-CN" sz="2400" dirty="0" err="1"/>
              <a:t>HashValue</a:t>
            </a:r>
            <a:r>
              <a:rPr lang="en-US" altLang="zh-CN" sz="2400" dirty="0"/>
              <a:t>)</a:t>
            </a:r>
            <a:endParaRPr lang="zh-CN" altLang="en-US" sz="2400" dirty="0"/>
          </a:p>
        </p:txBody>
      </p:sp>
      <p:sp>
        <p:nvSpPr>
          <p:cNvPr id="6" name="文本框 5">
            <a:extLst>
              <a:ext uri="{FF2B5EF4-FFF2-40B4-BE49-F238E27FC236}">
                <a16:creationId xmlns:a16="http://schemas.microsoft.com/office/drawing/2014/main" id="{97A61FD4-4456-4AC1-BAA3-3D9273A64EC4}"/>
              </a:ext>
            </a:extLst>
          </p:cNvPr>
          <p:cNvSpPr txBox="1"/>
          <p:nvPr/>
        </p:nvSpPr>
        <p:spPr>
          <a:xfrm>
            <a:off x="407504" y="4883689"/>
            <a:ext cx="11784496" cy="461665"/>
          </a:xfrm>
          <a:prstGeom prst="rect">
            <a:avLst/>
          </a:prstGeom>
          <a:noFill/>
        </p:spPr>
        <p:txBody>
          <a:bodyPr wrap="square" rtlCol="0">
            <a:spAutoFit/>
          </a:bodyPr>
          <a:lstStyle/>
          <a:p>
            <a:r>
              <a:rPr lang="zh-CN" altLang="en-US" sz="2400" dirty="0">
                <a:solidFill>
                  <a:srgbClr val="FF33CC"/>
                </a:solidFill>
              </a:rPr>
              <a:t>结果：</a:t>
            </a:r>
            <a:r>
              <a:rPr lang="en-US" altLang="zh-CN" sz="2400" dirty="0"/>
              <a:t>3a6fed5fc11392b3ee9f81caf017b48640d7458766a8eb0382899a605b41f2b9</a:t>
            </a:r>
            <a:endParaRPr lang="zh-CN" altLang="en-US" sz="2400" dirty="0"/>
          </a:p>
        </p:txBody>
      </p:sp>
      <p:sp>
        <p:nvSpPr>
          <p:cNvPr id="3" name="矩形 2">
            <a:extLst>
              <a:ext uri="{FF2B5EF4-FFF2-40B4-BE49-F238E27FC236}">
                <a16:creationId xmlns:a16="http://schemas.microsoft.com/office/drawing/2014/main" id="{7ABB5B8B-3DFA-44D1-A636-FFA95CD21C9F}"/>
              </a:ext>
            </a:extLst>
          </p:cNvPr>
          <p:cNvSpPr/>
          <p:nvPr/>
        </p:nvSpPr>
        <p:spPr>
          <a:xfrm>
            <a:off x="4173645" y="429144"/>
            <a:ext cx="3262432" cy="461665"/>
          </a:xfrm>
          <a:prstGeom prst="rect">
            <a:avLst/>
          </a:prstGeom>
        </p:spPr>
        <p:txBody>
          <a:bodyPr wrap="none">
            <a:spAutoFit/>
          </a:bodyPr>
          <a:lstStyle/>
          <a:p>
            <a:r>
              <a:rPr lang="zh-CN" altLang="zh-CN" sz="2400" b="1" dirty="0">
                <a:solidFill>
                  <a:srgbClr val="FF0000"/>
                </a:solidFill>
              </a:rPr>
              <a:t>区块链</a:t>
            </a:r>
            <a:r>
              <a:rPr lang="zh-CN" altLang="en-US" sz="2400" b="1" dirty="0">
                <a:solidFill>
                  <a:srgbClr val="FF0000"/>
                </a:solidFill>
              </a:rPr>
              <a:t>采用</a:t>
            </a:r>
            <a:r>
              <a:rPr lang="zh-CN" altLang="zh-CN" sz="2400" b="1" dirty="0">
                <a:solidFill>
                  <a:srgbClr val="FF0000"/>
                </a:solidFill>
              </a:rPr>
              <a:t>的哈希</a:t>
            </a:r>
            <a:r>
              <a:rPr lang="zh-CN" altLang="en-US" sz="2400" b="1" dirty="0">
                <a:solidFill>
                  <a:srgbClr val="FF0000"/>
                </a:solidFill>
              </a:rPr>
              <a:t>算法</a:t>
            </a:r>
          </a:p>
        </p:txBody>
      </p:sp>
      <p:sp>
        <p:nvSpPr>
          <p:cNvPr id="4" name="矩形 3">
            <a:extLst>
              <a:ext uri="{FF2B5EF4-FFF2-40B4-BE49-F238E27FC236}">
                <a16:creationId xmlns:a16="http://schemas.microsoft.com/office/drawing/2014/main" id="{E1CA3C0E-3086-4877-A8D2-A53A4A1844BC}"/>
              </a:ext>
            </a:extLst>
          </p:cNvPr>
          <p:cNvSpPr/>
          <p:nvPr/>
        </p:nvSpPr>
        <p:spPr>
          <a:xfrm>
            <a:off x="407504" y="5597859"/>
            <a:ext cx="9640957" cy="830997"/>
          </a:xfrm>
          <a:prstGeom prst="rect">
            <a:avLst/>
          </a:prstGeom>
        </p:spPr>
        <p:txBody>
          <a:bodyPr wrap="square">
            <a:spAutoFit/>
          </a:bodyPr>
          <a:lstStyle/>
          <a:p>
            <a:r>
              <a:rPr lang="zh-CN" altLang="en-US" sz="2400" dirty="0"/>
              <a:t>用</a:t>
            </a:r>
            <a:r>
              <a:rPr lang="en-US" altLang="zh-CN" sz="2400" dirty="0"/>
              <a:t>Python</a:t>
            </a:r>
            <a:r>
              <a:rPr lang="zh-CN" altLang="en-US" sz="2400" dirty="0"/>
              <a:t>搭建区块链的代码，参考</a:t>
            </a:r>
            <a:endParaRPr lang="en-US" altLang="zh-CN" sz="2400" dirty="0">
              <a:hlinkClick r:id="rId2"/>
            </a:endParaRPr>
          </a:p>
          <a:p>
            <a:r>
              <a:rPr lang="zh-CN" altLang="en-US" sz="2400" dirty="0">
                <a:hlinkClick r:id="rId2"/>
              </a:rPr>
              <a:t>https://learnblockchain.cn/2017/10/27/build_blockchain_by_python/</a:t>
            </a:r>
            <a:endParaRPr lang="en-US" altLang="zh-CN" sz="2400" dirty="0"/>
          </a:p>
        </p:txBody>
      </p:sp>
    </p:spTree>
    <p:extLst>
      <p:ext uri="{BB962C8B-B14F-4D97-AF65-F5344CB8AC3E}">
        <p14:creationId xmlns:p14="http://schemas.microsoft.com/office/powerpoint/2010/main" val="3566393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05B62C2-CB28-408C-B70A-33737E9376BB}"/>
              </a:ext>
            </a:extLst>
          </p:cNvPr>
          <p:cNvSpPr txBox="1"/>
          <p:nvPr/>
        </p:nvSpPr>
        <p:spPr>
          <a:xfrm>
            <a:off x="695740" y="1249306"/>
            <a:ext cx="10465904" cy="1200329"/>
          </a:xfrm>
          <a:prstGeom prst="rect">
            <a:avLst/>
          </a:prstGeom>
          <a:noFill/>
        </p:spPr>
        <p:txBody>
          <a:bodyPr wrap="square" rtlCol="0">
            <a:spAutoFit/>
          </a:bodyPr>
          <a:lstStyle/>
          <a:p>
            <a:r>
              <a:rPr lang="zh-CN" altLang="zh-CN" sz="2400" dirty="0"/>
              <a:t>区块链</a:t>
            </a:r>
            <a:r>
              <a:rPr lang="zh-CN" altLang="en-US" sz="2400" dirty="0"/>
              <a:t>是一个分布式的账本，账本底层的基本结构是一个线性的链表。链表</a:t>
            </a:r>
            <a:r>
              <a:rPr lang="zh-CN" altLang="zh-CN" sz="2400" dirty="0"/>
              <a:t>由一个个区块（</a:t>
            </a:r>
            <a:r>
              <a:rPr lang="en-US" altLang="zh-CN" sz="2400" dirty="0"/>
              <a:t>block</a:t>
            </a:r>
            <a:r>
              <a:rPr lang="zh-CN" altLang="zh-CN" sz="2400" dirty="0"/>
              <a:t>）组成</a:t>
            </a:r>
            <a:r>
              <a:rPr lang="en-US" altLang="zh-CN" sz="2400" dirty="0"/>
              <a:t>, </a:t>
            </a:r>
            <a:r>
              <a:rPr lang="zh-CN" altLang="zh-CN" sz="2400" dirty="0"/>
              <a:t>区块很像数据库的记录，每次写入数据，就是创建一个区块。</a:t>
            </a:r>
            <a:endParaRPr lang="zh-CN" altLang="en-US" sz="2400" dirty="0"/>
          </a:p>
        </p:txBody>
      </p:sp>
      <p:sp>
        <p:nvSpPr>
          <p:cNvPr id="3" name="文本框 2">
            <a:extLst>
              <a:ext uri="{FF2B5EF4-FFF2-40B4-BE49-F238E27FC236}">
                <a16:creationId xmlns:a16="http://schemas.microsoft.com/office/drawing/2014/main" id="{846B4672-942D-4B0C-960B-3EEA2147C4B6}"/>
              </a:ext>
            </a:extLst>
          </p:cNvPr>
          <p:cNvSpPr txBox="1"/>
          <p:nvPr/>
        </p:nvSpPr>
        <p:spPr>
          <a:xfrm>
            <a:off x="695740" y="2641143"/>
            <a:ext cx="10836963" cy="830997"/>
          </a:xfrm>
          <a:prstGeom prst="rect">
            <a:avLst/>
          </a:prstGeom>
          <a:noFill/>
        </p:spPr>
        <p:txBody>
          <a:bodyPr wrap="square" rtlCol="0">
            <a:spAutoFit/>
          </a:bodyPr>
          <a:lstStyle/>
          <a:p>
            <a:r>
              <a:rPr lang="zh-CN" altLang="zh-CN" sz="2400" dirty="0"/>
              <a:t>区块链的主要作用是</a:t>
            </a:r>
            <a:r>
              <a:rPr lang="zh-CN" altLang="zh-CN" sz="2400" dirty="0">
                <a:solidFill>
                  <a:srgbClr val="FF0000"/>
                </a:solidFill>
              </a:rPr>
              <a:t>储存信息</a:t>
            </a:r>
            <a:r>
              <a:rPr lang="zh-CN" altLang="zh-CN" sz="2400" dirty="0"/>
              <a:t>。任何需要保存的信息，都可以写入区块链，也可以从里面读取，所以它是数据库。</a:t>
            </a:r>
            <a:endParaRPr lang="zh-CN" altLang="en-US" sz="2400" dirty="0"/>
          </a:p>
        </p:txBody>
      </p:sp>
      <p:sp>
        <p:nvSpPr>
          <p:cNvPr id="4" name="矩形 3">
            <a:extLst>
              <a:ext uri="{FF2B5EF4-FFF2-40B4-BE49-F238E27FC236}">
                <a16:creationId xmlns:a16="http://schemas.microsoft.com/office/drawing/2014/main" id="{F7EF5088-816B-4634-BA1A-8C0B7A160589}"/>
              </a:ext>
            </a:extLst>
          </p:cNvPr>
          <p:cNvSpPr/>
          <p:nvPr/>
        </p:nvSpPr>
        <p:spPr>
          <a:xfrm>
            <a:off x="5088045" y="472613"/>
            <a:ext cx="1107996" cy="461665"/>
          </a:xfrm>
          <a:prstGeom prst="rect">
            <a:avLst/>
          </a:prstGeom>
        </p:spPr>
        <p:txBody>
          <a:bodyPr wrap="none">
            <a:spAutoFit/>
          </a:bodyPr>
          <a:lstStyle/>
          <a:p>
            <a:r>
              <a:rPr lang="zh-CN" altLang="zh-CN" sz="2400" b="1" dirty="0">
                <a:solidFill>
                  <a:srgbClr val="FF0000"/>
                </a:solidFill>
              </a:rPr>
              <a:t>区块链</a:t>
            </a:r>
            <a:endParaRPr lang="zh-CN" altLang="en-US" sz="2400" b="1" dirty="0">
              <a:solidFill>
                <a:srgbClr val="FF0000"/>
              </a:solidFill>
            </a:endParaRPr>
          </a:p>
        </p:txBody>
      </p:sp>
      <p:sp>
        <p:nvSpPr>
          <p:cNvPr id="6" name="矩形 5">
            <a:extLst>
              <a:ext uri="{FF2B5EF4-FFF2-40B4-BE49-F238E27FC236}">
                <a16:creationId xmlns:a16="http://schemas.microsoft.com/office/drawing/2014/main" id="{19E94D6E-1479-4CBC-8EEF-E9A28D1AA0C7}"/>
              </a:ext>
            </a:extLst>
          </p:cNvPr>
          <p:cNvSpPr/>
          <p:nvPr/>
        </p:nvSpPr>
        <p:spPr>
          <a:xfrm>
            <a:off x="677518" y="3772979"/>
            <a:ext cx="10836964" cy="2722925"/>
          </a:xfrm>
          <a:prstGeom prst="rect">
            <a:avLst/>
          </a:prstGeom>
        </p:spPr>
        <p:txBody>
          <a:bodyPr wrap="square">
            <a:spAutoFit/>
          </a:bodyPr>
          <a:lstStyle/>
          <a:p>
            <a:pPr>
              <a:lnSpc>
                <a:spcPct val="120000"/>
              </a:lnSpc>
            </a:pPr>
            <a:r>
              <a:rPr lang="zh-CN" altLang="en-US" sz="2400" dirty="0"/>
              <a:t>基于区块链的分布式账本包括如下特点：</a:t>
            </a:r>
          </a:p>
          <a:p>
            <a:pPr>
              <a:lnSpc>
                <a:spcPct val="120000"/>
              </a:lnSpc>
            </a:pPr>
            <a:endParaRPr lang="zh-CN" altLang="en-US" sz="2400" dirty="0"/>
          </a:p>
          <a:p>
            <a:pPr>
              <a:lnSpc>
                <a:spcPct val="120000"/>
              </a:lnSpc>
            </a:pPr>
            <a:r>
              <a:rPr lang="en-US" altLang="zh-CN" sz="2400" dirty="0"/>
              <a:t>(1) </a:t>
            </a:r>
            <a:r>
              <a:rPr lang="zh-CN" altLang="en-US" sz="2400" dirty="0"/>
              <a:t>维护一条不断增长的链，账本只允许添加、不允许删除</a:t>
            </a:r>
            <a:r>
              <a:rPr lang="en-US" altLang="zh-CN" sz="2400" dirty="0"/>
              <a:t>/</a:t>
            </a:r>
            <a:r>
              <a:rPr lang="zh-CN" altLang="en-US" sz="2400" dirty="0"/>
              <a:t>篡改；</a:t>
            </a:r>
          </a:p>
          <a:p>
            <a:pPr>
              <a:lnSpc>
                <a:spcPct val="120000"/>
              </a:lnSpc>
            </a:pPr>
            <a:r>
              <a:rPr lang="en-US" altLang="zh-CN" sz="2400" dirty="0"/>
              <a:t>(2) </a:t>
            </a:r>
            <a:r>
              <a:rPr lang="zh-CN" altLang="en-US" sz="2400" dirty="0"/>
              <a:t>非中心化，或者说多中心化的共识，无需集中的控制，实现上尽量分布式；</a:t>
            </a:r>
          </a:p>
          <a:p>
            <a:pPr>
              <a:lnSpc>
                <a:spcPct val="120000"/>
              </a:lnSpc>
            </a:pPr>
            <a:r>
              <a:rPr lang="en-US" altLang="zh-CN" sz="2400" dirty="0"/>
              <a:t>(3) </a:t>
            </a:r>
            <a:r>
              <a:rPr lang="zh-CN" altLang="en-US" sz="2400" dirty="0"/>
              <a:t>通过密码学的机制来确保交易无法被抵赖和破坏，并尽量保护用户信息和记录的隐私性。</a:t>
            </a:r>
          </a:p>
        </p:txBody>
      </p:sp>
    </p:spTree>
    <p:extLst>
      <p:ext uri="{BB962C8B-B14F-4D97-AF65-F5344CB8AC3E}">
        <p14:creationId xmlns:p14="http://schemas.microsoft.com/office/powerpoint/2010/main" val="1369272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49859D9-09D3-4A26-B702-802AA7A0A2D6}"/>
              </a:ext>
            </a:extLst>
          </p:cNvPr>
          <p:cNvSpPr/>
          <p:nvPr/>
        </p:nvSpPr>
        <p:spPr>
          <a:xfrm>
            <a:off x="722242" y="1009326"/>
            <a:ext cx="10568610" cy="830997"/>
          </a:xfrm>
          <a:prstGeom prst="rect">
            <a:avLst/>
          </a:prstGeom>
        </p:spPr>
        <p:txBody>
          <a:bodyPr wrap="square">
            <a:spAutoFit/>
          </a:bodyPr>
          <a:lstStyle/>
          <a:p>
            <a:r>
              <a:rPr lang="zh-CN" altLang="en-US" sz="2400" dirty="0">
                <a:solidFill>
                  <a:srgbClr val="FF33CC"/>
                </a:solidFill>
              </a:rPr>
              <a:t>公有链</a:t>
            </a:r>
            <a:r>
              <a:rPr lang="en-US" altLang="zh-CN" sz="2400" dirty="0"/>
              <a:t>:</a:t>
            </a:r>
            <a:r>
              <a:rPr lang="zh-CN" altLang="en-US" sz="2400" dirty="0"/>
              <a:t> 任何人都可以参与使用和维护，参与者多为匿名。</a:t>
            </a:r>
            <a:r>
              <a:rPr lang="en-US" altLang="zh-CN" sz="2400" dirty="0"/>
              <a:t>E.g. </a:t>
            </a:r>
            <a:r>
              <a:rPr lang="zh-CN" altLang="en-US" sz="2400" dirty="0"/>
              <a:t>比特币和以太</a:t>
            </a:r>
            <a:endParaRPr lang="en-US" altLang="zh-CN" sz="2400" dirty="0"/>
          </a:p>
          <a:p>
            <a:r>
              <a:rPr lang="en-US" altLang="zh-CN" sz="2400" dirty="0"/>
              <a:t>             </a:t>
            </a:r>
            <a:r>
              <a:rPr lang="zh-CN" altLang="en-US" sz="2400" dirty="0"/>
              <a:t>坊区块链，信息是完全公开的</a:t>
            </a:r>
            <a:r>
              <a:rPr lang="en-US" altLang="zh-CN" sz="2400" dirty="0"/>
              <a:t>. </a:t>
            </a:r>
            <a:endParaRPr lang="zh-CN" altLang="en-US" sz="2400" dirty="0"/>
          </a:p>
        </p:txBody>
      </p:sp>
      <p:sp>
        <p:nvSpPr>
          <p:cNvPr id="5" name="矩形 4">
            <a:extLst>
              <a:ext uri="{FF2B5EF4-FFF2-40B4-BE49-F238E27FC236}">
                <a16:creationId xmlns:a16="http://schemas.microsoft.com/office/drawing/2014/main" id="{71C75E88-2783-44C2-A46C-FC421D163595}"/>
              </a:ext>
            </a:extLst>
          </p:cNvPr>
          <p:cNvSpPr/>
          <p:nvPr/>
        </p:nvSpPr>
        <p:spPr>
          <a:xfrm>
            <a:off x="722242" y="2081455"/>
            <a:ext cx="5791970" cy="461665"/>
          </a:xfrm>
          <a:prstGeom prst="rect">
            <a:avLst/>
          </a:prstGeom>
        </p:spPr>
        <p:txBody>
          <a:bodyPr wrap="none">
            <a:spAutoFit/>
          </a:bodyPr>
          <a:lstStyle/>
          <a:p>
            <a:r>
              <a:rPr lang="zh-CN" altLang="en-US" sz="2400" dirty="0"/>
              <a:t>引入</a:t>
            </a:r>
            <a:r>
              <a:rPr lang="zh-CN" altLang="en-US" sz="2400" dirty="0">
                <a:solidFill>
                  <a:srgbClr val="0066FF"/>
                </a:solidFill>
              </a:rPr>
              <a:t>许可机制</a:t>
            </a:r>
            <a:r>
              <a:rPr lang="zh-CN" altLang="en-US" sz="2400" dirty="0"/>
              <a:t>，可以实现私有链和联盟链</a:t>
            </a:r>
            <a:r>
              <a:rPr lang="en-US" altLang="zh-CN" sz="2400" dirty="0"/>
              <a:t>.</a:t>
            </a:r>
            <a:endParaRPr lang="zh-CN" altLang="en-US" sz="2400" dirty="0"/>
          </a:p>
        </p:txBody>
      </p:sp>
      <p:sp>
        <p:nvSpPr>
          <p:cNvPr id="6" name="矩形 5">
            <a:extLst>
              <a:ext uri="{FF2B5EF4-FFF2-40B4-BE49-F238E27FC236}">
                <a16:creationId xmlns:a16="http://schemas.microsoft.com/office/drawing/2014/main" id="{0C53B0A3-1B79-4F25-BD9D-132B29E1A6F5}"/>
              </a:ext>
            </a:extLst>
          </p:cNvPr>
          <p:cNvSpPr/>
          <p:nvPr/>
        </p:nvSpPr>
        <p:spPr>
          <a:xfrm>
            <a:off x="722242" y="2819544"/>
            <a:ext cx="11234530" cy="830997"/>
          </a:xfrm>
          <a:prstGeom prst="rect">
            <a:avLst/>
          </a:prstGeom>
        </p:spPr>
        <p:txBody>
          <a:bodyPr wrap="square">
            <a:spAutoFit/>
          </a:bodyPr>
          <a:lstStyle/>
          <a:p>
            <a:r>
              <a:rPr lang="zh-CN" altLang="en-US" sz="2400" dirty="0">
                <a:solidFill>
                  <a:srgbClr val="FF33CC"/>
                </a:solidFill>
              </a:rPr>
              <a:t>私有链</a:t>
            </a:r>
            <a:r>
              <a:rPr lang="en-US" altLang="zh-CN" sz="2400" dirty="0">
                <a:solidFill>
                  <a:srgbClr val="FF33CC"/>
                </a:solidFill>
              </a:rPr>
              <a:t>:</a:t>
            </a:r>
            <a:r>
              <a:rPr lang="zh-CN" altLang="en-US" sz="2400" dirty="0">
                <a:solidFill>
                  <a:srgbClr val="FF33CC"/>
                </a:solidFill>
              </a:rPr>
              <a:t> </a:t>
            </a:r>
            <a:r>
              <a:rPr lang="zh-CN" altLang="en-US" sz="2400" dirty="0"/>
              <a:t>由集中管理者进行管理限制，只有内部少数人可以使用，信息不公开。</a:t>
            </a:r>
            <a:endParaRPr lang="en-US" altLang="zh-CN" sz="2400" dirty="0"/>
          </a:p>
          <a:p>
            <a:r>
              <a:rPr lang="en-US" altLang="zh-CN" sz="2400" dirty="0"/>
              <a:t>               </a:t>
            </a:r>
            <a:r>
              <a:rPr lang="zh-CN" altLang="en-US" sz="2400" dirty="0"/>
              <a:t>一般认为跟传统中心化记账系统的差异不明显。</a:t>
            </a:r>
          </a:p>
        </p:txBody>
      </p:sp>
      <p:sp>
        <p:nvSpPr>
          <p:cNvPr id="7" name="矩形 6">
            <a:extLst>
              <a:ext uri="{FF2B5EF4-FFF2-40B4-BE49-F238E27FC236}">
                <a16:creationId xmlns:a16="http://schemas.microsoft.com/office/drawing/2014/main" id="{21C23212-91D7-47EE-8170-C28C05DF1490}"/>
              </a:ext>
            </a:extLst>
          </p:cNvPr>
          <p:cNvSpPr/>
          <p:nvPr/>
        </p:nvSpPr>
        <p:spPr>
          <a:xfrm>
            <a:off x="722242" y="3926965"/>
            <a:ext cx="10836967" cy="1938992"/>
          </a:xfrm>
          <a:prstGeom prst="rect">
            <a:avLst/>
          </a:prstGeom>
        </p:spPr>
        <p:txBody>
          <a:bodyPr wrap="square">
            <a:spAutoFit/>
          </a:bodyPr>
          <a:lstStyle/>
          <a:p>
            <a:r>
              <a:rPr lang="zh-CN" altLang="en-US" sz="2400" dirty="0">
                <a:solidFill>
                  <a:srgbClr val="FF33CC"/>
                </a:solidFill>
              </a:rPr>
              <a:t>联盟链</a:t>
            </a:r>
            <a:r>
              <a:rPr lang="en-US" altLang="zh-CN" sz="2400" dirty="0"/>
              <a:t>: </a:t>
            </a:r>
            <a:r>
              <a:rPr lang="zh-CN" altLang="en-US" sz="2400" dirty="0"/>
              <a:t>由若干组织一起合作（如供应链机构或银行联盟等）维护一条区块链，</a:t>
            </a:r>
            <a:endParaRPr lang="en-US" altLang="zh-CN" sz="2400" dirty="0"/>
          </a:p>
          <a:p>
            <a:r>
              <a:rPr lang="en-US" altLang="zh-CN" sz="2400" dirty="0"/>
              <a:t>             </a:t>
            </a:r>
            <a:r>
              <a:rPr lang="zh-CN" altLang="en-US" sz="2400" dirty="0"/>
              <a:t>该区块链的使用必须是</a:t>
            </a:r>
            <a:r>
              <a:rPr lang="zh-CN" altLang="en-US" sz="2400" dirty="0">
                <a:solidFill>
                  <a:srgbClr val="0066FF"/>
                </a:solidFill>
              </a:rPr>
              <a:t>带有权限的限制访问</a:t>
            </a:r>
            <a:r>
              <a:rPr lang="zh-CN" altLang="en-US" sz="2400" dirty="0"/>
              <a:t>，相关信息会得到保护，</a:t>
            </a:r>
            <a:r>
              <a:rPr lang="en-US" altLang="zh-CN" sz="2400" dirty="0"/>
              <a:t>e.g.   </a:t>
            </a:r>
          </a:p>
          <a:p>
            <a:r>
              <a:rPr lang="en-US" altLang="zh-CN" sz="2400" dirty="0"/>
              <a:t>             </a:t>
            </a:r>
            <a:r>
              <a:rPr lang="zh-CN" altLang="en-US" sz="2400" dirty="0"/>
              <a:t>超级账本项目。在架构上，现有大部分区块链在实现都至少包括了网络    </a:t>
            </a:r>
            <a:endParaRPr lang="en-US" altLang="zh-CN" sz="2400" dirty="0"/>
          </a:p>
          <a:p>
            <a:r>
              <a:rPr lang="en-US" altLang="zh-CN" sz="2400" dirty="0"/>
              <a:t>             </a:t>
            </a:r>
            <a:r>
              <a:rPr lang="zh-CN" altLang="en-US" sz="2400" dirty="0"/>
              <a:t>层、共识层、智能合约和应用层等分层结构，联盟链实现往还会引入额</a:t>
            </a:r>
            <a:endParaRPr lang="en-US" altLang="zh-CN" sz="2400" dirty="0"/>
          </a:p>
          <a:p>
            <a:r>
              <a:rPr lang="en-US" altLang="zh-CN" sz="2400" dirty="0"/>
              <a:t>             </a:t>
            </a:r>
            <a:r>
              <a:rPr lang="zh-CN" altLang="en-US" sz="2400" dirty="0"/>
              <a:t>外的权限管理机制。</a:t>
            </a:r>
          </a:p>
        </p:txBody>
      </p:sp>
      <p:sp>
        <p:nvSpPr>
          <p:cNvPr id="8" name="矩形 7">
            <a:extLst>
              <a:ext uri="{FF2B5EF4-FFF2-40B4-BE49-F238E27FC236}">
                <a16:creationId xmlns:a16="http://schemas.microsoft.com/office/drawing/2014/main" id="{E7313177-B40A-49AC-B36E-3FCFBBB02ECB}"/>
              </a:ext>
            </a:extLst>
          </p:cNvPr>
          <p:cNvSpPr/>
          <p:nvPr/>
        </p:nvSpPr>
        <p:spPr>
          <a:xfrm>
            <a:off x="5231511" y="306529"/>
            <a:ext cx="2739672" cy="461665"/>
          </a:xfrm>
          <a:prstGeom prst="rect">
            <a:avLst/>
          </a:prstGeom>
        </p:spPr>
        <p:txBody>
          <a:bodyPr wrap="square">
            <a:spAutoFit/>
          </a:bodyPr>
          <a:lstStyle/>
          <a:p>
            <a:r>
              <a:rPr lang="zh-CN" altLang="zh-CN" sz="2400" b="1" dirty="0">
                <a:solidFill>
                  <a:srgbClr val="FF0000"/>
                </a:solidFill>
              </a:rPr>
              <a:t>区块链</a:t>
            </a:r>
            <a:r>
              <a:rPr lang="zh-CN" altLang="en-US" sz="2400" b="1" dirty="0">
                <a:solidFill>
                  <a:srgbClr val="FF0000"/>
                </a:solidFill>
              </a:rPr>
              <a:t>的分类</a:t>
            </a:r>
          </a:p>
        </p:txBody>
      </p:sp>
    </p:spTree>
    <p:extLst>
      <p:ext uri="{BB962C8B-B14F-4D97-AF65-F5344CB8AC3E}">
        <p14:creationId xmlns:p14="http://schemas.microsoft.com/office/powerpoint/2010/main" val="90867384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1450</TotalTime>
  <Words>2722</Words>
  <Application>Microsoft Office PowerPoint</Application>
  <PresentationFormat>宽屏</PresentationFormat>
  <Paragraphs>153</Paragraphs>
  <Slides>24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&amp;quot</vt:lpstr>
      <vt:lpstr>Helvetica Neue</vt:lpstr>
      <vt:lpstr>Lato</vt:lpstr>
      <vt:lpstr>等线</vt:lpstr>
      <vt:lpstr>等线 Light</vt:lpstr>
      <vt:lpstr>Arial</vt:lpstr>
      <vt:lpstr>consolas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140</cp:revision>
  <dcterms:created xsi:type="dcterms:W3CDTF">2019-01-11T11:55:30Z</dcterms:created>
  <dcterms:modified xsi:type="dcterms:W3CDTF">2019-01-16T09:45:59Z</dcterms:modified>
</cp:coreProperties>
</file>