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35"/>
  </p:normalViewPr>
  <p:slideViewPr>
    <p:cSldViewPr snapToGrid="0" snapToObjects="1">
      <p:cViewPr varScale="1">
        <p:scale>
          <a:sx n="90" d="100"/>
          <a:sy n="90" d="100"/>
        </p:scale>
        <p:origin x="232" y="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7/10/19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7/10/19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7/10/19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7/10/19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7/10/19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7/10/19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7/10/19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7/10/19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https://i.stack.imgur.com/9Vh0B.jpg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if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0C6C3-EC0B-9349-977C-FED2C4BD8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30EF37-2E36-0541-BA29-0AB30AF2E28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8300" y="1418509"/>
            <a:ext cx="5727700" cy="38125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1F16ED-C47F-D84B-8059-C5B150D710D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54950" y="102934"/>
            <a:ext cx="5727700" cy="32334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732772-B1A0-524A-8847-C82A203E934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254950" y="3429000"/>
            <a:ext cx="5727700" cy="322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705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A2B6E-4E6D-0649-A1DD-2FF1C7601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4900" cap="none" dirty="0"/>
              <a:t>Hamiltonian Cycle Problem</a:t>
            </a:r>
            <a:r>
              <a:rPr lang="zh-CN" altLang="en-US" sz="4900" cap="none" dirty="0"/>
              <a:t> </a:t>
            </a:r>
            <a:r>
              <a:rPr lang="en-US" altLang="zh-CN" sz="4900" cap="none" dirty="0"/>
              <a:t>is</a:t>
            </a:r>
            <a:r>
              <a:rPr lang="zh-CN" altLang="en-US" sz="4900" cap="none" dirty="0"/>
              <a:t> </a:t>
            </a:r>
            <a:r>
              <a:rPr lang="en-US" altLang="zh-CN" sz="4900" cap="none" dirty="0"/>
              <a:t>NP-complete</a:t>
            </a:r>
            <a:br>
              <a:rPr lang="en-HK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05741-8068-3F40-85B1-FD7E34EAF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64220"/>
            <a:ext cx="10058400" cy="40507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HK" dirty="0"/>
              <a:t>We already knew that 3-SAT problem is NP-complete.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HK" dirty="0"/>
              <a:t>First, Hamiltonian cycle is in NP class. If such a cycle is discovered somehow (maybe with exponential time brute force searching), we could easily work it out whether the path is HAMCYCLE or not, in polynomial time. </a:t>
            </a:r>
          </a:p>
          <a:p>
            <a:pPr marL="274320" lvl="1" indent="0">
              <a:lnSpc>
                <a:spcPct val="150000"/>
              </a:lnSpc>
              <a:buNone/>
            </a:pPr>
            <a:r>
              <a:rPr lang="en-HK" dirty="0"/>
              <a:t> 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HK" dirty="0"/>
              <a:t>Second, we show that 3-SAT ≤</a:t>
            </a:r>
            <a:r>
              <a:rPr lang="en-HK" baseline="-25000" dirty="0"/>
              <a:t>P</a:t>
            </a:r>
            <a:r>
              <a:rPr lang="en-HK" dirty="0"/>
              <a:t> Hamiltonian Cycle.</a:t>
            </a:r>
          </a:p>
          <a:p>
            <a:pPr marL="274320" lvl="1" indent="0">
              <a:buNone/>
            </a:pPr>
            <a:endParaRPr lang="en-HK" dirty="0"/>
          </a:p>
          <a:p>
            <a:pPr marL="274320" lvl="1" indent="0">
              <a:buNone/>
            </a:pPr>
            <a:r>
              <a:rPr lang="en-HK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Suppose we have a black box to solve Hamiltonian Cycle, how do we solve 3-SAT?</a:t>
            </a:r>
          </a:p>
          <a:p>
            <a:pPr marL="274320" lvl="1" indent="0">
              <a:buNone/>
            </a:pPr>
            <a:endParaRPr lang="en-HK" dirty="0"/>
          </a:p>
          <a:p>
            <a:pPr>
              <a:lnSpc>
                <a:spcPct val="150000"/>
              </a:lnSpc>
            </a:pPr>
            <a:endParaRPr lang="en-HK" dirty="0"/>
          </a:p>
          <a:p>
            <a:pPr>
              <a:lnSpc>
                <a:spcPct val="150000"/>
              </a:lnSpc>
            </a:pPr>
            <a:endParaRPr lang="en-HK" dirty="0"/>
          </a:p>
          <a:p>
            <a:pPr>
              <a:lnSpc>
                <a:spcPct val="150000"/>
              </a:lnSpc>
            </a:pPr>
            <a:endParaRPr lang="en-HK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19D7FAA-B158-DE40-B263-F305948F0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9B919-732D-0840-AB66-C7475C5E6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75" y="290721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8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F316-751B-A349-972E-004E0FDB0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cap="none" dirty="0"/>
              <a:t>Gadget Representing </a:t>
            </a:r>
            <a:r>
              <a:rPr lang="en-US" altLang="zh-CN" cap="none" dirty="0"/>
              <a:t>t</a:t>
            </a:r>
            <a:r>
              <a:rPr lang="en-HK" cap="none" dirty="0"/>
              <a:t>he Variables</a:t>
            </a:r>
            <a:endParaRPr lang="en-US" cap="non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D9C3CD-755F-6A4F-AE1D-4DB5C348832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850" y="2681416"/>
            <a:ext cx="10058400" cy="208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84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F316-751B-A349-972E-004E0FDB0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cap="none" dirty="0"/>
              <a:t>Honking </a:t>
            </a:r>
            <a:r>
              <a:rPr lang="en-US" altLang="zh-CN" cap="none" dirty="0" err="1"/>
              <a:t>i</a:t>
            </a:r>
            <a:r>
              <a:rPr lang="en-HK" cap="none" dirty="0"/>
              <a:t>n </a:t>
            </a:r>
            <a:r>
              <a:rPr lang="en-US" altLang="zh-CN" cap="none" dirty="0"/>
              <a:t>t</a:t>
            </a:r>
            <a:r>
              <a:rPr lang="en-HK" cap="none" dirty="0"/>
              <a:t>he Clauses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054F85-A32C-0547-BE41-5985B1EC5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97C1D7-D114-6A45-83E1-557EDB2C586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9077" y="1699070"/>
            <a:ext cx="11378351" cy="447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46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F316-751B-A349-972E-004E0FDB0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0025"/>
            <a:ext cx="10058400" cy="1609344"/>
          </a:xfrm>
        </p:spPr>
        <p:txBody>
          <a:bodyPr/>
          <a:lstStyle/>
          <a:p>
            <a:r>
              <a:rPr lang="en-HK" cap="none" dirty="0"/>
              <a:t>Connecting </a:t>
            </a:r>
            <a:r>
              <a:rPr lang="en-US" altLang="zh-CN" cap="none" dirty="0"/>
              <a:t>u</a:t>
            </a:r>
            <a:r>
              <a:rPr lang="en-HK" cap="none" dirty="0"/>
              <a:t>p </a:t>
            </a:r>
            <a:r>
              <a:rPr lang="en-US" altLang="zh-CN" cap="none" dirty="0"/>
              <a:t>t</a:t>
            </a:r>
            <a:r>
              <a:rPr lang="en-HK" cap="none" dirty="0"/>
              <a:t>he Paths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B7B317-42A9-0E4E-A4BE-3BF5CE82407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1274" y="1446233"/>
            <a:ext cx="6289451" cy="521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08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F316-751B-A349-972E-004E0FDB0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0025"/>
            <a:ext cx="10058400" cy="1609344"/>
          </a:xfrm>
        </p:spPr>
        <p:txBody>
          <a:bodyPr/>
          <a:lstStyle/>
          <a:p>
            <a:r>
              <a:rPr lang="en-HK" cap="none" dirty="0"/>
              <a:t>Connecting </a:t>
            </a:r>
            <a:r>
              <a:rPr lang="en-US" altLang="zh-CN" cap="none" dirty="0"/>
              <a:t>u</a:t>
            </a:r>
            <a:r>
              <a:rPr lang="en-HK" cap="none" dirty="0"/>
              <a:t>p </a:t>
            </a:r>
            <a:r>
              <a:rPr lang="en-US" altLang="zh-CN" cap="none" dirty="0"/>
              <a:t>t</a:t>
            </a:r>
            <a:r>
              <a:rPr lang="en-HK" cap="none" dirty="0"/>
              <a:t>he Paths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04B3A-977A-FB4D-BBC1-60818449F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0942" y="2112106"/>
            <a:ext cx="4027368" cy="3431444"/>
          </a:xfrm>
        </p:spPr>
        <p:txBody>
          <a:bodyPr/>
          <a:lstStyle/>
          <a:p>
            <a:r>
              <a:rPr lang="en-HK" dirty="0">
                <a:latin typeface="Hannotate SC" panose="03000500000000000000" pitchFamily="66" charset="-122"/>
                <a:ea typeface="Hannotate SC" panose="03000500000000000000" pitchFamily="66" charset="-122"/>
              </a:rPr>
              <a:t>For there to be a Hamiltonian cycle, we have to visit every clause node.</a:t>
            </a:r>
          </a:p>
          <a:p>
            <a:r>
              <a:rPr lang="en-HK" dirty="0">
                <a:latin typeface="Hannotate SC" panose="03000500000000000000" pitchFamily="66" charset="-122"/>
                <a:ea typeface="Hannotate SC" panose="03000500000000000000" pitchFamily="66" charset="-122"/>
              </a:rPr>
              <a:t>We can only visit a clause if we satisfy it (by setting one of its terms to true).</a:t>
            </a:r>
          </a:p>
          <a:p>
            <a:r>
              <a:rPr lang="en-HK" dirty="0">
                <a:latin typeface="Hannotate SC" panose="03000500000000000000" pitchFamily="66" charset="-122"/>
                <a:ea typeface="Hannotate SC" panose="03000500000000000000" pitchFamily="66" charset="-122"/>
              </a:rPr>
              <a:t>Hence, if there is a Hamiltonian cycle, there is a satisfying assignment.</a:t>
            </a:r>
          </a:p>
          <a:p>
            <a:endParaRPr lang="en-US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6E47B4-3E77-0342-B544-AC065D1A44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88991" y="1417004"/>
            <a:ext cx="6711951" cy="544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A091-1B8D-0F49-B55D-672170367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cap="none" dirty="0"/>
              <a:t>Thank</a:t>
            </a:r>
            <a:r>
              <a:rPr lang="zh-CN" altLang="en-US" cap="none" dirty="0"/>
              <a:t> </a:t>
            </a:r>
            <a:r>
              <a:rPr lang="en-US" altLang="zh-CN" cap="none" dirty="0"/>
              <a:t>You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50700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F3E2C-56CD-8A4A-9C0D-4BDAF4BCAE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HK" sz="8000" cap="none" dirty="0"/>
              <a:t>Derangement</a:t>
            </a:r>
            <a:r>
              <a:rPr lang="zh-CN" altLang="en-US" sz="8000" cap="none" dirty="0"/>
              <a:t> </a:t>
            </a:r>
            <a:r>
              <a:rPr lang="en-US" altLang="zh-CN" sz="8000" cap="none" dirty="0"/>
              <a:t>&amp;</a:t>
            </a:r>
            <a:r>
              <a:rPr lang="zh-CN" altLang="en-US" sz="8000" cap="none" dirty="0"/>
              <a:t> </a:t>
            </a:r>
            <a:br>
              <a:rPr lang="en-HK" altLang="zh-CN" sz="8000" cap="none" dirty="0"/>
            </a:br>
            <a:r>
              <a:rPr lang="en-HK" sz="8000" cap="none" dirty="0"/>
              <a:t>Hamiltonian Cycle </a:t>
            </a:r>
            <a:endParaRPr lang="en-US" sz="8000" cap="none" dirty="0"/>
          </a:p>
        </p:txBody>
      </p:sp>
    </p:spTree>
    <p:extLst>
      <p:ext uri="{BB962C8B-B14F-4D97-AF65-F5344CB8AC3E}">
        <p14:creationId xmlns:p14="http://schemas.microsoft.com/office/powerpoint/2010/main" val="366131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63525-44A8-2E44-A4CD-3BB6A543A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cap="none" dirty="0"/>
              <a:t>Derangement 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CFF24-E2A1-6E4F-8DB4-6F20E4A1B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49938"/>
            <a:ext cx="10058400" cy="40507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HK" dirty="0"/>
              <a:t>Definition: a </a:t>
            </a:r>
            <a:r>
              <a:rPr lang="en-HK" b="1" dirty="0"/>
              <a:t>derangement</a:t>
            </a:r>
            <a:r>
              <a:rPr lang="en-HK" dirty="0"/>
              <a:t> is a permutation of the elements of a set, such that no element appears in its original position. </a:t>
            </a:r>
          </a:p>
          <a:p>
            <a:r>
              <a:rPr lang="en-HK" dirty="0"/>
              <a:t>Counting derangements:</a:t>
            </a:r>
          </a:p>
          <a:p>
            <a:pPr marL="0" indent="0">
              <a:buNone/>
            </a:pPr>
            <a:r>
              <a:rPr lang="en-HK" dirty="0"/>
              <a:t>	When n = 1, 1! = 1, #derangements = D</a:t>
            </a:r>
            <a:r>
              <a:rPr lang="en-HK" baseline="-25000" dirty="0"/>
              <a:t>1</a:t>
            </a:r>
            <a:r>
              <a:rPr lang="en-HK" dirty="0"/>
              <a:t> = 0.</a:t>
            </a:r>
          </a:p>
          <a:p>
            <a:pPr marL="0" indent="0">
              <a:buNone/>
            </a:pPr>
            <a:r>
              <a:rPr lang="en-HK" dirty="0"/>
              <a:t>	When n = 2, 2! = 2, D</a:t>
            </a:r>
            <a:r>
              <a:rPr lang="en-HK" baseline="-25000" dirty="0"/>
              <a:t>2 </a:t>
            </a:r>
            <a:r>
              <a:rPr lang="en-HK" dirty="0"/>
              <a:t>= 1.</a:t>
            </a:r>
          </a:p>
          <a:p>
            <a:pPr marL="0" indent="0">
              <a:buNone/>
            </a:pPr>
            <a:r>
              <a:rPr lang="en-HK" dirty="0"/>
              <a:t>	When n = 3, 3! = 6, D</a:t>
            </a:r>
            <a:r>
              <a:rPr lang="en-HK" baseline="-25000" dirty="0"/>
              <a:t>3 </a:t>
            </a:r>
            <a:r>
              <a:rPr lang="en-HK" dirty="0"/>
              <a:t>= 2. ( 3 1 2; 2 3 1)</a:t>
            </a:r>
          </a:p>
          <a:p>
            <a:pPr marL="0" indent="0">
              <a:buNone/>
            </a:pPr>
            <a:r>
              <a:rPr lang="en-HK" dirty="0"/>
              <a:t>	D</a:t>
            </a:r>
            <a:r>
              <a:rPr lang="en-HK" baseline="-25000" dirty="0"/>
              <a:t>4</a:t>
            </a:r>
            <a:r>
              <a:rPr lang="en-HK" dirty="0"/>
              <a:t> = 9, D</a:t>
            </a:r>
            <a:r>
              <a:rPr lang="en-HK" baseline="-25000" dirty="0"/>
              <a:t>5</a:t>
            </a:r>
            <a:r>
              <a:rPr lang="en-HK" dirty="0"/>
              <a:t> = 44, D</a:t>
            </a:r>
            <a:r>
              <a:rPr lang="en-HK" baseline="-25000" dirty="0"/>
              <a:t>6</a:t>
            </a:r>
            <a:r>
              <a:rPr lang="en-HK" dirty="0"/>
              <a:t> = 265, D</a:t>
            </a:r>
            <a:r>
              <a:rPr lang="en-HK" baseline="-25000" dirty="0"/>
              <a:t>7</a:t>
            </a:r>
            <a:r>
              <a:rPr lang="en-HK" dirty="0"/>
              <a:t> = 1854.</a:t>
            </a:r>
          </a:p>
          <a:p>
            <a:pPr marL="0" indent="0">
              <a:buNone/>
            </a:pPr>
            <a:endParaRPr lang="en-HK" dirty="0"/>
          </a:p>
          <a:p>
            <a:pPr marL="0" indent="0">
              <a:buNone/>
            </a:pPr>
            <a:r>
              <a:rPr lang="en-HK" dirty="0"/>
              <a:t>	</a:t>
            </a:r>
            <a:r>
              <a:rPr lang="en-HK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When n is large…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0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AB71A2-48C4-BE49-9538-53E8A9B267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1221296"/>
                <a:ext cx="10058400" cy="4050792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HK" dirty="0"/>
                  <a:t>There are n people: 1, 2, …, n.  We consider player n. If player n is in position k (</a:t>
                </a:r>
                <a14:m>
                  <m:oMath xmlns:m="http://schemas.openxmlformats.org/officeDocument/2006/math">
                    <m:r>
                      <a:rPr lang="en-HK"/>
                      <m:t>1≤</m:t>
                    </m:r>
                    <m:r>
                      <m:rPr>
                        <m:sty m:val="p"/>
                      </m:rPr>
                      <a:rPr lang="en-HK"/>
                      <m:t>k</m:t>
                    </m:r>
                    <m:r>
                      <a:rPr lang="en-HK"/>
                      <m:t>≤</m:t>
                    </m:r>
                    <m:r>
                      <m:rPr>
                        <m:sty m:val="p"/>
                      </m:rPr>
                      <a:rPr lang="en-HK"/>
                      <m:t>n</m:t>
                    </m:r>
                    <m:r>
                      <a:rPr lang="en-HK" i="1"/>
                      <m:t>−</m:t>
                    </m:r>
                    <m:r>
                      <a:rPr lang="en-HK"/>
                      <m:t>1</m:t>
                    </m:r>
                  </m:oMath>
                </a14:m>
                <a:r>
                  <a:rPr lang="en-HK" dirty="0"/>
                  <a:t>), there are two cases:</a:t>
                </a:r>
              </a:p>
              <a:p>
                <a:pPr lvl="1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HK" dirty="0"/>
                  <a:t>Player k is in nth position;</a:t>
                </a:r>
              </a:p>
              <a:p>
                <a:pPr lvl="1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HK" dirty="0"/>
                  <a:t>Player k is not in nth position.</a:t>
                </a:r>
              </a:p>
              <a:p>
                <a:r>
                  <a:rPr lang="en-HK" dirty="0"/>
                  <a:t>We have </a:t>
                </a:r>
                <a:r>
                  <a:rPr lang="en-HK" dirty="0" err="1"/>
                  <a:t>D</a:t>
                </a:r>
                <a:r>
                  <a:rPr lang="en-HK" baseline="-25000" dirty="0" err="1"/>
                  <a:t>n</a:t>
                </a:r>
                <a:r>
                  <a:rPr lang="en-HK" dirty="0"/>
                  <a:t> = (n-1) (D</a:t>
                </a:r>
                <a:r>
                  <a:rPr lang="en-HK" baseline="-25000" dirty="0"/>
                  <a:t>n-2</a:t>
                </a:r>
                <a:r>
                  <a:rPr lang="en-HK" dirty="0"/>
                  <a:t> + D</a:t>
                </a:r>
                <a:r>
                  <a:rPr lang="en-HK" baseline="-25000" dirty="0"/>
                  <a:t>n-1</a:t>
                </a:r>
                <a:r>
                  <a:rPr lang="en-HK" dirty="0"/>
                  <a:t>)</a:t>
                </a:r>
              </a:p>
              <a:p>
                <a:endParaRPr lang="en-HK" dirty="0"/>
              </a:p>
              <a:p>
                <a:r>
                  <a:rPr lang="en-HK" dirty="0"/>
                  <a:t>Let n! * M</a:t>
                </a:r>
                <a:r>
                  <a:rPr lang="en-HK" baseline="-25000" dirty="0"/>
                  <a:t>n</a:t>
                </a:r>
                <a:r>
                  <a:rPr lang="en-HK" dirty="0"/>
                  <a:t> = </a:t>
                </a:r>
                <a:r>
                  <a:rPr lang="en-HK" dirty="0" err="1"/>
                  <a:t>D</a:t>
                </a:r>
                <a:r>
                  <a:rPr lang="en-HK" baseline="-25000" dirty="0" err="1"/>
                  <a:t>n</a:t>
                </a:r>
                <a:endParaRPr lang="en-HK" dirty="0"/>
              </a:p>
              <a:p>
                <a:pPr marL="0" indent="0">
                  <a:buNone/>
                </a:pPr>
                <a:endParaRPr lang="en-HK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AB71A2-48C4-BE49-9538-53E8A9B267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221296"/>
                <a:ext cx="10058400" cy="4050792"/>
              </a:xfrm>
              <a:blipFill>
                <a:blip r:embed="rId2"/>
                <a:stretch>
                  <a:fillRect l="-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278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1D7E0B-8CAD-0049-87E4-CE76CC8FC3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93429" y="1864554"/>
            <a:ext cx="5407660" cy="5626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02FA2D-41E7-E54E-84FB-59168BA3A07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0987" y="2713880"/>
            <a:ext cx="11715750" cy="819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FFD2C6-B54A-7E45-994C-481F14ECDE1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879090" y="3952968"/>
            <a:ext cx="6287660" cy="81958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3F8278A-B9B9-2144-8194-1B121F97F1C8}"/>
                  </a:ext>
                </a:extLst>
              </p:cNvPr>
              <p:cNvSpPr/>
              <p:nvPr/>
            </p:nvSpPr>
            <p:spPr>
              <a:xfrm>
                <a:off x="4599967" y="5059223"/>
                <a:ext cx="2332818" cy="5665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HK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HK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HK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HK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13</m:t>
                            </m:r>
                          </m:sub>
                        </m:sSub>
                      </m:num>
                      <m:den>
                        <m:r>
                          <a:rPr lang="en-HK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13!</m:t>
                        </m:r>
                      </m:den>
                    </m:f>
                  </m:oMath>
                </a14:m>
                <a:r>
                  <a:rPr lang="en-HK" sz="28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0.367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3F8278A-B9B9-2144-8194-1B121F97F1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967" y="5059223"/>
                <a:ext cx="2332818" cy="566565"/>
              </a:xfrm>
              <a:prstGeom prst="rect">
                <a:avLst/>
              </a:prstGeom>
              <a:blipFill>
                <a:blip r:embed="rId5"/>
                <a:stretch>
                  <a:fillRect l="-13514" t="-156522" r="-3784" b="-2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69F9003B-33C8-8648-874B-26E15D0C421C}"/>
              </a:ext>
            </a:extLst>
          </p:cNvPr>
          <p:cNvSpPr/>
          <p:nvPr/>
        </p:nvSpPr>
        <p:spPr>
          <a:xfrm>
            <a:off x="910825" y="695097"/>
            <a:ext cx="53351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2400" dirty="0" err="1"/>
              <a:t>D</a:t>
            </a:r>
            <a:r>
              <a:rPr lang="en-HK" sz="2400" baseline="-25000" dirty="0" err="1"/>
              <a:t>n</a:t>
            </a:r>
            <a:r>
              <a:rPr lang="en-HK" sz="2400" dirty="0"/>
              <a:t> = (n-1) (D</a:t>
            </a:r>
            <a:r>
              <a:rPr lang="en-HK" sz="2400" baseline="-25000" dirty="0"/>
              <a:t>n-2</a:t>
            </a:r>
            <a:r>
              <a:rPr lang="en-HK" sz="2400" dirty="0"/>
              <a:t> + D</a:t>
            </a:r>
            <a:r>
              <a:rPr lang="en-HK" sz="2400" baseline="-25000" dirty="0"/>
              <a:t>n-1</a:t>
            </a:r>
            <a:r>
              <a:rPr lang="en-HK" sz="2400" dirty="0"/>
              <a:t>)</a:t>
            </a:r>
            <a:r>
              <a:rPr lang="zh-CN" altLang="en-US" sz="2400" dirty="0"/>
              <a:t>， </a:t>
            </a:r>
            <a:r>
              <a:rPr lang="en-HK" sz="2400" dirty="0"/>
              <a:t>n! * M</a:t>
            </a:r>
            <a:r>
              <a:rPr lang="en-HK" sz="2400" baseline="-25000" dirty="0"/>
              <a:t>n</a:t>
            </a:r>
            <a:r>
              <a:rPr lang="en-HK" sz="2400" dirty="0"/>
              <a:t> = </a:t>
            </a:r>
            <a:r>
              <a:rPr lang="en-HK" sz="2400" dirty="0" err="1"/>
              <a:t>D</a:t>
            </a:r>
            <a:r>
              <a:rPr lang="en-HK" sz="2400" baseline="-25000" dirty="0" err="1"/>
              <a:t>n</a:t>
            </a:r>
            <a:endParaRPr lang="en-HK" sz="2400" dirty="0"/>
          </a:p>
        </p:txBody>
      </p:sp>
    </p:spTree>
    <p:extLst>
      <p:ext uri="{BB962C8B-B14F-4D97-AF65-F5344CB8AC3E}">
        <p14:creationId xmlns:p14="http://schemas.microsoft.com/office/powerpoint/2010/main" val="2713061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0B9AD-D4CA-CF4E-BBFA-9EC21FD99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6355" y="1092709"/>
            <a:ext cx="3230690" cy="40507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HK" dirty="0"/>
              <a:t>M</a:t>
            </a:r>
            <a:r>
              <a:rPr lang="en-HK" baseline="-25000" dirty="0"/>
              <a:t>1</a:t>
            </a:r>
            <a:r>
              <a:rPr lang="en-HK" dirty="0"/>
              <a:t> = 0</a:t>
            </a:r>
          </a:p>
          <a:p>
            <a:pPr marL="0" indent="0">
              <a:buNone/>
            </a:pPr>
            <a:r>
              <a:rPr lang="en-HK" dirty="0"/>
              <a:t>M</a:t>
            </a:r>
            <a:r>
              <a:rPr lang="en-HK" baseline="-25000" dirty="0"/>
              <a:t>2</a:t>
            </a:r>
            <a:r>
              <a:rPr lang="en-HK" dirty="0"/>
              <a:t> = 0.5</a:t>
            </a:r>
          </a:p>
          <a:p>
            <a:pPr marL="0" indent="0">
              <a:buNone/>
            </a:pPr>
            <a:r>
              <a:rPr lang="en-HK" dirty="0"/>
              <a:t>M</a:t>
            </a:r>
            <a:r>
              <a:rPr lang="en-HK" baseline="-25000" dirty="0"/>
              <a:t>3</a:t>
            </a:r>
            <a:r>
              <a:rPr lang="en-HK" dirty="0"/>
              <a:t> = 0.3333</a:t>
            </a:r>
          </a:p>
          <a:p>
            <a:pPr marL="0" indent="0">
              <a:buNone/>
            </a:pPr>
            <a:r>
              <a:rPr lang="en-HK" dirty="0"/>
              <a:t>M</a:t>
            </a:r>
            <a:r>
              <a:rPr lang="en-HK" baseline="-25000" dirty="0"/>
              <a:t>4</a:t>
            </a:r>
            <a:r>
              <a:rPr lang="en-HK" dirty="0"/>
              <a:t> = 0.375</a:t>
            </a:r>
          </a:p>
          <a:p>
            <a:pPr marL="0" indent="0">
              <a:buNone/>
            </a:pPr>
            <a:r>
              <a:rPr lang="en-HK" dirty="0"/>
              <a:t>M</a:t>
            </a:r>
            <a:r>
              <a:rPr lang="en-HK" baseline="-25000" dirty="0"/>
              <a:t>5</a:t>
            </a:r>
            <a:r>
              <a:rPr lang="en-HK" dirty="0"/>
              <a:t> =  0.3667</a:t>
            </a:r>
          </a:p>
          <a:p>
            <a:pPr marL="0" indent="0">
              <a:buNone/>
            </a:pPr>
            <a:r>
              <a:rPr lang="en-HK" dirty="0"/>
              <a:t>M</a:t>
            </a:r>
            <a:r>
              <a:rPr lang="en-HK" baseline="-25000" dirty="0"/>
              <a:t>6</a:t>
            </a:r>
            <a:r>
              <a:rPr lang="en-HK" dirty="0"/>
              <a:t> =  0.3680</a:t>
            </a:r>
          </a:p>
          <a:p>
            <a:pPr marL="0" indent="0">
              <a:buNone/>
            </a:pPr>
            <a:r>
              <a:rPr lang="en-HK" dirty="0"/>
              <a:t>M</a:t>
            </a:r>
            <a:r>
              <a:rPr lang="en-HK" baseline="-25000" dirty="0"/>
              <a:t>7</a:t>
            </a:r>
            <a:r>
              <a:rPr lang="en-HK" dirty="0"/>
              <a:t> =  0.3678</a:t>
            </a:r>
          </a:p>
          <a:p>
            <a:pPr marL="0" indent="0">
              <a:buNone/>
            </a:pPr>
            <a:r>
              <a:rPr lang="en-HK" dirty="0"/>
              <a:t>M</a:t>
            </a:r>
            <a:r>
              <a:rPr lang="en-HK" baseline="-25000" dirty="0"/>
              <a:t>8</a:t>
            </a:r>
            <a:r>
              <a:rPr lang="en-HK" dirty="0"/>
              <a:t> =  0.3679</a:t>
            </a:r>
          </a:p>
          <a:p>
            <a:pPr marL="0" indent="0">
              <a:buNone/>
            </a:pPr>
            <a:r>
              <a:rPr lang="en-HK" dirty="0"/>
              <a:t>M</a:t>
            </a:r>
            <a:r>
              <a:rPr lang="en-HK" baseline="-25000" dirty="0"/>
              <a:t>9</a:t>
            </a:r>
            <a:r>
              <a:rPr lang="en-HK" dirty="0"/>
              <a:t> =  0.3679</a:t>
            </a:r>
          </a:p>
          <a:p>
            <a:pPr marL="0" indent="0">
              <a:buNone/>
            </a:pPr>
            <a:r>
              <a:rPr lang="en-HK" dirty="0"/>
              <a:t>M</a:t>
            </a:r>
            <a:r>
              <a:rPr lang="en-HK" baseline="-25000" dirty="0"/>
              <a:t>10</a:t>
            </a:r>
            <a:r>
              <a:rPr lang="en-HK" dirty="0"/>
              <a:t> = 0.3679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686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A2B6E-4E6D-0649-A1DD-2FF1C7601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4900" cap="none" dirty="0"/>
              <a:t>Hamiltonian Cycle Problem</a:t>
            </a:r>
            <a:br>
              <a:rPr lang="en-HK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05741-8068-3F40-85B1-FD7E34EAF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64220"/>
            <a:ext cx="10058400" cy="40507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HK" dirty="0"/>
              <a:t>Given a graph G, is there a cycle that visits every vertex exactly once?</a:t>
            </a:r>
            <a:r>
              <a:rPr lang="zh-CN" altLang="en-US" dirty="0"/>
              <a:t> </a:t>
            </a:r>
            <a:r>
              <a:rPr lang="en-HK" dirty="0"/>
              <a:t>Such a cycle is called a Hamiltonian Cycle.</a:t>
            </a:r>
          </a:p>
          <a:p>
            <a:pPr>
              <a:lnSpc>
                <a:spcPct val="150000"/>
              </a:lnSpc>
            </a:pPr>
            <a:endParaRPr lang="en-HK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19D7FAA-B158-DE40-B263-F305948F0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0" descr="TriNoHP">
            <a:extLst>
              <a:ext uri="{FF2B5EF4-FFF2-40B4-BE49-F238E27FC236}">
                <a16:creationId xmlns:a16="http://schemas.microsoft.com/office/drawing/2014/main" id="{52DA9015-AF2A-AF45-9C45-C4184D15F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3429000"/>
            <a:ext cx="2222500" cy="180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909B919-732D-0840-AB66-C7475C5E6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75" y="290721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21C217-ED32-B843-A39E-0A5F6137B9BF}"/>
              </a:ext>
            </a:extLst>
          </p:cNvPr>
          <p:cNvSpPr txBox="1"/>
          <p:nvPr/>
        </p:nvSpPr>
        <p:spPr>
          <a:xfrm>
            <a:off x="2325823" y="5476458"/>
            <a:ext cx="2073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No</a:t>
            </a:r>
            <a:r>
              <a:rPr lang="zh-CN" altLang="en-US" sz="16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 </a:t>
            </a:r>
            <a:r>
              <a:rPr lang="en-US" altLang="zh-CN" sz="16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Hamiltonian</a:t>
            </a:r>
            <a:r>
              <a:rPr lang="zh-CN" altLang="en-US" sz="16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 </a:t>
            </a:r>
            <a:r>
              <a:rPr lang="en-US" altLang="zh-CN" sz="16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cycle</a:t>
            </a:r>
            <a:endParaRPr lang="en-US" sz="1600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76D8BD-897A-2C43-B5D0-8C45480DFA6D}"/>
              </a:ext>
            </a:extLst>
          </p:cNvPr>
          <p:cNvSpPr txBox="1"/>
          <p:nvPr/>
        </p:nvSpPr>
        <p:spPr>
          <a:xfrm>
            <a:off x="6756674" y="5544811"/>
            <a:ext cx="2433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Has</a:t>
            </a:r>
            <a:r>
              <a:rPr lang="zh-CN" altLang="en-US" sz="16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 </a:t>
            </a:r>
            <a:r>
              <a:rPr lang="en-US" altLang="zh-CN" sz="16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a</a:t>
            </a:r>
            <a:r>
              <a:rPr lang="zh-CN" altLang="en-US" sz="16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 </a:t>
            </a:r>
            <a:r>
              <a:rPr lang="en-US" altLang="zh-CN" sz="16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Hamiltonian</a:t>
            </a:r>
            <a:r>
              <a:rPr lang="zh-CN" altLang="en-US" sz="16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 </a:t>
            </a:r>
            <a:r>
              <a:rPr lang="en-US" altLang="zh-CN" sz="16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cycle</a:t>
            </a:r>
            <a:endParaRPr lang="en-US" sz="1600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D259F9-F596-6042-B6B5-036D61AC9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4437" y="3450836"/>
            <a:ext cx="2018153" cy="208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41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089EC-4101-EC4B-8D18-E4A18A649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SAT</a:t>
            </a:r>
            <a:r>
              <a:rPr lang="zh-CN" altLang="en-US" dirty="0"/>
              <a:t> </a:t>
            </a:r>
            <a:r>
              <a:rPr lang="en-US" altLang="zh-CN" cap="none" dirty="0"/>
              <a:t>Problem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2539B2-DDC8-974F-875E-08B1135159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3752" y="1807083"/>
                <a:ext cx="10058400" cy="4050792"/>
              </a:xfrm>
            </p:spPr>
            <p:txBody>
              <a:bodyPr/>
              <a:lstStyle/>
              <a:p>
                <a:r>
                  <a:rPr lang="en-US" dirty="0"/>
                  <a:t>SAT is satisfiability problem - say you have Boolean expression written using only AND, OR, NOT, variables, and parentheses. </a:t>
                </a:r>
              </a:p>
              <a:p>
                <a:r>
                  <a:rPr lang="en-US" dirty="0"/>
                  <a:t>The SAT problem is: given the expression, is there some assignment of TRUE and FALSE values to the variables that will make the entire expression true?</a:t>
                </a:r>
              </a:p>
              <a:p>
                <a:pPr marL="0" indent="0">
                  <a:buNone/>
                </a:pPr>
                <a:r>
                  <a:rPr lang="en-US" dirty="0"/>
                  <a:t>	For 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/>
                        </m:ctrlPr>
                      </m:sSubPr>
                      <m:e>
                        <m:r>
                          <a:rPr lang="en-HK" i="1"/>
                          <m:t>𝑥</m:t>
                        </m:r>
                      </m:e>
                      <m:sub>
                        <m:r>
                          <a:rPr lang="en-HK" i="1"/>
                          <m:t>1</m:t>
                        </m:r>
                      </m:sub>
                    </m:sSub>
                    <m:r>
                      <a:rPr lang="en-HK" i="1"/>
                      <m:t>∧</m:t>
                    </m:r>
                    <m:sSub>
                      <m:sSubPr>
                        <m:ctrlPr>
                          <a:rPr lang="en-HK" i="1"/>
                        </m:ctrlPr>
                      </m:sSubPr>
                      <m:e>
                        <m:r>
                          <a:rPr lang="en-HK" i="1"/>
                          <m:t>𝑥</m:t>
                        </m:r>
                      </m:e>
                      <m:sub>
                        <m:r>
                          <a:rPr lang="en-HK" i="1"/>
                          <m:t>2</m:t>
                        </m:r>
                      </m:sub>
                    </m:sSub>
                    <m:r>
                      <a:rPr lang="en-HK" i="1"/>
                      <m:t>∨</m:t>
                    </m:r>
                    <m:sSub>
                      <m:sSubPr>
                        <m:ctrlPr>
                          <a:rPr lang="en-HK" i="1"/>
                        </m:ctrlPr>
                      </m:sSubPr>
                      <m:e>
                        <m:r>
                          <a:rPr lang="en-HK" i="1"/>
                          <m:t>𝑥</m:t>
                        </m:r>
                      </m:e>
                      <m:sub>
                        <m:r>
                          <a:rPr lang="en-HK" i="1"/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SAT problem for this Boolean expression: is there such values of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/>
                        </m:ctrlPr>
                      </m:sSubPr>
                      <m:e>
                        <m:r>
                          <a:rPr lang="en-HK" i="1"/>
                          <m:t>𝑥</m:t>
                        </m:r>
                      </m:e>
                      <m:sub>
                        <m:r>
                          <a:rPr lang="en-HK" i="1"/>
                          <m:t>1</m:t>
                        </m:r>
                      </m:sub>
                    </m:sSub>
                    <m:r>
                      <a:rPr lang="en-HK" i="1"/>
                      <m:t>,</m:t>
                    </m:r>
                    <m:sSub>
                      <m:sSubPr>
                        <m:ctrlPr>
                          <a:rPr lang="en-HK" i="1"/>
                        </m:ctrlPr>
                      </m:sSubPr>
                      <m:e>
                        <m:r>
                          <a:rPr lang="en-HK" i="1"/>
                          <m:t>𝑥</m:t>
                        </m:r>
                      </m:e>
                      <m:sub>
                        <m:r>
                          <a:rPr lang="en-HK" i="1"/>
                          <m:t>2</m:t>
                        </m:r>
                      </m:sub>
                    </m:sSub>
                    <m:r>
                      <a:rPr lang="en-HK" i="1"/>
                      <m:t>,</m:t>
                    </m:r>
                    <m:sSub>
                      <m:sSubPr>
                        <m:ctrlPr>
                          <a:rPr lang="en-HK" i="1"/>
                        </m:ctrlPr>
                      </m:sSubPr>
                      <m:e>
                        <m:r>
                          <a:rPr lang="en-HK" i="1"/>
                          <m:t>𝑥</m:t>
                        </m:r>
                      </m:e>
                      <m:sub>
                        <m:r>
                          <a:rPr lang="en-HK" i="1"/>
                          <m:t>3</m:t>
                        </m:r>
                      </m:sub>
                    </m:sSub>
                  </m:oMath>
                </a14:m>
                <a:r>
                  <a:rPr lang="en-HK" dirty="0">
                    <a:effectLst/>
                  </a:rPr>
                  <a:t> </a:t>
                </a:r>
                <a:r>
                  <a:rPr lang="en-US" dirty="0"/>
                  <a:t>, that given Boolean expression is TRUE.</a:t>
                </a:r>
                <a:r>
                  <a:rPr lang="zh-CN" altLang="en-US" dirty="0"/>
                  <a:t> </a:t>
                </a:r>
                <a:r>
                  <a:rPr lang="en-US" dirty="0"/>
                  <a:t>The answer to SAT problem is only YES or NO.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2539B2-DDC8-974F-875E-08B1135159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3752" y="1807083"/>
                <a:ext cx="10058400" cy="4050792"/>
              </a:xfrm>
              <a:blipFill>
                <a:blip r:embed="rId2"/>
                <a:stretch>
                  <a:fillRect l="-379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981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089EC-4101-EC4B-8D18-E4A18A649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3-SAT</a:t>
            </a:r>
            <a:r>
              <a:rPr lang="zh-CN" altLang="en-US" dirty="0"/>
              <a:t> </a:t>
            </a:r>
            <a:r>
              <a:rPr lang="en-US" altLang="zh-CN" cap="none" dirty="0"/>
              <a:t>Problem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2539B2-DDC8-974F-875E-08B1135159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3752" y="1807083"/>
                <a:ext cx="10058400" cy="4050792"/>
              </a:xfrm>
            </p:spPr>
            <p:txBody>
              <a:bodyPr/>
              <a:lstStyle/>
              <a:p>
                <a:r>
                  <a:rPr lang="en-HK" dirty="0"/>
                  <a:t>3-SAT problem is a special case of SAT problem, where Boolean expression should have very strict form. </a:t>
                </a:r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HK" sz="2400"/>
                      <m:t>ϕ</m:t>
                    </m:r>
                    <m:r>
                      <a:rPr lang="en-HK" sz="2400"/>
                      <m:t>=</m:t>
                    </m:r>
                    <m:sSub>
                      <m:sSubPr>
                        <m:ctrlPr>
                          <a:rPr lang="en-HK" sz="2400" i="1"/>
                        </m:ctrlPr>
                      </m:sSubPr>
                      <m:e>
                        <m:r>
                          <a:rPr lang="en-HK" sz="2400" i="1"/>
                          <m:t>𝐶</m:t>
                        </m:r>
                      </m:e>
                      <m:sub>
                        <m:r>
                          <a:rPr lang="en-HK" sz="2400" i="1"/>
                          <m:t>1</m:t>
                        </m:r>
                      </m:sub>
                    </m:sSub>
                    <m:r>
                      <a:rPr lang="en-HK" sz="2400" i="1"/>
                      <m:t> ∧ </m:t>
                    </m:r>
                    <m:sSub>
                      <m:sSubPr>
                        <m:ctrlPr>
                          <a:rPr lang="en-HK" sz="2400" i="1"/>
                        </m:ctrlPr>
                      </m:sSubPr>
                      <m:e>
                        <m:r>
                          <a:rPr lang="en-HK" sz="2400" i="1"/>
                          <m:t>𝐶</m:t>
                        </m:r>
                      </m:e>
                      <m:sub>
                        <m:r>
                          <a:rPr lang="en-HK" sz="2400" i="1"/>
                          <m:t>2</m:t>
                        </m:r>
                      </m:sub>
                    </m:sSub>
                    <m:r>
                      <a:rPr lang="en-HK" sz="2400" i="1"/>
                      <m:t> ∧ </m:t>
                    </m:r>
                    <m:sSub>
                      <m:sSubPr>
                        <m:ctrlPr>
                          <a:rPr lang="en-HK" sz="2400" i="1"/>
                        </m:ctrlPr>
                      </m:sSubPr>
                      <m:e>
                        <m:r>
                          <a:rPr lang="en-HK" sz="2400" i="1"/>
                          <m:t>𝐶</m:t>
                        </m:r>
                      </m:e>
                      <m:sub>
                        <m:r>
                          <a:rPr lang="en-HK" sz="2400" i="1"/>
                          <m:t>3</m:t>
                        </m:r>
                      </m:sub>
                    </m:sSub>
                    <m:r>
                      <a:rPr lang="en-HK" sz="2400" i="1"/>
                      <m:t> ∧… ∧</m:t>
                    </m:r>
                    <m:sSub>
                      <m:sSubPr>
                        <m:ctrlPr>
                          <a:rPr lang="en-HK" sz="2400" i="1"/>
                        </m:ctrlPr>
                      </m:sSubPr>
                      <m:e>
                        <m:r>
                          <a:rPr lang="en-HK" sz="2400" i="1"/>
                          <m:t>𝐶</m:t>
                        </m:r>
                      </m:e>
                      <m:sub>
                        <m:r>
                          <a:rPr lang="en-HK" sz="2400" i="1"/>
                          <m:t>𝑘</m:t>
                        </m:r>
                      </m:sub>
                    </m:sSub>
                    <m:r>
                      <a:rPr lang="en-HK" sz="2400" i="1"/>
                      <m:t> </m:t>
                    </m:r>
                  </m:oMath>
                </a14:m>
                <a:endParaRPr lang="en-HK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/>
                        </m:ctrlPr>
                      </m:sSubPr>
                      <m:e>
                        <m:r>
                          <a:rPr lang="en-HK" sz="2400" i="1"/>
                          <m:t>𝐶</m:t>
                        </m:r>
                      </m:e>
                      <m:sub>
                        <m:r>
                          <a:rPr lang="en-HK" sz="2400" i="1"/>
                          <m:t>𝑖</m:t>
                        </m:r>
                      </m:sub>
                    </m:sSub>
                    <m:r>
                      <a:rPr lang="en-HK" sz="2400" i="1"/>
                      <m:t>=  </m:t>
                    </m:r>
                    <m:sSub>
                      <m:sSubPr>
                        <m:ctrlPr>
                          <a:rPr lang="en-HK" sz="2400" i="1"/>
                        </m:ctrlPr>
                      </m:sSubPr>
                      <m:e>
                        <m:r>
                          <a:rPr lang="en-HK" sz="2400" i="1"/>
                          <m:t>𝑎</m:t>
                        </m:r>
                      </m:e>
                      <m:sub>
                        <m:r>
                          <a:rPr lang="en-HK" sz="2400" i="1"/>
                          <m:t>𝑖</m:t>
                        </m:r>
                      </m:sub>
                    </m:sSub>
                    <m:r>
                      <a:rPr lang="en-HK" sz="2400" i="1"/>
                      <m:t> ∨ </m:t>
                    </m:r>
                    <m:sSub>
                      <m:sSubPr>
                        <m:ctrlPr>
                          <a:rPr lang="en-HK" sz="2400" i="1"/>
                        </m:ctrlPr>
                      </m:sSubPr>
                      <m:e>
                        <m:r>
                          <a:rPr lang="en-HK" sz="2400" i="1"/>
                          <m:t>𝑏</m:t>
                        </m:r>
                      </m:e>
                      <m:sub>
                        <m:r>
                          <a:rPr lang="en-HK" sz="2400" i="1"/>
                          <m:t>𝑖</m:t>
                        </m:r>
                      </m:sub>
                    </m:sSub>
                    <m:r>
                      <a:rPr lang="en-HK" sz="2400" i="1"/>
                      <m:t> ∨ </m:t>
                    </m:r>
                    <m:sSub>
                      <m:sSubPr>
                        <m:ctrlPr>
                          <a:rPr lang="en-HK" sz="2400" i="1"/>
                        </m:ctrlPr>
                      </m:sSubPr>
                      <m:e>
                        <m:r>
                          <a:rPr lang="en-HK" sz="2400" i="1"/>
                          <m:t>𝑐</m:t>
                        </m:r>
                      </m:e>
                      <m:sub>
                        <m:r>
                          <a:rPr lang="en-HK" sz="2400" i="1"/>
                          <m:t>𝑖</m:t>
                        </m:r>
                      </m:sub>
                    </m:sSub>
                    <m:r>
                      <a:rPr lang="en-HK" sz="2400" i="1"/>
                      <m:t> </m:t>
                    </m:r>
                  </m:oMath>
                </a14:m>
                <a:endParaRPr lang="en-HK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/>
                        </m:ctrlPr>
                      </m:sSubPr>
                      <m:e>
                        <m:r>
                          <a:rPr lang="en-HK" sz="2400" i="1"/>
                          <m:t>𝑎</m:t>
                        </m:r>
                      </m:e>
                      <m:sub>
                        <m:r>
                          <a:rPr lang="en-HK" sz="2400" i="1"/>
                          <m:t>𝑖</m:t>
                        </m:r>
                      </m:sub>
                    </m:sSub>
                    <m:r>
                      <a:rPr lang="en-HK" sz="2400" i="1"/>
                      <m:t>,</m:t>
                    </m:r>
                    <m:sSub>
                      <m:sSubPr>
                        <m:ctrlPr>
                          <a:rPr lang="en-HK" sz="2400" i="1"/>
                        </m:ctrlPr>
                      </m:sSubPr>
                      <m:e>
                        <m:r>
                          <a:rPr lang="en-HK" sz="2400" i="1"/>
                          <m:t>𝑏</m:t>
                        </m:r>
                      </m:e>
                      <m:sub>
                        <m:r>
                          <a:rPr lang="en-HK" sz="2400" i="1"/>
                          <m:t>𝑖</m:t>
                        </m:r>
                      </m:sub>
                    </m:sSub>
                    <m:r>
                      <a:rPr lang="en-HK" sz="2400" i="1"/>
                      <m:t>, </m:t>
                    </m:r>
                    <m:sSub>
                      <m:sSubPr>
                        <m:ctrlPr>
                          <a:rPr lang="en-HK" sz="2400" i="1"/>
                        </m:ctrlPr>
                      </m:sSubPr>
                      <m:e>
                        <m:r>
                          <a:rPr lang="en-HK" sz="2400" i="1"/>
                          <m:t>𝑐</m:t>
                        </m:r>
                      </m:e>
                      <m:sub>
                        <m:r>
                          <a:rPr lang="en-HK" sz="2400" i="1"/>
                          <m:t>𝑖</m:t>
                        </m:r>
                      </m:sub>
                    </m:sSub>
                    <m:r>
                      <a:rPr lang="en-HK" sz="2400" i="1"/>
                      <m:t> ∈{</m:t>
                    </m:r>
                    <m:sSub>
                      <m:sSubPr>
                        <m:ctrlPr>
                          <a:rPr lang="en-HK" sz="2400" i="1"/>
                        </m:ctrlPr>
                      </m:sSubPr>
                      <m:e>
                        <m:r>
                          <a:rPr lang="en-HK" sz="2400" i="1"/>
                          <m:t>𝑥</m:t>
                        </m:r>
                      </m:e>
                      <m:sub>
                        <m:r>
                          <a:rPr lang="en-HK" sz="2400" i="1"/>
                          <m:t>𝑙</m:t>
                        </m:r>
                      </m:sub>
                    </m:sSub>
                    <m:r>
                      <a:rPr lang="en-HK" sz="2400" i="1"/>
                      <m:t>,</m:t>
                    </m:r>
                    <m:r>
                      <m:rPr>
                        <m:nor/>
                      </m:rPr>
                      <a:rPr lang="en-HK">
                        <a:sym typeface="Symbol" pitchFamily="2" charset="2"/>
                      </a:rPr>
                      <m:t></m:t>
                    </m:r>
                    <m:r>
                      <a:rPr lang="en-HK" sz="2400" i="1"/>
                      <m:t>(</m:t>
                    </m:r>
                    <m:sSub>
                      <m:sSubPr>
                        <m:ctrlPr>
                          <a:rPr lang="en-HK" sz="2400" i="1"/>
                        </m:ctrlPr>
                      </m:sSubPr>
                      <m:e>
                        <m:r>
                          <a:rPr lang="en-HK" sz="2400" i="1"/>
                          <m:t>𝑥</m:t>
                        </m:r>
                      </m:e>
                      <m:sub>
                        <m:r>
                          <a:rPr lang="en-HK" sz="2400" i="1"/>
                          <m:t>𝑙</m:t>
                        </m:r>
                      </m:sub>
                    </m:sSub>
                    <m:r>
                      <a:rPr lang="en-HK" sz="2400" i="1"/>
                      <m:t>)} </m:t>
                    </m:r>
                  </m:oMath>
                </a14:m>
                <a:endParaRPr lang="en-HK" sz="2400" dirty="0"/>
              </a:p>
              <a:p>
                <a:pPr marL="0" indent="0">
                  <a:buNone/>
                </a:pPr>
                <a:endParaRPr lang="en-HK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2539B2-DDC8-974F-875E-08B1135159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3752" y="1807083"/>
                <a:ext cx="10058400" cy="4050792"/>
              </a:xfrm>
              <a:blipFill>
                <a:blip r:embed="rId2"/>
                <a:stretch>
                  <a:fillRect l="-631" t="-1250" r="-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60F9190-2CFA-3542-96FF-4686A841E10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91868" y="2728914"/>
            <a:ext cx="8602168" cy="51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714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403</Words>
  <Application>Microsoft Macintosh PowerPoint</Application>
  <PresentationFormat>Widescreen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Hannotate SC</vt:lpstr>
      <vt:lpstr>Arial</vt:lpstr>
      <vt:lpstr>Calibri</vt:lpstr>
      <vt:lpstr>Cambria Math</vt:lpstr>
      <vt:lpstr>Courier New</vt:lpstr>
      <vt:lpstr>Rockwell</vt:lpstr>
      <vt:lpstr>Rockwell Condensed</vt:lpstr>
      <vt:lpstr>Rockwell Extra Bold</vt:lpstr>
      <vt:lpstr>Times New Roman</vt:lpstr>
      <vt:lpstr>Wingdings</vt:lpstr>
      <vt:lpstr>Wood Type</vt:lpstr>
      <vt:lpstr>PowerPoint Presentation</vt:lpstr>
      <vt:lpstr>Derangement &amp;  Hamiltonian Cycle </vt:lpstr>
      <vt:lpstr>Derangement </vt:lpstr>
      <vt:lpstr>PowerPoint Presentation</vt:lpstr>
      <vt:lpstr>PowerPoint Presentation</vt:lpstr>
      <vt:lpstr>PowerPoint Presentation</vt:lpstr>
      <vt:lpstr>Hamiltonian Cycle Problem </vt:lpstr>
      <vt:lpstr>SAT Problem</vt:lpstr>
      <vt:lpstr>3-SAT Problem</vt:lpstr>
      <vt:lpstr>Hamiltonian Cycle Problem is NP-complete </vt:lpstr>
      <vt:lpstr>Gadget Representing the Variables</vt:lpstr>
      <vt:lpstr>Honking in the Clauses</vt:lpstr>
      <vt:lpstr>Connecting up the Paths</vt:lpstr>
      <vt:lpstr>Connecting up the Paths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u3005895</dc:creator>
  <cp:lastModifiedBy>u3005895</cp:lastModifiedBy>
  <cp:revision>5</cp:revision>
  <dcterms:created xsi:type="dcterms:W3CDTF">2019-07-10T02:27:43Z</dcterms:created>
  <dcterms:modified xsi:type="dcterms:W3CDTF">2019-07-10T03:17:13Z</dcterms:modified>
</cp:coreProperties>
</file>