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7" r:id="rId2"/>
    <p:sldId id="258" r:id="rId3"/>
    <p:sldId id="267" r:id="rId4"/>
    <p:sldId id="266" r:id="rId5"/>
    <p:sldId id="268" r:id="rId6"/>
    <p:sldId id="269" r:id="rId7"/>
    <p:sldId id="270" r:id="rId8"/>
    <p:sldId id="271" r:id="rId9"/>
    <p:sldId id="272"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35"/>
  </p:normalViewPr>
  <p:slideViewPr>
    <p:cSldViewPr snapToGrid="0" snapToObjects="1">
      <p:cViewPr varScale="1">
        <p:scale>
          <a:sx n="90" d="100"/>
          <a:sy n="90" d="100"/>
        </p:scale>
        <p:origin x="232" y="6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2/21/19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smtClean="0"/>
              <a:t>2/21/19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2/21/19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2/21/19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2/21/19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2/21/19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2/21/19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2/21/19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2/21/19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2/21/19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2/21/19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2/21/19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3EAD9A3-E67B-4E45-A638-B57091E9838A}"/>
              </a:ext>
            </a:extLst>
          </p:cNvPr>
          <p:cNvPicPr>
            <a:picLocks noChangeAspect="1"/>
          </p:cNvPicPr>
          <p:nvPr/>
        </p:nvPicPr>
        <p:blipFill>
          <a:blip r:embed="rId2"/>
          <a:stretch>
            <a:fillRect/>
          </a:stretch>
        </p:blipFill>
        <p:spPr>
          <a:xfrm>
            <a:off x="1578314" y="1802213"/>
            <a:ext cx="9207001" cy="2706163"/>
          </a:xfrm>
          <a:prstGeom prst="rect">
            <a:avLst/>
          </a:prstGeom>
        </p:spPr>
      </p:pic>
    </p:spTree>
    <p:extLst>
      <p:ext uri="{BB962C8B-B14F-4D97-AF65-F5344CB8AC3E}">
        <p14:creationId xmlns:p14="http://schemas.microsoft.com/office/powerpoint/2010/main" val="1199599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7992AA-0191-1E47-8919-1D20A5AFB31C}"/>
              </a:ext>
            </a:extLst>
          </p:cNvPr>
          <p:cNvPicPr>
            <a:picLocks noChangeAspect="1"/>
          </p:cNvPicPr>
          <p:nvPr/>
        </p:nvPicPr>
        <p:blipFill>
          <a:blip r:embed="rId2"/>
          <a:stretch>
            <a:fillRect/>
          </a:stretch>
        </p:blipFill>
        <p:spPr>
          <a:xfrm>
            <a:off x="457200" y="1964140"/>
            <a:ext cx="5638800" cy="3340100"/>
          </a:xfrm>
          <a:prstGeom prst="rect">
            <a:avLst/>
          </a:prstGeom>
        </p:spPr>
      </p:pic>
      <p:sp>
        <p:nvSpPr>
          <p:cNvPr id="2" name="Title 1">
            <a:extLst>
              <a:ext uri="{FF2B5EF4-FFF2-40B4-BE49-F238E27FC236}">
                <a16:creationId xmlns:a16="http://schemas.microsoft.com/office/drawing/2014/main" id="{9D13401F-4B2A-BC4E-9FB3-54B84D495C3F}"/>
              </a:ext>
            </a:extLst>
          </p:cNvPr>
          <p:cNvSpPr>
            <a:spLocks noGrp="1"/>
          </p:cNvSpPr>
          <p:nvPr>
            <p:ph type="title"/>
          </p:nvPr>
        </p:nvSpPr>
        <p:spPr>
          <a:xfrm>
            <a:off x="1069848" y="484632"/>
            <a:ext cx="10058400" cy="1609344"/>
          </a:xfrm>
        </p:spPr>
        <p:txBody>
          <a:bodyPr>
            <a:normAutofit/>
          </a:bodyPr>
          <a:lstStyle/>
          <a:p>
            <a:r>
              <a:rPr lang="en-US" altLang="zh-CN" cap="none" dirty="0"/>
              <a:t>SPE</a:t>
            </a:r>
            <a:r>
              <a:rPr lang="zh-CN" altLang="en-US" cap="none" dirty="0"/>
              <a:t> </a:t>
            </a:r>
            <a:r>
              <a:rPr lang="en-US" altLang="zh-CN" cap="none" dirty="0"/>
              <a:t>but</a:t>
            </a:r>
            <a:r>
              <a:rPr lang="zh-CN" altLang="en-US" cap="none" dirty="0"/>
              <a:t> </a:t>
            </a:r>
            <a:r>
              <a:rPr lang="en-US" altLang="zh-CN" cap="none" dirty="0"/>
              <a:t>not</a:t>
            </a:r>
            <a:r>
              <a:rPr lang="zh-CN" altLang="en-US" cap="none" dirty="0"/>
              <a:t> </a:t>
            </a:r>
            <a:r>
              <a:rPr lang="en-US" altLang="zh-CN" cap="none" dirty="0"/>
              <a:t>RS</a:t>
            </a:r>
            <a:endParaRPr lang="en-HK" cap="none" dirty="0"/>
          </a:p>
        </p:txBody>
      </p:sp>
      <p:sp>
        <p:nvSpPr>
          <p:cNvPr id="5" name="TextBox 4">
            <a:extLst>
              <a:ext uri="{FF2B5EF4-FFF2-40B4-BE49-F238E27FC236}">
                <a16:creationId xmlns:a16="http://schemas.microsoft.com/office/drawing/2014/main" id="{1818BC41-F47F-0345-90B1-3489D0F0F6A4}"/>
              </a:ext>
            </a:extLst>
          </p:cNvPr>
          <p:cNvSpPr txBox="1"/>
          <p:nvPr/>
        </p:nvSpPr>
        <p:spPr>
          <a:xfrm>
            <a:off x="559261" y="5463339"/>
            <a:ext cx="6232064" cy="1231106"/>
          </a:xfrm>
          <a:prstGeom prst="rect">
            <a:avLst/>
          </a:prstGeom>
          <a:noFill/>
        </p:spPr>
        <p:txBody>
          <a:bodyPr wrap="square" rtlCol="0">
            <a:spAutoFit/>
          </a:bodyPr>
          <a:lstStyle/>
          <a:p>
            <a:r>
              <a:rPr lang="en-HK" dirty="0"/>
              <a:t>Game G′. In the first round, players move simultaneously and announce cheap-talk messages. In the second round, they play a normal form game</a:t>
            </a:r>
            <a:r>
              <a:rPr lang="zh-CN" altLang="en-US" dirty="0"/>
              <a:t> </a:t>
            </a:r>
            <a:r>
              <a:rPr lang="en-US" altLang="zh-CN" dirty="0"/>
              <a:t>G</a:t>
            </a:r>
            <a:r>
              <a:rPr lang="en-HK" dirty="0"/>
              <a:t>. </a:t>
            </a:r>
            <a:endParaRPr lang="en-HK" sz="2000" dirty="0"/>
          </a:p>
          <a:p>
            <a:endParaRPr lang="en-US" sz="2000" dirty="0"/>
          </a:p>
        </p:txBody>
      </p:sp>
    </p:spTree>
    <p:extLst>
      <p:ext uri="{BB962C8B-B14F-4D97-AF65-F5344CB8AC3E}">
        <p14:creationId xmlns:p14="http://schemas.microsoft.com/office/powerpoint/2010/main" val="1753399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401F-4B2A-BC4E-9FB3-54B84D495C3F}"/>
              </a:ext>
            </a:extLst>
          </p:cNvPr>
          <p:cNvSpPr>
            <a:spLocks noGrp="1"/>
          </p:cNvSpPr>
          <p:nvPr>
            <p:ph type="title"/>
          </p:nvPr>
        </p:nvSpPr>
        <p:spPr/>
        <p:txBody>
          <a:bodyPr>
            <a:normAutofit/>
          </a:bodyPr>
          <a:lstStyle/>
          <a:p>
            <a:r>
              <a:rPr lang="en-US" altLang="zh-CN" cap="none" dirty="0"/>
              <a:t>Definition</a:t>
            </a:r>
            <a:r>
              <a:rPr lang="zh-CN" altLang="en-US" cap="none" dirty="0"/>
              <a:t> </a:t>
            </a:r>
            <a:r>
              <a:rPr lang="en-US" altLang="zh-CN" cap="none" dirty="0"/>
              <a:t>of</a:t>
            </a:r>
            <a:r>
              <a:rPr lang="zh-CN" altLang="en-US" cap="none" dirty="0"/>
              <a:t> </a:t>
            </a:r>
            <a:r>
              <a:rPr lang="en-US" altLang="zh-CN" cap="none" dirty="0"/>
              <a:t>Renegotiation-safe</a:t>
            </a:r>
            <a:endParaRPr lang="en-US" cap="none" dirty="0"/>
          </a:p>
        </p:txBody>
      </p:sp>
      <p:pic>
        <p:nvPicPr>
          <p:cNvPr id="4" name="Picture 3">
            <a:extLst>
              <a:ext uri="{FF2B5EF4-FFF2-40B4-BE49-F238E27FC236}">
                <a16:creationId xmlns:a16="http://schemas.microsoft.com/office/drawing/2014/main" id="{3C06D92D-67B5-0648-BCB9-59E3C19D4867}"/>
              </a:ext>
            </a:extLst>
          </p:cNvPr>
          <p:cNvPicPr>
            <a:picLocks noChangeAspect="1"/>
          </p:cNvPicPr>
          <p:nvPr/>
        </p:nvPicPr>
        <p:blipFill>
          <a:blip r:embed="rId2"/>
          <a:stretch>
            <a:fillRect/>
          </a:stretch>
        </p:blipFill>
        <p:spPr>
          <a:xfrm>
            <a:off x="925302" y="1828800"/>
            <a:ext cx="10341395" cy="2540619"/>
          </a:xfrm>
          <a:prstGeom prst="rect">
            <a:avLst/>
          </a:prstGeom>
        </p:spPr>
      </p:pic>
      <p:pic>
        <p:nvPicPr>
          <p:cNvPr id="5" name="Picture 4">
            <a:extLst>
              <a:ext uri="{FF2B5EF4-FFF2-40B4-BE49-F238E27FC236}">
                <a16:creationId xmlns:a16="http://schemas.microsoft.com/office/drawing/2014/main" id="{949B2BD3-1A2C-9D4A-AB94-F30D5D3C0A21}"/>
              </a:ext>
            </a:extLst>
          </p:cNvPr>
          <p:cNvPicPr>
            <a:picLocks noChangeAspect="1"/>
          </p:cNvPicPr>
          <p:nvPr/>
        </p:nvPicPr>
        <p:blipFill>
          <a:blip r:embed="rId3"/>
          <a:stretch>
            <a:fillRect/>
          </a:stretch>
        </p:blipFill>
        <p:spPr>
          <a:xfrm>
            <a:off x="925302" y="5115917"/>
            <a:ext cx="4775411" cy="371788"/>
          </a:xfrm>
          <a:prstGeom prst="rect">
            <a:avLst/>
          </a:prstGeom>
        </p:spPr>
      </p:pic>
      <p:sp>
        <p:nvSpPr>
          <p:cNvPr id="7" name="TextBox 6">
            <a:extLst>
              <a:ext uri="{FF2B5EF4-FFF2-40B4-BE49-F238E27FC236}">
                <a16:creationId xmlns:a16="http://schemas.microsoft.com/office/drawing/2014/main" id="{8A3AD755-9CFF-9047-BE3F-E7E16F8F1710}"/>
              </a:ext>
            </a:extLst>
          </p:cNvPr>
          <p:cNvSpPr txBox="1"/>
          <p:nvPr/>
        </p:nvSpPr>
        <p:spPr>
          <a:xfrm>
            <a:off x="602624" y="4542613"/>
            <a:ext cx="10196177" cy="400110"/>
          </a:xfrm>
          <a:prstGeom prst="rect">
            <a:avLst/>
          </a:prstGeom>
          <a:noFill/>
        </p:spPr>
        <p:txBody>
          <a:bodyPr wrap="square" rtlCol="0">
            <a:spAutoFit/>
          </a:bodyPr>
          <a:lstStyle/>
          <a:p>
            <a:r>
              <a:rPr lang="zh-CN" altLang="en-US" dirty="0">
                <a:solidFill>
                  <a:srgbClr val="00B050"/>
                </a:solidFill>
              </a:rPr>
              <a:t>     </a:t>
            </a:r>
            <a:r>
              <a:rPr lang="en-US" altLang="zh-CN" sz="2000" dirty="0">
                <a:solidFill>
                  <a:srgbClr val="00B050"/>
                </a:solidFill>
              </a:rPr>
              <a:t>We</a:t>
            </a:r>
            <a:r>
              <a:rPr lang="zh-CN" altLang="en-US" sz="2000" dirty="0">
                <a:solidFill>
                  <a:srgbClr val="00B050"/>
                </a:solidFill>
              </a:rPr>
              <a:t> </a:t>
            </a:r>
            <a:r>
              <a:rPr lang="en-US" altLang="zh-CN" sz="2000" dirty="0">
                <a:solidFill>
                  <a:srgbClr val="00B050"/>
                </a:solidFill>
              </a:rPr>
              <a:t>assume</a:t>
            </a:r>
            <a:r>
              <a:rPr lang="zh-CN" altLang="en-US" sz="2000" dirty="0">
                <a:solidFill>
                  <a:srgbClr val="00B050"/>
                </a:solidFill>
              </a:rPr>
              <a:t> </a:t>
            </a:r>
            <a:r>
              <a:rPr lang="en-US" altLang="zh-CN" sz="2000" dirty="0">
                <a:solidFill>
                  <a:srgbClr val="00B050"/>
                </a:solidFill>
              </a:rPr>
              <a:t>that</a:t>
            </a:r>
            <a:r>
              <a:rPr lang="zh-CN" altLang="en-US" sz="2000" dirty="0">
                <a:solidFill>
                  <a:srgbClr val="00B050"/>
                </a:solidFill>
              </a:rPr>
              <a:t> </a:t>
            </a:r>
            <a:r>
              <a:rPr lang="en-US" altLang="zh-CN" sz="2000" dirty="0">
                <a:solidFill>
                  <a:srgbClr val="00B050"/>
                </a:solidFill>
              </a:rPr>
              <a:t>only</a:t>
            </a:r>
            <a:r>
              <a:rPr lang="zh-CN" altLang="en-US" sz="2000" dirty="0">
                <a:solidFill>
                  <a:srgbClr val="00B050"/>
                </a:solidFill>
              </a:rPr>
              <a:t> </a:t>
            </a:r>
            <a:r>
              <a:rPr lang="en-US" altLang="zh-CN" sz="2000" dirty="0">
                <a:solidFill>
                  <a:srgbClr val="00B050"/>
                </a:solidFill>
              </a:rPr>
              <a:t>one</a:t>
            </a:r>
            <a:r>
              <a:rPr lang="zh-CN" altLang="en-US" sz="2000" dirty="0">
                <a:solidFill>
                  <a:srgbClr val="00B050"/>
                </a:solidFill>
              </a:rPr>
              <a:t> </a:t>
            </a:r>
            <a:r>
              <a:rPr lang="en-US" altLang="zh-CN" sz="2000" dirty="0">
                <a:solidFill>
                  <a:srgbClr val="00B050"/>
                </a:solidFill>
              </a:rPr>
              <a:t>player</a:t>
            </a:r>
            <a:r>
              <a:rPr lang="zh-CN" altLang="en-US" sz="2000" dirty="0">
                <a:solidFill>
                  <a:srgbClr val="00B050"/>
                </a:solidFill>
              </a:rPr>
              <a:t> </a:t>
            </a:r>
            <a:r>
              <a:rPr lang="en-US" altLang="zh-CN" sz="2000" dirty="0">
                <a:solidFill>
                  <a:srgbClr val="00B050"/>
                </a:solidFill>
              </a:rPr>
              <a:t>makes</a:t>
            </a:r>
            <a:r>
              <a:rPr lang="zh-CN" altLang="en-US" sz="2000" dirty="0">
                <a:solidFill>
                  <a:srgbClr val="00B050"/>
                </a:solidFill>
              </a:rPr>
              <a:t> </a:t>
            </a:r>
            <a:r>
              <a:rPr lang="en-US" altLang="zh-CN" sz="2000" dirty="0">
                <a:solidFill>
                  <a:srgbClr val="00B050"/>
                </a:solidFill>
              </a:rPr>
              <a:t>a</a:t>
            </a:r>
            <a:r>
              <a:rPr lang="zh-CN" altLang="en-US" sz="2000" dirty="0">
                <a:solidFill>
                  <a:srgbClr val="00B050"/>
                </a:solidFill>
              </a:rPr>
              <a:t> </a:t>
            </a:r>
            <a:r>
              <a:rPr lang="en-US" altLang="zh-CN" sz="2000" dirty="0">
                <a:solidFill>
                  <a:srgbClr val="00B050"/>
                </a:solidFill>
              </a:rPr>
              <a:t>move</a:t>
            </a:r>
            <a:r>
              <a:rPr lang="zh-CN" altLang="en-US" sz="2000" dirty="0">
                <a:solidFill>
                  <a:srgbClr val="00B050"/>
                </a:solidFill>
              </a:rPr>
              <a:t> </a:t>
            </a:r>
            <a:r>
              <a:rPr lang="en-US" altLang="zh-CN" sz="2000" dirty="0">
                <a:solidFill>
                  <a:srgbClr val="00B050"/>
                </a:solidFill>
              </a:rPr>
              <a:t>at</a:t>
            </a:r>
            <a:r>
              <a:rPr lang="zh-CN" altLang="en-US" sz="2000" dirty="0">
                <a:solidFill>
                  <a:srgbClr val="00B050"/>
                </a:solidFill>
              </a:rPr>
              <a:t> </a:t>
            </a:r>
            <a:r>
              <a:rPr lang="en-US" altLang="zh-CN" sz="2000" dirty="0">
                <a:solidFill>
                  <a:srgbClr val="00B050"/>
                </a:solidFill>
              </a:rPr>
              <a:t>every</a:t>
            </a:r>
            <a:r>
              <a:rPr lang="zh-CN" altLang="en-US" sz="2000" dirty="0">
                <a:solidFill>
                  <a:srgbClr val="00B050"/>
                </a:solidFill>
              </a:rPr>
              <a:t> </a:t>
            </a:r>
            <a:r>
              <a:rPr lang="en-US" altLang="zh-CN" sz="2000" dirty="0">
                <a:solidFill>
                  <a:srgbClr val="00B050"/>
                </a:solidFill>
              </a:rPr>
              <a:t>round.</a:t>
            </a:r>
            <a:endParaRPr lang="en-US" dirty="0">
              <a:solidFill>
                <a:srgbClr val="00B050"/>
              </a:solidFill>
            </a:endParaRPr>
          </a:p>
        </p:txBody>
      </p:sp>
    </p:spTree>
    <p:extLst>
      <p:ext uri="{BB962C8B-B14F-4D97-AF65-F5344CB8AC3E}">
        <p14:creationId xmlns:p14="http://schemas.microsoft.com/office/powerpoint/2010/main" val="3322124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401F-4B2A-BC4E-9FB3-54B84D495C3F}"/>
              </a:ext>
            </a:extLst>
          </p:cNvPr>
          <p:cNvSpPr>
            <a:spLocks noGrp="1"/>
          </p:cNvSpPr>
          <p:nvPr>
            <p:ph type="title"/>
          </p:nvPr>
        </p:nvSpPr>
        <p:spPr/>
        <p:txBody>
          <a:bodyPr>
            <a:normAutofit/>
          </a:bodyPr>
          <a:lstStyle/>
          <a:p>
            <a:r>
              <a:rPr lang="en-US" altLang="zh-CN" cap="none" dirty="0"/>
              <a:t>Example</a:t>
            </a:r>
            <a:r>
              <a:rPr lang="zh-CN" altLang="en-US" cap="none" dirty="0"/>
              <a:t> </a:t>
            </a:r>
            <a:r>
              <a:rPr lang="en-US" altLang="zh-CN" cap="none" dirty="0"/>
              <a:t>of</a:t>
            </a:r>
            <a:r>
              <a:rPr lang="zh-CN" altLang="en-US" cap="none" dirty="0"/>
              <a:t> </a:t>
            </a:r>
            <a:r>
              <a:rPr lang="en-US" altLang="zh-CN" cap="none" dirty="0"/>
              <a:t>Renegotiation-safe</a:t>
            </a:r>
            <a:endParaRPr lang="en-US" cap="none" dirty="0"/>
          </a:p>
        </p:txBody>
      </p:sp>
      <p:pic>
        <p:nvPicPr>
          <p:cNvPr id="3" name="Picture 2">
            <a:extLst>
              <a:ext uri="{FF2B5EF4-FFF2-40B4-BE49-F238E27FC236}">
                <a16:creationId xmlns:a16="http://schemas.microsoft.com/office/drawing/2014/main" id="{685C0B3F-5096-374D-B46B-E012FA3416CB}"/>
              </a:ext>
            </a:extLst>
          </p:cNvPr>
          <p:cNvPicPr>
            <a:picLocks noChangeAspect="1"/>
          </p:cNvPicPr>
          <p:nvPr/>
        </p:nvPicPr>
        <p:blipFill>
          <a:blip r:embed="rId2"/>
          <a:stretch>
            <a:fillRect/>
          </a:stretch>
        </p:blipFill>
        <p:spPr>
          <a:xfrm>
            <a:off x="1931987" y="1793939"/>
            <a:ext cx="3151176" cy="3868674"/>
          </a:xfrm>
          <a:prstGeom prst="rect">
            <a:avLst/>
          </a:prstGeom>
        </p:spPr>
      </p:pic>
      <p:sp>
        <p:nvSpPr>
          <p:cNvPr id="6" name="TextBox 5">
            <a:extLst>
              <a:ext uri="{FF2B5EF4-FFF2-40B4-BE49-F238E27FC236}">
                <a16:creationId xmlns:a16="http://schemas.microsoft.com/office/drawing/2014/main" id="{7F6200AB-F383-0149-993C-EE28F1DE7B7C}"/>
              </a:ext>
            </a:extLst>
          </p:cNvPr>
          <p:cNvSpPr txBox="1"/>
          <p:nvPr/>
        </p:nvSpPr>
        <p:spPr>
          <a:xfrm>
            <a:off x="4876369" y="2079844"/>
            <a:ext cx="6458674" cy="1631216"/>
          </a:xfrm>
          <a:prstGeom prst="rect">
            <a:avLst/>
          </a:prstGeom>
          <a:noFill/>
        </p:spPr>
        <p:txBody>
          <a:bodyPr wrap="square" rtlCol="0">
            <a:spAutoFit/>
          </a:bodyPr>
          <a:lstStyle/>
          <a:p>
            <a:r>
              <a:rPr lang="zh-CN" altLang="en-US" dirty="0"/>
              <a:t>     </a:t>
            </a:r>
            <a:r>
              <a:rPr lang="en-US" altLang="zh-CN" sz="2000" dirty="0"/>
              <a:t>In</a:t>
            </a:r>
            <a:r>
              <a:rPr lang="zh-CN" altLang="en-US" sz="2000" dirty="0"/>
              <a:t> </a:t>
            </a:r>
            <a:r>
              <a:rPr lang="en-US" altLang="zh-CN" sz="2000" dirty="0"/>
              <a:t>this</a:t>
            </a:r>
            <a:r>
              <a:rPr lang="zh-CN" altLang="en-US" sz="2000" dirty="0"/>
              <a:t> </a:t>
            </a:r>
            <a:r>
              <a:rPr lang="en-US" altLang="zh-CN" sz="2000" dirty="0"/>
              <a:t>game,</a:t>
            </a:r>
            <a:r>
              <a:rPr lang="zh-CN" altLang="en-US" sz="2000" dirty="0"/>
              <a:t> </a:t>
            </a:r>
            <a:r>
              <a:rPr lang="en-US" altLang="zh-CN" sz="2000" dirty="0"/>
              <a:t>[L,</a:t>
            </a:r>
            <a:r>
              <a:rPr lang="zh-CN" altLang="en-US" sz="2000" dirty="0"/>
              <a:t> </a:t>
            </a:r>
            <a:r>
              <a:rPr lang="en-US" altLang="zh-CN" sz="2000" dirty="0"/>
              <a:t>b]</a:t>
            </a:r>
            <a:r>
              <a:rPr lang="zh-CN" altLang="en-US" sz="2000" dirty="0"/>
              <a:t> </a:t>
            </a:r>
            <a:r>
              <a:rPr lang="en-US" altLang="zh-CN" sz="2000" dirty="0"/>
              <a:t>is</a:t>
            </a:r>
            <a:r>
              <a:rPr lang="zh-CN" altLang="en-US" sz="2000" dirty="0"/>
              <a:t> </a:t>
            </a:r>
            <a:r>
              <a:rPr lang="en-US" altLang="zh-CN" sz="2000" dirty="0">
                <a:solidFill>
                  <a:srgbClr val="C00000"/>
                </a:solidFill>
              </a:rPr>
              <a:t>not</a:t>
            </a:r>
            <a:r>
              <a:rPr lang="zh-CN" altLang="en-US" sz="2000" dirty="0"/>
              <a:t> </a:t>
            </a:r>
            <a:r>
              <a:rPr lang="en-US" altLang="zh-CN" sz="2000" dirty="0"/>
              <a:t>a</a:t>
            </a:r>
            <a:r>
              <a:rPr lang="zh-CN" altLang="en-US" sz="2000" dirty="0"/>
              <a:t> </a:t>
            </a:r>
            <a:r>
              <a:rPr lang="en-US" altLang="zh-CN" sz="2000" dirty="0"/>
              <a:t>renegotiation-safe</a:t>
            </a:r>
            <a:r>
              <a:rPr lang="zh-CN" altLang="en-US" sz="2000" dirty="0"/>
              <a:t> </a:t>
            </a:r>
            <a:r>
              <a:rPr lang="en-US" altLang="zh-CN" sz="2000" dirty="0"/>
              <a:t>strategy.</a:t>
            </a:r>
            <a:r>
              <a:rPr lang="en-HK" altLang="zh-CN" sz="2000" dirty="0"/>
              <a:t> </a:t>
            </a:r>
            <a:r>
              <a:rPr lang="en-US" altLang="zh-CN" sz="2000" dirty="0"/>
              <a:t>T</a:t>
            </a:r>
            <a:r>
              <a:rPr lang="en-HK" altLang="zh-CN" sz="2000" dirty="0"/>
              <a:t>he first player can renegotiate to </a:t>
            </a:r>
            <a:r>
              <a:rPr lang="en-HK" altLang="zh-CN" sz="2000" dirty="0">
                <a:solidFill>
                  <a:srgbClr val="C00000"/>
                </a:solidFill>
              </a:rPr>
              <a:t>(R, a).</a:t>
            </a:r>
          </a:p>
          <a:p>
            <a:endParaRPr lang="en-HK" altLang="zh-CN" sz="2000" dirty="0"/>
          </a:p>
          <a:p>
            <a:r>
              <a:rPr lang="en-US" altLang="zh-CN" sz="2000" dirty="0"/>
              <a:t>If</a:t>
            </a:r>
            <a:r>
              <a:rPr lang="zh-CN" altLang="en-US" sz="2000" dirty="0"/>
              <a:t> </a:t>
            </a:r>
            <a:r>
              <a:rPr lang="en-US" altLang="zh-CN" sz="2000" dirty="0"/>
              <a:t>we</a:t>
            </a:r>
            <a:r>
              <a:rPr lang="zh-CN" altLang="en-US" sz="2000" dirty="0"/>
              <a:t> </a:t>
            </a:r>
            <a:r>
              <a:rPr lang="en-US" altLang="zh-CN" sz="2000" dirty="0"/>
              <a:t>change</a:t>
            </a:r>
            <a:r>
              <a:rPr lang="zh-CN" altLang="en-US" sz="2000" dirty="0"/>
              <a:t> </a:t>
            </a:r>
            <a:r>
              <a:rPr lang="en-US" altLang="zh-CN" sz="2000" dirty="0"/>
              <a:t>the</a:t>
            </a:r>
            <a:r>
              <a:rPr lang="zh-CN" altLang="en-US" sz="2000" dirty="0"/>
              <a:t> </a:t>
            </a:r>
            <a:r>
              <a:rPr lang="en-US" altLang="zh-CN" sz="2000" dirty="0"/>
              <a:t>utility</a:t>
            </a:r>
            <a:r>
              <a:rPr lang="zh-CN" altLang="en-US" sz="2000" dirty="0"/>
              <a:t> </a:t>
            </a:r>
            <a:r>
              <a:rPr lang="en-US" altLang="zh-CN" sz="2000" dirty="0"/>
              <a:t>of</a:t>
            </a:r>
            <a:r>
              <a:rPr lang="zh-CN" altLang="en-US" sz="2000" dirty="0"/>
              <a:t> </a:t>
            </a:r>
            <a:r>
              <a:rPr lang="en-US" altLang="zh-CN" sz="2000" dirty="0"/>
              <a:t>[R,</a:t>
            </a:r>
            <a:r>
              <a:rPr lang="zh-CN" altLang="en-US" sz="2000" dirty="0"/>
              <a:t> </a:t>
            </a:r>
            <a:r>
              <a:rPr lang="en-US" altLang="zh-CN" sz="2000" dirty="0"/>
              <a:t>b]</a:t>
            </a:r>
            <a:r>
              <a:rPr lang="zh-CN" altLang="en-US" sz="2000" dirty="0"/>
              <a:t> </a:t>
            </a:r>
            <a:r>
              <a:rPr lang="en-US" altLang="zh-CN" sz="2000" dirty="0"/>
              <a:t>to</a:t>
            </a:r>
            <a:r>
              <a:rPr lang="zh-CN" altLang="en-US" sz="2000" dirty="0"/>
              <a:t> </a:t>
            </a:r>
            <a:r>
              <a:rPr lang="en-US" altLang="zh-CN" sz="2000" dirty="0"/>
              <a:t>(0,3),</a:t>
            </a:r>
            <a:r>
              <a:rPr lang="zh-CN" altLang="en-US" sz="2000" dirty="0"/>
              <a:t> </a:t>
            </a:r>
            <a:r>
              <a:rPr lang="en-US" altLang="zh-CN" sz="2000" dirty="0"/>
              <a:t>then</a:t>
            </a:r>
            <a:r>
              <a:rPr lang="zh-CN" altLang="en-US" sz="2000" dirty="0"/>
              <a:t> </a:t>
            </a:r>
            <a:r>
              <a:rPr lang="en-US" altLang="zh-CN" sz="2000" dirty="0"/>
              <a:t>[L,</a:t>
            </a:r>
            <a:r>
              <a:rPr lang="zh-CN" altLang="en-US" sz="2000" dirty="0"/>
              <a:t> </a:t>
            </a:r>
            <a:r>
              <a:rPr lang="en-US" altLang="zh-CN" sz="2000" dirty="0"/>
              <a:t>b]</a:t>
            </a:r>
            <a:r>
              <a:rPr lang="zh-CN" altLang="en-US" sz="2000" dirty="0"/>
              <a:t> </a:t>
            </a:r>
            <a:r>
              <a:rPr lang="en-US" altLang="zh-CN" sz="2000" dirty="0"/>
              <a:t>is</a:t>
            </a:r>
            <a:r>
              <a:rPr lang="zh-CN" altLang="en-US" sz="2000" dirty="0"/>
              <a:t> </a:t>
            </a:r>
            <a:r>
              <a:rPr lang="en-US" altLang="zh-CN" sz="2000" dirty="0"/>
              <a:t>a</a:t>
            </a:r>
            <a:r>
              <a:rPr lang="zh-CN" altLang="en-US" sz="2000" dirty="0"/>
              <a:t> </a:t>
            </a:r>
            <a:r>
              <a:rPr lang="en-US" altLang="zh-CN" sz="2000" dirty="0"/>
              <a:t>renegotiation-safe</a:t>
            </a:r>
            <a:r>
              <a:rPr lang="zh-CN" altLang="en-US" sz="2000" dirty="0"/>
              <a:t> </a:t>
            </a:r>
            <a:r>
              <a:rPr lang="en-US" altLang="zh-CN" sz="2000" dirty="0"/>
              <a:t>strategy.</a:t>
            </a:r>
            <a:endParaRPr lang="en-US" sz="2000" dirty="0"/>
          </a:p>
        </p:txBody>
      </p:sp>
    </p:spTree>
    <p:extLst>
      <p:ext uri="{BB962C8B-B14F-4D97-AF65-F5344CB8AC3E}">
        <p14:creationId xmlns:p14="http://schemas.microsoft.com/office/powerpoint/2010/main" val="2721155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401F-4B2A-BC4E-9FB3-54B84D495C3F}"/>
              </a:ext>
            </a:extLst>
          </p:cNvPr>
          <p:cNvSpPr>
            <a:spLocks noGrp="1"/>
          </p:cNvSpPr>
          <p:nvPr>
            <p:ph type="title"/>
          </p:nvPr>
        </p:nvSpPr>
        <p:spPr>
          <a:xfrm>
            <a:off x="1066800" y="2058789"/>
            <a:ext cx="10058400" cy="1609344"/>
          </a:xfrm>
        </p:spPr>
        <p:txBody>
          <a:bodyPr>
            <a:normAutofit/>
          </a:bodyPr>
          <a:lstStyle/>
          <a:p>
            <a:r>
              <a:rPr lang="en-US" altLang="zh-CN" sz="4400" cap="none" dirty="0"/>
              <a:t>We</a:t>
            </a:r>
            <a:r>
              <a:rPr lang="zh-CN" altLang="en-US" sz="4400" cap="none" dirty="0"/>
              <a:t> </a:t>
            </a:r>
            <a:r>
              <a:rPr lang="en-US" altLang="zh-CN" sz="4400" cap="none" dirty="0"/>
              <a:t>want</a:t>
            </a:r>
            <a:r>
              <a:rPr lang="zh-CN" altLang="en-US" sz="4400" cap="none" dirty="0"/>
              <a:t> </a:t>
            </a:r>
            <a:r>
              <a:rPr lang="en-US" altLang="zh-CN" sz="4400" cap="none" dirty="0"/>
              <a:t>to</a:t>
            </a:r>
            <a:r>
              <a:rPr lang="zh-CN" altLang="en-US" sz="4400" cap="none" dirty="0"/>
              <a:t> </a:t>
            </a:r>
            <a:r>
              <a:rPr lang="en-US" altLang="zh-CN" sz="4400" cap="none" dirty="0"/>
              <a:t>find</a:t>
            </a:r>
            <a:r>
              <a:rPr lang="zh-CN" altLang="en-US" sz="4400" cap="none" dirty="0"/>
              <a:t> </a:t>
            </a:r>
            <a:r>
              <a:rPr lang="en-US" altLang="zh-CN" sz="4400" cap="none" dirty="0"/>
              <a:t>the</a:t>
            </a:r>
            <a:r>
              <a:rPr lang="zh-CN" altLang="en-US" sz="4400" cap="none" dirty="0"/>
              <a:t> </a:t>
            </a:r>
            <a:r>
              <a:rPr lang="en-US" altLang="zh-CN" sz="4400" cap="none" dirty="0"/>
              <a:t>relations</a:t>
            </a:r>
            <a:r>
              <a:rPr lang="zh-CN" altLang="en-US" sz="4400" cap="none" dirty="0"/>
              <a:t> </a:t>
            </a:r>
            <a:r>
              <a:rPr lang="en-US" altLang="zh-CN" sz="4400" cap="none" dirty="0"/>
              <a:t>among</a:t>
            </a:r>
            <a:r>
              <a:rPr lang="zh-CN" altLang="en-US" sz="4400" cap="none" dirty="0"/>
              <a:t> </a:t>
            </a:r>
            <a:r>
              <a:rPr lang="en-US" altLang="zh-CN" sz="4400" cap="none" dirty="0"/>
              <a:t>RS,</a:t>
            </a:r>
            <a:r>
              <a:rPr lang="zh-CN" altLang="en-US" sz="4400" cap="none" dirty="0"/>
              <a:t> </a:t>
            </a:r>
            <a:r>
              <a:rPr lang="en-US" altLang="zh-CN" sz="4400" cap="none" dirty="0"/>
              <a:t>NE</a:t>
            </a:r>
            <a:r>
              <a:rPr lang="zh-CN" altLang="en-US" sz="4400" cap="none" dirty="0"/>
              <a:t> </a:t>
            </a:r>
            <a:r>
              <a:rPr lang="en-US" altLang="zh-CN" sz="4400" cap="none" dirty="0"/>
              <a:t>and</a:t>
            </a:r>
            <a:r>
              <a:rPr lang="zh-CN" altLang="en-US" sz="4400" cap="none" dirty="0"/>
              <a:t> </a:t>
            </a:r>
            <a:r>
              <a:rPr lang="en-US" altLang="zh-CN" sz="4400" cap="none" dirty="0"/>
              <a:t>SPE.</a:t>
            </a:r>
            <a:endParaRPr lang="en-HK" sz="4400" cap="none" dirty="0"/>
          </a:p>
        </p:txBody>
      </p:sp>
    </p:spTree>
    <p:extLst>
      <p:ext uri="{BB962C8B-B14F-4D97-AF65-F5344CB8AC3E}">
        <p14:creationId xmlns:p14="http://schemas.microsoft.com/office/powerpoint/2010/main" val="4014179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401F-4B2A-BC4E-9FB3-54B84D495C3F}"/>
              </a:ext>
            </a:extLst>
          </p:cNvPr>
          <p:cNvSpPr>
            <a:spLocks noGrp="1"/>
          </p:cNvSpPr>
          <p:nvPr>
            <p:ph type="title"/>
          </p:nvPr>
        </p:nvSpPr>
        <p:spPr>
          <a:xfrm>
            <a:off x="1069848" y="484632"/>
            <a:ext cx="10058400" cy="1609344"/>
          </a:xfrm>
        </p:spPr>
        <p:txBody>
          <a:bodyPr>
            <a:normAutofit/>
          </a:bodyPr>
          <a:lstStyle/>
          <a:p>
            <a:r>
              <a:rPr lang="en-HK" cap="none" dirty="0"/>
              <a:t>Nash Equilibrium </a:t>
            </a:r>
          </a:p>
        </p:txBody>
      </p:sp>
      <p:pic>
        <p:nvPicPr>
          <p:cNvPr id="5" name="Picture 4">
            <a:extLst>
              <a:ext uri="{FF2B5EF4-FFF2-40B4-BE49-F238E27FC236}">
                <a16:creationId xmlns:a16="http://schemas.microsoft.com/office/drawing/2014/main" id="{B395E941-3CDA-A74E-A9A7-276DF0788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939" y="3125166"/>
            <a:ext cx="10004624" cy="2323944"/>
          </a:xfrm>
          <a:prstGeom prst="rect">
            <a:avLst/>
          </a:prstGeom>
        </p:spPr>
      </p:pic>
      <p:sp>
        <p:nvSpPr>
          <p:cNvPr id="4" name="TextBox 3">
            <a:extLst>
              <a:ext uri="{FF2B5EF4-FFF2-40B4-BE49-F238E27FC236}">
                <a16:creationId xmlns:a16="http://schemas.microsoft.com/office/drawing/2014/main" id="{388402AD-DF92-864E-A63E-23AB1DE20FD4}"/>
              </a:ext>
            </a:extLst>
          </p:cNvPr>
          <p:cNvSpPr txBox="1"/>
          <p:nvPr/>
        </p:nvSpPr>
        <p:spPr>
          <a:xfrm>
            <a:off x="925974" y="1863243"/>
            <a:ext cx="10196177" cy="1015663"/>
          </a:xfrm>
          <a:prstGeom prst="rect">
            <a:avLst/>
          </a:prstGeom>
          <a:noFill/>
        </p:spPr>
        <p:txBody>
          <a:bodyPr wrap="square" rtlCol="0">
            <a:spAutoFit/>
          </a:bodyPr>
          <a:lstStyle/>
          <a:p>
            <a:r>
              <a:rPr lang="zh-CN" altLang="en-US" dirty="0"/>
              <a:t>     </a:t>
            </a:r>
            <a:r>
              <a:rPr lang="en-HK" sz="2000" dirty="0"/>
              <a:t>Two or more players in which each player is assumed to know the equilibrium strategies of the other players, and no player has anything to gain by changing only their own strategy</a:t>
            </a:r>
            <a:r>
              <a:rPr lang="en-US" altLang="zh-CN" sz="2000" dirty="0"/>
              <a:t>.</a:t>
            </a:r>
            <a:endParaRPr lang="en-US" dirty="0"/>
          </a:p>
        </p:txBody>
      </p:sp>
      <p:cxnSp>
        <p:nvCxnSpPr>
          <p:cNvPr id="6" name="Straight Arrow Connector 5">
            <a:extLst>
              <a:ext uri="{FF2B5EF4-FFF2-40B4-BE49-F238E27FC236}">
                <a16:creationId xmlns:a16="http://schemas.microsoft.com/office/drawing/2014/main" id="{8BA9FFE7-9FC9-5343-A21D-F85C7B72065F}"/>
              </a:ext>
            </a:extLst>
          </p:cNvPr>
          <p:cNvCxnSpPr/>
          <p:nvPr/>
        </p:nvCxnSpPr>
        <p:spPr>
          <a:xfrm flipV="1">
            <a:off x="9051403" y="5099009"/>
            <a:ext cx="0" cy="671331"/>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945EDEF-3089-8248-AEA7-543156B7AD47}"/>
              </a:ext>
            </a:extLst>
          </p:cNvPr>
          <p:cNvSpPr txBox="1"/>
          <p:nvPr/>
        </p:nvSpPr>
        <p:spPr>
          <a:xfrm>
            <a:off x="7407798" y="5706944"/>
            <a:ext cx="3994075" cy="369332"/>
          </a:xfrm>
          <a:prstGeom prst="rect">
            <a:avLst/>
          </a:prstGeom>
          <a:noFill/>
        </p:spPr>
        <p:txBody>
          <a:bodyPr wrap="square" rtlCol="0">
            <a:spAutoFit/>
          </a:bodyPr>
          <a:lstStyle/>
          <a:p>
            <a:r>
              <a:rPr lang="zh-CN" altLang="en-US" dirty="0"/>
              <a:t>     </a:t>
            </a:r>
            <a:r>
              <a:rPr lang="en-US" altLang="zh-CN" dirty="0">
                <a:solidFill>
                  <a:srgbClr val="C00000"/>
                </a:solidFill>
              </a:rPr>
              <a:t>Only</a:t>
            </a:r>
            <a:r>
              <a:rPr lang="zh-CN" altLang="en-US" dirty="0">
                <a:solidFill>
                  <a:srgbClr val="C00000"/>
                </a:solidFill>
              </a:rPr>
              <a:t> </a:t>
            </a:r>
            <a:r>
              <a:rPr lang="en-US" altLang="zh-CN" dirty="0">
                <a:solidFill>
                  <a:srgbClr val="C00000"/>
                </a:solidFill>
              </a:rPr>
              <a:t>NE</a:t>
            </a:r>
            <a:r>
              <a:rPr lang="zh-CN" altLang="en-US" dirty="0">
                <a:solidFill>
                  <a:srgbClr val="C00000"/>
                </a:solidFill>
              </a:rPr>
              <a:t> </a:t>
            </a:r>
            <a:r>
              <a:rPr lang="en-US" altLang="zh-CN" dirty="0">
                <a:solidFill>
                  <a:srgbClr val="C00000"/>
                </a:solidFill>
              </a:rPr>
              <a:t>in</a:t>
            </a:r>
            <a:r>
              <a:rPr lang="zh-CN" altLang="en-US" dirty="0">
                <a:solidFill>
                  <a:srgbClr val="C00000"/>
                </a:solidFill>
              </a:rPr>
              <a:t> </a:t>
            </a:r>
            <a:r>
              <a:rPr lang="en-US" altLang="zh-CN" dirty="0">
                <a:solidFill>
                  <a:srgbClr val="C00000"/>
                </a:solidFill>
              </a:rPr>
              <a:t>pure</a:t>
            </a:r>
            <a:r>
              <a:rPr lang="zh-CN" altLang="en-US" dirty="0">
                <a:solidFill>
                  <a:srgbClr val="C00000"/>
                </a:solidFill>
              </a:rPr>
              <a:t> </a:t>
            </a:r>
            <a:r>
              <a:rPr lang="en-US" altLang="zh-CN" dirty="0">
                <a:solidFill>
                  <a:srgbClr val="C00000"/>
                </a:solidFill>
              </a:rPr>
              <a:t>strategy.</a:t>
            </a:r>
            <a:endParaRPr lang="en-US" dirty="0">
              <a:solidFill>
                <a:srgbClr val="C00000"/>
              </a:solidFill>
            </a:endParaRPr>
          </a:p>
        </p:txBody>
      </p:sp>
    </p:spTree>
    <p:extLst>
      <p:ext uri="{BB962C8B-B14F-4D97-AF65-F5344CB8AC3E}">
        <p14:creationId xmlns:p14="http://schemas.microsoft.com/office/powerpoint/2010/main" val="1606350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401F-4B2A-BC4E-9FB3-54B84D495C3F}"/>
              </a:ext>
            </a:extLst>
          </p:cNvPr>
          <p:cNvSpPr>
            <a:spLocks noGrp="1"/>
          </p:cNvSpPr>
          <p:nvPr>
            <p:ph type="title"/>
          </p:nvPr>
        </p:nvSpPr>
        <p:spPr>
          <a:xfrm>
            <a:off x="1069848" y="484632"/>
            <a:ext cx="10058400" cy="1609344"/>
          </a:xfrm>
        </p:spPr>
        <p:txBody>
          <a:bodyPr>
            <a:normAutofit/>
          </a:bodyPr>
          <a:lstStyle/>
          <a:p>
            <a:r>
              <a:rPr lang="en-US" altLang="zh-CN" cap="none" dirty="0">
                <a:solidFill>
                  <a:srgbClr val="00B050"/>
                </a:solidFill>
              </a:rPr>
              <a:t>Subgame</a:t>
            </a:r>
            <a:r>
              <a:rPr lang="zh-CN" altLang="en-US" cap="none" dirty="0"/>
              <a:t> </a:t>
            </a:r>
            <a:r>
              <a:rPr lang="en-US" altLang="zh-CN" cap="none" dirty="0"/>
              <a:t>Perfect</a:t>
            </a:r>
            <a:r>
              <a:rPr lang="en-HK" cap="none" dirty="0"/>
              <a:t> Equilibrium </a:t>
            </a:r>
          </a:p>
        </p:txBody>
      </p:sp>
      <p:sp>
        <p:nvSpPr>
          <p:cNvPr id="4" name="TextBox 3">
            <a:extLst>
              <a:ext uri="{FF2B5EF4-FFF2-40B4-BE49-F238E27FC236}">
                <a16:creationId xmlns:a16="http://schemas.microsoft.com/office/drawing/2014/main" id="{388402AD-DF92-864E-A63E-23AB1DE20FD4}"/>
              </a:ext>
            </a:extLst>
          </p:cNvPr>
          <p:cNvSpPr txBox="1"/>
          <p:nvPr/>
        </p:nvSpPr>
        <p:spPr>
          <a:xfrm>
            <a:off x="925974" y="1863243"/>
            <a:ext cx="10196177" cy="707886"/>
          </a:xfrm>
          <a:prstGeom prst="rect">
            <a:avLst/>
          </a:prstGeom>
          <a:noFill/>
        </p:spPr>
        <p:txBody>
          <a:bodyPr wrap="square" rtlCol="0">
            <a:spAutoFit/>
          </a:bodyPr>
          <a:lstStyle/>
          <a:p>
            <a:r>
              <a:rPr lang="zh-CN" altLang="en-US" dirty="0"/>
              <a:t>     </a:t>
            </a:r>
            <a:r>
              <a:rPr lang="en-HK" sz="2000" dirty="0"/>
              <a:t>A strategy profile is a subgame perfect equilibrium if it represents a Nash equilibrium of every subgame of the original game. </a:t>
            </a:r>
            <a:endParaRPr lang="en-US" dirty="0"/>
          </a:p>
        </p:txBody>
      </p:sp>
      <p:pic>
        <p:nvPicPr>
          <p:cNvPr id="3" name="Picture 2">
            <a:extLst>
              <a:ext uri="{FF2B5EF4-FFF2-40B4-BE49-F238E27FC236}">
                <a16:creationId xmlns:a16="http://schemas.microsoft.com/office/drawing/2014/main" id="{3E4AFA43-4D61-5E41-B987-D8F672E3F0F4}"/>
              </a:ext>
            </a:extLst>
          </p:cNvPr>
          <p:cNvPicPr>
            <a:picLocks noChangeAspect="1"/>
          </p:cNvPicPr>
          <p:nvPr/>
        </p:nvPicPr>
        <p:blipFill>
          <a:blip r:embed="rId2"/>
          <a:stretch>
            <a:fillRect/>
          </a:stretch>
        </p:blipFill>
        <p:spPr>
          <a:xfrm>
            <a:off x="2957515" y="2571129"/>
            <a:ext cx="5310187" cy="3763926"/>
          </a:xfrm>
          <a:prstGeom prst="rect">
            <a:avLst/>
          </a:prstGeom>
        </p:spPr>
      </p:pic>
      <p:sp>
        <p:nvSpPr>
          <p:cNvPr id="6" name="TextBox 5">
            <a:extLst>
              <a:ext uri="{FF2B5EF4-FFF2-40B4-BE49-F238E27FC236}">
                <a16:creationId xmlns:a16="http://schemas.microsoft.com/office/drawing/2014/main" id="{E4B3DD2F-FBEF-1249-9059-B742520C3CAE}"/>
              </a:ext>
            </a:extLst>
          </p:cNvPr>
          <p:cNvSpPr txBox="1"/>
          <p:nvPr/>
        </p:nvSpPr>
        <p:spPr>
          <a:xfrm>
            <a:off x="8210550" y="3059668"/>
            <a:ext cx="5045201" cy="369332"/>
          </a:xfrm>
          <a:prstGeom prst="rect">
            <a:avLst/>
          </a:prstGeom>
          <a:noFill/>
        </p:spPr>
        <p:txBody>
          <a:bodyPr wrap="square" rtlCol="0">
            <a:spAutoFit/>
          </a:bodyPr>
          <a:lstStyle/>
          <a:p>
            <a:r>
              <a:rPr lang="zh-CN" altLang="en-US" dirty="0">
                <a:solidFill>
                  <a:srgbClr val="C00000"/>
                </a:solidFill>
              </a:rPr>
              <a:t>     </a:t>
            </a:r>
            <a:r>
              <a:rPr lang="en-US" altLang="zh-CN" dirty="0">
                <a:solidFill>
                  <a:srgbClr val="C00000"/>
                </a:solidFill>
              </a:rPr>
              <a:t>(</a:t>
            </a:r>
            <a:r>
              <a:rPr lang="en-US" altLang="zh-CN" dirty="0" err="1">
                <a:solidFill>
                  <a:srgbClr val="C00000"/>
                </a:solidFill>
              </a:rPr>
              <a:t>Dp</a:t>
            </a:r>
            <a:r>
              <a:rPr lang="en-US" altLang="zh-CN" dirty="0">
                <a:solidFill>
                  <a:srgbClr val="C00000"/>
                </a:solidFill>
              </a:rPr>
              <a:t>,</a:t>
            </a:r>
            <a:r>
              <a:rPr lang="zh-CN" altLang="en-US" dirty="0">
                <a:solidFill>
                  <a:srgbClr val="C00000"/>
                </a:solidFill>
              </a:rPr>
              <a:t> </a:t>
            </a:r>
            <a:r>
              <a:rPr lang="en-US" altLang="zh-CN" dirty="0">
                <a:solidFill>
                  <a:srgbClr val="C00000"/>
                </a:solidFill>
              </a:rPr>
              <a:t>TL)</a:t>
            </a:r>
            <a:r>
              <a:rPr lang="zh-CN" altLang="en-US" dirty="0">
                <a:solidFill>
                  <a:srgbClr val="C00000"/>
                </a:solidFill>
              </a:rPr>
              <a:t> </a:t>
            </a:r>
            <a:r>
              <a:rPr lang="en-US" altLang="zh-CN" dirty="0">
                <a:solidFill>
                  <a:srgbClr val="C00000"/>
                </a:solidFill>
              </a:rPr>
              <a:t>is</a:t>
            </a:r>
            <a:r>
              <a:rPr lang="zh-CN" altLang="en-US" dirty="0">
                <a:solidFill>
                  <a:srgbClr val="C00000"/>
                </a:solidFill>
              </a:rPr>
              <a:t> </a:t>
            </a:r>
            <a:r>
              <a:rPr lang="en-US" altLang="zh-CN" dirty="0">
                <a:solidFill>
                  <a:srgbClr val="C00000"/>
                </a:solidFill>
              </a:rPr>
              <a:t>a</a:t>
            </a:r>
            <a:r>
              <a:rPr lang="zh-CN" altLang="en-US" dirty="0">
                <a:solidFill>
                  <a:srgbClr val="C00000"/>
                </a:solidFill>
              </a:rPr>
              <a:t> </a:t>
            </a:r>
            <a:r>
              <a:rPr lang="en-US" altLang="zh-CN" dirty="0">
                <a:solidFill>
                  <a:srgbClr val="C00000"/>
                </a:solidFill>
              </a:rPr>
              <a:t>SPE</a:t>
            </a:r>
            <a:r>
              <a:rPr lang="zh-CN" altLang="en-US" dirty="0">
                <a:solidFill>
                  <a:srgbClr val="C00000"/>
                </a:solidFill>
              </a:rPr>
              <a:t> </a:t>
            </a:r>
            <a:r>
              <a:rPr lang="en-US" altLang="zh-CN" dirty="0">
                <a:solidFill>
                  <a:srgbClr val="C00000"/>
                </a:solidFill>
              </a:rPr>
              <a:t>strategy.</a:t>
            </a:r>
            <a:endParaRPr lang="en-US" dirty="0">
              <a:solidFill>
                <a:srgbClr val="C00000"/>
              </a:solidFill>
            </a:endParaRPr>
          </a:p>
        </p:txBody>
      </p:sp>
      <p:sp>
        <p:nvSpPr>
          <p:cNvPr id="7" name="TextBox 6">
            <a:extLst>
              <a:ext uri="{FF2B5EF4-FFF2-40B4-BE49-F238E27FC236}">
                <a16:creationId xmlns:a16="http://schemas.microsoft.com/office/drawing/2014/main" id="{95B5CFAE-927E-734E-9416-41B35B47F683}"/>
              </a:ext>
            </a:extLst>
          </p:cNvPr>
          <p:cNvSpPr txBox="1"/>
          <p:nvPr/>
        </p:nvSpPr>
        <p:spPr>
          <a:xfrm>
            <a:off x="205122" y="3129652"/>
            <a:ext cx="2893551" cy="1323439"/>
          </a:xfrm>
          <a:prstGeom prst="rect">
            <a:avLst/>
          </a:prstGeom>
          <a:noFill/>
        </p:spPr>
        <p:txBody>
          <a:bodyPr wrap="square" rtlCol="0">
            <a:spAutoFit/>
          </a:bodyPr>
          <a:lstStyle/>
          <a:p>
            <a:r>
              <a:rPr lang="en-US" altLang="zh-CN" sz="2000" b="1" dirty="0">
                <a:solidFill>
                  <a:srgbClr val="00B050"/>
                </a:solidFill>
              </a:rPr>
              <a:t>Subgame:</a:t>
            </a:r>
          </a:p>
          <a:p>
            <a:r>
              <a:rPr lang="en-US" altLang="zh-CN" sz="2000" dirty="0"/>
              <a:t>After</a:t>
            </a:r>
            <a:r>
              <a:rPr lang="zh-CN" altLang="en-US" sz="2000" dirty="0"/>
              <a:t> </a:t>
            </a:r>
            <a:r>
              <a:rPr lang="en-US" altLang="zh-CN" sz="2000" dirty="0"/>
              <a:t>any</a:t>
            </a:r>
            <a:r>
              <a:rPr lang="zh-CN" altLang="en-US" sz="2000" dirty="0"/>
              <a:t> </a:t>
            </a:r>
            <a:r>
              <a:rPr lang="en-US" altLang="zh-CN" sz="2000" dirty="0"/>
              <a:t>history</a:t>
            </a:r>
            <a:r>
              <a:rPr lang="zh-CN" altLang="en-US" sz="2000" dirty="0"/>
              <a:t> </a:t>
            </a:r>
            <a:r>
              <a:rPr lang="en-US" altLang="zh-CN" sz="2000" dirty="0"/>
              <a:t>h</a:t>
            </a:r>
            <a:r>
              <a:rPr lang="zh-CN" altLang="en-US" sz="2000" dirty="0"/>
              <a:t> </a:t>
            </a:r>
            <a:r>
              <a:rPr lang="en-US" altLang="zh-CN" sz="2000" dirty="0"/>
              <a:t>has</a:t>
            </a:r>
            <a:r>
              <a:rPr lang="zh-CN" altLang="en-US" sz="2000" dirty="0"/>
              <a:t> </a:t>
            </a:r>
            <a:r>
              <a:rPr lang="en-US" altLang="zh-CN" sz="2000" dirty="0"/>
              <a:t>reached,</a:t>
            </a:r>
            <a:r>
              <a:rPr lang="zh-CN" altLang="en-US" sz="2000" dirty="0"/>
              <a:t> </a:t>
            </a:r>
            <a:r>
              <a:rPr lang="en-US" altLang="zh-CN" sz="2000" dirty="0"/>
              <a:t>the</a:t>
            </a:r>
            <a:r>
              <a:rPr lang="zh-CN" altLang="en-US" sz="2000" dirty="0"/>
              <a:t> </a:t>
            </a:r>
            <a:r>
              <a:rPr lang="en-US" altLang="zh-CN" sz="2000" dirty="0"/>
              <a:t>remains</a:t>
            </a:r>
            <a:r>
              <a:rPr lang="zh-CN" altLang="en-US" sz="2000" dirty="0"/>
              <a:t> </a:t>
            </a:r>
            <a:r>
              <a:rPr lang="en-US" altLang="zh-CN" sz="2000" dirty="0"/>
              <a:t>in</a:t>
            </a:r>
            <a:r>
              <a:rPr lang="zh-CN" altLang="en-US" sz="2000" dirty="0"/>
              <a:t> </a:t>
            </a:r>
            <a:r>
              <a:rPr lang="en-US" altLang="zh-CN" sz="2000" dirty="0"/>
              <a:t>the</a:t>
            </a:r>
            <a:r>
              <a:rPr lang="zh-CN" altLang="en-US" sz="2000" dirty="0"/>
              <a:t> </a:t>
            </a:r>
            <a:r>
              <a:rPr lang="en-US" altLang="zh-CN" sz="2000" dirty="0"/>
              <a:t>game.</a:t>
            </a:r>
            <a:endParaRPr lang="en-US" dirty="0"/>
          </a:p>
        </p:txBody>
      </p:sp>
    </p:spTree>
    <p:extLst>
      <p:ext uri="{BB962C8B-B14F-4D97-AF65-F5344CB8AC3E}">
        <p14:creationId xmlns:p14="http://schemas.microsoft.com/office/powerpoint/2010/main" val="2794978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401F-4B2A-BC4E-9FB3-54B84D495C3F}"/>
              </a:ext>
            </a:extLst>
          </p:cNvPr>
          <p:cNvSpPr>
            <a:spLocks noGrp="1"/>
          </p:cNvSpPr>
          <p:nvPr>
            <p:ph type="title"/>
          </p:nvPr>
        </p:nvSpPr>
        <p:spPr>
          <a:xfrm>
            <a:off x="1069848" y="484632"/>
            <a:ext cx="10058400" cy="1609344"/>
          </a:xfrm>
        </p:spPr>
        <p:txBody>
          <a:bodyPr>
            <a:normAutofit/>
          </a:bodyPr>
          <a:lstStyle/>
          <a:p>
            <a:r>
              <a:rPr lang="en-US" altLang="zh-CN" cap="none" dirty="0"/>
              <a:t>NE,</a:t>
            </a:r>
            <a:r>
              <a:rPr lang="zh-CN" altLang="en-US" cap="none" dirty="0"/>
              <a:t> </a:t>
            </a:r>
            <a:r>
              <a:rPr lang="en-US" altLang="zh-CN" cap="none" dirty="0"/>
              <a:t>but</a:t>
            </a:r>
            <a:r>
              <a:rPr lang="zh-CN" altLang="en-US" cap="none" dirty="0"/>
              <a:t> </a:t>
            </a:r>
            <a:r>
              <a:rPr lang="en-US" altLang="zh-CN" cap="none" dirty="0"/>
              <a:t>not</a:t>
            </a:r>
            <a:r>
              <a:rPr lang="zh-CN" altLang="en-US" cap="none" dirty="0"/>
              <a:t> </a:t>
            </a:r>
            <a:r>
              <a:rPr lang="en-US" altLang="zh-CN" cap="none" dirty="0"/>
              <a:t>SPE</a:t>
            </a:r>
            <a:r>
              <a:rPr lang="zh-CN" altLang="en-US" cap="none" dirty="0"/>
              <a:t> </a:t>
            </a:r>
            <a:r>
              <a:rPr lang="en-US" altLang="zh-CN" cap="none" dirty="0"/>
              <a:t>nor</a:t>
            </a:r>
            <a:r>
              <a:rPr lang="zh-CN" altLang="en-US" cap="none" dirty="0"/>
              <a:t> </a:t>
            </a:r>
            <a:r>
              <a:rPr lang="en-US" altLang="zh-CN" cap="none" dirty="0"/>
              <a:t>RS</a:t>
            </a:r>
            <a:endParaRPr lang="en-HK" cap="none" dirty="0"/>
          </a:p>
        </p:txBody>
      </p:sp>
      <p:pic>
        <p:nvPicPr>
          <p:cNvPr id="9" name="Picture 8">
            <a:extLst>
              <a:ext uri="{FF2B5EF4-FFF2-40B4-BE49-F238E27FC236}">
                <a16:creationId xmlns:a16="http://schemas.microsoft.com/office/drawing/2014/main" id="{6B475D28-56AF-124C-AED3-C3E57A3E1AE0}"/>
              </a:ext>
            </a:extLst>
          </p:cNvPr>
          <p:cNvPicPr>
            <a:picLocks noChangeAspect="1"/>
          </p:cNvPicPr>
          <p:nvPr/>
        </p:nvPicPr>
        <p:blipFill>
          <a:blip r:embed="rId2"/>
          <a:stretch>
            <a:fillRect/>
          </a:stretch>
        </p:blipFill>
        <p:spPr>
          <a:xfrm>
            <a:off x="3929063" y="1628780"/>
            <a:ext cx="3688394" cy="4528213"/>
          </a:xfrm>
          <a:prstGeom prst="rect">
            <a:avLst/>
          </a:prstGeom>
        </p:spPr>
      </p:pic>
    </p:spTree>
    <p:extLst>
      <p:ext uri="{BB962C8B-B14F-4D97-AF65-F5344CB8AC3E}">
        <p14:creationId xmlns:p14="http://schemas.microsoft.com/office/powerpoint/2010/main" val="199621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401F-4B2A-BC4E-9FB3-54B84D495C3F}"/>
              </a:ext>
            </a:extLst>
          </p:cNvPr>
          <p:cNvSpPr>
            <a:spLocks noGrp="1"/>
          </p:cNvSpPr>
          <p:nvPr>
            <p:ph type="title"/>
          </p:nvPr>
        </p:nvSpPr>
        <p:spPr>
          <a:xfrm>
            <a:off x="1069848" y="484632"/>
            <a:ext cx="10058400" cy="1609344"/>
          </a:xfrm>
        </p:spPr>
        <p:txBody>
          <a:bodyPr>
            <a:normAutofit/>
          </a:bodyPr>
          <a:lstStyle/>
          <a:p>
            <a:r>
              <a:rPr lang="en-US" altLang="zh-CN" cap="none" dirty="0"/>
              <a:t>SPE</a:t>
            </a:r>
            <a:r>
              <a:rPr lang="zh-CN" altLang="en-US" cap="none" dirty="0"/>
              <a:t> </a:t>
            </a:r>
            <a:r>
              <a:rPr lang="en-US" altLang="zh-CN" cap="none" dirty="0"/>
              <a:t>but</a:t>
            </a:r>
            <a:r>
              <a:rPr lang="zh-CN" altLang="en-US" cap="none" dirty="0"/>
              <a:t> </a:t>
            </a:r>
            <a:r>
              <a:rPr lang="en-US" altLang="zh-CN" cap="none" dirty="0"/>
              <a:t>not</a:t>
            </a:r>
            <a:r>
              <a:rPr lang="zh-CN" altLang="en-US" cap="none" dirty="0"/>
              <a:t> </a:t>
            </a:r>
            <a:r>
              <a:rPr lang="en-US" altLang="zh-CN" cap="none" dirty="0"/>
              <a:t>RS</a:t>
            </a:r>
            <a:endParaRPr lang="en-HK" cap="none" dirty="0"/>
          </a:p>
        </p:txBody>
      </p:sp>
      <p:pic>
        <p:nvPicPr>
          <p:cNvPr id="3" name="Picture 2">
            <a:extLst>
              <a:ext uri="{FF2B5EF4-FFF2-40B4-BE49-F238E27FC236}">
                <a16:creationId xmlns:a16="http://schemas.microsoft.com/office/drawing/2014/main" id="{3F3CB44A-4F1A-DB44-973F-62CFA1165C50}"/>
              </a:ext>
            </a:extLst>
          </p:cNvPr>
          <p:cNvPicPr>
            <a:picLocks noChangeAspect="1"/>
          </p:cNvPicPr>
          <p:nvPr/>
        </p:nvPicPr>
        <p:blipFill>
          <a:blip r:embed="rId2"/>
          <a:stretch>
            <a:fillRect/>
          </a:stretch>
        </p:blipFill>
        <p:spPr>
          <a:xfrm>
            <a:off x="836612" y="1666444"/>
            <a:ext cx="7907338" cy="4145393"/>
          </a:xfrm>
          <a:prstGeom prst="rect">
            <a:avLst/>
          </a:prstGeom>
        </p:spPr>
      </p:pic>
      <p:sp>
        <p:nvSpPr>
          <p:cNvPr id="5" name="TextBox 4">
            <a:extLst>
              <a:ext uri="{FF2B5EF4-FFF2-40B4-BE49-F238E27FC236}">
                <a16:creationId xmlns:a16="http://schemas.microsoft.com/office/drawing/2014/main" id="{1818BC41-F47F-0345-90B1-3489D0F0F6A4}"/>
              </a:ext>
            </a:extLst>
          </p:cNvPr>
          <p:cNvSpPr txBox="1"/>
          <p:nvPr/>
        </p:nvSpPr>
        <p:spPr>
          <a:xfrm>
            <a:off x="5959936" y="1158612"/>
            <a:ext cx="6232064" cy="1631216"/>
          </a:xfrm>
          <a:prstGeom prst="rect">
            <a:avLst/>
          </a:prstGeom>
          <a:noFill/>
        </p:spPr>
        <p:txBody>
          <a:bodyPr wrap="square" rtlCol="0">
            <a:spAutoFit/>
          </a:bodyPr>
          <a:lstStyle/>
          <a:p>
            <a:r>
              <a:rPr lang="en-US" altLang="zh-CN" sz="2000" dirty="0"/>
              <a:t>(L,</a:t>
            </a:r>
            <a:r>
              <a:rPr lang="zh-CN" altLang="en-US" sz="2000" dirty="0"/>
              <a:t> </a:t>
            </a:r>
            <a:r>
              <a:rPr lang="en-US" altLang="zh-CN" sz="2000" dirty="0"/>
              <a:t>(B,</a:t>
            </a:r>
            <a:r>
              <a:rPr lang="zh-CN" altLang="en-US" sz="2000" dirty="0"/>
              <a:t> </a:t>
            </a:r>
            <a:r>
              <a:rPr lang="en-US" altLang="zh-CN" sz="2000" dirty="0"/>
              <a:t>B),</a:t>
            </a:r>
            <a:r>
              <a:rPr lang="zh-CN" altLang="en-US" sz="2000" dirty="0"/>
              <a:t> </a:t>
            </a:r>
            <a:r>
              <a:rPr lang="en-US" altLang="zh-CN" sz="2000" dirty="0"/>
              <a:t>(a,</a:t>
            </a:r>
            <a:r>
              <a:rPr lang="zh-CN" altLang="en-US" sz="2000" dirty="0"/>
              <a:t> </a:t>
            </a:r>
            <a:r>
              <a:rPr lang="en-US" altLang="zh-CN" sz="2000" dirty="0"/>
              <a:t>a,</a:t>
            </a:r>
            <a:r>
              <a:rPr lang="zh-CN" altLang="en-US" sz="2000" dirty="0"/>
              <a:t> </a:t>
            </a:r>
            <a:r>
              <a:rPr lang="en-US" altLang="zh-CN" sz="2000" dirty="0"/>
              <a:t>b,</a:t>
            </a:r>
            <a:r>
              <a:rPr lang="zh-CN" altLang="en-US" sz="2000" dirty="0"/>
              <a:t> </a:t>
            </a:r>
            <a:r>
              <a:rPr lang="en-US" altLang="zh-CN" sz="2000" dirty="0"/>
              <a:t>a))</a:t>
            </a:r>
            <a:r>
              <a:rPr lang="zh-CN" altLang="en-US" sz="2000" dirty="0"/>
              <a:t> </a:t>
            </a:r>
            <a:r>
              <a:rPr lang="en-US" altLang="zh-CN" sz="2000" dirty="0"/>
              <a:t>is</a:t>
            </a:r>
            <a:r>
              <a:rPr lang="zh-CN" altLang="en-US" sz="2000" dirty="0"/>
              <a:t> </a:t>
            </a:r>
            <a:r>
              <a:rPr lang="en-US" altLang="zh-CN" sz="2000" dirty="0"/>
              <a:t>not</a:t>
            </a:r>
            <a:r>
              <a:rPr lang="zh-CN" altLang="en-US" sz="2000" dirty="0"/>
              <a:t> </a:t>
            </a:r>
            <a:r>
              <a:rPr lang="en-US" altLang="zh-CN" sz="2000" dirty="0"/>
              <a:t>RS.</a:t>
            </a:r>
            <a:r>
              <a:rPr lang="zh-CN" altLang="en-US" sz="2000" dirty="0"/>
              <a:t> </a:t>
            </a:r>
            <a:r>
              <a:rPr lang="en-US" altLang="zh-CN" sz="2000" dirty="0"/>
              <a:t>At</a:t>
            </a:r>
            <a:r>
              <a:rPr lang="zh-CN" altLang="en-US" sz="2000" dirty="0"/>
              <a:t> </a:t>
            </a:r>
            <a:r>
              <a:rPr lang="en-US" altLang="zh-CN" sz="2000" dirty="0"/>
              <a:t>round</a:t>
            </a:r>
            <a:r>
              <a:rPr lang="zh-CN" altLang="en-US" sz="2000" dirty="0"/>
              <a:t> </a:t>
            </a:r>
            <a:r>
              <a:rPr lang="en-US" altLang="zh-CN" sz="2000" dirty="0"/>
              <a:t>2,</a:t>
            </a:r>
            <a:r>
              <a:rPr lang="zh-CN" altLang="en-US" sz="2000" dirty="0"/>
              <a:t> </a:t>
            </a:r>
            <a:r>
              <a:rPr lang="en-US" altLang="zh-CN" sz="2000" dirty="0"/>
              <a:t>player</a:t>
            </a:r>
            <a:r>
              <a:rPr lang="zh-CN" altLang="en-US" sz="2000" dirty="0"/>
              <a:t> </a:t>
            </a:r>
            <a:r>
              <a:rPr lang="en-US" altLang="zh-CN" sz="2000" dirty="0"/>
              <a:t>2</a:t>
            </a:r>
            <a:r>
              <a:rPr lang="zh-CN" altLang="en-US" sz="2000" dirty="0"/>
              <a:t> </a:t>
            </a:r>
            <a:r>
              <a:rPr lang="en-US" altLang="zh-CN" sz="2000" dirty="0"/>
              <a:t>can</a:t>
            </a:r>
            <a:r>
              <a:rPr lang="zh-CN" altLang="en-US" sz="2000" dirty="0"/>
              <a:t> </a:t>
            </a:r>
            <a:r>
              <a:rPr lang="en-US" altLang="zh-CN" sz="2000" dirty="0"/>
              <a:t>renegotiate</a:t>
            </a:r>
            <a:r>
              <a:rPr lang="zh-CN" altLang="en-US" sz="2000" dirty="0"/>
              <a:t> </a:t>
            </a:r>
            <a:r>
              <a:rPr lang="en-US" altLang="zh-CN" sz="2000" dirty="0"/>
              <a:t>to</a:t>
            </a:r>
            <a:r>
              <a:rPr lang="zh-CN" altLang="en-US" sz="2000" dirty="0"/>
              <a:t> </a:t>
            </a:r>
            <a:r>
              <a:rPr lang="en-US" altLang="zh-CN" sz="2000" dirty="0"/>
              <a:t>(L,</a:t>
            </a:r>
            <a:r>
              <a:rPr lang="zh-CN" altLang="en-US" sz="2000" dirty="0"/>
              <a:t> </a:t>
            </a:r>
            <a:r>
              <a:rPr lang="en-US" altLang="zh-CN" sz="2000" dirty="0"/>
              <a:t>(A,.),</a:t>
            </a:r>
            <a:r>
              <a:rPr lang="zh-CN" altLang="en-US" sz="2000" dirty="0"/>
              <a:t> </a:t>
            </a:r>
            <a:r>
              <a:rPr lang="en-US" altLang="zh-CN" sz="2000" dirty="0"/>
              <a:t>(b,…)).</a:t>
            </a:r>
          </a:p>
          <a:p>
            <a:endParaRPr lang="en-US" altLang="zh-CN" sz="2000" dirty="0"/>
          </a:p>
          <a:p>
            <a:r>
              <a:rPr lang="en-US" altLang="zh-CN" sz="2000" dirty="0"/>
              <a:t>(R,</a:t>
            </a:r>
            <a:r>
              <a:rPr lang="zh-CN" altLang="en-US" sz="2000" dirty="0"/>
              <a:t> </a:t>
            </a:r>
            <a:r>
              <a:rPr lang="en-US" altLang="zh-CN" sz="2000" dirty="0"/>
              <a:t>(A,</a:t>
            </a:r>
            <a:r>
              <a:rPr lang="zh-CN" altLang="en-US" sz="2000" dirty="0"/>
              <a:t> </a:t>
            </a:r>
            <a:r>
              <a:rPr lang="en-US" altLang="zh-CN" sz="2000" dirty="0"/>
              <a:t>A),</a:t>
            </a:r>
            <a:r>
              <a:rPr lang="zh-CN" altLang="en-US" sz="2000" dirty="0"/>
              <a:t> </a:t>
            </a:r>
            <a:r>
              <a:rPr lang="en-US" altLang="zh-CN" sz="2000" dirty="0"/>
              <a:t>(a,</a:t>
            </a:r>
            <a:r>
              <a:rPr lang="zh-CN" altLang="en-US" sz="2000" dirty="0"/>
              <a:t> </a:t>
            </a:r>
            <a:r>
              <a:rPr lang="en-US" altLang="zh-CN" sz="2000" dirty="0"/>
              <a:t>a,</a:t>
            </a:r>
            <a:r>
              <a:rPr lang="zh-CN" altLang="en-US" sz="2000" dirty="0"/>
              <a:t> </a:t>
            </a:r>
            <a:r>
              <a:rPr lang="en-US" altLang="zh-CN" sz="2000" dirty="0"/>
              <a:t>a,</a:t>
            </a:r>
            <a:r>
              <a:rPr lang="zh-CN" altLang="en-US" sz="2000" dirty="0"/>
              <a:t> </a:t>
            </a:r>
            <a:r>
              <a:rPr lang="en-US" altLang="zh-CN" sz="2000" dirty="0"/>
              <a:t>a))</a:t>
            </a:r>
            <a:r>
              <a:rPr lang="zh-CN" altLang="en-US" sz="2000" dirty="0"/>
              <a:t> </a:t>
            </a:r>
            <a:r>
              <a:rPr lang="en-US" altLang="zh-CN" sz="2000" dirty="0"/>
              <a:t>is</a:t>
            </a:r>
            <a:r>
              <a:rPr lang="zh-CN" altLang="en-US" sz="2000" dirty="0"/>
              <a:t> </a:t>
            </a:r>
            <a:r>
              <a:rPr lang="en-US" altLang="zh-CN" sz="2000" dirty="0"/>
              <a:t>RS</a:t>
            </a:r>
            <a:r>
              <a:rPr lang="zh-CN" altLang="en-US" sz="2000" dirty="0"/>
              <a:t> </a:t>
            </a:r>
            <a:r>
              <a:rPr lang="en-US" altLang="zh-CN" sz="2000" dirty="0"/>
              <a:t>and</a:t>
            </a:r>
            <a:r>
              <a:rPr lang="zh-CN" altLang="en-US" sz="2000" dirty="0"/>
              <a:t> </a:t>
            </a:r>
            <a:r>
              <a:rPr lang="en-US" altLang="zh-CN" sz="2000" dirty="0"/>
              <a:t>SPE.</a:t>
            </a:r>
          </a:p>
          <a:p>
            <a:endParaRPr lang="en-US" sz="2000" dirty="0"/>
          </a:p>
        </p:txBody>
      </p:sp>
    </p:spTree>
    <p:extLst>
      <p:ext uri="{BB962C8B-B14F-4D97-AF65-F5344CB8AC3E}">
        <p14:creationId xmlns:p14="http://schemas.microsoft.com/office/powerpoint/2010/main" val="1410424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401F-4B2A-BC4E-9FB3-54B84D495C3F}"/>
              </a:ext>
            </a:extLst>
          </p:cNvPr>
          <p:cNvSpPr>
            <a:spLocks noGrp="1"/>
          </p:cNvSpPr>
          <p:nvPr>
            <p:ph type="title"/>
          </p:nvPr>
        </p:nvSpPr>
        <p:spPr>
          <a:xfrm>
            <a:off x="1069848" y="484632"/>
            <a:ext cx="10058400" cy="1609344"/>
          </a:xfrm>
        </p:spPr>
        <p:txBody>
          <a:bodyPr>
            <a:normAutofit/>
          </a:bodyPr>
          <a:lstStyle/>
          <a:p>
            <a:r>
              <a:rPr lang="en-US" altLang="zh-CN" cap="none" dirty="0"/>
              <a:t>RS</a:t>
            </a:r>
            <a:r>
              <a:rPr lang="zh-CN" altLang="en-US" cap="none" dirty="0"/>
              <a:t> </a:t>
            </a:r>
            <a:r>
              <a:rPr lang="en-US" altLang="zh-CN" cap="none" dirty="0"/>
              <a:t>but</a:t>
            </a:r>
            <a:r>
              <a:rPr lang="zh-CN" altLang="en-US" cap="none" dirty="0"/>
              <a:t> </a:t>
            </a:r>
            <a:r>
              <a:rPr lang="en-US" altLang="zh-CN" cap="none" dirty="0"/>
              <a:t>not</a:t>
            </a:r>
            <a:r>
              <a:rPr lang="zh-CN" altLang="en-US" cap="none" dirty="0"/>
              <a:t> </a:t>
            </a:r>
            <a:r>
              <a:rPr lang="en-US" altLang="zh-CN" cap="none" dirty="0"/>
              <a:t>NE</a:t>
            </a:r>
            <a:endParaRPr lang="en-HK" cap="none" dirty="0"/>
          </a:p>
        </p:txBody>
      </p:sp>
      <p:sp>
        <p:nvSpPr>
          <p:cNvPr id="5" name="TextBox 4">
            <a:extLst>
              <a:ext uri="{FF2B5EF4-FFF2-40B4-BE49-F238E27FC236}">
                <a16:creationId xmlns:a16="http://schemas.microsoft.com/office/drawing/2014/main" id="{1818BC41-F47F-0345-90B1-3489D0F0F6A4}"/>
              </a:ext>
            </a:extLst>
          </p:cNvPr>
          <p:cNvSpPr txBox="1"/>
          <p:nvPr/>
        </p:nvSpPr>
        <p:spPr>
          <a:xfrm>
            <a:off x="6096000" y="2515925"/>
            <a:ext cx="6232064" cy="707886"/>
          </a:xfrm>
          <a:prstGeom prst="rect">
            <a:avLst/>
          </a:prstGeom>
          <a:noFill/>
        </p:spPr>
        <p:txBody>
          <a:bodyPr wrap="square" rtlCol="0">
            <a:spAutoFit/>
          </a:bodyPr>
          <a:lstStyle/>
          <a:p>
            <a:r>
              <a:rPr lang="en-US" altLang="zh-CN" sz="2000" dirty="0"/>
              <a:t>(L,</a:t>
            </a:r>
            <a:r>
              <a:rPr lang="zh-CN" altLang="en-US" sz="2000" dirty="0"/>
              <a:t> </a:t>
            </a:r>
            <a:r>
              <a:rPr lang="en-US" altLang="zh-CN" sz="2000" dirty="0"/>
              <a:t>(a,</a:t>
            </a:r>
            <a:r>
              <a:rPr lang="zh-CN" altLang="en-US" sz="2000" dirty="0"/>
              <a:t> </a:t>
            </a:r>
            <a:r>
              <a:rPr lang="en-US" altLang="zh-CN" sz="2000" dirty="0"/>
              <a:t>a))</a:t>
            </a:r>
            <a:r>
              <a:rPr lang="zh-CN" altLang="en-US" sz="2000" dirty="0"/>
              <a:t> </a:t>
            </a:r>
            <a:r>
              <a:rPr lang="en-US" altLang="zh-CN" sz="2000" dirty="0"/>
              <a:t>is</a:t>
            </a:r>
            <a:r>
              <a:rPr lang="zh-CN" altLang="en-US" sz="2000" dirty="0"/>
              <a:t> </a:t>
            </a:r>
            <a:r>
              <a:rPr lang="en-US" altLang="zh-CN" sz="2000" dirty="0"/>
              <a:t>a</a:t>
            </a:r>
            <a:r>
              <a:rPr lang="zh-CN" altLang="en-US" sz="2000" dirty="0"/>
              <a:t> </a:t>
            </a:r>
            <a:r>
              <a:rPr lang="en-US" altLang="zh-CN" sz="2000" dirty="0"/>
              <a:t>RS</a:t>
            </a:r>
            <a:r>
              <a:rPr lang="zh-CN" altLang="en-US" sz="2000" dirty="0"/>
              <a:t> </a:t>
            </a:r>
            <a:r>
              <a:rPr lang="en-US" altLang="zh-CN" sz="2000" dirty="0"/>
              <a:t>but</a:t>
            </a:r>
            <a:r>
              <a:rPr lang="zh-CN" altLang="en-US" sz="2000" dirty="0"/>
              <a:t> </a:t>
            </a:r>
            <a:r>
              <a:rPr lang="en-US" altLang="zh-CN" sz="2000" dirty="0"/>
              <a:t>is</a:t>
            </a:r>
            <a:r>
              <a:rPr lang="zh-CN" altLang="en-US" sz="2000" dirty="0"/>
              <a:t> </a:t>
            </a:r>
            <a:r>
              <a:rPr lang="en-US" altLang="zh-CN" sz="2000" dirty="0"/>
              <a:t>not</a:t>
            </a:r>
            <a:r>
              <a:rPr lang="zh-CN" altLang="en-US" sz="2000" dirty="0"/>
              <a:t> </a:t>
            </a:r>
            <a:r>
              <a:rPr lang="en-US" altLang="zh-CN" sz="2000" dirty="0"/>
              <a:t>NE.</a:t>
            </a:r>
          </a:p>
          <a:p>
            <a:r>
              <a:rPr lang="en-US" altLang="zh-CN" sz="2000" dirty="0"/>
              <a:t>(L,</a:t>
            </a:r>
            <a:r>
              <a:rPr lang="zh-CN" altLang="en-US" sz="2000" dirty="0"/>
              <a:t> </a:t>
            </a:r>
            <a:r>
              <a:rPr lang="en-US" altLang="zh-CN" sz="2000" dirty="0"/>
              <a:t>(a,</a:t>
            </a:r>
            <a:r>
              <a:rPr lang="zh-CN" altLang="en-US" sz="2000" dirty="0"/>
              <a:t> </a:t>
            </a:r>
            <a:r>
              <a:rPr lang="en-US" altLang="zh-CN" sz="2000" dirty="0"/>
              <a:t>b))</a:t>
            </a:r>
            <a:r>
              <a:rPr lang="zh-CN" altLang="en-US" sz="2000" dirty="0"/>
              <a:t> </a:t>
            </a:r>
            <a:r>
              <a:rPr lang="en-US" altLang="zh-CN" sz="2000" dirty="0"/>
              <a:t>is</a:t>
            </a:r>
            <a:r>
              <a:rPr lang="zh-CN" altLang="en-US" sz="2000" dirty="0"/>
              <a:t> </a:t>
            </a:r>
            <a:r>
              <a:rPr lang="en-US" altLang="zh-CN" sz="2000" dirty="0"/>
              <a:t>both</a:t>
            </a:r>
            <a:r>
              <a:rPr lang="zh-CN" altLang="en-US" sz="2000" dirty="0"/>
              <a:t> </a:t>
            </a:r>
            <a:r>
              <a:rPr lang="en-US" altLang="zh-CN" sz="2000" dirty="0"/>
              <a:t>NE</a:t>
            </a:r>
            <a:r>
              <a:rPr lang="zh-CN" altLang="en-US" sz="2000" dirty="0"/>
              <a:t> </a:t>
            </a:r>
            <a:r>
              <a:rPr lang="en-US" altLang="zh-CN" sz="2000" dirty="0"/>
              <a:t>and</a:t>
            </a:r>
            <a:r>
              <a:rPr lang="zh-CN" altLang="en-US" sz="2000" dirty="0"/>
              <a:t> </a:t>
            </a:r>
            <a:r>
              <a:rPr lang="en-US" altLang="zh-CN" sz="2000" dirty="0"/>
              <a:t>RS.</a:t>
            </a:r>
            <a:endParaRPr lang="en-US" sz="2000" dirty="0"/>
          </a:p>
        </p:txBody>
      </p:sp>
      <p:pic>
        <p:nvPicPr>
          <p:cNvPr id="4" name="Picture 3">
            <a:extLst>
              <a:ext uri="{FF2B5EF4-FFF2-40B4-BE49-F238E27FC236}">
                <a16:creationId xmlns:a16="http://schemas.microsoft.com/office/drawing/2014/main" id="{E8BF9D3C-34BF-9946-BBE5-224C43D136D5}"/>
              </a:ext>
            </a:extLst>
          </p:cNvPr>
          <p:cNvPicPr>
            <a:picLocks noChangeAspect="1"/>
          </p:cNvPicPr>
          <p:nvPr/>
        </p:nvPicPr>
        <p:blipFill>
          <a:blip r:embed="rId2"/>
          <a:stretch>
            <a:fillRect/>
          </a:stretch>
        </p:blipFill>
        <p:spPr>
          <a:xfrm>
            <a:off x="1672004" y="1666443"/>
            <a:ext cx="4423996" cy="4493121"/>
          </a:xfrm>
          <a:prstGeom prst="rect">
            <a:avLst/>
          </a:prstGeom>
        </p:spPr>
      </p:pic>
    </p:spTree>
    <p:extLst>
      <p:ext uri="{BB962C8B-B14F-4D97-AF65-F5344CB8AC3E}">
        <p14:creationId xmlns:p14="http://schemas.microsoft.com/office/powerpoint/2010/main" val="710078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411</TotalTime>
  <Words>322</Words>
  <Application>Microsoft Macintosh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Rockwell</vt:lpstr>
      <vt:lpstr>Rockwell Condensed</vt:lpstr>
      <vt:lpstr>Rockwell Extra Bold</vt:lpstr>
      <vt:lpstr>Wingdings</vt:lpstr>
      <vt:lpstr>Wood Type</vt:lpstr>
      <vt:lpstr>PowerPoint Presentation</vt:lpstr>
      <vt:lpstr>Definition of Renegotiation-safe</vt:lpstr>
      <vt:lpstr>Example of Renegotiation-safe</vt:lpstr>
      <vt:lpstr>We want to find the relations among RS, NE and SPE.</vt:lpstr>
      <vt:lpstr>Nash Equilibrium </vt:lpstr>
      <vt:lpstr>Subgame Perfect Equilibrium </vt:lpstr>
      <vt:lpstr>NE, but not SPE nor RS</vt:lpstr>
      <vt:lpstr>SPE but not RS</vt:lpstr>
      <vt:lpstr>RS but not NE</vt:lpstr>
      <vt:lpstr>SPE but not 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u3005895</dc:creator>
  <cp:lastModifiedBy>u3005895</cp:lastModifiedBy>
  <cp:revision>22</cp:revision>
  <dcterms:created xsi:type="dcterms:W3CDTF">2019-01-09T14:18:22Z</dcterms:created>
  <dcterms:modified xsi:type="dcterms:W3CDTF">2019-02-21T16:40:51Z</dcterms:modified>
</cp:coreProperties>
</file>