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35"/>
  </p:normalViewPr>
  <p:slideViewPr>
    <p:cSldViewPr snapToGrid="0" snapToObjects="1">
      <p:cViewPr varScale="1">
        <p:scale>
          <a:sx n="111" d="100"/>
          <a:sy n="111" d="100"/>
        </p:scale>
        <p:origin x="632" y="2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1/10/19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57CC2-0FC8-4686-B024-99790E0F5162}" type="datetimeFigureOut">
              <a:rPr lang="en-US" smtClean="0"/>
              <a:t>1/10/19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1/10/19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1/10/19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1/10/19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1/10/19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1/10/19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1/10/19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1/10/19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1/10/19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1/10/19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1/10/19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2E6324-CE75-8C48-BC80-A5CF9DF8BFF2}"/>
              </a:ext>
            </a:extLst>
          </p:cNvPr>
          <p:cNvPicPr>
            <a:picLocks noChangeAspect="1"/>
          </p:cNvPicPr>
          <p:nvPr/>
        </p:nvPicPr>
        <p:blipFill>
          <a:blip r:embed="rId2"/>
          <a:stretch>
            <a:fillRect/>
          </a:stretch>
        </p:blipFill>
        <p:spPr>
          <a:xfrm>
            <a:off x="384698" y="1813287"/>
            <a:ext cx="11607800" cy="2374900"/>
          </a:xfrm>
          <a:prstGeom prst="rect">
            <a:avLst/>
          </a:prstGeom>
        </p:spPr>
      </p:pic>
    </p:spTree>
    <p:extLst>
      <p:ext uri="{BB962C8B-B14F-4D97-AF65-F5344CB8AC3E}">
        <p14:creationId xmlns:p14="http://schemas.microsoft.com/office/powerpoint/2010/main" val="1199599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401F-4B2A-BC4E-9FB3-54B84D495C3F}"/>
              </a:ext>
            </a:extLst>
          </p:cNvPr>
          <p:cNvSpPr>
            <a:spLocks noGrp="1"/>
          </p:cNvSpPr>
          <p:nvPr>
            <p:ph type="title"/>
          </p:nvPr>
        </p:nvSpPr>
        <p:spPr>
          <a:xfrm>
            <a:off x="1069848" y="484632"/>
            <a:ext cx="10058400" cy="1609344"/>
          </a:xfrm>
        </p:spPr>
        <p:txBody>
          <a:bodyPr>
            <a:normAutofit/>
          </a:bodyPr>
          <a:lstStyle/>
          <a:p>
            <a:r>
              <a:rPr lang="en-HK" cap="none" dirty="0"/>
              <a:t>Nash Equilibrium </a:t>
            </a:r>
          </a:p>
        </p:txBody>
      </p:sp>
      <p:pic>
        <p:nvPicPr>
          <p:cNvPr id="5" name="Picture 4">
            <a:extLst>
              <a:ext uri="{FF2B5EF4-FFF2-40B4-BE49-F238E27FC236}">
                <a16:creationId xmlns:a16="http://schemas.microsoft.com/office/drawing/2014/main" id="{B395E941-3CDA-A74E-A9A7-276DF0788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939" y="3125166"/>
            <a:ext cx="10004624" cy="2323944"/>
          </a:xfrm>
          <a:prstGeom prst="rect">
            <a:avLst/>
          </a:prstGeom>
        </p:spPr>
      </p:pic>
      <p:sp>
        <p:nvSpPr>
          <p:cNvPr id="4" name="TextBox 3">
            <a:extLst>
              <a:ext uri="{FF2B5EF4-FFF2-40B4-BE49-F238E27FC236}">
                <a16:creationId xmlns:a16="http://schemas.microsoft.com/office/drawing/2014/main" id="{388402AD-DF92-864E-A63E-23AB1DE20FD4}"/>
              </a:ext>
            </a:extLst>
          </p:cNvPr>
          <p:cNvSpPr txBox="1"/>
          <p:nvPr/>
        </p:nvSpPr>
        <p:spPr>
          <a:xfrm>
            <a:off x="925974" y="1863243"/>
            <a:ext cx="10196177" cy="1015663"/>
          </a:xfrm>
          <a:prstGeom prst="rect">
            <a:avLst/>
          </a:prstGeom>
          <a:noFill/>
        </p:spPr>
        <p:txBody>
          <a:bodyPr wrap="square" rtlCol="0">
            <a:spAutoFit/>
          </a:bodyPr>
          <a:lstStyle/>
          <a:p>
            <a:r>
              <a:rPr lang="zh-CN" altLang="en-US" dirty="0"/>
              <a:t>     </a:t>
            </a:r>
            <a:r>
              <a:rPr lang="en-HK" sz="2000" dirty="0"/>
              <a:t>Two or more players in which each player is assumed to know the equilibrium strategies of the other players, and no player has anything to gain by changing only their own strategy</a:t>
            </a:r>
            <a:r>
              <a:rPr lang="en-US" altLang="zh-CN" sz="2000" dirty="0"/>
              <a:t>.</a:t>
            </a:r>
            <a:endParaRPr lang="en-US" dirty="0"/>
          </a:p>
        </p:txBody>
      </p:sp>
    </p:spTree>
    <p:extLst>
      <p:ext uri="{BB962C8B-B14F-4D97-AF65-F5344CB8AC3E}">
        <p14:creationId xmlns:p14="http://schemas.microsoft.com/office/powerpoint/2010/main" val="4014179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401F-4B2A-BC4E-9FB3-54B84D495C3F}"/>
              </a:ext>
            </a:extLst>
          </p:cNvPr>
          <p:cNvSpPr>
            <a:spLocks noGrp="1"/>
          </p:cNvSpPr>
          <p:nvPr>
            <p:ph type="title"/>
          </p:nvPr>
        </p:nvSpPr>
        <p:spPr>
          <a:xfrm>
            <a:off x="1069848" y="484632"/>
            <a:ext cx="10058400" cy="1609344"/>
          </a:xfrm>
        </p:spPr>
        <p:txBody>
          <a:bodyPr>
            <a:normAutofit/>
          </a:bodyPr>
          <a:lstStyle/>
          <a:p>
            <a:r>
              <a:rPr lang="en-US" altLang="zh-CN" cap="none" dirty="0"/>
              <a:t>Corruption</a:t>
            </a:r>
            <a:r>
              <a:rPr lang="zh-CN" altLang="en-US" cap="none" dirty="0"/>
              <a:t> </a:t>
            </a:r>
            <a:r>
              <a:rPr lang="en-US" altLang="zh-CN" cap="none" dirty="0"/>
              <a:t>Model</a:t>
            </a:r>
            <a:endParaRPr lang="en-HK" cap="none" dirty="0"/>
          </a:p>
        </p:txBody>
      </p:sp>
      <p:pic>
        <p:nvPicPr>
          <p:cNvPr id="5" name="Picture 4">
            <a:extLst>
              <a:ext uri="{FF2B5EF4-FFF2-40B4-BE49-F238E27FC236}">
                <a16:creationId xmlns:a16="http://schemas.microsoft.com/office/drawing/2014/main" id="{998376DD-61EC-5F4D-AD6A-582DF2E31D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630" y="2093976"/>
            <a:ext cx="11001457" cy="2071230"/>
          </a:xfrm>
          <a:prstGeom prst="rect">
            <a:avLst/>
          </a:prstGeom>
        </p:spPr>
      </p:pic>
    </p:spTree>
    <p:extLst>
      <p:ext uri="{BB962C8B-B14F-4D97-AF65-F5344CB8AC3E}">
        <p14:creationId xmlns:p14="http://schemas.microsoft.com/office/powerpoint/2010/main" val="558291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401F-4B2A-BC4E-9FB3-54B84D495C3F}"/>
              </a:ext>
            </a:extLst>
          </p:cNvPr>
          <p:cNvSpPr>
            <a:spLocks noGrp="1"/>
          </p:cNvSpPr>
          <p:nvPr>
            <p:ph type="title"/>
          </p:nvPr>
        </p:nvSpPr>
        <p:spPr>
          <a:xfrm>
            <a:off x="1069848" y="484632"/>
            <a:ext cx="10058400" cy="1378892"/>
          </a:xfrm>
        </p:spPr>
        <p:txBody>
          <a:bodyPr>
            <a:normAutofit/>
          </a:bodyPr>
          <a:lstStyle/>
          <a:p>
            <a:r>
              <a:rPr lang="en-US" altLang="zh-CN" cap="none" dirty="0"/>
              <a:t>Maximin</a:t>
            </a:r>
            <a:r>
              <a:rPr lang="zh-CN" altLang="en-US" cap="none" dirty="0"/>
              <a:t> </a:t>
            </a:r>
            <a:r>
              <a:rPr lang="en-US" altLang="zh-CN" cap="none" dirty="0"/>
              <a:t>Fairness</a:t>
            </a:r>
            <a:endParaRPr lang="en-HK" cap="none" dirty="0"/>
          </a:p>
        </p:txBody>
      </p:sp>
      <p:sp>
        <p:nvSpPr>
          <p:cNvPr id="3" name="Subtitle 2">
            <a:extLst>
              <a:ext uri="{FF2B5EF4-FFF2-40B4-BE49-F238E27FC236}">
                <a16:creationId xmlns:a16="http://schemas.microsoft.com/office/drawing/2014/main" id="{A0B06EA1-A71D-8F4C-9FB4-8FF50B0AC7BE}"/>
              </a:ext>
            </a:extLst>
          </p:cNvPr>
          <p:cNvSpPr txBox="1">
            <a:spLocks/>
          </p:cNvSpPr>
          <p:nvPr/>
        </p:nvSpPr>
        <p:spPr>
          <a:xfrm>
            <a:off x="1063752" y="1759352"/>
            <a:ext cx="10157095" cy="2187615"/>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nSpc>
                <a:spcPct val="100000"/>
              </a:lnSpc>
              <a:buNone/>
            </a:pPr>
            <a:endParaRPr lang="en-HK" dirty="0"/>
          </a:p>
          <a:p>
            <a:r>
              <a:rPr lang="en-US" altLang="zh-CN" i="1" dirty="0">
                <a:solidFill>
                  <a:schemeClr val="accent2">
                    <a:lumMod val="60000"/>
                    <a:lumOff val="40000"/>
                  </a:schemeClr>
                </a:solidFill>
              </a:rPr>
              <a:t>Unanimous</a:t>
            </a:r>
            <a:r>
              <a:rPr lang="zh-CN" altLang="en-US" i="1" dirty="0">
                <a:solidFill>
                  <a:schemeClr val="accent2">
                    <a:lumMod val="60000"/>
                    <a:lumOff val="40000"/>
                  </a:schemeClr>
                </a:solidFill>
              </a:rPr>
              <a:t> </a:t>
            </a:r>
            <a:r>
              <a:rPr lang="en-US" altLang="zh-CN" i="1" dirty="0">
                <a:solidFill>
                  <a:schemeClr val="accent2">
                    <a:lumMod val="60000"/>
                    <a:lumOff val="40000"/>
                  </a:schemeClr>
                </a:solidFill>
              </a:rPr>
              <a:t>preference</a:t>
            </a:r>
            <a:r>
              <a:rPr lang="zh-CN" altLang="en-US" i="1" dirty="0">
                <a:solidFill>
                  <a:schemeClr val="accent2">
                    <a:lumMod val="60000"/>
                    <a:lumOff val="40000"/>
                  </a:schemeClr>
                </a:solidFill>
              </a:rPr>
              <a:t> </a:t>
            </a:r>
            <a:r>
              <a:rPr lang="en-US" altLang="zh-CN" i="1" dirty="0">
                <a:solidFill>
                  <a:schemeClr val="accent2">
                    <a:lumMod val="60000"/>
                    <a:lumOff val="40000"/>
                  </a:schemeClr>
                </a:solidFill>
              </a:rPr>
              <a:t>profile</a:t>
            </a:r>
            <a:r>
              <a:rPr lang="en-US" altLang="zh-CN" dirty="0"/>
              <a:t>:</a:t>
            </a:r>
            <a:r>
              <a:rPr lang="zh-CN" altLang="en-US" dirty="0"/>
              <a:t>  </a:t>
            </a:r>
            <a:r>
              <a:rPr lang="en-US" altLang="zh-CN" dirty="0"/>
              <a:t>all</a:t>
            </a:r>
            <a:r>
              <a:rPr lang="zh-CN" altLang="en-US" dirty="0"/>
              <a:t> </a:t>
            </a:r>
            <a:r>
              <a:rPr lang="en-US" altLang="zh-CN" dirty="0"/>
              <a:t>players</a:t>
            </a:r>
            <a:r>
              <a:rPr lang="zh-CN" altLang="en-US" dirty="0"/>
              <a:t> </a:t>
            </a:r>
            <a:r>
              <a:rPr lang="en-US" altLang="zh-CN" dirty="0"/>
              <a:t>prefer</a:t>
            </a:r>
            <a:r>
              <a:rPr lang="zh-CN" altLang="en-US" dirty="0"/>
              <a:t> </a:t>
            </a:r>
            <a:r>
              <a:rPr lang="en-US" altLang="zh-CN" dirty="0"/>
              <a:t>0</a:t>
            </a:r>
            <a:r>
              <a:rPr lang="zh-CN" altLang="en-US" dirty="0"/>
              <a:t> </a:t>
            </a:r>
            <a:r>
              <a:rPr lang="en-US" altLang="zh-CN" dirty="0"/>
              <a:t>or</a:t>
            </a:r>
            <a:r>
              <a:rPr lang="zh-CN" altLang="en-US" dirty="0"/>
              <a:t> </a:t>
            </a:r>
            <a:r>
              <a:rPr lang="en-US" altLang="zh-CN" dirty="0"/>
              <a:t>1.</a:t>
            </a:r>
          </a:p>
          <a:p>
            <a:r>
              <a:rPr lang="en-US" altLang="zh-CN" i="1" dirty="0">
                <a:solidFill>
                  <a:schemeClr val="accent2">
                    <a:lumMod val="60000"/>
                    <a:lumOff val="40000"/>
                  </a:schemeClr>
                </a:solidFill>
              </a:rPr>
              <a:t>Almost</a:t>
            </a:r>
            <a:r>
              <a:rPr lang="zh-CN" altLang="en-US" i="1" dirty="0">
                <a:solidFill>
                  <a:schemeClr val="accent2">
                    <a:lumMod val="60000"/>
                    <a:lumOff val="40000"/>
                  </a:schemeClr>
                </a:solidFill>
              </a:rPr>
              <a:t> </a:t>
            </a:r>
            <a:r>
              <a:rPr lang="en-US" altLang="zh-CN" i="1" dirty="0">
                <a:solidFill>
                  <a:schemeClr val="accent2">
                    <a:lumMod val="60000"/>
                    <a:lumOff val="40000"/>
                  </a:schemeClr>
                </a:solidFill>
              </a:rPr>
              <a:t>unanimous</a:t>
            </a:r>
            <a:r>
              <a:rPr lang="zh-CN" altLang="en-US" i="1" dirty="0">
                <a:solidFill>
                  <a:schemeClr val="accent2">
                    <a:lumMod val="60000"/>
                    <a:lumOff val="40000"/>
                  </a:schemeClr>
                </a:solidFill>
              </a:rPr>
              <a:t> </a:t>
            </a:r>
            <a:r>
              <a:rPr lang="en-US" altLang="zh-CN" i="1" dirty="0">
                <a:solidFill>
                  <a:schemeClr val="accent2">
                    <a:lumMod val="60000"/>
                    <a:lumOff val="40000"/>
                  </a:schemeClr>
                </a:solidFill>
              </a:rPr>
              <a:t>preference</a:t>
            </a:r>
            <a:r>
              <a:rPr lang="zh-CN" altLang="en-US" i="1" dirty="0">
                <a:solidFill>
                  <a:schemeClr val="accent2">
                    <a:lumMod val="60000"/>
                    <a:lumOff val="40000"/>
                  </a:schemeClr>
                </a:solidFill>
              </a:rPr>
              <a:t> </a:t>
            </a:r>
            <a:r>
              <a:rPr lang="en-US" altLang="zh-CN" i="1" dirty="0">
                <a:solidFill>
                  <a:schemeClr val="accent2">
                    <a:lumMod val="60000"/>
                    <a:lumOff val="40000"/>
                  </a:schemeClr>
                </a:solidFill>
              </a:rPr>
              <a:t>profile</a:t>
            </a:r>
            <a:r>
              <a:rPr lang="en-US" altLang="zh-CN" dirty="0"/>
              <a:t>:</a:t>
            </a:r>
            <a:r>
              <a:rPr lang="zh-CN" altLang="en-US" dirty="0"/>
              <a:t> </a:t>
            </a:r>
            <a:r>
              <a:rPr lang="en-US" altLang="zh-CN" dirty="0"/>
              <a:t>everyone</a:t>
            </a:r>
            <a:r>
              <a:rPr lang="zh-CN" altLang="en-US" dirty="0"/>
              <a:t> </a:t>
            </a:r>
            <a:r>
              <a:rPr lang="en-US" altLang="zh-CN" dirty="0"/>
              <a:t>agrees</a:t>
            </a:r>
            <a:r>
              <a:rPr lang="zh-CN" altLang="en-US" dirty="0"/>
              <a:t> </a:t>
            </a:r>
            <a:r>
              <a:rPr lang="en-US" altLang="zh-CN" dirty="0"/>
              <a:t>in</a:t>
            </a:r>
            <a:r>
              <a:rPr lang="zh-CN" altLang="en-US" dirty="0"/>
              <a:t> </a:t>
            </a:r>
            <a:r>
              <a:rPr lang="en-US" altLang="zh-CN" dirty="0"/>
              <a:t>preference</a:t>
            </a:r>
            <a:r>
              <a:rPr lang="zh-CN" altLang="en-US" dirty="0"/>
              <a:t> </a:t>
            </a:r>
            <a:r>
              <a:rPr lang="en-US" altLang="zh-CN" dirty="0"/>
              <a:t>except</a:t>
            </a:r>
            <a:r>
              <a:rPr lang="zh-CN" altLang="en-US" dirty="0"/>
              <a:t> </a:t>
            </a:r>
            <a:r>
              <a:rPr lang="en-US" altLang="zh-CN" dirty="0"/>
              <a:t>one</a:t>
            </a:r>
            <a:r>
              <a:rPr lang="zh-CN" altLang="en-US" dirty="0"/>
              <a:t> </a:t>
            </a:r>
            <a:r>
              <a:rPr lang="en-US" altLang="zh-CN" dirty="0"/>
              <a:t>party.</a:t>
            </a:r>
          </a:p>
          <a:p>
            <a:r>
              <a:rPr lang="en-US" altLang="zh-CN" i="1" dirty="0">
                <a:solidFill>
                  <a:schemeClr val="accent2">
                    <a:lumMod val="60000"/>
                    <a:lumOff val="40000"/>
                  </a:schemeClr>
                </a:solidFill>
              </a:rPr>
              <a:t>Amply</a:t>
            </a:r>
            <a:r>
              <a:rPr lang="zh-CN" altLang="en-US" i="1" dirty="0">
                <a:solidFill>
                  <a:schemeClr val="accent2">
                    <a:lumMod val="60000"/>
                    <a:lumOff val="40000"/>
                  </a:schemeClr>
                </a:solidFill>
              </a:rPr>
              <a:t> </a:t>
            </a:r>
            <a:r>
              <a:rPr lang="en-US" altLang="zh-CN" i="1" dirty="0">
                <a:solidFill>
                  <a:schemeClr val="accent2">
                    <a:lumMod val="60000"/>
                    <a:lumOff val="40000"/>
                  </a:schemeClr>
                </a:solidFill>
              </a:rPr>
              <a:t>divided</a:t>
            </a:r>
            <a:r>
              <a:rPr lang="zh-CN" altLang="en-US" i="1" dirty="0">
                <a:solidFill>
                  <a:schemeClr val="accent2">
                    <a:lumMod val="60000"/>
                    <a:lumOff val="40000"/>
                  </a:schemeClr>
                </a:solidFill>
              </a:rPr>
              <a:t> </a:t>
            </a:r>
            <a:r>
              <a:rPr lang="en-US" altLang="zh-CN" i="1" dirty="0">
                <a:solidFill>
                  <a:schemeClr val="accent2">
                    <a:lumMod val="60000"/>
                    <a:lumOff val="40000"/>
                  </a:schemeClr>
                </a:solidFill>
              </a:rPr>
              <a:t>preference</a:t>
            </a:r>
            <a:r>
              <a:rPr lang="zh-CN" altLang="en-US" i="1" dirty="0">
                <a:solidFill>
                  <a:schemeClr val="accent2">
                    <a:lumMod val="60000"/>
                    <a:lumOff val="40000"/>
                  </a:schemeClr>
                </a:solidFill>
              </a:rPr>
              <a:t> </a:t>
            </a:r>
            <a:r>
              <a:rPr lang="en-US" altLang="zh-CN" i="1" dirty="0">
                <a:solidFill>
                  <a:schemeClr val="accent2">
                    <a:lumMod val="60000"/>
                    <a:lumOff val="40000"/>
                  </a:schemeClr>
                </a:solidFill>
              </a:rPr>
              <a:t>profile</a:t>
            </a:r>
            <a:r>
              <a:rPr lang="en-US" altLang="zh-CN" dirty="0"/>
              <a:t>:</a:t>
            </a:r>
            <a:r>
              <a:rPr lang="zh-CN" altLang="en-US" dirty="0"/>
              <a:t> </a:t>
            </a:r>
            <a:r>
              <a:rPr lang="en-US" altLang="zh-CN" dirty="0"/>
              <a:t>there</a:t>
            </a:r>
            <a:r>
              <a:rPr lang="zh-CN" altLang="en-US" dirty="0"/>
              <a:t> </a:t>
            </a:r>
            <a:r>
              <a:rPr lang="en-US" altLang="zh-CN" dirty="0"/>
              <a:t>are</a:t>
            </a:r>
            <a:r>
              <a:rPr lang="zh-CN" altLang="en-US" dirty="0"/>
              <a:t> </a:t>
            </a:r>
            <a:r>
              <a:rPr lang="en-US" altLang="zh-CN" dirty="0"/>
              <a:t>at</a:t>
            </a:r>
            <a:r>
              <a:rPr lang="zh-CN" altLang="en-US" dirty="0"/>
              <a:t> </a:t>
            </a:r>
            <a:r>
              <a:rPr lang="en-US" altLang="zh-CN" dirty="0"/>
              <a:t>least</a:t>
            </a:r>
            <a:r>
              <a:rPr lang="zh-CN" altLang="en-US" dirty="0"/>
              <a:t> </a:t>
            </a:r>
            <a:r>
              <a:rPr lang="en-US" altLang="zh-CN" dirty="0"/>
              <a:t>2</a:t>
            </a:r>
            <a:r>
              <a:rPr lang="zh-CN" altLang="en-US" dirty="0"/>
              <a:t> </a:t>
            </a:r>
            <a:r>
              <a:rPr lang="en-US" altLang="zh-CN" dirty="0"/>
              <a:t>0-supporters</a:t>
            </a:r>
            <a:r>
              <a:rPr lang="zh-CN" altLang="en-US" dirty="0"/>
              <a:t> </a:t>
            </a:r>
            <a:r>
              <a:rPr lang="en-US" altLang="zh-CN" dirty="0"/>
              <a:t>and</a:t>
            </a:r>
            <a:r>
              <a:rPr lang="zh-CN" altLang="en-US" dirty="0"/>
              <a:t> </a:t>
            </a:r>
            <a:r>
              <a:rPr lang="en-US" altLang="zh-CN" dirty="0"/>
              <a:t>at</a:t>
            </a:r>
            <a:r>
              <a:rPr lang="zh-CN" altLang="en-US" dirty="0"/>
              <a:t> </a:t>
            </a:r>
            <a:r>
              <a:rPr lang="en-US" altLang="zh-CN" dirty="0"/>
              <a:t>least</a:t>
            </a:r>
            <a:r>
              <a:rPr lang="zh-CN" altLang="en-US" dirty="0"/>
              <a:t> </a:t>
            </a:r>
            <a:r>
              <a:rPr lang="en-US" altLang="zh-CN" dirty="0"/>
              <a:t>2</a:t>
            </a:r>
            <a:r>
              <a:rPr lang="zh-CN" altLang="en-US" dirty="0"/>
              <a:t> </a:t>
            </a:r>
            <a:r>
              <a:rPr lang="en-US" altLang="zh-CN" dirty="0"/>
              <a:t>1-supporters.</a:t>
            </a:r>
          </a:p>
          <a:p>
            <a:endParaRPr lang="en-US" altLang="zh-CN" dirty="0"/>
          </a:p>
        </p:txBody>
      </p:sp>
    </p:spTree>
    <p:extLst>
      <p:ext uri="{BB962C8B-B14F-4D97-AF65-F5344CB8AC3E}">
        <p14:creationId xmlns:p14="http://schemas.microsoft.com/office/powerpoint/2010/main" val="122576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401F-4B2A-BC4E-9FB3-54B84D495C3F}"/>
              </a:ext>
            </a:extLst>
          </p:cNvPr>
          <p:cNvSpPr>
            <a:spLocks noGrp="1"/>
          </p:cNvSpPr>
          <p:nvPr>
            <p:ph type="title"/>
          </p:nvPr>
        </p:nvSpPr>
        <p:spPr>
          <a:xfrm>
            <a:off x="1069848" y="484632"/>
            <a:ext cx="10058400" cy="1378892"/>
          </a:xfrm>
        </p:spPr>
        <p:txBody>
          <a:bodyPr>
            <a:normAutofit/>
          </a:bodyPr>
          <a:lstStyle/>
          <a:p>
            <a:r>
              <a:rPr lang="en-US" altLang="zh-CN" sz="4400" cap="none" dirty="0"/>
              <a:t>Maximin</a:t>
            </a:r>
            <a:r>
              <a:rPr lang="zh-CN" altLang="en-US" sz="4400" cap="none" dirty="0"/>
              <a:t> </a:t>
            </a:r>
            <a:r>
              <a:rPr lang="en-US" altLang="zh-CN" sz="4400" cap="none" dirty="0"/>
              <a:t>Fairness:</a:t>
            </a:r>
            <a:r>
              <a:rPr lang="zh-CN" altLang="en-US" sz="4400" cap="none" dirty="0"/>
              <a:t> </a:t>
            </a:r>
            <a:r>
              <a:rPr lang="en-US" altLang="zh-CN" sz="4400" cap="none" dirty="0"/>
              <a:t>the</a:t>
            </a:r>
            <a:r>
              <a:rPr lang="zh-CN" altLang="en-US" sz="4400" cap="none" dirty="0"/>
              <a:t> </a:t>
            </a:r>
            <a:r>
              <a:rPr lang="en-US" altLang="zh-CN" sz="4400" cap="none" dirty="0"/>
              <a:t>case</a:t>
            </a:r>
            <a:r>
              <a:rPr lang="zh-CN" altLang="en-US" sz="4400" cap="none" dirty="0"/>
              <a:t> </a:t>
            </a:r>
            <a:r>
              <a:rPr lang="en-US" altLang="zh-CN" sz="4400" cap="none" dirty="0"/>
              <a:t>for</a:t>
            </a:r>
            <a:r>
              <a:rPr lang="zh-CN" altLang="en-US" sz="4400" cap="none" dirty="0"/>
              <a:t> </a:t>
            </a:r>
            <a:r>
              <a:rPr lang="en-US" altLang="zh-CN" sz="4400" cap="none" dirty="0"/>
              <a:t>amply</a:t>
            </a:r>
            <a:r>
              <a:rPr lang="zh-CN" altLang="en-US" sz="4400" cap="none" dirty="0"/>
              <a:t> </a:t>
            </a:r>
            <a:r>
              <a:rPr lang="en-US" altLang="zh-CN" sz="4400" cap="none" dirty="0"/>
              <a:t>divided</a:t>
            </a:r>
            <a:r>
              <a:rPr lang="zh-CN" altLang="en-US" sz="4400" cap="none" dirty="0"/>
              <a:t> </a:t>
            </a:r>
            <a:r>
              <a:rPr lang="en-US" altLang="zh-CN" sz="4400" cap="none" dirty="0"/>
              <a:t>P</a:t>
            </a:r>
            <a:r>
              <a:rPr lang="zh-CN" altLang="en-US" sz="4400" cap="none" dirty="0"/>
              <a:t> </a:t>
            </a:r>
            <a:endParaRPr lang="en-HK" sz="4400" cap="none" dirty="0"/>
          </a:p>
        </p:txBody>
      </p:sp>
      <p:pic>
        <p:nvPicPr>
          <p:cNvPr id="5" name="Picture 4">
            <a:extLst>
              <a:ext uri="{FF2B5EF4-FFF2-40B4-BE49-F238E27FC236}">
                <a16:creationId xmlns:a16="http://schemas.microsoft.com/office/drawing/2014/main" id="{188306AC-CFC6-2043-B527-5DA7DD21D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655543"/>
            <a:ext cx="10058400" cy="905641"/>
          </a:xfrm>
          <a:prstGeom prst="rect">
            <a:avLst/>
          </a:prstGeom>
        </p:spPr>
      </p:pic>
    </p:spTree>
    <p:extLst>
      <p:ext uri="{BB962C8B-B14F-4D97-AF65-F5344CB8AC3E}">
        <p14:creationId xmlns:p14="http://schemas.microsoft.com/office/powerpoint/2010/main" val="2216832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401F-4B2A-BC4E-9FB3-54B84D495C3F}"/>
              </a:ext>
            </a:extLst>
          </p:cNvPr>
          <p:cNvSpPr>
            <a:spLocks noGrp="1"/>
          </p:cNvSpPr>
          <p:nvPr>
            <p:ph type="title"/>
          </p:nvPr>
        </p:nvSpPr>
        <p:spPr>
          <a:xfrm>
            <a:off x="1069848" y="484632"/>
            <a:ext cx="10058400" cy="1378892"/>
          </a:xfrm>
        </p:spPr>
        <p:txBody>
          <a:bodyPr>
            <a:normAutofit/>
          </a:bodyPr>
          <a:lstStyle/>
          <a:p>
            <a:r>
              <a:rPr lang="en-US" altLang="zh-CN" sz="4400" cap="none" dirty="0"/>
              <a:t>Maximin</a:t>
            </a:r>
            <a:r>
              <a:rPr lang="zh-CN" altLang="en-US" sz="4400" cap="none" dirty="0"/>
              <a:t> </a:t>
            </a:r>
            <a:r>
              <a:rPr lang="en-US" altLang="zh-CN" sz="4400" cap="none" dirty="0"/>
              <a:t>Fairness:</a:t>
            </a:r>
            <a:r>
              <a:rPr lang="zh-CN" altLang="en-US" sz="4400" cap="none" dirty="0"/>
              <a:t> </a:t>
            </a:r>
            <a:r>
              <a:rPr lang="en-US" altLang="zh-CN" sz="4400" cap="none" dirty="0"/>
              <a:t>the</a:t>
            </a:r>
            <a:r>
              <a:rPr lang="zh-CN" altLang="en-US" sz="4400" cap="none" dirty="0"/>
              <a:t> </a:t>
            </a:r>
            <a:r>
              <a:rPr lang="en-US" altLang="zh-CN" sz="4400" cap="none" dirty="0"/>
              <a:t>case</a:t>
            </a:r>
            <a:r>
              <a:rPr lang="zh-CN" altLang="en-US" sz="4400" cap="none" dirty="0"/>
              <a:t> </a:t>
            </a:r>
            <a:r>
              <a:rPr lang="en-US" altLang="zh-CN" sz="4400" cap="none" dirty="0"/>
              <a:t>for</a:t>
            </a:r>
            <a:r>
              <a:rPr lang="zh-CN" altLang="en-US" sz="4400" cap="none" dirty="0"/>
              <a:t> </a:t>
            </a:r>
            <a:r>
              <a:rPr lang="en-US" altLang="zh-CN" sz="4400" cap="none" dirty="0"/>
              <a:t>almost</a:t>
            </a:r>
            <a:r>
              <a:rPr lang="zh-CN" altLang="en-US" sz="4400" cap="none" dirty="0"/>
              <a:t> </a:t>
            </a:r>
            <a:r>
              <a:rPr lang="en-US" altLang="zh-CN" sz="4400" cap="none" dirty="0"/>
              <a:t>unanimous</a:t>
            </a:r>
            <a:r>
              <a:rPr lang="zh-CN" altLang="en-US" sz="4400" cap="none" dirty="0"/>
              <a:t> </a:t>
            </a:r>
            <a:r>
              <a:rPr lang="en-US" altLang="zh-CN" sz="4400" cap="none" dirty="0"/>
              <a:t>P</a:t>
            </a:r>
            <a:r>
              <a:rPr lang="zh-CN" altLang="en-US" sz="4400" cap="none" dirty="0"/>
              <a:t> </a:t>
            </a:r>
            <a:endParaRPr lang="en-HK" sz="4400" cap="none" dirty="0"/>
          </a:p>
        </p:txBody>
      </p:sp>
      <p:sp>
        <p:nvSpPr>
          <p:cNvPr id="4" name="TextBox 3">
            <a:extLst>
              <a:ext uri="{FF2B5EF4-FFF2-40B4-BE49-F238E27FC236}">
                <a16:creationId xmlns:a16="http://schemas.microsoft.com/office/drawing/2014/main" id="{FEE82B6C-45D7-8C48-A1A8-2A64C64A0AAF}"/>
              </a:ext>
            </a:extLst>
          </p:cNvPr>
          <p:cNvSpPr txBox="1"/>
          <p:nvPr/>
        </p:nvSpPr>
        <p:spPr>
          <a:xfrm>
            <a:off x="925974" y="1863243"/>
            <a:ext cx="10196177" cy="1200329"/>
          </a:xfrm>
          <a:prstGeom prst="rect">
            <a:avLst/>
          </a:prstGeom>
          <a:noFill/>
        </p:spPr>
        <p:txBody>
          <a:bodyPr wrap="square" rtlCol="0">
            <a:spAutoFit/>
          </a:bodyPr>
          <a:lstStyle/>
          <a:p>
            <a:r>
              <a:rPr lang="en-US" altLang="zh-CN" dirty="0">
                <a:solidFill>
                  <a:srgbClr val="00B050"/>
                </a:solidFill>
              </a:rPr>
              <a:t>Fail-stop</a:t>
            </a:r>
            <a:r>
              <a:rPr lang="zh-CN" altLang="en-US" dirty="0">
                <a:solidFill>
                  <a:srgbClr val="00B050"/>
                </a:solidFill>
              </a:rPr>
              <a:t> </a:t>
            </a:r>
            <a:r>
              <a:rPr lang="en-US" altLang="zh-CN" dirty="0">
                <a:solidFill>
                  <a:srgbClr val="00B050"/>
                </a:solidFill>
              </a:rPr>
              <a:t>adversaries</a:t>
            </a:r>
          </a:p>
          <a:p>
            <a:endParaRPr lang="en-US" altLang="zh-CN" dirty="0">
              <a:solidFill>
                <a:srgbClr val="00B050"/>
              </a:solidFill>
            </a:endParaRPr>
          </a:p>
          <a:p>
            <a:endParaRPr lang="en-US" dirty="0">
              <a:solidFill>
                <a:schemeClr val="tx1">
                  <a:lumMod val="95000"/>
                  <a:lumOff val="5000"/>
                </a:schemeClr>
              </a:solidFill>
            </a:endParaRPr>
          </a:p>
          <a:p>
            <a:r>
              <a:rPr lang="en-US" altLang="zh-CN" dirty="0"/>
              <a:t>Possibility</a:t>
            </a:r>
            <a:r>
              <a:rPr lang="zh-CN" altLang="en-US" dirty="0"/>
              <a:t> </a:t>
            </a:r>
            <a:r>
              <a:rPr lang="en-US" altLang="zh-CN" dirty="0"/>
              <a:t>of</a:t>
            </a:r>
            <a:r>
              <a:rPr lang="zh-CN" altLang="en-US" dirty="0"/>
              <a:t> </a:t>
            </a:r>
            <a:r>
              <a:rPr lang="en-US" altLang="zh-CN" dirty="0"/>
              <a:t>maximin</a:t>
            </a:r>
            <a:r>
              <a:rPr lang="zh-CN" altLang="en-US" dirty="0"/>
              <a:t> </a:t>
            </a:r>
            <a:r>
              <a:rPr lang="en-US" altLang="zh-CN" dirty="0"/>
              <a:t>fairness</a:t>
            </a:r>
            <a:r>
              <a:rPr lang="zh-CN" altLang="en-US" dirty="0"/>
              <a:t> </a:t>
            </a:r>
            <a:r>
              <a:rPr lang="en-US" altLang="zh-CN" dirty="0"/>
              <a:t>for</a:t>
            </a:r>
            <a:r>
              <a:rPr lang="zh-CN" altLang="en-US" dirty="0"/>
              <a:t> </a:t>
            </a:r>
            <a:r>
              <a:rPr lang="en-US" altLang="zh-CN" dirty="0"/>
              <a:t>fail-stop</a:t>
            </a:r>
            <a:r>
              <a:rPr lang="zh-CN" altLang="en-US" dirty="0"/>
              <a:t> </a:t>
            </a:r>
            <a:r>
              <a:rPr lang="en-US" altLang="zh-CN" dirty="0"/>
              <a:t>adversaries</a:t>
            </a:r>
            <a:endParaRPr lang="en-US" dirty="0">
              <a:solidFill>
                <a:schemeClr val="tx1">
                  <a:lumMod val="95000"/>
                  <a:lumOff val="5000"/>
                </a:schemeClr>
              </a:solidFill>
            </a:endParaRPr>
          </a:p>
        </p:txBody>
      </p:sp>
      <p:pic>
        <p:nvPicPr>
          <p:cNvPr id="6" name="Picture 5">
            <a:extLst>
              <a:ext uri="{FF2B5EF4-FFF2-40B4-BE49-F238E27FC236}">
                <a16:creationId xmlns:a16="http://schemas.microsoft.com/office/drawing/2014/main" id="{091C9BB1-8498-3540-B166-3677B8EE10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780" y="3644038"/>
            <a:ext cx="10196177" cy="1017698"/>
          </a:xfrm>
          <a:prstGeom prst="rect">
            <a:avLst/>
          </a:prstGeom>
        </p:spPr>
      </p:pic>
    </p:spTree>
    <p:extLst>
      <p:ext uri="{BB962C8B-B14F-4D97-AF65-F5344CB8AC3E}">
        <p14:creationId xmlns:p14="http://schemas.microsoft.com/office/powerpoint/2010/main" val="3291739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401F-4B2A-BC4E-9FB3-54B84D495C3F}"/>
              </a:ext>
            </a:extLst>
          </p:cNvPr>
          <p:cNvSpPr>
            <a:spLocks noGrp="1"/>
          </p:cNvSpPr>
          <p:nvPr>
            <p:ph type="title"/>
          </p:nvPr>
        </p:nvSpPr>
        <p:spPr>
          <a:xfrm>
            <a:off x="1069848" y="484632"/>
            <a:ext cx="10058400" cy="1378892"/>
          </a:xfrm>
        </p:spPr>
        <p:txBody>
          <a:bodyPr>
            <a:normAutofit/>
          </a:bodyPr>
          <a:lstStyle/>
          <a:p>
            <a:r>
              <a:rPr lang="en-US" altLang="zh-CN" sz="4400" cap="none" dirty="0"/>
              <a:t>Maximin</a:t>
            </a:r>
            <a:r>
              <a:rPr lang="zh-CN" altLang="en-US" sz="4400" cap="none" dirty="0"/>
              <a:t> </a:t>
            </a:r>
            <a:r>
              <a:rPr lang="en-US" altLang="zh-CN" sz="4400" cap="none" dirty="0"/>
              <a:t>Fairness:</a:t>
            </a:r>
            <a:r>
              <a:rPr lang="zh-CN" altLang="en-US" sz="4400" cap="none" dirty="0"/>
              <a:t> </a:t>
            </a:r>
            <a:r>
              <a:rPr lang="en-US" altLang="zh-CN" sz="4400" cap="none" dirty="0"/>
              <a:t>the</a:t>
            </a:r>
            <a:r>
              <a:rPr lang="zh-CN" altLang="en-US" sz="4400" cap="none" dirty="0"/>
              <a:t> </a:t>
            </a:r>
            <a:r>
              <a:rPr lang="en-US" altLang="zh-CN" sz="4400" cap="none" dirty="0"/>
              <a:t>case</a:t>
            </a:r>
            <a:r>
              <a:rPr lang="zh-CN" altLang="en-US" sz="4400" cap="none" dirty="0"/>
              <a:t> </a:t>
            </a:r>
            <a:r>
              <a:rPr lang="en-US" altLang="zh-CN" sz="4400" cap="none" dirty="0"/>
              <a:t>for</a:t>
            </a:r>
            <a:r>
              <a:rPr lang="zh-CN" altLang="en-US" sz="4400" cap="none" dirty="0"/>
              <a:t> </a:t>
            </a:r>
            <a:r>
              <a:rPr lang="en-US" altLang="zh-CN" sz="4400" cap="none" dirty="0"/>
              <a:t>almost</a:t>
            </a:r>
            <a:r>
              <a:rPr lang="zh-CN" altLang="en-US" sz="4400" cap="none" dirty="0"/>
              <a:t> </a:t>
            </a:r>
            <a:r>
              <a:rPr lang="en-US" altLang="zh-CN" sz="4400" cap="none" dirty="0"/>
              <a:t>unanimous</a:t>
            </a:r>
            <a:r>
              <a:rPr lang="zh-CN" altLang="en-US" sz="4400" cap="none" dirty="0"/>
              <a:t> </a:t>
            </a:r>
            <a:r>
              <a:rPr lang="en-US" altLang="zh-CN" sz="4400" cap="none" dirty="0"/>
              <a:t>P</a:t>
            </a:r>
            <a:r>
              <a:rPr lang="zh-CN" altLang="en-US" sz="4400" cap="none" dirty="0"/>
              <a:t> </a:t>
            </a:r>
            <a:endParaRPr lang="en-HK" sz="4400" cap="none" dirty="0"/>
          </a:p>
        </p:txBody>
      </p:sp>
      <p:sp>
        <p:nvSpPr>
          <p:cNvPr id="4" name="TextBox 3">
            <a:extLst>
              <a:ext uri="{FF2B5EF4-FFF2-40B4-BE49-F238E27FC236}">
                <a16:creationId xmlns:a16="http://schemas.microsoft.com/office/drawing/2014/main" id="{FEE82B6C-45D7-8C48-A1A8-2A64C64A0AAF}"/>
              </a:ext>
            </a:extLst>
          </p:cNvPr>
          <p:cNvSpPr txBox="1"/>
          <p:nvPr/>
        </p:nvSpPr>
        <p:spPr>
          <a:xfrm>
            <a:off x="925974" y="1863243"/>
            <a:ext cx="10196177" cy="1477328"/>
          </a:xfrm>
          <a:prstGeom prst="rect">
            <a:avLst/>
          </a:prstGeom>
          <a:noFill/>
        </p:spPr>
        <p:txBody>
          <a:bodyPr wrap="square" rtlCol="0">
            <a:spAutoFit/>
          </a:bodyPr>
          <a:lstStyle/>
          <a:p>
            <a:r>
              <a:rPr lang="en-US" altLang="zh-CN" dirty="0">
                <a:solidFill>
                  <a:srgbClr val="00B050"/>
                </a:solidFill>
              </a:rPr>
              <a:t>Malicious</a:t>
            </a:r>
            <a:r>
              <a:rPr lang="zh-CN" altLang="en-US" dirty="0">
                <a:solidFill>
                  <a:srgbClr val="00B050"/>
                </a:solidFill>
              </a:rPr>
              <a:t> </a:t>
            </a:r>
            <a:r>
              <a:rPr lang="en-US" altLang="zh-CN" dirty="0">
                <a:solidFill>
                  <a:srgbClr val="00B050"/>
                </a:solidFill>
              </a:rPr>
              <a:t>adversaries</a:t>
            </a:r>
          </a:p>
          <a:p>
            <a:endParaRPr lang="en-US" altLang="zh-CN" dirty="0">
              <a:solidFill>
                <a:srgbClr val="00B050"/>
              </a:solidFill>
            </a:endParaRPr>
          </a:p>
          <a:p>
            <a:endParaRPr lang="en-US" dirty="0">
              <a:solidFill>
                <a:schemeClr val="tx1">
                  <a:lumMod val="95000"/>
                  <a:lumOff val="5000"/>
                </a:schemeClr>
              </a:solidFill>
            </a:endParaRPr>
          </a:p>
          <a:p>
            <a:r>
              <a:rPr lang="en-US" altLang="zh-CN" dirty="0"/>
              <a:t>Impossibility</a:t>
            </a:r>
            <a:r>
              <a:rPr lang="zh-CN" altLang="en-US" dirty="0"/>
              <a:t> </a:t>
            </a:r>
            <a:r>
              <a:rPr lang="en-US" altLang="zh-CN" dirty="0"/>
              <a:t>of</a:t>
            </a:r>
            <a:r>
              <a:rPr lang="zh-CN" altLang="en-US" dirty="0"/>
              <a:t> </a:t>
            </a:r>
            <a:r>
              <a:rPr lang="en-US" altLang="zh-CN" dirty="0"/>
              <a:t>maximin</a:t>
            </a:r>
            <a:r>
              <a:rPr lang="zh-CN" altLang="en-US" dirty="0"/>
              <a:t> </a:t>
            </a:r>
            <a:r>
              <a:rPr lang="en-US" altLang="zh-CN" dirty="0"/>
              <a:t>fairness</a:t>
            </a:r>
            <a:r>
              <a:rPr lang="zh-CN" altLang="en-US" dirty="0"/>
              <a:t> </a:t>
            </a:r>
            <a:r>
              <a:rPr lang="en-US" altLang="zh-CN" dirty="0"/>
              <a:t>for</a:t>
            </a:r>
            <a:r>
              <a:rPr lang="zh-CN" altLang="en-US" dirty="0"/>
              <a:t> </a:t>
            </a:r>
            <a:r>
              <a:rPr lang="en-US" altLang="zh-CN" dirty="0"/>
              <a:t>malicious</a:t>
            </a:r>
            <a:r>
              <a:rPr lang="zh-CN" altLang="en-US" dirty="0"/>
              <a:t> </a:t>
            </a:r>
            <a:r>
              <a:rPr lang="en-US" altLang="zh-CN" dirty="0"/>
              <a:t>adversaries,</a:t>
            </a:r>
            <a:r>
              <a:rPr lang="zh-CN" altLang="en-US" dirty="0"/>
              <a:t> </a:t>
            </a:r>
            <a:r>
              <a:rPr lang="en-US" altLang="zh-CN" dirty="0"/>
              <a:t>even</a:t>
            </a:r>
            <a:r>
              <a:rPr lang="zh-CN" altLang="en-US" dirty="0"/>
              <a:t> </a:t>
            </a:r>
            <a:r>
              <a:rPr lang="en-US" altLang="zh-CN" dirty="0"/>
              <a:t>under</a:t>
            </a:r>
            <a:r>
              <a:rPr lang="zh-CN" altLang="en-US" dirty="0"/>
              <a:t> </a:t>
            </a:r>
            <a:r>
              <a:rPr lang="en-US" altLang="zh-CN" dirty="0"/>
              <a:t>computational</a:t>
            </a:r>
            <a:r>
              <a:rPr lang="zh-CN" altLang="en-US" dirty="0"/>
              <a:t> </a:t>
            </a:r>
            <a:r>
              <a:rPr lang="en-US" altLang="zh-CN" dirty="0"/>
              <a:t>assumptions.</a:t>
            </a:r>
            <a:endParaRPr lang="en-US" dirty="0">
              <a:solidFill>
                <a:schemeClr val="tx1">
                  <a:lumMod val="95000"/>
                  <a:lumOff val="5000"/>
                </a:schemeClr>
              </a:solidFill>
            </a:endParaRPr>
          </a:p>
        </p:txBody>
      </p:sp>
      <p:pic>
        <p:nvPicPr>
          <p:cNvPr id="5" name="Picture 4">
            <a:extLst>
              <a:ext uri="{FF2B5EF4-FFF2-40B4-BE49-F238E27FC236}">
                <a16:creationId xmlns:a16="http://schemas.microsoft.com/office/drawing/2014/main" id="{FE2AD907-5696-8348-BBE5-BA565F7C22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974" y="3517430"/>
            <a:ext cx="9572263" cy="862697"/>
          </a:xfrm>
          <a:prstGeom prst="rect">
            <a:avLst/>
          </a:prstGeom>
        </p:spPr>
      </p:pic>
    </p:spTree>
    <p:extLst>
      <p:ext uri="{BB962C8B-B14F-4D97-AF65-F5344CB8AC3E}">
        <p14:creationId xmlns:p14="http://schemas.microsoft.com/office/powerpoint/2010/main" val="2008988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401F-4B2A-BC4E-9FB3-54B84D495C3F}"/>
              </a:ext>
            </a:extLst>
          </p:cNvPr>
          <p:cNvSpPr>
            <a:spLocks noGrp="1"/>
          </p:cNvSpPr>
          <p:nvPr>
            <p:ph type="title"/>
          </p:nvPr>
        </p:nvSpPr>
        <p:spPr/>
        <p:txBody>
          <a:bodyPr>
            <a:normAutofit/>
          </a:bodyPr>
          <a:lstStyle/>
          <a:p>
            <a:r>
              <a:rPr lang="en-US" altLang="zh-CN" cap="none" dirty="0"/>
              <a:t>Example:</a:t>
            </a:r>
            <a:r>
              <a:rPr lang="zh-CN" altLang="en-US" cap="none" dirty="0"/>
              <a:t> </a:t>
            </a:r>
            <a:r>
              <a:rPr lang="en-US" altLang="zh-CN" cap="none" dirty="0"/>
              <a:t>multi-party</a:t>
            </a:r>
            <a:r>
              <a:rPr lang="zh-CN" altLang="en-US" cap="none" dirty="0"/>
              <a:t> </a:t>
            </a:r>
            <a:r>
              <a:rPr lang="en-US" altLang="zh-CN" cap="none" dirty="0"/>
              <a:t>coin</a:t>
            </a:r>
            <a:r>
              <a:rPr lang="zh-CN" altLang="en-US" cap="none" dirty="0"/>
              <a:t> </a:t>
            </a:r>
            <a:r>
              <a:rPr lang="en-US" altLang="zh-CN" cap="none" dirty="0"/>
              <a:t>toss</a:t>
            </a:r>
            <a:r>
              <a:rPr lang="zh-CN" altLang="en-US" cap="none" dirty="0"/>
              <a:t> </a:t>
            </a:r>
            <a:endParaRPr lang="en-US" cap="none" dirty="0"/>
          </a:p>
        </p:txBody>
      </p:sp>
      <p:sp>
        <p:nvSpPr>
          <p:cNvPr id="3" name="Subtitle 2">
            <a:extLst>
              <a:ext uri="{FF2B5EF4-FFF2-40B4-BE49-F238E27FC236}">
                <a16:creationId xmlns:a16="http://schemas.microsoft.com/office/drawing/2014/main" id="{A0B06EA1-A71D-8F4C-9FB4-8FF50B0AC7BE}"/>
              </a:ext>
            </a:extLst>
          </p:cNvPr>
          <p:cNvSpPr txBox="1">
            <a:spLocks/>
          </p:cNvSpPr>
          <p:nvPr/>
        </p:nvSpPr>
        <p:spPr>
          <a:xfrm>
            <a:off x="971153" y="1863523"/>
            <a:ext cx="9758578" cy="3032568"/>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100000"/>
              </a:lnSpc>
            </a:pPr>
            <a:r>
              <a:rPr lang="en-US" altLang="zh-CN" dirty="0"/>
              <a:t>P1,</a:t>
            </a:r>
            <a:r>
              <a:rPr lang="zh-CN" altLang="en-US" dirty="0"/>
              <a:t> </a:t>
            </a:r>
            <a:r>
              <a:rPr lang="en-US" altLang="zh-CN" dirty="0"/>
              <a:t>P2</a:t>
            </a:r>
            <a:r>
              <a:rPr lang="zh-CN" altLang="en-US" dirty="0"/>
              <a:t> </a:t>
            </a:r>
            <a:r>
              <a:rPr lang="en-US" altLang="zh-CN" dirty="0"/>
              <a:t>and</a:t>
            </a:r>
            <a:r>
              <a:rPr lang="zh-CN" altLang="en-US" dirty="0"/>
              <a:t> </a:t>
            </a:r>
            <a:r>
              <a:rPr lang="en-US" altLang="zh-CN" dirty="0"/>
              <a:t>P3</a:t>
            </a:r>
            <a:r>
              <a:rPr lang="zh-CN" altLang="en-US" dirty="0"/>
              <a:t> </a:t>
            </a:r>
            <a:r>
              <a:rPr lang="en-US" altLang="zh-CN" dirty="0"/>
              <a:t>are</a:t>
            </a:r>
            <a:r>
              <a:rPr lang="zh-CN" altLang="en-US" dirty="0"/>
              <a:t> </a:t>
            </a:r>
            <a:r>
              <a:rPr lang="en-US" altLang="zh-CN" dirty="0"/>
              <a:t>playing</a:t>
            </a:r>
            <a:r>
              <a:rPr lang="zh-CN" altLang="en-US" dirty="0"/>
              <a:t> </a:t>
            </a:r>
            <a:r>
              <a:rPr lang="en-US" altLang="zh-CN" dirty="0"/>
              <a:t>a</a:t>
            </a:r>
            <a:r>
              <a:rPr lang="zh-CN" altLang="en-US" dirty="0"/>
              <a:t> </a:t>
            </a:r>
            <a:r>
              <a:rPr lang="en-US" altLang="zh-CN" dirty="0"/>
              <a:t>game:</a:t>
            </a:r>
            <a:r>
              <a:rPr lang="zh-CN" altLang="en-US" dirty="0"/>
              <a:t> </a:t>
            </a:r>
            <a:r>
              <a:rPr lang="en-US" altLang="zh-CN" dirty="0"/>
              <a:t>each</a:t>
            </a:r>
            <a:r>
              <a:rPr lang="zh-CN" altLang="en-US" dirty="0"/>
              <a:t> </a:t>
            </a:r>
            <a:r>
              <a:rPr lang="en-US" altLang="zh-CN" dirty="0"/>
              <a:t>of</a:t>
            </a:r>
            <a:r>
              <a:rPr lang="zh-CN" altLang="en-US" dirty="0"/>
              <a:t> </a:t>
            </a:r>
            <a:r>
              <a:rPr lang="en-US" altLang="zh-CN" dirty="0"/>
              <a:t>them</a:t>
            </a:r>
            <a:r>
              <a:rPr lang="zh-CN" altLang="en-US" dirty="0"/>
              <a:t> </a:t>
            </a:r>
            <a:r>
              <a:rPr lang="en-US" altLang="zh-CN" dirty="0"/>
              <a:t>outputs</a:t>
            </a:r>
            <a:r>
              <a:rPr lang="zh-CN" altLang="en-US" dirty="0"/>
              <a:t> </a:t>
            </a:r>
            <a:r>
              <a:rPr lang="en-US" altLang="zh-CN" dirty="0"/>
              <a:t>a</a:t>
            </a:r>
            <a:r>
              <a:rPr lang="zh-CN" altLang="en-US" dirty="0"/>
              <a:t> </a:t>
            </a:r>
            <a:r>
              <a:rPr lang="en-US" altLang="zh-CN" dirty="0"/>
              <a:t>random</a:t>
            </a:r>
            <a:r>
              <a:rPr lang="zh-CN" altLang="en-US" dirty="0"/>
              <a:t> </a:t>
            </a:r>
            <a:r>
              <a:rPr lang="en-US" altLang="zh-CN" dirty="0"/>
              <a:t>bit(0</a:t>
            </a:r>
            <a:r>
              <a:rPr lang="zh-CN" altLang="en-US" dirty="0"/>
              <a:t> </a:t>
            </a:r>
            <a:r>
              <a:rPr lang="en-US" altLang="zh-CN" dirty="0"/>
              <a:t>or</a:t>
            </a:r>
            <a:r>
              <a:rPr lang="zh-CN" altLang="en-US" dirty="0"/>
              <a:t> </a:t>
            </a:r>
            <a:r>
              <a:rPr lang="en-US" altLang="zh-CN" dirty="0"/>
              <a:t>1),</a:t>
            </a:r>
            <a:r>
              <a:rPr lang="zh-CN" altLang="en-US" dirty="0"/>
              <a:t> </a:t>
            </a:r>
            <a:r>
              <a:rPr lang="en-US" altLang="zh-CN" dirty="0"/>
              <a:t>then</a:t>
            </a:r>
            <a:r>
              <a:rPr lang="zh-CN" altLang="en-US" dirty="0"/>
              <a:t> </a:t>
            </a:r>
            <a:r>
              <a:rPr lang="en-US" altLang="zh-CN" dirty="0"/>
              <a:t>the</a:t>
            </a:r>
            <a:r>
              <a:rPr lang="zh-CN" altLang="en-US" dirty="0"/>
              <a:t> </a:t>
            </a:r>
            <a:r>
              <a:rPr lang="en-US" altLang="zh-CN" dirty="0"/>
              <a:t>final</a:t>
            </a:r>
            <a:r>
              <a:rPr lang="zh-CN" altLang="en-US" dirty="0"/>
              <a:t> </a:t>
            </a:r>
            <a:r>
              <a:rPr lang="en-US" altLang="zh-CN" dirty="0"/>
              <a:t>outcome</a:t>
            </a:r>
            <a:r>
              <a:rPr lang="zh-CN" altLang="en-US" dirty="0"/>
              <a:t> </a:t>
            </a:r>
            <a:r>
              <a:rPr lang="en-US" altLang="zh-CN" dirty="0"/>
              <a:t>is</a:t>
            </a:r>
            <a:r>
              <a:rPr lang="zh-CN" altLang="en-US" dirty="0"/>
              <a:t> </a:t>
            </a:r>
            <a:r>
              <a:rPr lang="en-US" altLang="zh-CN" dirty="0"/>
              <a:t>the</a:t>
            </a:r>
            <a:r>
              <a:rPr lang="zh-CN" altLang="en-US" dirty="0"/>
              <a:t> </a:t>
            </a:r>
            <a:r>
              <a:rPr lang="en-US" altLang="zh-CN" dirty="0"/>
              <a:t>XOR</a:t>
            </a:r>
            <a:r>
              <a:rPr lang="zh-CN" altLang="en-US" dirty="0"/>
              <a:t> </a:t>
            </a:r>
            <a:r>
              <a:rPr lang="en-US" altLang="zh-CN" dirty="0"/>
              <a:t>of</a:t>
            </a:r>
            <a:r>
              <a:rPr lang="zh-CN" altLang="en-US" dirty="0"/>
              <a:t> </a:t>
            </a:r>
            <a:r>
              <a:rPr lang="en-US" altLang="zh-CN" dirty="0"/>
              <a:t>the</a:t>
            </a:r>
            <a:r>
              <a:rPr lang="zh-CN" altLang="en-US" dirty="0"/>
              <a:t> </a:t>
            </a:r>
            <a:r>
              <a:rPr lang="en-US" altLang="zh-CN" dirty="0"/>
              <a:t>three</a:t>
            </a:r>
            <a:r>
              <a:rPr lang="zh-CN" altLang="en-US" dirty="0"/>
              <a:t> </a:t>
            </a:r>
            <a:r>
              <a:rPr lang="en-US" altLang="zh-CN" dirty="0"/>
              <a:t>bits.</a:t>
            </a:r>
          </a:p>
          <a:p>
            <a:pPr>
              <a:lnSpc>
                <a:spcPct val="100000"/>
              </a:lnSpc>
            </a:pPr>
            <a:r>
              <a:rPr lang="en-US" altLang="zh-CN" dirty="0"/>
              <a:t>P1</a:t>
            </a:r>
            <a:r>
              <a:rPr lang="zh-CN" altLang="en-US" dirty="0"/>
              <a:t> </a:t>
            </a:r>
            <a:r>
              <a:rPr lang="en-US" altLang="zh-CN" dirty="0"/>
              <a:t>prefers</a:t>
            </a:r>
            <a:r>
              <a:rPr lang="zh-CN" altLang="en-US" dirty="0"/>
              <a:t> </a:t>
            </a:r>
            <a:r>
              <a:rPr lang="en-US" altLang="zh-CN" dirty="0"/>
              <a:t>the</a:t>
            </a:r>
            <a:r>
              <a:rPr lang="zh-CN" altLang="en-US" dirty="0"/>
              <a:t> </a:t>
            </a:r>
            <a:r>
              <a:rPr lang="en-US" altLang="zh-CN" dirty="0"/>
              <a:t>outcome</a:t>
            </a:r>
            <a:r>
              <a:rPr lang="zh-CN" altLang="en-US" dirty="0"/>
              <a:t> </a:t>
            </a:r>
            <a:r>
              <a:rPr lang="en-US" altLang="zh-CN" dirty="0"/>
              <a:t>to</a:t>
            </a:r>
            <a:r>
              <a:rPr lang="zh-CN" altLang="en-US" dirty="0"/>
              <a:t> </a:t>
            </a:r>
            <a:r>
              <a:rPr lang="en-US" altLang="zh-CN" dirty="0"/>
              <a:t>be</a:t>
            </a:r>
            <a:r>
              <a:rPr lang="zh-CN" altLang="en-US" dirty="0"/>
              <a:t> </a:t>
            </a:r>
            <a:r>
              <a:rPr lang="en-US" altLang="zh-CN" dirty="0"/>
              <a:t>0,</a:t>
            </a:r>
            <a:r>
              <a:rPr lang="zh-CN" altLang="en-US" dirty="0"/>
              <a:t> </a:t>
            </a:r>
            <a:r>
              <a:rPr lang="en-US" altLang="zh-CN" dirty="0"/>
              <a:t>and</a:t>
            </a:r>
            <a:r>
              <a:rPr lang="zh-CN" altLang="en-US" dirty="0"/>
              <a:t> </a:t>
            </a:r>
            <a:r>
              <a:rPr lang="en-US" altLang="zh-CN" dirty="0"/>
              <a:t>P2,</a:t>
            </a:r>
            <a:r>
              <a:rPr lang="zh-CN" altLang="en-US" dirty="0"/>
              <a:t> </a:t>
            </a:r>
            <a:r>
              <a:rPr lang="en-US" altLang="zh-CN" dirty="0"/>
              <a:t>P3</a:t>
            </a:r>
            <a:r>
              <a:rPr lang="zh-CN" altLang="en-US" dirty="0"/>
              <a:t> </a:t>
            </a:r>
            <a:r>
              <a:rPr lang="en-US" altLang="zh-CN" dirty="0"/>
              <a:t>prefer</a:t>
            </a:r>
            <a:r>
              <a:rPr lang="zh-CN" altLang="en-US" dirty="0"/>
              <a:t> </a:t>
            </a:r>
            <a:r>
              <a:rPr lang="en-US" altLang="zh-CN" dirty="0"/>
              <a:t>1.</a:t>
            </a:r>
            <a:endParaRPr lang="en-HK" altLang="zh-CN" dirty="0"/>
          </a:p>
          <a:p>
            <a:pPr>
              <a:lnSpc>
                <a:spcPct val="100000"/>
              </a:lnSpc>
            </a:pPr>
            <a:r>
              <a:rPr lang="en-US" altLang="zh-CN" dirty="0"/>
              <a:t>The</a:t>
            </a:r>
            <a:r>
              <a:rPr lang="zh-CN" altLang="en-US" dirty="0"/>
              <a:t> </a:t>
            </a:r>
            <a:r>
              <a:rPr lang="en-US" altLang="zh-CN" dirty="0"/>
              <a:t>players</a:t>
            </a:r>
            <a:r>
              <a:rPr lang="zh-CN" altLang="en-US" dirty="0"/>
              <a:t> </a:t>
            </a:r>
            <a:r>
              <a:rPr lang="en-US" altLang="zh-CN" dirty="0"/>
              <a:t>who</a:t>
            </a:r>
            <a:r>
              <a:rPr lang="zh-CN" altLang="en-US" dirty="0"/>
              <a:t> </a:t>
            </a:r>
            <a:r>
              <a:rPr lang="en-US" altLang="zh-CN" dirty="0"/>
              <a:t>can</a:t>
            </a:r>
            <a:r>
              <a:rPr lang="zh-CN" altLang="en-US" dirty="0"/>
              <a:t> </a:t>
            </a:r>
            <a:r>
              <a:rPr lang="en-US" altLang="zh-CN" dirty="0"/>
              <a:t>guess</a:t>
            </a:r>
            <a:r>
              <a:rPr lang="zh-CN" altLang="en-US" dirty="0"/>
              <a:t> </a:t>
            </a:r>
            <a:r>
              <a:rPr lang="en-US" altLang="zh-CN" dirty="0"/>
              <a:t>the</a:t>
            </a:r>
            <a:r>
              <a:rPr lang="zh-CN" altLang="en-US" dirty="0"/>
              <a:t> </a:t>
            </a:r>
            <a:r>
              <a:rPr lang="en-US" altLang="zh-CN" dirty="0"/>
              <a:t>right</a:t>
            </a:r>
            <a:r>
              <a:rPr lang="zh-CN" altLang="en-US" dirty="0"/>
              <a:t> </a:t>
            </a:r>
            <a:r>
              <a:rPr lang="en-US" altLang="zh-CN" dirty="0"/>
              <a:t>outcome</a:t>
            </a:r>
            <a:r>
              <a:rPr lang="zh-CN" altLang="en-US" dirty="0"/>
              <a:t> </a:t>
            </a:r>
            <a:r>
              <a:rPr lang="en-US" altLang="zh-CN" dirty="0"/>
              <a:t>could</a:t>
            </a:r>
            <a:r>
              <a:rPr lang="zh-CN" altLang="en-US" dirty="0"/>
              <a:t> </a:t>
            </a:r>
            <a:r>
              <a:rPr lang="en-US" altLang="zh-CN" dirty="0"/>
              <a:t>get</a:t>
            </a:r>
            <a:r>
              <a:rPr lang="zh-CN" altLang="en-US" dirty="0"/>
              <a:t> </a:t>
            </a:r>
            <a:r>
              <a:rPr lang="en-US" altLang="zh-CN" dirty="0"/>
              <a:t>a</a:t>
            </a:r>
            <a:r>
              <a:rPr lang="zh-CN" altLang="en-US" dirty="0"/>
              <a:t> </a:t>
            </a:r>
            <a:r>
              <a:rPr lang="en-US" altLang="zh-CN" dirty="0"/>
              <a:t>payoff</a:t>
            </a:r>
            <a:r>
              <a:rPr lang="zh-CN" altLang="en-US" dirty="0"/>
              <a:t> </a:t>
            </a:r>
            <a:r>
              <a:rPr lang="en-US" altLang="zh-CN" dirty="0"/>
              <a:t>of</a:t>
            </a:r>
            <a:r>
              <a:rPr lang="zh-CN" altLang="en-US" dirty="0"/>
              <a:t> </a:t>
            </a:r>
            <a:r>
              <a:rPr lang="en-US" altLang="zh-CN" dirty="0"/>
              <a:t>1.</a:t>
            </a:r>
            <a:r>
              <a:rPr lang="zh-CN" altLang="en-US" dirty="0"/>
              <a:t> </a:t>
            </a:r>
            <a:r>
              <a:rPr lang="en-US" altLang="zh-CN" dirty="0"/>
              <a:t>otherwise,</a:t>
            </a:r>
            <a:r>
              <a:rPr lang="zh-CN" altLang="en-US" dirty="0"/>
              <a:t> </a:t>
            </a:r>
            <a:r>
              <a:rPr lang="en-US" altLang="zh-CN" dirty="0"/>
              <a:t>losers</a:t>
            </a:r>
            <a:r>
              <a:rPr lang="zh-CN" altLang="en-US" dirty="0"/>
              <a:t> </a:t>
            </a:r>
            <a:r>
              <a:rPr lang="en-US" altLang="zh-CN" dirty="0"/>
              <a:t>get</a:t>
            </a:r>
            <a:r>
              <a:rPr lang="zh-CN" altLang="en-US" dirty="0"/>
              <a:t> </a:t>
            </a:r>
            <a:r>
              <a:rPr lang="en-US" altLang="zh-CN" dirty="0"/>
              <a:t>nothing</a:t>
            </a:r>
            <a:r>
              <a:rPr lang="zh-CN" altLang="en-US" dirty="0"/>
              <a:t> </a:t>
            </a:r>
            <a:r>
              <a:rPr lang="en-US" altLang="zh-CN" dirty="0"/>
              <a:t>from</a:t>
            </a:r>
            <a:r>
              <a:rPr lang="zh-CN" altLang="en-US" dirty="0"/>
              <a:t> </a:t>
            </a:r>
            <a:r>
              <a:rPr lang="en-US" altLang="zh-CN" dirty="0"/>
              <a:t>this</a:t>
            </a:r>
            <a:r>
              <a:rPr lang="zh-CN" altLang="en-US" dirty="0"/>
              <a:t> </a:t>
            </a:r>
            <a:r>
              <a:rPr lang="en-US" altLang="zh-CN" dirty="0"/>
              <a:t>game.</a:t>
            </a:r>
          </a:p>
          <a:p>
            <a:pPr>
              <a:lnSpc>
                <a:spcPct val="100000"/>
              </a:lnSpc>
            </a:pPr>
            <a:r>
              <a:rPr lang="en-US" altLang="zh-CN" i="1" dirty="0">
                <a:solidFill>
                  <a:schemeClr val="bg2">
                    <a:lumMod val="10000"/>
                  </a:schemeClr>
                </a:solidFill>
              </a:rPr>
              <a:t>Notice:</a:t>
            </a:r>
            <a:r>
              <a:rPr lang="zh-CN" altLang="en-US" i="1" dirty="0">
                <a:solidFill>
                  <a:schemeClr val="bg2">
                    <a:lumMod val="10000"/>
                  </a:schemeClr>
                </a:solidFill>
              </a:rPr>
              <a:t> </a:t>
            </a:r>
            <a:r>
              <a:rPr lang="en-US" altLang="zh-CN" i="1" dirty="0">
                <a:solidFill>
                  <a:schemeClr val="bg2">
                    <a:lumMod val="10000"/>
                  </a:schemeClr>
                </a:solidFill>
              </a:rPr>
              <a:t>if</a:t>
            </a:r>
            <a:r>
              <a:rPr lang="zh-CN" altLang="en-US" i="1" dirty="0">
                <a:solidFill>
                  <a:schemeClr val="bg2">
                    <a:lumMod val="10000"/>
                  </a:schemeClr>
                </a:solidFill>
              </a:rPr>
              <a:t> </a:t>
            </a:r>
            <a:r>
              <a:rPr lang="en-US" altLang="zh-CN" i="1" dirty="0">
                <a:solidFill>
                  <a:schemeClr val="bg2">
                    <a:lumMod val="10000"/>
                  </a:schemeClr>
                </a:solidFill>
              </a:rPr>
              <a:t>they</a:t>
            </a:r>
            <a:r>
              <a:rPr lang="zh-CN" altLang="en-US" i="1" dirty="0">
                <a:solidFill>
                  <a:schemeClr val="bg2">
                    <a:lumMod val="10000"/>
                  </a:schemeClr>
                </a:solidFill>
              </a:rPr>
              <a:t> </a:t>
            </a:r>
            <a:r>
              <a:rPr lang="en-US" altLang="zh-CN" i="1" dirty="0">
                <a:solidFill>
                  <a:schemeClr val="bg2">
                    <a:lumMod val="10000"/>
                  </a:schemeClr>
                </a:solidFill>
              </a:rPr>
              <a:t>all</a:t>
            </a:r>
            <a:r>
              <a:rPr lang="zh-CN" altLang="en-US" i="1" dirty="0">
                <a:solidFill>
                  <a:schemeClr val="bg2">
                    <a:lumMod val="10000"/>
                  </a:schemeClr>
                </a:solidFill>
              </a:rPr>
              <a:t> </a:t>
            </a:r>
            <a:r>
              <a:rPr lang="en-US" altLang="zh-CN" i="1" dirty="0">
                <a:solidFill>
                  <a:schemeClr val="bg2">
                    <a:lumMod val="10000"/>
                  </a:schemeClr>
                </a:solidFill>
              </a:rPr>
              <a:t>prefer</a:t>
            </a:r>
            <a:r>
              <a:rPr lang="zh-CN" altLang="en-US" i="1" dirty="0">
                <a:solidFill>
                  <a:schemeClr val="bg2">
                    <a:lumMod val="10000"/>
                  </a:schemeClr>
                </a:solidFill>
              </a:rPr>
              <a:t> </a:t>
            </a:r>
            <a:r>
              <a:rPr lang="en-US" altLang="zh-CN" i="1" dirty="0">
                <a:solidFill>
                  <a:schemeClr val="bg2">
                    <a:lumMod val="10000"/>
                  </a:schemeClr>
                </a:solidFill>
              </a:rPr>
              <a:t>the</a:t>
            </a:r>
            <a:r>
              <a:rPr lang="zh-CN" altLang="en-US" i="1" dirty="0">
                <a:solidFill>
                  <a:schemeClr val="bg2">
                    <a:lumMod val="10000"/>
                  </a:schemeClr>
                </a:solidFill>
              </a:rPr>
              <a:t> </a:t>
            </a:r>
            <a:r>
              <a:rPr lang="en-US" altLang="zh-CN" i="1" dirty="0">
                <a:solidFill>
                  <a:schemeClr val="bg2">
                    <a:lumMod val="10000"/>
                  </a:schemeClr>
                </a:solidFill>
              </a:rPr>
              <a:t>same</a:t>
            </a:r>
            <a:r>
              <a:rPr lang="zh-CN" altLang="en-US" i="1" dirty="0">
                <a:solidFill>
                  <a:schemeClr val="bg2">
                    <a:lumMod val="10000"/>
                  </a:schemeClr>
                </a:solidFill>
              </a:rPr>
              <a:t> </a:t>
            </a:r>
            <a:r>
              <a:rPr lang="en-US" altLang="zh-CN" i="1" dirty="0">
                <a:solidFill>
                  <a:schemeClr val="bg2">
                    <a:lumMod val="10000"/>
                  </a:schemeClr>
                </a:solidFill>
              </a:rPr>
              <a:t>number,</a:t>
            </a:r>
            <a:r>
              <a:rPr lang="zh-CN" altLang="en-US" i="1" dirty="0">
                <a:solidFill>
                  <a:schemeClr val="bg2">
                    <a:lumMod val="10000"/>
                  </a:schemeClr>
                </a:solidFill>
              </a:rPr>
              <a:t>  </a:t>
            </a:r>
            <a:r>
              <a:rPr lang="en-US" altLang="zh-CN" i="1" dirty="0">
                <a:solidFill>
                  <a:schemeClr val="bg2">
                    <a:lumMod val="10000"/>
                  </a:schemeClr>
                </a:solidFill>
              </a:rPr>
              <a:t>the</a:t>
            </a:r>
            <a:r>
              <a:rPr lang="zh-CN" altLang="en-US" i="1" dirty="0">
                <a:solidFill>
                  <a:schemeClr val="bg2">
                    <a:lumMod val="10000"/>
                  </a:schemeClr>
                </a:solidFill>
              </a:rPr>
              <a:t> </a:t>
            </a:r>
            <a:r>
              <a:rPr lang="en-US" altLang="zh-CN" i="1" dirty="0">
                <a:solidFill>
                  <a:schemeClr val="bg2">
                    <a:lumMod val="10000"/>
                  </a:schemeClr>
                </a:solidFill>
              </a:rPr>
              <a:t>outcome</a:t>
            </a:r>
            <a:r>
              <a:rPr lang="zh-CN" altLang="en-US" i="1" dirty="0">
                <a:solidFill>
                  <a:schemeClr val="bg2">
                    <a:lumMod val="10000"/>
                  </a:schemeClr>
                </a:solidFill>
              </a:rPr>
              <a:t> </a:t>
            </a:r>
            <a:r>
              <a:rPr lang="en-US" altLang="zh-CN" i="1" dirty="0">
                <a:solidFill>
                  <a:schemeClr val="bg2">
                    <a:lumMod val="10000"/>
                  </a:schemeClr>
                </a:solidFill>
              </a:rPr>
              <a:t>will</a:t>
            </a:r>
            <a:r>
              <a:rPr lang="zh-CN" altLang="en-US" i="1" dirty="0">
                <a:solidFill>
                  <a:schemeClr val="bg2">
                    <a:lumMod val="10000"/>
                  </a:schemeClr>
                </a:solidFill>
              </a:rPr>
              <a:t> </a:t>
            </a:r>
            <a:r>
              <a:rPr lang="en-US" altLang="zh-CN" i="1" dirty="0">
                <a:solidFill>
                  <a:schemeClr val="bg2">
                    <a:lumMod val="10000"/>
                  </a:schemeClr>
                </a:solidFill>
              </a:rPr>
              <a:t>be</a:t>
            </a:r>
            <a:r>
              <a:rPr lang="zh-CN" altLang="en-US" i="1" dirty="0">
                <a:solidFill>
                  <a:schemeClr val="bg2">
                    <a:lumMod val="10000"/>
                  </a:schemeClr>
                </a:solidFill>
              </a:rPr>
              <a:t> </a:t>
            </a:r>
            <a:r>
              <a:rPr lang="en-US" altLang="zh-CN" i="1" dirty="0">
                <a:solidFill>
                  <a:schemeClr val="bg2">
                    <a:lumMod val="10000"/>
                  </a:schemeClr>
                </a:solidFill>
              </a:rPr>
              <a:t>the</a:t>
            </a:r>
            <a:r>
              <a:rPr lang="zh-CN" altLang="en-US" i="1" dirty="0">
                <a:solidFill>
                  <a:schemeClr val="bg2">
                    <a:lumMod val="10000"/>
                  </a:schemeClr>
                </a:solidFill>
              </a:rPr>
              <a:t> </a:t>
            </a:r>
            <a:r>
              <a:rPr lang="en-US" altLang="zh-CN" i="1" dirty="0">
                <a:solidFill>
                  <a:schemeClr val="bg2">
                    <a:lumMod val="10000"/>
                  </a:schemeClr>
                </a:solidFill>
              </a:rPr>
              <a:t>globally</a:t>
            </a:r>
            <a:r>
              <a:rPr lang="zh-CN" altLang="en-US" i="1" dirty="0">
                <a:solidFill>
                  <a:schemeClr val="bg2">
                    <a:lumMod val="10000"/>
                  </a:schemeClr>
                </a:solidFill>
              </a:rPr>
              <a:t> </a:t>
            </a:r>
            <a:r>
              <a:rPr lang="en-US" altLang="zh-CN" i="1" dirty="0">
                <a:solidFill>
                  <a:schemeClr val="bg2">
                    <a:lumMod val="10000"/>
                  </a:schemeClr>
                </a:solidFill>
              </a:rPr>
              <a:t>preferred</a:t>
            </a:r>
            <a:r>
              <a:rPr lang="zh-CN" altLang="en-US" i="1" dirty="0">
                <a:solidFill>
                  <a:schemeClr val="bg2">
                    <a:lumMod val="10000"/>
                  </a:schemeClr>
                </a:solidFill>
              </a:rPr>
              <a:t> </a:t>
            </a:r>
            <a:r>
              <a:rPr lang="en-US" altLang="zh-CN" i="1" dirty="0">
                <a:solidFill>
                  <a:schemeClr val="bg2">
                    <a:lumMod val="10000"/>
                  </a:schemeClr>
                </a:solidFill>
              </a:rPr>
              <a:t>number.</a:t>
            </a:r>
          </a:p>
          <a:p>
            <a:pPr marL="0" indent="0">
              <a:lnSpc>
                <a:spcPct val="100000"/>
              </a:lnSpc>
              <a:buNone/>
            </a:pPr>
            <a:endParaRPr lang="en-US" dirty="0"/>
          </a:p>
        </p:txBody>
      </p:sp>
    </p:spTree>
    <p:extLst>
      <p:ext uri="{BB962C8B-B14F-4D97-AF65-F5344CB8AC3E}">
        <p14:creationId xmlns:p14="http://schemas.microsoft.com/office/powerpoint/2010/main" val="3322124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401F-4B2A-BC4E-9FB3-54B84D495C3F}"/>
              </a:ext>
            </a:extLst>
          </p:cNvPr>
          <p:cNvSpPr>
            <a:spLocks noGrp="1"/>
          </p:cNvSpPr>
          <p:nvPr>
            <p:ph type="title"/>
          </p:nvPr>
        </p:nvSpPr>
        <p:spPr/>
        <p:txBody>
          <a:bodyPr>
            <a:normAutofit/>
          </a:bodyPr>
          <a:lstStyle/>
          <a:p>
            <a:r>
              <a:rPr lang="en-US" altLang="zh-CN" cap="none" dirty="0"/>
              <a:t>What</a:t>
            </a:r>
            <a:r>
              <a:rPr lang="zh-CN" altLang="en-US" cap="none" dirty="0"/>
              <a:t> </a:t>
            </a:r>
            <a:r>
              <a:rPr lang="en-US" altLang="zh-CN" cap="none" dirty="0"/>
              <a:t>is</a:t>
            </a:r>
            <a:r>
              <a:rPr lang="zh-CN" altLang="en-US" cap="none" dirty="0"/>
              <a:t> </a:t>
            </a:r>
            <a:r>
              <a:rPr lang="en-US" altLang="zh-CN" cap="none" dirty="0"/>
              <a:t>multi-party</a:t>
            </a:r>
            <a:r>
              <a:rPr lang="zh-CN" altLang="en-US" cap="none" dirty="0"/>
              <a:t> </a:t>
            </a:r>
            <a:r>
              <a:rPr lang="en-US" altLang="zh-CN" cap="none" dirty="0"/>
              <a:t>coin</a:t>
            </a:r>
            <a:r>
              <a:rPr lang="zh-CN" altLang="en-US" cap="none" dirty="0"/>
              <a:t> </a:t>
            </a:r>
            <a:r>
              <a:rPr lang="en-US" altLang="zh-CN" cap="none" dirty="0"/>
              <a:t>toss</a:t>
            </a:r>
            <a:r>
              <a:rPr lang="zh-CN" altLang="en-US" cap="none" dirty="0"/>
              <a:t> </a:t>
            </a:r>
            <a:endParaRPr lang="en-US" cap="none" dirty="0"/>
          </a:p>
        </p:txBody>
      </p:sp>
      <p:sp>
        <p:nvSpPr>
          <p:cNvPr id="3" name="Subtitle 2">
            <a:extLst>
              <a:ext uri="{FF2B5EF4-FFF2-40B4-BE49-F238E27FC236}">
                <a16:creationId xmlns:a16="http://schemas.microsoft.com/office/drawing/2014/main" id="{A0B06EA1-A71D-8F4C-9FB4-8FF50B0AC7BE}"/>
              </a:ext>
            </a:extLst>
          </p:cNvPr>
          <p:cNvSpPr txBox="1">
            <a:spLocks/>
          </p:cNvSpPr>
          <p:nvPr/>
        </p:nvSpPr>
        <p:spPr>
          <a:xfrm>
            <a:off x="971153" y="1863522"/>
            <a:ext cx="9758578" cy="4851603"/>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nSpc>
                <a:spcPct val="100000"/>
              </a:lnSpc>
              <a:buNone/>
            </a:pPr>
            <a:r>
              <a:rPr lang="en-US" altLang="zh-CN" dirty="0"/>
              <a:t>	In</a:t>
            </a:r>
            <a:r>
              <a:rPr lang="zh-CN" altLang="en-US" dirty="0"/>
              <a:t> </a:t>
            </a:r>
            <a:r>
              <a:rPr lang="en-US" altLang="zh-CN" dirty="0"/>
              <a:t>a</a:t>
            </a:r>
            <a:r>
              <a:rPr lang="zh-CN" altLang="en-US" dirty="0"/>
              <a:t> </a:t>
            </a:r>
            <a:r>
              <a:rPr lang="en-US" altLang="zh-CN" dirty="0"/>
              <a:t>game</a:t>
            </a:r>
            <a:r>
              <a:rPr lang="zh-CN" altLang="en-US" dirty="0"/>
              <a:t> </a:t>
            </a:r>
            <a:r>
              <a:rPr lang="en-US" altLang="zh-CN" dirty="0"/>
              <a:t>played</a:t>
            </a:r>
            <a:r>
              <a:rPr lang="zh-CN" altLang="en-US" dirty="0"/>
              <a:t> </a:t>
            </a:r>
            <a:r>
              <a:rPr lang="en-US" altLang="zh-CN" dirty="0"/>
              <a:t>by</a:t>
            </a:r>
            <a:r>
              <a:rPr lang="zh-CN" altLang="en-US" dirty="0"/>
              <a:t> </a:t>
            </a:r>
            <a:r>
              <a:rPr lang="en-US" altLang="zh-CN" dirty="0"/>
              <a:t>n</a:t>
            </a:r>
            <a:r>
              <a:rPr lang="zh-CN" altLang="en-US" dirty="0"/>
              <a:t> </a:t>
            </a:r>
            <a:r>
              <a:rPr lang="en-US" altLang="zh-CN" dirty="0"/>
              <a:t>parties(honest</a:t>
            </a:r>
            <a:r>
              <a:rPr lang="zh-CN" altLang="en-US" dirty="0"/>
              <a:t> </a:t>
            </a:r>
            <a:r>
              <a:rPr lang="en-US" altLang="zh-CN" dirty="0"/>
              <a:t>or</a:t>
            </a:r>
            <a:r>
              <a:rPr lang="zh-CN" altLang="en-US" dirty="0"/>
              <a:t> </a:t>
            </a:r>
            <a:r>
              <a:rPr lang="en-US" altLang="zh-CN" dirty="0"/>
              <a:t>corrupt),</a:t>
            </a:r>
            <a:r>
              <a:rPr lang="zh-CN" altLang="en-US" dirty="0"/>
              <a:t> </a:t>
            </a:r>
            <a:r>
              <a:rPr lang="en-US" altLang="zh-CN" dirty="0"/>
              <a:t>each</a:t>
            </a:r>
            <a:r>
              <a:rPr lang="zh-CN" altLang="en-US" dirty="0"/>
              <a:t> </a:t>
            </a:r>
            <a:r>
              <a:rPr lang="en-US" altLang="zh-CN" dirty="0"/>
              <a:t>party</a:t>
            </a:r>
            <a:r>
              <a:rPr lang="zh-CN" altLang="en-US" dirty="0"/>
              <a:t> </a:t>
            </a:r>
            <a:r>
              <a:rPr lang="en-US" altLang="zh-CN" dirty="0"/>
              <a:t>wants</a:t>
            </a:r>
            <a:r>
              <a:rPr lang="zh-CN" altLang="en-US" dirty="0"/>
              <a:t> </a:t>
            </a:r>
            <a:r>
              <a:rPr lang="en-US" altLang="zh-CN" dirty="0"/>
              <a:t>to</a:t>
            </a:r>
            <a:r>
              <a:rPr lang="zh-CN" altLang="en-US" dirty="0"/>
              <a:t> </a:t>
            </a:r>
            <a:r>
              <a:rPr lang="en-US" altLang="zh-CN" dirty="0"/>
              <a:t>get</a:t>
            </a:r>
            <a:r>
              <a:rPr lang="zh-CN" altLang="en-US" dirty="0"/>
              <a:t> </a:t>
            </a:r>
            <a:r>
              <a:rPr lang="en-US" altLang="zh-CN" dirty="0"/>
              <a:t>0</a:t>
            </a:r>
            <a:r>
              <a:rPr lang="zh-CN" altLang="en-US" dirty="0"/>
              <a:t> </a:t>
            </a:r>
            <a:r>
              <a:rPr lang="en-US" altLang="zh-CN" dirty="0"/>
              <a:t>or</a:t>
            </a:r>
            <a:r>
              <a:rPr lang="zh-CN" altLang="en-US" dirty="0"/>
              <a:t> </a:t>
            </a:r>
            <a:r>
              <a:rPr lang="en-US" altLang="zh-CN" dirty="0"/>
              <a:t>1.</a:t>
            </a:r>
          </a:p>
          <a:p>
            <a:pPr>
              <a:lnSpc>
                <a:spcPct val="100000"/>
              </a:lnSpc>
            </a:pPr>
            <a:r>
              <a:rPr lang="en-US" altLang="zh-CN" dirty="0">
                <a:solidFill>
                  <a:schemeClr val="accent2">
                    <a:lumMod val="60000"/>
                    <a:lumOff val="40000"/>
                  </a:schemeClr>
                </a:solidFill>
              </a:rPr>
              <a:t>Preference</a:t>
            </a:r>
            <a:r>
              <a:rPr lang="zh-CN" altLang="en-US" dirty="0">
                <a:solidFill>
                  <a:schemeClr val="accent2">
                    <a:lumMod val="60000"/>
                    <a:lumOff val="40000"/>
                  </a:schemeClr>
                </a:solidFill>
              </a:rPr>
              <a:t> </a:t>
            </a:r>
            <a:r>
              <a:rPr lang="en-US" altLang="zh-CN" dirty="0">
                <a:solidFill>
                  <a:schemeClr val="accent2">
                    <a:lumMod val="60000"/>
                    <a:lumOff val="40000"/>
                  </a:schemeClr>
                </a:solidFill>
              </a:rPr>
              <a:t>profile</a:t>
            </a:r>
            <a:r>
              <a:rPr lang="en-US" altLang="zh-CN" dirty="0"/>
              <a:t>:</a:t>
            </a:r>
            <a:r>
              <a:rPr lang="zh-CN" altLang="en-US" dirty="0"/>
              <a:t> </a:t>
            </a:r>
            <a:r>
              <a:rPr lang="en-US" altLang="zh-CN" dirty="0"/>
              <a:t>each</a:t>
            </a:r>
            <a:r>
              <a:rPr lang="zh-CN" altLang="en-US" dirty="0"/>
              <a:t> </a:t>
            </a:r>
            <a:r>
              <a:rPr lang="en-US" altLang="zh-CN" dirty="0"/>
              <a:t>party</a:t>
            </a:r>
            <a:r>
              <a:rPr lang="zh-CN" altLang="en-US" dirty="0"/>
              <a:t> </a:t>
            </a:r>
            <a:r>
              <a:rPr lang="en-US" altLang="zh-CN" dirty="0"/>
              <a:t>has</a:t>
            </a:r>
            <a:r>
              <a:rPr lang="zh-CN" altLang="en-US" dirty="0"/>
              <a:t> </a:t>
            </a:r>
            <a:r>
              <a:rPr lang="en-US" altLang="zh-CN" dirty="0"/>
              <a:t>a</a:t>
            </a:r>
            <a:r>
              <a:rPr lang="zh-CN" altLang="en-US" dirty="0"/>
              <a:t> </a:t>
            </a:r>
            <a:r>
              <a:rPr lang="en-US" altLang="zh-CN" dirty="0"/>
              <a:t>preference.</a:t>
            </a:r>
            <a:r>
              <a:rPr lang="zh-CN" altLang="en-US" dirty="0"/>
              <a:t> </a:t>
            </a:r>
            <a:r>
              <a:rPr lang="en-US" altLang="zh-CN" dirty="0"/>
              <a:t>The</a:t>
            </a:r>
            <a:r>
              <a:rPr lang="zh-CN" altLang="en-US" dirty="0"/>
              <a:t> </a:t>
            </a:r>
            <a:r>
              <a:rPr lang="en-US" altLang="zh-CN" dirty="0"/>
              <a:t>vector</a:t>
            </a:r>
            <a:r>
              <a:rPr lang="zh-CN" altLang="en-US" dirty="0"/>
              <a:t> </a:t>
            </a:r>
            <a:r>
              <a:rPr lang="en-US" altLang="zh-CN" dirty="0"/>
              <a:t>of</a:t>
            </a:r>
            <a:r>
              <a:rPr lang="zh-CN" altLang="en-US" dirty="0"/>
              <a:t> </a:t>
            </a:r>
            <a:r>
              <a:rPr lang="en-US" altLang="zh-CN" dirty="0"/>
              <a:t>all</a:t>
            </a:r>
            <a:r>
              <a:rPr lang="zh-CN" altLang="en-US" dirty="0"/>
              <a:t> </a:t>
            </a:r>
            <a:r>
              <a:rPr lang="en-US" altLang="zh-CN" dirty="0"/>
              <a:t>parties’</a:t>
            </a:r>
            <a:r>
              <a:rPr lang="zh-CN" altLang="en-US" dirty="0"/>
              <a:t> </a:t>
            </a:r>
            <a:r>
              <a:rPr lang="en-US" altLang="zh-CN" dirty="0"/>
              <a:t>preference,</a:t>
            </a:r>
            <a:r>
              <a:rPr lang="zh-CN" altLang="en-US" dirty="0"/>
              <a:t> </a:t>
            </a:r>
            <a:r>
              <a:rPr lang="en-US" altLang="zh-CN" dirty="0"/>
              <a:t>denoted</a:t>
            </a:r>
            <a:r>
              <a:rPr lang="zh-CN" altLang="en-US" dirty="0"/>
              <a:t> </a:t>
            </a:r>
            <a:endParaRPr lang="en-US" altLang="zh-CN" dirty="0"/>
          </a:p>
          <a:p>
            <a:pPr>
              <a:lnSpc>
                <a:spcPct val="100000"/>
              </a:lnSpc>
            </a:pPr>
            <a:r>
              <a:rPr lang="en-US" altLang="zh-CN" dirty="0">
                <a:solidFill>
                  <a:schemeClr val="accent2">
                    <a:lumMod val="60000"/>
                    <a:lumOff val="40000"/>
                  </a:schemeClr>
                </a:solidFill>
              </a:rPr>
              <a:t>Coin-toss</a:t>
            </a:r>
            <a:r>
              <a:rPr lang="zh-CN" altLang="en-US" dirty="0">
                <a:solidFill>
                  <a:schemeClr val="accent2">
                    <a:lumMod val="60000"/>
                    <a:lumOff val="40000"/>
                  </a:schemeClr>
                </a:solidFill>
              </a:rPr>
              <a:t> </a:t>
            </a:r>
            <a:r>
              <a:rPr lang="en-US" altLang="zh-CN" dirty="0">
                <a:solidFill>
                  <a:schemeClr val="accent2">
                    <a:lumMod val="60000"/>
                    <a:lumOff val="40000"/>
                  </a:schemeClr>
                </a:solidFill>
              </a:rPr>
              <a:t>protocol</a:t>
            </a:r>
            <a:r>
              <a:rPr lang="en-US" altLang="zh-CN" dirty="0"/>
              <a:t>:</a:t>
            </a:r>
            <a:r>
              <a:rPr lang="zh-CN" altLang="en-US" dirty="0"/>
              <a:t> </a:t>
            </a:r>
            <a:r>
              <a:rPr lang="en-US" altLang="zh-CN" dirty="0"/>
              <a:t>a</a:t>
            </a:r>
            <a:r>
              <a:rPr lang="zh-CN" altLang="en-US" dirty="0"/>
              <a:t> </a:t>
            </a:r>
            <a:r>
              <a:rPr lang="en-US" altLang="zh-CN" dirty="0"/>
              <a:t>protocol</a:t>
            </a:r>
            <a:r>
              <a:rPr lang="zh-CN" altLang="en-US" dirty="0"/>
              <a:t> </a:t>
            </a:r>
            <a:r>
              <a:rPr lang="en-US" altLang="zh-CN" dirty="0"/>
              <a:t>is</a:t>
            </a:r>
            <a:r>
              <a:rPr lang="zh-CN" altLang="en-US" dirty="0"/>
              <a:t> </a:t>
            </a:r>
            <a:r>
              <a:rPr lang="en-US" altLang="zh-CN" dirty="0"/>
              <a:t>a</a:t>
            </a:r>
            <a:r>
              <a:rPr lang="zh-CN" altLang="en-US" dirty="0"/>
              <a:t> </a:t>
            </a:r>
            <a:r>
              <a:rPr lang="en-US" altLang="zh-CN" dirty="0"/>
              <a:t>system</a:t>
            </a:r>
            <a:r>
              <a:rPr lang="zh-CN" altLang="en-US" dirty="0"/>
              <a:t> </a:t>
            </a:r>
            <a:r>
              <a:rPr lang="en-US" altLang="zh-CN" dirty="0"/>
              <a:t>of</a:t>
            </a:r>
            <a:r>
              <a:rPr lang="zh-CN" altLang="en-US" dirty="0"/>
              <a:t> </a:t>
            </a:r>
            <a:r>
              <a:rPr lang="en-US" altLang="zh-CN" dirty="0"/>
              <a:t>interactions</a:t>
            </a:r>
            <a:r>
              <a:rPr lang="zh-CN" altLang="en-US" dirty="0"/>
              <a:t> </a:t>
            </a:r>
            <a:r>
              <a:rPr lang="en-US" altLang="zh-CN" dirty="0"/>
              <a:t>between</a:t>
            </a:r>
            <a:r>
              <a:rPr lang="zh-CN" altLang="en-US" dirty="0"/>
              <a:t> </a:t>
            </a:r>
            <a:r>
              <a:rPr lang="en-US" altLang="zh-CN" dirty="0"/>
              <a:t>players.</a:t>
            </a:r>
            <a:r>
              <a:rPr lang="zh-CN" altLang="en-US" dirty="0"/>
              <a:t> </a:t>
            </a:r>
            <a:r>
              <a:rPr lang="en-US" altLang="zh-CN" dirty="0"/>
              <a:t>Those</a:t>
            </a:r>
            <a:r>
              <a:rPr lang="zh-CN" altLang="en-US" dirty="0"/>
              <a:t> </a:t>
            </a:r>
            <a:r>
              <a:rPr lang="en-US" altLang="zh-CN" dirty="0"/>
              <a:t>n</a:t>
            </a:r>
            <a:r>
              <a:rPr lang="zh-CN" altLang="en-US" dirty="0"/>
              <a:t> </a:t>
            </a:r>
            <a:r>
              <a:rPr lang="en-US" altLang="zh-CN" dirty="0"/>
              <a:t>parties</a:t>
            </a:r>
            <a:r>
              <a:rPr lang="zh-CN" altLang="en-US" dirty="0"/>
              <a:t> </a:t>
            </a:r>
            <a:r>
              <a:rPr lang="en-US" altLang="zh-CN" dirty="0"/>
              <a:t>can</a:t>
            </a:r>
            <a:r>
              <a:rPr lang="zh-CN" altLang="en-US" dirty="0"/>
              <a:t> </a:t>
            </a:r>
            <a:r>
              <a:rPr lang="en-US" altLang="zh-CN" dirty="0"/>
              <a:t>jointly</a:t>
            </a:r>
            <a:r>
              <a:rPr lang="zh-CN" altLang="en-US" dirty="0"/>
              <a:t> </a:t>
            </a:r>
            <a:r>
              <a:rPr lang="en-US" altLang="zh-CN" dirty="0"/>
              <a:t>decide</a:t>
            </a:r>
            <a:r>
              <a:rPr lang="zh-CN" altLang="en-US" dirty="0"/>
              <a:t> </a:t>
            </a:r>
            <a:r>
              <a:rPr lang="en-US" altLang="zh-CN" dirty="0"/>
              <a:t>an</a:t>
            </a:r>
            <a:r>
              <a:rPr lang="zh-CN" altLang="en-US" dirty="0"/>
              <a:t> </a:t>
            </a:r>
            <a:r>
              <a:rPr lang="en-US" altLang="zh-CN" dirty="0"/>
              <a:t>outcome</a:t>
            </a:r>
            <a:r>
              <a:rPr lang="zh-CN" altLang="en-US" dirty="0"/>
              <a:t> </a:t>
            </a:r>
            <a:r>
              <a:rPr lang="en-US" altLang="zh-CN" dirty="0"/>
              <a:t>of</a:t>
            </a:r>
            <a:r>
              <a:rPr lang="zh-CN" altLang="en-US" dirty="0"/>
              <a:t> </a:t>
            </a:r>
            <a:r>
              <a:rPr lang="en-US" altLang="zh-CN" dirty="0"/>
              <a:t>the</a:t>
            </a:r>
            <a:r>
              <a:rPr lang="zh-CN" altLang="en-US" dirty="0"/>
              <a:t> </a:t>
            </a:r>
            <a:r>
              <a:rPr lang="en-US" altLang="zh-CN" dirty="0"/>
              <a:t>protocol</a:t>
            </a:r>
            <a:r>
              <a:rPr lang="zh-CN" altLang="en-US" dirty="0"/>
              <a:t> </a:t>
            </a:r>
            <a:r>
              <a:rPr lang="en-US" altLang="zh-CN" dirty="0"/>
              <a:t>between</a:t>
            </a:r>
            <a:r>
              <a:rPr lang="zh-CN" altLang="en-US" dirty="0"/>
              <a:t> </a:t>
            </a:r>
            <a:r>
              <a:rPr lang="en-US" altLang="zh-CN" dirty="0"/>
              <a:t>0</a:t>
            </a:r>
            <a:r>
              <a:rPr lang="zh-CN" altLang="en-US" dirty="0"/>
              <a:t> </a:t>
            </a:r>
            <a:r>
              <a:rPr lang="en-US" altLang="zh-CN" dirty="0"/>
              <a:t>and1.</a:t>
            </a:r>
          </a:p>
          <a:p>
            <a:pPr>
              <a:lnSpc>
                <a:spcPct val="100000"/>
              </a:lnSpc>
            </a:pPr>
            <a:r>
              <a:rPr lang="zh-CN" altLang="en-US" dirty="0"/>
              <a:t> </a:t>
            </a:r>
            <a:r>
              <a:rPr lang="en-US" altLang="zh-CN" dirty="0">
                <a:solidFill>
                  <a:schemeClr val="accent2">
                    <a:lumMod val="60000"/>
                    <a:lumOff val="40000"/>
                  </a:schemeClr>
                </a:solidFill>
              </a:rPr>
              <a:t>Outcome</a:t>
            </a:r>
            <a:r>
              <a:rPr lang="zh-CN" altLang="en-US" dirty="0">
                <a:solidFill>
                  <a:schemeClr val="accent2">
                    <a:lumMod val="60000"/>
                    <a:lumOff val="40000"/>
                  </a:schemeClr>
                </a:solidFill>
              </a:rPr>
              <a:t> </a:t>
            </a:r>
            <a:r>
              <a:rPr lang="en-US" altLang="zh-CN" dirty="0">
                <a:solidFill>
                  <a:schemeClr val="accent2">
                    <a:lumMod val="60000"/>
                    <a:lumOff val="40000"/>
                  </a:schemeClr>
                </a:solidFill>
              </a:rPr>
              <a:t>of</a:t>
            </a:r>
            <a:r>
              <a:rPr lang="zh-CN" altLang="en-US" dirty="0">
                <a:solidFill>
                  <a:schemeClr val="accent2">
                    <a:lumMod val="60000"/>
                    <a:lumOff val="40000"/>
                  </a:schemeClr>
                </a:solidFill>
              </a:rPr>
              <a:t> </a:t>
            </a:r>
            <a:r>
              <a:rPr lang="en-US" altLang="zh-CN" dirty="0">
                <a:solidFill>
                  <a:schemeClr val="accent2">
                    <a:lumMod val="60000"/>
                    <a:lumOff val="40000"/>
                  </a:schemeClr>
                </a:solidFill>
              </a:rPr>
              <a:t>the</a:t>
            </a:r>
            <a:r>
              <a:rPr lang="zh-CN" altLang="en-US" dirty="0">
                <a:solidFill>
                  <a:schemeClr val="accent2">
                    <a:lumMod val="60000"/>
                    <a:lumOff val="40000"/>
                  </a:schemeClr>
                </a:solidFill>
              </a:rPr>
              <a:t> </a:t>
            </a:r>
            <a:r>
              <a:rPr lang="en-US" altLang="zh-CN" dirty="0">
                <a:solidFill>
                  <a:schemeClr val="accent2">
                    <a:lumMod val="60000"/>
                    <a:lumOff val="40000"/>
                  </a:schemeClr>
                </a:solidFill>
              </a:rPr>
              <a:t>protocol</a:t>
            </a:r>
            <a:r>
              <a:rPr lang="en-US" altLang="zh-CN" dirty="0"/>
              <a:t>:</a:t>
            </a:r>
          </a:p>
          <a:p>
            <a:pPr>
              <a:lnSpc>
                <a:spcPct val="100000"/>
              </a:lnSpc>
            </a:pPr>
            <a:endParaRPr lang="en-US" altLang="zh-CN" dirty="0"/>
          </a:p>
          <a:p>
            <a:pPr marL="0" indent="0">
              <a:lnSpc>
                <a:spcPct val="100000"/>
              </a:lnSpc>
              <a:buNone/>
            </a:pPr>
            <a:endParaRPr lang="en-US" altLang="zh-CN" dirty="0"/>
          </a:p>
          <a:p>
            <a:pPr marL="0" indent="0">
              <a:lnSpc>
                <a:spcPct val="100000"/>
              </a:lnSpc>
              <a:buNone/>
            </a:pPr>
            <a:endParaRPr lang="en-US" dirty="0"/>
          </a:p>
          <a:p>
            <a:pPr>
              <a:lnSpc>
                <a:spcPct val="100000"/>
              </a:lnSpc>
            </a:pPr>
            <a:r>
              <a:rPr lang="en-US" altLang="zh-CN" dirty="0">
                <a:solidFill>
                  <a:schemeClr val="accent2">
                    <a:lumMod val="60000"/>
                    <a:lumOff val="40000"/>
                  </a:schemeClr>
                </a:solidFill>
              </a:rPr>
              <a:t>Payoff</a:t>
            </a:r>
            <a:r>
              <a:rPr lang="en-US" altLang="zh-CN" dirty="0"/>
              <a:t>:</a:t>
            </a:r>
            <a:r>
              <a:rPr lang="zh-CN" altLang="en-US" dirty="0"/>
              <a:t>  </a:t>
            </a:r>
            <a:r>
              <a:rPr lang="en-US" altLang="zh-CN" dirty="0"/>
              <a:t>Winners(prefer</a:t>
            </a:r>
            <a:r>
              <a:rPr lang="zh-CN" altLang="en-US" dirty="0"/>
              <a:t> </a:t>
            </a:r>
            <a:r>
              <a:rPr lang="en-US" altLang="zh-CN" dirty="0"/>
              <a:t>the</a:t>
            </a:r>
            <a:r>
              <a:rPr lang="zh-CN" altLang="en-US" dirty="0"/>
              <a:t> </a:t>
            </a:r>
            <a:r>
              <a:rPr lang="en-US" altLang="zh-CN" dirty="0"/>
              <a:t>outcome)</a:t>
            </a:r>
            <a:r>
              <a:rPr lang="zh-CN" altLang="en-US" dirty="0"/>
              <a:t> </a:t>
            </a:r>
            <a:r>
              <a:rPr lang="en-US" altLang="zh-CN" dirty="0"/>
              <a:t>can</a:t>
            </a:r>
            <a:r>
              <a:rPr lang="zh-CN" altLang="en-US" dirty="0"/>
              <a:t> </a:t>
            </a:r>
            <a:r>
              <a:rPr lang="en-US" altLang="zh-CN" dirty="0"/>
              <a:t>get</a:t>
            </a:r>
            <a:r>
              <a:rPr lang="zh-CN" altLang="en-US" dirty="0"/>
              <a:t> </a:t>
            </a:r>
            <a:r>
              <a:rPr lang="en-US" altLang="zh-CN" dirty="0"/>
              <a:t>a</a:t>
            </a:r>
            <a:r>
              <a:rPr lang="zh-CN" altLang="en-US" dirty="0"/>
              <a:t> </a:t>
            </a:r>
            <a:r>
              <a:rPr lang="en-US" altLang="zh-CN" dirty="0"/>
              <a:t>payoff</a:t>
            </a:r>
            <a:r>
              <a:rPr lang="zh-CN" altLang="en-US" dirty="0"/>
              <a:t> </a:t>
            </a:r>
            <a:r>
              <a:rPr lang="en-US" altLang="zh-CN" dirty="0"/>
              <a:t>of</a:t>
            </a:r>
            <a:r>
              <a:rPr lang="zh-CN" altLang="en-US" dirty="0"/>
              <a:t> </a:t>
            </a:r>
            <a:r>
              <a:rPr lang="en-US" altLang="zh-CN" dirty="0"/>
              <a:t>1,</a:t>
            </a:r>
            <a:r>
              <a:rPr lang="zh-CN" altLang="en-US" dirty="0"/>
              <a:t> </a:t>
            </a:r>
            <a:r>
              <a:rPr lang="en-US" altLang="zh-CN" dirty="0"/>
              <a:t>and</a:t>
            </a:r>
            <a:r>
              <a:rPr lang="zh-CN" altLang="en-US" dirty="0"/>
              <a:t> </a:t>
            </a:r>
            <a:r>
              <a:rPr lang="en-US" altLang="zh-CN" dirty="0"/>
              <a:t>losers</a:t>
            </a:r>
            <a:r>
              <a:rPr lang="zh-CN" altLang="en-US" dirty="0"/>
              <a:t> </a:t>
            </a:r>
            <a:r>
              <a:rPr lang="en-US" altLang="zh-CN" dirty="0"/>
              <a:t>get</a:t>
            </a:r>
            <a:r>
              <a:rPr lang="zh-CN" altLang="en-US" dirty="0"/>
              <a:t> </a:t>
            </a:r>
            <a:r>
              <a:rPr lang="en-US" altLang="zh-CN" dirty="0"/>
              <a:t>0.</a:t>
            </a:r>
            <a:endParaRPr lang="en-US" dirty="0"/>
          </a:p>
        </p:txBody>
      </p:sp>
      <p:pic>
        <p:nvPicPr>
          <p:cNvPr id="4" name="Picture 3">
            <a:extLst>
              <a:ext uri="{FF2B5EF4-FFF2-40B4-BE49-F238E27FC236}">
                <a16:creationId xmlns:a16="http://schemas.microsoft.com/office/drawing/2014/main" id="{3C49D52A-6FA3-A14E-BE10-05346053E9D8}"/>
              </a:ext>
            </a:extLst>
          </p:cNvPr>
          <p:cNvPicPr>
            <a:picLocks noChangeAspect="1"/>
          </p:cNvPicPr>
          <p:nvPr/>
        </p:nvPicPr>
        <p:blipFill>
          <a:blip r:embed="rId2"/>
          <a:stretch>
            <a:fillRect/>
          </a:stretch>
        </p:blipFill>
        <p:spPr>
          <a:xfrm>
            <a:off x="3658262" y="2966435"/>
            <a:ext cx="1600200" cy="381000"/>
          </a:xfrm>
          <a:prstGeom prst="rect">
            <a:avLst/>
          </a:prstGeom>
        </p:spPr>
      </p:pic>
      <p:pic>
        <p:nvPicPr>
          <p:cNvPr id="5" name="Picture 4">
            <a:extLst>
              <a:ext uri="{FF2B5EF4-FFF2-40B4-BE49-F238E27FC236}">
                <a16:creationId xmlns:a16="http://schemas.microsoft.com/office/drawing/2014/main" id="{66995DAD-764F-FA48-B632-2C0A2DF09BAC}"/>
              </a:ext>
            </a:extLst>
          </p:cNvPr>
          <p:cNvPicPr>
            <a:picLocks noChangeAspect="1"/>
          </p:cNvPicPr>
          <p:nvPr/>
        </p:nvPicPr>
        <p:blipFill>
          <a:blip r:embed="rId3"/>
          <a:stretch>
            <a:fillRect/>
          </a:stretch>
        </p:blipFill>
        <p:spPr>
          <a:xfrm>
            <a:off x="1162447" y="4506619"/>
            <a:ext cx="10058400" cy="1298159"/>
          </a:xfrm>
          <a:prstGeom prst="rect">
            <a:avLst/>
          </a:prstGeom>
        </p:spPr>
      </p:pic>
    </p:spTree>
    <p:extLst>
      <p:ext uri="{BB962C8B-B14F-4D97-AF65-F5344CB8AC3E}">
        <p14:creationId xmlns:p14="http://schemas.microsoft.com/office/powerpoint/2010/main" val="114431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401F-4B2A-BC4E-9FB3-54B84D495C3F}"/>
              </a:ext>
            </a:extLst>
          </p:cNvPr>
          <p:cNvSpPr>
            <a:spLocks noGrp="1"/>
          </p:cNvSpPr>
          <p:nvPr>
            <p:ph type="title"/>
          </p:nvPr>
        </p:nvSpPr>
        <p:spPr/>
        <p:txBody>
          <a:bodyPr>
            <a:normAutofit/>
          </a:bodyPr>
          <a:lstStyle/>
          <a:p>
            <a:r>
              <a:rPr lang="en-US" altLang="zh-CN" cap="none" dirty="0">
                <a:solidFill>
                  <a:schemeClr val="accent1"/>
                </a:solidFill>
              </a:rPr>
              <a:t>Strong</a:t>
            </a:r>
            <a:r>
              <a:rPr lang="zh-CN" altLang="en-US" cap="none" dirty="0">
                <a:solidFill>
                  <a:schemeClr val="accent1"/>
                </a:solidFill>
              </a:rPr>
              <a:t> </a:t>
            </a:r>
            <a:r>
              <a:rPr lang="en-US" altLang="zh-CN" cap="none" dirty="0">
                <a:solidFill>
                  <a:schemeClr val="accent1"/>
                </a:solidFill>
              </a:rPr>
              <a:t>Fairness</a:t>
            </a:r>
            <a:r>
              <a:rPr lang="zh-CN" altLang="en-US" cap="none" dirty="0">
                <a:solidFill>
                  <a:schemeClr val="accent1"/>
                </a:solidFill>
              </a:rPr>
              <a:t> </a:t>
            </a:r>
            <a:r>
              <a:rPr lang="en-US" altLang="zh-CN" cap="none" dirty="0"/>
              <a:t>and</a:t>
            </a:r>
            <a:r>
              <a:rPr lang="zh-CN" altLang="en-US" cap="none" dirty="0"/>
              <a:t> </a:t>
            </a:r>
            <a:r>
              <a:rPr lang="en-US" altLang="zh-CN" cap="none" dirty="0">
                <a:solidFill>
                  <a:srgbClr val="00B050"/>
                </a:solidFill>
              </a:rPr>
              <a:t>Weak</a:t>
            </a:r>
            <a:r>
              <a:rPr lang="zh-CN" altLang="en-US" cap="none" dirty="0">
                <a:solidFill>
                  <a:srgbClr val="00B050"/>
                </a:solidFill>
              </a:rPr>
              <a:t> </a:t>
            </a:r>
            <a:r>
              <a:rPr lang="en-US" altLang="zh-CN" cap="none" dirty="0">
                <a:solidFill>
                  <a:srgbClr val="00B050"/>
                </a:solidFill>
              </a:rPr>
              <a:t>Fairness</a:t>
            </a:r>
            <a:endParaRPr lang="en-US" cap="none" dirty="0">
              <a:solidFill>
                <a:srgbClr val="00B050"/>
              </a:solidFill>
            </a:endParaRPr>
          </a:p>
        </p:txBody>
      </p:sp>
      <p:sp>
        <p:nvSpPr>
          <p:cNvPr id="3" name="Subtitle 2">
            <a:extLst>
              <a:ext uri="{FF2B5EF4-FFF2-40B4-BE49-F238E27FC236}">
                <a16:creationId xmlns:a16="http://schemas.microsoft.com/office/drawing/2014/main" id="{A0B06EA1-A71D-8F4C-9FB4-8FF50B0AC7BE}"/>
              </a:ext>
            </a:extLst>
          </p:cNvPr>
          <p:cNvSpPr txBox="1">
            <a:spLocks/>
          </p:cNvSpPr>
          <p:nvPr/>
        </p:nvSpPr>
        <p:spPr>
          <a:xfrm>
            <a:off x="971153" y="1863523"/>
            <a:ext cx="9758578" cy="3032568"/>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100000"/>
              </a:lnSpc>
            </a:pPr>
            <a:r>
              <a:rPr lang="en-US" altLang="zh-CN" dirty="0">
                <a:solidFill>
                  <a:srgbClr val="C00000"/>
                </a:solidFill>
              </a:rPr>
              <a:t>Strong</a:t>
            </a:r>
            <a:r>
              <a:rPr lang="zh-CN" altLang="en-US" dirty="0">
                <a:solidFill>
                  <a:srgbClr val="C00000"/>
                </a:solidFill>
              </a:rPr>
              <a:t> </a:t>
            </a:r>
            <a:r>
              <a:rPr lang="en-US" altLang="zh-CN" dirty="0">
                <a:solidFill>
                  <a:srgbClr val="C00000"/>
                </a:solidFill>
              </a:rPr>
              <a:t>Fairness</a:t>
            </a:r>
            <a:r>
              <a:rPr lang="en-US" altLang="zh-CN" dirty="0"/>
              <a:t>:</a:t>
            </a:r>
            <a:r>
              <a:rPr lang="zh-CN" altLang="en-US" dirty="0"/>
              <a:t> </a:t>
            </a:r>
            <a:r>
              <a:rPr lang="en-US" altLang="zh-CN" dirty="0"/>
              <a:t>A</a:t>
            </a:r>
            <a:r>
              <a:rPr lang="zh-CN" altLang="en-US" dirty="0"/>
              <a:t> </a:t>
            </a:r>
            <a:r>
              <a:rPr lang="en-US" altLang="zh-CN" dirty="0"/>
              <a:t>corrupt</a:t>
            </a:r>
            <a:r>
              <a:rPr lang="zh-CN" altLang="en-US" dirty="0"/>
              <a:t> </a:t>
            </a:r>
            <a:r>
              <a:rPr lang="en-US" altLang="zh-CN" dirty="0"/>
              <a:t>party</a:t>
            </a:r>
            <a:r>
              <a:rPr lang="zh-CN" altLang="en-US" dirty="0"/>
              <a:t> </a:t>
            </a:r>
            <a:r>
              <a:rPr lang="en-US" altLang="zh-CN" dirty="0"/>
              <a:t>can’t</a:t>
            </a:r>
            <a:r>
              <a:rPr lang="zh-CN" altLang="en-US" dirty="0"/>
              <a:t> </a:t>
            </a:r>
            <a:r>
              <a:rPr lang="en-US" altLang="zh-CN" dirty="0"/>
              <a:t>bias</a:t>
            </a:r>
            <a:r>
              <a:rPr lang="zh-CN" altLang="en-US" dirty="0"/>
              <a:t> </a:t>
            </a:r>
            <a:r>
              <a:rPr lang="en-US" altLang="zh-CN" dirty="0"/>
              <a:t>the</a:t>
            </a:r>
            <a:r>
              <a:rPr lang="zh-CN" altLang="en-US" dirty="0"/>
              <a:t> </a:t>
            </a:r>
            <a:r>
              <a:rPr lang="en-US" altLang="zh-CN" dirty="0"/>
              <a:t>outcome.</a:t>
            </a:r>
          </a:p>
          <a:p>
            <a:pPr>
              <a:lnSpc>
                <a:spcPct val="100000"/>
              </a:lnSpc>
            </a:pPr>
            <a:r>
              <a:rPr lang="en-US" altLang="zh-CN" dirty="0"/>
              <a:t>e.g.</a:t>
            </a:r>
            <a:r>
              <a:rPr lang="zh-CN" altLang="en-US" dirty="0"/>
              <a:t> </a:t>
            </a:r>
            <a:r>
              <a:rPr lang="en-US" altLang="zh-CN" dirty="0"/>
              <a:t>the</a:t>
            </a:r>
            <a:r>
              <a:rPr lang="zh-CN" altLang="en-US" dirty="0"/>
              <a:t> </a:t>
            </a:r>
            <a:r>
              <a:rPr lang="en-US" altLang="zh-CN" dirty="0"/>
              <a:t>outcome</a:t>
            </a:r>
            <a:r>
              <a:rPr lang="zh-CN" altLang="en-US" dirty="0"/>
              <a:t> </a:t>
            </a:r>
            <a:r>
              <a:rPr lang="en-US" altLang="zh-CN" dirty="0"/>
              <a:t>of</a:t>
            </a:r>
            <a:r>
              <a:rPr lang="zh-CN" altLang="en-US" dirty="0"/>
              <a:t> </a:t>
            </a:r>
            <a:r>
              <a:rPr lang="en-US" altLang="zh-CN" dirty="0"/>
              <a:t>0</a:t>
            </a:r>
            <a:r>
              <a:rPr lang="zh-CN" altLang="en-US" dirty="0"/>
              <a:t> </a:t>
            </a:r>
            <a:r>
              <a:rPr lang="en-US" altLang="zh-CN" dirty="0"/>
              <a:t>or</a:t>
            </a:r>
            <a:r>
              <a:rPr lang="zh-CN" altLang="en-US" dirty="0"/>
              <a:t> </a:t>
            </a:r>
            <a:r>
              <a:rPr lang="en-US" altLang="zh-CN" dirty="0"/>
              <a:t>1</a:t>
            </a:r>
            <a:r>
              <a:rPr lang="zh-CN" altLang="en-US" dirty="0"/>
              <a:t> </a:t>
            </a:r>
            <a:r>
              <a:rPr lang="en-US" altLang="zh-CN" dirty="0"/>
              <a:t>are</a:t>
            </a:r>
            <a:r>
              <a:rPr lang="zh-CN" altLang="en-US" dirty="0"/>
              <a:t> </a:t>
            </a:r>
            <a:r>
              <a:rPr lang="en-US" altLang="zh-CN" dirty="0"/>
              <a:t>still</a:t>
            </a:r>
            <a:r>
              <a:rPr lang="zh-CN" altLang="en-US" dirty="0"/>
              <a:t> </a:t>
            </a:r>
            <a:r>
              <a:rPr lang="en-US" altLang="zh-CN" dirty="0"/>
              <a:t>both</a:t>
            </a:r>
            <a:r>
              <a:rPr lang="zh-CN" altLang="en-US" dirty="0"/>
              <a:t> </a:t>
            </a:r>
            <a:r>
              <a:rPr lang="en-US" altLang="zh-CN" dirty="0"/>
              <a:t>be</a:t>
            </a:r>
            <a:r>
              <a:rPr lang="zh-CN" altLang="en-US" dirty="0"/>
              <a:t> </a:t>
            </a:r>
            <a:r>
              <a:rPr lang="en-US" altLang="zh-CN" dirty="0"/>
              <a:t>[½ -</a:t>
            </a:r>
            <a:r>
              <a:rPr lang="en-US" altLang="zh-CN" dirty="0" err="1"/>
              <a:t>negl</a:t>
            </a:r>
            <a:r>
              <a:rPr lang="en-US" altLang="zh-CN" dirty="0"/>
              <a:t>(k),</a:t>
            </a:r>
            <a:r>
              <a:rPr lang="zh-CN" altLang="en-US" dirty="0"/>
              <a:t> </a:t>
            </a:r>
            <a:r>
              <a:rPr lang="en-US" altLang="zh-CN" dirty="0"/>
              <a:t>½</a:t>
            </a:r>
            <a:r>
              <a:rPr lang="zh-CN" altLang="en-US" dirty="0"/>
              <a:t> </a:t>
            </a:r>
            <a:r>
              <a:rPr lang="en-US" altLang="zh-CN" dirty="0"/>
              <a:t>+</a:t>
            </a:r>
            <a:r>
              <a:rPr lang="zh-CN" altLang="en-US" dirty="0"/>
              <a:t> </a:t>
            </a:r>
            <a:r>
              <a:rPr lang="en-US" altLang="zh-CN" dirty="0" err="1"/>
              <a:t>negl</a:t>
            </a:r>
            <a:r>
              <a:rPr lang="en-US" altLang="zh-CN" dirty="0"/>
              <a:t>(k)].</a:t>
            </a:r>
          </a:p>
          <a:p>
            <a:pPr>
              <a:lnSpc>
                <a:spcPct val="100000"/>
              </a:lnSpc>
            </a:pPr>
            <a:r>
              <a:rPr lang="en-US" altLang="zh-CN" dirty="0"/>
              <a:t>k</a:t>
            </a:r>
            <a:r>
              <a:rPr lang="zh-CN" altLang="en-US" dirty="0"/>
              <a:t> </a:t>
            </a:r>
            <a:r>
              <a:rPr lang="en-US" altLang="zh-CN" dirty="0"/>
              <a:t>is</a:t>
            </a:r>
            <a:r>
              <a:rPr lang="zh-CN" altLang="en-US" dirty="0"/>
              <a:t> </a:t>
            </a:r>
            <a:r>
              <a:rPr lang="en-US" altLang="zh-CN" dirty="0"/>
              <a:t>the</a:t>
            </a:r>
            <a:r>
              <a:rPr lang="zh-CN" altLang="en-US" dirty="0"/>
              <a:t> </a:t>
            </a:r>
            <a:r>
              <a:rPr lang="en-US" altLang="zh-CN" dirty="0"/>
              <a:t>security</a:t>
            </a:r>
            <a:r>
              <a:rPr lang="zh-CN" altLang="en-US" dirty="0"/>
              <a:t> </a:t>
            </a:r>
            <a:r>
              <a:rPr lang="en-US" altLang="zh-CN" dirty="0"/>
              <a:t>parameter</a:t>
            </a:r>
            <a:r>
              <a:rPr lang="zh-CN" altLang="en-US" dirty="0"/>
              <a:t> </a:t>
            </a:r>
            <a:r>
              <a:rPr lang="en-US" altLang="zh-CN" dirty="0"/>
              <a:t>of</a:t>
            </a:r>
            <a:r>
              <a:rPr lang="zh-CN" altLang="en-US" dirty="0"/>
              <a:t> </a:t>
            </a:r>
            <a:r>
              <a:rPr lang="en-US" altLang="zh-CN" dirty="0"/>
              <a:t>the</a:t>
            </a:r>
            <a:r>
              <a:rPr lang="zh-CN" altLang="en-US" dirty="0"/>
              <a:t> </a:t>
            </a:r>
            <a:r>
              <a:rPr lang="en-US" altLang="zh-CN" dirty="0"/>
              <a:t>protocol.</a:t>
            </a:r>
          </a:p>
          <a:p>
            <a:pPr>
              <a:lnSpc>
                <a:spcPct val="100000"/>
              </a:lnSpc>
            </a:pPr>
            <a:endParaRPr lang="en-US" dirty="0"/>
          </a:p>
          <a:p>
            <a:pPr>
              <a:lnSpc>
                <a:spcPct val="100000"/>
              </a:lnSpc>
            </a:pPr>
            <a:r>
              <a:rPr lang="en-US" altLang="zh-CN" dirty="0">
                <a:solidFill>
                  <a:srgbClr val="00B050"/>
                </a:solidFill>
              </a:rPr>
              <a:t>Weak</a:t>
            </a:r>
            <a:r>
              <a:rPr lang="zh-CN" altLang="en-US" dirty="0">
                <a:solidFill>
                  <a:srgbClr val="00B050"/>
                </a:solidFill>
              </a:rPr>
              <a:t> </a:t>
            </a:r>
            <a:r>
              <a:rPr lang="en-US" altLang="zh-CN" dirty="0">
                <a:solidFill>
                  <a:srgbClr val="00B050"/>
                </a:solidFill>
              </a:rPr>
              <a:t>Fairness</a:t>
            </a:r>
            <a:r>
              <a:rPr lang="en-US" altLang="zh-CN" dirty="0"/>
              <a:t>:</a:t>
            </a:r>
            <a:r>
              <a:rPr lang="zh-CN" altLang="en-US" dirty="0"/>
              <a:t> </a:t>
            </a:r>
            <a:r>
              <a:rPr lang="en-US" altLang="zh-CN" dirty="0"/>
              <a:t>A</a:t>
            </a:r>
            <a:r>
              <a:rPr lang="zh-CN" altLang="en-US" dirty="0"/>
              <a:t> </a:t>
            </a:r>
            <a:r>
              <a:rPr lang="en-US" altLang="zh-CN" dirty="0"/>
              <a:t>corrupt</a:t>
            </a:r>
            <a:r>
              <a:rPr lang="zh-CN" altLang="en-US" dirty="0"/>
              <a:t> </a:t>
            </a:r>
            <a:r>
              <a:rPr lang="en-US" altLang="zh-CN" dirty="0"/>
              <a:t>party</a:t>
            </a:r>
            <a:r>
              <a:rPr lang="zh-CN" altLang="en-US" dirty="0"/>
              <a:t> </a:t>
            </a:r>
            <a:r>
              <a:rPr lang="en-US" altLang="zh-CN" dirty="0"/>
              <a:t>can</a:t>
            </a:r>
            <a:r>
              <a:rPr lang="zh-CN" altLang="en-US" dirty="0"/>
              <a:t> </a:t>
            </a:r>
            <a:r>
              <a:rPr lang="en-US" altLang="zh-CN" dirty="0"/>
              <a:t>bias</a:t>
            </a:r>
            <a:r>
              <a:rPr lang="zh-CN" altLang="en-US" dirty="0"/>
              <a:t> </a:t>
            </a:r>
            <a:r>
              <a:rPr lang="en-US" altLang="zh-CN" dirty="0"/>
              <a:t>the</a:t>
            </a:r>
            <a:r>
              <a:rPr lang="zh-CN" altLang="en-US" dirty="0"/>
              <a:t> </a:t>
            </a:r>
            <a:r>
              <a:rPr lang="en-US" altLang="zh-CN" dirty="0"/>
              <a:t>outcome</a:t>
            </a:r>
            <a:r>
              <a:rPr lang="zh-CN" altLang="en-US" dirty="0"/>
              <a:t> </a:t>
            </a:r>
            <a:r>
              <a:rPr lang="en-US" altLang="zh-CN" dirty="0"/>
              <a:t>of</a:t>
            </a:r>
            <a:r>
              <a:rPr lang="zh-CN" altLang="en-US" dirty="0"/>
              <a:t> </a:t>
            </a:r>
            <a:r>
              <a:rPr lang="en-US" altLang="zh-CN" dirty="0"/>
              <a:t>the</a:t>
            </a:r>
            <a:r>
              <a:rPr lang="zh-CN" altLang="en-US" dirty="0"/>
              <a:t> </a:t>
            </a:r>
            <a:r>
              <a:rPr lang="en-US" altLang="zh-CN" dirty="0"/>
              <a:t>remaining</a:t>
            </a:r>
            <a:r>
              <a:rPr lang="zh-CN" altLang="en-US" dirty="0"/>
              <a:t> </a:t>
            </a:r>
            <a:r>
              <a:rPr lang="en-US" altLang="zh-CN" dirty="0"/>
              <a:t>honest</a:t>
            </a:r>
            <a:r>
              <a:rPr lang="zh-CN" altLang="en-US" dirty="0"/>
              <a:t> </a:t>
            </a:r>
            <a:r>
              <a:rPr lang="en-US" altLang="zh-CN" dirty="0"/>
              <a:t>party,</a:t>
            </a:r>
            <a:r>
              <a:rPr lang="zh-CN" altLang="en-US" dirty="0"/>
              <a:t> </a:t>
            </a:r>
            <a:r>
              <a:rPr lang="en-US" altLang="zh-CN" dirty="0"/>
              <a:t>but</a:t>
            </a:r>
            <a:r>
              <a:rPr lang="zh-CN" altLang="en-US" dirty="0"/>
              <a:t> </a:t>
            </a:r>
            <a:r>
              <a:rPr lang="en-US" altLang="zh-CN" dirty="0"/>
              <a:t>the</a:t>
            </a:r>
            <a:r>
              <a:rPr lang="zh-CN" altLang="en-US" dirty="0"/>
              <a:t> </a:t>
            </a:r>
            <a:r>
              <a:rPr lang="en-US" altLang="zh-CN" dirty="0"/>
              <a:t>bias</a:t>
            </a:r>
            <a:r>
              <a:rPr lang="zh-CN" altLang="en-US" dirty="0"/>
              <a:t> </a:t>
            </a:r>
            <a:r>
              <a:rPr lang="en-US" altLang="zh-CN" dirty="0"/>
              <a:t>must</a:t>
            </a:r>
            <a:r>
              <a:rPr lang="zh-CN" altLang="en-US" dirty="0"/>
              <a:t> </a:t>
            </a:r>
            <a:r>
              <a:rPr lang="en-US" altLang="zh-CN" dirty="0"/>
              <a:t>not</a:t>
            </a:r>
            <a:r>
              <a:rPr lang="zh-CN" altLang="en-US" dirty="0"/>
              <a:t> </a:t>
            </a:r>
            <a:r>
              <a:rPr lang="en-US" altLang="zh-CN" dirty="0"/>
              <a:t>be</a:t>
            </a:r>
            <a:r>
              <a:rPr lang="zh-CN" altLang="en-US" dirty="0"/>
              <a:t> </a:t>
            </a:r>
            <a:r>
              <a:rPr lang="en-US" altLang="zh-CN" dirty="0"/>
              <a:t>in</a:t>
            </a:r>
            <a:r>
              <a:rPr lang="zh-CN" altLang="en-US" dirty="0"/>
              <a:t> </a:t>
            </a:r>
            <a:r>
              <a:rPr lang="en-US" altLang="zh-CN" dirty="0"/>
              <a:t>the</a:t>
            </a:r>
            <a:r>
              <a:rPr lang="zh-CN" altLang="en-US" dirty="0"/>
              <a:t> </a:t>
            </a:r>
            <a:r>
              <a:rPr lang="en-US" altLang="zh-CN" dirty="0"/>
              <a:t>corrupt</a:t>
            </a:r>
            <a:r>
              <a:rPr lang="zh-CN" altLang="en-US" dirty="0"/>
              <a:t> </a:t>
            </a:r>
            <a:r>
              <a:rPr lang="en-US" altLang="zh-CN" dirty="0"/>
              <a:t>party’s</a:t>
            </a:r>
            <a:r>
              <a:rPr lang="zh-CN" altLang="en-US" dirty="0"/>
              <a:t> </a:t>
            </a:r>
            <a:r>
              <a:rPr lang="en-US" altLang="zh-CN" dirty="0"/>
              <a:t>favor.</a:t>
            </a:r>
          </a:p>
          <a:p>
            <a:pPr>
              <a:lnSpc>
                <a:spcPct val="100000"/>
              </a:lnSpc>
            </a:pPr>
            <a:r>
              <a:rPr lang="en-US" altLang="zh-CN" dirty="0"/>
              <a:t>e.g.</a:t>
            </a:r>
            <a:r>
              <a:rPr lang="zh-CN" altLang="en-US" dirty="0"/>
              <a:t>  </a:t>
            </a:r>
            <a:r>
              <a:rPr lang="en-US" altLang="zh-CN" dirty="0"/>
              <a:t>If</a:t>
            </a:r>
            <a:r>
              <a:rPr lang="zh-CN" altLang="en-US" dirty="0"/>
              <a:t> </a:t>
            </a:r>
            <a:r>
              <a:rPr lang="en-US" altLang="zh-CN" dirty="0"/>
              <a:t>the</a:t>
            </a:r>
            <a:r>
              <a:rPr lang="zh-CN" altLang="en-US" dirty="0"/>
              <a:t> </a:t>
            </a:r>
            <a:r>
              <a:rPr lang="en-US" altLang="zh-CN" dirty="0"/>
              <a:t>corrupt</a:t>
            </a:r>
            <a:r>
              <a:rPr lang="zh-CN" altLang="en-US" dirty="0"/>
              <a:t> </a:t>
            </a:r>
            <a:r>
              <a:rPr lang="en-US" altLang="zh-CN" dirty="0"/>
              <a:t>party</a:t>
            </a:r>
            <a:r>
              <a:rPr lang="zh-CN" altLang="en-US" dirty="0"/>
              <a:t> </a:t>
            </a:r>
            <a:r>
              <a:rPr lang="en-US" altLang="zh-CN" dirty="0"/>
              <a:t>prefers</a:t>
            </a:r>
            <a:r>
              <a:rPr lang="zh-CN" altLang="en-US" dirty="0"/>
              <a:t> </a:t>
            </a:r>
            <a:r>
              <a:rPr lang="en-US" altLang="zh-CN" dirty="0"/>
              <a:t>0,</a:t>
            </a:r>
            <a:r>
              <a:rPr lang="zh-CN" altLang="en-US" dirty="0"/>
              <a:t> </a:t>
            </a:r>
            <a:r>
              <a:rPr lang="en-US" altLang="zh-CN" dirty="0"/>
              <a:t>then</a:t>
            </a:r>
            <a:r>
              <a:rPr lang="zh-CN" altLang="en-US" dirty="0"/>
              <a:t> </a:t>
            </a:r>
            <a:r>
              <a:rPr lang="en-US" altLang="zh-CN" dirty="0"/>
              <a:t>the</a:t>
            </a:r>
            <a:r>
              <a:rPr lang="zh-CN" altLang="en-US" dirty="0"/>
              <a:t> </a:t>
            </a:r>
            <a:r>
              <a:rPr lang="en-US" altLang="zh-CN" dirty="0" err="1"/>
              <a:t>Pr</a:t>
            </a:r>
            <a:r>
              <a:rPr lang="en-US" altLang="zh-CN" dirty="0"/>
              <a:t>(outcome=1)</a:t>
            </a:r>
            <a:r>
              <a:rPr lang="zh-CN" altLang="en-US" dirty="0"/>
              <a:t> </a:t>
            </a:r>
            <a:r>
              <a:rPr lang="en-US" altLang="zh-CN" dirty="0"/>
              <a:t>is</a:t>
            </a:r>
            <a:r>
              <a:rPr lang="zh-CN" altLang="en-US" dirty="0"/>
              <a:t> </a:t>
            </a:r>
            <a:r>
              <a:rPr lang="en-US" altLang="zh-CN" dirty="0"/>
              <a:t>at</a:t>
            </a:r>
            <a:r>
              <a:rPr lang="zh-CN" altLang="en-US" dirty="0"/>
              <a:t> </a:t>
            </a:r>
            <a:r>
              <a:rPr lang="en-US" altLang="zh-CN" dirty="0"/>
              <a:t>least</a:t>
            </a:r>
            <a:r>
              <a:rPr lang="zh-CN" altLang="en-US" dirty="0"/>
              <a:t> </a:t>
            </a:r>
            <a:r>
              <a:rPr lang="en-US" altLang="zh-CN" dirty="0"/>
              <a:t>½-negl(k).</a:t>
            </a:r>
            <a:endParaRPr lang="en-US" dirty="0"/>
          </a:p>
        </p:txBody>
      </p:sp>
    </p:spTree>
    <p:extLst>
      <p:ext uri="{BB962C8B-B14F-4D97-AF65-F5344CB8AC3E}">
        <p14:creationId xmlns:p14="http://schemas.microsoft.com/office/powerpoint/2010/main" val="650451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401F-4B2A-BC4E-9FB3-54B84D495C3F}"/>
              </a:ext>
            </a:extLst>
          </p:cNvPr>
          <p:cNvSpPr>
            <a:spLocks noGrp="1"/>
          </p:cNvSpPr>
          <p:nvPr>
            <p:ph type="title"/>
          </p:nvPr>
        </p:nvSpPr>
        <p:spPr>
          <a:xfrm>
            <a:off x="1066800" y="1329583"/>
            <a:ext cx="10646780" cy="3161393"/>
          </a:xfrm>
        </p:spPr>
        <p:txBody>
          <a:bodyPr>
            <a:normAutofit/>
          </a:bodyPr>
          <a:lstStyle/>
          <a:p>
            <a:r>
              <a:rPr lang="en-US" altLang="zh-CN" sz="4400" cap="none" dirty="0">
                <a:solidFill>
                  <a:schemeClr val="accent1"/>
                </a:solidFill>
              </a:rPr>
              <a:t>However, Strong</a:t>
            </a:r>
            <a:r>
              <a:rPr lang="zh-CN" altLang="en-US" sz="4400" cap="none" dirty="0">
                <a:solidFill>
                  <a:schemeClr val="accent1"/>
                </a:solidFill>
              </a:rPr>
              <a:t> </a:t>
            </a:r>
            <a:r>
              <a:rPr lang="en-US" altLang="zh-CN" sz="4400" cap="none" dirty="0">
                <a:solidFill>
                  <a:schemeClr val="accent1"/>
                </a:solidFill>
              </a:rPr>
              <a:t>Fairness</a:t>
            </a:r>
            <a:r>
              <a:rPr lang="zh-CN" altLang="en-US" sz="4400" cap="none" dirty="0">
                <a:solidFill>
                  <a:schemeClr val="accent1"/>
                </a:solidFill>
              </a:rPr>
              <a:t> </a:t>
            </a:r>
            <a:r>
              <a:rPr lang="en-US" altLang="zh-CN" sz="4400" cap="none" dirty="0">
                <a:solidFill>
                  <a:schemeClr val="accent1"/>
                </a:solidFill>
              </a:rPr>
              <a:t>is too strong to satisfy,</a:t>
            </a:r>
            <a:br>
              <a:rPr lang="en-US" altLang="zh-CN" sz="4400" cap="none" dirty="0">
                <a:solidFill>
                  <a:schemeClr val="accent1"/>
                </a:solidFill>
              </a:rPr>
            </a:br>
            <a:br>
              <a:rPr lang="en-US" altLang="zh-CN" sz="4400" cap="none" dirty="0">
                <a:solidFill>
                  <a:schemeClr val="accent1"/>
                </a:solidFill>
              </a:rPr>
            </a:br>
            <a:r>
              <a:rPr lang="en-US" altLang="zh-CN" sz="4400" cap="none" dirty="0">
                <a:solidFill>
                  <a:srgbClr val="00B050"/>
                </a:solidFill>
              </a:rPr>
              <a:t>now, we are trying to extend the notion of weak fairness.</a:t>
            </a:r>
            <a:endParaRPr lang="en-US" sz="4400" cap="none" dirty="0">
              <a:solidFill>
                <a:srgbClr val="00B050"/>
              </a:solidFill>
            </a:endParaRPr>
          </a:p>
        </p:txBody>
      </p:sp>
    </p:spTree>
    <p:extLst>
      <p:ext uri="{BB962C8B-B14F-4D97-AF65-F5344CB8AC3E}">
        <p14:creationId xmlns:p14="http://schemas.microsoft.com/office/powerpoint/2010/main" val="3843206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401F-4B2A-BC4E-9FB3-54B84D495C3F}"/>
              </a:ext>
            </a:extLst>
          </p:cNvPr>
          <p:cNvSpPr>
            <a:spLocks noGrp="1"/>
          </p:cNvSpPr>
          <p:nvPr>
            <p:ph type="title"/>
          </p:nvPr>
        </p:nvSpPr>
        <p:spPr>
          <a:xfrm>
            <a:off x="1066800" y="1294859"/>
            <a:ext cx="10058400" cy="3936898"/>
          </a:xfrm>
        </p:spPr>
        <p:txBody>
          <a:bodyPr>
            <a:normAutofit fontScale="90000"/>
          </a:bodyPr>
          <a:lstStyle/>
          <a:p>
            <a:pPr>
              <a:lnSpc>
                <a:spcPct val="150000"/>
              </a:lnSpc>
            </a:pPr>
            <a:r>
              <a:rPr lang="en-US" altLang="zh-CN" sz="4400" cap="none" dirty="0"/>
              <a:t>Here comes </a:t>
            </a:r>
            <a:br>
              <a:rPr lang="en-US" altLang="zh-CN" sz="4400" cap="none" dirty="0"/>
            </a:br>
            <a:r>
              <a:rPr lang="en-US" altLang="zh-CN" sz="4400" cap="none" dirty="0"/>
              <a:t>	</a:t>
            </a:r>
            <a:r>
              <a:rPr lang="en-US" altLang="zh-CN" sz="4400" cap="none" dirty="0">
                <a:solidFill>
                  <a:schemeClr val="accent1">
                    <a:lumMod val="40000"/>
                    <a:lumOff val="60000"/>
                  </a:schemeClr>
                </a:solidFill>
              </a:rPr>
              <a:t>Maximin Fairness</a:t>
            </a:r>
            <a:br>
              <a:rPr lang="en-US" altLang="zh-CN" sz="4400" cap="none" dirty="0"/>
            </a:br>
            <a:r>
              <a:rPr lang="en-US" altLang="zh-CN" sz="4400" cap="none" dirty="0"/>
              <a:t>		</a:t>
            </a:r>
            <a:r>
              <a:rPr lang="en-US" altLang="zh-CN" sz="4400" cap="none" dirty="0">
                <a:solidFill>
                  <a:schemeClr val="accent1">
                    <a:lumMod val="60000"/>
                    <a:lumOff val="40000"/>
                  </a:schemeClr>
                </a:solidFill>
              </a:rPr>
              <a:t>Cooperative-Strategy-Proof Fairness</a:t>
            </a:r>
            <a:br>
              <a:rPr lang="en-US" altLang="zh-CN" sz="4400" cap="none" dirty="0"/>
            </a:br>
            <a:r>
              <a:rPr lang="en-US" altLang="zh-CN" sz="4400" cap="none" dirty="0"/>
              <a:t>			</a:t>
            </a:r>
            <a:r>
              <a:rPr lang="en-US" altLang="zh-CN" sz="4400" cap="none" dirty="0">
                <a:solidFill>
                  <a:schemeClr val="accent1">
                    <a:lumMod val="75000"/>
                  </a:schemeClr>
                </a:solidFill>
              </a:rPr>
              <a:t>Strong Nash Equilibrium</a:t>
            </a:r>
            <a:endParaRPr lang="en-US" sz="4400" cap="none" dirty="0">
              <a:solidFill>
                <a:schemeClr val="accent1">
                  <a:lumMod val="75000"/>
                </a:schemeClr>
              </a:solidFill>
            </a:endParaRPr>
          </a:p>
        </p:txBody>
      </p:sp>
    </p:spTree>
    <p:extLst>
      <p:ext uri="{BB962C8B-B14F-4D97-AF65-F5344CB8AC3E}">
        <p14:creationId xmlns:p14="http://schemas.microsoft.com/office/powerpoint/2010/main" val="4111053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401F-4B2A-BC4E-9FB3-54B84D495C3F}"/>
              </a:ext>
            </a:extLst>
          </p:cNvPr>
          <p:cNvSpPr>
            <a:spLocks noGrp="1"/>
          </p:cNvSpPr>
          <p:nvPr>
            <p:ph type="title"/>
          </p:nvPr>
        </p:nvSpPr>
        <p:spPr>
          <a:xfrm>
            <a:off x="1069848" y="484632"/>
            <a:ext cx="10058400" cy="1609344"/>
          </a:xfrm>
        </p:spPr>
        <p:txBody>
          <a:bodyPr>
            <a:normAutofit/>
          </a:bodyPr>
          <a:lstStyle/>
          <a:p>
            <a:r>
              <a:rPr lang="en-US" altLang="zh-CN" cap="none" dirty="0"/>
              <a:t>Maximin Fairness</a:t>
            </a:r>
            <a:endParaRPr lang="en-US" cap="none" dirty="0">
              <a:solidFill>
                <a:srgbClr val="00B050"/>
              </a:solidFill>
            </a:endParaRPr>
          </a:p>
        </p:txBody>
      </p:sp>
      <p:sp>
        <p:nvSpPr>
          <p:cNvPr id="3" name="Subtitle 2">
            <a:extLst>
              <a:ext uri="{FF2B5EF4-FFF2-40B4-BE49-F238E27FC236}">
                <a16:creationId xmlns:a16="http://schemas.microsoft.com/office/drawing/2014/main" id="{A0B06EA1-A71D-8F4C-9FB4-8FF50B0AC7BE}"/>
              </a:ext>
            </a:extLst>
          </p:cNvPr>
          <p:cNvSpPr txBox="1">
            <a:spLocks/>
          </p:cNvSpPr>
          <p:nvPr/>
        </p:nvSpPr>
        <p:spPr>
          <a:xfrm>
            <a:off x="971152" y="2128699"/>
            <a:ext cx="10157095" cy="2489600"/>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100000"/>
              </a:lnSpc>
            </a:pPr>
            <a:r>
              <a:rPr lang="en-HK" dirty="0"/>
              <a:t>Maximin fairness requires that no honest party should be harmed by any corrupt coalition. In other words, a corrupt coalition should not be able to (non-negligibly) decrease the expected payoff for any honest party relative to an all-honest execution. </a:t>
            </a:r>
          </a:p>
          <a:p>
            <a:pPr marL="0" indent="0">
              <a:lnSpc>
                <a:spcPct val="100000"/>
              </a:lnSpc>
              <a:buNone/>
            </a:pPr>
            <a:endParaRPr lang="en-HK" dirty="0"/>
          </a:p>
          <a:p>
            <a:r>
              <a:rPr lang="en-HK" dirty="0"/>
              <a:t>In an execution, with an adversary, the expected reward for any honest party is </a:t>
            </a:r>
            <a:r>
              <a:rPr lang="en-HK" dirty="0">
                <a:solidFill>
                  <a:schemeClr val="accent2">
                    <a:lumMod val="60000"/>
                    <a:lumOff val="40000"/>
                  </a:schemeClr>
                </a:solidFill>
              </a:rPr>
              <a:t>at least 1 −</a:t>
            </a:r>
            <a:r>
              <a:rPr lang="en-HK" dirty="0" err="1">
                <a:solidFill>
                  <a:schemeClr val="accent2">
                    <a:lumMod val="60000"/>
                    <a:lumOff val="40000"/>
                  </a:schemeClr>
                </a:solidFill>
              </a:rPr>
              <a:t>negl</a:t>
            </a:r>
            <a:r>
              <a:rPr lang="en-HK" dirty="0">
                <a:solidFill>
                  <a:schemeClr val="accent2">
                    <a:lumMod val="60000"/>
                    <a:lumOff val="40000"/>
                  </a:schemeClr>
                </a:solidFill>
              </a:rPr>
              <a:t>(</a:t>
            </a:r>
            <a:r>
              <a:rPr lang="en-HK" dirty="0" err="1">
                <a:solidFill>
                  <a:schemeClr val="accent2">
                    <a:lumMod val="60000"/>
                    <a:lumOff val="40000"/>
                  </a:schemeClr>
                </a:solidFill>
              </a:rPr>
              <a:t>κ</a:t>
            </a:r>
            <a:r>
              <a:rPr lang="en-HK" dirty="0">
                <a:solidFill>
                  <a:schemeClr val="accent2">
                    <a:lumMod val="60000"/>
                    <a:lumOff val="40000"/>
                  </a:schemeClr>
                </a:solidFill>
              </a:rPr>
              <a:t>)</a:t>
            </a:r>
            <a:r>
              <a:rPr lang="en-HK" dirty="0"/>
              <a:t>. </a:t>
            </a:r>
          </a:p>
          <a:p>
            <a:pPr>
              <a:lnSpc>
                <a:spcPct val="100000"/>
              </a:lnSpc>
            </a:pPr>
            <a:endParaRPr lang="en-HK" dirty="0"/>
          </a:p>
          <a:p>
            <a:pPr>
              <a:lnSpc>
                <a:spcPct val="100000"/>
              </a:lnSpc>
            </a:pPr>
            <a:endParaRPr lang="en-US" altLang="zh-CN" dirty="0"/>
          </a:p>
        </p:txBody>
      </p:sp>
    </p:spTree>
    <p:extLst>
      <p:ext uri="{BB962C8B-B14F-4D97-AF65-F5344CB8AC3E}">
        <p14:creationId xmlns:p14="http://schemas.microsoft.com/office/powerpoint/2010/main" val="3555544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401F-4B2A-BC4E-9FB3-54B84D495C3F}"/>
              </a:ext>
            </a:extLst>
          </p:cNvPr>
          <p:cNvSpPr>
            <a:spLocks noGrp="1"/>
          </p:cNvSpPr>
          <p:nvPr>
            <p:ph type="title"/>
          </p:nvPr>
        </p:nvSpPr>
        <p:spPr>
          <a:xfrm>
            <a:off x="1069848" y="484632"/>
            <a:ext cx="10058400" cy="1609344"/>
          </a:xfrm>
        </p:spPr>
        <p:txBody>
          <a:bodyPr>
            <a:normAutofit/>
          </a:bodyPr>
          <a:lstStyle/>
          <a:p>
            <a:r>
              <a:rPr lang="en-HK" cap="none" dirty="0"/>
              <a:t>Cooperative-strategy-proof Fairness </a:t>
            </a:r>
          </a:p>
        </p:txBody>
      </p:sp>
      <p:sp>
        <p:nvSpPr>
          <p:cNvPr id="3" name="Subtitle 2">
            <a:extLst>
              <a:ext uri="{FF2B5EF4-FFF2-40B4-BE49-F238E27FC236}">
                <a16:creationId xmlns:a16="http://schemas.microsoft.com/office/drawing/2014/main" id="{A0B06EA1-A71D-8F4C-9FB4-8FF50B0AC7BE}"/>
              </a:ext>
            </a:extLst>
          </p:cNvPr>
          <p:cNvSpPr txBox="1">
            <a:spLocks/>
          </p:cNvSpPr>
          <p:nvPr/>
        </p:nvSpPr>
        <p:spPr>
          <a:xfrm>
            <a:off x="971152" y="2128699"/>
            <a:ext cx="10157095" cy="2489600"/>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100000"/>
              </a:lnSpc>
            </a:pPr>
            <a:r>
              <a:rPr lang="en-HK" dirty="0"/>
              <a:t>Cooperative-strategy-proof (CSP) fairness requires that no deviation by a corrupt coalition of size up to n − 1 can noticeably improve the coalition’s total expected reward relative to an honest execution. </a:t>
            </a:r>
          </a:p>
          <a:p>
            <a:pPr>
              <a:lnSpc>
                <a:spcPct val="100000"/>
              </a:lnSpc>
            </a:pPr>
            <a:endParaRPr lang="en-HK" dirty="0"/>
          </a:p>
          <a:p>
            <a:r>
              <a:rPr lang="en-HK" dirty="0"/>
              <a:t>It is not difficult to see that CSP fairness is equivalent to maximin fairness for zero-sum cases: when exactly half prefer 0 and half prefer 1. However, the two notions are incomparable in general. </a:t>
            </a:r>
          </a:p>
          <a:p>
            <a:pPr marL="0" indent="0">
              <a:lnSpc>
                <a:spcPct val="100000"/>
              </a:lnSpc>
              <a:buNone/>
            </a:pPr>
            <a:endParaRPr lang="en-HK" dirty="0"/>
          </a:p>
          <a:p>
            <a:pPr>
              <a:lnSpc>
                <a:spcPct val="100000"/>
              </a:lnSpc>
            </a:pPr>
            <a:endParaRPr lang="en-US" altLang="zh-CN" dirty="0"/>
          </a:p>
        </p:txBody>
      </p:sp>
    </p:spTree>
    <p:extLst>
      <p:ext uri="{BB962C8B-B14F-4D97-AF65-F5344CB8AC3E}">
        <p14:creationId xmlns:p14="http://schemas.microsoft.com/office/powerpoint/2010/main" val="1777423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401F-4B2A-BC4E-9FB3-54B84D495C3F}"/>
              </a:ext>
            </a:extLst>
          </p:cNvPr>
          <p:cNvSpPr>
            <a:spLocks noGrp="1"/>
          </p:cNvSpPr>
          <p:nvPr>
            <p:ph type="title"/>
          </p:nvPr>
        </p:nvSpPr>
        <p:spPr>
          <a:xfrm>
            <a:off x="1069848" y="484632"/>
            <a:ext cx="10058400" cy="1609344"/>
          </a:xfrm>
        </p:spPr>
        <p:txBody>
          <a:bodyPr>
            <a:normAutofit/>
          </a:bodyPr>
          <a:lstStyle/>
          <a:p>
            <a:r>
              <a:rPr lang="en-HK" cap="none" dirty="0"/>
              <a:t>Strong Nash Equilibrium </a:t>
            </a:r>
          </a:p>
        </p:txBody>
      </p:sp>
      <p:sp>
        <p:nvSpPr>
          <p:cNvPr id="3" name="Subtitle 2">
            <a:extLst>
              <a:ext uri="{FF2B5EF4-FFF2-40B4-BE49-F238E27FC236}">
                <a16:creationId xmlns:a16="http://schemas.microsoft.com/office/drawing/2014/main" id="{A0B06EA1-A71D-8F4C-9FB4-8FF50B0AC7BE}"/>
              </a:ext>
            </a:extLst>
          </p:cNvPr>
          <p:cNvSpPr txBox="1">
            <a:spLocks/>
          </p:cNvSpPr>
          <p:nvPr/>
        </p:nvSpPr>
        <p:spPr>
          <a:xfrm>
            <a:off x="971152" y="2128699"/>
            <a:ext cx="10157095" cy="2489600"/>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HK" dirty="0"/>
              <a:t>SNE fairness requires that no deviation by a coalition can improve every coalition member’s expected reward. </a:t>
            </a:r>
          </a:p>
          <a:p>
            <a:pPr>
              <a:lnSpc>
                <a:spcPct val="100000"/>
              </a:lnSpc>
            </a:pPr>
            <a:endParaRPr lang="en-HK" dirty="0"/>
          </a:p>
          <a:p>
            <a:r>
              <a:rPr lang="en-HK" dirty="0"/>
              <a:t>SNE fairness is strictly weaker than CSP fairness in general. </a:t>
            </a:r>
          </a:p>
          <a:p>
            <a:pPr>
              <a:lnSpc>
                <a:spcPct val="100000"/>
              </a:lnSpc>
            </a:pPr>
            <a:endParaRPr lang="en-US" altLang="zh-CN" dirty="0"/>
          </a:p>
        </p:txBody>
      </p:sp>
    </p:spTree>
    <p:extLst>
      <p:ext uri="{BB962C8B-B14F-4D97-AF65-F5344CB8AC3E}">
        <p14:creationId xmlns:p14="http://schemas.microsoft.com/office/powerpoint/2010/main" val="17589737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138</TotalTime>
  <Words>528</Words>
  <Application>Microsoft Macintosh PowerPoint</Application>
  <PresentationFormat>Widescreen</PresentationFormat>
  <Paragraphs>54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Rockwell</vt:lpstr>
      <vt:lpstr>Rockwell Condensed</vt:lpstr>
      <vt:lpstr>Rockwell Extra Bold</vt:lpstr>
      <vt:lpstr>Wingdings</vt:lpstr>
      <vt:lpstr>Wood Type</vt:lpstr>
      <vt:lpstr>PowerPoint Presentation</vt:lpstr>
      <vt:lpstr>Example: multi-party coin toss </vt:lpstr>
      <vt:lpstr>What is multi-party coin toss </vt:lpstr>
      <vt:lpstr>Strong Fairness and Weak Fairness</vt:lpstr>
      <vt:lpstr>However, Strong Fairness is too strong to satisfy,  now, we are trying to extend the notion of weak fairness.</vt:lpstr>
      <vt:lpstr>Here comes   Maximin Fairness   Cooperative-Strategy-Proof Fairness    Strong Nash Equilibrium</vt:lpstr>
      <vt:lpstr>Maximin Fairness</vt:lpstr>
      <vt:lpstr>Cooperative-strategy-proof Fairness </vt:lpstr>
      <vt:lpstr>Strong Nash Equilibrium </vt:lpstr>
      <vt:lpstr>Nash Equilibrium </vt:lpstr>
      <vt:lpstr>Corruption Model</vt:lpstr>
      <vt:lpstr>Maximin Fairness</vt:lpstr>
      <vt:lpstr>Maximin Fairness: the case for amply divided P </vt:lpstr>
      <vt:lpstr>Maximin Fairness: the case for almost unanimous P </vt:lpstr>
      <vt:lpstr>Maximin Fairness: the case for almost unanimous 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u3005895</dc:creator>
  <cp:lastModifiedBy>u3005895</cp:lastModifiedBy>
  <cp:revision>13</cp:revision>
  <dcterms:created xsi:type="dcterms:W3CDTF">2019-01-09T14:18:22Z</dcterms:created>
  <dcterms:modified xsi:type="dcterms:W3CDTF">2019-01-10T02:37:39Z</dcterms:modified>
</cp:coreProperties>
</file>