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1" r:id="rId7"/>
    <p:sldId id="263" r:id="rId8"/>
    <p:sldId id="260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6" r:id="rId18"/>
    <p:sldId id="271" r:id="rId19"/>
    <p:sldId id="272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>
      <p:cViewPr>
        <p:scale>
          <a:sx n="79" d="100"/>
          <a:sy n="79" d="100"/>
        </p:scale>
        <p:origin x="13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C165-8204-34D0-21AB-BF9653B1F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ADVANCED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(OOP)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E531C-CAB1-2229-3802-56EC38D8C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面向对象</a:t>
            </a:r>
          </a:p>
        </p:txBody>
      </p:sp>
    </p:spTree>
    <p:extLst>
      <p:ext uri="{BB962C8B-B14F-4D97-AF65-F5344CB8AC3E}">
        <p14:creationId xmlns:p14="http://schemas.microsoft.com/office/powerpoint/2010/main" val="14233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36093-6809-794D-0EC2-63258FC0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D48D7-AED2-A372-90F9-8FD196B7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Def</a:t>
            </a:r>
          </a:p>
          <a:p>
            <a:pPr marL="0" indent="0">
              <a:buNone/>
            </a:pPr>
            <a:r>
              <a:rPr kumimoji="1" lang="en-US" altLang="zh-CN" b="1" dirty="0"/>
              <a:t>	def </a:t>
            </a:r>
            <a:r>
              <a:rPr kumimoji="1" lang="en-US" altLang="zh-CN" b="1" dirty="0" err="1"/>
              <a:t>calculate_sqaure</a:t>
            </a:r>
            <a:r>
              <a:rPr kumimoji="1" lang="en-US" altLang="zh-CN" b="1" dirty="0"/>
              <a:t>(x):</a:t>
            </a:r>
          </a:p>
          <a:p>
            <a:pPr marL="0" indent="0">
              <a:buNone/>
            </a:pPr>
            <a:r>
              <a:rPr kumimoji="1" lang="en-US" altLang="zh-CN" b="1" dirty="0"/>
              <a:t>		return  x*x</a:t>
            </a:r>
          </a:p>
          <a:p>
            <a:pPr marL="0" indent="0">
              <a:buNone/>
            </a:pPr>
            <a:r>
              <a:rPr kumimoji="1" lang="en-US" altLang="zh-CN" b="1" dirty="0"/>
              <a:t> 	x = </a:t>
            </a:r>
            <a:r>
              <a:rPr kumimoji="1" lang="en-US" altLang="zh-CN" b="1" dirty="0" err="1"/>
              <a:t>calculate_sqaure</a:t>
            </a:r>
            <a:r>
              <a:rPr kumimoji="1" lang="en-US" altLang="zh-CN" b="1" dirty="0"/>
              <a:t>(2)</a:t>
            </a:r>
          </a:p>
          <a:p>
            <a:pPr marL="0" indent="0">
              <a:buNone/>
            </a:pPr>
            <a:r>
              <a:rPr kumimoji="1" lang="en-US" altLang="zh-CN" b="1" dirty="0"/>
              <a:t>	print(x)   # output: 4</a:t>
            </a:r>
            <a:br>
              <a:rPr kumimoji="1" lang="en-US" altLang="zh-CN" b="1" dirty="0"/>
            </a:br>
            <a:r>
              <a:rPr kumimoji="1" lang="en-US" altLang="zh-CN" b="1" dirty="0"/>
              <a:t>	      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269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0EB0-3238-0629-F6CC-6F17FFD7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1: calculate </a:t>
            </a:r>
            <a:endParaRPr kumimoji="1" lang="zh-CN" altLang="en-US" dirty="0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3C38DEA7-A812-F2DE-4E5A-D22DDF871939}"/>
              </a:ext>
            </a:extLst>
          </p:cNvPr>
          <p:cNvSpPr/>
          <p:nvPr/>
        </p:nvSpPr>
        <p:spPr>
          <a:xfrm>
            <a:off x="3301340" y="3429000"/>
            <a:ext cx="4963886" cy="19475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E44E6F39-85D1-1ECC-817B-1008D5D6D168}"/>
              </a:ext>
            </a:extLst>
          </p:cNvPr>
          <p:cNvSpPr/>
          <p:nvPr/>
        </p:nvSpPr>
        <p:spPr>
          <a:xfrm>
            <a:off x="4833257" y="2446317"/>
            <a:ext cx="1900052" cy="1341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75ECDEEF-B1AB-04EC-3CA9-24C33BE65A3A}"/>
              </a:ext>
            </a:extLst>
          </p:cNvPr>
          <p:cNvSpPr/>
          <p:nvPr/>
        </p:nvSpPr>
        <p:spPr>
          <a:xfrm>
            <a:off x="5510151" y="1888177"/>
            <a:ext cx="584261" cy="7600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748FF8-CBA4-B36B-49CD-E50DF3145177}"/>
              </a:ext>
            </a:extLst>
          </p:cNvPr>
          <p:cNvSpPr txBox="1"/>
          <p:nvPr/>
        </p:nvSpPr>
        <p:spPr>
          <a:xfrm>
            <a:off x="2493818" y="4191990"/>
            <a:ext cx="22563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h3</a:t>
            </a:r>
            <a:endParaRPr kumimoji="1" lang="zh-CN" altLang="en-US" sz="25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02F6C-1B8C-0DE5-098A-4A82C1364BD7}"/>
              </a:ext>
            </a:extLst>
          </p:cNvPr>
          <p:cNvSpPr txBox="1"/>
          <p:nvPr/>
        </p:nvSpPr>
        <p:spPr>
          <a:xfrm>
            <a:off x="3621973" y="2770846"/>
            <a:ext cx="22563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h2</a:t>
            </a:r>
            <a:endParaRPr kumimoji="1" lang="zh-CN" altLang="en-US" sz="25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AB4A9E-8F5D-168F-EED4-57423D4B013E}"/>
              </a:ext>
            </a:extLst>
          </p:cNvPr>
          <p:cNvSpPr txBox="1"/>
          <p:nvPr/>
        </p:nvSpPr>
        <p:spPr>
          <a:xfrm>
            <a:off x="8428903" y="2097088"/>
            <a:ext cx="32954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h1 = h2 = h3 = 5 m</a:t>
            </a:r>
            <a:endParaRPr kumimoji="1" lang="zh-CN" altLang="en-US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E74D55-FFF1-1F1A-A11A-8D6477E729E3}"/>
              </a:ext>
            </a:extLst>
          </p:cNvPr>
          <p:cNvSpPr txBox="1"/>
          <p:nvPr/>
        </p:nvSpPr>
        <p:spPr>
          <a:xfrm>
            <a:off x="4750128" y="2023166"/>
            <a:ext cx="22563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h1</a:t>
            </a:r>
            <a:endParaRPr kumimoji="1" lang="zh-CN" altLang="en-US" sz="25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886938-E2DF-E013-B70F-65864B3A4CF4}"/>
              </a:ext>
            </a:extLst>
          </p:cNvPr>
          <p:cNvSpPr txBox="1"/>
          <p:nvPr/>
        </p:nvSpPr>
        <p:spPr>
          <a:xfrm>
            <a:off x="5407922" y="4643087"/>
            <a:ext cx="22563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r1</a:t>
            </a:r>
            <a:endParaRPr kumimoji="1" lang="zh-CN" altLang="en-US" sz="25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2C7E40-2594-08C1-876F-7198EFECC268}"/>
              </a:ext>
            </a:extLst>
          </p:cNvPr>
          <p:cNvSpPr txBox="1"/>
          <p:nvPr/>
        </p:nvSpPr>
        <p:spPr>
          <a:xfrm>
            <a:off x="5510150" y="3173978"/>
            <a:ext cx="22563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r2</a:t>
            </a:r>
            <a:endParaRPr kumimoji="1" lang="zh-CN" altLang="en-US" sz="25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3D56B1-E382-FE6A-452E-A0A33BC6E4B9}"/>
              </a:ext>
            </a:extLst>
          </p:cNvPr>
          <p:cNvSpPr txBox="1"/>
          <p:nvPr/>
        </p:nvSpPr>
        <p:spPr>
          <a:xfrm>
            <a:off x="5597925" y="2177691"/>
            <a:ext cx="22563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r3</a:t>
            </a:r>
            <a:endParaRPr kumimoji="1" lang="zh-CN" altLang="en-US" sz="25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2DE10C-BFB1-544A-C086-08F32A4D5F54}"/>
              </a:ext>
            </a:extLst>
          </p:cNvPr>
          <p:cNvSpPr txBox="1"/>
          <p:nvPr/>
        </p:nvSpPr>
        <p:spPr>
          <a:xfrm>
            <a:off x="8490854" y="2696924"/>
            <a:ext cx="32954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r1 = 10 m</a:t>
            </a:r>
            <a:endParaRPr kumimoji="1" lang="zh-CN" altLang="en-US" sz="25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BF8067-3497-9CF4-AB7F-F459471FBE76}"/>
              </a:ext>
            </a:extLst>
          </p:cNvPr>
          <p:cNvSpPr txBox="1"/>
          <p:nvPr/>
        </p:nvSpPr>
        <p:spPr>
          <a:xfrm>
            <a:off x="8490854" y="4191990"/>
            <a:ext cx="32954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r1 = 2 m</a:t>
            </a:r>
            <a:endParaRPr kumimoji="1" lang="zh-CN" altLang="en-US" sz="25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5AC6B4-5382-99B4-8A51-F8C1C5133578}"/>
              </a:ext>
            </a:extLst>
          </p:cNvPr>
          <p:cNvSpPr txBox="1"/>
          <p:nvPr/>
        </p:nvSpPr>
        <p:spPr>
          <a:xfrm>
            <a:off x="8490854" y="3395298"/>
            <a:ext cx="32954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r1 =  6 m</a:t>
            </a:r>
            <a:endParaRPr kumimoji="1" lang="zh-CN" altLang="en-US" sz="25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54C4CA-E3E9-F1D2-F7DC-0EF5EA01C08B}"/>
              </a:ext>
            </a:extLst>
          </p:cNvPr>
          <p:cNvSpPr txBox="1"/>
          <p:nvPr/>
        </p:nvSpPr>
        <p:spPr>
          <a:xfrm>
            <a:off x="4230582" y="5912281"/>
            <a:ext cx="32954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Question: V = ?</a:t>
            </a:r>
            <a:endParaRPr kumimoji="1"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5298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F99E-E7CF-BAF9-C0C5-426C45A2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41774"/>
            <a:ext cx="9905998" cy="1478570"/>
          </a:xfrm>
        </p:spPr>
        <p:txBody>
          <a:bodyPr/>
          <a:lstStyle/>
          <a:p>
            <a:r>
              <a:rPr kumimoji="1" lang="en-US" altLang="zh-CN" dirty="0"/>
              <a:t>Part 2 INTRODUCTION to 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73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36093-6809-794D-0EC2-63258FC0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 Oriented Programming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D48D7-AED2-A372-90F9-8FD196B7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b="1" dirty="0"/>
              <a:t>Class</a:t>
            </a:r>
          </a:p>
          <a:p>
            <a:pPr lvl="1"/>
            <a:r>
              <a:rPr kumimoji="1" lang="en-US" altLang="zh-CN" b="1" dirty="0"/>
              <a:t>Attribute</a:t>
            </a:r>
          </a:p>
          <a:p>
            <a:pPr lvl="1"/>
            <a:r>
              <a:rPr kumimoji="1" lang="en-US" altLang="zh-CN" b="1" dirty="0"/>
              <a:t>Method</a:t>
            </a:r>
          </a:p>
          <a:p>
            <a:r>
              <a:rPr kumimoji="1" lang="en-US" altLang="zh-CN" b="1" dirty="0"/>
              <a:t>* Feature</a:t>
            </a:r>
          </a:p>
          <a:p>
            <a:pPr lvl="1"/>
            <a:r>
              <a:rPr kumimoji="1" lang="en-US" altLang="zh-CN" b="1" dirty="0"/>
              <a:t>Abstraction (e.g. Dog class is a special case of Animal class)</a:t>
            </a:r>
          </a:p>
          <a:p>
            <a:pPr lvl="1"/>
            <a:r>
              <a:rPr kumimoji="1" lang="en-US" altLang="zh-CN" b="1" dirty="0"/>
              <a:t>Encapsulation</a:t>
            </a:r>
          </a:p>
          <a:p>
            <a:pPr lvl="1"/>
            <a:r>
              <a:rPr kumimoji="1" lang="en-US" altLang="zh-CN" b="1" dirty="0"/>
              <a:t>Inheritance (e.g. Dog class can inherit attribute of Animal class)</a:t>
            </a:r>
          </a:p>
          <a:p>
            <a:pPr lvl="1"/>
            <a:r>
              <a:rPr kumimoji="1" lang="en-US" altLang="zh-CN" b="1" dirty="0"/>
              <a:t>Polymorphism	      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251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852F0-C6D7-9FF6-E9E4-90BED50B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 vs. Pop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AB28A-39D7-AE4A-8729-63A1B703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Same capability of computation</a:t>
            </a:r>
          </a:p>
          <a:p>
            <a:r>
              <a:rPr kumimoji="1" lang="en-US" altLang="zh-CN" dirty="0"/>
              <a:t>Different view of structuring the world</a:t>
            </a:r>
          </a:p>
          <a:p>
            <a:r>
              <a:rPr kumimoji="1" lang="en-US" altLang="zh-CN" dirty="0"/>
              <a:t>OOP: Behavior and Interaction between objects (evolve of object(s), time consisting)</a:t>
            </a:r>
          </a:p>
          <a:p>
            <a:r>
              <a:rPr kumimoji="1" lang="en-US" altLang="zh-CN" dirty="0"/>
              <a:t>POP: behavior and changing between states (from start to end)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3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DAADF-5D1E-67E8-5947-E172CCFD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kumimoji="1" lang="en-US" altLang="zh-CN" sz="3200"/>
              <a:t>Oop in python</a:t>
            </a:r>
            <a:endParaRPr kumimoji="1"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C4FFB-D6D3-CA86-CB01-9548F168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600" dirty="0"/>
              <a:t>Key word:</a:t>
            </a:r>
          </a:p>
          <a:p>
            <a:pPr lvl="1">
              <a:lnSpc>
                <a:spcPct val="110000"/>
              </a:lnSpc>
            </a:pPr>
            <a:r>
              <a:rPr kumimoji="1" lang="en-US" altLang="zh-CN" sz="1600" dirty="0">
                <a:highlight>
                  <a:srgbClr val="FF00FF"/>
                </a:highlight>
              </a:rPr>
              <a:t>class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class_name</a:t>
            </a:r>
            <a:r>
              <a:rPr kumimoji="1" lang="en-US" altLang="zh-CN" sz="1600" dirty="0"/>
              <a:t>(parent):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/>
              <a:t>Method</a:t>
            </a:r>
          </a:p>
          <a:p>
            <a:pPr lvl="1">
              <a:lnSpc>
                <a:spcPct val="110000"/>
              </a:lnSpc>
            </a:pPr>
            <a:r>
              <a:rPr kumimoji="1" lang="en-US" altLang="zh-CN" sz="1600" dirty="0"/>
              <a:t>def method_1(</a:t>
            </a:r>
            <a:r>
              <a:rPr kumimoji="1" lang="en-US" altLang="zh-CN" sz="1600" dirty="0">
                <a:highlight>
                  <a:srgbClr val="FF00FF"/>
                </a:highlight>
              </a:rPr>
              <a:t>self</a:t>
            </a:r>
            <a:r>
              <a:rPr kumimoji="1" lang="en-US" altLang="zh-CN" sz="1600" dirty="0"/>
              <a:t>, arg_1, arg_2, …):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zh-CN" sz="1600" dirty="0"/>
              <a:t>         …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/>
              <a:t>Member</a:t>
            </a:r>
          </a:p>
          <a:p>
            <a:pPr lvl="1">
              <a:lnSpc>
                <a:spcPct val="110000"/>
              </a:lnSpc>
            </a:pPr>
            <a:r>
              <a:rPr kumimoji="1" lang="en-US" altLang="zh-CN" sz="1600" dirty="0"/>
              <a:t>self.member_1 = … 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/>
              <a:t>Constructor (special function “__xxx__()”, </a:t>
            </a:r>
            <a:r>
              <a:rPr kumimoji="1" lang="en-US" altLang="zh-CN" sz="1600" dirty="0" err="1"/>
              <a:t>automaticly</a:t>
            </a:r>
            <a:r>
              <a:rPr kumimoji="1" lang="en-US" altLang="zh-CN" sz="1600" dirty="0"/>
              <a:t> run when created)</a:t>
            </a:r>
          </a:p>
          <a:p>
            <a:pPr lvl="1">
              <a:lnSpc>
                <a:spcPct val="110000"/>
              </a:lnSpc>
            </a:pPr>
            <a:r>
              <a:rPr kumimoji="1" lang="en-US" altLang="zh-CN" sz="1600" dirty="0"/>
              <a:t>def __</a:t>
            </a:r>
            <a:r>
              <a:rPr kumimoji="1" lang="en-US" altLang="zh-CN" sz="1600" dirty="0" err="1"/>
              <a:t>init</a:t>
            </a:r>
            <a:r>
              <a:rPr kumimoji="1" lang="en-US" altLang="zh-CN" sz="1600" dirty="0"/>
              <a:t>__(self, arg1, arg2, …):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zh-CN" sz="1600" dirty="0"/>
              <a:t>          …</a:t>
            </a:r>
          </a:p>
          <a:p>
            <a:pPr marL="457200" lvl="1" indent="0">
              <a:lnSpc>
                <a:spcPct val="110000"/>
              </a:lnSpc>
              <a:buNone/>
            </a:pPr>
            <a:endParaRPr kumimoji="1" lang="en-US" altLang="zh-CN" sz="1600" dirty="0"/>
          </a:p>
          <a:p>
            <a:pPr lvl="1">
              <a:lnSpc>
                <a:spcPct val="110000"/>
              </a:lnSpc>
            </a:pPr>
            <a:endParaRPr kumimoji="1"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sz="1600" dirty="0"/>
          </a:p>
          <a:p>
            <a:pPr marL="457200" lvl="1" indent="0">
              <a:lnSpc>
                <a:spcPct val="110000"/>
              </a:lnSpc>
              <a:buNone/>
            </a:pPr>
            <a:endParaRPr kumimoji="1" lang="zh-CN" altLang="en-US" sz="1600" dirty="0"/>
          </a:p>
        </p:txBody>
      </p:sp>
      <p:pic>
        <p:nvPicPr>
          <p:cNvPr id="5" name="图片 4" descr="文本&#10;&#10;中度可信度描述已自动生成">
            <a:extLst>
              <a:ext uri="{FF2B5EF4-FFF2-40B4-BE49-F238E27FC236}">
                <a16:creationId xmlns:a16="http://schemas.microsoft.com/office/drawing/2014/main" id="{F8573A88-FDE3-4615-37BA-7624346AD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1248"/>
            <a:ext cx="5456279" cy="46105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816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EBCCF4-FB68-0E86-E923-77D3B371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651249" cy="1478570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OOP in python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D002D-07F4-02F3-908A-6899DA58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kumimoji="1" lang="en-US" altLang="zh-CN" sz="2000"/>
              <a:t>Create</a:t>
            </a:r>
          </a:p>
          <a:p>
            <a:pPr lvl="1"/>
            <a:r>
              <a:rPr kumimoji="1" lang="en-US" altLang="zh-CN"/>
              <a:t>Obj_1 = Dog_class(init_arg_1, init_arg_2, …)</a:t>
            </a:r>
          </a:p>
          <a:p>
            <a:r>
              <a:rPr kumimoji="1" lang="en-US" altLang="zh-CN" sz="2000"/>
              <a:t>Access</a:t>
            </a:r>
          </a:p>
          <a:p>
            <a:pPr lvl="1"/>
            <a:r>
              <a:rPr kumimoji="1" lang="en-US" altLang="zh-CN"/>
              <a:t>Obj_1.member = … / obj_1.method()</a:t>
            </a:r>
            <a:endParaRPr kumimoji="1" lang="en-US" altLang="zh-CN" dirty="0"/>
          </a:p>
        </p:txBody>
      </p:sp>
      <p:pic>
        <p:nvPicPr>
          <p:cNvPr id="5" name="图片 4" descr="文本&#10;&#10;中度可信度描述已自动生成">
            <a:extLst>
              <a:ext uri="{FF2B5EF4-FFF2-40B4-BE49-F238E27FC236}">
                <a16:creationId xmlns:a16="http://schemas.microsoft.com/office/drawing/2014/main" id="{7D459F6B-376A-16B3-F313-7683C7A55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1248"/>
            <a:ext cx="5456279" cy="46105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9172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EBCCF4-FB68-0E86-E923-77D3B371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800"/>
              <a:t>Task 2 model your tar</a:t>
            </a:r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869BC74A-835D-B4F5-0DF3-4BF57719C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25" y="1108038"/>
            <a:ext cx="4643172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74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F99E-E7CF-BAF9-C0C5-426C45A2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41774"/>
            <a:ext cx="9905998" cy="1478570"/>
          </a:xfrm>
        </p:spPr>
        <p:txBody>
          <a:bodyPr/>
          <a:lstStyle/>
          <a:p>
            <a:r>
              <a:rPr kumimoji="1" lang="en-US" altLang="zh-CN"/>
              <a:t>Part 3 OOP IN real project *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89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C7F2-5A51-9FDC-00D5-7ED6DEFB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85C2C-CBB9-5342-BC4F-09D10DEE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When others write some nodules, they often encapsulate their functions as some classes with their members and methods.</a:t>
            </a:r>
          </a:p>
          <a:p>
            <a:pPr lvl="1"/>
            <a:r>
              <a:rPr kumimoji="1" lang="en-US" altLang="zh-CN" dirty="0"/>
              <a:t>E.g. </a:t>
            </a:r>
            <a:r>
              <a:rPr kumimoji="1" lang="en-US" altLang="zh-CN" dirty="0" err="1"/>
              <a:t>numpy</a:t>
            </a:r>
            <a:r>
              <a:rPr kumimoji="1" lang="en-US" altLang="zh-CN" dirty="0"/>
              <a:t>, pandas, cv2 (</a:t>
            </a:r>
            <a:r>
              <a:rPr kumimoji="1" lang="en-US" altLang="zh-CN" dirty="0" err="1"/>
              <a:t>opencv</a:t>
            </a:r>
            <a:r>
              <a:rPr kumimoji="1" lang="en-US" altLang="zh-CN" dirty="0"/>
              <a:t>) …</a:t>
            </a:r>
          </a:p>
          <a:p>
            <a:r>
              <a:rPr kumimoji="1" lang="en-US" altLang="zh-CN" dirty="0"/>
              <a:t>If you want to use them, install and </a:t>
            </a:r>
            <a:r>
              <a:rPr kumimoji="1" lang="en-US" altLang="zh-CN" dirty="0">
                <a:highlight>
                  <a:srgbClr val="FF00FF"/>
                </a:highlight>
              </a:rPr>
              <a:t>import</a:t>
            </a:r>
          </a:p>
          <a:p>
            <a:pPr lvl="1"/>
            <a:r>
              <a:rPr kumimoji="1" lang="en-US" altLang="zh-CN" dirty="0"/>
              <a:t>E.g. import </a:t>
            </a:r>
            <a:r>
              <a:rPr kumimoji="1" lang="en-US" altLang="zh-CN" dirty="0" err="1"/>
              <a:t>numpy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1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F99E-E7CF-BAF9-C0C5-426C45A2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41774"/>
            <a:ext cx="9905998" cy="1478570"/>
          </a:xfrm>
        </p:spPr>
        <p:txBody>
          <a:bodyPr/>
          <a:lstStyle/>
          <a:p>
            <a:r>
              <a:rPr kumimoji="1" lang="en-US" altLang="zh-CN" dirty="0"/>
              <a:t>Part 1 recap basic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02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DA3BA-07F9-D54E-6A4F-CDECF8A6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 environment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42AA1-95FF-ADDC-4433-37D402A0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install and group all these modules in our projects?         </a:t>
            </a:r>
          </a:p>
          <a:p>
            <a:r>
              <a:rPr kumimoji="1" lang="en-US" altLang="zh-CN" b="1" dirty="0"/>
              <a:t>Anaconda, pip</a:t>
            </a:r>
          </a:p>
          <a:p>
            <a:r>
              <a:rPr kumimoji="1" lang="en-US" altLang="zh-CN" b="1" dirty="0"/>
              <a:t>Anaconda: install python, create an environment with download packages and specified version of python.</a:t>
            </a:r>
          </a:p>
          <a:p>
            <a:r>
              <a:rPr kumimoji="1" lang="en-US" altLang="zh-CN" b="1" dirty="0"/>
              <a:t>Pip: Install python packages with simple command</a:t>
            </a:r>
          </a:p>
          <a:p>
            <a:pPr lvl="1"/>
            <a:r>
              <a:rPr kumimoji="1" lang="en-US" altLang="zh-CN" b="1" dirty="0"/>
              <a:t>E.g. pip install </a:t>
            </a:r>
            <a:r>
              <a:rPr kumimoji="1" lang="en-US" altLang="zh-CN" b="1" dirty="0" err="1"/>
              <a:t>numpy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6361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94484-F365-D120-AC9B-EC9F9688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 robot: from </a:t>
            </a:r>
            <a:r>
              <a:rPr kumimoji="1" lang="en-US" altLang="zh-CN" dirty="0" err="1"/>
              <a:t>oop</a:t>
            </a:r>
            <a:r>
              <a:rPr kumimoji="1" lang="en-US" altLang="zh-CN" dirty="0"/>
              <a:t> 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977D7-A738-3A2C-FB22-C826EFDE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Sensor</a:t>
            </a:r>
          </a:p>
          <a:p>
            <a:r>
              <a:rPr kumimoji="1" lang="en-US" altLang="zh-CN" dirty="0"/>
              <a:t>Controller</a:t>
            </a:r>
          </a:p>
          <a:p>
            <a:r>
              <a:rPr kumimoji="1" lang="en-US" altLang="zh-CN" dirty="0"/>
              <a:t>Motor</a:t>
            </a:r>
          </a:p>
          <a:p>
            <a:r>
              <a:rPr kumimoji="1"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298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14A5-433F-3CBD-A5B8-863E4F21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C2EC3-0A48-2859-243C-CA0EDEB7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print(“hello, world”)</a:t>
            </a:r>
          </a:p>
          <a:p>
            <a:r>
              <a:rPr kumimoji="1" lang="en-US" altLang="zh-CN" dirty="0"/>
              <a:t>Basic numerical operator: +, -, *, /, //, %, **</a:t>
            </a:r>
          </a:p>
          <a:p>
            <a:r>
              <a:rPr kumimoji="1" lang="en-US" altLang="zh-CN" dirty="0"/>
              <a:t>Basic logical operator: and, or, not (&amp;, |, !)</a:t>
            </a:r>
          </a:p>
          <a:p>
            <a:r>
              <a:rPr kumimoji="1" lang="en-US" altLang="zh-CN" dirty="0"/>
              <a:t>Comparison: &lt;, &gt;, &lt;=, &gt;=, ==, !=</a:t>
            </a:r>
          </a:p>
          <a:p>
            <a:r>
              <a:rPr kumimoji="1" lang="en-US" altLang="zh-CN" dirty="0"/>
              <a:t>Variable assignment: =, +=, -=, …</a:t>
            </a:r>
          </a:p>
          <a:p>
            <a:r>
              <a:rPr kumimoji="1" lang="en-US" altLang="zh-CN" dirty="0"/>
              <a:t>Comment: #, ‘’’  ‘’’</a:t>
            </a:r>
          </a:p>
        </p:txBody>
      </p:sp>
    </p:spTree>
    <p:extLst>
      <p:ext uri="{BB962C8B-B14F-4D97-AF65-F5344CB8AC3E}">
        <p14:creationId xmlns:p14="http://schemas.microsoft.com/office/powerpoint/2010/main" val="358744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4BDBF-B553-9468-F657-3C3BD59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DATA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DBB8F-163C-56D5-3AE6-70305298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Wingdings" pitchFamily="2" charset="2"/>
              </a:rPr>
              <a:t>Int      1, 2, 3, 4</a:t>
            </a:r>
          </a:p>
          <a:p>
            <a:r>
              <a:rPr kumimoji="1" lang="en-US" altLang="zh-CN" dirty="0">
                <a:sym typeface="Wingdings" pitchFamily="2" charset="2"/>
              </a:rPr>
              <a:t>Float    1.0, 2.0, 3.0, 4.0</a:t>
            </a:r>
          </a:p>
          <a:p>
            <a:r>
              <a:rPr kumimoji="1" lang="en-US" altLang="zh-CN" dirty="0">
                <a:sym typeface="Wingdings" pitchFamily="2" charset="2"/>
              </a:rPr>
              <a:t>Str      ‘1’, ‘2’, ‘3’, ‘4’      str1 + str2</a:t>
            </a:r>
          </a:p>
          <a:p>
            <a:r>
              <a:rPr kumimoji="1" lang="en-US" altLang="zh-CN" dirty="0">
                <a:sym typeface="Wingdings" pitchFamily="2" charset="2"/>
              </a:rPr>
              <a:t>Bool     True, False (1, 0)</a:t>
            </a:r>
          </a:p>
          <a:p>
            <a:endParaRPr kumimoji="1"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935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4BDBF-B553-9468-F657-3C3BD59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</a:t>
            </a:r>
            <a:r>
              <a:rPr kumimoji="1" lang="en-US" altLang="zh-CN" dirty="0" err="1"/>
              <a:t>DATAtype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DBB8F-163C-56D5-3AE6-70305298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List: [1, 2, 3] #(mutable)</a:t>
            </a:r>
          </a:p>
          <a:p>
            <a:pPr lvl="1"/>
            <a:r>
              <a:rPr kumimoji="1" lang="en-US" altLang="zh-CN" dirty="0"/>
              <a:t>Access: list_1[0]           </a:t>
            </a:r>
            <a:r>
              <a:rPr kumimoji="1" lang="en-US" altLang="zh-CN" dirty="0">
                <a:sym typeface="Wingdings" pitchFamily="2" charset="2"/>
              </a:rPr>
              <a:t>=&gt;        out:  1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List_1.append(x)         =&gt;         [1, 2, 3, x]</a:t>
            </a:r>
            <a:endParaRPr kumimoji="1" lang="en-US" altLang="zh-CN" dirty="0">
              <a:sym typeface="Wingdings" pitchFamily="2" charset="2"/>
            </a:endParaRPr>
          </a:p>
          <a:p>
            <a:pPr lvl="1"/>
            <a:r>
              <a:rPr kumimoji="1" lang="en-US" altLang="zh-CN" dirty="0">
                <a:sym typeface="Wingdings" pitchFamily="2" charset="2"/>
              </a:rPr>
              <a:t>List_1.remove(x)          =&gt;         [1, 2, 3]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List_1.insert(x)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List_1.pop(index)</a:t>
            </a:r>
          </a:p>
        </p:txBody>
      </p:sp>
    </p:spTree>
    <p:extLst>
      <p:ext uri="{BB962C8B-B14F-4D97-AF65-F5344CB8AC3E}">
        <p14:creationId xmlns:p14="http://schemas.microsoft.com/office/powerpoint/2010/main" val="28967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4BDBF-B553-9468-F657-3C3BD59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DATA DATATYPE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DBB8F-163C-56D5-3AE6-70305298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Wingdings" pitchFamily="2" charset="2"/>
              </a:rPr>
              <a:t>Tuple: (1, 2, 3)  #(immutable)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Access: tuple[0]         out: 1</a:t>
            </a:r>
          </a:p>
          <a:p>
            <a:r>
              <a:rPr kumimoji="1" lang="en-US" altLang="zh-CN" dirty="0">
                <a:sym typeface="Wingdings" pitchFamily="2" charset="2"/>
              </a:rPr>
              <a:t>Dictionary: {key: value}.   # map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Access: dictionary[key]       return value</a:t>
            </a:r>
          </a:p>
        </p:txBody>
      </p:sp>
    </p:spTree>
    <p:extLst>
      <p:ext uri="{BB962C8B-B14F-4D97-AF65-F5344CB8AC3E}">
        <p14:creationId xmlns:p14="http://schemas.microsoft.com/office/powerpoint/2010/main" val="33986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27F45-5F9A-F61B-A8C3-553FCCD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control flow (branch)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1D163-308E-CEB9-A5D4-148B3C708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else:</a:t>
            </a:r>
          </a:p>
          <a:p>
            <a:pPr lvl="1"/>
            <a:r>
              <a:rPr kumimoji="1" lang="en-US" altLang="zh-CN" dirty="0"/>
              <a:t>If condition_1:</a:t>
            </a:r>
          </a:p>
          <a:p>
            <a:pPr marL="457200" lvl="1" indent="0">
              <a:buNone/>
            </a:pPr>
            <a:r>
              <a:rPr kumimoji="1" lang="en-US" altLang="zh-CN" dirty="0"/>
              <a:t>   . . . .do_movement_1()</a:t>
            </a:r>
          </a:p>
          <a:p>
            <a:pPr marL="457200" lvl="1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elif</a:t>
            </a:r>
            <a:r>
              <a:rPr kumimoji="1" lang="en-US" altLang="zh-CN" dirty="0"/>
              <a:t> condition_2:</a:t>
            </a:r>
          </a:p>
          <a:p>
            <a:pPr marL="457200" lvl="1" indent="0">
              <a:buNone/>
            </a:pPr>
            <a:r>
              <a:rPr kumimoji="1" lang="en-US" altLang="zh-CN" dirty="0"/>
              <a:t>   . . . .do_movement_2()</a:t>
            </a:r>
          </a:p>
          <a:p>
            <a:pPr marL="457200" lvl="1" indent="0">
              <a:buNone/>
            </a:pPr>
            <a:r>
              <a:rPr kumimoji="1" lang="en-US" altLang="zh-CN" dirty="0"/>
              <a:t>    else:</a:t>
            </a:r>
          </a:p>
          <a:p>
            <a:pPr marL="457200" lvl="1" indent="0">
              <a:buNone/>
            </a:pPr>
            <a:r>
              <a:rPr kumimoji="1" lang="en-US" altLang="zh-CN" dirty="0"/>
              <a:t>    . . . .exit()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89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4673-EF65-60E2-49B4-C8EC97E4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control flow (loop)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030CB-F545-9F21-00B2-F00FD5D9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For: </a:t>
            </a:r>
          </a:p>
          <a:p>
            <a:pPr lvl="1"/>
            <a:r>
              <a:rPr kumimoji="1" lang="en-US" altLang="zh-CN" dirty="0"/>
              <a:t>E.g.   </a:t>
            </a:r>
            <a:r>
              <a:rPr kumimoji="1" lang="en-US" altLang="zh-CN" dirty="0">
                <a:highlight>
                  <a:srgbClr val="FF00FF"/>
                </a:highlight>
              </a:rPr>
              <a:t>for</a:t>
            </a:r>
            <a:r>
              <a:rPr kumimoji="1" lang="en-US" altLang="zh-CN" dirty="0">
                <a:highlight>
                  <a:srgbClr val="0000FF"/>
                </a:highlight>
              </a:rPr>
              <a:t> </a:t>
            </a:r>
            <a:r>
              <a:rPr kumimoji="1" lang="en-US" altLang="zh-CN" dirty="0" err="1">
                <a:highlight>
                  <a:srgbClr val="0000FF"/>
                </a:highlight>
              </a:rPr>
              <a:t>i</a:t>
            </a:r>
            <a:r>
              <a:rPr kumimoji="1" lang="en-US" altLang="zh-CN" dirty="0">
                <a:highlight>
                  <a:srgbClr val="0000FF"/>
                </a:highlight>
              </a:rPr>
              <a:t> </a:t>
            </a:r>
            <a:r>
              <a:rPr kumimoji="1" lang="en-US" altLang="zh-CN" dirty="0">
                <a:highlight>
                  <a:srgbClr val="FF00FF"/>
                </a:highlight>
              </a:rPr>
              <a:t>in</a:t>
            </a:r>
            <a:r>
              <a:rPr kumimoji="1" lang="en-US" altLang="zh-CN" dirty="0"/>
              <a:t> </a:t>
            </a:r>
            <a:r>
              <a:rPr kumimoji="1" lang="en-US" altLang="zh-CN" dirty="0">
                <a:highlight>
                  <a:srgbClr val="FF0000"/>
                </a:highlight>
              </a:rPr>
              <a:t>range(8</a:t>
            </a:r>
            <a:r>
              <a:rPr kumimoji="1" lang="en-US" altLang="zh-CN" dirty="0">
                <a:highlight>
                  <a:srgbClr val="000000"/>
                </a:highlight>
              </a:rPr>
              <a:t>):</a:t>
            </a:r>
          </a:p>
          <a:p>
            <a:pPr marL="457200" lvl="1" indent="0">
              <a:buNone/>
            </a:pPr>
            <a:r>
              <a:rPr kumimoji="1" lang="en-US" altLang="zh-CN" dirty="0"/>
              <a:t>           </a:t>
            </a:r>
            <a:r>
              <a:rPr kumimoji="1" lang="en-US" altLang="zh-CN" dirty="0">
                <a:highlight>
                  <a:srgbClr val="008080"/>
                </a:highlight>
              </a:rPr>
              <a:t>. . . .</a:t>
            </a:r>
            <a:r>
              <a:rPr kumimoji="1" lang="en-US" altLang="zh-CN" dirty="0"/>
              <a:t>do_something_1()      indentation: </a:t>
            </a:r>
            <a:r>
              <a:rPr kumimoji="1" lang="en-US" altLang="zh-CN" dirty="0">
                <a:solidFill>
                  <a:srgbClr val="FF0000"/>
                </a:solidFill>
              </a:rPr>
              <a:t>TAB</a:t>
            </a:r>
          </a:p>
          <a:p>
            <a:pPr marL="457200" lvl="1" indent="0">
              <a:buNone/>
            </a:pPr>
            <a:r>
              <a:rPr kumimoji="1" lang="en-US" altLang="zh-CN" dirty="0"/>
              <a:t>	    </a:t>
            </a:r>
            <a:r>
              <a:rPr kumimoji="1" lang="en-US" altLang="zh-CN" dirty="0">
                <a:highlight>
                  <a:srgbClr val="008080"/>
                </a:highlight>
              </a:rPr>
              <a:t>. . . . </a:t>
            </a:r>
            <a:r>
              <a:rPr kumimoji="1" lang="en-US" altLang="zh-CN" dirty="0"/>
              <a:t>Do_something_2()     </a:t>
            </a:r>
          </a:p>
          <a:p>
            <a:pPr marL="457200" lvl="1" indent="0">
              <a:buNone/>
            </a:pPr>
            <a:r>
              <a:rPr kumimoji="1" lang="en-US" altLang="zh-CN" dirty="0"/>
              <a:t>** range(number) **</a:t>
            </a:r>
          </a:p>
          <a:p>
            <a:pPr marL="457200" lvl="1" indent="0">
              <a:buNone/>
            </a:pPr>
            <a:r>
              <a:rPr kumimoji="1" lang="en-US" altLang="zh-CN" dirty="0"/>
              <a:t>Return [0, 1, 2, 3, … , n – 1]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0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4673-EF65-60E2-49B4-C8EC97E4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control flow (loop)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BBB3C1D-A93C-561B-049D-4CFB64F5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kumimoji="1" lang="en-US" altLang="zh-CN" dirty="0">
                <a:sym typeface="Wingdings" pitchFamily="2" charset="2"/>
              </a:rPr>
              <a:t>While: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while condition_1 and condition_2:</a:t>
            </a:r>
          </a:p>
          <a:p>
            <a:pPr marL="457200" lvl="1" indent="0">
              <a:buNone/>
            </a:pPr>
            <a:r>
              <a:rPr kumimoji="1" lang="en-US" altLang="zh-CN" dirty="0">
                <a:sym typeface="Wingdings" pitchFamily="2" charset="2"/>
              </a:rPr>
              <a:t>	   do_something_1()</a:t>
            </a:r>
          </a:p>
          <a:p>
            <a:pPr marL="457200" lvl="1" indent="0">
              <a:buNone/>
            </a:pPr>
            <a:r>
              <a:rPr kumimoji="1" lang="en-US" altLang="zh-CN" dirty="0">
                <a:sym typeface="Wingdings" pitchFamily="2" charset="2"/>
              </a:rPr>
              <a:t>Repeat until the condition is no longer satisfied</a:t>
            </a:r>
          </a:p>
        </p:txBody>
      </p:sp>
    </p:spTree>
    <p:extLst>
      <p:ext uri="{BB962C8B-B14F-4D97-AF65-F5344CB8AC3E}">
        <p14:creationId xmlns:p14="http://schemas.microsoft.com/office/powerpoint/2010/main" val="2962398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4052</TotalTime>
  <Words>765</Words>
  <Application>Microsoft Macintosh PowerPoint</Application>
  <PresentationFormat>宽屏</PresentationFormat>
  <Paragraphs>117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Tw Cen MT</vt:lpstr>
      <vt:lpstr>电路</vt:lpstr>
      <vt:lpstr>ADVANCED Python (OOP)</vt:lpstr>
      <vt:lpstr>Part 1 recap basic</vt:lpstr>
      <vt:lpstr>Basic syntax</vt:lpstr>
      <vt:lpstr>BASIC DATA type</vt:lpstr>
      <vt:lpstr>BASIC DATAtype</vt:lpstr>
      <vt:lpstr>BASIC DATA DATATYPE</vt:lpstr>
      <vt:lpstr>Basic control flow (branch)</vt:lpstr>
      <vt:lpstr>Basic control flow (loop)</vt:lpstr>
      <vt:lpstr>Basic control flow (loop)</vt:lpstr>
      <vt:lpstr>Function</vt:lpstr>
      <vt:lpstr>Task 1: calculate </vt:lpstr>
      <vt:lpstr>Part 2 INTRODUCTION to OOP</vt:lpstr>
      <vt:lpstr>Object Oriented Programming</vt:lpstr>
      <vt:lpstr>OOP vs. Pop</vt:lpstr>
      <vt:lpstr>Oop in python</vt:lpstr>
      <vt:lpstr>OOP in python</vt:lpstr>
      <vt:lpstr>Task 2 model your tar</vt:lpstr>
      <vt:lpstr>Part 3 OOP IN real project *</vt:lpstr>
      <vt:lpstr>module</vt:lpstr>
      <vt:lpstr>Python environment</vt:lpstr>
      <vt:lpstr>Our robot: from oop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(OOP)</dc:title>
  <dc:creator>Wu Huan</dc:creator>
  <cp:lastModifiedBy>Wu Huan</cp:lastModifiedBy>
  <cp:revision>1</cp:revision>
  <dcterms:created xsi:type="dcterms:W3CDTF">2022-09-20T12:21:00Z</dcterms:created>
  <dcterms:modified xsi:type="dcterms:W3CDTF">2022-09-23T07:53:14Z</dcterms:modified>
</cp:coreProperties>
</file>