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4"/>
  </p:handoutMasterIdLst>
  <p:sldIdLst>
    <p:sldId id="256" r:id="rId2"/>
    <p:sldId id="268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1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E478D9-6D53-4822-8F6E-E7BAA57108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91DC0-C00A-4ADE-B75C-98B7DCADE5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2893D-0538-44F9-887D-EC5B79A40123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DCCDD-6358-4BFC-9F99-0674662A21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B77D9-261D-4F14-941D-BF4ED810C9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7C750-0A09-46D1-961D-A68FD082A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83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610E-5452-4546-B4F4-2060E2E1D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89679-3780-4724-B279-7DA2052F5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FC1CF-344D-42D6-8CE0-07122C3C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A9E6-F282-4152-80A4-749A5DBEF79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88064-E583-4D32-8E8A-E94AEA56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74B24-D683-41CA-A745-2F94139E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F386-4298-4377-BB12-A7BF64D9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9D3B-645F-4EBD-80C1-A9CA3468B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77927-F555-4952-A11B-2E8CED5CF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474FD-6E72-41F4-91FE-805BD389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A9E6-F282-4152-80A4-749A5DBEF79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C1936-4099-43CA-81A1-168C34D5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8E8B-D946-45B3-8C40-50809797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F386-4298-4377-BB12-A7BF64D9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1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22826-469C-4D20-912E-D1811DEA0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EF101-FA92-4E26-BA27-125424B9F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85F98-4819-46C9-BD6C-99BAAE9F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A9E6-F282-4152-80A4-749A5DBEF79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FC69B-CCD3-49A3-A392-1BA19B2E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09728-3A68-4AFC-A20F-7B1ABBD9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F386-4298-4377-BB12-A7BF64D9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2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20B4-5D13-453E-A948-79ACA6D9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52F6-CF56-47BF-A8B1-158D6C397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EBC42-9EE3-462C-B429-9C820FAA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A9E6-F282-4152-80A4-749A5DBEF79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6C021-322C-4274-ADCE-617AAB23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74BF9-9307-411C-97CF-BA35A101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F386-4298-4377-BB12-A7BF64D9EF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54F6AB-5F78-4924-A889-CD93103BC22A}"/>
              </a:ext>
            </a:extLst>
          </p:cNvPr>
          <p:cNvCxnSpPr/>
          <p:nvPr userDrawn="1"/>
        </p:nvCxnSpPr>
        <p:spPr>
          <a:xfrm>
            <a:off x="1027234" y="1151793"/>
            <a:ext cx="10137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6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029A-EF68-4DB2-95FB-1BAB1345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89535-10BD-4FCA-904C-BF930C64B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7593E-53BC-4CE5-B5E2-F6D3C1E8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A9E6-F282-4152-80A4-749A5DBEF79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75E8B-977A-45F6-98D8-F578D3F2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60768-D899-4BC5-BF1C-E8212F9C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F386-4298-4377-BB12-A7BF64D9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2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62D2-6137-45BC-A547-7983184A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861B-174E-4734-9C18-2C22112FB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37D8E-65AB-4962-8EE8-AE18BC859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BAC19-D6D6-4EC6-B57E-80A3B671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A9E6-F282-4152-80A4-749A5DBEF79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3ADE6-B205-4ED2-952F-7B4D55EB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B4A9C-1CFB-4616-A7F0-DDA565EB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F386-4298-4377-BB12-A7BF64D9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1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089F-3B58-4B60-91F2-0925CB8DD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1981D-680F-4EB3-97AF-149AD7799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C4636-F845-4645-A270-C60BD26D4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561B5-7A8C-4F79-95E1-EBF3BFCC9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68D2D-CA61-45ED-A51A-6233FB472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D67EC-6BAF-43AB-857C-9DFCD6F7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A9E6-F282-4152-80A4-749A5DBEF79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FF4B4-BB55-4AFC-ADB6-405F17B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270CB-FC7A-4BDD-83E1-F9868990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F386-4298-4377-BB12-A7BF64D9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0F32-CC06-4134-8180-1E324581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FFFFF-85A0-4D11-AC3A-7569B441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A9E6-F282-4152-80A4-749A5DBEF79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D273A-0080-4F53-8E97-958CC910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3D8C1-4E38-49E8-B098-69998F16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F386-4298-4377-BB12-A7BF64D9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1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7748D-3B6C-418C-8E9F-C587A78B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A9E6-F282-4152-80A4-749A5DBEF79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F4E37-9556-4A68-A45F-5661D2AF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7A81F-6511-47BC-8585-727E29B1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F386-4298-4377-BB12-A7BF64D9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2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9902-592C-4BC6-AC30-0DD425DE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4BB4-4AC4-40D0-B306-3714A9C5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D92DF-BF97-49BB-99D3-89AE9F7F6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B3A93-A043-4831-B0DA-5B6F2D37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A9E6-F282-4152-80A4-749A5DBEF79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01C38-C1F3-453B-8541-F5B5ABE7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56620-35CC-457E-82F5-4518BCF0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F386-4298-4377-BB12-A7BF64D9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3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CB97-6D11-46B8-8BB3-F117A76F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C87BD-6B5E-4CF6-A816-C89D62405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935E3-90A8-47A2-86A1-3545B4B6F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D4B29-900E-418E-9093-26B12F6B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A9E6-F282-4152-80A4-749A5DBEF79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F4D43-DC12-445D-A178-7DF8B9A2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93ACD-C0D5-4F0A-9096-9B97012D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F386-4298-4377-BB12-A7BF64D9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3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AEE7C-6CC5-4F57-840C-C6E85400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23EF2-A068-43D4-B85E-C17AD11FB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168A-E64E-47FB-AC5B-91E0F6FB7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BA9E6-F282-4152-80A4-749A5DBEF79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73B96-9D87-43BF-835E-023F0CB3F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E5483-F5A0-4308-AF5C-F8D63E8C2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8F386-4298-4377-BB12-A7BF64D9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4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9459-B5C2-473C-8C16-2EB5317C7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ALIGN RF Blocks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2420E-3426-439B-A815-9EF6B3C5A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Jitesh Poojary</a:t>
            </a:r>
          </a:p>
        </p:txBody>
      </p:sp>
    </p:spTree>
    <p:extLst>
      <p:ext uri="{BB962C8B-B14F-4D97-AF65-F5344CB8AC3E}">
        <p14:creationId xmlns:p14="http://schemas.microsoft.com/office/powerpoint/2010/main" val="126011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FFC3-589F-4104-AF27-A9E5F10D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/>
          <a:lstStyle/>
          <a:p>
            <a:r>
              <a:rPr lang="en-US" dirty="0"/>
              <a:t>Filter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C8F87B-1AEC-45D1-80FE-4154C5DEB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683" y="1305018"/>
            <a:ext cx="4362991" cy="47052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D83A54-8745-4366-BC56-492341C82D2A}"/>
              </a:ext>
            </a:extLst>
          </p:cNvPr>
          <p:cNvSpPr txBox="1"/>
          <p:nvPr/>
        </p:nvSpPr>
        <p:spPr>
          <a:xfrm>
            <a:off x="4172505" y="6212581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11. Band Pass filter and its layout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B7C95DF8-DBB6-4C7D-8567-77DC3097A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5" y="1876656"/>
            <a:ext cx="3431494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5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FFC3-589F-4104-AF27-A9E5F10D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/>
          <a:lstStyle/>
          <a:p>
            <a:r>
              <a:rPr lang="en-US" dirty="0"/>
              <a:t>Phased Array System</a:t>
            </a:r>
          </a:p>
        </p:txBody>
      </p:sp>
      <p:pic>
        <p:nvPicPr>
          <p:cNvPr id="5" name="Content Placeholder 4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id="{85DA7B7B-A430-4A62-A7DB-514435CCA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944" y="1219200"/>
            <a:ext cx="4613062" cy="47291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FE90A1-5311-48EB-9BA2-E0A529CD1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286" y="1857374"/>
            <a:ext cx="4613063" cy="3907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9148CB-8533-41D7-9CBB-15B4826901AF}"/>
              </a:ext>
            </a:extLst>
          </p:cNvPr>
          <p:cNvSpPr txBox="1"/>
          <p:nvPr/>
        </p:nvSpPr>
        <p:spPr>
          <a:xfrm>
            <a:off x="961077" y="1305018"/>
            <a:ext cx="2305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Applications: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MIMO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RADAR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58F71-5545-4A7E-9BBB-8722287F37A5}"/>
              </a:ext>
            </a:extLst>
          </p:cNvPr>
          <p:cNvSpPr txBox="1"/>
          <p:nvPr/>
        </p:nvSpPr>
        <p:spPr>
          <a:xfrm>
            <a:off x="2858610" y="6027938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12. RF wave received at an angle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C112CE-3978-4100-8D15-EBCDF345DA99}"/>
              </a:ext>
            </a:extLst>
          </p:cNvPr>
          <p:cNvSpPr txBox="1"/>
          <p:nvPr/>
        </p:nvSpPr>
        <p:spPr>
          <a:xfrm>
            <a:off x="7631006" y="6027938"/>
            <a:ext cx="361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13. Beamforming in phased array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CD23C6D-3381-448C-A571-6EF0F84A9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408731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43C911-854D-4BF5-8968-17F169CAF0BB}"/>
                  </a:ext>
                </a:extLst>
              </p:cNvPr>
              <p:cNvSpPr txBox="1"/>
              <p:nvPr/>
            </p:nvSpPr>
            <p:spPr>
              <a:xfrm>
                <a:off x="359887" y="3429000"/>
                <a:ext cx="3136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⁡[(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43C911-854D-4BF5-8968-17F169CAF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87" y="3429000"/>
                <a:ext cx="3136371" cy="276999"/>
              </a:xfrm>
              <a:prstGeom prst="rect">
                <a:avLst/>
              </a:prstGeom>
              <a:blipFill>
                <a:blip r:embed="rId7"/>
                <a:stretch>
                  <a:fillRect l="-1165" t="-4444" r="-252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22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FFC3-589F-4104-AF27-A9E5F10D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/>
          <a:lstStyle/>
          <a:p>
            <a:r>
              <a:rPr lang="en-US" dirty="0"/>
              <a:t>Full Chip Phased Array 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CC2957EC-F168-4FFF-B3EF-8760A517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447060"/>
            <a:ext cx="4476750" cy="4729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0F8D3B3-E6FF-4BC6-9DD4-A6EC56D60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1" y="1929552"/>
            <a:ext cx="7038974" cy="34813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28CBDD-8936-4994-9557-798A87F743F6}"/>
              </a:ext>
            </a:extLst>
          </p:cNvPr>
          <p:cNvSpPr txBox="1"/>
          <p:nvPr/>
        </p:nvSpPr>
        <p:spPr>
          <a:xfrm>
            <a:off x="2467992" y="6308208"/>
            <a:ext cx="775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14. Full chip block diagram of 2 antenna phased array and chip micrograph</a:t>
            </a:r>
          </a:p>
        </p:txBody>
      </p:sp>
    </p:spTree>
    <p:extLst>
      <p:ext uri="{BB962C8B-B14F-4D97-AF65-F5344CB8AC3E}">
        <p14:creationId xmlns:p14="http://schemas.microsoft.com/office/powerpoint/2010/main" val="339893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1CD2-ADE5-47C0-92A0-F61DE7CF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46528-C0A1-4186-8A62-30899773C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4774291"/>
          </a:xfrm>
        </p:spPr>
        <p:txBody>
          <a:bodyPr/>
          <a:lstStyle/>
          <a:p>
            <a:r>
              <a:rPr lang="en-US" dirty="0"/>
              <a:t>RF Receiver System</a:t>
            </a:r>
          </a:p>
          <a:p>
            <a:r>
              <a:rPr lang="en-US" dirty="0"/>
              <a:t>RF blocks &amp; layout</a:t>
            </a:r>
          </a:p>
          <a:p>
            <a:r>
              <a:rPr lang="en-US" dirty="0"/>
              <a:t>Phased array chip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8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FFC3-589F-4104-AF27-A9E5F10D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7386"/>
          </a:xfrm>
        </p:spPr>
        <p:txBody>
          <a:bodyPr>
            <a:normAutofit/>
          </a:bodyPr>
          <a:lstStyle/>
          <a:p>
            <a:r>
              <a:rPr lang="en-US" dirty="0"/>
              <a:t>RF Wireless system</a:t>
            </a:r>
          </a:p>
        </p:txBody>
      </p:sp>
      <p:pic>
        <p:nvPicPr>
          <p:cNvPr id="4" name="Content Placeholder 3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8C1A21B-4D3B-438D-8E2E-316CA784F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92" y="1940240"/>
            <a:ext cx="4838700" cy="39700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2E77BD-DE28-4592-9C66-77F913F9DFA8}"/>
              </a:ext>
            </a:extLst>
          </p:cNvPr>
          <p:cNvSpPr/>
          <p:nvPr/>
        </p:nvSpPr>
        <p:spPr>
          <a:xfrm>
            <a:off x="921226" y="1417288"/>
            <a:ext cx="35836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504D"/>
                </a:solidFill>
              </a:rPr>
              <a:t>Radio Frequency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Noise Amplifier (LNA)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Mixers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Oscillators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E2E53A-99DF-4E59-B649-37117F6730FE}"/>
              </a:ext>
            </a:extLst>
          </p:cNvPr>
          <p:cNvCxnSpPr/>
          <p:nvPr/>
        </p:nvCxnSpPr>
        <p:spPr bwMode="auto">
          <a:xfrm flipH="1">
            <a:off x="7608163" y="1526966"/>
            <a:ext cx="798990" cy="0"/>
          </a:xfrm>
          <a:prstGeom prst="straightConnector1">
            <a:avLst/>
          </a:prstGeom>
          <a:noFill/>
          <a:ln w="22225">
            <a:solidFill>
              <a:srgbClr val="FFC00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6143DE-C770-4AE8-B953-0FA27A914B35}"/>
              </a:ext>
            </a:extLst>
          </p:cNvPr>
          <p:cNvSpPr txBox="1"/>
          <p:nvPr/>
        </p:nvSpPr>
        <p:spPr>
          <a:xfrm>
            <a:off x="6375132" y="134523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RF section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7190DB-267B-424A-ACA2-AAB3B2CC2D87}"/>
              </a:ext>
            </a:extLst>
          </p:cNvPr>
          <p:cNvCxnSpPr/>
          <p:nvPr/>
        </p:nvCxnSpPr>
        <p:spPr bwMode="auto">
          <a:xfrm>
            <a:off x="8407153" y="1526966"/>
            <a:ext cx="870012" cy="0"/>
          </a:xfrm>
          <a:prstGeom prst="straightConnector1">
            <a:avLst/>
          </a:prstGeom>
          <a:noFill/>
          <a:ln w="22225">
            <a:solidFill>
              <a:srgbClr val="00B05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0D5A81-FC3B-477B-92EF-E9F7156ECDC1}"/>
              </a:ext>
            </a:extLst>
          </p:cNvPr>
          <p:cNvSpPr txBox="1"/>
          <p:nvPr/>
        </p:nvSpPr>
        <p:spPr>
          <a:xfrm>
            <a:off x="9277165" y="1356072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Baseband Section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27107A-D63B-4D43-BE24-B5B536FE90F9}"/>
              </a:ext>
            </a:extLst>
          </p:cNvPr>
          <p:cNvSpPr/>
          <p:nvPr/>
        </p:nvSpPr>
        <p:spPr>
          <a:xfrm>
            <a:off x="6346840" y="2343713"/>
            <a:ext cx="720267" cy="7013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006F9-CBC6-4C0D-B4E4-0444618751A3}"/>
              </a:ext>
            </a:extLst>
          </p:cNvPr>
          <p:cNvSpPr txBox="1"/>
          <p:nvPr/>
        </p:nvSpPr>
        <p:spPr>
          <a:xfrm>
            <a:off x="6411058" y="197438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EEE3F8-FE5A-4832-B6F0-D98A283096B3}"/>
              </a:ext>
            </a:extLst>
          </p:cNvPr>
          <p:cNvSpPr/>
          <p:nvPr/>
        </p:nvSpPr>
        <p:spPr>
          <a:xfrm>
            <a:off x="7537142" y="2375421"/>
            <a:ext cx="720256" cy="66472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BE61B-701D-4E16-81A4-3196F6216DD5}"/>
              </a:ext>
            </a:extLst>
          </p:cNvPr>
          <p:cNvSpPr txBox="1"/>
          <p:nvPr/>
        </p:nvSpPr>
        <p:spPr>
          <a:xfrm>
            <a:off x="7537142" y="1992717"/>
            <a:ext cx="73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Mixer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08C71F-E83D-4F96-97FD-D16C6629769F}"/>
              </a:ext>
            </a:extLst>
          </p:cNvPr>
          <p:cNvSpPr/>
          <p:nvPr/>
        </p:nvSpPr>
        <p:spPr>
          <a:xfrm>
            <a:off x="7537142" y="3169341"/>
            <a:ext cx="720244" cy="5681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75D95-3892-4BCA-9E6C-A24C0906C7BF}"/>
              </a:ext>
            </a:extLst>
          </p:cNvPr>
          <p:cNvSpPr txBox="1"/>
          <p:nvPr/>
        </p:nvSpPr>
        <p:spPr>
          <a:xfrm>
            <a:off x="6375132" y="3299285"/>
            <a:ext cx="11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Oscillator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E3713-05A1-4113-9081-8873AC89A398}"/>
              </a:ext>
            </a:extLst>
          </p:cNvPr>
          <p:cNvSpPr/>
          <p:nvPr/>
        </p:nvSpPr>
        <p:spPr>
          <a:xfrm>
            <a:off x="8803072" y="2375420"/>
            <a:ext cx="794371" cy="664727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310D2-3ED5-496F-94EE-797961136D95}"/>
              </a:ext>
            </a:extLst>
          </p:cNvPr>
          <p:cNvSpPr txBox="1"/>
          <p:nvPr/>
        </p:nvSpPr>
        <p:spPr>
          <a:xfrm>
            <a:off x="8653661" y="1741803"/>
            <a:ext cx="1247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Baseband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Amplifier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73FADD-D1A6-4024-A8EB-01EBE59973DE}"/>
              </a:ext>
            </a:extLst>
          </p:cNvPr>
          <p:cNvSpPr/>
          <p:nvPr/>
        </p:nvSpPr>
        <p:spPr>
          <a:xfrm>
            <a:off x="9746854" y="2388134"/>
            <a:ext cx="931956" cy="652013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1B6E99-9BE9-4B27-AEB4-AAF7FA327258}"/>
              </a:ext>
            </a:extLst>
          </p:cNvPr>
          <p:cNvSpPr txBox="1"/>
          <p:nvPr/>
        </p:nvSpPr>
        <p:spPr>
          <a:xfrm>
            <a:off x="9900669" y="195401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2EF21D-9DD0-4ED0-9B22-B096E2D498B9}"/>
              </a:ext>
            </a:extLst>
          </p:cNvPr>
          <p:cNvSpPr/>
          <p:nvPr/>
        </p:nvSpPr>
        <p:spPr>
          <a:xfrm>
            <a:off x="7534189" y="4021005"/>
            <a:ext cx="720243" cy="664726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469570-161B-4182-959C-668BC1F7C91C}"/>
              </a:ext>
            </a:extLst>
          </p:cNvPr>
          <p:cNvSpPr txBox="1"/>
          <p:nvPr/>
        </p:nvSpPr>
        <p:spPr>
          <a:xfrm>
            <a:off x="6890045" y="416870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BPF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F90F32-0DAA-4628-A50F-AA3FF47F6213}"/>
              </a:ext>
            </a:extLst>
          </p:cNvPr>
          <p:cNvSpPr/>
          <p:nvPr/>
        </p:nvSpPr>
        <p:spPr>
          <a:xfrm>
            <a:off x="7534188" y="4944869"/>
            <a:ext cx="720243" cy="7021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3C7F16-2404-43E5-9DD2-6E6C5AEA723F}"/>
              </a:ext>
            </a:extLst>
          </p:cNvPr>
          <p:cNvSpPr txBox="1"/>
          <p:nvPr/>
        </p:nvSpPr>
        <p:spPr>
          <a:xfrm>
            <a:off x="6629073" y="4951307"/>
            <a:ext cx="850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Phase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Shifter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FCA687-C0C3-4B86-A8BC-28D183D3AA7A}"/>
              </a:ext>
            </a:extLst>
          </p:cNvPr>
          <p:cNvCxnSpPr/>
          <p:nvPr/>
        </p:nvCxnSpPr>
        <p:spPr>
          <a:xfrm>
            <a:off x="8405049" y="1471210"/>
            <a:ext cx="0" cy="447434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FF2534-77FB-416C-B641-64A7FE4120CF}"/>
              </a:ext>
            </a:extLst>
          </p:cNvPr>
          <p:cNvSpPr txBox="1"/>
          <p:nvPr/>
        </p:nvSpPr>
        <p:spPr>
          <a:xfrm>
            <a:off x="7272074" y="6251319"/>
            <a:ext cx="247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1. RF receiver system</a:t>
            </a:r>
          </a:p>
        </p:txBody>
      </p:sp>
    </p:spTree>
    <p:extLst>
      <p:ext uri="{BB962C8B-B14F-4D97-AF65-F5344CB8AC3E}">
        <p14:creationId xmlns:p14="http://schemas.microsoft.com/office/powerpoint/2010/main" val="378596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FFC3-589F-4104-AF27-A9E5F10D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/>
          <a:lstStyle/>
          <a:p>
            <a:r>
              <a:rPr lang="en-US" dirty="0"/>
              <a:t>Low Noise Amplifier</a:t>
            </a:r>
          </a:p>
        </p:txBody>
      </p:sp>
      <p:pic>
        <p:nvPicPr>
          <p:cNvPr id="9" name="Content Placeholder 8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3A03E41E-4A24-4557-A09B-8DD30B880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979" y="2098169"/>
            <a:ext cx="3531713" cy="274819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6C55CF-BB65-421F-8EF4-8BF3A4D84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609" y="2098168"/>
            <a:ext cx="2570325" cy="28902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BE8157-0C67-4D40-AECC-E786569713EB}"/>
              </a:ext>
            </a:extLst>
          </p:cNvPr>
          <p:cNvSpPr txBox="1"/>
          <p:nvPr/>
        </p:nvSpPr>
        <p:spPr>
          <a:xfrm>
            <a:off x="1120066" y="1576806"/>
            <a:ext cx="3700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Sets Noise figure to certain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Typically single level transistor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4357F4-8563-43EA-89DB-63E266865742}"/>
              </a:ext>
            </a:extLst>
          </p:cNvPr>
          <p:cNvSpPr txBox="1"/>
          <p:nvPr/>
        </p:nvSpPr>
        <p:spPr>
          <a:xfrm>
            <a:off x="4665787" y="5308846"/>
            <a:ext cx="320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2. Common Source (CS) 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79C7D-521F-4845-AC5B-2013B67A26F4}"/>
              </a:ext>
            </a:extLst>
          </p:cNvPr>
          <p:cNvSpPr txBox="1"/>
          <p:nvPr/>
        </p:nvSpPr>
        <p:spPr>
          <a:xfrm>
            <a:off x="8176334" y="5308846"/>
            <a:ext cx="302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3. Common Gate (CG) type</a:t>
            </a:r>
          </a:p>
        </p:txBody>
      </p:sp>
    </p:spTree>
    <p:extLst>
      <p:ext uri="{BB962C8B-B14F-4D97-AF65-F5344CB8AC3E}">
        <p14:creationId xmlns:p14="http://schemas.microsoft.com/office/powerpoint/2010/main" val="121396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FFC3-589F-4104-AF27-A9E5F10D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/>
          <a:lstStyle/>
          <a:p>
            <a:r>
              <a:rPr lang="en-US" dirty="0"/>
              <a:t>Low Noise Amplifier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2C837D-0642-4884-A207-D3403D54C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55432"/>
            <a:ext cx="4578713" cy="352443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37EC9F-FC22-4E5C-A9EB-5D4813DF37A2}"/>
              </a:ext>
            </a:extLst>
          </p:cNvPr>
          <p:cNvSpPr txBox="1"/>
          <p:nvPr/>
        </p:nvSpPr>
        <p:spPr>
          <a:xfrm>
            <a:off x="3114089" y="5959762"/>
            <a:ext cx="485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4. Differential Configuration LNA and its layout</a:t>
            </a:r>
          </a:p>
        </p:txBody>
      </p:sp>
      <p:pic>
        <p:nvPicPr>
          <p:cNvPr id="12" name="Picture 11" descr="A circuit board&#10;&#10;Description generated with high confidence">
            <a:extLst>
              <a:ext uri="{FF2B5EF4-FFF2-40B4-BE49-F238E27FC236}">
                <a16:creationId xmlns:a16="http://schemas.microsoft.com/office/drawing/2014/main" id="{E6B97B5E-A1F2-4CB0-B37C-7411D95F3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857" y="1266745"/>
            <a:ext cx="6218027" cy="43245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228E1A-1DDF-4433-A822-65C2E8696BD5}"/>
              </a:ext>
            </a:extLst>
          </p:cNvPr>
          <p:cNvSpPr/>
          <p:nvPr/>
        </p:nvSpPr>
        <p:spPr>
          <a:xfrm>
            <a:off x="6338656" y="2618913"/>
            <a:ext cx="2139519" cy="23212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6BBC18-9A4A-448E-867D-D12F4AD9BD51}"/>
              </a:ext>
            </a:extLst>
          </p:cNvPr>
          <p:cNvSpPr/>
          <p:nvPr/>
        </p:nvSpPr>
        <p:spPr>
          <a:xfrm>
            <a:off x="8824404" y="2618913"/>
            <a:ext cx="2228295" cy="23212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01EB1F-B1F3-4804-8B9C-D02EA0E7FF29}"/>
              </a:ext>
            </a:extLst>
          </p:cNvPr>
          <p:cNvSpPr txBox="1"/>
          <p:nvPr/>
        </p:nvSpPr>
        <p:spPr>
          <a:xfrm>
            <a:off x="7223760" y="5161280"/>
            <a:ext cx="45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2C10B0-9360-46A1-984F-423A072D7325}"/>
              </a:ext>
            </a:extLst>
          </p:cNvPr>
          <p:cNvSpPr txBox="1"/>
          <p:nvPr/>
        </p:nvSpPr>
        <p:spPr>
          <a:xfrm>
            <a:off x="9580880" y="516128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</a:t>
            </a:r>
          </a:p>
        </p:txBody>
      </p:sp>
    </p:spTree>
    <p:extLst>
      <p:ext uri="{BB962C8B-B14F-4D97-AF65-F5344CB8AC3E}">
        <p14:creationId xmlns:p14="http://schemas.microsoft.com/office/powerpoint/2010/main" val="64442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FFC3-589F-4104-AF27-A9E5F10D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/>
          <a:lstStyle/>
          <a:p>
            <a:r>
              <a:rPr lang="en-US" dirty="0"/>
              <a:t>Mixer</a:t>
            </a:r>
          </a:p>
        </p:txBody>
      </p:sp>
      <p:pic>
        <p:nvPicPr>
          <p:cNvPr id="6" name="Content Placeholder 5" descr="A picture containing object, antenna&#10;&#10;Description generated with high confidence">
            <a:extLst>
              <a:ext uri="{FF2B5EF4-FFF2-40B4-BE49-F238E27FC236}">
                <a16:creationId xmlns:a16="http://schemas.microsoft.com/office/drawing/2014/main" id="{3F8C0A51-6B1D-4A8C-BFF3-FEA8AFA06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40" y="1712462"/>
            <a:ext cx="3619500" cy="377952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AF1F2D-B4D4-4DC3-B486-142E2CC7D9DB}"/>
              </a:ext>
            </a:extLst>
          </p:cNvPr>
          <p:cNvSpPr txBox="1"/>
          <p:nvPr/>
        </p:nvSpPr>
        <p:spPr>
          <a:xfrm>
            <a:off x="1129591" y="1305018"/>
            <a:ext cx="2489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Converts RF signal to baseband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RF level inputs</a:t>
            </a:r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CC4FE3F-BF39-4608-BEA0-8CF864CF0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305" y="1712462"/>
            <a:ext cx="4853940" cy="3779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D8EC0A-CA91-4280-8840-A64777225E28}"/>
              </a:ext>
            </a:extLst>
          </p:cNvPr>
          <p:cNvSpPr txBox="1"/>
          <p:nvPr/>
        </p:nvSpPr>
        <p:spPr>
          <a:xfrm>
            <a:off x="3580755" y="5899426"/>
            <a:ext cx="279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5. Single Balanced Mixer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50483C-7F6C-4AD8-A317-4E749D7AEF8E}"/>
              </a:ext>
            </a:extLst>
          </p:cNvPr>
          <p:cNvSpPr txBox="1"/>
          <p:nvPr/>
        </p:nvSpPr>
        <p:spPr>
          <a:xfrm>
            <a:off x="7984229" y="5899426"/>
            <a:ext cx="291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6. Double Balanced Mixer</a:t>
            </a:r>
          </a:p>
        </p:txBody>
      </p:sp>
    </p:spTree>
    <p:extLst>
      <p:ext uri="{BB962C8B-B14F-4D97-AF65-F5344CB8AC3E}">
        <p14:creationId xmlns:p14="http://schemas.microsoft.com/office/powerpoint/2010/main" val="313153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FFC3-589F-4104-AF27-A9E5F10D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/>
          <a:lstStyle/>
          <a:p>
            <a:r>
              <a:rPr lang="en-US" dirty="0"/>
              <a:t>Mixer</a:t>
            </a:r>
          </a:p>
        </p:txBody>
      </p:sp>
      <p:pic>
        <p:nvPicPr>
          <p:cNvPr id="5" name="Content Placeholder 4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7568F2CB-7FCF-4A00-824A-B06DF644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99" y="1411545"/>
            <a:ext cx="5267641" cy="410164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966F47-4432-4BA8-A10B-2902D977E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17112"/>
            <a:ext cx="5357812" cy="4583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5A6626-DBDF-4384-A6B4-20A5FB379C43}"/>
              </a:ext>
            </a:extLst>
          </p:cNvPr>
          <p:cNvSpPr txBox="1"/>
          <p:nvPr/>
        </p:nvSpPr>
        <p:spPr>
          <a:xfrm>
            <a:off x="3213458" y="6034948"/>
            <a:ext cx="52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7. Improved Double Balanced Mixer and its layout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19085F-BDB8-41E7-9B32-94E3B1035AB1}"/>
              </a:ext>
            </a:extLst>
          </p:cNvPr>
          <p:cNvSpPr/>
          <p:nvPr/>
        </p:nvSpPr>
        <p:spPr>
          <a:xfrm>
            <a:off x="6587231" y="1305018"/>
            <a:ext cx="4362709" cy="1100831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25795-BE79-49EF-9080-DC45B01C92CC}"/>
              </a:ext>
            </a:extLst>
          </p:cNvPr>
          <p:cNvSpPr txBox="1"/>
          <p:nvPr/>
        </p:nvSpPr>
        <p:spPr>
          <a:xfrm>
            <a:off x="8558069" y="1411545"/>
            <a:ext cx="42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0D9107-56EF-4A36-B283-37D0D758BD4F}"/>
              </a:ext>
            </a:extLst>
          </p:cNvPr>
          <p:cNvSpPr/>
          <p:nvPr/>
        </p:nvSpPr>
        <p:spPr>
          <a:xfrm>
            <a:off x="7004482" y="4385569"/>
            <a:ext cx="3710866" cy="1255319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1CE66-53C2-423D-83AF-0C0AEAD3FC6F}"/>
              </a:ext>
            </a:extLst>
          </p:cNvPr>
          <p:cNvSpPr txBox="1"/>
          <p:nvPr/>
        </p:nvSpPr>
        <p:spPr>
          <a:xfrm>
            <a:off x="8611337" y="52211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RF</a:t>
            </a:r>
          </a:p>
        </p:txBody>
      </p:sp>
    </p:spTree>
    <p:extLst>
      <p:ext uri="{BB962C8B-B14F-4D97-AF65-F5344CB8AC3E}">
        <p14:creationId xmlns:p14="http://schemas.microsoft.com/office/powerpoint/2010/main" val="224144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FFC3-589F-4104-AF27-A9E5F10D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/>
          <a:lstStyle/>
          <a:p>
            <a:r>
              <a:rPr lang="en-US" dirty="0"/>
              <a:t>Oscillator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D430B-B38E-4C51-84F9-09C358F48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57" y="2081173"/>
            <a:ext cx="3774793" cy="33385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E7F3BA-8657-4005-992E-8C12523F9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0" y="2081173"/>
            <a:ext cx="3774793" cy="34382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332AB2-8D0F-441A-A5F1-D1174857B328}"/>
              </a:ext>
            </a:extLst>
          </p:cNvPr>
          <p:cNvSpPr txBox="1"/>
          <p:nvPr/>
        </p:nvSpPr>
        <p:spPr>
          <a:xfrm>
            <a:off x="1129591" y="1305018"/>
            <a:ext cx="3537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inductor and capacitor in parallel combination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– coupled Transistors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A967C-CC18-496F-90B8-C12BA42D35B1}"/>
              </a:ext>
            </a:extLst>
          </p:cNvPr>
          <p:cNvSpPr txBox="1"/>
          <p:nvPr/>
        </p:nvSpPr>
        <p:spPr>
          <a:xfrm>
            <a:off x="3986073" y="5692067"/>
            <a:ext cx="355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8. Cross coupled oscillator Type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D0EEF-6A51-4517-9582-E4E915E6256B}"/>
              </a:ext>
            </a:extLst>
          </p:cNvPr>
          <p:cNvSpPr txBox="1"/>
          <p:nvPr/>
        </p:nvSpPr>
        <p:spPr>
          <a:xfrm>
            <a:off x="7691771" y="5692067"/>
            <a:ext cx="360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9. Cross coupled oscillator Type II</a:t>
            </a:r>
          </a:p>
        </p:txBody>
      </p:sp>
    </p:spTree>
    <p:extLst>
      <p:ext uri="{BB962C8B-B14F-4D97-AF65-F5344CB8AC3E}">
        <p14:creationId xmlns:p14="http://schemas.microsoft.com/office/powerpoint/2010/main" val="274383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FFC3-589F-4104-AF27-A9E5F10D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/>
          <a:lstStyle/>
          <a:p>
            <a:r>
              <a:rPr lang="en-US" dirty="0"/>
              <a:t>Oscillator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FA1A7-CCC9-4840-8D1F-56467DF36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230" y="1262155"/>
            <a:ext cx="4743450" cy="46242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738C03-394D-4140-A6F3-0B84E5FA6683}"/>
              </a:ext>
            </a:extLst>
          </p:cNvPr>
          <p:cNvSpPr/>
          <p:nvPr/>
        </p:nvSpPr>
        <p:spPr>
          <a:xfrm>
            <a:off x="7458075" y="1800225"/>
            <a:ext cx="2114550" cy="1628775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BA9DA-F7A7-46B2-9269-2760A50A0C49}"/>
              </a:ext>
            </a:extLst>
          </p:cNvPr>
          <p:cNvSpPr/>
          <p:nvPr/>
        </p:nvSpPr>
        <p:spPr>
          <a:xfrm>
            <a:off x="6676009" y="4058236"/>
            <a:ext cx="1136342" cy="939892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55B21-BB56-4F6D-A7EF-39A4980EC118}"/>
              </a:ext>
            </a:extLst>
          </p:cNvPr>
          <p:cNvSpPr txBox="1"/>
          <p:nvPr/>
        </p:nvSpPr>
        <p:spPr>
          <a:xfrm>
            <a:off x="9717492" y="2312295"/>
            <a:ext cx="98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Inductor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98D74-C9FC-4709-A02C-656CA92C0B5D}"/>
              </a:ext>
            </a:extLst>
          </p:cNvPr>
          <p:cNvSpPr txBox="1"/>
          <p:nvPr/>
        </p:nvSpPr>
        <p:spPr>
          <a:xfrm>
            <a:off x="6312025" y="357430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MIM Cap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F4C7D4-A191-4448-B9D1-B63D513E5FBD}"/>
              </a:ext>
            </a:extLst>
          </p:cNvPr>
          <p:cNvSpPr txBox="1"/>
          <p:nvPr/>
        </p:nvSpPr>
        <p:spPr>
          <a:xfrm>
            <a:off x="2867487" y="6134470"/>
            <a:ext cx="504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10. Cross coupled oscillator Type 2 and its layout</a:t>
            </a:r>
          </a:p>
        </p:txBody>
      </p:sp>
      <p:pic>
        <p:nvPicPr>
          <p:cNvPr id="12" name="Content Placeholder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69D2466-8C1A-4B16-BD3C-55D538BC0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80" y="1933575"/>
            <a:ext cx="4362990" cy="334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1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235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Equation</vt:lpstr>
      <vt:lpstr>ALIGN RF Blocks</vt:lpstr>
      <vt:lpstr>Agenda</vt:lpstr>
      <vt:lpstr>RF Wireless system</vt:lpstr>
      <vt:lpstr>Low Noise Amplifier</vt:lpstr>
      <vt:lpstr>Low Noise Amplifier</vt:lpstr>
      <vt:lpstr>Mixer</vt:lpstr>
      <vt:lpstr>Mixer</vt:lpstr>
      <vt:lpstr>Oscillator</vt:lpstr>
      <vt:lpstr>Oscillator</vt:lpstr>
      <vt:lpstr>Filter</vt:lpstr>
      <vt:lpstr>Phased Array System</vt:lpstr>
      <vt:lpstr>Full Chip Phased Array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Jiteshp</dc:creator>
  <cp:lastModifiedBy>Jiteshp</cp:lastModifiedBy>
  <cp:revision>29</cp:revision>
  <dcterms:created xsi:type="dcterms:W3CDTF">2019-02-14T01:52:44Z</dcterms:created>
  <dcterms:modified xsi:type="dcterms:W3CDTF">2019-02-15T04:51:00Z</dcterms:modified>
</cp:coreProperties>
</file>