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4" r:id="rId5"/>
    <p:sldId id="272" r:id="rId6"/>
    <p:sldId id="257" r:id="rId7"/>
    <p:sldId id="259" r:id="rId8"/>
    <p:sldId id="258" r:id="rId9"/>
    <p:sldId id="260" r:id="rId10"/>
    <p:sldId id="266" r:id="rId11"/>
    <p:sldId id="261" r:id="rId12"/>
    <p:sldId id="262" r:id="rId13"/>
    <p:sldId id="264" r:id="rId14"/>
    <p:sldId id="263" r:id="rId15"/>
    <p:sldId id="265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AD55-FECC-4D37-82D6-F5155AEC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6E4C-4CC3-4A66-8F90-1007AF870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77F6-D228-4FDC-946E-19D8E70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54A4-B0EA-4431-A2AC-748C943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6CC8-FDA5-4E51-9652-30B9A63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32A-4997-4033-849C-6C4E2334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3075-2699-4255-ADC6-31348984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0736-0F1A-4F6A-8C8E-9A24545B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01C3-2175-4C20-B8E5-D0BF8824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E76F-9FA1-4F04-9031-E8E9D2B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0AA26-C3DF-4D25-977F-D8F08E4C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E096-5BFE-463D-9917-59CC0C809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0E4A-1ECD-4003-AFEA-316B695A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FEC2-D8C2-42F1-AF43-311C6B7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8FF6-D5DE-4877-9E08-AFA1F7C8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0C54-765E-4823-8EAB-A3ACFB34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2288-98DE-4543-A57C-B065D5EB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592B3-406C-4CFB-91BC-FB8DDA60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5BE6-9468-4A05-BCC7-18AD1592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6072-CC33-49A1-8493-9EA54D3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FECD-4AE0-453F-A688-B6ECE71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20BE-2866-4A75-8CF8-C93F2933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4D90-C8FF-4777-A3A8-0EDB7FCE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3FC7-6D5D-4A58-91E2-D5F7DF43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F52B-4237-4C24-B80E-9BFF98C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54EF-29CB-48CE-96B2-CA9001B5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8912-77CF-4B38-927A-20140641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BBE29-87AE-4BB1-A223-A64A6B51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6929-41E3-4ABF-A60F-0E01A23A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ACCF-5517-443E-8C71-19CD01D7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C492-960A-47AB-B098-80F5BEA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B9D6-D01B-48E9-9A81-0528CE00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FCE3-585F-4FFA-84F0-B5CC7CE0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E6EF-0FB7-4B42-A419-5D50F0A1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7F82-50E0-42EC-A595-129779305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CDA7C-9F14-4DF2-A695-CDAADD121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D86F-C8BF-4489-86EA-ACFF53C4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038AC-D0FD-4768-BE76-35A82536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D1B85-8397-4438-97B2-0766C922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20F0-6EA1-43E1-ABE6-9676AB3D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D9853-1BA1-4097-B5A1-2DFBE77D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E6E85-3812-48CC-8829-6E80320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FF0E-61F4-42D8-A55D-286A6129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DFE0B-528C-4B99-A1A7-C26C2C07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26DA-529C-46C7-BB28-E7C7BEE6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14B0C-5436-4FDC-AD88-6ED51399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3E8-94D2-4BA1-A17E-51860D86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B21F-081E-4ABA-9EDB-140672A0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02BA-A5B8-4E45-8C5B-24AD9B6E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065B6-09B2-483F-8E19-056CA7C7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B9AB-04E3-48C7-AB02-6614E783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7291F-76F7-46E4-B34C-80D8E20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5C7-0794-4915-A4E7-A204DB79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37E2F-997C-4423-83B6-F0B176DA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109A-BFA3-4EA7-93A0-353E9DAD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1B7A1-704E-4E26-AEEE-767EAF10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B184-4CFD-4AA6-829B-6DAB371B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A929-5A43-41D6-8489-011CF9E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31B95-214A-4E09-B444-A9D76FDC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D147-BC2F-4636-B332-F229BE7B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CCA2-1712-4CB7-A8C2-AAD153679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7E24-4DEA-4C0F-B4D1-ABB7A801C77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197A-CC6E-4862-AEAD-CB95B200B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7889-52F6-4B8B-BF00-7159191F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28F2-C110-4BFE-BCCB-44020C24F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F4FB-950D-40A4-A1F2-A115E722D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3EE-FE4A-4EFA-AB74-99982CDC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2EB746-6802-4057-B793-1D5FFFD40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752"/>
          <a:stretch/>
        </p:blipFill>
        <p:spPr>
          <a:xfrm>
            <a:off x="2843151" y="2401045"/>
            <a:ext cx="4452961" cy="2055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4F69A-7610-4573-968C-6649B4CFAD09}"/>
              </a:ext>
            </a:extLst>
          </p:cNvPr>
          <p:cNvSpPr txBox="1"/>
          <p:nvPr/>
        </p:nvSpPr>
        <p:spPr>
          <a:xfrm>
            <a:off x="6260021" y="445695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229C6-B268-472B-98ED-CB142C66666D}"/>
              </a:ext>
            </a:extLst>
          </p:cNvPr>
          <p:cNvSpPr txBox="1"/>
          <p:nvPr/>
        </p:nvSpPr>
        <p:spPr>
          <a:xfrm>
            <a:off x="4026294" y="4441498"/>
            <a:ext cx="168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 chip</a:t>
            </a:r>
          </a:p>
          <a:p>
            <a:pPr algn="ctr"/>
            <a:r>
              <a:rPr lang="en-US" dirty="0"/>
              <a:t>clock generator</a:t>
            </a:r>
          </a:p>
        </p:txBody>
      </p:sp>
    </p:spTree>
    <p:extLst>
      <p:ext uri="{BB962C8B-B14F-4D97-AF65-F5344CB8AC3E}">
        <p14:creationId xmlns:p14="http://schemas.microsoft.com/office/powerpoint/2010/main" val="393043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45DA7A7-66E6-44E4-8F4D-3F310BE4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95" y="1027906"/>
            <a:ext cx="7081934" cy="579921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4A052E-39E1-4FA6-8D9C-9A284A2F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top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7F0886B-08FB-4EBB-BC48-8F0BB4468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52"/>
          <a:stretch/>
        </p:blipFill>
        <p:spPr>
          <a:xfrm>
            <a:off x="264634" y="1993639"/>
            <a:ext cx="4452961" cy="2055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7D815-5856-43B4-A072-095C1056B136}"/>
              </a:ext>
            </a:extLst>
          </p:cNvPr>
          <p:cNvSpPr txBox="1"/>
          <p:nvPr/>
        </p:nvSpPr>
        <p:spPr>
          <a:xfrm>
            <a:off x="3681504" y="404954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DE70C-28DC-400E-BCE1-CB94A8DC0249}"/>
              </a:ext>
            </a:extLst>
          </p:cNvPr>
          <p:cNvSpPr txBox="1"/>
          <p:nvPr/>
        </p:nvSpPr>
        <p:spPr>
          <a:xfrm>
            <a:off x="1212387" y="4029334"/>
            <a:ext cx="168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 chip</a:t>
            </a:r>
          </a:p>
          <a:p>
            <a:pPr algn="ctr"/>
            <a:r>
              <a:rPr lang="en-US" dirty="0"/>
              <a:t>clock generator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C6F6B-25B6-41D1-AFDA-BF6E426708BF}"/>
              </a:ext>
            </a:extLst>
          </p:cNvPr>
          <p:cNvSpPr/>
          <p:nvPr/>
        </p:nvSpPr>
        <p:spPr>
          <a:xfrm>
            <a:off x="4989922" y="1645423"/>
            <a:ext cx="479835" cy="534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DA4E77-F251-4261-BB2B-A7D0A2024B43}"/>
              </a:ext>
            </a:extLst>
          </p:cNvPr>
          <p:cNvSpPr/>
          <p:nvPr/>
        </p:nvSpPr>
        <p:spPr>
          <a:xfrm>
            <a:off x="9922719" y="1212857"/>
            <a:ext cx="1140572" cy="3766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5564-C14B-4115-A811-AF345C60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bottom plate Single phase (Mixer-first RX)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821C8A-AF45-4973-B891-C0DB1342D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0" y="1613445"/>
            <a:ext cx="7053942" cy="47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0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CA9066E-46B9-4F98-B71E-508AA09A2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0" t="44946" r="51418" b="46670"/>
          <a:stretch/>
        </p:blipFill>
        <p:spPr>
          <a:xfrm>
            <a:off x="11252466" y="2831841"/>
            <a:ext cx="847726" cy="5971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C99C325-B9A1-43D1-8792-1F52D55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Mixer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A6CA7D-8DEB-4D06-BCDD-2B9ABD77E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05137" y="3315494"/>
            <a:ext cx="847725" cy="137160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4A3726B-2C64-4F7B-BEAF-081848F38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t="30485" r="49310" b="21547"/>
          <a:stretch/>
        </p:blipFill>
        <p:spPr>
          <a:xfrm>
            <a:off x="6172200" y="2292984"/>
            <a:ext cx="5181600" cy="3416620"/>
          </a:xfr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BE8B9F-A42D-4B67-9448-6910225203C7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26CE56-EDFF-4DC6-B318-0A339EB1708C}"/>
              </a:ext>
            </a:extLst>
          </p:cNvPr>
          <p:cNvSpPr/>
          <p:nvPr/>
        </p:nvSpPr>
        <p:spPr>
          <a:xfrm>
            <a:off x="6817259" y="3821877"/>
            <a:ext cx="4536541" cy="1029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1C6353-25D4-46A8-856F-9D2F52E6FCCB}"/>
              </a:ext>
            </a:extLst>
          </p:cNvPr>
          <p:cNvSpPr/>
          <p:nvPr/>
        </p:nvSpPr>
        <p:spPr>
          <a:xfrm>
            <a:off x="6918592" y="2399168"/>
            <a:ext cx="4536541" cy="1029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B0D6C00-4AB2-4423-B975-B4C776EA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0" t="44946" r="51418" b="46670"/>
          <a:stretch/>
        </p:blipFill>
        <p:spPr>
          <a:xfrm>
            <a:off x="11574996" y="3310773"/>
            <a:ext cx="847726" cy="5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5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65C-CF49-4457-BC66-847E8C0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TIA </a:t>
            </a:r>
            <a:r>
              <a:rPr lang="en-US" dirty="0">
                <a:solidFill>
                  <a:srgbClr val="FF0000"/>
                </a:solidFill>
              </a:rPr>
              <a:t>(transimpedance amplifier)</a:t>
            </a:r>
          </a:p>
        </p:txBody>
      </p:sp>
      <p:pic>
        <p:nvPicPr>
          <p:cNvPr id="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784FD992-EA62-4E9F-BB80-CFE2D16FA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4808" r="2923" b="3358"/>
          <a:stretch/>
        </p:blipFill>
        <p:spPr>
          <a:xfrm>
            <a:off x="4515555" y="2597389"/>
            <a:ext cx="3494638" cy="2418012"/>
          </a:xfrm>
          <a:ln w="28575">
            <a:noFill/>
          </a:ln>
        </p:spPr>
      </p:pic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C8B76DE8-2573-47C0-95D4-87E824720A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1" y="2489891"/>
            <a:ext cx="3198327" cy="241801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F61CD-D860-4987-AC88-64101279C6DA}"/>
              </a:ext>
            </a:extLst>
          </p:cNvPr>
          <p:cNvSpPr/>
          <p:nvPr/>
        </p:nvSpPr>
        <p:spPr>
          <a:xfrm>
            <a:off x="3825090" y="3507816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A21D00CF-6D32-4545-A204-3AADC661E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694" y="1803848"/>
            <a:ext cx="3381375" cy="4286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58D3285-8FBF-4854-B298-CD218B4EA766}"/>
              </a:ext>
            </a:extLst>
          </p:cNvPr>
          <p:cNvSpPr/>
          <p:nvPr/>
        </p:nvSpPr>
        <p:spPr>
          <a:xfrm>
            <a:off x="7633478" y="334981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E71B2-08C3-4717-AC87-1D4B19E97162}"/>
              </a:ext>
            </a:extLst>
          </p:cNvPr>
          <p:cNvSpPr txBox="1"/>
          <p:nvPr/>
        </p:nvSpPr>
        <p:spPr>
          <a:xfrm>
            <a:off x="7326931" y="2426484"/>
            <a:ext cx="1994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Changed to baseband </a:t>
            </a:r>
          </a:p>
          <a:p>
            <a:r>
              <a:rPr lang="en-US" dirty="0">
                <a:solidFill>
                  <a:srgbClr val="FF0000"/>
                </a:solidFill>
              </a:rPr>
              <a:t>amplifier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FF2314-CAE2-4413-8516-B71D908D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beamforming </a:t>
            </a:r>
            <a:r>
              <a:rPr lang="en-US" dirty="0">
                <a:solidFill>
                  <a:srgbClr val="FF0000"/>
                </a:solidFill>
              </a:rPr>
              <a:t>(no training data</a:t>
            </a:r>
            <a:r>
              <a:rPr lang="en-US" dirty="0">
                <a:solidFill>
                  <a:schemeClr val="accent1"/>
                </a:solidFill>
              </a:rPr>
              <a:t>)- can be detected as switched cap’s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0D60DEE-B6DB-4F12-8587-B8FF461E9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5" t="2550" r="27892" b="5487"/>
          <a:stretch/>
        </p:blipFill>
        <p:spPr>
          <a:xfrm>
            <a:off x="8105344" y="2037721"/>
            <a:ext cx="1539089" cy="465943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2CECB9-C242-409A-AC0E-B988B705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3" y="1927274"/>
            <a:ext cx="7032923" cy="47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40E7-085D-43F9-9917-5AAD2AB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total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76B7A688-F0B1-43D3-AF26-EAB0FB10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146"/>
            <a:ext cx="5181600" cy="4351338"/>
          </a:xfrm>
        </p:spPr>
        <p:txBody>
          <a:bodyPr/>
          <a:lstStyle/>
          <a:p>
            <a:r>
              <a:rPr lang="en-US" b="1" dirty="0">
                <a:solidFill>
                  <a:srgbClr val="C0504D"/>
                </a:solidFill>
              </a:rPr>
              <a:t>Radio Frequency Circuits</a:t>
            </a:r>
          </a:p>
          <a:p>
            <a:pPr marL="742950" lvl="1" indent="-285750"/>
            <a:r>
              <a:rPr lang="en-US" dirty="0"/>
              <a:t>Low Noise Amplifier (LNA)</a:t>
            </a:r>
          </a:p>
          <a:p>
            <a:pPr marL="742950" lvl="1" indent="-285750"/>
            <a:r>
              <a:rPr lang="en-US" dirty="0"/>
              <a:t>Mixers</a:t>
            </a:r>
          </a:p>
          <a:p>
            <a:pPr marL="742950" lvl="1" indent="-285750"/>
            <a:r>
              <a:rPr lang="en-US" dirty="0"/>
              <a:t>Oscillators</a:t>
            </a:r>
          </a:p>
          <a:p>
            <a:pPr marL="742950" lvl="1" indent="-285750"/>
            <a:r>
              <a:rPr lang="en-US" dirty="0"/>
              <a:t>Filters</a:t>
            </a:r>
          </a:p>
        </p:txBody>
      </p:sp>
      <p:pic>
        <p:nvPicPr>
          <p:cNvPr id="48" name="Content Placeholder 3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2DDDDF3-83DB-404E-8F85-B1BB1CCC4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29"/>
          <a:stretch/>
        </p:blipFill>
        <p:spPr>
          <a:xfrm>
            <a:off x="6349764" y="2016805"/>
            <a:ext cx="4838700" cy="288505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6D4312-5526-4DAB-B7DD-E9357A66993E}"/>
              </a:ext>
            </a:extLst>
          </p:cNvPr>
          <p:cNvCxnSpPr/>
          <p:nvPr/>
        </p:nvCxnSpPr>
        <p:spPr bwMode="auto">
          <a:xfrm flipH="1">
            <a:off x="8182035" y="1603531"/>
            <a:ext cx="798990" cy="0"/>
          </a:xfrm>
          <a:prstGeom prst="straightConnector1">
            <a:avLst/>
          </a:prstGeom>
          <a:noFill/>
          <a:ln w="22225">
            <a:solidFill>
              <a:srgbClr val="FFC00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6">
            <a:extLst>
              <a:ext uri="{FF2B5EF4-FFF2-40B4-BE49-F238E27FC236}">
                <a16:creationId xmlns:a16="http://schemas.microsoft.com/office/drawing/2014/main" id="{5C79C1E1-A40A-4F89-967C-75BA3924DE9A}"/>
              </a:ext>
            </a:extLst>
          </p:cNvPr>
          <p:cNvSpPr txBox="1"/>
          <p:nvPr/>
        </p:nvSpPr>
        <p:spPr>
          <a:xfrm>
            <a:off x="6949004" y="142180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RF section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6CC48C-2DF1-4C12-9DC5-3DE994D64444}"/>
              </a:ext>
            </a:extLst>
          </p:cNvPr>
          <p:cNvCxnSpPr/>
          <p:nvPr/>
        </p:nvCxnSpPr>
        <p:spPr bwMode="auto">
          <a:xfrm>
            <a:off x="8981025" y="1603531"/>
            <a:ext cx="870012" cy="0"/>
          </a:xfrm>
          <a:prstGeom prst="straightConnector1">
            <a:avLst/>
          </a:prstGeom>
          <a:noFill/>
          <a:ln w="22225">
            <a:solidFill>
              <a:srgbClr val="00B05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8">
            <a:extLst>
              <a:ext uri="{FF2B5EF4-FFF2-40B4-BE49-F238E27FC236}">
                <a16:creationId xmlns:a16="http://schemas.microsoft.com/office/drawing/2014/main" id="{808652CC-8950-4799-A748-88DC283C6B72}"/>
              </a:ext>
            </a:extLst>
          </p:cNvPr>
          <p:cNvSpPr txBox="1"/>
          <p:nvPr/>
        </p:nvSpPr>
        <p:spPr>
          <a:xfrm>
            <a:off x="9851037" y="143263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Baseband Section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59BA78-05A6-4343-A967-FB9BFC92C03A}"/>
              </a:ext>
            </a:extLst>
          </p:cNvPr>
          <p:cNvSpPr/>
          <p:nvPr/>
        </p:nvSpPr>
        <p:spPr>
          <a:xfrm>
            <a:off x="6920712" y="2420278"/>
            <a:ext cx="720267" cy="7013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438768D9-E20E-46D8-AD43-5DDE3BF52A59}"/>
              </a:ext>
            </a:extLst>
          </p:cNvPr>
          <p:cNvSpPr txBox="1"/>
          <p:nvPr/>
        </p:nvSpPr>
        <p:spPr>
          <a:xfrm>
            <a:off x="6984930" y="205094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9F01E-BD58-4B6B-81AA-A75D468B5967}"/>
              </a:ext>
            </a:extLst>
          </p:cNvPr>
          <p:cNvSpPr/>
          <p:nvPr/>
        </p:nvSpPr>
        <p:spPr>
          <a:xfrm>
            <a:off x="8111014" y="2451986"/>
            <a:ext cx="720256" cy="6647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1CB24BB2-6BDB-4DF3-901D-ED1FA1AD3F4E}"/>
              </a:ext>
            </a:extLst>
          </p:cNvPr>
          <p:cNvSpPr txBox="1"/>
          <p:nvPr/>
        </p:nvSpPr>
        <p:spPr>
          <a:xfrm>
            <a:off x="8111014" y="2069282"/>
            <a:ext cx="7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Mixer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1637E-47AC-4357-BD3D-2F5EDFD19B4A}"/>
              </a:ext>
            </a:extLst>
          </p:cNvPr>
          <p:cNvSpPr/>
          <p:nvPr/>
        </p:nvSpPr>
        <p:spPr>
          <a:xfrm>
            <a:off x="8111014" y="3245906"/>
            <a:ext cx="720244" cy="5681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id="{8B294618-7851-4B7F-89FE-230D7D73C491}"/>
              </a:ext>
            </a:extLst>
          </p:cNvPr>
          <p:cNvSpPr txBox="1"/>
          <p:nvPr/>
        </p:nvSpPr>
        <p:spPr>
          <a:xfrm>
            <a:off x="6949004" y="3375850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Oscillator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5C0037-3EAE-4BF1-9250-A1E4BF40CA1B}"/>
              </a:ext>
            </a:extLst>
          </p:cNvPr>
          <p:cNvSpPr/>
          <p:nvPr/>
        </p:nvSpPr>
        <p:spPr>
          <a:xfrm>
            <a:off x="9376944" y="2451985"/>
            <a:ext cx="794371" cy="664727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99747405-5847-4218-8EB4-74032031785C}"/>
              </a:ext>
            </a:extLst>
          </p:cNvPr>
          <p:cNvSpPr txBox="1"/>
          <p:nvPr/>
        </p:nvSpPr>
        <p:spPr>
          <a:xfrm>
            <a:off x="9227533" y="1818368"/>
            <a:ext cx="124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Baseband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Amplifier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ACFE9D-D05C-461F-B5B9-BDDD00BED12E}"/>
              </a:ext>
            </a:extLst>
          </p:cNvPr>
          <p:cNvSpPr/>
          <p:nvPr/>
        </p:nvSpPr>
        <p:spPr>
          <a:xfrm>
            <a:off x="10320726" y="2464699"/>
            <a:ext cx="931956" cy="65201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18">
            <a:extLst>
              <a:ext uri="{FF2B5EF4-FFF2-40B4-BE49-F238E27FC236}">
                <a16:creationId xmlns:a16="http://schemas.microsoft.com/office/drawing/2014/main" id="{E0273787-2E06-4B2E-83F4-935B2DCB03CE}"/>
              </a:ext>
            </a:extLst>
          </p:cNvPr>
          <p:cNvSpPr txBox="1"/>
          <p:nvPr/>
        </p:nvSpPr>
        <p:spPr>
          <a:xfrm>
            <a:off x="10474541" y="20305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ADC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BAAF41-91A8-4165-BACB-66BF60A86132}"/>
              </a:ext>
            </a:extLst>
          </p:cNvPr>
          <p:cNvSpPr/>
          <p:nvPr/>
        </p:nvSpPr>
        <p:spPr>
          <a:xfrm>
            <a:off x="8108061" y="4097570"/>
            <a:ext cx="720243" cy="664726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F2416837-0472-4139-A04D-BD11306C22D7}"/>
              </a:ext>
            </a:extLst>
          </p:cNvPr>
          <p:cNvSpPr txBox="1"/>
          <p:nvPr/>
        </p:nvSpPr>
        <p:spPr>
          <a:xfrm>
            <a:off x="7463917" y="42452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BPF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D6EA5-57A9-46C1-80A2-7DB1D26E8D50}"/>
              </a:ext>
            </a:extLst>
          </p:cNvPr>
          <p:cNvCxnSpPr>
            <a:cxnSpLocks/>
          </p:cNvCxnSpPr>
          <p:nvPr/>
        </p:nvCxnSpPr>
        <p:spPr>
          <a:xfrm>
            <a:off x="8978921" y="1547775"/>
            <a:ext cx="2104" cy="33540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">
            <a:extLst>
              <a:ext uri="{FF2B5EF4-FFF2-40B4-BE49-F238E27FC236}">
                <a16:creationId xmlns:a16="http://schemas.microsoft.com/office/drawing/2014/main" id="{03675662-F621-4125-BABA-B88E102E2A33}"/>
              </a:ext>
            </a:extLst>
          </p:cNvPr>
          <p:cNvSpPr txBox="1"/>
          <p:nvPr/>
        </p:nvSpPr>
        <p:spPr>
          <a:xfrm>
            <a:off x="7845946" y="5000694"/>
            <a:ext cx="247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1. RF receiver system</a:t>
            </a:r>
          </a:p>
        </p:txBody>
      </p:sp>
    </p:spTree>
    <p:extLst>
      <p:ext uri="{BB962C8B-B14F-4D97-AF65-F5344CB8AC3E}">
        <p14:creationId xmlns:p14="http://schemas.microsoft.com/office/powerpoint/2010/main" val="200304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1089-F70E-4C0F-A92D-44E9CC57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Low noise amplifier (LNA)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073-D3E3-4C57-87A1-E8877150D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92C837D-0642-4884-A207-D3403D54C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2785904"/>
            <a:ext cx="4328160" cy="24307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0440D3-C26F-422E-9C4B-F939E125A076}"/>
              </a:ext>
            </a:extLst>
          </p:cNvPr>
          <p:cNvGrpSpPr/>
          <p:nvPr/>
        </p:nvGrpSpPr>
        <p:grpSpPr>
          <a:xfrm>
            <a:off x="1850191" y="2471193"/>
            <a:ext cx="2848557" cy="2745491"/>
            <a:chOff x="926738" y="2025858"/>
            <a:chExt cx="2848557" cy="2745491"/>
          </a:xfrm>
        </p:grpSpPr>
        <p:pic>
          <p:nvPicPr>
            <p:cNvPr id="17" name="Content Placeholder 3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7A53D23B-6D0F-4CE3-957B-1E9AFA314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29" b="30845"/>
            <a:stretch/>
          </p:blipFill>
          <p:spPr>
            <a:xfrm>
              <a:off x="926738" y="2025858"/>
              <a:ext cx="2848557" cy="274549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B0C794-822F-4AC2-AFF5-19C14D76910F}"/>
                </a:ext>
              </a:extLst>
            </p:cNvPr>
            <p:cNvSpPr/>
            <p:nvPr/>
          </p:nvSpPr>
          <p:spPr>
            <a:xfrm>
              <a:off x="1497686" y="2429331"/>
              <a:ext cx="720267" cy="7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FCD5C65B-5981-4AE1-BBD6-66941AD76CE6}"/>
                </a:ext>
              </a:extLst>
            </p:cNvPr>
            <p:cNvSpPr txBox="1"/>
            <p:nvPr/>
          </p:nvSpPr>
          <p:spPr>
            <a:xfrm>
              <a:off x="1561904" y="205999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LNA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9ACAFB-30E2-40EF-9E02-88AD9C4DDD20}"/>
                </a:ext>
              </a:extLst>
            </p:cNvPr>
            <p:cNvSpPr/>
            <p:nvPr/>
          </p:nvSpPr>
          <p:spPr>
            <a:xfrm>
              <a:off x="2687988" y="2461039"/>
              <a:ext cx="720256" cy="6647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66AD2602-CD08-4FC1-B6C7-537F84E4CA87}"/>
                </a:ext>
              </a:extLst>
            </p:cNvPr>
            <p:cNvSpPr txBox="1"/>
            <p:nvPr/>
          </p:nvSpPr>
          <p:spPr>
            <a:xfrm>
              <a:off x="2687988" y="2078335"/>
              <a:ext cx="73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C00000"/>
                  </a:solidFill>
                </a:rPr>
                <a:t>Mixer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478478-E85A-4536-85E1-F323BDEFC8D9}"/>
                </a:ext>
              </a:extLst>
            </p:cNvPr>
            <p:cNvSpPr/>
            <p:nvPr/>
          </p:nvSpPr>
          <p:spPr>
            <a:xfrm>
              <a:off x="2687988" y="3254959"/>
              <a:ext cx="720244" cy="5681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C2617EBA-9B19-400B-919C-55AB38047262}"/>
                </a:ext>
              </a:extLst>
            </p:cNvPr>
            <p:cNvSpPr txBox="1"/>
            <p:nvPr/>
          </p:nvSpPr>
          <p:spPr>
            <a:xfrm>
              <a:off x="1525978" y="3384903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Oscillator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9F89E0-24A3-47F7-A112-A9D34288C575}"/>
                </a:ext>
              </a:extLst>
            </p:cNvPr>
            <p:cNvSpPr/>
            <p:nvPr/>
          </p:nvSpPr>
          <p:spPr>
            <a:xfrm>
              <a:off x="2685035" y="4106623"/>
              <a:ext cx="720243" cy="6647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18769C74-D16E-44F3-B43F-A2C4116BF998}"/>
                </a:ext>
              </a:extLst>
            </p:cNvPr>
            <p:cNvSpPr txBox="1"/>
            <p:nvPr/>
          </p:nvSpPr>
          <p:spPr>
            <a:xfrm>
              <a:off x="2040891" y="4254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7030A0"/>
                  </a:solidFill>
                </a:rPr>
                <a:t>BPF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51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519F-ECAC-48FD-947F-96B482B3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mixer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8699-D876-433B-895E-342B3E47B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7568F2CB-7FCF-4A00-824A-B06DF644F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30" y="2111534"/>
            <a:ext cx="4853940" cy="37795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1C3B45-E764-4336-8B15-0C77259801BD}"/>
              </a:ext>
            </a:extLst>
          </p:cNvPr>
          <p:cNvGrpSpPr/>
          <p:nvPr/>
        </p:nvGrpSpPr>
        <p:grpSpPr>
          <a:xfrm>
            <a:off x="1850191" y="2471193"/>
            <a:ext cx="2848557" cy="2745491"/>
            <a:chOff x="926738" y="2025858"/>
            <a:chExt cx="2848557" cy="2745491"/>
          </a:xfrm>
        </p:grpSpPr>
        <p:pic>
          <p:nvPicPr>
            <p:cNvPr id="7" name="Content Placeholder 3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C015801D-FD57-4C92-881D-D0E79BFA8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29" b="30845"/>
            <a:stretch/>
          </p:blipFill>
          <p:spPr>
            <a:xfrm>
              <a:off x="926738" y="2025858"/>
              <a:ext cx="2848557" cy="27454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BDC927-70B5-499F-AE41-94917A48A6DC}"/>
                </a:ext>
              </a:extLst>
            </p:cNvPr>
            <p:cNvSpPr/>
            <p:nvPr/>
          </p:nvSpPr>
          <p:spPr>
            <a:xfrm>
              <a:off x="1497686" y="2429331"/>
              <a:ext cx="720267" cy="7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7928321F-3247-442B-90D4-F9C38A80A2D0}"/>
                </a:ext>
              </a:extLst>
            </p:cNvPr>
            <p:cNvSpPr txBox="1"/>
            <p:nvPr/>
          </p:nvSpPr>
          <p:spPr>
            <a:xfrm>
              <a:off x="1561904" y="205999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LNA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C9C9F-D1CA-40C8-9746-5ED4990D770A}"/>
                </a:ext>
              </a:extLst>
            </p:cNvPr>
            <p:cNvSpPr/>
            <p:nvPr/>
          </p:nvSpPr>
          <p:spPr>
            <a:xfrm>
              <a:off x="2687988" y="2461039"/>
              <a:ext cx="720256" cy="6647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C9B4C41D-F87F-4941-AF56-1B9F1384CE6D}"/>
                </a:ext>
              </a:extLst>
            </p:cNvPr>
            <p:cNvSpPr txBox="1"/>
            <p:nvPr/>
          </p:nvSpPr>
          <p:spPr>
            <a:xfrm>
              <a:off x="2687988" y="2078335"/>
              <a:ext cx="73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C00000"/>
                  </a:solidFill>
                </a:rPr>
                <a:t>Mixer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740079-F9DF-4AA2-94AC-990CAB0D4D40}"/>
                </a:ext>
              </a:extLst>
            </p:cNvPr>
            <p:cNvSpPr/>
            <p:nvPr/>
          </p:nvSpPr>
          <p:spPr>
            <a:xfrm>
              <a:off x="2687988" y="3254959"/>
              <a:ext cx="720244" cy="5681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A5C6D377-EA1C-4956-B29D-0B6E847D6A89}"/>
                </a:ext>
              </a:extLst>
            </p:cNvPr>
            <p:cNvSpPr txBox="1"/>
            <p:nvPr/>
          </p:nvSpPr>
          <p:spPr>
            <a:xfrm>
              <a:off x="1525978" y="3384903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Oscillator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08E726-B720-434F-A105-ACA46DA2F0EE}"/>
                </a:ext>
              </a:extLst>
            </p:cNvPr>
            <p:cNvSpPr/>
            <p:nvPr/>
          </p:nvSpPr>
          <p:spPr>
            <a:xfrm>
              <a:off x="2685035" y="4106623"/>
              <a:ext cx="720243" cy="6647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0138E8FE-F990-4164-8001-74BD9A37AC7A}"/>
                </a:ext>
              </a:extLst>
            </p:cNvPr>
            <p:cNvSpPr txBox="1"/>
            <p:nvPr/>
          </p:nvSpPr>
          <p:spPr>
            <a:xfrm>
              <a:off x="2040891" y="4254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7030A0"/>
                  </a:solidFill>
                </a:rPr>
                <a:t>BPF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0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74C-1058-4D71-B52D-A4B1AFE3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oscillator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FAE6-8BEA-4176-93E3-64EF4054C0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9D2466-8C1A-4B16-BD3C-55D538BC0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17" y="2136617"/>
            <a:ext cx="4864820" cy="37350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ED56B9C-E6E3-4564-AC34-062AE8405749}"/>
              </a:ext>
            </a:extLst>
          </p:cNvPr>
          <p:cNvGrpSpPr/>
          <p:nvPr/>
        </p:nvGrpSpPr>
        <p:grpSpPr>
          <a:xfrm>
            <a:off x="1850191" y="2471193"/>
            <a:ext cx="2848557" cy="2745491"/>
            <a:chOff x="926738" y="2025858"/>
            <a:chExt cx="2848557" cy="2745491"/>
          </a:xfrm>
        </p:grpSpPr>
        <p:pic>
          <p:nvPicPr>
            <p:cNvPr id="7" name="Content Placeholder 3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180BFC46-2405-443F-9D91-995DBD9D0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29" b="30845"/>
            <a:stretch/>
          </p:blipFill>
          <p:spPr>
            <a:xfrm>
              <a:off x="926738" y="2025858"/>
              <a:ext cx="2848557" cy="27454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88C8D3-B203-4886-B0CF-DDE4A0BA5547}"/>
                </a:ext>
              </a:extLst>
            </p:cNvPr>
            <p:cNvSpPr/>
            <p:nvPr/>
          </p:nvSpPr>
          <p:spPr>
            <a:xfrm>
              <a:off x="1497686" y="2429331"/>
              <a:ext cx="720267" cy="7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05344478-C067-45D0-AAD2-DF718D91D606}"/>
                </a:ext>
              </a:extLst>
            </p:cNvPr>
            <p:cNvSpPr txBox="1"/>
            <p:nvPr/>
          </p:nvSpPr>
          <p:spPr>
            <a:xfrm>
              <a:off x="1561904" y="205999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LNA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BF17A0-8A7E-4BE9-8436-4D2D2DFC13F7}"/>
                </a:ext>
              </a:extLst>
            </p:cNvPr>
            <p:cNvSpPr/>
            <p:nvPr/>
          </p:nvSpPr>
          <p:spPr>
            <a:xfrm>
              <a:off x="2687988" y="2461039"/>
              <a:ext cx="720256" cy="6647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5B7E74E0-E663-4EE0-A499-119475F2F3C0}"/>
                </a:ext>
              </a:extLst>
            </p:cNvPr>
            <p:cNvSpPr txBox="1"/>
            <p:nvPr/>
          </p:nvSpPr>
          <p:spPr>
            <a:xfrm>
              <a:off x="2687988" y="2078335"/>
              <a:ext cx="73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C00000"/>
                  </a:solidFill>
                </a:rPr>
                <a:t>Mixer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7530F7-426F-4034-A0A8-AD4F30970DB8}"/>
                </a:ext>
              </a:extLst>
            </p:cNvPr>
            <p:cNvSpPr/>
            <p:nvPr/>
          </p:nvSpPr>
          <p:spPr>
            <a:xfrm>
              <a:off x="2687988" y="3254959"/>
              <a:ext cx="720244" cy="5681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097C21D3-F1A8-49ED-97EF-DD4CEF3BDCF5}"/>
                </a:ext>
              </a:extLst>
            </p:cNvPr>
            <p:cNvSpPr txBox="1"/>
            <p:nvPr/>
          </p:nvSpPr>
          <p:spPr>
            <a:xfrm>
              <a:off x="1525978" y="3384903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Oscillator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4FD70F-DC81-447D-94E7-BE0BD27507F5}"/>
                </a:ext>
              </a:extLst>
            </p:cNvPr>
            <p:cNvSpPr/>
            <p:nvPr/>
          </p:nvSpPr>
          <p:spPr>
            <a:xfrm>
              <a:off x="2685035" y="4106623"/>
              <a:ext cx="720243" cy="6647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9EEFDFE0-D99A-46AB-9B6A-6E8EF8F31019}"/>
                </a:ext>
              </a:extLst>
            </p:cNvPr>
            <p:cNvSpPr txBox="1"/>
            <p:nvPr/>
          </p:nvSpPr>
          <p:spPr>
            <a:xfrm>
              <a:off x="2040891" y="4254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7030A0"/>
                  </a:solidFill>
                </a:rPr>
                <a:t>BPF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2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40E7-085D-43F9-9917-5AAD2AB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receiver system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76B7A688-F0B1-43D3-AF26-EAB0FB10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146"/>
            <a:ext cx="5181600" cy="4351338"/>
          </a:xfrm>
        </p:spPr>
        <p:txBody>
          <a:bodyPr/>
          <a:lstStyle/>
          <a:p>
            <a:r>
              <a:rPr lang="en-US" b="1" dirty="0">
                <a:solidFill>
                  <a:srgbClr val="C0504D"/>
                </a:solidFill>
              </a:rPr>
              <a:t>Radio Frequency Circuits</a:t>
            </a:r>
          </a:p>
          <a:p>
            <a:pPr marL="742950" lvl="1" indent="-285750"/>
            <a:r>
              <a:rPr lang="en-US" dirty="0"/>
              <a:t>Low Noise Amplifier (LNA)</a:t>
            </a:r>
          </a:p>
          <a:p>
            <a:pPr marL="742950" lvl="1" indent="-285750"/>
            <a:r>
              <a:rPr lang="en-US" dirty="0"/>
              <a:t>Mixers</a:t>
            </a:r>
          </a:p>
          <a:p>
            <a:pPr marL="742950" lvl="1" indent="-285750"/>
            <a:r>
              <a:rPr lang="en-US" dirty="0"/>
              <a:t>Oscillators</a:t>
            </a:r>
          </a:p>
          <a:p>
            <a:pPr marL="742950" lvl="1" indent="-285750"/>
            <a:r>
              <a:rPr lang="en-US" dirty="0"/>
              <a:t>Filters</a:t>
            </a:r>
          </a:p>
        </p:txBody>
      </p:sp>
      <p:pic>
        <p:nvPicPr>
          <p:cNvPr id="48" name="Content Placeholder 3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2DDDDF3-83DB-404E-8F85-B1BB1CCC4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64" y="2016805"/>
            <a:ext cx="4838700" cy="397002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6D4312-5526-4DAB-B7DD-E9357A66993E}"/>
              </a:ext>
            </a:extLst>
          </p:cNvPr>
          <p:cNvCxnSpPr/>
          <p:nvPr/>
        </p:nvCxnSpPr>
        <p:spPr bwMode="auto">
          <a:xfrm flipH="1">
            <a:off x="8182035" y="1603531"/>
            <a:ext cx="798990" cy="0"/>
          </a:xfrm>
          <a:prstGeom prst="straightConnector1">
            <a:avLst/>
          </a:prstGeom>
          <a:noFill/>
          <a:ln w="22225">
            <a:solidFill>
              <a:srgbClr val="FFC00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6">
            <a:extLst>
              <a:ext uri="{FF2B5EF4-FFF2-40B4-BE49-F238E27FC236}">
                <a16:creationId xmlns:a16="http://schemas.microsoft.com/office/drawing/2014/main" id="{5C79C1E1-A40A-4F89-967C-75BA3924DE9A}"/>
              </a:ext>
            </a:extLst>
          </p:cNvPr>
          <p:cNvSpPr txBox="1"/>
          <p:nvPr/>
        </p:nvSpPr>
        <p:spPr>
          <a:xfrm>
            <a:off x="6949004" y="142180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RF section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6CC48C-2DF1-4C12-9DC5-3DE994D64444}"/>
              </a:ext>
            </a:extLst>
          </p:cNvPr>
          <p:cNvCxnSpPr/>
          <p:nvPr/>
        </p:nvCxnSpPr>
        <p:spPr bwMode="auto">
          <a:xfrm>
            <a:off x="8981025" y="1603531"/>
            <a:ext cx="870012" cy="0"/>
          </a:xfrm>
          <a:prstGeom prst="straightConnector1">
            <a:avLst/>
          </a:prstGeom>
          <a:noFill/>
          <a:ln w="22225">
            <a:solidFill>
              <a:srgbClr val="00B05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8">
            <a:extLst>
              <a:ext uri="{FF2B5EF4-FFF2-40B4-BE49-F238E27FC236}">
                <a16:creationId xmlns:a16="http://schemas.microsoft.com/office/drawing/2014/main" id="{808652CC-8950-4799-A748-88DC283C6B72}"/>
              </a:ext>
            </a:extLst>
          </p:cNvPr>
          <p:cNvSpPr txBox="1"/>
          <p:nvPr/>
        </p:nvSpPr>
        <p:spPr>
          <a:xfrm>
            <a:off x="9851037" y="143263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Baseband Section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59BA78-05A6-4343-A967-FB9BFC92C03A}"/>
              </a:ext>
            </a:extLst>
          </p:cNvPr>
          <p:cNvSpPr/>
          <p:nvPr/>
        </p:nvSpPr>
        <p:spPr>
          <a:xfrm>
            <a:off x="6920712" y="2420278"/>
            <a:ext cx="720267" cy="7013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438768D9-E20E-46D8-AD43-5DDE3BF52A59}"/>
              </a:ext>
            </a:extLst>
          </p:cNvPr>
          <p:cNvSpPr txBox="1"/>
          <p:nvPr/>
        </p:nvSpPr>
        <p:spPr>
          <a:xfrm>
            <a:off x="6984930" y="205094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9F01E-BD58-4B6B-81AA-A75D468B5967}"/>
              </a:ext>
            </a:extLst>
          </p:cNvPr>
          <p:cNvSpPr/>
          <p:nvPr/>
        </p:nvSpPr>
        <p:spPr>
          <a:xfrm>
            <a:off x="8111014" y="2451986"/>
            <a:ext cx="720256" cy="6647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1CB24BB2-6BDB-4DF3-901D-ED1FA1AD3F4E}"/>
              </a:ext>
            </a:extLst>
          </p:cNvPr>
          <p:cNvSpPr txBox="1"/>
          <p:nvPr/>
        </p:nvSpPr>
        <p:spPr>
          <a:xfrm>
            <a:off x="8111014" y="2069282"/>
            <a:ext cx="7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Mixer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1637E-47AC-4357-BD3D-2F5EDFD19B4A}"/>
              </a:ext>
            </a:extLst>
          </p:cNvPr>
          <p:cNvSpPr/>
          <p:nvPr/>
        </p:nvSpPr>
        <p:spPr>
          <a:xfrm>
            <a:off x="8111014" y="3245906"/>
            <a:ext cx="720244" cy="5681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id="{8B294618-7851-4B7F-89FE-230D7D73C491}"/>
              </a:ext>
            </a:extLst>
          </p:cNvPr>
          <p:cNvSpPr txBox="1"/>
          <p:nvPr/>
        </p:nvSpPr>
        <p:spPr>
          <a:xfrm>
            <a:off x="6949004" y="3375850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Oscillator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5C0037-3EAE-4BF1-9250-A1E4BF40CA1B}"/>
              </a:ext>
            </a:extLst>
          </p:cNvPr>
          <p:cNvSpPr/>
          <p:nvPr/>
        </p:nvSpPr>
        <p:spPr>
          <a:xfrm>
            <a:off x="9376944" y="2451985"/>
            <a:ext cx="794371" cy="664727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99747405-5847-4218-8EB4-74032031785C}"/>
              </a:ext>
            </a:extLst>
          </p:cNvPr>
          <p:cNvSpPr txBox="1"/>
          <p:nvPr/>
        </p:nvSpPr>
        <p:spPr>
          <a:xfrm>
            <a:off x="9227533" y="1818368"/>
            <a:ext cx="124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Baseband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Amplifier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ACFE9D-D05C-461F-B5B9-BDDD00BED12E}"/>
              </a:ext>
            </a:extLst>
          </p:cNvPr>
          <p:cNvSpPr/>
          <p:nvPr/>
        </p:nvSpPr>
        <p:spPr>
          <a:xfrm>
            <a:off x="10320726" y="2464699"/>
            <a:ext cx="931956" cy="65201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18">
            <a:extLst>
              <a:ext uri="{FF2B5EF4-FFF2-40B4-BE49-F238E27FC236}">
                <a16:creationId xmlns:a16="http://schemas.microsoft.com/office/drawing/2014/main" id="{E0273787-2E06-4B2E-83F4-935B2DCB03CE}"/>
              </a:ext>
            </a:extLst>
          </p:cNvPr>
          <p:cNvSpPr txBox="1"/>
          <p:nvPr/>
        </p:nvSpPr>
        <p:spPr>
          <a:xfrm>
            <a:off x="10474541" y="20305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ADC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BAAF41-91A8-4165-BACB-66BF60A86132}"/>
              </a:ext>
            </a:extLst>
          </p:cNvPr>
          <p:cNvSpPr/>
          <p:nvPr/>
        </p:nvSpPr>
        <p:spPr>
          <a:xfrm>
            <a:off x="8108061" y="4097570"/>
            <a:ext cx="720243" cy="664726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F2416837-0472-4139-A04D-BD11306C22D7}"/>
              </a:ext>
            </a:extLst>
          </p:cNvPr>
          <p:cNvSpPr txBox="1"/>
          <p:nvPr/>
        </p:nvSpPr>
        <p:spPr>
          <a:xfrm>
            <a:off x="7463917" y="42452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BPF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A31936-9F02-4986-B657-7AD3FBEDA2F4}"/>
              </a:ext>
            </a:extLst>
          </p:cNvPr>
          <p:cNvSpPr/>
          <p:nvPr/>
        </p:nvSpPr>
        <p:spPr>
          <a:xfrm>
            <a:off x="8108060" y="5021434"/>
            <a:ext cx="720243" cy="702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8C2989E6-4B4B-4763-BFE2-4316DEEA9C1B}"/>
              </a:ext>
            </a:extLst>
          </p:cNvPr>
          <p:cNvSpPr txBox="1"/>
          <p:nvPr/>
        </p:nvSpPr>
        <p:spPr>
          <a:xfrm>
            <a:off x="7202945" y="5027872"/>
            <a:ext cx="85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Phase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Shifter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D6EA5-57A9-46C1-80A2-7DB1D26E8D50}"/>
              </a:ext>
            </a:extLst>
          </p:cNvPr>
          <p:cNvCxnSpPr/>
          <p:nvPr/>
        </p:nvCxnSpPr>
        <p:spPr>
          <a:xfrm>
            <a:off x="8978921" y="1547775"/>
            <a:ext cx="0" cy="44743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">
            <a:extLst>
              <a:ext uri="{FF2B5EF4-FFF2-40B4-BE49-F238E27FC236}">
                <a16:creationId xmlns:a16="http://schemas.microsoft.com/office/drawing/2014/main" id="{03675662-F621-4125-BABA-B88E102E2A33}"/>
              </a:ext>
            </a:extLst>
          </p:cNvPr>
          <p:cNvSpPr txBox="1"/>
          <p:nvPr/>
        </p:nvSpPr>
        <p:spPr>
          <a:xfrm>
            <a:off x="7845946" y="6327884"/>
            <a:ext cx="247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1. RF receiver system</a:t>
            </a:r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DBB569C4-F9F7-4FDD-98DB-F3EA87BE7988}"/>
              </a:ext>
            </a:extLst>
          </p:cNvPr>
          <p:cNvSpPr/>
          <p:nvPr/>
        </p:nvSpPr>
        <p:spPr>
          <a:xfrm>
            <a:off x="8603180" y="5088413"/>
            <a:ext cx="624353" cy="5464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F85A-6EA4-47E2-905D-AC41046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band-pass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9F6B-0CED-4C93-87C4-C85A62A8D6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95DF8-DBB6-4C7D-8567-77DC3097A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37" y="2065162"/>
            <a:ext cx="3209730" cy="34479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39A033-191A-4A59-8A1B-2F393233A769}"/>
              </a:ext>
            </a:extLst>
          </p:cNvPr>
          <p:cNvGrpSpPr/>
          <p:nvPr/>
        </p:nvGrpSpPr>
        <p:grpSpPr>
          <a:xfrm>
            <a:off x="1850191" y="2471193"/>
            <a:ext cx="2848557" cy="2745491"/>
            <a:chOff x="926738" y="2025858"/>
            <a:chExt cx="2848557" cy="2745491"/>
          </a:xfrm>
        </p:grpSpPr>
        <p:pic>
          <p:nvPicPr>
            <p:cNvPr id="7" name="Content Placeholder 3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78896F38-63A6-406A-83DF-512ECC847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29" b="30845"/>
            <a:stretch/>
          </p:blipFill>
          <p:spPr>
            <a:xfrm>
              <a:off x="926738" y="2025858"/>
              <a:ext cx="2848557" cy="27454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9E8D69-AC0A-439C-BD49-5E8C0A38FD18}"/>
                </a:ext>
              </a:extLst>
            </p:cNvPr>
            <p:cNvSpPr/>
            <p:nvPr/>
          </p:nvSpPr>
          <p:spPr>
            <a:xfrm>
              <a:off x="1497686" y="2429331"/>
              <a:ext cx="720267" cy="7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B7D09DA7-83E1-4EFC-9414-E05B1E49C7EA}"/>
                </a:ext>
              </a:extLst>
            </p:cNvPr>
            <p:cNvSpPr txBox="1"/>
            <p:nvPr/>
          </p:nvSpPr>
          <p:spPr>
            <a:xfrm>
              <a:off x="1561904" y="205999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LNA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04A661-170A-4F58-BB42-62D584537FB6}"/>
                </a:ext>
              </a:extLst>
            </p:cNvPr>
            <p:cNvSpPr/>
            <p:nvPr/>
          </p:nvSpPr>
          <p:spPr>
            <a:xfrm>
              <a:off x="2687988" y="2461039"/>
              <a:ext cx="720256" cy="6647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384B22B1-7D71-477C-BE24-BBECD0F1731E}"/>
                </a:ext>
              </a:extLst>
            </p:cNvPr>
            <p:cNvSpPr txBox="1"/>
            <p:nvPr/>
          </p:nvSpPr>
          <p:spPr>
            <a:xfrm>
              <a:off x="2687988" y="2078335"/>
              <a:ext cx="73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C00000"/>
                  </a:solidFill>
                </a:rPr>
                <a:t>Mixer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112C31-5DDF-4E13-950A-4179AF05EB24}"/>
                </a:ext>
              </a:extLst>
            </p:cNvPr>
            <p:cNvSpPr/>
            <p:nvPr/>
          </p:nvSpPr>
          <p:spPr>
            <a:xfrm>
              <a:off x="2687988" y="3254959"/>
              <a:ext cx="720244" cy="5681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18A32214-57D6-4702-939A-B54992161905}"/>
                </a:ext>
              </a:extLst>
            </p:cNvPr>
            <p:cNvSpPr txBox="1"/>
            <p:nvPr/>
          </p:nvSpPr>
          <p:spPr>
            <a:xfrm>
              <a:off x="1525978" y="3384903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Oscillator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9C049-7021-48D5-97A7-A608D5A6E3BE}"/>
                </a:ext>
              </a:extLst>
            </p:cNvPr>
            <p:cNvSpPr/>
            <p:nvPr/>
          </p:nvSpPr>
          <p:spPr>
            <a:xfrm>
              <a:off x="2685035" y="4106623"/>
              <a:ext cx="720243" cy="6647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62DD08E0-1136-4655-A67F-A6A7F5C9DAC6}"/>
                </a:ext>
              </a:extLst>
            </p:cNvPr>
            <p:cNvSpPr txBox="1"/>
            <p:nvPr/>
          </p:nvSpPr>
          <p:spPr>
            <a:xfrm>
              <a:off x="2040891" y="4254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7030A0"/>
                  </a:solidFill>
                </a:rPr>
                <a:t>BPF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75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F529-88A7-400B-AB89-23ABAB6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New training data: Rf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C1D6D-8C88-4E3E-8765-E0135160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172" b="265"/>
          <a:stretch/>
        </p:blipFill>
        <p:spPr>
          <a:xfrm>
            <a:off x="5170078" y="1900375"/>
            <a:ext cx="2486014" cy="4339785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6E9DB03-9F48-4741-A0B2-E58C30E6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2" y="1920968"/>
            <a:ext cx="2781077" cy="33745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CD168C-A31E-414B-9110-12E298A3E8D3}"/>
              </a:ext>
            </a:extLst>
          </p:cNvPr>
          <p:cNvSpPr/>
          <p:nvPr/>
        </p:nvSpPr>
        <p:spPr>
          <a:xfrm>
            <a:off x="5170078" y="3608268"/>
            <a:ext cx="1268229" cy="147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6C5A69-60B2-4FF0-9B9F-70C021B29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72" b="56894"/>
          <a:stretch/>
        </p:blipFill>
        <p:spPr>
          <a:xfrm>
            <a:off x="8867786" y="1900375"/>
            <a:ext cx="2486014" cy="1875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BBA72-6F8F-47CE-B465-9DB3FAE774DB}"/>
              </a:ext>
            </a:extLst>
          </p:cNvPr>
          <p:cNvSpPr/>
          <p:nvPr/>
        </p:nvSpPr>
        <p:spPr>
          <a:xfrm>
            <a:off x="5638800" y="2184869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9D7DC-C427-421A-AA6E-4B1F91C6786B}"/>
              </a:ext>
            </a:extLst>
          </p:cNvPr>
          <p:cNvSpPr/>
          <p:nvPr/>
        </p:nvSpPr>
        <p:spPr>
          <a:xfrm>
            <a:off x="9367319" y="2161083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41318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F529-88A7-400B-AB89-23ABAB6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New training data: Rf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C1D6D-8C88-4E3E-8765-E0135160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172" b="265"/>
          <a:stretch/>
        </p:blipFill>
        <p:spPr>
          <a:xfrm>
            <a:off x="5170078" y="1900375"/>
            <a:ext cx="2486014" cy="4339785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6E9DB03-9F48-4741-A0B2-E58C30E6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2" y="1920968"/>
            <a:ext cx="2781077" cy="33745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CD168C-A31E-414B-9110-12E298A3E8D3}"/>
              </a:ext>
            </a:extLst>
          </p:cNvPr>
          <p:cNvSpPr/>
          <p:nvPr/>
        </p:nvSpPr>
        <p:spPr>
          <a:xfrm>
            <a:off x="5170078" y="3608268"/>
            <a:ext cx="1268229" cy="147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6C5A69-60B2-4FF0-9B9F-70C021B29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72" b="56894"/>
          <a:stretch/>
        </p:blipFill>
        <p:spPr>
          <a:xfrm>
            <a:off x="8867786" y="1900375"/>
            <a:ext cx="2486014" cy="1875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BBA72-6F8F-47CE-B465-9DB3FAE774DB}"/>
              </a:ext>
            </a:extLst>
          </p:cNvPr>
          <p:cNvSpPr/>
          <p:nvPr/>
        </p:nvSpPr>
        <p:spPr>
          <a:xfrm>
            <a:off x="5638800" y="2184869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9D7DC-C427-421A-AA6E-4B1F91C6786B}"/>
              </a:ext>
            </a:extLst>
          </p:cNvPr>
          <p:cNvSpPr/>
          <p:nvPr/>
        </p:nvSpPr>
        <p:spPr>
          <a:xfrm>
            <a:off x="9367319" y="2161083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90CA04-06DC-4051-A7D8-F23E523EB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87" r="5389" b="51444"/>
          <a:stretch/>
        </p:blipFill>
        <p:spPr>
          <a:xfrm>
            <a:off x="7369354" y="1867673"/>
            <a:ext cx="1268229" cy="2178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01A650-1CA7-4158-8EE6-E52D7FB7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87" r="5389" b="51444"/>
          <a:stretch/>
        </p:blipFill>
        <p:spPr>
          <a:xfrm>
            <a:off x="10949888" y="1867673"/>
            <a:ext cx="1268229" cy="2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F529-88A7-400B-AB89-23ABAB6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New training data: Rf and baseband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C1D6D-8C88-4E3E-8765-E0135160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172" b="265"/>
          <a:stretch/>
        </p:blipFill>
        <p:spPr>
          <a:xfrm>
            <a:off x="5170078" y="1900375"/>
            <a:ext cx="2486014" cy="433978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CD168C-A31E-414B-9110-12E298A3E8D3}"/>
              </a:ext>
            </a:extLst>
          </p:cNvPr>
          <p:cNvSpPr/>
          <p:nvPr/>
        </p:nvSpPr>
        <p:spPr>
          <a:xfrm>
            <a:off x="5170078" y="3608268"/>
            <a:ext cx="1268229" cy="147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6C5A69-60B2-4FF0-9B9F-70C021B29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72" b="56894"/>
          <a:stretch/>
        </p:blipFill>
        <p:spPr>
          <a:xfrm>
            <a:off x="8867786" y="1900375"/>
            <a:ext cx="2486014" cy="1875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BBA72-6F8F-47CE-B465-9DB3FAE774DB}"/>
              </a:ext>
            </a:extLst>
          </p:cNvPr>
          <p:cNvSpPr/>
          <p:nvPr/>
        </p:nvSpPr>
        <p:spPr>
          <a:xfrm>
            <a:off x="5638800" y="2184869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9D7DC-C427-421A-AA6E-4B1F91C6786B}"/>
              </a:ext>
            </a:extLst>
          </p:cNvPr>
          <p:cNvSpPr/>
          <p:nvPr/>
        </p:nvSpPr>
        <p:spPr>
          <a:xfrm>
            <a:off x="9367319" y="2161083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D77DAD-FA7E-4700-AF29-D87DF0F03EFF}"/>
              </a:ext>
            </a:extLst>
          </p:cNvPr>
          <p:cNvGrpSpPr/>
          <p:nvPr/>
        </p:nvGrpSpPr>
        <p:grpSpPr>
          <a:xfrm>
            <a:off x="280929" y="1920968"/>
            <a:ext cx="3846534" cy="3374599"/>
            <a:chOff x="976112" y="1920968"/>
            <a:chExt cx="3846534" cy="3374599"/>
          </a:xfrm>
        </p:grpSpPr>
        <p:pic>
          <p:nvPicPr>
            <p:cNvPr id="6" name="Picture 5" descr="Diagram, schematic&#10;&#10;Description automatically generated">
              <a:extLst>
                <a:ext uri="{FF2B5EF4-FFF2-40B4-BE49-F238E27FC236}">
                  <a16:creationId xmlns:a16="http://schemas.microsoft.com/office/drawing/2014/main" id="{C6E9DB03-9F48-4741-A0B2-E58C30E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12" y="1920968"/>
              <a:ext cx="2781077" cy="33745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6AF1A6-ABEB-4045-8E05-F90F433DB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391" r="5218" b="51444"/>
            <a:stretch/>
          </p:blipFill>
          <p:spPr>
            <a:xfrm>
              <a:off x="3151909" y="1957180"/>
              <a:ext cx="1670737" cy="21783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CE372-4AA0-47F6-B05D-5D7C15B05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87" r="5389" b="51444"/>
          <a:stretch/>
        </p:blipFill>
        <p:spPr>
          <a:xfrm>
            <a:off x="7369354" y="1867673"/>
            <a:ext cx="1268229" cy="217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41A750-3F51-4732-AA1D-55509CD79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87" r="6026" b="51444"/>
          <a:stretch/>
        </p:blipFill>
        <p:spPr>
          <a:xfrm>
            <a:off x="10953017" y="1867673"/>
            <a:ext cx="1238983" cy="2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3676-8BCF-467D-BBD7-F7AF47FB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F4F2C-5817-4413-8126-FC7BFB67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618" y="1690688"/>
            <a:ext cx="4452961" cy="4351338"/>
          </a:xfr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958ECC4B-F133-462A-837D-60161917BDBA}"/>
              </a:ext>
            </a:extLst>
          </p:cNvPr>
          <p:cNvSpPr/>
          <p:nvPr/>
        </p:nvSpPr>
        <p:spPr>
          <a:xfrm>
            <a:off x="2969536" y="3786045"/>
            <a:ext cx="510012" cy="516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014E6-3E0E-4733-8F50-AB23A6B8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39" y="1800931"/>
            <a:ext cx="4591050" cy="44862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4430F2B-7A69-4179-86D6-E69C3C427E4D}"/>
              </a:ext>
            </a:extLst>
          </p:cNvPr>
          <p:cNvSpPr/>
          <p:nvPr/>
        </p:nvSpPr>
        <p:spPr>
          <a:xfrm>
            <a:off x="6186764" y="3269197"/>
            <a:ext cx="690465" cy="5971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808-8C7F-4717-BE61-88554A48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top plate passive mixer (single topology)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B81A92C4-5049-4DFD-AFEA-83ABB0632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6110" y="1825625"/>
            <a:ext cx="3573779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A2C2DE-8FF0-4953-A2D6-E2DC3A68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46" y="2873828"/>
            <a:ext cx="847725" cy="13716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BA966C-734F-4F33-BF2C-1EBAE2080AEB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CE82-3FA5-4F07-BB32-6F983B8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oscillator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2D5862-F749-4CF0-9FCE-CDE81EF9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945" y="2517046"/>
            <a:ext cx="2514600" cy="32670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B28A0-DB35-4FEB-BB5E-E4DA6C9B3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770" b="1"/>
          <a:stretch/>
        </p:blipFill>
        <p:spPr>
          <a:xfrm>
            <a:off x="6340444" y="1820251"/>
            <a:ext cx="3248025" cy="449726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C4D8C07-56A2-4125-A25C-B4A1C3D8183C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97925E34-7729-4E62-9E66-A5764F1F2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69" y="115677"/>
            <a:ext cx="2553537" cy="1824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98F06E-45B0-4657-B7E3-143903D6C2E3}"/>
              </a:ext>
            </a:extLst>
          </p:cNvPr>
          <p:cNvSpPr txBox="1"/>
          <p:nvPr/>
        </p:nvSpPr>
        <p:spPr>
          <a:xfrm>
            <a:off x="10074069" y="1820251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training data</a:t>
            </a:r>
          </a:p>
        </p:txBody>
      </p:sp>
    </p:spTree>
    <p:extLst>
      <p:ext uri="{BB962C8B-B14F-4D97-AF65-F5344CB8AC3E}">
        <p14:creationId xmlns:p14="http://schemas.microsoft.com/office/powerpoint/2010/main" val="56563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EE6-920C-4A90-94F5-87C1CEA4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baseband-amplifier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680B8A4-50AA-4E10-86E9-B890241321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3150" y="2686844"/>
            <a:ext cx="2171700" cy="26289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9D781C8-9A76-4A36-A6ED-AFC56202A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2312" y="1858169"/>
            <a:ext cx="3381375" cy="428625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227DC-DC3D-45FC-88CF-254234050B2C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207A8A-3711-49B6-811F-295BA9D58C2B}"/>
              </a:ext>
            </a:extLst>
          </p:cNvPr>
          <p:cNvSpPr/>
          <p:nvPr/>
        </p:nvSpPr>
        <p:spPr>
          <a:xfrm>
            <a:off x="2978590" y="2471596"/>
            <a:ext cx="1385180" cy="500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1F2DA5-05B4-41FC-A9B8-EEDEAF2800DC}"/>
              </a:ext>
            </a:extLst>
          </p:cNvPr>
          <p:cNvSpPr/>
          <p:nvPr/>
        </p:nvSpPr>
        <p:spPr>
          <a:xfrm>
            <a:off x="2978590" y="4597959"/>
            <a:ext cx="1385180" cy="805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223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Summary of results</vt:lpstr>
      <vt:lpstr>RF receiver system</vt:lpstr>
      <vt:lpstr>New training data: Rf section</vt:lpstr>
      <vt:lpstr>New training data: Rf section</vt:lpstr>
      <vt:lpstr>New training data: Rf and baseband section</vt:lpstr>
      <vt:lpstr>Mixer first with oscillator: top</vt:lpstr>
      <vt:lpstr>Mixer first with oscillator: top plate passive mixer (single topology)</vt:lpstr>
      <vt:lpstr>Mixer first with oscillator: oscillator</vt:lpstr>
      <vt:lpstr>Mixer first with oscillator: baseband-amplifier</vt:lpstr>
      <vt:lpstr>MIMO</vt:lpstr>
      <vt:lpstr>MIMO: top</vt:lpstr>
      <vt:lpstr>MIMO: bottom plate Single phase (Mixer-first RX)</vt:lpstr>
      <vt:lpstr>MIMO: Mixer</vt:lpstr>
      <vt:lpstr>MIMO: TIA (transimpedance amplifier)</vt:lpstr>
      <vt:lpstr>MIMO: beamforming (no training data)- can be detected as switched cap’s</vt:lpstr>
      <vt:lpstr>Phased array: total</vt:lpstr>
      <vt:lpstr>Phased array: Low noise amplifier (LNA)</vt:lpstr>
      <vt:lpstr>Phased array: mixer</vt:lpstr>
      <vt:lpstr>Phased array: oscillator</vt:lpstr>
      <vt:lpstr>Phased array: band-pass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results</dc:title>
  <dc:creator>kishor kunal</dc:creator>
  <cp:lastModifiedBy>kishor kunal</cp:lastModifiedBy>
  <cp:revision>14</cp:revision>
  <dcterms:created xsi:type="dcterms:W3CDTF">2022-04-01T06:16:14Z</dcterms:created>
  <dcterms:modified xsi:type="dcterms:W3CDTF">2022-04-12T21:37:45Z</dcterms:modified>
</cp:coreProperties>
</file>