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f0e7fc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af0e7fcd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e608a4a5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6e608a4a5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6e608a4a5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e608a4a5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e6e608a4a5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e608a4a5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6e608a4a5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e608a4a5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e6e608a4a5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e608a4a5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6e608a4a5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6e608a4a5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e6e608a4a5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e608a4a5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6e608a4a5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e608a4a5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6e608a4a5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6e608a4a5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6e608a4a5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6e608a4a5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e6e608a4a5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e6e608a4a5_1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e608a4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6e608a4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e608a4a5_1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6e608a4a5_1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6e608a4a5_1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e6e608a4a5_1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6e608a4a5_1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e608a4a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6e608a4a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e608a4a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6e608a4a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e608a4a5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6e608a4a5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e608a4a5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6e608a4a5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e608a4a5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6e608a4a5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e608a4a5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6e608a4a5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e608a4a5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6e608a4a5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ource_code" TargetMode="External"/><Relationship Id="rId4" Type="http://schemas.openxmlformats.org/officeDocument/2006/relationships/hyperlink" Target="https://en.wikipedia.org/wiki/Programme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Proces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75" y="1080012"/>
            <a:ext cx="9453425" cy="52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514953" y="2678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Computer Programming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1" lang="en-US" sz="3400"/>
            </a:br>
            <a:endParaRPr b="1"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Making Coffee Process </a:t>
            </a:r>
            <a:r>
              <a:rPr b="1" lang="en-US" sz="3400"/>
              <a:t>Flowchart</a:t>
            </a:r>
            <a:br>
              <a:rPr lang="en-US" sz="3400"/>
            </a:b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163" y="361038"/>
            <a:ext cx="621982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a Programming Flowchart?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A </a:t>
            </a:r>
            <a:r>
              <a:rPr b="1" lang="en-US" sz="2000"/>
              <a:t>programming</a:t>
            </a:r>
            <a:r>
              <a:rPr lang="en-US" sz="2000"/>
              <a:t> </a:t>
            </a:r>
            <a:r>
              <a:rPr b="1" lang="en-US" sz="2000"/>
              <a:t>flowchart</a:t>
            </a:r>
            <a:r>
              <a:rPr lang="en-US" sz="2000"/>
              <a:t> is a flowchart that show the </a:t>
            </a:r>
            <a:r>
              <a:rPr lang="en-US" sz="2000" u="sng"/>
              <a:t>data flow</a:t>
            </a:r>
            <a:r>
              <a:rPr lang="en-US" sz="2000"/>
              <a:t> of a programing algorithm 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By using programming flowcharts we can easily describe the logic and the steps behind our algorithm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Also, by using programming flowcharts we can easily test our algorithm efficiency and find edge cases and errors we should handle</a:t>
            </a:r>
            <a:br>
              <a:rPr lang="en-US" sz="2000"/>
            </a:b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 Programming Flowchart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Let’s try to create a simple programming flowchart: </a:t>
            </a:r>
            <a:endParaRPr sz="2000"/>
          </a:p>
          <a:p>
            <a:pPr indent="45720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Our simple algorithm should get 3 integers as an input and find the largest integer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3200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500"/>
              <a:t>How can we do it?</a:t>
            </a:r>
            <a:endParaRPr b="1" sz="2500"/>
          </a:p>
          <a:p>
            <a:pPr indent="45720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b="1" lang="en-US" sz="2000" u="sng">
                <a:solidFill>
                  <a:srgbClr val="FF0000"/>
                </a:solidFill>
              </a:rPr>
            </a:br>
            <a:br>
              <a:rPr b="1" lang="en-US" sz="2000" u="sng">
                <a:solidFill>
                  <a:srgbClr val="FF0000"/>
                </a:solidFill>
              </a:rPr>
            </a:br>
            <a:r>
              <a:rPr b="1" lang="en-US" sz="2000" u="sng">
                <a:solidFill>
                  <a:srgbClr val="FF0000"/>
                </a:solidFill>
              </a:rPr>
              <a:t>	</a:t>
            </a:r>
            <a:br>
              <a:rPr b="1" lang="en-US" sz="2000" u="sng">
                <a:solidFill>
                  <a:srgbClr val="FF0000"/>
                </a:solidFill>
              </a:rPr>
            </a:br>
            <a:r>
              <a:rPr b="1" lang="en-US" sz="2000" u="sng">
                <a:solidFill>
                  <a:srgbClr val="FF0000"/>
                </a:solidFill>
              </a:rPr>
              <a:t>	</a:t>
            </a:r>
            <a:r>
              <a:rPr b="1" lang="en-US" sz="2000" u="sng">
                <a:solidFill>
                  <a:srgbClr val="FF0000"/>
                </a:solidFill>
              </a:rPr>
              <a:t>Note</a:t>
            </a:r>
            <a:r>
              <a:rPr b="1" lang="en-US" sz="2000">
                <a:solidFill>
                  <a:srgbClr val="FF0000"/>
                </a:solidFill>
              </a:rPr>
              <a:t>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We don’t know what the integers are going to be except the fact that they are integers</a:t>
            </a:r>
            <a:endParaRPr sz="2000"/>
          </a:p>
          <a:p>
            <a:pPr indent="45720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br>
              <a:rPr lang="en-US" sz="2000"/>
            </a:b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Variables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en-US" sz="2000"/>
            </a:b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975" y="975800"/>
            <a:ext cx="4794399" cy="479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are Variables?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Variables</a:t>
            </a:r>
            <a:r>
              <a:rPr lang="en-US" sz="2000"/>
              <a:t> are used to store information that we will want to use and save in our computer program, They are a very important concept in computer science 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can think of variables as containers that hold data that you assigned to it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</a:t>
            </a:r>
            <a:r>
              <a:rPr lang="en-US" sz="2000"/>
              <a:t>ariables provide a way of labeling data with a descriptive name, so us and others could more easily understand our program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Variables sole purpose is to label and store data in memory, This data can then be used throughout your program</a:t>
            </a:r>
            <a:br>
              <a:rPr lang="en-US" sz="2000"/>
            </a:b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How Variables will solve our Flowchart </a:t>
            </a:r>
            <a:r>
              <a:rPr lang="en-US" sz="3000"/>
              <a:t>problem</a:t>
            </a:r>
            <a:r>
              <a:rPr lang="en-US" sz="3000"/>
              <a:t>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By using a </a:t>
            </a:r>
            <a:r>
              <a:rPr b="1" lang="en-US" sz="2000"/>
              <a:t>variables</a:t>
            </a:r>
            <a:r>
              <a:rPr lang="en-US" sz="2000"/>
              <a:t> we could store our input numbers and use them wherever we need</a:t>
            </a:r>
            <a:endParaRPr sz="2000"/>
          </a:p>
          <a:p>
            <a:pPr indent="457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in our flowchart</a:t>
            </a:r>
            <a:br>
              <a:rPr lang="en-US" sz="2000"/>
            </a:br>
            <a:endParaRPr b="1" sz="2000"/>
          </a:p>
          <a:p>
            <a:pPr indent="457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u="sng"/>
              <a:t>For example:</a:t>
            </a:r>
            <a:endParaRPr sz="2000" u="sng"/>
          </a:p>
          <a:p>
            <a:pPr indent="4572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We could store every integer we got as an input as a letter and use the letter as</a:t>
            </a:r>
            <a:endParaRPr sz="2000"/>
          </a:p>
          <a:p>
            <a:pPr indent="4572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reference to the integers we got - </a:t>
            </a:r>
            <a:endParaRPr sz="2000"/>
          </a:p>
          <a:p>
            <a:pPr indent="-355600" lvl="0" marL="22860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 “a” will be first integer input</a:t>
            </a:r>
            <a:endParaRPr sz="2000"/>
          </a:p>
          <a:p>
            <a:pPr indent="-3556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 “b” will be second integer input </a:t>
            </a:r>
            <a:endParaRPr sz="2000"/>
          </a:p>
          <a:p>
            <a:pPr indent="-3556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 “c” will be third integer input</a:t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Now every time we will right “a”, “b” or “c” this will be a reference to our inputs so our program will replace this variable name with the value it stored </a:t>
            </a:r>
            <a:br>
              <a:rPr lang="en-US" sz="2000"/>
            </a:b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Our Flowchart should look like this: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en-US" sz="2000"/>
            </a:b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300" y="1003200"/>
            <a:ext cx="6545876" cy="56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Primitives</a:t>
            </a:r>
            <a:r>
              <a:rPr lang="en-US" sz="3000"/>
              <a:t> </a:t>
            </a:r>
            <a:r>
              <a:rPr lang="en-US" sz="3000"/>
              <a:t>Variables Types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7465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</a:t>
            </a:r>
            <a:r>
              <a:rPr lang="en-US" sz="2300"/>
              <a:t>rimitive</a:t>
            </a:r>
            <a:r>
              <a:rPr lang="en-US" sz="2300"/>
              <a:t> </a:t>
            </a:r>
            <a:r>
              <a:rPr lang="en-US" sz="2300"/>
              <a:t>variables</a:t>
            </a:r>
            <a:r>
              <a:rPr lang="en-US" sz="2300"/>
              <a:t> are variables that have a fixed size in memory</a:t>
            </a:r>
            <a:br>
              <a:rPr lang="en-US" sz="2300"/>
            </a:br>
            <a:endParaRPr sz="2300"/>
          </a:p>
          <a:p>
            <a:pPr indent="-3746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We should </a:t>
            </a:r>
            <a:r>
              <a:rPr lang="en-US" sz="2300"/>
              <a:t>choose</a:t>
            </a:r>
            <a:r>
              <a:rPr lang="en-US" sz="2300"/>
              <a:t> what p</a:t>
            </a:r>
            <a:r>
              <a:rPr lang="en-US" sz="2300"/>
              <a:t>rimitive variable to use by knowing the type of the data that we want to store and the size of it</a:t>
            </a:r>
            <a:br>
              <a:rPr lang="en-US" sz="2300"/>
            </a:br>
            <a:endParaRPr sz="2300"/>
          </a:p>
          <a:p>
            <a:pPr indent="-3746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larger the size of our variable to more space it will take in our memory</a:t>
            </a:r>
            <a:br>
              <a:rPr lang="en-US" sz="2300"/>
            </a:br>
            <a:r>
              <a:rPr lang="en-US" sz="2300"/>
              <a:t>This is why it is important to use the right variable for the right purpose </a:t>
            </a:r>
            <a:br>
              <a:rPr lang="en-US" sz="2300"/>
            </a:br>
            <a:endParaRPr sz="2300"/>
          </a:p>
          <a:p>
            <a:pPr indent="-3746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Unlike more complex variables (we will learn about them later in the course), primitive variables doesn’t have any additional methods </a:t>
            </a:r>
            <a:endParaRPr sz="2300"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Primitives Variables Types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300"/>
              <a:t>We have 7 different types of primitive variables:</a:t>
            </a:r>
            <a:endParaRPr sz="2300"/>
          </a:p>
          <a:p>
            <a:pPr indent="-374650" lvl="0" marL="18288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byte -       size: 1 byte      </a:t>
            </a:r>
            <a:r>
              <a:rPr lang="en-US" sz="1800"/>
              <a:t>(-128 to 127)</a:t>
            </a:r>
            <a:endParaRPr sz="2300"/>
          </a:p>
          <a:p>
            <a:pPr indent="-3746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short -      size: 2 bytes   </a:t>
            </a:r>
            <a:r>
              <a:rPr lang="en-US" sz="1800"/>
              <a:t> (-32,768 to 32,767)</a:t>
            </a:r>
            <a:endParaRPr sz="2300"/>
          </a:p>
          <a:p>
            <a:pPr indent="-3746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int -          size: 4 bytes    </a:t>
            </a:r>
            <a:r>
              <a:rPr lang="en-US" sz="1800"/>
              <a:t>(-2,147,483,648 to 2,147,483,647)</a:t>
            </a:r>
            <a:endParaRPr sz="2300"/>
          </a:p>
          <a:p>
            <a:pPr indent="-3746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long -       size: 8 bytes    </a:t>
            </a:r>
            <a:r>
              <a:rPr lang="en-US" sz="1600"/>
              <a:t>(-9,223,372,036,854,775,808 to 9,223,372,036,854,775,807)</a:t>
            </a:r>
            <a:endParaRPr sz="1600"/>
          </a:p>
          <a:p>
            <a:pPr indent="-3746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float -       size: 4 bytes    </a:t>
            </a:r>
            <a:r>
              <a:rPr lang="en-US" sz="1800"/>
              <a:t>Stores fractional numbers, can store 6 to 7 decimal digits</a:t>
            </a:r>
            <a:endParaRPr sz="1800"/>
          </a:p>
          <a:p>
            <a:pPr indent="-3746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double -   size: 8 bytes    </a:t>
            </a:r>
            <a:r>
              <a:rPr lang="en-US" sz="1800"/>
              <a:t>Stores fractional numbers, can store 15 decimal digits</a:t>
            </a:r>
            <a:endParaRPr sz="1800"/>
          </a:p>
          <a:p>
            <a:pPr indent="-3746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boolean - size: 1 bit        </a:t>
            </a:r>
            <a:r>
              <a:rPr lang="en-US" sz="1800"/>
              <a:t> Stores true or false values  </a:t>
            </a:r>
            <a:endParaRPr sz="1800"/>
          </a:p>
          <a:p>
            <a:pPr indent="-3746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char -      size: 2 bytes  </a:t>
            </a:r>
            <a:r>
              <a:rPr lang="en-US" sz="1800"/>
              <a:t>  Stores a single character/letter or ASCII values</a:t>
            </a:r>
            <a:endParaRPr sz="1800"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Programming Flowchart</a:t>
            </a: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Computer Programming?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Computer programming </a:t>
            </a:r>
            <a:r>
              <a:rPr lang="en-US" sz="2000"/>
              <a:t>is the process of designing and building an executable computer program to accomplish a specific computing result or to perform a specific task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purpose of programming is to find a sequence of instructions that will automate the performance of a task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</a:t>
            </a:r>
            <a:r>
              <a:rPr lang="en-US" sz="2000">
                <a:uFill>
                  <a:noFill/>
                </a:uFill>
                <a:hlinkClick r:id="rId3"/>
              </a:rPr>
              <a:t>source code</a:t>
            </a:r>
            <a:r>
              <a:rPr lang="en-US" sz="2000"/>
              <a:t> of a program is written in one or more languages that are intelligible to </a:t>
            </a:r>
            <a:r>
              <a:rPr lang="en-US" sz="2000">
                <a:uFill>
                  <a:noFill/>
                </a:uFill>
                <a:hlinkClick r:id="rId4"/>
              </a:rPr>
              <a:t>programmers</a:t>
            </a:r>
            <a:r>
              <a:rPr lang="en-US" sz="2000"/>
              <a:t> (called high level programming languages)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computer will take that source code and convert it to a language that it understand (called machine language)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Because it's very hard for humans to write code in machine language we developed the high level programming languages and the process to convert them into  machine language</a:t>
            </a:r>
            <a:endParaRPr sz="20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3000"/>
              <a:t>Class Exercise - Programming Flowchart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3429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2000"/>
          </a:p>
          <a:p>
            <a:pPr indent="-346075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-US" sz="2000"/>
              <a:t>Write programming flowcharts, as we </a:t>
            </a:r>
            <a:r>
              <a:rPr lang="en-US" sz="2000"/>
              <a:t>learned</a:t>
            </a:r>
            <a:r>
              <a:rPr lang="en-US" sz="2000"/>
              <a:t> in this leacure, that show the algorithm for performing those tasks:</a:t>
            </a:r>
            <a:br>
              <a:rPr lang="en-US" sz="2000"/>
            </a:br>
            <a:endParaRPr sz="2000"/>
          </a:p>
          <a:p>
            <a:pPr indent="-34607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An algorithm that takes 3 whole numbers and a “isSum” variable</a:t>
            </a:r>
            <a:br>
              <a:rPr lang="en-US"/>
            </a:br>
            <a:r>
              <a:rPr lang="en-US"/>
              <a:t>If the “isSum” variable is true -&gt; your program should return the sum of all the numbers</a:t>
            </a:r>
            <a:br>
              <a:rPr lang="en-US"/>
            </a:br>
            <a:r>
              <a:rPr lang="en-US"/>
              <a:t>If the “isSum” variable is false -&gt; your program should return the largest number from all 3 numbers given</a:t>
            </a:r>
            <a:br>
              <a:rPr lang="en-US"/>
            </a:br>
            <a:endParaRPr/>
          </a:p>
          <a:p>
            <a:pPr indent="-34607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An algorithm that takes a minute number and convert it to second</a:t>
            </a:r>
            <a:br>
              <a:rPr lang="en-US"/>
            </a:br>
            <a:r>
              <a:rPr lang="en-US"/>
              <a:t>For example - if you got the number 2 you should return 2*60 = 120 seconds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6075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-US" sz="2000"/>
              <a:t>Use primitive variables in your flowchart to save the arguments, think what variable type will be better to use for saving each argument </a:t>
            </a:r>
            <a:endParaRPr sz="2000"/>
          </a:p>
          <a:p>
            <a:pPr indent="-346075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/>
              <a:t>Think about all the edge cases that your program can have and reflect them in your flowchart </a:t>
            </a:r>
            <a:br>
              <a:rPr b="1" lang="en-US" sz="2000"/>
            </a:br>
            <a:endParaRPr b="1"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5" y="2299050"/>
            <a:ext cx="1858301" cy="18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Programming Flowchart</a:t>
            </a:r>
            <a:r>
              <a:rPr lang="en-US" sz="3400"/>
              <a:t> </a:t>
            </a:r>
            <a:r>
              <a:rPr b="1" lang="en-US" sz="3400"/>
              <a:t>Solution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Computer </a:t>
            </a:r>
            <a:r>
              <a:rPr lang="en-US" sz="3000"/>
              <a:t>Programming</a:t>
            </a:r>
            <a:r>
              <a:rPr lang="en-US" sz="3000"/>
              <a:t>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en-US" sz="2000"/>
            </a:br>
            <a:endParaRPr sz="20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br>
              <a:rPr lang="en-US" sz="2191"/>
            </a:br>
            <a:endParaRPr sz="219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500" y="1076950"/>
            <a:ext cx="4961400" cy="49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Algorithm?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computer science an </a:t>
            </a:r>
            <a:r>
              <a:rPr b="1" lang="en-US" sz="2000"/>
              <a:t>algorithm</a:t>
            </a:r>
            <a:r>
              <a:rPr lang="en-US" sz="2000"/>
              <a:t> is a set of steps for a computer program to accomplish a task  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algorithms are not just in the computer science context, We are using algorithms every day to perform every task in our lives</a:t>
            </a:r>
            <a:br>
              <a:rPr lang="en-US" sz="2000"/>
            </a:br>
            <a:br>
              <a:rPr lang="en-US" sz="2000"/>
            </a:br>
            <a:r>
              <a:rPr lang="en-US" sz="2000"/>
              <a:t>For example - fixing lamp algorithm: </a:t>
            </a:r>
            <a:endParaRPr sz="20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675" y="3366000"/>
            <a:ext cx="2282575" cy="31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a Good Algorithm?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can create a lot of different algorithms to accomplish the same task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good algorithm is an algorithm that should:</a:t>
            </a:r>
            <a:endParaRPr sz="2000"/>
          </a:p>
          <a:p>
            <a:pPr indent="-35560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Successfully perform the task it meant to perform </a:t>
            </a:r>
            <a:endParaRPr/>
          </a:p>
          <a:p>
            <a:pPr indent="-35560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Be efficient - accomplish the task with the least steps posible and use minimal resources </a:t>
            </a:r>
            <a:endParaRPr/>
          </a:p>
          <a:p>
            <a:pPr indent="-35560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Be easily to understand - maintainable algorithm that reflects easily the creator thinking process</a:t>
            </a:r>
            <a:endParaRPr/>
          </a:p>
          <a:p>
            <a:pPr indent="-35560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Be flexible - know how to handle all kinds of exceptions and errors</a:t>
            </a:r>
            <a:endParaRPr/>
          </a:p>
          <a:p>
            <a:pPr indent="-355600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Be balanced - balance between efficient and readable </a:t>
            </a:r>
            <a:endParaRPr sz="20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a Flowchart?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A </a:t>
            </a:r>
            <a:r>
              <a:rPr b="1" lang="en-US" sz="2000"/>
              <a:t>flowchart</a:t>
            </a:r>
            <a:r>
              <a:rPr lang="en-US" sz="2000"/>
              <a:t> is a type of diagram that represents a workflow or </a:t>
            </a:r>
            <a:r>
              <a:rPr lang="en-US" sz="2000">
                <a:uFill>
                  <a:noFill/>
                </a:uFill>
                <a:hlinkClick r:id="rId3"/>
              </a:rPr>
              <a:t>process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flowchart shows the steps as boxes of various kinds, and their order by connecting the boxes with arrows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diagrammatic representation illustrates a solution model to a given problem</a:t>
            </a:r>
            <a:br>
              <a:rPr lang="en-US" sz="2000"/>
            </a:b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Flowcharts are used in designing and documenting simple processes or programs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Examples for Flowcharts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Fixing a lamp flowchart							Flowchart template			</a:t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25" y="1872062"/>
            <a:ext cx="2282575" cy="31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385" y="1872062"/>
            <a:ext cx="3354940" cy="36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Flowchart Symbols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Start / End Symbol </a:t>
            </a:r>
            <a:br>
              <a:rPr lang="en-US" sz="2000"/>
            </a:br>
            <a:r>
              <a:rPr lang="en-US" sz="1600"/>
              <a:t>Determine</a:t>
            </a:r>
            <a:r>
              <a:rPr lang="en-US" sz="1600"/>
              <a:t> the start and end points of the flowchart </a:t>
            </a:r>
            <a:br>
              <a:rPr lang="en-US" sz="1600"/>
            </a:br>
            <a:r>
              <a:rPr lang="en-US" sz="1600"/>
              <a:t>(usually with the world “Start” or “End” inside it</a:t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Action Symbol</a:t>
            </a:r>
            <a:br>
              <a:rPr lang="en-US" sz="1600"/>
            </a:br>
            <a:r>
              <a:rPr lang="en-US" sz="1600"/>
              <a:t>The action can represent a single step like (“add </a:t>
            </a:r>
            <a:r>
              <a:rPr lang="en-US" sz="1600"/>
              <a:t>sugar</a:t>
            </a:r>
            <a:r>
              <a:rPr lang="en-US" sz="1600"/>
              <a:t>”) </a:t>
            </a:r>
            <a:br>
              <a:rPr lang="en-US" sz="1600"/>
            </a:br>
            <a:r>
              <a:rPr lang="en-US" sz="1600"/>
              <a:t>or much complex process like (“make coffee”) </a:t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Decision Symbol</a:t>
            </a:r>
            <a:r>
              <a:rPr lang="en-US" sz="1600"/>
              <a:t> </a:t>
            </a:r>
            <a:br>
              <a:rPr lang="en-US" sz="1600"/>
            </a:br>
            <a:r>
              <a:rPr lang="en-US" sz="1600"/>
              <a:t>The decision represent different </a:t>
            </a:r>
            <a:r>
              <a:rPr lang="en-US" sz="1600"/>
              <a:t>choices</a:t>
            </a:r>
            <a:r>
              <a:rPr lang="en-US" sz="1600"/>
              <a:t> </a:t>
            </a:r>
            <a:br>
              <a:rPr lang="en-US" sz="1600"/>
            </a:br>
            <a:r>
              <a:rPr lang="en-US" sz="1600"/>
              <a:t>that in order to complete the process we should choose from</a:t>
            </a:r>
            <a:br>
              <a:rPr lang="en-US" sz="1600"/>
            </a:br>
            <a:r>
              <a:rPr lang="en-US" sz="1600"/>
              <a:t>Every choice can lead to </a:t>
            </a:r>
            <a:r>
              <a:rPr lang="en-US" sz="1600"/>
              <a:t>different</a:t>
            </a:r>
            <a:r>
              <a:rPr lang="en-US" sz="1600"/>
              <a:t> actions in the </a:t>
            </a:r>
            <a:r>
              <a:rPr lang="en-US" sz="1600"/>
              <a:t>diagram</a:t>
            </a:r>
            <a:r>
              <a:rPr lang="en-US" sz="1600"/>
              <a:t> 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7983900" y="1468825"/>
            <a:ext cx="1791288" cy="808650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8035100" y="2963275"/>
            <a:ext cx="1688900" cy="931450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983900" y="4659813"/>
            <a:ext cx="1791300" cy="93145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Flowchart Symbols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/>
              <a:t>Input / Output Symbol</a:t>
            </a:r>
            <a:br>
              <a:rPr lang="en-US" sz="2000"/>
            </a:br>
            <a:r>
              <a:rPr lang="en-US" sz="1600"/>
              <a:t>Represent information that the program will show</a:t>
            </a:r>
            <a:br>
              <a:rPr lang="en-US" sz="1600"/>
            </a:br>
            <a:r>
              <a:rPr lang="en-US" sz="1600"/>
              <a:t>during the process (for example print a response)</a:t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8035100" y="2587575"/>
            <a:ext cx="1688900" cy="931450"/>
          </a:xfrm>
          <a:prstGeom prst="flowChartInputOutpu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