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ab09f6a3e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eab09f6a3e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b29c0e13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eb29c0e13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b29c0e137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eb29c0e137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b29c0e137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eb29c0e137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b29c0e137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eb29c0e137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b29c0e137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eb29c0e137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b29c0e137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eb29c0e137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eb29c0e137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b29c0e137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eb29c0e137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b29c0e137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eb29c0e137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eb29c0e137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98e2c3258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e98e2c3258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98e2c3258_1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e98e2c3258_1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a102ccac8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ea102ccac8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a102ccac8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ea102ccac8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ab09f6a3e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eab09f6a3e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ab09f6a3e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eab09f6a3e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ab09f6a3e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eab09f6a3e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ab09f6a3e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eab09f6a3e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23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3838" y="795286"/>
            <a:ext cx="9364326" cy="52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What is a programming </a:t>
            </a:r>
            <a:r>
              <a:rPr lang="en-US" sz="3000"/>
              <a:t>function</a:t>
            </a:r>
            <a:r>
              <a:rPr lang="en-US" sz="3000"/>
              <a:t>?</a:t>
            </a:r>
            <a:endParaRPr sz="1600">
              <a:solidFill>
                <a:srgbClr val="595959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en-US" sz="2300"/>
            </a:br>
            <a:r>
              <a:rPr lang="en-US" sz="1800"/>
              <a:t>	Programming functions in general giving you the ability to define code </a:t>
            </a:r>
            <a:br>
              <a:rPr lang="en-US" sz="1800"/>
            </a:br>
            <a:r>
              <a:rPr lang="en-US" sz="1800"/>
              <a:t>	that your program can execute any time  and anywhere in your code </a:t>
            </a:r>
            <a:endParaRPr sz="18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en-US" sz="1800"/>
            </a:br>
            <a:r>
              <a:rPr lang="en-US" sz="1800"/>
              <a:t>	By using function we can:</a:t>
            </a:r>
            <a:endParaRPr sz="1800"/>
          </a:p>
          <a:p>
            <a:pPr indent="-342900" lvl="0" marL="1828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Use the same block of code everywhere we want without rewrite it</a:t>
            </a:r>
            <a:endParaRPr sz="1800"/>
          </a:p>
          <a:p>
            <a:pPr indent="-3429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Run code only when something that we want happen (like pressing a button)</a:t>
            </a:r>
            <a:endParaRPr sz="1800"/>
          </a:p>
          <a:p>
            <a:pPr indent="-3429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Keep our code short and clean</a:t>
            </a:r>
            <a:endParaRPr sz="1800"/>
          </a:p>
          <a:p>
            <a:pPr indent="-3429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Better explain our code to other developers</a:t>
            </a:r>
            <a:br>
              <a:rPr lang="en-US" sz="1800"/>
            </a:br>
            <a:endParaRPr sz="18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/>
              <a:t>Functions in general represent this flow:</a:t>
            </a:r>
            <a:br>
              <a:rPr lang="en-US" sz="1900"/>
            </a:br>
            <a:r>
              <a:rPr lang="en-US" sz="1900"/>
              <a:t>		</a:t>
            </a:r>
            <a:br>
              <a:rPr lang="en-US" sz="2300"/>
            </a:b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72" name="Google Shape;172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7250" y="4935050"/>
            <a:ext cx="5757500" cy="15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Functions in Python</a:t>
            </a:r>
            <a:endParaRPr sz="1600">
              <a:solidFill>
                <a:srgbClr val="595959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en-US" sz="2300"/>
            </a:br>
            <a:r>
              <a:rPr lang="en-US" sz="2300"/>
              <a:t>	</a:t>
            </a:r>
            <a:r>
              <a:rPr lang="en-US" sz="1900"/>
              <a:t>By using the </a:t>
            </a:r>
            <a:r>
              <a:rPr b="1" lang="en-US" sz="1900"/>
              <a:t>def</a:t>
            </a:r>
            <a:r>
              <a:rPr lang="en-US" sz="1900"/>
              <a:t> Python keyword we are declaring on a new function</a:t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/>
              <a:t>In order to create a function in Python we have to use the def keyword </a:t>
            </a:r>
            <a:endParaRPr sz="23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After declaring a function we need to give it a </a:t>
            </a:r>
            <a:r>
              <a:rPr b="1" lang="en-US" sz="1900"/>
              <a:t>name</a:t>
            </a:r>
            <a:endParaRPr b="1" sz="19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Same as with variables, Python allow us to choose any name you want</a:t>
            </a:r>
            <a:endParaRPr sz="19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We should choose names to our functions that represent the purpose of the function</a:t>
            </a:r>
            <a:br>
              <a:rPr lang="en-US" sz="1900"/>
            </a:br>
            <a:r>
              <a:rPr lang="en-US" sz="1900"/>
              <a:t>	For example: validateStudentAge() , getName(), exc...</a:t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2700"/>
              <a:t>	</a:t>
            </a:r>
            <a:endParaRPr sz="2700"/>
          </a:p>
        </p:txBody>
      </p:sp>
      <p:sp>
        <p:nvSpPr>
          <p:cNvPr id="180" name="Google Shape;180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3950" y="3046650"/>
            <a:ext cx="4129849" cy="478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23"/>
          <p:cNvCxnSpPr>
            <a:stCxn id="183" idx="3"/>
            <a:endCxn id="181" idx="1"/>
          </p:cNvCxnSpPr>
          <p:nvPr/>
        </p:nvCxnSpPr>
        <p:spPr>
          <a:xfrm>
            <a:off x="5978950" y="3285750"/>
            <a:ext cx="12450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4" name="Google Shape;18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083" y="2386249"/>
            <a:ext cx="4999868" cy="179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3"/>
          <p:cNvCxnSpPr/>
          <p:nvPr/>
        </p:nvCxnSpPr>
        <p:spPr>
          <a:xfrm flipH="1">
            <a:off x="1910200" y="2232275"/>
            <a:ext cx="698100" cy="32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3"/>
          <p:cNvCxnSpPr/>
          <p:nvPr/>
        </p:nvCxnSpPr>
        <p:spPr>
          <a:xfrm rot="10800000">
            <a:off x="2608275" y="2877000"/>
            <a:ext cx="3778200" cy="1468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Functions in Python</a:t>
            </a:r>
            <a:endParaRPr sz="1600">
              <a:solidFill>
                <a:srgbClr val="595959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en-US" sz="2300"/>
            </a:br>
            <a:r>
              <a:rPr lang="en-US" sz="2300"/>
              <a:t>	</a:t>
            </a:r>
            <a:r>
              <a:rPr lang="en-US" sz="1900"/>
              <a:t>After we determined the name of our function we need to choose the </a:t>
            </a:r>
            <a:r>
              <a:rPr b="1" lang="en-US" sz="1900"/>
              <a:t>input</a:t>
            </a:r>
            <a:r>
              <a:rPr lang="en-US" sz="1900"/>
              <a:t> our</a:t>
            </a:r>
            <a:br>
              <a:rPr lang="en-US" sz="1900"/>
            </a:br>
            <a:r>
              <a:rPr lang="en-US" sz="1900"/>
              <a:t>	function should get in order to produce the output, We call it </a:t>
            </a:r>
            <a:r>
              <a:rPr b="1" lang="en-US" sz="1900"/>
              <a:t>Parameters.</a:t>
            </a:r>
            <a:r>
              <a:rPr lang="en-US" sz="1900"/>
              <a:t> </a:t>
            </a:r>
            <a:endParaRPr sz="1900"/>
          </a:p>
          <a:p>
            <a:pPr indent="-349250" lvl="0" marL="13716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We should put the function parameters between - ()</a:t>
            </a:r>
            <a:endParaRPr sz="1900"/>
          </a:p>
          <a:p>
            <a:pPr indent="-3492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We can pass as much parameters as we want to a single functions - </a:t>
            </a:r>
            <a:br>
              <a:rPr lang="en-US" sz="1900"/>
            </a:br>
            <a:r>
              <a:rPr lang="en-US" sz="1900"/>
              <a:t>(parameter1, parameter2, parameter3, …)</a:t>
            </a:r>
            <a:endParaRPr sz="1900"/>
          </a:p>
          <a:p>
            <a:pPr indent="-3492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If our function has no parameters we will use empty () </a:t>
            </a:r>
            <a:endParaRPr sz="1900"/>
          </a:p>
          <a:p>
            <a:pPr indent="-3492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Without providing all the parameters the function could not be executed and we will get an error</a:t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2700"/>
              <a:t>	</a:t>
            </a:r>
            <a:endParaRPr sz="2700"/>
          </a:p>
        </p:txBody>
      </p:sp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3" name="Google Shape;1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5425" y="5674113"/>
            <a:ext cx="3772699" cy="365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4"/>
          <p:cNvCxnSpPr>
            <a:stCxn id="195" idx="3"/>
            <a:endCxn id="193" idx="1"/>
          </p:cNvCxnSpPr>
          <p:nvPr/>
        </p:nvCxnSpPr>
        <p:spPr>
          <a:xfrm>
            <a:off x="6033025" y="5856662"/>
            <a:ext cx="1892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6" name="Google Shape;19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025" y="5009273"/>
            <a:ext cx="5497126" cy="1694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Functions in Python</a:t>
            </a:r>
            <a:endParaRPr sz="1600">
              <a:solidFill>
                <a:srgbClr val="595959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The “process” part of the function is what we put below the :</a:t>
            </a:r>
            <a:br>
              <a:rPr lang="en-US" sz="1900"/>
            </a:br>
            <a:r>
              <a:rPr lang="en-US" sz="1900"/>
              <a:t>	Everything blow the : sign and with 1 addentation to the right  is been called </a:t>
            </a:r>
            <a:r>
              <a:rPr b="1" lang="en-US" sz="1900"/>
              <a:t>function scope</a:t>
            </a:r>
            <a:br>
              <a:rPr lang="en-US" sz="1900"/>
            </a:br>
            <a:r>
              <a:rPr lang="en-US" sz="1900"/>
              <a:t>	or </a:t>
            </a:r>
            <a:r>
              <a:rPr b="1" lang="en-US" sz="1900"/>
              <a:t>function block</a:t>
            </a:r>
            <a:endParaRPr b="1" sz="1900"/>
          </a:p>
          <a:p>
            <a:pPr indent="-349250" lvl="0" marL="13716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Every code inside the function scope is been executed line by line when we call it, everytime we call it</a:t>
            </a:r>
            <a:endParaRPr sz="1900"/>
          </a:p>
          <a:p>
            <a:pPr indent="-3492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Inside the function scope we can use all the parameters this function got by calling their names</a:t>
            </a:r>
            <a:endParaRPr sz="1900"/>
          </a:p>
          <a:p>
            <a:pPr indent="-3492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In addition, We can create new variables that will only be exists inside the function scope  </a:t>
            </a:r>
            <a:endParaRPr sz="19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/>
              <a:t> </a:t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2700"/>
              <a:t>	</a:t>
            </a:r>
            <a:endParaRPr sz="2700"/>
          </a:p>
        </p:txBody>
      </p:sp>
      <p:sp>
        <p:nvSpPr>
          <p:cNvPr id="202" name="Google Shape;202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3" name="Google Shape;2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25" y="5131125"/>
            <a:ext cx="5774425" cy="159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8025" y="5743737"/>
            <a:ext cx="4440101" cy="365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25"/>
          <p:cNvCxnSpPr>
            <a:stCxn id="203" idx="3"/>
            <a:endCxn id="204" idx="1"/>
          </p:cNvCxnSpPr>
          <p:nvPr/>
        </p:nvCxnSpPr>
        <p:spPr>
          <a:xfrm>
            <a:off x="6310450" y="5926288"/>
            <a:ext cx="9477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Functions in Python</a:t>
            </a:r>
            <a:endParaRPr sz="1600">
              <a:solidFill>
                <a:srgbClr val="595959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en-US" sz="1700"/>
            </a:br>
            <a:r>
              <a:rPr lang="en-US" sz="1700"/>
              <a:t>	</a:t>
            </a:r>
            <a:r>
              <a:rPr lang="en-US" sz="1700"/>
              <a:t>The “output” part of the function is what we </a:t>
            </a:r>
            <a:r>
              <a:rPr b="1" lang="en-US" sz="1700"/>
              <a:t>return</a:t>
            </a:r>
            <a:r>
              <a:rPr lang="en-US" sz="1700"/>
              <a:t> when the function finish to execute all the code</a:t>
            </a:r>
            <a:br>
              <a:rPr lang="en-US" sz="1700"/>
            </a:br>
            <a:r>
              <a:rPr lang="en-US" sz="1700"/>
              <a:t>	inside the </a:t>
            </a:r>
            <a:r>
              <a:rPr lang="en-US" sz="1700"/>
              <a:t>function</a:t>
            </a:r>
            <a:r>
              <a:rPr lang="en-US" sz="1700"/>
              <a:t> scope </a:t>
            </a:r>
            <a:endParaRPr sz="17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/>
              <a:t>By using the </a:t>
            </a:r>
            <a:r>
              <a:rPr b="1" lang="en-US" sz="1700"/>
              <a:t>return</a:t>
            </a:r>
            <a:r>
              <a:rPr lang="en-US" sz="1700"/>
              <a:t> keyword we </a:t>
            </a:r>
            <a:r>
              <a:rPr lang="en-US" sz="1700"/>
              <a:t>determine</a:t>
            </a:r>
            <a:r>
              <a:rPr lang="en-US" sz="1700"/>
              <a:t> what is the output </a:t>
            </a:r>
            <a:r>
              <a:rPr lang="en-US" sz="1700"/>
              <a:t>of our function</a:t>
            </a:r>
            <a:endParaRPr b="1" sz="1700"/>
          </a:p>
          <a:p>
            <a:pPr indent="-336550" lvl="0" marL="13716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Return should only been put at the end of the function</a:t>
            </a:r>
            <a:endParaRPr sz="1700"/>
          </a:p>
          <a:p>
            <a:pPr indent="-3365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The return keyword end the function execution and “close” it  </a:t>
            </a:r>
            <a:endParaRPr sz="1700"/>
          </a:p>
          <a:p>
            <a:pPr indent="-3365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We can put more </a:t>
            </a:r>
            <a:r>
              <a:rPr lang="en-US" sz="1700"/>
              <a:t>than</a:t>
            </a:r>
            <a:r>
              <a:rPr lang="en-US" sz="1700"/>
              <a:t> one return inside a </a:t>
            </a:r>
            <a:r>
              <a:rPr lang="en-US" sz="1700"/>
              <a:t>function</a:t>
            </a:r>
            <a:r>
              <a:rPr lang="en-US" sz="1700"/>
              <a:t> but its best practice to avoid that and use just one return</a:t>
            </a:r>
            <a:endParaRPr sz="1700"/>
          </a:p>
          <a:p>
            <a:pPr indent="-3365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It's</a:t>
            </a:r>
            <a:r>
              <a:rPr lang="en-US" sz="1700"/>
              <a:t> not mandatory to return a value, so we can create </a:t>
            </a:r>
            <a:r>
              <a:rPr lang="en-US" sz="1700"/>
              <a:t>functions</a:t>
            </a:r>
            <a:r>
              <a:rPr lang="en-US" sz="1700"/>
              <a:t> that are not returning anything and doesn’t use the return keywor</a:t>
            </a:r>
            <a:r>
              <a:rPr lang="en-US" sz="1700"/>
              <a:t>d</a:t>
            </a:r>
            <a:endParaRPr sz="1700"/>
          </a:p>
        </p:txBody>
      </p:sp>
      <p:sp>
        <p:nvSpPr>
          <p:cNvPr id="211" name="Google Shape;211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25" y="5138350"/>
            <a:ext cx="4977899" cy="158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26"/>
          <p:cNvCxnSpPr/>
          <p:nvPr/>
        </p:nvCxnSpPr>
        <p:spPr>
          <a:xfrm flipH="1">
            <a:off x="1139875" y="2644125"/>
            <a:ext cx="483600" cy="2811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4" name="Google Shape;21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6400" y="5747350"/>
            <a:ext cx="4440101" cy="365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p26"/>
          <p:cNvCxnSpPr>
            <a:stCxn id="212" idx="3"/>
            <a:endCxn id="214" idx="1"/>
          </p:cNvCxnSpPr>
          <p:nvPr/>
        </p:nvCxnSpPr>
        <p:spPr>
          <a:xfrm>
            <a:off x="5513924" y="5929900"/>
            <a:ext cx="16725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Functions in Python</a:t>
            </a:r>
            <a:endParaRPr sz="1600">
              <a:solidFill>
                <a:srgbClr val="595959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How to call Python function?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Make sure that the function you want to call is already been created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In the code outside the function scope write the function name and put () after it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If the function required parameters put them inside the () and pass them by using , between them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If the function return a value you can save it to a variable or use it in any way you want to</a:t>
            </a:r>
            <a:r>
              <a:rPr lang="en-US" sz="1900"/>
              <a:t> </a:t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 </a:t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2700"/>
              <a:t>	</a:t>
            </a:r>
            <a:endParaRPr sz="2700"/>
          </a:p>
        </p:txBody>
      </p:sp>
      <p:sp>
        <p:nvSpPr>
          <p:cNvPr id="221" name="Google Shape;221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2" name="Google Shape;2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25" y="4750000"/>
            <a:ext cx="5653476" cy="1797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27"/>
          <p:cNvCxnSpPr>
            <a:stCxn id="222" idx="3"/>
            <a:endCxn id="224" idx="1"/>
          </p:cNvCxnSpPr>
          <p:nvPr/>
        </p:nvCxnSpPr>
        <p:spPr>
          <a:xfrm>
            <a:off x="6189501" y="5648975"/>
            <a:ext cx="11760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4" name="Google Shape;2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5500" y="5466425"/>
            <a:ext cx="4440101" cy="365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7"/>
          <p:cNvCxnSpPr/>
          <p:nvPr/>
        </p:nvCxnSpPr>
        <p:spPr>
          <a:xfrm flipH="1">
            <a:off x="3121075" y="3951250"/>
            <a:ext cx="1188300" cy="2112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3400"/>
              <a:t>Class Exercise - Functions</a:t>
            </a:r>
            <a:endParaRPr sz="3400"/>
          </a:p>
          <a:p>
            <a:pPr indent="0" lvl="0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15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32" name="Google Shape;232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3" name="Google Shape;23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Class Exercise - Functions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 u="sng"/>
              <a:t>Instructions:</a:t>
            </a:r>
            <a:endParaRPr sz="2000"/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/>
              <a:t>Open your Pycharm project and create new Python package </a:t>
            </a:r>
            <a:r>
              <a:rPr lang="en-US" sz="2000"/>
              <a:t>called “Python functions”</a:t>
            </a:r>
            <a:br>
              <a:rPr lang="en-US" sz="2000"/>
            </a:br>
            <a:r>
              <a:rPr lang="en-US" sz="2000"/>
              <a:t>Inside this package create new file called “main.py” and create a main run command. </a:t>
            </a:r>
            <a:endParaRPr sz="2000"/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/>
              <a:t>Your mission is to create a basic calculator with all 4 basic </a:t>
            </a:r>
            <a:r>
              <a:rPr lang="en-US" sz="2000"/>
              <a:t>arithmetic</a:t>
            </a:r>
            <a:r>
              <a:rPr lang="en-US" sz="2000"/>
              <a:t> actions</a:t>
            </a:r>
            <a:br>
              <a:rPr lang="en-US" sz="2000"/>
            </a:br>
            <a:r>
              <a:rPr lang="en-US" sz="2000"/>
              <a:t>Your calculator should only work with two numbers at each time</a:t>
            </a:r>
            <a:br>
              <a:rPr lang="en-US" sz="2000"/>
            </a:br>
            <a:r>
              <a:rPr lang="en-US" sz="2000"/>
              <a:t>Your calculator should implement the following:</a:t>
            </a:r>
            <a:endParaRPr sz="2000"/>
          </a:p>
          <a:p>
            <a:pPr indent="-355600" lvl="0" marL="1828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Add </a:t>
            </a:r>
            <a:r>
              <a:rPr lang="en-US" sz="2000"/>
              <a:t>function</a:t>
            </a:r>
            <a:r>
              <a:rPr lang="en-US" sz="2000"/>
              <a:t> ( 8 + 4 = 12 )</a:t>
            </a:r>
            <a:endParaRPr sz="2000"/>
          </a:p>
          <a:p>
            <a:pPr indent="-3556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Reduction function ( 8 - 4 = 4 )</a:t>
            </a:r>
            <a:endParaRPr sz="2000"/>
          </a:p>
          <a:p>
            <a:pPr indent="-3556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Multiple </a:t>
            </a:r>
            <a:r>
              <a:rPr lang="en-US" sz="2000"/>
              <a:t>function</a:t>
            </a:r>
            <a:r>
              <a:rPr lang="en-US" sz="2000"/>
              <a:t> ( 8 * 4 = 32 )</a:t>
            </a:r>
            <a:endParaRPr sz="2000"/>
          </a:p>
          <a:p>
            <a:pPr indent="-3556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Division function ( 8 / 4 = 2 )</a:t>
            </a:r>
            <a:r>
              <a:rPr lang="en-US" sz="2000"/>
              <a:t> </a:t>
            </a:r>
            <a:endParaRPr sz="2000"/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2000"/>
              <a:t>You should test your calculator by calling each </a:t>
            </a:r>
            <a:r>
              <a:rPr lang="en-US" sz="2000"/>
              <a:t>function</a:t>
            </a:r>
            <a:r>
              <a:rPr lang="en-US" sz="2000"/>
              <a:t> and print the output to the console</a:t>
            </a:r>
            <a:endParaRPr b="1"/>
          </a:p>
        </p:txBody>
      </p:sp>
      <p:sp>
        <p:nvSpPr>
          <p:cNvPr id="239" name="Google Shape;239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3925" y="5349925"/>
            <a:ext cx="1508075" cy="150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3400"/>
              <a:t>Class Exercise - Functions Solution</a:t>
            </a:r>
            <a:endParaRPr sz="3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3400"/>
          </a:p>
          <a:p>
            <a:pPr indent="0" lvl="0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15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48" name="Google Shape;248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9" name="Google Shape;24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Last lecture reminder </a:t>
            </a:r>
            <a:br>
              <a:rPr lang="en-US" sz="3000">
                <a:solidFill>
                  <a:srgbClr val="595959"/>
                </a:solidFill>
              </a:rPr>
            </a:br>
            <a:br>
              <a:rPr lang="en-US" sz="3000">
                <a:solidFill>
                  <a:srgbClr val="595959"/>
                </a:solidFill>
              </a:rPr>
            </a:br>
            <a:endParaRPr sz="1600">
              <a:solidFill>
                <a:srgbClr val="595959"/>
              </a:solidFill>
            </a:endParaRPr>
          </a:p>
          <a:p>
            <a:pPr indent="34290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300"/>
              <a:t>We learned about:</a:t>
            </a:r>
            <a:endParaRPr sz="2300"/>
          </a:p>
          <a:p>
            <a:pPr indent="-374650" lvl="0" marL="13716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What is Python and what we can build by using it</a:t>
            </a:r>
            <a:endParaRPr sz="2300"/>
          </a:p>
          <a:p>
            <a:pPr indent="-3746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Client side Vs Server side and the Client - Server Model </a:t>
            </a:r>
            <a:endParaRPr sz="2300"/>
          </a:p>
          <a:p>
            <a:pPr indent="-3746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Python features ( Interpreter, dynamic typing, exc… )</a:t>
            </a:r>
            <a:endParaRPr sz="2300"/>
          </a:p>
          <a:p>
            <a:pPr indent="-3746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Declaring</a:t>
            </a:r>
            <a:r>
              <a:rPr lang="en-US" sz="2300"/>
              <a:t> on variables in Python </a:t>
            </a:r>
            <a:endParaRPr sz="2300"/>
          </a:p>
          <a:p>
            <a:pPr indent="-3746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Operators in Python</a:t>
            </a:r>
            <a:r>
              <a:rPr lang="en-US" sz="2300"/>
              <a:t> </a:t>
            </a:r>
            <a:r>
              <a:rPr lang="en-US" sz="2200"/>
              <a:t>( Arithmetic operators, Relational operators, exc … )</a:t>
            </a:r>
            <a:endParaRPr sz="2200"/>
          </a:p>
          <a:p>
            <a:pPr indent="-3746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True / False statements by using conditional operators ( &amp;&amp; , || , ! )</a:t>
            </a:r>
            <a:endParaRPr sz="2700"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5950" y="0"/>
            <a:ext cx="3366052" cy="2068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Data Types in Python</a:t>
            </a:r>
            <a:br>
              <a:rPr lang="en-US" sz="3000"/>
            </a:br>
            <a:endParaRPr sz="30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3000"/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475" y="1184163"/>
            <a:ext cx="8685952" cy="50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Python Data Types</a:t>
            </a:r>
            <a:endParaRPr sz="1600">
              <a:solidFill>
                <a:srgbClr val="595959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300"/>
              <a:buChar char="●"/>
            </a:pPr>
            <a:r>
              <a:rPr b="1" lang="en-US" sz="2300"/>
              <a:t>Numbers</a:t>
            </a:r>
            <a:r>
              <a:rPr lang="en-US" sz="2300"/>
              <a:t> - Use for calculations and perform mathematical actions </a:t>
            </a:r>
            <a:br>
              <a:rPr lang="en-US" sz="2300"/>
            </a:b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875" y="2126450"/>
            <a:ext cx="7622399" cy="239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4375" y="5195863"/>
            <a:ext cx="51054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6"/>
          <p:cNvCxnSpPr>
            <a:stCxn id="113" idx="2"/>
            <a:endCxn id="114" idx="0"/>
          </p:cNvCxnSpPr>
          <p:nvPr/>
        </p:nvCxnSpPr>
        <p:spPr>
          <a:xfrm>
            <a:off x="6117074" y="4516525"/>
            <a:ext cx="0" cy="679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Python</a:t>
            </a:r>
            <a:r>
              <a:rPr lang="en-US" sz="3000"/>
              <a:t> Data Types</a:t>
            </a:r>
            <a:endParaRPr sz="1600">
              <a:solidFill>
                <a:srgbClr val="595959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13716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300"/>
              <a:buChar char="●"/>
            </a:pPr>
            <a:r>
              <a:rPr b="1" lang="en-US" sz="2300"/>
              <a:t>Strings</a:t>
            </a:r>
            <a:r>
              <a:rPr lang="en-US" sz="2300"/>
              <a:t> - Use to represent text, strings are combinations of chars.</a:t>
            </a:r>
            <a:br>
              <a:rPr lang="en-US" sz="2300"/>
            </a:br>
            <a:r>
              <a:rPr lang="en-US" sz="2300"/>
              <a:t>In Python everything that is under</a:t>
            </a:r>
            <a:r>
              <a:rPr lang="en-US" sz="2300"/>
              <a:t> double quotes (“”) </a:t>
            </a:r>
            <a:r>
              <a:rPr lang="en-US" sz="2300"/>
              <a:t>is define as a single string. We can </a:t>
            </a:r>
            <a:r>
              <a:rPr lang="en-US" sz="2300"/>
              <a:t>concatenate</a:t>
            </a:r>
            <a:r>
              <a:rPr lang="en-US" sz="2300"/>
              <a:t> strings by using the + operator</a:t>
            </a:r>
            <a:r>
              <a:rPr lang="en-US" sz="2300"/>
              <a:t> 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5650" y="5862150"/>
            <a:ext cx="6343650" cy="68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17"/>
          <p:cNvCxnSpPr>
            <a:stCxn id="125" idx="2"/>
            <a:endCxn id="123" idx="0"/>
          </p:cNvCxnSpPr>
          <p:nvPr/>
        </p:nvCxnSpPr>
        <p:spPr>
          <a:xfrm>
            <a:off x="5997481" y="5266951"/>
            <a:ext cx="0" cy="595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5" name="Google Shape;12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548" y="3174851"/>
            <a:ext cx="10733866" cy="20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Python</a:t>
            </a:r>
            <a:r>
              <a:rPr lang="en-US" sz="3000"/>
              <a:t> Data Types</a:t>
            </a:r>
            <a:endParaRPr sz="1600">
              <a:solidFill>
                <a:srgbClr val="595959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300"/>
              <a:buChar char="●"/>
            </a:pPr>
            <a:r>
              <a:rPr b="1" lang="en-US" sz="2300"/>
              <a:t>Boolean</a:t>
            </a:r>
            <a:r>
              <a:rPr lang="en-US" sz="2300"/>
              <a:t> - This is a special variable that can hold only two values:</a:t>
            </a:r>
            <a:br>
              <a:rPr lang="en-US" sz="2300"/>
            </a:br>
            <a:r>
              <a:rPr lang="en-US" sz="2300"/>
              <a:t>“True” or “False”</a:t>
            </a:r>
            <a:br>
              <a:rPr lang="en-US" sz="2300"/>
            </a:br>
            <a:r>
              <a:rPr lang="en-US" sz="2300"/>
              <a:t>We will use boolean data type when we want to create a “flag” that according to </a:t>
            </a:r>
            <a:r>
              <a:rPr lang="en-US" sz="2300"/>
              <a:t>its</a:t>
            </a:r>
            <a:r>
              <a:rPr lang="en-US" sz="2300"/>
              <a:t> value we will do an action </a:t>
            </a:r>
            <a:br>
              <a:rPr lang="en-US" sz="2300"/>
            </a:b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4178" y="4643488"/>
            <a:ext cx="5388372" cy="365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18"/>
          <p:cNvCxnSpPr>
            <a:stCxn id="134" idx="3"/>
            <a:endCxn id="132" idx="1"/>
          </p:cNvCxnSpPr>
          <p:nvPr/>
        </p:nvCxnSpPr>
        <p:spPr>
          <a:xfrm>
            <a:off x="5950978" y="4826037"/>
            <a:ext cx="7632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5" name="Google Shape;13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496" y="3512563"/>
            <a:ext cx="5735593" cy="262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Python</a:t>
            </a:r>
            <a:r>
              <a:rPr lang="en-US" sz="3000"/>
              <a:t> Data Types</a:t>
            </a:r>
            <a:endParaRPr sz="1600">
              <a:solidFill>
                <a:srgbClr val="595959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300"/>
              <a:buChar char="●"/>
            </a:pPr>
            <a:r>
              <a:rPr b="1" lang="en-US" sz="2300"/>
              <a:t>None</a:t>
            </a:r>
            <a:r>
              <a:rPr lang="en-US" sz="2300"/>
              <a:t> - none is a special data type that responsible to represent empty. when a variable is holding an empty value, Python will represent this value as “None”. In other </a:t>
            </a:r>
            <a:r>
              <a:rPr lang="en-US" sz="2300"/>
              <a:t>languages it can be referred as “null”.</a:t>
            </a:r>
            <a:br>
              <a:rPr lang="en-US" sz="2300"/>
            </a:br>
            <a:r>
              <a:rPr lang="en-US" sz="2300"/>
              <a:t>Unlike other programing </a:t>
            </a:r>
            <a:r>
              <a:rPr lang="en-US" sz="2300"/>
              <a:t>languages Python not allow to create variable without assign value to it. 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en-US" sz="2300"/>
            </a:b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5663" y="4625612"/>
            <a:ext cx="1027175" cy="458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19"/>
          <p:cNvCxnSpPr>
            <a:stCxn id="145" idx="3"/>
            <a:endCxn id="143" idx="1"/>
          </p:cNvCxnSpPr>
          <p:nvPr/>
        </p:nvCxnSpPr>
        <p:spPr>
          <a:xfrm>
            <a:off x="6038263" y="4854650"/>
            <a:ext cx="2087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19"/>
          <p:cNvSpPr txBox="1"/>
          <p:nvPr/>
        </p:nvSpPr>
        <p:spPr>
          <a:xfrm>
            <a:off x="8125675" y="5297688"/>
            <a:ext cx="2394300" cy="615600"/>
          </a:xfrm>
          <a:prstGeom prst="rect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Python this will result an error</a:t>
            </a:r>
            <a:endParaRPr/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1603" y="3867974"/>
            <a:ext cx="4716810" cy="1973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19"/>
          <p:cNvCxnSpPr>
            <a:stCxn id="146" idx="1"/>
          </p:cNvCxnSpPr>
          <p:nvPr/>
        </p:nvCxnSpPr>
        <p:spPr>
          <a:xfrm rot="10800000">
            <a:off x="5222575" y="5526888"/>
            <a:ext cx="2903100" cy="78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Python</a:t>
            </a:r>
            <a:r>
              <a:rPr lang="en-US" sz="3000"/>
              <a:t> Data Types</a:t>
            </a:r>
            <a:endParaRPr sz="1600">
              <a:solidFill>
                <a:srgbClr val="595959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68300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/>
              <a:t>None </a:t>
            </a:r>
            <a:r>
              <a:rPr lang="en-US" sz="2200"/>
              <a:t>- When we will try to do programming actions on None variables </a:t>
            </a:r>
            <a:r>
              <a:rPr lang="en-US" sz="2200"/>
              <a:t>in some cases they will result an run time error</a:t>
            </a:r>
            <a:endParaRPr sz="2200"/>
          </a:p>
          <a:p>
            <a:pPr indent="45720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200"/>
              <a:t>For </a:t>
            </a:r>
            <a:r>
              <a:rPr lang="en-US" sz="2200"/>
              <a:t>example: 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en-US" sz="2300"/>
            </a:b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5125" y="4182299"/>
            <a:ext cx="6155475" cy="1010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20"/>
          <p:cNvCxnSpPr>
            <a:stCxn id="157" idx="3"/>
            <a:endCxn id="155" idx="1"/>
          </p:cNvCxnSpPr>
          <p:nvPr/>
        </p:nvCxnSpPr>
        <p:spPr>
          <a:xfrm>
            <a:off x="5182825" y="4687349"/>
            <a:ext cx="7023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8" name="Google Shape;15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875" y="3534025"/>
            <a:ext cx="4462025" cy="230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5" name="Google Shape;16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9450" y="815325"/>
            <a:ext cx="9293101" cy="522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