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b4f732aa9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b4f732aa9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4f732aa9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b4f732aa9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b4f732aa9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b4f732aa9_1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4f732aa9_1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b4f732aa9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6a47d6d9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56a47d6d9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6a47d6d9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56a47d6d9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b4f732aa9_1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b4f732aa9_1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b4f732aa9_1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eb4f732aa9_1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6a47d6d93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56a47d6d93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6a47d6d9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56a47d6d93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8e2c325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98e2c325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6a47d6d93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56a47d6d93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29c0e13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eb29c0e13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eb29c0e137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b29c0e13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eb29c0e13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b4f732aa9_1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eb4f732aa9_1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b29c0e13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eb29c0e13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eb29c0e137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b4f732aa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b4f732aa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4f732aa9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b4f732aa9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4f732aa9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b4f732aa9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633d75d3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4633d75d3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b4f732aa9_1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b4f732aa9_1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4f732aa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b4f732aa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4f732aa9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eb4f732aa9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38" y="795286"/>
            <a:ext cx="9364326" cy="5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</a:t>
            </a:r>
            <a:r>
              <a:rPr lang="en-US" sz="3000"/>
              <a:t>onditional statements syntax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22860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lang="en-US" sz="1900"/>
            </a:br>
            <a:endParaRPr sz="2300"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99" y="1110075"/>
            <a:ext cx="7029951" cy="372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949" y="5361425"/>
            <a:ext cx="6274249" cy="118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2"/>
          <p:cNvCxnSpPr>
            <a:stCxn id="180" idx="2"/>
            <a:endCxn id="181" idx="0"/>
          </p:cNvCxnSpPr>
          <p:nvPr/>
        </p:nvCxnSpPr>
        <p:spPr>
          <a:xfrm>
            <a:off x="6117075" y="4832826"/>
            <a:ext cx="0" cy="5286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Conditional statements syntax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r>
              <a:rPr lang="en-US" sz="1900"/>
              <a:t>By using the </a:t>
            </a:r>
            <a:r>
              <a:rPr b="1" lang="en-US" sz="1900"/>
              <a:t>if</a:t>
            </a:r>
            <a:r>
              <a:rPr lang="en-US" sz="1900"/>
              <a:t> Javascript keyword we are declaring on a new conditional statement </a:t>
            </a:r>
            <a:br>
              <a:rPr lang="en-US" sz="1900"/>
            </a:br>
            <a:r>
              <a:rPr lang="en-US" sz="1900"/>
              <a:t>	of type “if”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900">
                <a:solidFill>
                  <a:srgbClr val="FF0000"/>
                </a:solidFill>
              </a:rPr>
              <a:t>Note:</a:t>
            </a:r>
            <a:r>
              <a:rPr lang="en-US" sz="1900"/>
              <a:t> We can’t declare on a conditional statements of type “else” or “elif” without </a:t>
            </a:r>
            <a:r>
              <a:rPr lang="en-US" sz="1900" u="sng"/>
              <a:t>first</a:t>
            </a:r>
            <a:br>
              <a:rPr lang="en-US" sz="1900"/>
            </a:br>
            <a:r>
              <a:rPr lang="en-US" sz="1900"/>
              <a:t>	declaring the if conditional statement.</a:t>
            </a:r>
            <a:endParaRPr sz="2700"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24" y="2160650"/>
            <a:ext cx="6751999" cy="3575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/>
          <p:nvPr/>
        </p:nvCxnSpPr>
        <p:spPr>
          <a:xfrm flipH="1">
            <a:off x="3485800" y="1820450"/>
            <a:ext cx="1181700" cy="68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Conditional statements syntax</a:t>
            </a:r>
            <a:br>
              <a:rPr lang="en-US" sz="3000"/>
            </a:br>
            <a:endParaRPr sz="23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In some languages, we will need to put the condition inside (), but in Python, if we have a</a:t>
            </a:r>
            <a:br>
              <a:rPr lang="en-US" sz="1800"/>
            </a:br>
            <a:r>
              <a:rPr lang="en-US" sz="1800"/>
              <a:t>	simple condition it’s </a:t>
            </a:r>
            <a:r>
              <a:rPr lang="en-US" sz="1800" u="sng"/>
              <a:t>not necessary to use ()</a:t>
            </a:r>
            <a:r>
              <a:rPr lang="en-US" sz="1800"/>
              <a:t>. </a:t>
            </a:r>
            <a:br>
              <a:rPr lang="en-US" sz="1800"/>
            </a:br>
            <a:r>
              <a:rPr lang="en-US" sz="1800"/>
              <a:t>	The interpreter will evaluate the return value of the statement after the if keyword and will</a:t>
            </a:r>
            <a:br>
              <a:rPr lang="en-US" sz="1800"/>
            </a:br>
            <a:r>
              <a:rPr lang="en-US" sz="1800"/>
              <a:t>	execute the code after the : symbol </a:t>
            </a:r>
            <a:r>
              <a:rPr lang="en-US" sz="1800" u="sng"/>
              <a:t>only if the condition that returned is equal to True.</a:t>
            </a:r>
            <a:br>
              <a:rPr lang="en-US" sz="1800"/>
            </a:br>
            <a:r>
              <a:rPr lang="en-US" sz="1800"/>
              <a:t>	</a:t>
            </a:r>
            <a:r>
              <a:rPr b="1" lang="en-US" sz="1800"/>
              <a:t>In our example: </a:t>
            </a:r>
            <a:r>
              <a:rPr lang="en-US" sz="1800"/>
              <a:t>only if the age parameter that provided to our function will be greater than</a:t>
            </a:r>
            <a:br>
              <a:rPr lang="en-US" sz="1800"/>
            </a:br>
            <a:r>
              <a:rPr lang="en-US" sz="1800"/>
              <a:t>	the minimum student age our Python interpreter will execute the if block.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3" y="3924925"/>
            <a:ext cx="5280923" cy="279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4"/>
          <p:cNvCxnSpPr/>
          <p:nvPr/>
        </p:nvCxnSpPr>
        <p:spPr>
          <a:xfrm flipH="1">
            <a:off x="2679800" y="3718475"/>
            <a:ext cx="1969800" cy="4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950" y="4874388"/>
            <a:ext cx="4747051" cy="89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4"/>
          <p:cNvCxnSpPr>
            <a:stCxn id="197" idx="3"/>
            <a:endCxn id="199" idx="1"/>
          </p:cNvCxnSpPr>
          <p:nvPr/>
        </p:nvCxnSpPr>
        <p:spPr>
          <a:xfrm>
            <a:off x="5816946" y="5323187"/>
            <a:ext cx="11340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Conditional statements syntax</a:t>
            </a:r>
            <a:br>
              <a:rPr lang="en-US" sz="3000"/>
            </a:b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Then, we need to put the code we want to execute if the condition is True.</a:t>
            </a:r>
            <a:br>
              <a:rPr lang="en-US" sz="1900"/>
            </a:br>
            <a:r>
              <a:rPr lang="en-US" sz="1900"/>
              <a:t>	</a:t>
            </a:r>
            <a:r>
              <a:rPr lang="en-US" sz="1900"/>
              <a:t>For doing it, we need to use : and the entire code block that we want to be executed</a:t>
            </a:r>
            <a:br>
              <a:rPr lang="en-US" sz="1900"/>
            </a:br>
            <a:r>
              <a:rPr lang="en-US" sz="1900"/>
              <a:t>	should be with one indentation to the right.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code below the : is called - </a:t>
            </a:r>
            <a:r>
              <a:rPr b="1" lang="en-US" sz="1900"/>
              <a:t>if statement block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Python interpreter will run the code inside the if scope line by line just like with functions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Unlike functions, The scope of the variables that declared inside an if statement block will be inherited from the place it created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Conditional statements syntax</a:t>
            </a:r>
            <a:br>
              <a:rPr lang="en-US" sz="3000"/>
            </a:b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By using the </a:t>
            </a:r>
            <a:r>
              <a:rPr b="1" lang="en-US" sz="1900"/>
              <a:t>else</a:t>
            </a:r>
            <a:r>
              <a:rPr lang="en-US" sz="1900"/>
              <a:t> Python keyword we are declaring on a new conditional statement </a:t>
            </a:r>
            <a:br>
              <a:rPr lang="en-US" sz="1900"/>
            </a:br>
            <a:r>
              <a:rPr lang="en-US" sz="1900"/>
              <a:t>	of type “else”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For using the else statement we must declare on a valid “if” statement first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don’t need to specify a condition inside the else statement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don’t have to use the “else” statement every time we use the “if” statement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code that should execute if the else condition is True is called -  </a:t>
            </a:r>
            <a:r>
              <a:rPr b="1" lang="en-US" sz="1900"/>
              <a:t>else statement block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Conditional statements syntax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22860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lang="en-US" sz="1900"/>
            </a:br>
            <a:endParaRPr sz="2300"/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637" y="1092150"/>
            <a:ext cx="7029951" cy="372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499" y="5361500"/>
            <a:ext cx="6274249" cy="118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7"/>
          <p:cNvCxnSpPr>
            <a:stCxn id="222" idx="2"/>
            <a:endCxn id="223" idx="0"/>
          </p:cNvCxnSpPr>
          <p:nvPr/>
        </p:nvCxnSpPr>
        <p:spPr>
          <a:xfrm>
            <a:off x="5095612" y="4814901"/>
            <a:ext cx="0" cy="5466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7"/>
          <p:cNvCxnSpPr>
            <a:stCxn id="226" idx="1"/>
          </p:cNvCxnSpPr>
          <p:nvPr/>
        </p:nvCxnSpPr>
        <p:spPr>
          <a:xfrm rot="10800000">
            <a:off x="4470450" y="1426475"/>
            <a:ext cx="5103300" cy="27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7"/>
          <p:cNvSpPr txBox="1"/>
          <p:nvPr/>
        </p:nvSpPr>
        <p:spPr>
          <a:xfrm>
            <a:off x="9573750" y="1181675"/>
            <a:ext cx="2363400" cy="10326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condition, only if the statement after the if will return True the code in the if scope will be executed</a:t>
            </a:r>
            <a:endParaRPr/>
          </a:p>
        </p:txBody>
      </p:sp>
      <p:cxnSp>
        <p:nvCxnSpPr>
          <p:cNvPr id="227" name="Google Shape;227;p27"/>
          <p:cNvCxnSpPr>
            <a:stCxn id="228" idx="1"/>
          </p:cNvCxnSpPr>
          <p:nvPr/>
        </p:nvCxnSpPr>
        <p:spPr>
          <a:xfrm rot="10800000">
            <a:off x="6834150" y="2536800"/>
            <a:ext cx="2739600" cy="89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 txBox="1"/>
          <p:nvPr/>
        </p:nvSpPr>
        <p:spPr>
          <a:xfrm>
            <a:off x="9573750" y="2912700"/>
            <a:ext cx="2363400" cy="10326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condition, only if the statement after the if will return False the code in the else scope will be executed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Nested</a:t>
            </a:r>
            <a:r>
              <a:rPr lang="en-US" sz="3000"/>
              <a:t> conditional statements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Sometimes we will need to add conditions inside other conditions</a:t>
            </a:r>
            <a:endParaRPr sz="1900"/>
          </a:p>
          <a:p>
            <a:pPr indent="-349250" lvl="0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action of putting the same action inside of another action is called </a:t>
            </a:r>
            <a:r>
              <a:rPr b="1" lang="en-US" sz="1900"/>
              <a:t>nesting</a:t>
            </a:r>
            <a:r>
              <a:rPr lang="en-US" sz="1900"/>
              <a:t> </a:t>
            </a:r>
            <a:endParaRPr sz="1900"/>
          </a:p>
          <a:p>
            <a:pPr indent="-3492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We can have nested conditions, nested functions or nested objects (we will learn about objects later)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For example - some function with nested conditions: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</a:t>
            </a:r>
            <a:br>
              <a:rPr lang="en-US" sz="1900"/>
            </a:br>
            <a:endParaRPr sz="2300"/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3440075"/>
            <a:ext cx="6324600" cy="31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3400" y="4639625"/>
            <a:ext cx="4194725" cy="70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8"/>
          <p:cNvCxnSpPr>
            <a:stCxn id="236" idx="3"/>
            <a:endCxn id="237" idx="1"/>
          </p:cNvCxnSpPr>
          <p:nvPr/>
        </p:nvCxnSpPr>
        <p:spPr>
          <a:xfrm>
            <a:off x="6860625" y="4994013"/>
            <a:ext cx="6429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40" idx="1"/>
          </p:cNvCxnSpPr>
          <p:nvPr/>
        </p:nvCxnSpPr>
        <p:spPr>
          <a:xfrm rot="10800000">
            <a:off x="5867400" y="5186775"/>
            <a:ext cx="2743200" cy="89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 txBox="1"/>
          <p:nvPr/>
        </p:nvSpPr>
        <p:spPr>
          <a:xfrm>
            <a:off x="8610600" y="5879475"/>
            <a:ext cx="1707300" cy="4002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conditions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</a:t>
            </a:r>
            <a:br>
              <a:rPr lang="en-US" sz="1900"/>
            </a:br>
            <a:endParaRPr sz="2300"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2597425" y="3019425"/>
            <a:ext cx="61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Same As</a:t>
            </a:r>
            <a:endParaRPr b="1" sz="2800"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12" y="163200"/>
            <a:ext cx="7650127" cy="28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763" y="3635025"/>
            <a:ext cx="7562606" cy="26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Switch Case Condition</a:t>
            </a:r>
            <a:br>
              <a:rPr lang="en-US" sz="3000"/>
            </a:b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Unlike other programing languages Python doesn’t have full support in Switch - Case</a:t>
            </a:r>
            <a:br>
              <a:rPr lang="en-US" sz="1900"/>
            </a:br>
            <a:r>
              <a:rPr lang="en-US" sz="1900"/>
              <a:t>	conditions.</a:t>
            </a:r>
            <a:br>
              <a:rPr lang="en-US" sz="1900"/>
            </a:br>
            <a:r>
              <a:rPr lang="en-US" sz="1900"/>
              <a:t>	However we can use what we already learn in Python conditions to create something similar</a:t>
            </a:r>
            <a:br>
              <a:rPr lang="en-US" sz="1900"/>
            </a:br>
            <a:r>
              <a:rPr lang="en-US" sz="1900"/>
              <a:t>	to a Switch - Case:</a:t>
            </a:r>
            <a:r>
              <a:rPr lang="en-US" sz="1900"/>
              <a:t>	</a:t>
            </a:r>
            <a:br>
              <a:rPr lang="en-US" sz="1900"/>
            </a:br>
            <a:r>
              <a:rPr lang="en-US" sz="1900"/>
              <a:t>	</a:t>
            </a:r>
            <a:br>
              <a:rPr lang="en-US" sz="1900"/>
            </a:br>
            <a:r>
              <a:rPr lang="en-US" sz="1900"/>
              <a:t>	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3175800"/>
            <a:ext cx="5313276" cy="35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675" y="4393450"/>
            <a:ext cx="4733450" cy="111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0"/>
          <p:cNvCxnSpPr>
            <a:stCxn id="257" idx="3"/>
            <a:endCxn id="258" idx="1"/>
          </p:cNvCxnSpPr>
          <p:nvPr/>
        </p:nvCxnSpPr>
        <p:spPr>
          <a:xfrm>
            <a:off x="5849301" y="4948625"/>
            <a:ext cx="11154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Switch Case Condition</a:t>
            </a:r>
            <a:br>
              <a:rPr lang="en-US" sz="3000"/>
            </a:b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Unlike other programing languages Python doesn’t have full support in Switch - Case</a:t>
            </a:r>
            <a:br>
              <a:rPr lang="en-US" sz="1900"/>
            </a:br>
            <a:r>
              <a:rPr lang="en-US" sz="1900"/>
              <a:t>	conditions.</a:t>
            </a:r>
            <a:br>
              <a:rPr lang="en-US" sz="1900"/>
            </a:br>
            <a:r>
              <a:rPr lang="en-US" sz="1900"/>
              <a:t>	However we can use what we already learn in Python conditions to create something similar</a:t>
            </a:r>
            <a:br>
              <a:rPr lang="en-US" sz="1900"/>
            </a:br>
            <a:r>
              <a:rPr lang="en-US" sz="1900"/>
              <a:t>	to a Switch - Case:	</a:t>
            </a:r>
            <a:br>
              <a:rPr lang="en-US" sz="1900"/>
            </a:br>
            <a:r>
              <a:rPr lang="en-US" sz="1900"/>
              <a:t>	</a:t>
            </a:r>
            <a:br>
              <a:rPr lang="en-US" sz="1900"/>
            </a:br>
            <a:r>
              <a:rPr lang="en-US" sz="1900"/>
              <a:t>	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" y="3175800"/>
            <a:ext cx="5313276" cy="35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675" y="4393450"/>
            <a:ext cx="4733450" cy="111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1"/>
          <p:cNvCxnSpPr>
            <a:stCxn id="266" idx="3"/>
            <a:endCxn id="267" idx="1"/>
          </p:cNvCxnSpPr>
          <p:nvPr/>
        </p:nvCxnSpPr>
        <p:spPr>
          <a:xfrm>
            <a:off x="5849301" y="4948625"/>
            <a:ext cx="11154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Last lecture reminder </a:t>
            </a:r>
            <a:br>
              <a:rPr lang="en-US" sz="3000">
                <a:solidFill>
                  <a:srgbClr val="595959"/>
                </a:solidFill>
              </a:rPr>
            </a:br>
            <a:endParaRPr sz="1600">
              <a:solidFill>
                <a:srgbClr val="595959"/>
              </a:solidFill>
            </a:endParaRPr>
          </a:p>
          <a:p>
            <a:pPr indent="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We learned about: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Python data types:</a:t>
            </a:r>
            <a:endParaRPr sz="1900"/>
          </a:p>
          <a:p>
            <a:pPr indent="-3492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Numbers</a:t>
            </a:r>
            <a:endParaRPr sz="1900"/>
          </a:p>
          <a:p>
            <a:pPr indent="-3492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Strigns</a:t>
            </a:r>
            <a:endParaRPr sz="1900"/>
          </a:p>
          <a:p>
            <a:pPr indent="-3492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Boolean</a:t>
            </a:r>
            <a:endParaRPr sz="1900"/>
          </a:p>
          <a:p>
            <a:pPr indent="-3492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None</a:t>
            </a:r>
            <a:r>
              <a:rPr lang="en-US" sz="1900"/>
              <a:t> 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Python</a:t>
            </a:r>
            <a:r>
              <a:rPr lang="en-US" sz="1900"/>
              <a:t> functions</a:t>
            </a:r>
            <a:endParaRPr sz="1900"/>
          </a:p>
          <a:p>
            <a:pPr indent="-3492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What is a </a:t>
            </a:r>
            <a:r>
              <a:rPr lang="en-US" sz="1900"/>
              <a:t>function: </a:t>
            </a:r>
            <a:r>
              <a:rPr lang="en-US" sz="1900"/>
              <a:t> input -&gt; process -&gt; output </a:t>
            </a:r>
            <a:endParaRPr sz="1900"/>
          </a:p>
          <a:p>
            <a:pPr indent="-3492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Why we should use functions</a:t>
            </a:r>
            <a:endParaRPr sz="1900"/>
          </a:p>
          <a:p>
            <a:pPr indent="-3492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How we write functions in Python</a:t>
            </a:r>
            <a:endParaRPr sz="19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950" y="-12"/>
            <a:ext cx="3366052" cy="206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Switch Case Condition</a:t>
            </a:r>
            <a:br>
              <a:rPr lang="en-US" sz="3000"/>
            </a:b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When should we use the switch case type condition: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When we have different logic for multiple condition cases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When we want choose the logic to execute by providing the relevant “case”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What are the best practices when using Switch - Case condition approach:</a:t>
            </a:r>
            <a:endParaRPr sz="1900"/>
          </a:p>
          <a:p>
            <a:pPr indent="-356115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8"/>
              <a:buChar char="●"/>
            </a:pPr>
            <a:r>
              <a:rPr lang="en-US" sz="2008"/>
              <a:t>We can create as many “cases” as we want in a Switch - Case function block</a:t>
            </a:r>
            <a:endParaRPr sz="2008"/>
          </a:p>
          <a:p>
            <a:pPr indent="-356115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8"/>
              <a:t>Every case should appear only once in a Switch - Case function block </a:t>
            </a:r>
            <a:endParaRPr sz="2008"/>
          </a:p>
          <a:p>
            <a:pPr indent="-356115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8"/>
              <a:t>We can add a “ default” case to make sure that for every value we provide we will have a matched case. The “default” could be the final “else” statement</a:t>
            </a:r>
            <a:endParaRPr sz="2008"/>
          </a:p>
          <a:p>
            <a:pPr indent="-356115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8"/>
              <a:buChar char="●"/>
            </a:pPr>
            <a:r>
              <a:rPr lang="en-US" sz="2008"/>
              <a:t>In the end of each “case” statement we should put the </a:t>
            </a:r>
            <a:r>
              <a:rPr b="1" lang="en-US" sz="2008"/>
              <a:t>return</a:t>
            </a:r>
            <a:r>
              <a:rPr lang="en-US" sz="2008"/>
              <a:t> keyword so the interpreter won’t keep searching for other cases that are matching</a:t>
            </a:r>
            <a:br>
              <a:rPr lang="en-US" sz="1900"/>
            </a:br>
            <a:r>
              <a:rPr lang="en-US" sz="1900"/>
              <a:t>	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700"/>
              <a:t>	</a:t>
            </a:r>
            <a:endParaRPr sz="2700"/>
          </a:p>
        </p:txBody>
      </p:sp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</a:t>
            </a:r>
            <a:r>
              <a:rPr b="1" lang="en-US" sz="3400"/>
              <a:t> Conditional statements</a:t>
            </a:r>
            <a:endParaRPr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</a:t>
            </a:r>
            <a:r>
              <a:rPr lang="en-US" sz="3000"/>
              <a:t> Conditional statements</a:t>
            </a:r>
            <a:endParaRPr sz="3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/>
              <a:t>Instructions:</a:t>
            </a:r>
            <a:endParaRPr sz="2000" u="sng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You are managing a new restaurant, your restaurant is very popular and a lot of customers wants to enter </a:t>
            </a:r>
            <a:br>
              <a:rPr lang="en-US"/>
            </a:br>
            <a:r>
              <a:rPr lang="en-US"/>
              <a:t>Unfortunately you have some limitations you need to handle:</a:t>
            </a:r>
            <a:endParaRPr/>
          </a:p>
          <a:p>
            <a:pPr indent="-381000" lvl="0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Right now you have only 3 tables in the restaurant and all of them are free</a:t>
            </a:r>
            <a:endParaRPr/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You can create new table easily but you can’t have more than 5 tables in total in your restaurant</a:t>
            </a:r>
            <a:endParaRPr/>
          </a:p>
          <a:p>
            <a:pPr indent="-3810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At each table You can only seat Up to 4 customers who came together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00" y="0"/>
            <a:ext cx="1858301" cy="18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Conditional statements</a:t>
            </a:r>
            <a:endParaRPr sz="3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u="sng"/>
              <a:t>Instructions:</a:t>
            </a:r>
            <a:endParaRPr sz="1600" u="sng"/>
          </a:p>
          <a:p>
            <a:pPr indent="-35560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Your mission is to create a program that should handle the customers that arrive the restaurant and seat them at the free tables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your program can’t find a free table to seat customers, it should create new table up to maximum number of tables allowed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for any reason a customer can’t be seated, your program should </a:t>
            </a:r>
            <a:br>
              <a:rPr lang="en-US" sz="2000"/>
            </a:br>
            <a:r>
              <a:rPr lang="en-US" sz="2000"/>
              <a:t>notify about it 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order to complete the task you should use functions, variables and if, else conditions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00" y="0"/>
            <a:ext cx="1858301" cy="18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</a:t>
            </a:r>
            <a:r>
              <a:rPr b="1" lang="en-US" sz="3400"/>
              <a:t>Conditional statements Solution</a:t>
            </a:r>
            <a:endParaRPr b="1"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Main Thread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900"/>
              <a:t>The main thread </a:t>
            </a:r>
            <a:r>
              <a:rPr lang="en-US" sz="1900"/>
              <a:t>- As we learned, in order to trigger a </a:t>
            </a:r>
            <a:r>
              <a:rPr lang="en-US" sz="1900"/>
              <a:t>function</a:t>
            </a:r>
            <a:r>
              <a:rPr lang="en-US" sz="1900"/>
              <a:t> we have to </a:t>
            </a:r>
            <a:br>
              <a:rPr lang="en-US" sz="1900"/>
            </a:br>
            <a:r>
              <a:rPr lang="en-US" sz="1900"/>
              <a:t>	call it from outside, the “outside” is the main thread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interpreter will run first all the code that we will write in the main thread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 the main thread we can add </a:t>
            </a:r>
            <a:r>
              <a:rPr lang="en-US" sz="1900"/>
              <a:t>calls</a:t>
            </a:r>
            <a:r>
              <a:rPr lang="en-US" sz="1900"/>
              <a:t> to our functions and the interpreter will call them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Every programming function in any </a:t>
            </a:r>
            <a:r>
              <a:rPr lang="en-US" sz="1900"/>
              <a:t>language</a:t>
            </a:r>
            <a:r>
              <a:rPr lang="en-US" sz="1900"/>
              <a:t> </a:t>
            </a:r>
            <a:r>
              <a:rPr lang="en-US" sz="1900" u="sng"/>
              <a:t>has to configure a main thread</a:t>
            </a: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 flipH="1">
            <a:off x="1443400" y="5805350"/>
            <a:ext cx="773400" cy="1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4545700"/>
            <a:ext cx="16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main thread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0" y="4230390"/>
            <a:ext cx="5319851" cy="169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6300" y="4893750"/>
            <a:ext cx="4440101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1641300" y="5164425"/>
            <a:ext cx="2899800" cy="655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2" name="Google Shape;112;p15"/>
          <p:cNvCxnSpPr>
            <a:stCxn id="108" idx="3"/>
            <a:endCxn id="109" idx="1"/>
          </p:cNvCxnSpPr>
          <p:nvPr/>
        </p:nvCxnSpPr>
        <p:spPr>
          <a:xfrm>
            <a:off x="6763101" y="5076307"/>
            <a:ext cx="8532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11" idx="1"/>
            <a:endCxn id="107" idx="2"/>
          </p:cNvCxnSpPr>
          <p:nvPr/>
        </p:nvCxnSpPr>
        <p:spPr>
          <a:xfrm rot="10800000">
            <a:off x="820800" y="4946025"/>
            <a:ext cx="820500" cy="54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Local scope vs Global scope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As we saw, we can declare on new variables in the main thread and also inside a function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Local Scope</a:t>
            </a:r>
            <a:r>
              <a:rPr lang="en-US" sz="1900"/>
              <a:t> - The scope of a specific function is a </a:t>
            </a:r>
            <a:r>
              <a:rPr b="1" lang="en-US" sz="1900"/>
              <a:t>local scope.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variables that been declared inside a local scope are not accessible from the scope above it but are available for the scope below it</a:t>
            </a:r>
            <a:br>
              <a:rPr lang="en-US" sz="1900"/>
            </a:b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Global Scope</a:t>
            </a:r>
            <a:r>
              <a:rPr lang="en-US" sz="1900"/>
              <a:t> - Variables that are declared globally have a </a:t>
            </a:r>
            <a:r>
              <a:rPr b="1" lang="en-US" sz="1900"/>
              <a:t>global scope.</a:t>
            </a:r>
            <a:br>
              <a:rPr b="1" lang="en-US" sz="1900"/>
            </a:br>
            <a:r>
              <a:rPr lang="en-US" sz="1900"/>
              <a:t>variables that been declared globally are accessible from anywhere inside our program</a:t>
            </a:r>
            <a:br>
              <a:rPr lang="en-US" sz="1900"/>
            </a:br>
            <a:br>
              <a:rPr lang="en-US" sz="1900"/>
            </a:br>
            <a:r>
              <a:rPr b="1" lang="en-US" sz="1900">
                <a:solidFill>
                  <a:srgbClr val="FF0000"/>
                </a:solidFill>
              </a:rPr>
              <a:t>Note: </a:t>
            </a:r>
            <a:r>
              <a:rPr lang="en-US" sz="1900"/>
              <a:t>Python, unlike other </a:t>
            </a:r>
            <a:r>
              <a:rPr lang="en-US" sz="1900"/>
              <a:t>languages allow </a:t>
            </a:r>
            <a:r>
              <a:rPr lang="en-US" sz="1900" u="sng"/>
              <a:t>only read access</a:t>
            </a:r>
            <a:r>
              <a:rPr lang="en-US" sz="1900"/>
              <a:t> to global variables from local scope and doesn’t allow to modify them.</a:t>
            </a:r>
            <a:br>
              <a:rPr lang="en-US" sz="1900"/>
            </a:br>
            <a:r>
              <a:rPr lang="en-US" sz="1900"/>
              <a:t>If we will want also to modify the global variables from the local scope we will need to use the “</a:t>
            </a:r>
            <a:r>
              <a:rPr b="1" lang="en-US" sz="1900"/>
              <a:t>Global</a:t>
            </a:r>
            <a:r>
              <a:rPr lang="en-US" sz="1900"/>
              <a:t>” keyword.</a:t>
            </a:r>
            <a:endParaRPr sz="2300"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Local scope vs Global scope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25" y="1319885"/>
            <a:ext cx="6200802" cy="207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500" y="2052625"/>
            <a:ext cx="4946026" cy="60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7"/>
          <p:cNvCxnSpPr>
            <a:stCxn id="129" idx="3"/>
            <a:endCxn id="130" idx="1"/>
          </p:cNvCxnSpPr>
          <p:nvPr/>
        </p:nvCxnSpPr>
        <p:spPr>
          <a:xfrm>
            <a:off x="6408327" y="2354893"/>
            <a:ext cx="648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375" y="3801199"/>
            <a:ext cx="5676250" cy="2015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8325" y="4363147"/>
            <a:ext cx="5676250" cy="891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>
            <a:stCxn id="132" idx="3"/>
            <a:endCxn id="133" idx="1"/>
          </p:cNvCxnSpPr>
          <p:nvPr/>
        </p:nvCxnSpPr>
        <p:spPr>
          <a:xfrm>
            <a:off x="5883625" y="4809081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 </a:t>
            </a:r>
            <a:r>
              <a:rPr lang="en-US" sz="3000"/>
              <a:t>Global Scope With </a:t>
            </a:r>
            <a:r>
              <a:rPr lang="en-US" sz="3000"/>
              <a:t>Modifying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	</a:t>
            </a:r>
            <a:br>
              <a:rPr lang="en-US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26" y="2153050"/>
            <a:ext cx="6736849" cy="24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1925" y="3055613"/>
            <a:ext cx="4440200" cy="60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8"/>
          <p:cNvCxnSpPr>
            <a:stCxn id="143" idx="3"/>
            <a:endCxn id="144" idx="1"/>
          </p:cNvCxnSpPr>
          <p:nvPr/>
        </p:nvCxnSpPr>
        <p:spPr>
          <a:xfrm>
            <a:off x="6944374" y="3357375"/>
            <a:ext cx="6477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47" idx="1"/>
          </p:cNvCxnSpPr>
          <p:nvPr/>
        </p:nvCxnSpPr>
        <p:spPr>
          <a:xfrm flipH="1">
            <a:off x="2554750" y="1826350"/>
            <a:ext cx="4013100" cy="96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6567850" y="1524550"/>
            <a:ext cx="3167100" cy="6036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Modifying global variable from inside a function scope (local scope)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550" y="680050"/>
            <a:ext cx="8218899" cy="50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Conditions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Conditions are very important concept in Python and in programming in general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Conditions allow us to execute different code on different scenarios</a:t>
            </a:r>
            <a:endParaRPr sz="19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Let’s take a look on the “fix lamp” flow chart from few lessons ago:  </a:t>
            </a:r>
            <a:endParaRPr sz="1900"/>
          </a:p>
          <a:p>
            <a:pPr indent="0" lvl="0" marL="22860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825" y="3041537"/>
            <a:ext cx="2282575" cy="31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 </a:t>
            </a:r>
            <a:r>
              <a:rPr lang="en-US" sz="3000"/>
              <a:t>conditional</a:t>
            </a:r>
            <a:r>
              <a:rPr lang="en-US" sz="3000"/>
              <a:t> </a:t>
            </a:r>
            <a:r>
              <a:rPr lang="en-US" sz="3000"/>
              <a:t>statements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In Python we have several conditional statements we can use: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if statement </a:t>
            </a:r>
            <a:r>
              <a:rPr lang="en-US" sz="1900"/>
              <a:t>- The code inside the </a:t>
            </a:r>
            <a:r>
              <a:rPr b="1" lang="en-US" sz="1900"/>
              <a:t>if </a:t>
            </a:r>
            <a:r>
              <a:rPr lang="en-US" sz="1900"/>
              <a:t>statement will be executed only if the condition is </a:t>
            </a:r>
            <a:br>
              <a:rPr lang="en-US" sz="1900"/>
            </a:br>
            <a:r>
              <a:rPr lang="en-US" sz="1900" u="sng"/>
              <a:t>True</a:t>
            </a:r>
            <a:endParaRPr sz="1900" u="sng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else statement</a:t>
            </a:r>
            <a:r>
              <a:rPr lang="en-US" sz="1900"/>
              <a:t> - The code inside the </a:t>
            </a:r>
            <a:r>
              <a:rPr b="1" lang="en-US" sz="1900"/>
              <a:t>else</a:t>
            </a:r>
            <a:r>
              <a:rPr lang="en-US" sz="1900"/>
              <a:t> statement will be executed only if the condition inside the if statement is </a:t>
            </a:r>
            <a:r>
              <a:rPr lang="en-US" sz="1900" u="sng"/>
              <a:t>False</a:t>
            </a:r>
            <a:r>
              <a:rPr lang="en-US" sz="1900"/>
              <a:t> 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elif (else if) statement </a:t>
            </a:r>
            <a:r>
              <a:rPr lang="en-US" sz="1900"/>
              <a:t>- We are specifying another condition, the code inside the </a:t>
            </a:r>
            <a:r>
              <a:rPr b="1" lang="en-US" sz="1900"/>
              <a:t>elif</a:t>
            </a:r>
            <a:r>
              <a:rPr lang="en-US" sz="1900"/>
              <a:t> statement will be executed only if the first condition is </a:t>
            </a:r>
            <a:r>
              <a:rPr lang="en-US" sz="1900" u="sng"/>
              <a:t>False</a:t>
            </a:r>
            <a:r>
              <a:rPr lang="en-US" sz="1900"/>
              <a:t> and the second condition is </a:t>
            </a:r>
            <a:r>
              <a:rPr lang="en-US" sz="1900" u="sng"/>
              <a:t>True</a:t>
            </a:r>
            <a:r>
              <a:rPr lang="en-US" sz="1900"/>
              <a:t> 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switch case</a:t>
            </a:r>
            <a:r>
              <a:rPr lang="en-US" sz="1900"/>
              <a:t> - allow us to specify multiple cases, the code inside each </a:t>
            </a:r>
            <a:r>
              <a:rPr b="1" lang="en-US" sz="1900"/>
              <a:t>case</a:t>
            </a:r>
            <a:r>
              <a:rPr lang="en-US" sz="1900"/>
              <a:t> will be executed only if the case is </a:t>
            </a:r>
            <a:r>
              <a:rPr lang="en-US" sz="1900" u="sng"/>
              <a:t>True</a:t>
            </a:r>
            <a:r>
              <a:rPr lang="en-US" sz="1900"/>
              <a:t> </a:t>
            </a:r>
            <a:br>
              <a:rPr lang="en-US" sz="1900"/>
            </a:br>
            <a:endParaRPr sz="2300"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207525" y="5575075"/>
            <a:ext cx="7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