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c4a10e161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ec4a10e161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c4a10e161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ec4a10e161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c4a10e161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ec4a10e161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c4a10e161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ec4a10e161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903d82bd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e903d82bd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903d82bda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e903d82bda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56cab5b371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256cab5b371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56cab5b371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256cab5b371_0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e903d82bda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e903d82bda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e903d82bda_0_1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ge903d82bda_0_1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e903d82bda_0_1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98e2c3258_1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e98e2c3258_1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903d82bda_0_1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e903d82bda_0_1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e903d82bda_0_1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ge903d82bda_0_1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e903d82bda_0_1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b4f732aa9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eb4f732aa9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c3fb39e8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ec3fb39e8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56cab5b371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256cab5b371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c3fb39e81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ec3fb39e81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c3fb39e81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ec3fb39e81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c3fb39e81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ec3fb39e81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c4a10e161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ec4a10e161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5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5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23.png"/><Relationship Id="rId5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jp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w3schools.com/python/python_ref_list.asp" TargetMode="External"/><Relationship Id="rId4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5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3838" y="795286"/>
            <a:ext cx="9364326" cy="526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Array add element by index</a:t>
            </a:r>
            <a:endParaRPr sz="3000"/>
          </a:p>
          <a:p>
            <a:pPr indent="457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br>
              <a:rPr lang="en-US" sz="2300"/>
            </a:br>
            <a:r>
              <a:rPr lang="en-US" sz="2300"/>
              <a:t>	</a:t>
            </a:r>
            <a:r>
              <a:rPr lang="en-US" sz="1900"/>
              <a:t>If we will want to add new value to an already existed array we can do it by using the</a:t>
            </a:r>
            <a:br>
              <a:rPr lang="en-US" sz="1900"/>
            </a:br>
            <a:r>
              <a:rPr lang="en-US" sz="1900"/>
              <a:t>	appeand() method.</a:t>
            </a:r>
            <a:br>
              <a:rPr lang="en-US" sz="1900"/>
            </a:br>
            <a:r>
              <a:rPr lang="en-US" sz="1900"/>
              <a:t>	This method will add the element we pass as a parameter to the </a:t>
            </a:r>
            <a:r>
              <a:rPr lang="en-US" sz="1900" u="sng"/>
              <a:t>end</a:t>
            </a:r>
            <a:r>
              <a:rPr lang="en-US" sz="1900"/>
              <a:t> of the existing array</a:t>
            </a:r>
            <a:endParaRPr sz="19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457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br>
              <a:rPr b="1" lang="en-US" sz="1900">
                <a:solidFill>
                  <a:srgbClr val="FF0000"/>
                </a:solidFill>
              </a:rPr>
            </a:br>
            <a:r>
              <a:rPr b="1" lang="en-US" sz="1900">
                <a:solidFill>
                  <a:srgbClr val="FF0000"/>
                </a:solidFill>
              </a:rPr>
              <a:t>	</a:t>
            </a:r>
            <a:r>
              <a:rPr b="1" lang="en-US" sz="1900">
                <a:solidFill>
                  <a:srgbClr val="FF0000"/>
                </a:solidFill>
              </a:rPr>
              <a:t>Note:</a:t>
            </a:r>
            <a:r>
              <a:rPr lang="en-US" sz="1900"/>
              <a:t> </a:t>
            </a:r>
            <a:r>
              <a:rPr lang="en-US" sz="1900"/>
              <a:t>If you will provide an index which is higher than the last index in the array, the</a:t>
            </a:r>
            <a:br>
              <a:rPr lang="en-US" sz="1900"/>
            </a:br>
            <a:r>
              <a:rPr lang="en-US" sz="1900"/>
              <a:t>	interpreter will throw an error. </a:t>
            </a:r>
            <a:endParaRPr sz="1900"/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2700"/>
              <a:t>	</a:t>
            </a:r>
            <a:endParaRPr sz="2700"/>
          </a:p>
        </p:txBody>
      </p:sp>
      <p:sp>
        <p:nvSpPr>
          <p:cNvPr id="166" name="Google Shape;166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7" name="Google Shape;16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25" y="3041525"/>
            <a:ext cx="4812750" cy="196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2"/>
          <p:cNvSpPr txBox="1"/>
          <p:nvPr/>
        </p:nvSpPr>
        <p:spPr>
          <a:xfrm>
            <a:off x="6174900" y="4664200"/>
            <a:ext cx="2939700" cy="61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new element (“peach”)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the 4th place in the array</a:t>
            </a:r>
            <a:endParaRPr/>
          </a:p>
        </p:txBody>
      </p:sp>
      <p:cxnSp>
        <p:nvCxnSpPr>
          <p:cNvPr id="169" name="Google Shape;169;p22"/>
          <p:cNvCxnSpPr>
            <a:stCxn id="168" idx="1"/>
          </p:cNvCxnSpPr>
          <p:nvPr/>
        </p:nvCxnSpPr>
        <p:spPr>
          <a:xfrm rot="10800000">
            <a:off x="3754200" y="4040800"/>
            <a:ext cx="2420700" cy="931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0" name="Google Shape;17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4890" y="3546200"/>
            <a:ext cx="5523234" cy="951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" name="Google Shape;171;p22"/>
          <p:cNvCxnSpPr>
            <a:stCxn id="167" idx="3"/>
            <a:endCxn id="170" idx="1"/>
          </p:cNvCxnSpPr>
          <p:nvPr/>
        </p:nvCxnSpPr>
        <p:spPr>
          <a:xfrm>
            <a:off x="5348775" y="4022125"/>
            <a:ext cx="826200" cy="0"/>
          </a:xfrm>
          <a:prstGeom prst="straightConnector1">
            <a:avLst/>
          </a:prstGeom>
          <a:noFill/>
          <a:ln cap="flat" cmpd="sng" w="38100">
            <a:solidFill>
              <a:srgbClr val="70AD4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Array replace element by index</a:t>
            </a:r>
            <a:endParaRPr sz="3000"/>
          </a:p>
          <a:p>
            <a:pPr indent="457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br>
              <a:rPr lang="en-US" sz="2300"/>
            </a:br>
            <a:r>
              <a:rPr lang="en-US" sz="2300"/>
              <a:t>	</a:t>
            </a:r>
            <a:r>
              <a:rPr lang="en-US" sz="1900"/>
              <a:t>If we will want to update our array, meaning replace a value in an </a:t>
            </a:r>
            <a:r>
              <a:rPr lang="en-US" sz="1900"/>
              <a:t>existing index, we should</a:t>
            </a:r>
            <a:br>
              <a:rPr lang="en-US" sz="1900"/>
            </a:br>
            <a:r>
              <a:rPr lang="en-US" sz="1900"/>
              <a:t>	provide the index of the element we want to replace and the new value we want to save</a:t>
            </a:r>
            <a:br>
              <a:rPr lang="en-US" sz="1900"/>
            </a:br>
            <a:r>
              <a:rPr lang="en-US" sz="1900"/>
              <a:t>	inside this index.</a:t>
            </a:r>
            <a:endParaRPr sz="19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2700"/>
              <a:t>	</a:t>
            </a:r>
            <a:endParaRPr sz="2700"/>
          </a:p>
        </p:txBody>
      </p:sp>
      <p:sp>
        <p:nvSpPr>
          <p:cNvPr id="177" name="Google Shape;177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8" name="Google Shape;17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025" y="3557200"/>
            <a:ext cx="5700800" cy="1697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0" name="Google Shape;180;p23"/>
          <p:cNvCxnSpPr>
            <a:stCxn id="181" idx="1"/>
          </p:cNvCxnSpPr>
          <p:nvPr/>
        </p:nvCxnSpPr>
        <p:spPr>
          <a:xfrm rot="10800000">
            <a:off x="4058825" y="4721225"/>
            <a:ext cx="3978600" cy="748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p23"/>
          <p:cNvSpPr txBox="1"/>
          <p:nvPr/>
        </p:nvSpPr>
        <p:spPr>
          <a:xfrm>
            <a:off x="8037425" y="5162225"/>
            <a:ext cx="2939700" cy="61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Replace an element in index 2</a:t>
            </a:r>
            <a:br>
              <a:rPr lang="en-US"/>
            </a:br>
            <a:r>
              <a:rPr lang="en-US"/>
              <a:t>from “orange” to “peach”</a:t>
            </a:r>
            <a:endParaRPr/>
          </a:p>
        </p:txBody>
      </p:sp>
      <p:pic>
        <p:nvPicPr>
          <p:cNvPr id="182" name="Google Shape;18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37432" y="4027012"/>
            <a:ext cx="3660692" cy="757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" name="Google Shape;183;p23"/>
          <p:cNvCxnSpPr>
            <a:stCxn id="179" idx="3"/>
            <a:endCxn id="182" idx="1"/>
          </p:cNvCxnSpPr>
          <p:nvPr/>
        </p:nvCxnSpPr>
        <p:spPr>
          <a:xfrm>
            <a:off x="6236825" y="4405950"/>
            <a:ext cx="1800600" cy="0"/>
          </a:xfrm>
          <a:prstGeom prst="straightConnector1">
            <a:avLst/>
          </a:prstGeom>
          <a:noFill/>
          <a:ln cap="flat" cmpd="sng" w="38100">
            <a:solidFill>
              <a:srgbClr val="70AD4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Array methods and properties</a:t>
            </a:r>
            <a:endParaRPr sz="3000"/>
          </a:p>
          <a:p>
            <a:pPr indent="457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br>
              <a:rPr lang="en-US" sz="2300"/>
            </a:br>
            <a:r>
              <a:rPr lang="en-US" sz="2300"/>
              <a:t>	</a:t>
            </a:r>
            <a:r>
              <a:rPr lang="en-US" sz="1900"/>
              <a:t>Arrays in Python are not primitive data types, so they have </a:t>
            </a:r>
            <a:r>
              <a:rPr b="1" lang="en-US" sz="1900"/>
              <a:t>methods</a:t>
            </a:r>
            <a:r>
              <a:rPr lang="en-US" sz="1900"/>
              <a:t> and </a:t>
            </a:r>
            <a:r>
              <a:rPr b="1" lang="en-US" sz="1900"/>
              <a:t>properties</a:t>
            </a:r>
            <a:br>
              <a:rPr lang="en-US" sz="1900"/>
            </a:br>
            <a:r>
              <a:rPr lang="en-US" sz="1900"/>
              <a:t>	that we can use. </a:t>
            </a:r>
            <a:endParaRPr sz="1900"/>
          </a:p>
          <a:p>
            <a:pPr indent="-349250" lvl="0" marL="1828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900"/>
              <a:buChar char="●"/>
            </a:pPr>
            <a:r>
              <a:rPr b="1" lang="en-US" sz="1900"/>
              <a:t>Properties</a:t>
            </a:r>
            <a:r>
              <a:rPr lang="en-US" sz="1900"/>
              <a:t> - properties are the values that are associated with non primitive data types, we can think on properties as the “data type details” </a:t>
            </a:r>
            <a:endParaRPr sz="1900"/>
          </a:p>
          <a:p>
            <a:pPr indent="-34925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-US" sz="1900"/>
              <a:t>Methods</a:t>
            </a:r>
            <a:r>
              <a:rPr lang="en-US" sz="1900"/>
              <a:t> - methods are actions that we can perform on properties of non primitive data types, methods behave just like regular functions just that they are associated to a specific data type</a:t>
            </a:r>
            <a:endParaRPr sz="1900"/>
          </a:p>
          <a:p>
            <a:pPr indent="457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/>
              <a:t>Example for array property :</a:t>
            </a:r>
            <a:endParaRPr sz="1900"/>
          </a:p>
          <a:p>
            <a:pPr indent="-349250" lvl="0" marL="1828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900"/>
              <a:buChar char="●"/>
            </a:pPr>
            <a:r>
              <a:rPr b="1" lang="en-US" sz="1900"/>
              <a:t>length </a:t>
            </a:r>
            <a:r>
              <a:rPr lang="en-US" sz="1900"/>
              <a:t>- In most languages the size of the array is part of its properties, in Python however we have </a:t>
            </a:r>
            <a:r>
              <a:rPr b="1" lang="en-US" sz="1900"/>
              <a:t>len() </a:t>
            </a:r>
            <a:r>
              <a:rPr lang="en-US" sz="1900"/>
              <a:t>function which we pass the array as parameter and return it’s size.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2700"/>
              <a:t>	</a:t>
            </a:r>
            <a:endParaRPr sz="2700"/>
          </a:p>
        </p:txBody>
      </p:sp>
      <p:sp>
        <p:nvSpPr>
          <p:cNvPr id="189" name="Google Shape;189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Array methods and properties</a:t>
            </a:r>
            <a:endParaRPr sz="30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/>
              <a:t>		Examples for array methods in Python: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2700"/>
              <a:t>	</a:t>
            </a:r>
            <a:endParaRPr sz="2700"/>
          </a:p>
        </p:txBody>
      </p:sp>
      <p:sp>
        <p:nvSpPr>
          <p:cNvPr id="195" name="Google Shape;195;p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6" name="Google Shape;19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5765" y="1826375"/>
            <a:ext cx="8040471" cy="4895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Array methods and properties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/>
              <a:t>	</a:t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/>
              <a:t>		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2700"/>
              <a:t>	</a:t>
            </a:r>
            <a:endParaRPr sz="2700"/>
          </a:p>
        </p:txBody>
      </p:sp>
      <p:sp>
        <p:nvSpPr>
          <p:cNvPr id="202" name="Google Shape;202;p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3" name="Google Shape;20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6"/>
          <p:cNvSpPr txBox="1"/>
          <p:nvPr/>
        </p:nvSpPr>
        <p:spPr>
          <a:xfrm>
            <a:off x="7310700" y="4798400"/>
            <a:ext cx="26460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ASC</a:t>
            </a:r>
            <a:r>
              <a:rPr lang="en-US"/>
              <a:t> </a:t>
            </a:r>
            <a:r>
              <a:rPr lang="en-US"/>
              <a:t>default</a:t>
            </a:r>
            <a:r>
              <a:rPr lang="en-US"/>
              <a:t> sort() method </a:t>
            </a:r>
            <a:endParaRPr/>
          </a:p>
        </p:txBody>
      </p:sp>
      <p:pic>
        <p:nvPicPr>
          <p:cNvPr id="205" name="Google Shape;20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500" y="2152438"/>
            <a:ext cx="6555349" cy="255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90046" y="3050063"/>
            <a:ext cx="4589353" cy="757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Google Shape;207;p26"/>
          <p:cNvCxnSpPr>
            <a:stCxn id="205" idx="3"/>
            <a:endCxn id="206" idx="1"/>
          </p:cNvCxnSpPr>
          <p:nvPr/>
        </p:nvCxnSpPr>
        <p:spPr>
          <a:xfrm>
            <a:off x="6911849" y="3429000"/>
            <a:ext cx="578100" cy="0"/>
          </a:xfrm>
          <a:prstGeom prst="straightConnector1">
            <a:avLst/>
          </a:prstGeom>
          <a:noFill/>
          <a:ln cap="flat" cmpd="sng" w="38100">
            <a:solidFill>
              <a:srgbClr val="70AD4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26"/>
          <p:cNvCxnSpPr>
            <a:stCxn id="204" idx="1"/>
          </p:cNvCxnSpPr>
          <p:nvPr/>
        </p:nvCxnSpPr>
        <p:spPr>
          <a:xfrm rot="10800000">
            <a:off x="3051900" y="2998100"/>
            <a:ext cx="4258800" cy="2000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p26"/>
          <p:cNvSpPr txBox="1"/>
          <p:nvPr/>
        </p:nvSpPr>
        <p:spPr>
          <a:xfrm>
            <a:off x="7310700" y="5577375"/>
            <a:ext cx="31020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DESC configured sort() method </a:t>
            </a:r>
            <a:endParaRPr/>
          </a:p>
        </p:txBody>
      </p:sp>
      <p:cxnSp>
        <p:nvCxnSpPr>
          <p:cNvPr id="210" name="Google Shape;210;p26"/>
          <p:cNvCxnSpPr>
            <a:stCxn id="209" idx="1"/>
          </p:cNvCxnSpPr>
          <p:nvPr/>
        </p:nvCxnSpPr>
        <p:spPr>
          <a:xfrm rot="10800000">
            <a:off x="4129200" y="4362675"/>
            <a:ext cx="3181500" cy="1414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Array methods and properties</a:t>
            </a:r>
            <a:endParaRPr sz="30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/>
              <a:t>		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2700"/>
              <a:t>	</a:t>
            </a:r>
            <a:endParaRPr sz="2700"/>
          </a:p>
        </p:txBody>
      </p:sp>
      <p:sp>
        <p:nvSpPr>
          <p:cNvPr id="216" name="Google Shape;216;p2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7" name="Google Shape;217;p27"/>
          <p:cNvSpPr txBox="1"/>
          <p:nvPr/>
        </p:nvSpPr>
        <p:spPr>
          <a:xfrm>
            <a:off x="9251550" y="2508175"/>
            <a:ext cx="21021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the index() method </a:t>
            </a:r>
            <a:endParaRPr/>
          </a:p>
        </p:txBody>
      </p:sp>
      <p:sp>
        <p:nvSpPr>
          <p:cNvPr id="218" name="Google Shape;218;p27"/>
          <p:cNvSpPr txBox="1"/>
          <p:nvPr/>
        </p:nvSpPr>
        <p:spPr>
          <a:xfrm>
            <a:off x="9251550" y="1462375"/>
            <a:ext cx="21021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the count() method </a:t>
            </a:r>
            <a:endParaRPr/>
          </a:p>
        </p:txBody>
      </p:sp>
      <p:pic>
        <p:nvPicPr>
          <p:cNvPr id="219" name="Google Shape;21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962" y="1462375"/>
            <a:ext cx="7997274" cy="217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1138" y="4411000"/>
            <a:ext cx="6438900" cy="91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2" name="Google Shape;222;p27"/>
          <p:cNvCxnSpPr>
            <a:stCxn id="220" idx="2"/>
            <a:endCxn id="221" idx="0"/>
          </p:cNvCxnSpPr>
          <p:nvPr/>
        </p:nvCxnSpPr>
        <p:spPr>
          <a:xfrm>
            <a:off x="4450599" y="3636275"/>
            <a:ext cx="0" cy="774600"/>
          </a:xfrm>
          <a:prstGeom prst="straightConnector1">
            <a:avLst/>
          </a:prstGeom>
          <a:noFill/>
          <a:ln cap="flat" cmpd="sng" w="38100">
            <a:solidFill>
              <a:srgbClr val="70AD4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27"/>
          <p:cNvCxnSpPr>
            <a:stCxn id="218" idx="1"/>
          </p:cNvCxnSpPr>
          <p:nvPr/>
        </p:nvCxnSpPr>
        <p:spPr>
          <a:xfrm flipH="1">
            <a:off x="4450650" y="1662475"/>
            <a:ext cx="4800900" cy="565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27"/>
          <p:cNvCxnSpPr>
            <a:stCxn id="217" idx="1"/>
          </p:cNvCxnSpPr>
          <p:nvPr/>
        </p:nvCxnSpPr>
        <p:spPr>
          <a:xfrm flipH="1">
            <a:off x="4290750" y="2708275"/>
            <a:ext cx="4960800" cy="379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Array methods and properties</a:t>
            </a:r>
            <a:endParaRPr sz="30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/>
              <a:t>		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2700"/>
              <a:t>	</a:t>
            </a:r>
            <a:endParaRPr sz="2700"/>
          </a:p>
        </p:txBody>
      </p:sp>
      <p:sp>
        <p:nvSpPr>
          <p:cNvPr id="230" name="Google Shape;230;p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1" name="Google Shape;231;p28"/>
          <p:cNvSpPr txBox="1"/>
          <p:nvPr/>
        </p:nvSpPr>
        <p:spPr>
          <a:xfrm>
            <a:off x="9251550" y="2508175"/>
            <a:ext cx="21021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the index() method </a:t>
            </a:r>
            <a:endParaRPr/>
          </a:p>
        </p:txBody>
      </p:sp>
      <p:sp>
        <p:nvSpPr>
          <p:cNvPr id="232" name="Google Shape;232;p28"/>
          <p:cNvSpPr txBox="1"/>
          <p:nvPr/>
        </p:nvSpPr>
        <p:spPr>
          <a:xfrm>
            <a:off x="9251550" y="1462375"/>
            <a:ext cx="21021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the count() method </a:t>
            </a:r>
            <a:endParaRPr/>
          </a:p>
        </p:txBody>
      </p:sp>
      <p:pic>
        <p:nvPicPr>
          <p:cNvPr id="233" name="Google Shape;23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962" y="1462375"/>
            <a:ext cx="7997274" cy="217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1138" y="4411000"/>
            <a:ext cx="6438900" cy="91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6" name="Google Shape;236;p28"/>
          <p:cNvCxnSpPr>
            <a:stCxn id="234" idx="2"/>
            <a:endCxn id="235" idx="0"/>
          </p:cNvCxnSpPr>
          <p:nvPr/>
        </p:nvCxnSpPr>
        <p:spPr>
          <a:xfrm>
            <a:off x="4450599" y="3636275"/>
            <a:ext cx="0" cy="774600"/>
          </a:xfrm>
          <a:prstGeom prst="straightConnector1">
            <a:avLst/>
          </a:prstGeom>
          <a:noFill/>
          <a:ln cap="flat" cmpd="sng" w="38100">
            <a:solidFill>
              <a:srgbClr val="70AD4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28"/>
          <p:cNvCxnSpPr>
            <a:stCxn id="232" idx="1"/>
          </p:cNvCxnSpPr>
          <p:nvPr/>
        </p:nvCxnSpPr>
        <p:spPr>
          <a:xfrm flipH="1">
            <a:off x="4450650" y="1662475"/>
            <a:ext cx="4800900" cy="565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28"/>
          <p:cNvCxnSpPr>
            <a:stCxn id="231" idx="1"/>
          </p:cNvCxnSpPr>
          <p:nvPr/>
        </p:nvCxnSpPr>
        <p:spPr>
          <a:xfrm flipH="1">
            <a:off x="4290750" y="2708275"/>
            <a:ext cx="4960800" cy="379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Array methods and properties</a:t>
            </a:r>
            <a:endParaRPr sz="30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/>
              <a:t>		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2700"/>
              <a:t>	</a:t>
            </a:r>
            <a:endParaRPr sz="2700"/>
          </a:p>
        </p:txBody>
      </p:sp>
      <p:sp>
        <p:nvSpPr>
          <p:cNvPr id="244" name="Google Shape;244;p2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5" name="Google Shape;24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950" y="1462375"/>
            <a:ext cx="6980575" cy="2988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01150" y="2651838"/>
            <a:ext cx="2152650" cy="609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8" name="Google Shape;248;p29"/>
          <p:cNvCxnSpPr>
            <a:stCxn id="246" idx="3"/>
            <a:endCxn id="247" idx="1"/>
          </p:cNvCxnSpPr>
          <p:nvPr/>
        </p:nvCxnSpPr>
        <p:spPr>
          <a:xfrm>
            <a:off x="7432525" y="2956641"/>
            <a:ext cx="1768500" cy="0"/>
          </a:xfrm>
          <a:prstGeom prst="straightConnector1">
            <a:avLst/>
          </a:prstGeom>
          <a:noFill/>
          <a:ln cap="flat" cmpd="sng" w="38100">
            <a:solidFill>
              <a:srgbClr val="70AD4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" name="Google Shape;249;p29"/>
          <p:cNvCxnSpPr>
            <a:stCxn id="250" idx="1"/>
          </p:cNvCxnSpPr>
          <p:nvPr/>
        </p:nvCxnSpPr>
        <p:spPr>
          <a:xfrm flipH="1">
            <a:off x="3554725" y="1829425"/>
            <a:ext cx="4730700" cy="19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0" name="Google Shape;250;p29"/>
          <p:cNvSpPr txBox="1"/>
          <p:nvPr/>
        </p:nvSpPr>
        <p:spPr>
          <a:xfrm>
            <a:off x="8285425" y="1413775"/>
            <a:ext cx="2525400" cy="83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will create a dedicated filter function with the filter logic that we want to apply</a:t>
            </a:r>
            <a:endParaRPr/>
          </a:p>
        </p:txBody>
      </p:sp>
      <p:cxnSp>
        <p:nvCxnSpPr>
          <p:cNvPr id="251" name="Google Shape;251;p29"/>
          <p:cNvCxnSpPr>
            <a:stCxn id="252" idx="1"/>
          </p:cNvCxnSpPr>
          <p:nvPr/>
        </p:nvCxnSpPr>
        <p:spPr>
          <a:xfrm rot="10800000">
            <a:off x="5565325" y="4039338"/>
            <a:ext cx="2720100" cy="79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2" name="Google Shape;252;p29"/>
          <p:cNvSpPr txBox="1"/>
          <p:nvPr/>
        </p:nvSpPr>
        <p:spPr>
          <a:xfrm>
            <a:off x="8285425" y="3595788"/>
            <a:ext cx="2525400" cy="1046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will call the filter() function, passing the filter function and the array we want to filter</a:t>
            </a:r>
            <a:endParaRPr/>
          </a:p>
        </p:txBody>
      </p:sp>
      <p:cxnSp>
        <p:nvCxnSpPr>
          <p:cNvPr id="253" name="Google Shape;253;p29"/>
          <p:cNvCxnSpPr>
            <a:stCxn id="254" idx="1"/>
          </p:cNvCxnSpPr>
          <p:nvPr/>
        </p:nvCxnSpPr>
        <p:spPr>
          <a:xfrm rot="10800000">
            <a:off x="2244025" y="4434300"/>
            <a:ext cx="6041400" cy="958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4" name="Google Shape;254;p29"/>
          <p:cNvSpPr txBox="1"/>
          <p:nvPr/>
        </p:nvSpPr>
        <p:spPr>
          <a:xfrm>
            <a:off x="8285425" y="4976850"/>
            <a:ext cx="2525400" cy="83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will cast the result back to list using the list() function in </a:t>
            </a:r>
            <a:r>
              <a:rPr lang="en-US"/>
              <a:t>order</a:t>
            </a:r>
            <a:r>
              <a:rPr lang="en-US"/>
              <a:t> to print it properly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Access to </a:t>
            </a:r>
            <a:r>
              <a:rPr lang="en-US" sz="3000"/>
              <a:t>properties</a:t>
            </a:r>
            <a:r>
              <a:rPr lang="en-US" sz="3000"/>
              <a:t> and methods</a:t>
            </a:r>
            <a:endParaRPr sz="30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br>
              <a:rPr lang="en-US" sz="2300"/>
            </a:br>
            <a:r>
              <a:rPr lang="en-US" sz="2300"/>
              <a:t>	</a:t>
            </a:r>
            <a:r>
              <a:rPr lang="en-US" sz="1900"/>
              <a:t>As we saw, the array data type has its own properties (like length) and methods (like sort())</a:t>
            </a:r>
            <a:endParaRPr sz="19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/>
              <a:t>So now we need a way to access to those properties and methods.</a:t>
            </a:r>
            <a:endParaRPr sz="19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/>
              <a:t>For that reason we have the dot symbol - (.)</a:t>
            </a:r>
            <a:endParaRPr sz="19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/>
              <a:t>By using the dot after a data type we can see all the properties and the methods that we have</a:t>
            </a:r>
            <a:br>
              <a:rPr lang="en-US" sz="1900"/>
            </a:br>
            <a:r>
              <a:rPr lang="en-US" sz="1900"/>
              <a:t>	access to</a:t>
            </a:r>
            <a:endParaRPr sz="19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/>
              <a:t>For Example - </a:t>
            </a:r>
            <a:br>
              <a:rPr lang="en-US" sz="1900"/>
            </a:br>
            <a:r>
              <a:rPr lang="en-US" sz="1900"/>
              <a:t>		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2700"/>
              <a:t>	</a:t>
            </a:r>
            <a:endParaRPr sz="2700"/>
          </a:p>
        </p:txBody>
      </p:sp>
      <p:sp>
        <p:nvSpPr>
          <p:cNvPr id="260" name="Google Shape;260;p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1" name="Google Shape;26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8775" y="3366050"/>
            <a:ext cx="5361826" cy="3355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3400"/>
              <a:t>Class Exercise - Arrays</a:t>
            </a:r>
            <a:endParaRPr sz="3400"/>
          </a:p>
          <a:p>
            <a:pPr indent="0" lvl="0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15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68" name="Google Shape;268;p3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9" name="Google Shape;26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Last lecture reminder </a:t>
            </a:r>
            <a:br>
              <a:rPr lang="en-US" sz="3000">
                <a:solidFill>
                  <a:srgbClr val="595959"/>
                </a:solidFill>
              </a:rPr>
            </a:br>
            <a:br>
              <a:rPr lang="en-US" sz="3000">
                <a:solidFill>
                  <a:srgbClr val="595959"/>
                </a:solidFill>
              </a:rPr>
            </a:br>
            <a:endParaRPr sz="1600">
              <a:solidFill>
                <a:srgbClr val="595959"/>
              </a:solidFill>
            </a:endParaRPr>
          </a:p>
          <a:p>
            <a:pPr indent="34290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300"/>
              <a:t>We learned about:</a:t>
            </a:r>
            <a:endParaRPr sz="2300"/>
          </a:p>
          <a:p>
            <a:pPr indent="-374650" lvl="0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What is the main thread </a:t>
            </a:r>
            <a:endParaRPr sz="2300"/>
          </a:p>
          <a:p>
            <a:pPr indent="-3746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Local scope vs Global scope</a:t>
            </a:r>
            <a:endParaRPr sz="2300"/>
          </a:p>
          <a:p>
            <a:pPr indent="-3746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What are conditional statements and why we need them</a:t>
            </a:r>
            <a:endParaRPr sz="2300"/>
          </a:p>
          <a:p>
            <a:pPr indent="-3746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Python conditional statements syntax </a:t>
            </a:r>
            <a:endParaRPr sz="2300"/>
          </a:p>
          <a:p>
            <a:pPr indent="-374650" lvl="1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if</a:t>
            </a:r>
            <a:endParaRPr sz="2300"/>
          </a:p>
          <a:p>
            <a:pPr indent="-374650" lvl="1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else</a:t>
            </a:r>
            <a:endParaRPr sz="2300"/>
          </a:p>
          <a:p>
            <a:pPr indent="-374650" lvl="1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else if</a:t>
            </a:r>
            <a:endParaRPr sz="2300"/>
          </a:p>
          <a:p>
            <a:pPr indent="-374650" lvl="1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“switch case” condition </a:t>
            </a:r>
            <a:r>
              <a:rPr lang="en-US" sz="2300"/>
              <a:t>approach</a:t>
            </a:r>
            <a:endParaRPr sz="2300"/>
          </a:p>
          <a:p>
            <a:pPr indent="-3746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Nested conditions</a:t>
            </a:r>
            <a:endParaRPr sz="2300"/>
          </a:p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2075" y="459438"/>
            <a:ext cx="3366052" cy="2068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Class Exercise - Arrays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 u="sng"/>
              <a:t>Instructions:</a:t>
            </a:r>
            <a:endParaRPr sz="2000"/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Open your Pycharm project and create new Python package called “Python arrays”</a:t>
            </a:r>
            <a:endParaRPr sz="2000"/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/>
              <a:t>Your mission is to implement all the following </a:t>
            </a:r>
            <a:r>
              <a:rPr lang="en-US" sz="2000"/>
              <a:t>instructions</a:t>
            </a:r>
            <a:endParaRPr sz="2000"/>
          </a:p>
          <a:p>
            <a:pPr indent="-355600" lvl="0" marL="1828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Create a new item array contain 5 items at your choice.</a:t>
            </a:r>
            <a:endParaRPr sz="2000"/>
          </a:p>
          <a:p>
            <a:pPr indent="-355600" lvl="1" marL="2400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Add 2 more items to the end of the array. </a:t>
            </a:r>
            <a:endParaRPr/>
          </a:p>
          <a:p>
            <a:pPr indent="-355600" lvl="1" marL="2400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Remove the first item from the array and print it.</a:t>
            </a:r>
            <a:endParaRPr/>
          </a:p>
          <a:p>
            <a:pPr indent="-355600" lvl="1" marL="2400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Sort the array in regular a,b,c order </a:t>
            </a:r>
            <a:endParaRPr sz="2000"/>
          </a:p>
          <a:p>
            <a:pPr indent="-355600" lvl="1" marL="2400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Sort the array in </a:t>
            </a:r>
            <a:r>
              <a:rPr lang="en-US" sz="2000"/>
              <a:t>reverse</a:t>
            </a:r>
            <a:r>
              <a:rPr lang="en-US" sz="2000"/>
              <a:t> a,b,c order </a:t>
            </a:r>
            <a:endParaRPr sz="2000"/>
          </a:p>
          <a:p>
            <a:pPr indent="-35560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Create a new array contain 5 numbers</a:t>
            </a:r>
            <a:endParaRPr sz="2000"/>
          </a:p>
          <a:p>
            <a:pPr indent="-355600" lvl="1" marL="2400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Print the index of each element in the array</a:t>
            </a:r>
            <a:endParaRPr/>
          </a:p>
          <a:p>
            <a:pPr indent="-355600" lvl="1" marL="2400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Filter every element that divided by 4 without remain</a:t>
            </a:r>
            <a:endParaRPr/>
          </a:p>
          <a:p>
            <a:pPr indent="-35560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Go to </a:t>
            </a:r>
            <a:r>
              <a:rPr lang="en-US" sz="2000" u="sng">
                <a:solidFill>
                  <a:schemeClr val="hlink"/>
                </a:solidFill>
                <a:hlinkClick r:id="rId3"/>
              </a:rPr>
              <a:t>https://www.w3schools.com/python/python_ref_list.asp</a:t>
            </a:r>
            <a:r>
              <a:rPr lang="en-US" sz="2000"/>
              <a:t>  </a:t>
            </a:r>
            <a:endParaRPr sz="2000"/>
          </a:p>
          <a:p>
            <a:pPr indent="-355600" lvl="1" marL="2400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Create a new array of any data type that you like</a:t>
            </a:r>
            <a:endParaRPr/>
          </a:p>
          <a:p>
            <a:pPr indent="-355600" lvl="1" marL="2400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Choose 1 method from the website that we didn’t used in the class and use it</a:t>
            </a:r>
            <a:endParaRPr b="1"/>
          </a:p>
        </p:txBody>
      </p:sp>
      <p:sp>
        <p:nvSpPr>
          <p:cNvPr id="275" name="Google Shape;275;p3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6" name="Google Shape;27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33700" y="2847200"/>
            <a:ext cx="1858301" cy="1858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3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3400"/>
              <a:t>Class Exercise - Arrays Solution</a:t>
            </a:r>
            <a:endParaRPr sz="34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3400"/>
          </a:p>
          <a:p>
            <a:pPr indent="0" lvl="0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15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83" name="Google Shape;283;p3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4" name="Google Shape;28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Boolean variables in conditions</a:t>
            </a:r>
            <a:endParaRPr sz="3000"/>
          </a:p>
          <a:p>
            <a:pPr indent="0" lvl="0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457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/>
              <a:t>Reminder: booleans are data types that can store only true or false values </a:t>
            </a:r>
            <a:br>
              <a:rPr lang="en-US" sz="1900"/>
            </a:br>
            <a:r>
              <a:rPr lang="en-US" sz="1900"/>
              <a:t>	We can use boolean variables in conditional statements instead of providing a specific</a:t>
            </a:r>
            <a:br>
              <a:rPr lang="en-US" sz="1900"/>
            </a:br>
            <a:r>
              <a:rPr lang="en-US" sz="1900"/>
              <a:t>	condition.</a:t>
            </a:r>
            <a:endParaRPr sz="1900"/>
          </a:p>
          <a:p>
            <a:pPr indent="457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/>
              <a:t>Boolean variables that are used inside conditional statements called </a:t>
            </a:r>
            <a:r>
              <a:rPr b="1" lang="en-US" sz="1900"/>
              <a:t>“flags”</a:t>
            </a:r>
            <a:endParaRPr sz="1900"/>
          </a:p>
          <a:p>
            <a:pPr indent="457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br>
              <a:rPr lang="en-US" sz="2300"/>
            </a:br>
            <a:r>
              <a:rPr lang="en-US" sz="2300"/>
              <a:t>	</a:t>
            </a:r>
            <a:br>
              <a:rPr lang="en-US" sz="2300"/>
            </a:b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15"/>
          <p:cNvSpPr txBox="1"/>
          <p:nvPr/>
        </p:nvSpPr>
        <p:spPr>
          <a:xfrm>
            <a:off x="207525" y="5575075"/>
            <a:ext cx="78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8275" y="3413450"/>
            <a:ext cx="7217576" cy="268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3" name="Google Shape;11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6275" y="1232950"/>
            <a:ext cx="9959450" cy="439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0" name="Google Shape;12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2313" y="886488"/>
            <a:ext cx="9167376" cy="5085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Arrays in Python</a:t>
            </a:r>
            <a:endParaRPr sz="3000"/>
          </a:p>
          <a:p>
            <a:pPr indent="0" lvl="0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457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900"/>
              <a:t>Array</a:t>
            </a:r>
            <a:r>
              <a:rPr lang="en-US" sz="1900"/>
              <a:t> in Python is a different data type then what we learned until now</a:t>
            </a:r>
            <a:endParaRPr sz="1900"/>
          </a:p>
          <a:p>
            <a:pPr indent="-349250" lvl="0" marL="1828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Arrays allow us to save in them multiple objects, We call the objects inside the array </a:t>
            </a:r>
            <a:r>
              <a:rPr b="1" lang="en-US" sz="1900"/>
              <a:t>elements</a:t>
            </a:r>
            <a:endParaRPr b="1" sz="1900"/>
          </a:p>
          <a:p>
            <a:pPr indent="-34925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When we create an array we don’t need to specify its length or the type of elements that it’s going to hold </a:t>
            </a:r>
            <a:endParaRPr sz="1900"/>
          </a:p>
          <a:p>
            <a:pPr indent="-34925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All the elements inside the array are organized by </a:t>
            </a:r>
            <a:r>
              <a:rPr b="1" lang="en-US" sz="1900"/>
              <a:t>indexing</a:t>
            </a:r>
            <a:r>
              <a:rPr lang="en-US" sz="1900"/>
              <a:t> </a:t>
            </a:r>
            <a:endParaRPr sz="1900"/>
          </a:p>
          <a:p>
            <a:pPr indent="-34925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The </a:t>
            </a:r>
            <a:r>
              <a:rPr b="1" lang="en-US" sz="1900"/>
              <a:t>index</a:t>
            </a:r>
            <a:r>
              <a:rPr lang="en-US" sz="1900"/>
              <a:t> of an element is the place in the array that this element is located at</a:t>
            </a:r>
            <a:br>
              <a:rPr lang="en-US" sz="2300"/>
            </a:b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" name="Google Shape;128;p18"/>
          <p:cNvSpPr txBox="1"/>
          <p:nvPr/>
        </p:nvSpPr>
        <p:spPr>
          <a:xfrm>
            <a:off x="207525" y="5575075"/>
            <a:ext cx="78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How arrays are built?</a:t>
            </a:r>
            <a:endParaRPr sz="30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457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br>
              <a:rPr lang="en-US" sz="2300"/>
            </a:br>
            <a:r>
              <a:rPr lang="en-US" sz="2300"/>
              <a:t>	</a:t>
            </a:r>
            <a:br>
              <a:rPr lang="en-US" sz="2300"/>
            </a:b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135" name="Google Shape;135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19"/>
          <p:cNvSpPr txBox="1"/>
          <p:nvPr/>
        </p:nvSpPr>
        <p:spPr>
          <a:xfrm>
            <a:off x="207525" y="5575075"/>
            <a:ext cx="78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9875" y="1669825"/>
            <a:ext cx="8334375" cy="390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Python array</a:t>
            </a:r>
            <a:r>
              <a:rPr lang="en-US" sz="3000"/>
              <a:t> syntax</a:t>
            </a:r>
            <a:endParaRPr sz="30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br>
              <a:rPr lang="en-US" sz="2300"/>
            </a:br>
            <a:r>
              <a:rPr lang="en-US" sz="2300"/>
              <a:t>	</a:t>
            </a:r>
            <a:r>
              <a:rPr lang="en-US" sz="1900"/>
              <a:t>By using the [] symbol we are declaring on a new array</a:t>
            </a:r>
            <a:endParaRPr sz="19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/>
              <a:t>We can assign the array that we created to a variable just like with other data types</a:t>
            </a:r>
            <a:endParaRPr sz="19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2700"/>
              <a:t>	</a:t>
            </a:r>
            <a:endParaRPr sz="2700"/>
          </a:p>
        </p:txBody>
      </p:sp>
      <p:sp>
        <p:nvSpPr>
          <p:cNvPr id="144" name="Google Shape;144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5" name="Google Shape;14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4675" y="2626025"/>
            <a:ext cx="5608550" cy="318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93055" y="3520175"/>
            <a:ext cx="3505069" cy="1399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Google Shape;148;p20"/>
          <p:cNvCxnSpPr>
            <a:stCxn id="146" idx="3"/>
            <a:endCxn id="147" idx="1"/>
          </p:cNvCxnSpPr>
          <p:nvPr/>
        </p:nvCxnSpPr>
        <p:spPr>
          <a:xfrm>
            <a:off x="6623225" y="4219825"/>
            <a:ext cx="1569900" cy="0"/>
          </a:xfrm>
          <a:prstGeom prst="straightConnector1">
            <a:avLst/>
          </a:prstGeom>
          <a:noFill/>
          <a:ln cap="flat" cmpd="sng" w="38100">
            <a:solidFill>
              <a:srgbClr val="70AD4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Array get element by index</a:t>
            </a:r>
            <a:endParaRPr sz="3000"/>
          </a:p>
          <a:p>
            <a:pPr indent="457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br>
              <a:rPr lang="en-US" sz="2300"/>
            </a:br>
            <a:r>
              <a:rPr lang="en-US" sz="2300"/>
              <a:t>	</a:t>
            </a:r>
            <a:r>
              <a:rPr lang="en-US" sz="1900"/>
              <a:t>If we will want to get a specific element only (for example the second element), we will need to</a:t>
            </a:r>
            <a:br>
              <a:rPr lang="en-US" sz="1900"/>
            </a:br>
            <a:r>
              <a:rPr lang="en-US" sz="1900"/>
              <a:t>	provide the index of the element that we want to retrieve </a:t>
            </a:r>
            <a:endParaRPr sz="1900"/>
          </a:p>
          <a:p>
            <a:pPr indent="457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/>
              <a:t>We can do it by put a number between the [] symbol → [1]</a:t>
            </a:r>
            <a:endParaRPr sz="19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2700"/>
              <a:t>	</a:t>
            </a:r>
            <a:endParaRPr sz="2700"/>
          </a:p>
        </p:txBody>
      </p:sp>
      <p:sp>
        <p:nvSpPr>
          <p:cNvPr id="154" name="Google Shape;154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5" name="Google Shape;15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025" y="3353525"/>
            <a:ext cx="4947600" cy="25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 txBox="1"/>
          <p:nvPr/>
        </p:nvSpPr>
        <p:spPr>
          <a:xfrm>
            <a:off x="6833350" y="5688000"/>
            <a:ext cx="2939700" cy="83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get the element of index number 1 (meaning the second </a:t>
            </a:r>
            <a:r>
              <a:rPr lang="en-US"/>
              <a:t>element</a:t>
            </a:r>
            <a:r>
              <a:rPr lang="en-US"/>
              <a:t> in the array)</a:t>
            </a:r>
            <a:endParaRPr/>
          </a:p>
        </p:txBody>
      </p:sp>
      <p:cxnSp>
        <p:nvCxnSpPr>
          <p:cNvPr id="158" name="Google Shape;158;p21"/>
          <p:cNvCxnSpPr>
            <a:stCxn id="157" idx="1"/>
          </p:cNvCxnSpPr>
          <p:nvPr/>
        </p:nvCxnSpPr>
        <p:spPr>
          <a:xfrm rot="10800000">
            <a:off x="3270850" y="5670150"/>
            <a:ext cx="3562500" cy="433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9" name="Google Shape;15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31325" y="4171875"/>
            <a:ext cx="1241725" cy="937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Google Shape;160;p21"/>
          <p:cNvCxnSpPr>
            <a:stCxn id="156" idx="3"/>
            <a:endCxn id="159" idx="1"/>
          </p:cNvCxnSpPr>
          <p:nvPr/>
        </p:nvCxnSpPr>
        <p:spPr>
          <a:xfrm flipH="1" rot="10800000">
            <a:off x="5483625" y="4640625"/>
            <a:ext cx="3047700" cy="8400"/>
          </a:xfrm>
          <a:prstGeom prst="straightConnector1">
            <a:avLst/>
          </a:prstGeom>
          <a:noFill/>
          <a:ln cap="flat" cmpd="sng" w="38100">
            <a:solidFill>
              <a:srgbClr val="70AD4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