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7ed8b7490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257ed8b7490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57ed8b7490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57ed8b7490_0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57ed8b7490_0_1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57ed8b7490_0_1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57ed8b7490_0_1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257ed8b7490_0_1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575221a5b4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2575221a5b4_0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57ed8b7490_0_1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257ed8b7490_0_1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57ed8b7490_0_2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257ed8b7490_0_2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57ed8b7490_0_2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257ed8b7490_0_2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b4f732aa9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eb4f732aa9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e903d82bda_0_1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e903d82bda_0_1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98e2c3258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e98e2c3258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57ed8b7490_0_2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257ed8b7490_0_2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57ed8b7490_0_2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257ed8b7490_0_2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257ed8b7490_0_2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c3fb39e8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ec3fb39e8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6cab5b371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256cab5b371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75221a5b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2575221a5b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75221a5b4_0_1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2575221a5b4_0_1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75221a5b4_0_2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575221a5b4_0_2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75221a5b4_0_3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575221a5b4_0_3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75221a5b4_0_4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575221a5b4_0_4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jp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3838" y="795286"/>
            <a:ext cx="9364326" cy="526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Delete property from an object</a:t>
            </a:r>
            <a:endParaRPr sz="30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br>
              <a:rPr lang="en-US" sz="2300"/>
            </a:br>
            <a:r>
              <a:rPr lang="en-US" sz="2300"/>
              <a:t>	</a:t>
            </a:r>
            <a:r>
              <a:rPr lang="en-US" sz="1900"/>
              <a:t>If we will want to remove a specific property from an object we should use the </a:t>
            </a:r>
            <a:r>
              <a:rPr b="1" lang="en-US" sz="1900"/>
              <a:t>del</a:t>
            </a:r>
            <a:r>
              <a:rPr lang="en-US" sz="1900"/>
              <a:t> </a:t>
            </a:r>
            <a:br>
              <a:rPr lang="en-US" sz="1900"/>
            </a:br>
            <a:r>
              <a:rPr lang="en-US" sz="1900"/>
              <a:t>	keyword and provide the relevant property name we want to remove.</a:t>
            </a:r>
            <a:br>
              <a:rPr lang="en-US" sz="1900"/>
            </a:br>
            <a:endParaRPr sz="19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For example:</a:t>
            </a:r>
            <a:endParaRPr sz="19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2700"/>
              <a:t>	</a:t>
            </a:r>
            <a:endParaRPr sz="2700"/>
          </a:p>
        </p:txBody>
      </p:sp>
      <p:sp>
        <p:nvSpPr>
          <p:cNvPr id="171" name="Google Shape;171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22"/>
          <p:cNvSpPr txBox="1"/>
          <p:nvPr/>
        </p:nvSpPr>
        <p:spPr>
          <a:xfrm>
            <a:off x="6336525" y="5969525"/>
            <a:ext cx="2578500" cy="61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the del keyword to </a:t>
            </a:r>
            <a:br>
              <a:rPr lang="en-US"/>
            </a:br>
            <a:r>
              <a:rPr lang="en-US"/>
              <a:t>remove a specific property</a:t>
            </a:r>
            <a:endParaRPr/>
          </a:p>
        </p:txBody>
      </p:sp>
      <p:pic>
        <p:nvPicPr>
          <p:cNvPr id="173" name="Google Shape;17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475" y="3569075"/>
            <a:ext cx="4458550" cy="31523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22"/>
          <p:cNvCxnSpPr>
            <a:stCxn id="172" idx="1"/>
          </p:cNvCxnSpPr>
          <p:nvPr/>
        </p:nvCxnSpPr>
        <p:spPr>
          <a:xfrm rot="10800000">
            <a:off x="4414425" y="6274025"/>
            <a:ext cx="1922100" cy="3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5" name="Google Shape;17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4625" y="4879293"/>
            <a:ext cx="4458550" cy="5319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22"/>
          <p:cNvCxnSpPr>
            <a:stCxn id="173" idx="3"/>
            <a:endCxn id="175" idx="1"/>
          </p:cNvCxnSpPr>
          <p:nvPr/>
        </p:nvCxnSpPr>
        <p:spPr>
          <a:xfrm>
            <a:off x="5805025" y="5145263"/>
            <a:ext cx="1659600" cy="0"/>
          </a:xfrm>
          <a:prstGeom prst="straightConnector1">
            <a:avLst/>
          </a:prstGeom>
          <a:noFill/>
          <a:ln cap="flat" cmpd="sng" w="38100">
            <a:solidFill>
              <a:srgbClr val="70AD4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Dictionary</a:t>
            </a:r>
            <a:r>
              <a:rPr lang="en-US" sz="3000"/>
              <a:t> methods and properties</a:t>
            </a:r>
            <a:endParaRPr sz="30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		Examples for dictionary methods in Python: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2700"/>
              <a:t>	</a:t>
            </a:r>
            <a:endParaRPr sz="2700"/>
          </a:p>
        </p:txBody>
      </p:sp>
      <p:sp>
        <p:nvSpPr>
          <p:cNvPr id="182" name="Google Shape;182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3" name="Google Shape;18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487" y="1949975"/>
            <a:ext cx="9163025" cy="4406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Array vs Dictionary </a:t>
            </a:r>
            <a:endParaRPr sz="3000"/>
          </a:p>
          <a:p>
            <a:pPr indent="0" lvl="0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chemeClr val="lt1"/>
                </a:highlight>
              </a:rPr>
              <a:t>Arrays and dictionaries are two different data structures with different </a:t>
            </a:r>
            <a:r>
              <a:rPr lang="en-US" sz="1800">
                <a:solidFill>
                  <a:srgbClr val="202124"/>
                </a:solidFill>
                <a:highlight>
                  <a:schemeClr val="lt1"/>
                </a:highlight>
              </a:rPr>
              <a:t>properties and abilities.</a:t>
            </a:r>
            <a:br>
              <a:rPr lang="en-US" sz="1800">
                <a:solidFill>
                  <a:srgbClr val="202124"/>
                </a:solidFill>
                <a:highlight>
                  <a:schemeClr val="lt1"/>
                </a:highlight>
              </a:rPr>
            </a:br>
            <a:r>
              <a:rPr lang="en-US" sz="1800">
                <a:solidFill>
                  <a:srgbClr val="202124"/>
                </a:solidFill>
                <a:highlight>
                  <a:schemeClr val="lt1"/>
                </a:highlight>
              </a:rPr>
              <a:t>	Arrays: </a:t>
            </a:r>
            <a:endParaRPr sz="18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-342900" lvl="0" marL="1828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02124"/>
              </a:buClr>
              <a:buSzPts val="1800"/>
              <a:buChar char="●"/>
            </a:pPr>
            <a:r>
              <a:rPr lang="en-US" sz="1800">
                <a:solidFill>
                  <a:srgbClr val="202124"/>
                </a:solidFill>
                <a:highlight>
                  <a:schemeClr val="lt1"/>
                </a:highlight>
              </a:rPr>
              <a:t>Can be sorted and keep the order of element</a:t>
            </a:r>
            <a:endParaRPr sz="18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-34290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●"/>
            </a:pPr>
            <a:r>
              <a:rPr lang="en-US" sz="1800">
                <a:solidFill>
                  <a:srgbClr val="202124"/>
                </a:solidFill>
                <a:highlight>
                  <a:schemeClr val="lt1"/>
                </a:highlight>
              </a:rPr>
              <a:t>Can have duplicate values in different indexes</a:t>
            </a:r>
            <a:endParaRPr sz="18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-34290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●"/>
            </a:pPr>
            <a:r>
              <a:rPr lang="en-US" sz="1800">
                <a:solidFill>
                  <a:srgbClr val="202124"/>
                </a:solidFill>
                <a:highlight>
                  <a:schemeClr val="lt1"/>
                </a:highlight>
              </a:rPr>
              <a:t>Can be access / update / delete by providing the index </a:t>
            </a:r>
            <a:endParaRPr sz="18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-34290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●"/>
            </a:pPr>
            <a:r>
              <a:rPr lang="en-US" sz="1800">
                <a:solidFill>
                  <a:srgbClr val="202124"/>
                </a:solidFill>
                <a:highlight>
                  <a:schemeClr val="lt1"/>
                </a:highlight>
              </a:rPr>
              <a:t>Can save only the element itself and the index of this element</a:t>
            </a:r>
            <a:endParaRPr sz="18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/>
              <a:t>Dictionaries:</a:t>
            </a:r>
            <a:endParaRPr sz="1800"/>
          </a:p>
          <a:p>
            <a:pPr indent="-342900" lvl="0" marL="1828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Order doesn’t matter, can’t maintain the order of key-value pairs and can’t be sorted</a:t>
            </a:r>
            <a:endParaRPr sz="1800"/>
          </a:p>
          <a:p>
            <a:pPr indent="-34290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Can’t have duplicate keys but can have duplicate values for different keys</a:t>
            </a:r>
            <a:endParaRPr sz="1800"/>
          </a:p>
          <a:p>
            <a:pPr indent="-34290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Can be access / update / delete by providing the key name</a:t>
            </a:r>
            <a:endParaRPr sz="1800"/>
          </a:p>
          <a:p>
            <a:pPr indent="-34290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Can save both the key and </a:t>
            </a:r>
            <a:r>
              <a:rPr lang="en-US" sz="1800"/>
              <a:t>the value of each key, allow us to save more information in a single data structure</a:t>
            </a:r>
            <a:endParaRPr sz="1800"/>
          </a:p>
        </p:txBody>
      </p:sp>
      <p:sp>
        <p:nvSpPr>
          <p:cNvPr id="189" name="Google Shape;189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p24"/>
          <p:cNvSpPr txBox="1"/>
          <p:nvPr/>
        </p:nvSpPr>
        <p:spPr>
          <a:xfrm>
            <a:off x="207525" y="5575075"/>
            <a:ext cx="7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6" name="Google Shape;19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3413" y="841312"/>
            <a:ext cx="9225170" cy="517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What are </a:t>
            </a:r>
            <a:r>
              <a:rPr lang="en-US" sz="3000"/>
              <a:t>Tuples</a:t>
            </a:r>
            <a:r>
              <a:rPr lang="en-US" sz="3000"/>
              <a:t> in Python?</a:t>
            </a:r>
            <a:endParaRPr sz="3000"/>
          </a:p>
          <a:p>
            <a:pPr indent="0" lvl="0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Tuples in Python are a type of data structure that is used to store multiple items in a single</a:t>
            </a:r>
            <a:br>
              <a:rPr lang="en-US" sz="1900"/>
            </a:br>
            <a:r>
              <a:rPr lang="en-US" sz="1900"/>
              <a:t>	variable. </a:t>
            </a:r>
            <a:br>
              <a:rPr lang="en-US" sz="1900"/>
            </a:br>
            <a:r>
              <a:rPr lang="en-US" sz="1900"/>
              <a:t>	Tuples are </a:t>
            </a:r>
            <a:r>
              <a:rPr lang="en-US" sz="1900" u="sng"/>
              <a:t>ordered</a:t>
            </a:r>
            <a:r>
              <a:rPr lang="en-US" sz="1900"/>
              <a:t>, which means the items have a defined order that will not</a:t>
            </a:r>
            <a:br>
              <a:rPr lang="en-US" sz="1900"/>
            </a:br>
            <a:r>
              <a:rPr lang="en-US" sz="1900"/>
              <a:t>	change, and </a:t>
            </a:r>
            <a:r>
              <a:rPr lang="en-US" sz="1900" u="sng"/>
              <a:t>immutable</a:t>
            </a:r>
            <a:r>
              <a:rPr lang="en-US" sz="1900"/>
              <a:t>, which means we </a:t>
            </a:r>
            <a:r>
              <a:rPr lang="en-US" sz="1900" u="sng"/>
              <a:t>cannot change, add or remove items</a:t>
            </a:r>
            <a:r>
              <a:rPr lang="en-US" sz="1900"/>
              <a:t> after the tuple</a:t>
            </a:r>
            <a:br>
              <a:rPr lang="en-US" sz="1900"/>
            </a:br>
            <a:r>
              <a:rPr lang="en-US" sz="1900"/>
              <a:t>	is created. </a:t>
            </a:r>
            <a:endParaRPr sz="19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Tuples are written with round brackets (), and items are separated by commas.</a:t>
            </a:r>
            <a:br>
              <a:rPr lang="en-US" sz="1900"/>
            </a:br>
            <a:r>
              <a:rPr lang="en-US" sz="1900"/>
              <a:t>	For example:</a:t>
            </a:r>
            <a:endParaRPr sz="19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03" name="Google Shape;203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26"/>
          <p:cNvSpPr txBox="1"/>
          <p:nvPr/>
        </p:nvSpPr>
        <p:spPr>
          <a:xfrm>
            <a:off x="207525" y="5575075"/>
            <a:ext cx="7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2150" y="4659100"/>
            <a:ext cx="5929849" cy="131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10592" y="5117088"/>
            <a:ext cx="3321658" cy="40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Google Shape;208;p26"/>
          <p:cNvCxnSpPr>
            <a:stCxn id="206" idx="3"/>
            <a:endCxn id="207" idx="1"/>
          </p:cNvCxnSpPr>
          <p:nvPr/>
        </p:nvCxnSpPr>
        <p:spPr>
          <a:xfrm>
            <a:off x="7401999" y="5317188"/>
            <a:ext cx="1208700" cy="0"/>
          </a:xfrm>
          <a:prstGeom prst="straightConnector1">
            <a:avLst/>
          </a:prstGeom>
          <a:noFill/>
          <a:ln cap="flat" cmpd="sng" w="38100">
            <a:solidFill>
              <a:srgbClr val="70AD4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Get </a:t>
            </a:r>
            <a:r>
              <a:rPr lang="en-US" sz="3000"/>
              <a:t>specific element in Tuple</a:t>
            </a:r>
            <a:endParaRPr sz="3000"/>
          </a:p>
          <a:p>
            <a:pPr indent="0" lvl="0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Just like with Python arrays, Python tuples also allow us to access to a specific element by</a:t>
            </a:r>
            <a:br>
              <a:rPr lang="en-US" sz="1900"/>
            </a:br>
            <a:r>
              <a:rPr lang="en-US" sz="1900"/>
              <a:t>	providing the element index.</a:t>
            </a:r>
            <a:br>
              <a:rPr lang="en-US" sz="1900"/>
            </a:br>
            <a:r>
              <a:rPr lang="en-US" sz="1900"/>
              <a:t>	For example: </a:t>
            </a:r>
            <a:br>
              <a:rPr lang="en-US" sz="1900"/>
            </a:br>
            <a:endParaRPr sz="19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14" name="Google Shape;214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p27"/>
          <p:cNvSpPr txBox="1"/>
          <p:nvPr/>
        </p:nvSpPr>
        <p:spPr>
          <a:xfrm>
            <a:off x="207525" y="5575075"/>
            <a:ext cx="7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7" name="Google Shape;217;p27"/>
          <p:cNvCxnSpPr>
            <a:stCxn id="218" idx="3"/>
            <a:endCxn id="219" idx="1"/>
          </p:cNvCxnSpPr>
          <p:nvPr/>
        </p:nvCxnSpPr>
        <p:spPr>
          <a:xfrm>
            <a:off x="6960575" y="3981600"/>
            <a:ext cx="2209200" cy="0"/>
          </a:xfrm>
          <a:prstGeom prst="straightConnector1">
            <a:avLst/>
          </a:prstGeom>
          <a:noFill/>
          <a:ln cap="flat" cmpd="sng" w="38100">
            <a:solidFill>
              <a:srgbClr val="70AD47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8" name="Google Shape;21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525" y="3057825"/>
            <a:ext cx="5970050" cy="184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69925" y="3362350"/>
            <a:ext cx="1624550" cy="1238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0" name="Google Shape;220;p27"/>
          <p:cNvCxnSpPr>
            <a:stCxn id="221" idx="1"/>
          </p:cNvCxnSpPr>
          <p:nvPr/>
        </p:nvCxnSpPr>
        <p:spPr>
          <a:xfrm rot="10800000">
            <a:off x="4327075" y="4040700"/>
            <a:ext cx="3888900" cy="1239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27"/>
          <p:cNvSpPr txBox="1"/>
          <p:nvPr/>
        </p:nvSpPr>
        <p:spPr>
          <a:xfrm>
            <a:off x="8215975" y="4971900"/>
            <a:ext cx="2578500" cy="61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Getting the first element in the tuple by providing the 0 index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Add / Update / Delete</a:t>
            </a:r>
            <a:r>
              <a:rPr lang="en-US" sz="3000"/>
              <a:t> element in Tuple</a:t>
            </a:r>
            <a:endParaRPr sz="3000"/>
          </a:p>
          <a:p>
            <a:pPr indent="0" lvl="0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Unlike Python arrays, in tuple once we create the tuple and provide its elements we can’t</a:t>
            </a:r>
            <a:br>
              <a:rPr lang="en-US" sz="1900"/>
            </a:br>
            <a:r>
              <a:rPr lang="en-US" sz="1900"/>
              <a:t>	change them, we can’t add new element, update existing elements or remove elements from</a:t>
            </a:r>
            <a:br>
              <a:rPr lang="en-US" sz="1900"/>
            </a:br>
            <a:r>
              <a:rPr lang="en-US" sz="1900"/>
              <a:t>	the tuple. This type of data structure called </a:t>
            </a:r>
            <a:r>
              <a:rPr b="1" lang="en-US" sz="1900"/>
              <a:t>immutable data structure</a:t>
            </a:r>
            <a:r>
              <a:rPr lang="en-US" sz="1900"/>
              <a:t>.</a:t>
            </a:r>
            <a:br>
              <a:rPr b="1" lang="en-US" sz="1900"/>
            </a:br>
            <a:r>
              <a:rPr lang="en-US" sz="1900"/>
              <a:t>	</a:t>
            </a:r>
            <a:br>
              <a:rPr lang="en-US" sz="1900"/>
            </a:br>
            <a:endParaRPr sz="19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27" name="Google Shape;227;p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p28"/>
          <p:cNvSpPr txBox="1"/>
          <p:nvPr/>
        </p:nvSpPr>
        <p:spPr>
          <a:xfrm>
            <a:off x="207525" y="5575075"/>
            <a:ext cx="7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925" y="2920161"/>
            <a:ext cx="5753000" cy="1167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3926" y="4313725"/>
            <a:ext cx="6020398" cy="11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3925" y="5707300"/>
            <a:ext cx="5341925" cy="1073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" name="Google Shape;232;p28"/>
          <p:cNvCxnSpPr>
            <a:stCxn id="229" idx="3"/>
            <a:endCxn id="233" idx="1"/>
          </p:cNvCxnSpPr>
          <p:nvPr/>
        </p:nvCxnSpPr>
        <p:spPr>
          <a:xfrm>
            <a:off x="7046925" y="3503699"/>
            <a:ext cx="2419200" cy="1193400"/>
          </a:xfrm>
          <a:prstGeom prst="straightConnector1">
            <a:avLst/>
          </a:prstGeom>
          <a:noFill/>
          <a:ln cap="flat" cmpd="sng" w="38100">
            <a:solidFill>
              <a:srgbClr val="70AD4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28"/>
          <p:cNvCxnSpPr>
            <a:stCxn id="230" idx="3"/>
            <a:endCxn id="233" idx="1"/>
          </p:cNvCxnSpPr>
          <p:nvPr/>
        </p:nvCxnSpPr>
        <p:spPr>
          <a:xfrm flipH="1" rot="10800000">
            <a:off x="7314324" y="4697162"/>
            <a:ext cx="2151900" cy="200100"/>
          </a:xfrm>
          <a:prstGeom prst="straightConnector1">
            <a:avLst/>
          </a:prstGeom>
          <a:noFill/>
          <a:ln cap="flat" cmpd="sng" w="38100">
            <a:solidFill>
              <a:srgbClr val="70AD4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28"/>
          <p:cNvCxnSpPr>
            <a:stCxn id="231" idx="3"/>
            <a:endCxn id="233" idx="1"/>
          </p:cNvCxnSpPr>
          <p:nvPr/>
        </p:nvCxnSpPr>
        <p:spPr>
          <a:xfrm flipH="1" rot="10800000">
            <a:off x="6635850" y="4697163"/>
            <a:ext cx="2830200" cy="1546800"/>
          </a:xfrm>
          <a:prstGeom prst="straightConnector1">
            <a:avLst/>
          </a:prstGeom>
          <a:noFill/>
          <a:ln cap="flat" cmpd="sng" w="38100">
            <a:solidFill>
              <a:srgbClr val="70AD4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3" name="Google Shape;233;p28"/>
          <p:cNvSpPr txBox="1"/>
          <p:nvPr/>
        </p:nvSpPr>
        <p:spPr>
          <a:xfrm>
            <a:off x="9466175" y="4497050"/>
            <a:ext cx="14505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Runtime Error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Tuple</a:t>
            </a:r>
            <a:r>
              <a:rPr lang="en-US" sz="3000"/>
              <a:t> methods and properties</a:t>
            </a:r>
            <a:endParaRPr sz="30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		Examples for tuple methods in Python: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2700"/>
              <a:t>	</a:t>
            </a:r>
            <a:endParaRPr sz="2700"/>
          </a:p>
        </p:txBody>
      </p:sp>
      <p:sp>
        <p:nvSpPr>
          <p:cNvPr id="241" name="Google Shape;241;p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2" name="Google Shape;24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225" y="1954525"/>
            <a:ext cx="8943975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When should we use Tuples?</a:t>
            </a:r>
            <a:endParaRPr sz="3000"/>
          </a:p>
          <a:p>
            <a:pPr indent="0" lvl="0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As we saw tuples in pythons don’t allow us to perform many actions on them once they</a:t>
            </a:r>
            <a:br>
              <a:rPr lang="en-US" sz="1900"/>
            </a:br>
            <a:r>
              <a:rPr lang="en-US" sz="1900"/>
              <a:t>	created, so the question is when should we use this kind of data structure?</a:t>
            </a:r>
            <a:endParaRPr sz="1900"/>
          </a:p>
          <a:p>
            <a:pPr indent="-349250" lvl="0" marL="1828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Constants: Since tuples are immutable, they are often used to represent a collection of constants, such as days of the week or months of a year.</a:t>
            </a:r>
            <a:endParaRPr sz="1900"/>
          </a:p>
          <a:p>
            <a:pPr indent="-34925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Data Integrity: If you need to ensure that data does not get modified due to a bug in the code, packaging the data into a tuple guarantees its safety.</a:t>
            </a:r>
            <a:endParaRPr sz="1900"/>
          </a:p>
          <a:p>
            <a:pPr indent="-34925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Performance: Tuples are generally smaller and faster than lists because of their immutability, so they can be more efficient in performance-critical code.</a:t>
            </a:r>
            <a:endParaRPr sz="1900"/>
          </a:p>
          <a:p>
            <a:pPr indent="-34925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Dictionaries Key: Since tuples are immutable, they can be used as key in dictionaries, which is not possible with lists. </a:t>
            </a:r>
            <a:endParaRPr sz="1900"/>
          </a:p>
          <a:p>
            <a:pPr indent="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br>
              <a:rPr lang="en-US" sz="2300"/>
            </a:br>
            <a:r>
              <a:rPr lang="en-US" sz="2300"/>
              <a:t>	</a:t>
            </a:r>
            <a:br>
              <a:rPr lang="en-US" sz="2300"/>
            </a:b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248" name="Google Shape;248;p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Google Shape;249;p30"/>
          <p:cNvSpPr txBox="1"/>
          <p:nvPr/>
        </p:nvSpPr>
        <p:spPr>
          <a:xfrm>
            <a:off x="207525" y="5575075"/>
            <a:ext cx="7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Class Exercise - Dictionaries &amp; </a:t>
            </a:r>
            <a:r>
              <a:rPr lang="en-US" sz="3000"/>
              <a:t>Tuples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u="sng"/>
              <a:t>Instructions:</a:t>
            </a:r>
            <a:endParaRPr sz="1900"/>
          </a:p>
          <a:p>
            <a:pPr indent="0" lvl="0" marL="914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/>
              <a:t>Open your Pycharm project and create new Python package called </a:t>
            </a:r>
            <a:br>
              <a:rPr lang="en-US" sz="1900"/>
            </a:br>
            <a:r>
              <a:rPr lang="en-US" sz="1900"/>
              <a:t>“Python dictionary”</a:t>
            </a:r>
            <a:br>
              <a:rPr lang="en-US" sz="1900"/>
            </a:br>
            <a:r>
              <a:rPr lang="en-US" sz="1900"/>
              <a:t>Your mission is to implement all the following </a:t>
            </a:r>
            <a:r>
              <a:rPr lang="en-US" sz="1900"/>
              <a:t>instructions:</a:t>
            </a:r>
            <a:endParaRPr sz="1900"/>
          </a:p>
          <a:p>
            <a:pPr indent="-349250" lvl="0" marL="1828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Create a new dictionary represent a course </a:t>
            </a:r>
            <a:r>
              <a:rPr lang="en-US" sz="1900"/>
              <a:t>student and provide 5 different key-value pairs as the student properties at your choice (for example first name, last name … )</a:t>
            </a:r>
            <a:endParaRPr sz="1900"/>
          </a:p>
          <a:p>
            <a:pPr indent="-34925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Write a new function called print_student() that get the student dictionary as parameter and print its entire key - value pairs.</a:t>
            </a:r>
            <a:endParaRPr sz="1900"/>
          </a:p>
          <a:p>
            <a:pPr indent="-34925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Add to the student 2 new properties called: is_pay_recivied &amp; payment_amount</a:t>
            </a:r>
            <a:endParaRPr sz="1900"/>
          </a:p>
        </p:txBody>
      </p:sp>
      <p:sp>
        <p:nvSpPr>
          <p:cNvPr id="256" name="Google Shape;256;p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7" name="Google Shape;25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3700" y="0"/>
            <a:ext cx="1858301" cy="185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Last lecture reminder </a:t>
            </a:r>
            <a:br>
              <a:rPr lang="en-US" sz="3000">
                <a:solidFill>
                  <a:srgbClr val="595959"/>
                </a:solidFill>
              </a:rPr>
            </a:br>
            <a:br>
              <a:rPr lang="en-US" sz="3000">
                <a:solidFill>
                  <a:srgbClr val="595959"/>
                </a:solidFill>
              </a:rPr>
            </a:br>
            <a:endParaRPr sz="1600">
              <a:solidFill>
                <a:srgbClr val="595959"/>
              </a:solidFill>
            </a:endParaRPr>
          </a:p>
          <a:p>
            <a:pPr indent="34290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300"/>
              <a:t>We learned about:</a:t>
            </a:r>
            <a:endParaRPr sz="2300"/>
          </a:p>
          <a:p>
            <a:pPr indent="-374650" lvl="0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How to use boolean variables in conditions</a:t>
            </a:r>
            <a:endParaRPr sz="2300"/>
          </a:p>
          <a:p>
            <a:pPr indent="-3746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What are arrays in Python and when we need to use them</a:t>
            </a:r>
            <a:endParaRPr sz="2300"/>
          </a:p>
          <a:p>
            <a:pPr indent="-3746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How to create, update and delete element in Python array</a:t>
            </a:r>
            <a:endParaRPr sz="2300"/>
          </a:p>
          <a:p>
            <a:pPr indent="-3746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What are methods and properties</a:t>
            </a:r>
            <a:endParaRPr sz="2300"/>
          </a:p>
          <a:p>
            <a:pPr indent="-3746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How to work with arrays methods (sort, filter, index, append, etc… )</a:t>
            </a:r>
            <a:endParaRPr sz="2300"/>
          </a:p>
          <a:p>
            <a:pPr indent="-3746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How to access properties and methods </a:t>
            </a:r>
            <a:endParaRPr sz="2300"/>
          </a:p>
          <a:p>
            <a:pPr indent="-3746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How to use functions as parameters and variables </a:t>
            </a:r>
            <a:endParaRPr sz="2300"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2075" y="459438"/>
            <a:ext cx="3366052" cy="2068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Class Exercise - Dictionaries &amp; Tuples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u="sng"/>
              <a:t>Instructions:</a:t>
            </a:r>
            <a:endParaRPr sz="1900"/>
          </a:p>
          <a:p>
            <a:pPr indent="-349250" lvl="0" marL="13716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Write another function called payment_calculation() that using a global variable called total_payment, the function will get the student dictionary as parameter and check if the is_pay_recivied property is true, if it's true the function will add the payment_amount to the total_payment variable.</a:t>
            </a:r>
            <a:br>
              <a:rPr lang="en-US" sz="1900"/>
            </a:br>
            <a:r>
              <a:rPr lang="en-US" sz="1900"/>
              <a:t>If the is_pay_recivied no true the function will print “student {student name} didn’t pay yet”.</a:t>
            </a:r>
            <a:endParaRPr sz="1900"/>
          </a:p>
          <a:p>
            <a:pPr indent="-3492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Create a function the get a tuple of students names with always 4 names inside and a dictionary of student names – student grade as parameters (For example: {“Alon Moshe” : 87})</a:t>
            </a:r>
            <a:endParaRPr sz="1900"/>
          </a:p>
          <a:p>
            <a:pPr indent="-3492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The function should first check if the tuple is indeed of size 4 and if it does, the function will print for each student name in the tuple its grade from the dictionary.</a:t>
            </a:r>
            <a:br>
              <a:rPr lang="en-US" sz="1900"/>
            </a:br>
            <a:r>
              <a:rPr lang="en-US" sz="1900"/>
              <a:t>If the student name doesn’t have a grade, the function should notify about it with a print. </a:t>
            </a:r>
            <a:endParaRPr sz="1900"/>
          </a:p>
        </p:txBody>
      </p:sp>
      <p:sp>
        <p:nvSpPr>
          <p:cNvPr id="263" name="Google Shape;263;p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4" name="Google Shape;2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3700" y="0"/>
            <a:ext cx="1858301" cy="185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3400"/>
              <a:t>Class Exercise - Dictionaries &amp; Tuples Solution</a:t>
            </a:r>
            <a:endParaRPr sz="34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3400"/>
          </a:p>
          <a:p>
            <a:pPr indent="0" lvl="0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15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71" name="Google Shape;271;p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2" name="Google Shape;27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6275" y="1232950"/>
            <a:ext cx="9959450" cy="43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2851" y="863900"/>
            <a:ext cx="9166274" cy="513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What are objects in Python?</a:t>
            </a:r>
            <a:endParaRPr sz="3000"/>
          </a:p>
          <a:p>
            <a:pPr indent="0" lvl="0" marL="13716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As we discussed, in our day to day life, everything around us can be defined as an object.</a:t>
            </a:r>
            <a:endParaRPr sz="19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For example: a ball is an object → our ball has its own shape, color, size, texture and more.</a:t>
            </a:r>
            <a:endParaRPr sz="19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900"/>
              <a:t>Each of those values can be represent as </a:t>
            </a:r>
            <a:r>
              <a:rPr b="1" lang="en-US" sz="1900"/>
              <a:t>key - value pairs </a:t>
            </a:r>
            <a:r>
              <a:rPr lang="en-US" sz="1900"/>
              <a:t>or</a:t>
            </a:r>
            <a:r>
              <a:rPr b="1" lang="en-US" sz="1900"/>
              <a:t> properties</a:t>
            </a:r>
            <a:r>
              <a:rPr b="1" lang="en-US" sz="1900"/>
              <a:t>, </a:t>
            </a:r>
            <a:r>
              <a:rPr lang="en-US" sz="1900"/>
              <a:t>and we can have</a:t>
            </a:r>
            <a:br>
              <a:rPr lang="en-US" sz="1900"/>
            </a:br>
            <a:r>
              <a:rPr lang="en-US" sz="1900"/>
              <a:t>	a lot of objects of type “ball” but they all will be different from each other because of their own</a:t>
            </a:r>
            <a:br>
              <a:rPr lang="en-US" sz="1900"/>
            </a:br>
            <a:r>
              <a:rPr lang="en-US" sz="1900"/>
              <a:t>	properties. </a:t>
            </a:r>
            <a:br>
              <a:rPr lang="en-US" sz="1900"/>
            </a:br>
            <a:br>
              <a:rPr lang="en-US" sz="1900"/>
            </a:br>
            <a:r>
              <a:rPr lang="en-US" sz="1900"/>
              <a:t>	Because Python is also an OOP programing </a:t>
            </a:r>
            <a:r>
              <a:rPr lang="en-US" sz="1900"/>
              <a:t>language (Which we learned on what it is later in</a:t>
            </a:r>
            <a:br>
              <a:rPr lang="en-US" sz="1900"/>
            </a:br>
            <a:r>
              <a:rPr lang="en-US" sz="1900"/>
              <a:t>	the course) we can represent an object with class, or with a dictionary. </a:t>
            </a:r>
            <a:r>
              <a:rPr lang="en-US" sz="1900"/>
              <a:t>  </a:t>
            </a:r>
            <a:endParaRPr sz="2700"/>
          </a:p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207525" y="5575075"/>
            <a:ext cx="7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What are objects in Python?</a:t>
            </a:r>
            <a:endParaRPr sz="3000"/>
          </a:p>
          <a:p>
            <a:pPr indent="0" lvl="0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So, just like in real life, in Python (and in almost all of the programming languages) we</a:t>
            </a:r>
            <a:br>
              <a:rPr lang="en-US" sz="1900"/>
            </a:br>
            <a:r>
              <a:rPr lang="en-US" sz="1900"/>
              <a:t>	have the ability to create our own objects.</a:t>
            </a:r>
            <a:endParaRPr sz="19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For each object we can:</a:t>
            </a:r>
            <a:endParaRPr sz="1900"/>
          </a:p>
          <a:p>
            <a:pPr indent="-349250" lvl="0" marL="1828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Add its own properties </a:t>
            </a:r>
            <a:endParaRPr sz="1900"/>
          </a:p>
          <a:p>
            <a:pPr indent="-34925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Add its own methods</a:t>
            </a:r>
            <a:endParaRPr sz="1900"/>
          </a:p>
          <a:p>
            <a:pPr indent="-34925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Save it to a variable and use it where ever we want</a:t>
            </a:r>
            <a:endParaRPr sz="1900"/>
          </a:p>
          <a:p>
            <a:pPr indent="-34925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Pass it to a function as a parameter </a:t>
            </a:r>
            <a:endParaRPr sz="1900"/>
          </a:p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207525" y="5575075"/>
            <a:ext cx="7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Python</a:t>
            </a:r>
            <a:r>
              <a:rPr lang="en-US" sz="3000"/>
              <a:t> objects syntax</a:t>
            </a:r>
            <a:endParaRPr sz="30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br>
              <a:rPr lang="en-US" sz="2300"/>
            </a:br>
            <a:r>
              <a:rPr lang="en-US" sz="2300"/>
              <a:t>	</a:t>
            </a:r>
            <a:r>
              <a:rPr lang="en-US" sz="1900"/>
              <a:t>By using the {} symbol we are declaring on a new dictionary.</a:t>
            </a:r>
            <a:endParaRPr sz="19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Inside the {} block we can add our properties in key - value pairs:</a:t>
            </a:r>
            <a:endParaRPr sz="1900"/>
          </a:p>
          <a:p>
            <a:pPr indent="-349250" lvl="0" marL="1828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First - the property name also called </a:t>
            </a:r>
            <a:r>
              <a:rPr b="1" lang="en-US" sz="1900"/>
              <a:t>“key” </a:t>
            </a:r>
            <a:r>
              <a:rPr lang="en-US" sz="1900"/>
              <a:t>or </a:t>
            </a:r>
            <a:r>
              <a:rPr b="1" lang="en-US" sz="1900"/>
              <a:t>“name”</a:t>
            </a:r>
            <a:endParaRPr b="1" sz="1900"/>
          </a:p>
          <a:p>
            <a:pPr indent="-34925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Second - the property value</a:t>
            </a:r>
            <a:endParaRPr sz="19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320040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34" name="Google Shape;134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207525" y="5575075"/>
            <a:ext cx="7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 txBox="1"/>
          <p:nvPr/>
        </p:nvSpPr>
        <p:spPr>
          <a:xfrm>
            <a:off x="4859025" y="3403175"/>
            <a:ext cx="2516100" cy="83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are setting properties for our object named “student” as key-value pairs </a:t>
            </a:r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5184550" y="5451500"/>
            <a:ext cx="2867100" cy="1046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r>
              <a:rPr lang="en-US"/>
              <a:t>y using the [] (just like in arrays)</a:t>
            </a:r>
            <a:br>
              <a:rPr lang="en-US"/>
            </a:br>
            <a:r>
              <a:rPr lang="en-US"/>
              <a:t>we can get access to all the values of the pass keys and use them </a:t>
            </a:r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037" y="3403175"/>
            <a:ext cx="3400249" cy="25721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19"/>
          <p:cNvCxnSpPr/>
          <p:nvPr/>
        </p:nvCxnSpPr>
        <p:spPr>
          <a:xfrm>
            <a:off x="1874150" y="2321800"/>
            <a:ext cx="358200" cy="1468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9"/>
          <p:cNvCxnSpPr>
            <a:stCxn id="136" idx="1"/>
          </p:cNvCxnSpPr>
          <p:nvPr/>
        </p:nvCxnSpPr>
        <p:spPr>
          <a:xfrm flipH="1">
            <a:off x="3060825" y="3818825"/>
            <a:ext cx="1798200" cy="224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2" name="Google Shape;14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04886" y="4165875"/>
            <a:ext cx="2537889" cy="1046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19"/>
          <p:cNvCxnSpPr>
            <a:stCxn id="139" idx="3"/>
            <a:endCxn id="142" idx="1"/>
          </p:cNvCxnSpPr>
          <p:nvPr/>
        </p:nvCxnSpPr>
        <p:spPr>
          <a:xfrm>
            <a:off x="3936287" y="4689225"/>
            <a:ext cx="3868500" cy="0"/>
          </a:xfrm>
          <a:prstGeom prst="straightConnector1">
            <a:avLst/>
          </a:prstGeom>
          <a:noFill/>
          <a:ln cap="flat" cmpd="sng" w="38100">
            <a:solidFill>
              <a:srgbClr val="70AD4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9"/>
          <p:cNvCxnSpPr>
            <a:stCxn id="137" idx="1"/>
          </p:cNvCxnSpPr>
          <p:nvPr/>
        </p:nvCxnSpPr>
        <p:spPr>
          <a:xfrm rot="10800000">
            <a:off x="3181150" y="5508950"/>
            <a:ext cx="2003400" cy="465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Add key-value to an dictionary</a:t>
            </a:r>
            <a:endParaRPr sz="30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br>
              <a:rPr lang="en-US" sz="2300"/>
            </a:br>
            <a:r>
              <a:rPr lang="en-US" sz="2300"/>
              <a:t>	</a:t>
            </a:r>
            <a:r>
              <a:rPr lang="en-US" sz="1900"/>
              <a:t>If we will want to add new key-value to an already existed dictionary we can do it by provide </a:t>
            </a:r>
            <a:br>
              <a:rPr lang="en-US" sz="1900"/>
            </a:br>
            <a:r>
              <a:rPr lang="en-US" sz="1900"/>
              <a:t>	the key-value pair that we want to add.</a:t>
            </a:r>
            <a:endParaRPr sz="19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For example:</a:t>
            </a:r>
            <a:endParaRPr sz="19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2700"/>
              <a:t>	</a:t>
            </a:r>
            <a:endParaRPr sz="2700"/>
          </a:p>
        </p:txBody>
      </p:sp>
      <p:sp>
        <p:nvSpPr>
          <p:cNvPr id="150" name="Google Shape;150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6533500" y="5346825"/>
            <a:ext cx="2578500" cy="61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new key-value pair to the “student” object</a:t>
            </a:r>
            <a:endParaRPr/>
          </a:p>
        </p:txBody>
      </p:sp>
      <p:pic>
        <p:nvPicPr>
          <p:cNvPr id="152" name="Google Shape;15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0475" y="2681897"/>
            <a:ext cx="3979825" cy="32805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20"/>
          <p:cNvCxnSpPr>
            <a:stCxn id="151" idx="1"/>
          </p:cNvCxnSpPr>
          <p:nvPr/>
        </p:nvCxnSpPr>
        <p:spPr>
          <a:xfrm rot="10800000">
            <a:off x="5334400" y="4440225"/>
            <a:ext cx="1199100" cy="1214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5" name="Google Shape;15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10600" y="3620175"/>
            <a:ext cx="2310725" cy="1403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20"/>
          <p:cNvCxnSpPr>
            <a:stCxn id="153" idx="3"/>
            <a:endCxn id="155" idx="1"/>
          </p:cNvCxnSpPr>
          <p:nvPr/>
        </p:nvCxnSpPr>
        <p:spPr>
          <a:xfrm>
            <a:off x="5460300" y="4322161"/>
            <a:ext cx="3150300" cy="0"/>
          </a:xfrm>
          <a:prstGeom prst="straightConnector1">
            <a:avLst/>
          </a:prstGeom>
          <a:noFill/>
          <a:ln cap="flat" cmpd="sng" w="38100">
            <a:solidFill>
              <a:srgbClr val="70AD4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None/>
            </a:pPr>
            <a:r>
              <a:rPr lang="en-US" sz="3000"/>
              <a:t>Update key-value in a dictionary</a:t>
            </a:r>
            <a:endParaRPr sz="30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br>
              <a:rPr lang="en-US" sz="2300"/>
            </a:br>
            <a:r>
              <a:rPr lang="en-US" sz="2300"/>
              <a:t>	</a:t>
            </a:r>
            <a:r>
              <a:rPr lang="en-US" sz="1900"/>
              <a:t>If we will want to update our dictionary, meaning replace a value in an existing key, we should </a:t>
            </a:r>
            <a:br>
              <a:rPr lang="en-US" sz="1900"/>
            </a:br>
            <a:r>
              <a:rPr lang="en-US" sz="1900"/>
              <a:t>	follow the same logic.</a:t>
            </a:r>
            <a:br>
              <a:rPr lang="en-US" sz="1900"/>
            </a:br>
            <a:br>
              <a:rPr lang="en-US" sz="1900"/>
            </a:br>
            <a:r>
              <a:rPr lang="en-US" sz="1900"/>
              <a:t>	Just provide the key that you want to replace it’s value and the new value you want to</a:t>
            </a:r>
            <a:br>
              <a:rPr lang="en-US" sz="1900"/>
            </a:br>
            <a:r>
              <a:rPr lang="en-US" sz="1900"/>
              <a:t>	replace it to.</a:t>
            </a:r>
            <a:endParaRPr sz="19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FF0000"/>
                </a:solidFill>
              </a:rPr>
              <a:t>Note:</a:t>
            </a:r>
            <a:r>
              <a:rPr lang="en-US" sz="1900"/>
              <a:t> A specific key name in an object can be created </a:t>
            </a:r>
            <a:r>
              <a:rPr lang="en-US" sz="1900" u="sng"/>
              <a:t>only once</a:t>
            </a:r>
            <a:r>
              <a:rPr lang="en-US" sz="1900"/>
              <a:t>.</a:t>
            </a:r>
            <a:br>
              <a:rPr lang="en-US" sz="1900"/>
            </a:br>
            <a:r>
              <a:rPr lang="en-US" sz="1900"/>
              <a:t>	What it means is that if we will add the same key with a different value, Python will override the</a:t>
            </a:r>
            <a:br>
              <a:rPr lang="en-US" sz="1900"/>
            </a:br>
            <a:r>
              <a:rPr lang="en-US" sz="1900"/>
              <a:t>	existing value of that specific key.</a:t>
            </a:r>
            <a:endParaRPr sz="19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br>
              <a:rPr lang="en-US" sz="1900"/>
            </a:br>
            <a:r>
              <a:rPr lang="en-US" sz="1900"/>
              <a:t>	For example: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62" name="Google Shape;162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21"/>
          <p:cNvSpPr txBox="1"/>
          <p:nvPr/>
        </p:nvSpPr>
        <p:spPr>
          <a:xfrm>
            <a:off x="8298775" y="5677975"/>
            <a:ext cx="2682900" cy="1046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“Add” an already existing property key so Javascript will override its value with the value we provided</a:t>
            </a:r>
            <a:endParaRPr/>
          </a:p>
        </p:txBody>
      </p:sp>
      <p:pic>
        <p:nvPicPr>
          <p:cNvPr id="164" name="Google Shape;16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892" y="4508650"/>
            <a:ext cx="6016933" cy="221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21"/>
          <p:cNvCxnSpPr>
            <a:stCxn id="163" idx="1"/>
          </p:cNvCxnSpPr>
          <p:nvPr/>
        </p:nvCxnSpPr>
        <p:spPr>
          <a:xfrm flipH="1">
            <a:off x="3787975" y="6201325"/>
            <a:ext cx="4510800" cy="118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