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8206e66b0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58206e66b0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8206e66b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58206e66b0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d46bf6ed0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d46bf6ed0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271f981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ee271f981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e271f981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ee271f981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903d82bda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e903d82bda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e903d82bda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903d82bda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e903d82bda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903d82bda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e903d82bda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e903d82bda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f154ecf4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9f154ecf4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f154ecf4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9f154ecf4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8e2c325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98e2c325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f154ecf49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9f154ecf49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f154ecf49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9f154ecf49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824bc99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5824bc99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824bc99b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5824bc99b9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824bc99b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5824bc99b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824bc99b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5824bc99b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5824bc99b9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46bf6ed0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ed46bf6ed0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4a10e16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ec4a10e16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46bf6ed0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ed46bf6ed0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46bf6ed0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ed46bf6ed0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d46bf6ed0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d46bf6ed0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d46bf6ed0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d46bf6ed0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8206e66b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58206e66b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38" y="795286"/>
            <a:ext cx="9364326" cy="52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For loop on enumerate object - Example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We can also do the same for loop logic with getting the element index as well as the element</a:t>
            </a:r>
            <a:br>
              <a:rPr lang="en-US" sz="1900"/>
            </a:br>
            <a:r>
              <a:rPr lang="en-US" sz="1900"/>
              <a:t>		itself. In order to do that we need to use the Python </a:t>
            </a:r>
            <a:r>
              <a:rPr b="1" lang="en-US" sz="1900"/>
              <a:t>enumerate() function</a:t>
            </a:r>
            <a:r>
              <a:rPr lang="en-US" sz="1900"/>
              <a:t>.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The enumerate() function returns an </a:t>
            </a:r>
            <a:r>
              <a:rPr lang="en-US" sz="1900" u="sng"/>
              <a:t>enumerate object</a:t>
            </a:r>
            <a:r>
              <a:rPr lang="en-US" sz="1900"/>
              <a:t>, which is an iterator containing pairs</a:t>
            </a:r>
            <a:br>
              <a:rPr lang="en-US" sz="1900"/>
            </a:br>
            <a:r>
              <a:rPr lang="en-US" sz="1900"/>
              <a:t>		(tuples), where the first element is a count (from the start parameter, which defaults to 0) and</a:t>
            </a:r>
            <a:br>
              <a:rPr lang="en-US" sz="1900"/>
            </a:br>
            <a:r>
              <a:rPr lang="en-US" sz="1900"/>
              <a:t>		the second element is a value obtained from iterating over the sequence.</a:t>
            </a:r>
            <a:endParaRPr sz="19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For example:</a:t>
            </a:r>
            <a:br>
              <a:rPr lang="en-US" sz="1900"/>
            </a:br>
            <a:br>
              <a:rPr lang="en-US" sz="1900"/>
            </a:br>
            <a:r>
              <a:rPr lang="en-US" sz="1900"/>
              <a:t>		</a:t>
            </a:r>
            <a:endParaRPr sz="1900"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575" y="4423475"/>
            <a:ext cx="6173802" cy="12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5375" y="4629675"/>
            <a:ext cx="3332750" cy="7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2"/>
          <p:cNvCxnSpPr>
            <a:stCxn id="170" idx="3"/>
            <a:endCxn id="171" idx="1"/>
          </p:cNvCxnSpPr>
          <p:nvPr/>
        </p:nvCxnSpPr>
        <p:spPr>
          <a:xfrm>
            <a:off x="7091377" y="5028275"/>
            <a:ext cx="12741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2"/>
          <p:cNvCxnSpPr>
            <a:stCxn id="174" idx="1"/>
          </p:cNvCxnSpPr>
          <p:nvPr/>
        </p:nvCxnSpPr>
        <p:spPr>
          <a:xfrm rot="10800000">
            <a:off x="4832175" y="5245600"/>
            <a:ext cx="2382900" cy="106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2"/>
          <p:cNvSpPr txBox="1"/>
          <p:nvPr/>
        </p:nvSpPr>
        <p:spPr>
          <a:xfrm>
            <a:off x="7215075" y="5890150"/>
            <a:ext cx="36156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converting the array to enumerate object and then use this object in our for loop to get the index and the element itself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For loop with dictionary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	If we will want to iterate on the entire key-value pairs in a specific </a:t>
            </a:r>
            <a:r>
              <a:rPr lang="en-US" sz="1900"/>
              <a:t>dictionary, we can also do</a:t>
            </a:r>
            <a:br>
              <a:rPr lang="en-US" sz="1900"/>
            </a:br>
            <a:r>
              <a:rPr lang="en-US" sz="1900"/>
              <a:t>		that using the for loop.</a:t>
            </a:r>
            <a:br>
              <a:rPr lang="en-US" sz="1900"/>
            </a:br>
            <a:r>
              <a:rPr lang="en-US" sz="1900"/>
              <a:t>		For example:</a:t>
            </a:r>
            <a:br>
              <a:rPr lang="en-US" sz="1900"/>
            </a:br>
            <a:r>
              <a:rPr lang="en-US" sz="1900"/>
              <a:t>		</a:t>
            </a:r>
            <a:endParaRPr sz="1900"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150" y="2368638"/>
            <a:ext cx="7050725" cy="2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9013" y="5030150"/>
            <a:ext cx="5833001" cy="123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3"/>
          <p:cNvCxnSpPr>
            <a:stCxn id="182" idx="2"/>
            <a:endCxn id="183" idx="0"/>
          </p:cNvCxnSpPr>
          <p:nvPr/>
        </p:nvCxnSpPr>
        <p:spPr>
          <a:xfrm>
            <a:off x="6825512" y="4638762"/>
            <a:ext cx="0" cy="39150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>
            <a:stCxn id="186" idx="3"/>
          </p:cNvCxnSpPr>
          <p:nvPr/>
        </p:nvCxnSpPr>
        <p:spPr>
          <a:xfrm flipH="1" rot="10800000">
            <a:off x="2925225" y="4306750"/>
            <a:ext cx="1143000" cy="20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3"/>
          <p:cNvSpPr txBox="1"/>
          <p:nvPr/>
        </p:nvSpPr>
        <p:spPr>
          <a:xfrm>
            <a:off x="182025" y="4092100"/>
            <a:ext cx="27432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looping on the entire key </a:t>
            </a:r>
            <a:r>
              <a:rPr lang="en-US"/>
              <a:t>set in the dictionary and for each key we print its value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While</a:t>
            </a:r>
            <a:r>
              <a:rPr lang="en-US" sz="3000"/>
              <a:t> loop syntax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</a:t>
            </a:r>
            <a:r>
              <a:rPr lang="en-US" sz="1900"/>
              <a:t>By using the </a:t>
            </a:r>
            <a:r>
              <a:rPr b="1" lang="en-US" sz="1900"/>
              <a:t>While</a:t>
            </a:r>
            <a:r>
              <a:rPr lang="en-US" sz="1900"/>
              <a:t> keyword we are announcing on a new while loop.</a:t>
            </a:r>
            <a:br>
              <a:rPr lang="en-US" sz="1900"/>
            </a:br>
            <a:r>
              <a:rPr lang="en-US" sz="1900"/>
              <a:t>		Then, we need to provide the </a:t>
            </a:r>
            <a:r>
              <a:rPr b="1" lang="en-US" sz="1900"/>
              <a:t>stop</a:t>
            </a:r>
            <a:r>
              <a:rPr lang="en-US" sz="1900"/>
              <a:t> </a:t>
            </a:r>
            <a:r>
              <a:rPr b="1" lang="en-US" sz="1900"/>
              <a:t>condition</a:t>
            </a:r>
            <a:r>
              <a:rPr lang="en-US" sz="1900"/>
              <a:t>. </a:t>
            </a:r>
            <a:endParaRPr sz="1900" u="sng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The code inside the </a:t>
            </a:r>
            <a:r>
              <a:rPr b="1" lang="en-US" sz="1900"/>
              <a:t>while loop block</a:t>
            </a:r>
            <a:r>
              <a:rPr lang="en-US" sz="1900"/>
              <a:t> will be executed only if the condition is true.</a:t>
            </a:r>
            <a:br>
              <a:rPr lang="en-US" sz="1900"/>
            </a:br>
            <a:r>
              <a:rPr lang="en-US" sz="1900"/>
              <a:t>	Until that condition will be false the code inside the while loop block will be executed </a:t>
            </a:r>
            <a:r>
              <a:rPr lang="en-US" sz="1900" u="sng"/>
              <a:t>forever.</a:t>
            </a:r>
            <a:endParaRPr sz="1900" u="sng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	</a:t>
            </a:r>
            <a:br>
              <a:rPr lang="en-US" sz="1900"/>
            </a:br>
            <a:br>
              <a:rPr lang="en-US" sz="1900"/>
            </a:br>
            <a:endParaRPr sz="1900"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6311700" y="5740750"/>
            <a:ext cx="25785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while loop will stop when the stopGame flag will be true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350" y="3336175"/>
            <a:ext cx="3682663" cy="30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4475" y="4066104"/>
            <a:ext cx="2578500" cy="1560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4"/>
          <p:cNvCxnSpPr>
            <a:stCxn id="194" idx="3"/>
            <a:endCxn id="195" idx="1"/>
          </p:cNvCxnSpPr>
          <p:nvPr/>
        </p:nvCxnSpPr>
        <p:spPr>
          <a:xfrm>
            <a:off x="5211013" y="4846262"/>
            <a:ext cx="30336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4"/>
          <p:cNvCxnSpPr>
            <a:stCxn id="193" idx="1"/>
          </p:cNvCxnSpPr>
          <p:nvPr/>
        </p:nvCxnSpPr>
        <p:spPr>
          <a:xfrm rot="10800000">
            <a:off x="4338600" y="4704550"/>
            <a:ext cx="1973100" cy="134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Nested loops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Sometimes we will want to use a loop inside a loop. This condition is called </a:t>
            </a:r>
            <a:r>
              <a:rPr b="1" lang="en-US" sz="1900"/>
              <a:t>nested loops.</a:t>
            </a:r>
            <a:endParaRPr b="1" sz="1900"/>
          </a:p>
          <a:p>
            <a:pPr indent="45720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</a:t>
            </a:r>
            <a:r>
              <a:rPr lang="en-US" sz="1900"/>
              <a:t>	</a:t>
            </a:r>
            <a:br>
              <a:rPr lang="en-US" sz="1900"/>
            </a:br>
            <a:r>
              <a:rPr lang="en-US" sz="1900"/>
              <a:t>		The most </a:t>
            </a:r>
            <a:r>
              <a:rPr lang="en-US" sz="1900"/>
              <a:t>common</a:t>
            </a:r>
            <a:r>
              <a:rPr lang="en-US" sz="1900"/>
              <a:t> </a:t>
            </a:r>
            <a:r>
              <a:rPr lang="en-US" sz="1900"/>
              <a:t>use case</a:t>
            </a:r>
            <a:r>
              <a:rPr lang="en-US" sz="1900"/>
              <a:t> for nested loops is when we want to </a:t>
            </a:r>
            <a:r>
              <a:rPr b="1" lang="en-US" sz="1900"/>
              <a:t>iterate </a:t>
            </a:r>
            <a:r>
              <a:rPr b="1" lang="en-US" sz="1900"/>
              <a:t>through a matrix.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		For example: let's say we have a 3X3 matrix and we want to print every element inside of it.</a:t>
            </a:r>
            <a:br>
              <a:rPr lang="en-US" sz="1900"/>
            </a:br>
            <a:r>
              <a:rPr lang="en-US" sz="1900"/>
              <a:t>		Let’s see how we can iterate through this matrix by using 2 nested for loops: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br>
              <a:rPr lang="en-US" sz="1900"/>
            </a:br>
            <a:endParaRPr sz="1900"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6606188" y="4059375"/>
            <a:ext cx="2307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new 3X3 matrix 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6606200" y="5329488"/>
            <a:ext cx="2106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for loop running on the rows of the matrix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6606188" y="6069975"/>
            <a:ext cx="29547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</a:t>
            </a:r>
            <a:r>
              <a:rPr lang="en-US"/>
              <a:t> for loop running on the columns of each row in the matrix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954" y="3861300"/>
            <a:ext cx="4516897" cy="26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3050" y="4059375"/>
            <a:ext cx="525150" cy="22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5"/>
          <p:cNvCxnSpPr>
            <a:stCxn id="207" idx="3"/>
            <a:endCxn id="208" idx="1"/>
          </p:cNvCxnSpPr>
          <p:nvPr/>
        </p:nvCxnSpPr>
        <p:spPr>
          <a:xfrm>
            <a:off x="6023851" y="5204625"/>
            <a:ext cx="51492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5"/>
          <p:cNvCxnSpPr>
            <a:stCxn id="204" idx="1"/>
          </p:cNvCxnSpPr>
          <p:nvPr/>
        </p:nvCxnSpPr>
        <p:spPr>
          <a:xfrm flipH="1">
            <a:off x="3908888" y="4259475"/>
            <a:ext cx="2697300" cy="26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5"/>
          <p:cNvCxnSpPr>
            <a:stCxn id="205" idx="1"/>
          </p:cNvCxnSpPr>
          <p:nvPr/>
        </p:nvCxnSpPr>
        <p:spPr>
          <a:xfrm flipH="1">
            <a:off x="5357000" y="5637288"/>
            <a:ext cx="1249200" cy="19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5"/>
          <p:cNvCxnSpPr>
            <a:stCxn id="206" idx="1"/>
          </p:cNvCxnSpPr>
          <p:nvPr/>
        </p:nvCxnSpPr>
        <p:spPr>
          <a:xfrm rot="10800000">
            <a:off x="5961488" y="6136575"/>
            <a:ext cx="644700" cy="24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 loops Summary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-3492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Loops in Python and in any other programming language are very powerful tool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By using loops we can easily execute the same code over and over again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Loops also provides us an easy way to iterate through data structures that has more </a:t>
            </a:r>
            <a:br>
              <a:rPr lang="en-US" sz="1900"/>
            </a:br>
            <a:r>
              <a:rPr lang="en-US" sz="1900"/>
              <a:t>then 1 element inside of them (like array, dictionary, matrix, etc… )</a:t>
            </a:r>
            <a:endParaRPr sz="1900"/>
          </a:p>
          <a:p>
            <a:pPr indent="-3492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Before using loops we should understand what is the use case we want to </a:t>
            </a:r>
            <a:r>
              <a:rPr lang="en-US" sz="1900"/>
              <a:t>achieve</a:t>
            </a:r>
            <a:r>
              <a:rPr lang="en-US" sz="1900"/>
              <a:t> and based on that use case decide what is the </a:t>
            </a:r>
            <a:r>
              <a:rPr lang="en-US" sz="1900"/>
              <a:t>appropriate</a:t>
            </a:r>
            <a:r>
              <a:rPr lang="en-US" sz="1900"/>
              <a:t> loop type to use </a:t>
            </a:r>
            <a:endParaRPr sz="2700"/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Loops</a:t>
            </a:r>
            <a:endParaRPr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</a:t>
            </a:r>
            <a:r>
              <a:rPr lang="en-US" sz="3000"/>
              <a:t>Loops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u="sng"/>
              <a:t>Instructions: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Open your Pycharm project and create new Python package called “Python Loops”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Your mission is to implement all the following </a:t>
            </a:r>
            <a:r>
              <a:rPr lang="en-US" sz="2000"/>
              <a:t>instructions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Create 3 new </a:t>
            </a:r>
            <a:r>
              <a:rPr lang="en-US" sz="2000"/>
              <a:t>variables that each of them holding a 3X3 matrix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Create new dictionary that has 3 properties. each property will contain each matrix you created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Write a function that get the dictionary you created as a parameter and print all the elements inside the matrix that you saved in it’s </a:t>
            </a:r>
            <a:r>
              <a:rPr lang="en-US" sz="2000" u="sng"/>
              <a:t>second property</a:t>
            </a:r>
            <a:endParaRPr sz="2000" u="sng"/>
          </a:p>
          <a:p>
            <a:pPr indent="-3556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Bonus: Implement the same instruction but </a:t>
            </a:r>
            <a:r>
              <a:rPr lang="en-US" sz="2000" u="sng"/>
              <a:t>without using for loops</a:t>
            </a:r>
            <a:endParaRPr sz="2000" u="sng"/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700" y="0"/>
            <a:ext cx="1858301" cy="18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</a:t>
            </a:r>
            <a:r>
              <a:rPr b="1" lang="en-US" sz="3400"/>
              <a:t>Loops Solution</a:t>
            </a:r>
            <a:endParaRPr b="1" sz="3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50">
                <a:highlight>
                  <a:srgbClr val="FFFFFF"/>
                </a:highlight>
              </a:rPr>
              <a:t>Python</a:t>
            </a:r>
            <a:r>
              <a:rPr lang="en-US" sz="3150">
                <a:highlight>
                  <a:srgbClr val="FFFFFF"/>
                </a:highlight>
              </a:rPr>
              <a:t> Break Keyword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The Python </a:t>
            </a:r>
            <a:r>
              <a:rPr b="1" lang="en-US" sz="1900"/>
              <a:t>break</a:t>
            </a:r>
            <a:r>
              <a:rPr lang="en-US" sz="1900"/>
              <a:t> keyword allow us to “break” or “escape” from a specific block code.</a:t>
            </a:r>
            <a:br>
              <a:rPr lang="en-US" sz="1900"/>
            </a:br>
            <a:r>
              <a:rPr lang="en-US" sz="1900"/>
              <a:t>Using the break keyword can be useful in order to break from loops and finish the loop iteration </a:t>
            </a:r>
            <a:r>
              <a:rPr lang="en-US" sz="1900"/>
              <a:t>immediately</a:t>
            </a:r>
            <a:r>
              <a:rPr lang="en-US" sz="1900"/>
              <a:t>.</a:t>
            </a:r>
            <a:br>
              <a:rPr lang="en-US" sz="1900"/>
            </a:br>
            <a:br>
              <a:rPr lang="en-US" sz="1900"/>
            </a:br>
            <a:r>
              <a:rPr lang="en-US" sz="1900"/>
              <a:t>For example: we can use it to “escape” from for loops or while loops: </a:t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6950725" y="5403850"/>
            <a:ext cx="2499600" cy="10467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we are using the “break” keyword our for loop has finished its execution after only 4 iterations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25" y="3608975"/>
            <a:ext cx="51244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8675" y="3704225"/>
            <a:ext cx="628650" cy="228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0"/>
          <p:cNvCxnSpPr>
            <a:stCxn id="250" idx="1"/>
          </p:cNvCxnSpPr>
          <p:nvPr/>
        </p:nvCxnSpPr>
        <p:spPr>
          <a:xfrm rot="10800000">
            <a:off x="5109625" y="5332900"/>
            <a:ext cx="1841100" cy="59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0"/>
          <p:cNvCxnSpPr>
            <a:stCxn id="251" idx="3"/>
            <a:endCxn id="252" idx="1"/>
          </p:cNvCxnSpPr>
          <p:nvPr/>
        </p:nvCxnSpPr>
        <p:spPr>
          <a:xfrm>
            <a:off x="6632375" y="4847225"/>
            <a:ext cx="31362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5" name="Google Shape;25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50">
                <a:highlight>
                  <a:srgbClr val="FFFFFF"/>
                </a:highlight>
              </a:rPr>
              <a:t>Python</a:t>
            </a:r>
            <a:r>
              <a:rPr lang="en-US" sz="3150">
                <a:highlight>
                  <a:srgbClr val="FFFFFF"/>
                </a:highlight>
              </a:rPr>
              <a:t> Break </a:t>
            </a:r>
            <a:r>
              <a:rPr lang="en-US" sz="3150">
                <a:highlight>
                  <a:schemeClr val="lt1"/>
                </a:highlight>
              </a:rPr>
              <a:t>Keyword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We can also use the </a:t>
            </a:r>
            <a:r>
              <a:rPr b="1" lang="en-US" sz="1900"/>
              <a:t>break</a:t>
            </a:r>
            <a:r>
              <a:rPr lang="en-US" sz="1900"/>
              <a:t> keyword to “jump” from while loops:</a:t>
            </a:r>
            <a:br>
              <a:rPr lang="en-US" sz="1900"/>
            </a:br>
            <a:br>
              <a:rPr lang="en-US" sz="1900"/>
            </a:br>
            <a:br>
              <a:rPr lang="en-US" sz="1900"/>
            </a:b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7222925" y="4172313"/>
            <a:ext cx="2499600" cy="12621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we are using the “break” keyword our while loop has finished its execution after only 4 iterations</a:t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525" y="1889088"/>
            <a:ext cx="4821400" cy="30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1225" y="2286000"/>
            <a:ext cx="628650" cy="228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1"/>
          <p:cNvCxnSpPr>
            <a:stCxn id="264" idx="3"/>
            <a:endCxn id="265" idx="1"/>
          </p:cNvCxnSpPr>
          <p:nvPr/>
        </p:nvCxnSpPr>
        <p:spPr>
          <a:xfrm>
            <a:off x="6409925" y="3429000"/>
            <a:ext cx="35613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1"/>
          <p:cNvCxnSpPr>
            <a:stCxn id="262" idx="1"/>
          </p:cNvCxnSpPr>
          <p:nvPr/>
        </p:nvCxnSpPr>
        <p:spPr>
          <a:xfrm rot="10800000">
            <a:off x="5002625" y="3837063"/>
            <a:ext cx="2220300" cy="96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Last lecture reminder </a:t>
            </a:r>
            <a:br>
              <a:rPr lang="en-US" sz="3000">
                <a:solidFill>
                  <a:srgbClr val="595959"/>
                </a:solidFill>
              </a:rPr>
            </a:br>
            <a:br>
              <a:rPr lang="en-US" sz="3000">
                <a:solidFill>
                  <a:srgbClr val="595959"/>
                </a:solidFill>
              </a:rPr>
            </a:br>
            <a:endParaRPr sz="1600">
              <a:solidFill>
                <a:srgbClr val="595959"/>
              </a:solidFill>
            </a:endParaRPr>
          </a:p>
          <a:p>
            <a:pPr indent="34290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300"/>
              <a:t>We learned about: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How to represent objects in python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is the dictionary data structure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How to add / update / delete / get elements with python dictionary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are the main differences between arrays and dictionaries 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is the tuple data structure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How to get elements from python tuples </a:t>
            </a:r>
            <a:endParaRPr sz="2300"/>
          </a:p>
          <a:p>
            <a:pPr indent="-3746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When should we use python tuples</a:t>
            </a:r>
            <a:endParaRPr sz="23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950" y="-12"/>
            <a:ext cx="3366052" cy="206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50">
                <a:highlight>
                  <a:srgbClr val="FFFFFF"/>
                </a:highlight>
              </a:rPr>
              <a:t>Python</a:t>
            </a:r>
            <a:r>
              <a:rPr lang="en-US" sz="3150">
                <a:highlight>
                  <a:srgbClr val="FFFFFF"/>
                </a:highlight>
              </a:rPr>
              <a:t> Continue </a:t>
            </a:r>
            <a:r>
              <a:rPr lang="en-US" sz="3150">
                <a:highlight>
                  <a:schemeClr val="lt1"/>
                </a:highlight>
              </a:rPr>
              <a:t>Keyword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The Python </a:t>
            </a:r>
            <a:r>
              <a:rPr b="1" lang="en-US" sz="1900"/>
              <a:t>continue</a:t>
            </a:r>
            <a:r>
              <a:rPr lang="en-US" sz="1900"/>
              <a:t> keyword allow us to “breaks” one iteration (in the loop), if a specified condition occurs, and continues with the next iteration in the loop.</a:t>
            </a:r>
            <a:br>
              <a:rPr lang="en-US" sz="1900"/>
            </a:br>
            <a:r>
              <a:rPr lang="en-US" sz="1900"/>
              <a:t>With the continue keyword we can skip on loop iteration that we don’t want them to execute our loop code. 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r>
              <a:rPr lang="en-US" sz="1900"/>
              <a:t>		For example: we can use it to skip an iteration inside a for loops</a:t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6884550" y="5517075"/>
            <a:ext cx="2341200" cy="10467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we are using the “continue” keyword our for loop has skip the 4th execution</a:t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375" y="3664988"/>
            <a:ext cx="620175" cy="31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975" y="4172313"/>
            <a:ext cx="4427100" cy="213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2"/>
          <p:cNvCxnSpPr>
            <a:stCxn id="274" idx="1"/>
          </p:cNvCxnSpPr>
          <p:nvPr/>
        </p:nvCxnSpPr>
        <p:spPr>
          <a:xfrm rot="10800000">
            <a:off x="5167650" y="5624325"/>
            <a:ext cx="1716900" cy="41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2"/>
          <p:cNvCxnSpPr>
            <a:stCxn id="276" idx="3"/>
            <a:endCxn id="275" idx="1"/>
          </p:cNvCxnSpPr>
          <p:nvPr/>
        </p:nvCxnSpPr>
        <p:spPr>
          <a:xfrm>
            <a:off x="6059075" y="5238100"/>
            <a:ext cx="44463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50">
                <a:highlight>
                  <a:srgbClr val="FFFFFF"/>
                </a:highlight>
              </a:rPr>
              <a:t>Python</a:t>
            </a:r>
            <a:r>
              <a:rPr lang="en-US" sz="3150">
                <a:highlight>
                  <a:srgbClr val="FFFFFF"/>
                </a:highlight>
              </a:rPr>
              <a:t> Continue </a:t>
            </a:r>
            <a:r>
              <a:rPr lang="en-US" sz="3150">
                <a:highlight>
                  <a:schemeClr val="lt1"/>
                </a:highlight>
              </a:rPr>
              <a:t>Keyword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We can use the </a:t>
            </a:r>
            <a:r>
              <a:rPr b="1" lang="en-US" sz="1900"/>
              <a:t>continue</a:t>
            </a:r>
            <a:r>
              <a:rPr lang="en-US" sz="1900"/>
              <a:t> keyword to skip an iteration inside a while loops</a:t>
            </a:r>
            <a:br>
              <a:rPr lang="en-US" sz="1900"/>
            </a:br>
            <a:br>
              <a:rPr lang="en-US" sz="1900"/>
            </a:br>
            <a:br>
              <a:rPr lang="en-US" sz="1900"/>
            </a:b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900"/>
            </a:br>
            <a:endParaRPr sz="1900"/>
          </a:p>
          <a:p>
            <a:pPr indent="0" lvl="0" marL="182880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3"/>
          <p:cNvSpPr txBox="1"/>
          <p:nvPr/>
        </p:nvSpPr>
        <p:spPr>
          <a:xfrm>
            <a:off x="7592050" y="5104850"/>
            <a:ext cx="2247000" cy="970200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Because we are using the “continue” keyword our for loop has skip the 4th execution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750" y="2197563"/>
            <a:ext cx="620175" cy="31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650" y="1951400"/>
            <a:ext cx="4953000" cy="363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3"/>
          <p:cNvCxnSpPr>
            <a:stCxn id="287" idx="3"/>
            <a:endCxn id="286" idx="1"/>
          </p:cNvCxnSpPr>
          <p:nvPr/>
        </p:nvCxnSpPr>
        <p:spPr>
          <a:xfrm>
            <a:off x="6478650" y="3770675"/>
            <a:ext cx="40551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3"/>
          <p:cNvCxnSpPr>
            <a:stCxn id="285" idx="1"/>
          </p:cNvCxnSpPr>
          <p:nvPr/>
        </p:nvCxnSpPr>
        <p:spPr>
          <a:xfrm rot="10800000">
            <a:off x="5546650" y="4439150"/>
            <a:ext cx="2045400" cy="115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0" name="Google Shape;29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Python Input() function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Python </a:t>
            </a:r>
            <a:r>
              <a:rPr b="1" lang="en-US" sz="1900"/>
              <a:t>input() </a:t>
            </a:r>
            <a:r>
              <a:rPr lang="en-US" sz="1900"/>
              <a:t>function is used to </a:t>
            </a:r>
            <a:r>
              <a:rPr lang="en-US" sz="1900" u="sng"/>
              <a:t>read data that is entered by a user</a:t>
            </a:r>
            <a:r>
              <a:rPr lang="en-US" sz="1900"/>
              <a:t> from input devices like</a:t>
            </a:r>
            <a:br>
              <a:rPr lang="en-US" sz="1900"/>
            </a:br>
            <a:r>
              <a:rPr lang="en-US" sz="1900"/>
              <a:t>	keyboard. </a:t>
            </a:r>
            <a:br>
              <a:rPr lang="en-US" sz="1900"/>
            </a:br>
            <a:r>
              <a:rPr lang="en-US" sz="1900"/>
              <a:t>	When used, this function pauses program execution and waits for the user to enter data. Once</a:t>
            </a:r>
            <a:br>
              <a:rPr lang="en-US" sz="1900"/>
            </a:br>
            <a:r>
              <a:rPr lang="en-US" sz="1900"/>
              <a:t>	the user presses enter key, the input() function converts the user entered data into a string</a:t>
            </a:r>
            <a:br>
              <a:rPr lang="en-US" sz="1900"/>
            </a:br>
            <a:r>
              <a:rPr lang="en-US" sz="1900"/>
              <a:t>	and returns it.</a:t>
            </a:r>
            <a:br>
              <a:rPr lang="en-US" sz="1900"/>
            </a:br>
            <a:r>
              <a:rPr lang="en-US" sz="1900"/>
              <a:t>	</a:t>
            </a:r>
            <a:br>
              <a:rPr lang="en-US" sz="1900"/>
            </a:br>
            <a:r>
              <a:rPr lang="en-US" sz="1900"/>
              <a:t>	For example:</a:t>
            </a:r>
            <a:br>
              <a:rPr lang="en-US" sz="1900"/>
            </a:br>
            <a:br>
              <a:rPr lang="en-US" sz="1900"/>
            </a:br>
            <a:r>
              <a:rPr lang="en-US" sz="1900"/>
              <a:t>	</a:t>
            </a:r>
            <a:endParaRPr sz="2700"/>
          </a:p>
        </p:txBody>
      </p:sp>
      <p:sp>
        <p:nvSpPr>
          <p:cNvPr id="296" name="Google Shape;296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75" y="4544900"/>
            <a:ext cx="6278749" cy="12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1338" y="4661488"/>
            <a:ext cx="3540775" cy="101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34"/>
          <p:cNvCxnSpPr>
            <a:stCxn id="298" idx="3"/>
            <a:endCxn id="299" idx="1"/>
          </p:cNvCxnSpPr>
          <p:nvPr/>
        </p:nvCxnSpPr>
        <p:spPr>
          <a:xfrm>
            <a:off x="6917424" y="5170300"/>
            <a:ext cx="13839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4"/>
          <p:cNvCxnSpPr>
            <a:stCxn id="302" idx="1"/>
          </p:cNvCxnSpPr>
          <p:nvPr/>
        </p:nvCxnSpPr>
        <p:spPr>
          <a:xfrm flipH="1">
            <a:off x="3754250" y="3820925"/>
            <a:ext cx="3621900" cy="138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4"/>
          <p:cNvSpPr txBox="1"/>
          <p:nvPr/>
        </p:nvSpPr>
        <p:spPr>
          <a:xfrm>
            <a:off x="7376150" y="3297575"/>
            <a:ext cx="37374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wait until the user will provide an answer to the question and press on ENTER</a:t>
            </a:r>
            <a:br>
              <a:rPr lang="en-US"/>
            </a:br>
            <a:r>
              <a:rPr lang="en-US"/>
              <a:t>Than we will store this answer in the fav_color variable</a:t>
            </a:r>
            <a:endParaRPr/>
          </a:p>
        </p:txBody>
      </p:sp>
      <p:cxnSp>
        <p:nvCxnSpPr>
          <p:cNvPr id="303" name="Google Shape;303;p34"/>
          <p:cNvCxnSpPr>
            <a:stCxn id="304" idx="1"/>
          </p:cNvCxnSpPr>
          <p:nvPr/>
        </p:nvCxnSpPr>
        <p:spPr>
          <a:xfrm rot="10800000">
            <a:off x="6010550" y="5706100"/>
            <a:ext cx="1365600" cy="59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4"/>
          <p:cNvSpPr txBox="1"/>
          <p:nvPr/>
        </p:nvSpPr>
        <p:spPr>
          <a:xfrm>
            <a:off x="7376150" y="5890150"/>
            <a:ext cx="33078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Once we store the answer inside a variable we can use it anywhere we want inside our program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Input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u="sng"/>
              <a:t>Instructions: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Open your Pycharm project and create new Python package called “Python Input”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Your mission is to implement all the following instructions: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Implement a program that using the input() function to create some kind of a game menu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game menu should first ask the user </a:t>
            </a:r>
            <a:r>
              <a:rPr lang="en-US" sz="2000"/>
              <a:t>which game he want to play from 3 different options: Blackjack, Memory game, Roulette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Once the user select the game he wants, your program should ask for the user full name</a:t>
            </a:r>
            <a:endParaRPr sz="2000" u="sng"/>
          </a:p>
        </p:txBody>
      </p:sp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700" y="0"/>
            <a:ext cx="1858301" cy="18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Class Exercise - Input</a:t>
            </a:r>
            <a:endParaRPr sz="3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u="sng"/>
              <a:t>Instructions: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After providing the name your program should print “Welcome to the game {chosen game} {user full name}”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Once the game started the user will be able to end the game (and the program) by pressing ‘0’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user will have the ability to exit the game and go back to the main menu and restart his chooses by pressing ‘-1’ from anywhere in the program</a:t>
            </a:r>
            <a:endParaRPr sz="2000"/>
          </a:p>
          <a:p>
            <a:pPr indent="-3556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Your program should also notify the user about those options as well </a:t>
            </a:r>
            <a:endParaRPr sz="2000"/>
          </a:p>
        </p:txBody>
      </p:sp>
      <p:sp>
        <p:nvSpPr>
          <p:cNvPr id="318" name="Google Shape;318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9" name="Google Shape;3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700" y="0"/>
            <a:ext cx="1858301" cy="185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400"/>
              <a:t>Class Exercise - Input Solution</a:t>
            </a:r>
            <a:endParaRPr sz="3400"/>
          </a:p>
          <a:p>
            <a:pPr indent="0" lvl="0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925" y="866950"/>
            <a:ext cx="7686150" cy="51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What are loops in Python?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Sometimes</a:t>
            </a:r>
            <a:r>
              <a:rPr lang="en-US" sz="1900"/>
              <a:t> we will have a </a:t>
            </a:r>
            <a:r>
              <a:rPr lang="en-US" sz="1900"/>
              <a:t>use case</a:t>
            </a:r>
            <a:r>
              <a:rPr lang="en-US" sz="1900"/>
              <a:t> where we will want to run our code </a:t>
            </a:r>
            <a:r>
              <a:rPr lang="en-US" sz="1900"/>
              <a:t>repeatedly</a:t>
            </a:r>
            <a:r>
              <a:rPr lang="en-US" sz="1900"/>
              <a:t> just with</a:t>
            </a:r>
            <a:br>
              <a:rPr lang="en-US" sz="1900"/>
            </a:br>
            <a:r>
              <a:rPr lang="en-US" sz="1900"/>
              <a:t>		different value.</a:t>
            </a:r>
            <a:br>
              <a:rPr lang="en-US" sz="1900"/>
            </a:br>
            <a:r>
              <a:rPr lang="en-US" sz="1900"/>
              <a:t>		</a:t>
            </a:r>
            <a:br>
              <a:rPr lang="en-US" sz="1900"/>
            </a:br>
            <a:r>
              <a:rPr lang="en-US" sz="1900"/>
              <a:t>		For example: Let’s say we want to print the line: “This is my number” for 5 times. </a:t>
            </a:r>
            <a:br>
              <a:rPr lang="en-US" sz="1900"/>
            </a:br>
            <a:r>
              <a:rPr lang="en-US" sz="1900"/>
              <a:t>		</a:t>
            </a:r>
            <a:br>
              <a:rPr lang="en-US" sz="1900"/>
            </a:br>
            <a:r>
              <a:rPr lang="en-US" sz="1900"/>
              <a:t>		How can we do it?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First option -  write the print command to the IDE </a:t>
            </a:r>
            <a:r>
              <a:rPr lang="en-US" sz="1900"/>
              <a:t>for 5 times.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Second option - use Python loops.</a:t>
            </a:r>
            <a:r>
              <a:rPr lang="en-US" sz="2700"/>
              <a:t>	</a:t>
            </a:r>
            <a:endParaRPr sz="27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Different types of loops in Python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In Python we have 2 types of loops we can choose from: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for loop - </a:t>
            </a:r>
            <a:r>
              <a:rPr lang="en-US" sz="1900"/>
              <a:t>loop through a block of code number of times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while loop - </a:t>
            </a:r>
            <a:r>
              <a:rPr lang="en-US" sz="1900"/>
              <a:t>loop through a block of code while a specific condition is true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	</a:t>
            </a:r>
            <a:r>
              <a:rPr b="1" lang="en-US" sz="1900">
                <a:solidFill>
                  <a:srgbClr val="FF0000"/>
                </a:solidFill>
              </a:rPr>
              <a:t>Note:</a:t>
            </a:r>
            <a:r>
              <a:rPr lang="en-US" sz="1900"/>
              <a:t> In other programming languages we also can find another loop type called do-while</a:t>
            </a:r>
            <a:br>
              <a:rPr lang="en-US" sz="1900"/>
            </a:br>
            <a:r>
              <a:rPr lang="en-US" sz="1900"/>
              <a:t>		loop, which Python is not supporting. However the </a:t>
            </a:r>
            <a:r>
              <a:rPr lang="en-US" sz="1900" u="sng"/>
              <a:t>for</a:t>
            </a:r>
            <a:r>
              <a:rPr lang="en-US" sz="1900"/>
              <a:t> and </a:t>
            </a:r>
            <a:r>
              <a:rPr lang="en-US" sz="1900" u="sng"/>
              <a:t>while</a:t>
            </a:r>
            <a:r>
              <a:rPr lang="en-US" sz="1900"/>
              <a:t> loops are the most used in all</a:t>
            </a:r>
            <a:br>
              <a:rPr lang="en-US" sz="1900"/>
            </a:br>
            <a:r>
              <a:rPr lang="en-US" sz="1900"/>
              <a:t>		languages.</a:t>
            </a:r>
            <a:endParaRPr sz="1900"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For loop syntax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By using the </a:t>
            </a:r>
            <a:r>
              <a:rPr b="1" lang="en-US" sz="1900"/>
              <a:t>for</a:t>
            </a:r>
            <a:r>
              <a:rPr lang="en-US" sz="1900"/>
              <a:t> keyword we are announcing on a new for loop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Then we need to </a:t>
            </a:r>
            <a:r>
              <a:rPr lang="en-US" sz="1900"/>
              <a:t>determine</a:t>
            </a:r>
            <a:r>
              <a:rPr lang="en-US" sz="1900"/>
              <a:t> how many times we want the for loop to run.</a:t>
            </a:r>
            <a:br>
              <a:rPr lang="en-US" sz="1900"/>
            </a:br>
            <a:r>
              <a:rPr lang="en-US" sz="1900"/>
              <a:t>		We are doing it by providing 3 </a:t>
            </a:r>
            <a:r>
              <a:rPr lang="en-US" sz="1900"/>
              <a:t>statements</a:t>
            </a:r>
            <a:r>
              <a:rPr lang="en-US" sz="1900"/>
              <a:t> to our for loop: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First </a:t>
            </a:r>
            <a:r>
              <a:rPr lang="en-US" sz="1900"/>
              <a:t>statement</a:t>
            </a:r>
            <a:r>
              <a:rPr lang="en-US" sz="1900"/>
              <a:t> - </a:t>
            </a:r>
            <a:r>
              <a:rPr lang="en-US" sz="1900"/>
              <a:t>declare</a:t>
            </a:r>
            <a:r>
              <a:rPr lang="en-US" sz="1900"/>
              <a:t> the variable we want to use as the counter (x) 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Second </a:t>
            </a:r>
            <a:r>
              <a:rPr lang="en-US" sz="1900"/>
              <a:t>statement</a:t>
            </a:r>
            <a:r>
              <a:rPr lang="en-US" sz="1900"/>
              <a:t> - set the condition for executing the code in the for loop block (in)</a:t>
            </a:r>
            <a:endParaRPr sz="1900"/>
          </a:p>
          <a:p>
            <a:pPr indent="-3492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Third </a:t>
            </a:r>
            <a:r>
              <a:rPr lang="en-US" sz="1900"/>
              <a:t>statement - set the number of iterations we want our loop to execute (range(5))</a:t>
            </a:r>
            <a:br>
              <a:rPr lang="en-US" sz="1900"/>
            </a:br>
            <a:r>
              <a:rPr lang="en-US" sz="1900"/>
              <a:t>The range() function can be provided with both start and ending points as well. </a:t>
            </a:r>
            <a:r>
              <a:rPr lang="en-US" sz="1900"/>
              <a:t> </a:t>
            </a:r>
            <a:br>
              <a:rPr lang="en-US" sz="1900"/>
            </a:br>
            <a:endParaRPr sz="19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00" y="2303725"/>
            <a:ext cx="5975924" cy="132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8"/>
          <p:cNvCxnSpPr/>
          <p:nvPr/>
        </p:nvCxnSpPr>
        <p:spPr>
          <a:xfrm flipH="1">
            <a:off x="2680050" y="1838350"/>
            <a:ext cx="375900" cy="94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0227" y="2097950"/>
            <a:ext cx="2123950" cy="173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8"/>
          <p:cNvCxnSpPr>
            <a:stCxn id="126" idx="3"/>
            <a:endCxn id="128" idx="1"/>
          </p:cNvCxnSpPr>
          <p:nvPr/>
        </p:nvCxnSpPr>
        <p:spPr>
          <a:xfrm>
            <a:off x="6936824" y="2966850"/>
            <a:ext cx="19833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For loop syntax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Once we have our statements ready we can write our </a:t>
            </a:r>
            <a:r>
              <a:rPr b="1" lang="en-US" sz="1900"/>
              <a:t>for loop block </a:t>
            </a:r>
            <a:r>
              <a:rPr lang="en-US" sz="1900"/>
              <a:t>by using the : symbol.</a:t>
            </a:r>
            <a:br>
              <a:rPr lang="en-US" sz="1900"/>
            </a:br>
            <a:r>
              <a:rPr lang="en-US" sz="1900"/>
              <a:t>		The code we will put below this symbol will be called as the loop block and be executed on</a:t>
            </a:r>
            <a:br>
              <a:rPr lang="en-US" sz="1900"/>
            </a:br>
            <a:r>
              <a:rPr lang="en-US" sz="1900"/>
              <a:t>		every loop iteration. </a:t>
            </a:r>
            <a:br>
              <a:rPr lang="en-US" sz="1900"/>
            </a:br>
            <a:r>
              <a:rPr lang="en-US" sz="1900"/>
              <a:t>		We can </a:t>
            </a:r>
            <a:r>
              <a:rPr lang="en-US" sz="1900"/>
              <a:t>also</a:t>
            </a:r>
            <a:r>
              <a:rPr lang="en-US" sz="1900"/>
              <a:t> use the variable we create in the for loop </a:t>
            </a:r>
            <a:r>
              <a:rPr lang="en-US" sz="1900"/>
              <a:t>statements</a:t>
            </a:r>
            <a:r>
              <a:rPr lang="en-US" sz="1900"/>
              <a:t> to check on the iteration we</a:t>
            </a:r>
            <a:br>
              <a:rPr lang="en-US" sz="1900"/>
            </a:br>
            <a:r>
              <a:rPr lang="en-US" sz="1900"/>
              <a:t>		</a:t>
            </a:r>
            <a:r>
              <a:rPr lang="en-US" sz="1900"/>
              <a:t>currently are.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	</a:t>
            </a:r>
            <a:br>
              <a:rPr lang="en-US" sz="1900"/>
            </a:br>
            <a:r>
              <a:rPr lang="en-US" sz="1900"/>
              <a:t>		</a:t>
            </a:r>
            <a:r>
              <a:rPr b="1" lang="en-US" sz="1900">
                <a:solidFill>
                  <a:srgbClr val="FF0000"/>
                </a:solidFill>
              </a:rPr>
              <a:t>Note: </a:t>
            </a:r>
            <a:r>
              <a:rPr lang="en-US" sz="1900"/>
              <a:t>In the example above, we are using a new variable called x, the scope of this variable</a:t>
            </a:r>
            <a:br>
              <a:rPr lang="en-US" sz="1900"/>
            </a:br>
            <a:r>
              <a:rPr lang="en-US" sz="1900"/>
              <a:t>		is only inside the for loop block.</a:t>
            </a:r>
            <a:br>
              <a:rPr lang="en-US" sz="1900"/>
            </a:br>
            <a:endParaRPr sz="1900"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550" y="3861550"/>
            <a:ext cx="5975924" cy="132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 flipH="1">
            <a:off x="6744600" y="3109675"/>
            <a:ext cx="1199700" cy="161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9852" y="3655775"/>
            <a:ext cx="2123950" cy="173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9"/>
          <p:cNvCxnSpPr>
            <a:stCxn id="136" idx="3"/>
            <a:endCxn id="138" idx="1"/>
          </p:cNvCxnSpPr>
          <p:nvPr/>
        </p:nvCxnSpPr>
        <p:spPr>
          <a:xfrm>
            <a:off x="7213474" y="4524675"/>
            <a:ext cx="20163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For loop with index - Example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/>
              <a:t>		For loops can also help us to iterate </a:t>
            </a:r>
            <a:r>
              <a:rPr lang="en-US" sz="1900"/>
              <a:t>through</a:t>
            </a:r>
            <a:r>
              <a:rPr lang="en-US" sz="1900"/>
              <a:t> objects like arrays.</a:t>
            </a:r>
            <a:br>
              <a:rPr lang="en-US" sz="1900"/>
            </a:br>
            <a:r>
              <a:rPr lang="en-US" sz="1900"/>
              <a:t>		In order to do that we need to use the array </a:t>
            </a:r>
            <a:r>
              <a:rPr lang="en-US" sz="1900"/>
              <a:t>length property for setting the loop stop condition.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br>
              <a:rPr lang="en-US" sz="1900"/>
            </a:br>
            <a:r>
              <a:rPr lang="en-US" sz="1900"/>
              <a:t>		</a:t>
            </a:r>
            <a:br>
              <a:rPr lang="en-US" sz="1900"/>
            </a:br>
            <a:r>
              <a:rPr lang="en-US" sz="1900"/>
              <a:t>		</a:t>
            </a:r>
            <a:r>
              <a:rPr b="1" lang="en-US" sz="1900">
                <a:solidFill>
                  <a:srgbClr val="FF0000"/>
                </a:solidFill>
              </a:rPr>
              <a:t>Note:</a:t>
            </a:r>
            <a:r>
              <a:rPr lang="en-US" sz="1900"/>
              <a:t> This for loop ability allow us to iterate now on different element inside any data structure</a:t>
            </a:r>
            <a:br>
              <a:rPr lang="en-US" sz="1900"/>
            </a:br>
            <a:r>
              <a:rPr lang="en-US" sz="1900"/>
              <a:t>		and perform specific action on each of those elements.</a:t>
            </a:r>
            <a:br>
              <a:rPr lang="en-US" sz="1900"/>
            </a:br>
            <a:r>
              <a:rPr lang="en-US" sz="1900"/>
              <a:t>		This can now save us a lot of duplicate code and can make our lives much easier.</a:t>
            </a:r>
            <a:endParaRPr sz="1900"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99" y="3048549"/>
            <a:ext cx="6329400" cy="126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0"/>
          <p:cNvCxnSpPr>
            <a:stCxn id="149" idx="1"/>
          </p:cNvCxnSpPr>
          <p:nvPr/>
        </p:nvCxnSpPr>
        <p:spPr>
          <a:xfrm flipH="1">
            <a:off x="4094550" y="2619075"/>
            <a:ext cx="2909700" cy="118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0"/>
          <p:cNvSpPr txBox="1"/>
          <p:nvPr/>
        </p:nvSpPr>
        <p:spPr>
          <a:xfrm>
            <a:off x="7004250" y="2311275"/>
            <a:ext cx="25785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using the length of the array as the stop condition </a:t>
            </a:r>
            <a:endParaRPr/>
          </a:p>
        </p:txBody>
      </p:sp>
      <p:cxnSp>
        <p:nvCxnSpPr>
          <p:cNvPr id="150" name="Google Shape;150;p20"/>
          <p:cNvCxnSpPr>
            <a:stCxn id="147" idx="3"/>
            <a:endCxn id="151" idx="1"/>
          </p:cNvCxnSpPr>
          <p:nvPr/>
        </p:nvCxnSpPr>
        <p:spPr>
          <a:xfrm>
            <a:off x="7165399" y="3681486"/>
            <a:ext cx="11703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5629" y="3243638"/>
            <a:ext cx="3362496" cy="8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536028" y="459443"/>
            <a:ext cx="11162100" cy="6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For loop without index - Example</a:t>
            </a:r>
            <a:endParaRPr sz="3000"/>
          </a:p>
          <a:p>
            <a:pPr indent="457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900"/>
              <a:t>		The Python for loop also provides us another way </a:t>
            </a:r>
            <a:r>
              <a:rPr lang="en-US" sz="1900"/>
              <a:t>that can be simpler to loop on all the</a:t>
            </a:r>
            <a:br>
              <a:rPr lang="en-US" sz="1900"/>
            </a:br>
            <a:r>
              <a:rPr lang="en-US" sz="1900"/>
              <a:t>		elements in a given array</a:t>
            </a:r>
            <a:r>
              <a:rPr lang="en-US" sz="1900"/>
              <a:t>.</a:t>
            </a:r>
            <a:br>
              <a:rPr lang="en-US" sz="1900"/>
            </a:br>
            <a:r>
              <a:rPr lang="en-US" sz="1900"/>
              <a:t>		Instead of using the array </a:t>
            </a:r>
            <a:r>
              <a:rPr lang="en-US" sz="1900"/>
              <a:t>length</a:t>
            </a:r>
            <a:r>
              <a:rPr lang="en-US" sz="1900"/>
              <a:t> in the range() function to extract the index of the elements we</a:t>
            </a:r>
            <a:br>
              <a:rPr lang="en-US" sz="1900"/>
            </a:br>
            <a:r>
              <a:rPr lang="en-US" sz="1900"/>
              <a:t>		can just </a:t>
            </a:r>
            <a:r>
              <a:rPr lang="en-US" sz="1900"/>
              <a:t>enter</a:t>
            </a:r>
            <a:r>
              <a:rPr lang="en-US" sz="1900"/>
              <a:t> directly to the element itself in the same order of the array:</a:t>
            </a:r>
            <a:br>
              <a:rPr lang="en-US" sz="1900"/>
            </a:br>
            <a:r>
              <a:rPr lang="en-US" sz="1900"/>
              <a:t>		</a:t>
            </a:r>
            <a:endParaRPr sz="1900"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100126"/>
            <a:ext cx="3979825" cy="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225" y="3308800"/>
            <a:ext cx="5259850" cy="16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1725" y="3398025"/>
            <a:ext cx="1390650" cy="146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1"/>
          <p:cNvCxnSpPr>
            <a:stCxn id="159" idx="3"/>
            <a:endCxn id="160" idx="1"/>
          </p:cNvCxnSpPr>
          <p:nvPr/>
        </p:nvCxnSpPr>
        <p:spPr>
          <a:xfrm>
            <a:off x="6740075" y="4131463"/>
            <a:ext cx="2761800" cy="0"/>
          </a:xfrm>
          <a:prstGeom prst="straightConnector1">
            <a:avLst/>
          </a:prstGeom>
          <a:noFill/>
          <a:ln cap="flat" cmpd="sng" w="38100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stCxn id="163" idx="1"/>
          </p:cNvCxnSpPr>
          <p:nvPr/>
        </p:nvCxnSpPr>
        <p:spPr>
          <a:xfrm rot="10800000">
            <a:off x="4757050" y="4452700"/>
            <a:ext cx="2283000" cy="105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 txBox="1"/>
          <p:nvPr/>
        </p:nvSpPr>
        <p:spPr>
          <a:xfrm>
            <a:off x="7040050" y="5087950"/>
            <a:ext cx="28917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using the in keyword to get the element itself from the array without using the index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