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e2bd6c503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ee2bd6c503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e2bd6c503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ee2bd6c503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e2bd6c503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ee2bd6c503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8b22aa292_0_3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58b22aa292_0_3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8b22aa292_0_3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258b22aa292_0_3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58b22aa292_0_3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8b22aa29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58b22aa29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e2bd6c503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ee2bd6c503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bb4aa91ad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ebb4aa91ad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58b22aa292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58b22aa292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8b22aa292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58b22aa292_0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98e2c3258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e98e2c3258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8b22aa292_0_2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58b22aa292_0_2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58b22aa292_0_2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258b22aa292_0_2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58b22aa292_0_2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258b22aa292_0_2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58b22aa292_0_2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258b22aa292_0_2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258b22aa292_0_2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d46bf6ed0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ed46bf6ed0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b4f732aa9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eb4f732aa9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e2bd6c503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ee2bd6c503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860d43982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5860d43982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860d43b60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5860d43b60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4ad6a41fb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e4ad6a41fb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4ad6a41fb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e4ad6a41fb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27.png"/><Relationship Id="rId6" Type="http://schemas.openxmlformats.org/officeDocument/2006/relationships/image" Target="../media/image25.png"/><Relationship Id="rId7" Type="http://schemas.openxmlformats.org/officeDocument/2006/relationships/image" Target="../media/image29.png"/><Relationship Id="rId8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32.png"/><Relationship Id="rId5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33.png"/><Relationship Id="rId5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3838" y="795286"/>
            <a:ext cx="9364326" cy="52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Introduction to Math Python module</a:t>
            </a:r>
            <a:endParaRPr sz="3000"/>
          </a:p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In some case we will want to perform mathematical tasks on numbers.</a:t>
            </a:r>
            <a:br>
              <a:rPr lang="en-US" sz="1900"/>
            </a:br>
            <a:r>
              <a:rPr lang="en-US" sz="1900"/>
              <a:t>	For that use case Python provide us the Math module.</a:t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The most common tasks we will want to </a:t>
            </a:r>
            <a:r>
              <a:rPr lang="en-US" sz="1900"/>
              <a:t>achieve</a:t>
            </a:r>
            <a:r>
              <a:rPr lang="en-US" sz="1900"/>
              <a:t> using the Math module are: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Round a </a:t>
            </a:r>
            <a:r>
              <a:rPr lang="en-US" sz="1900"/>
              <a:t>number</a:t>
            </a:r>
            <a:r>
              <a:rPr lang="en-US" sz="1900"/>
              <a:t> to its nearest integer </a:t>
            </a:r>
            <a:r>
              <a:rPr lang="en-US" sz="1900" u="sng"/>
              <a:t>down</a:t>
            </a:r>
            <a:endParaRPr sz="1900" u="sng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Round a number to its nearest integer </a:t>
            </a:r>
            <a:r>
              <a:rPr lang="en-US" sz="1900" u="sng"/>
              <a:t>up</a:t>
            </a:r>
            <a:r>
              <a:rPr lang="en-US" sz="1900"/>
              <a:t> 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Generate a </a:t>
            </a:r>
            <a:r>
              <a:rPr lang="en-US" sz="1900"/>
              <a:t>random</a:t>
            </a:r>
            <a:r>
              <a:rPr lang="en-US" sz="1900"/>
              <a:t> number between a specific range </a:t>
            </a:r>
            <a:endParaRPr sz="1900"/>
          </a:p>
        </p:txBody>
      </p:sp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Import and using</a:t>
            </a:r>
            <a:r>
              <a:rPr lang="en-US" sz="3000"/>
              <a:t> Math module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30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In order to use the </a:t>
            </a:r>
            <a:r>
              <a:rPr b="1" lang="en-US" sz="1900"/>
              <a:t>math</a:t>
            </a:r>
            <a:r>
              <a:rPr lang="en-US" sz="1900"/>
              <a:t> module in our Python program, we first need to import it.</a:t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Once we successfully import the module, we can use its methods to perform math operation</a:t>
            </a:r>
            <a:br>
              <a:rPr lang="en-US" sz="1900"/>
            </a:br>
            <a:r>
              <a:rPr lang="en-US" sz="1900"/>
              <a:t>	in our program.</a:t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F0000"/>
                </a:solidFill>
              </a:rPr>
              <a:t>Note: </a:t>
            </a:r>
            <a:r>
              <a:rPr lang="en-US" sz="1900"/>
              <a:t>The </a:t>
            </a:r>
            <a:r>
              <a:rPr b="1" lang="en-US" sz="1900"/>
              <a:t>random()</a:t>
            </a:r>
            <a:r>
              <a:rPr lang="en-US" sz="1900"/>
              <a:t> method is not part of the math module but its associated to different</a:t>
            </a:r>
            <a:br>
              <a:rPr lang="en-US" sz="1900"/>
            </a:br>
            <a:r>
              <a:rPr lang="en-US" sz="1900"/>
              <a:t>	Python module called random.</a:t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For example: </a:t>
            </a:r>
            <a:endParaRPr sz="1900"/>
          </a:p>
          <a:p>
            <a:pPr indent="0" lvl="0" marL="1828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7135500" y="3660425"/>
            <a:ext cx="3324300" cy="104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using the math </a:t>
            </a:r>
            <a:r>
              <a:rPr lang="en-US"/>
              <a:t>module</a:t>
            </a:r>
            <a:r>
              <a:rPr lang="en-US"/>
              <a:t> and the ceil() method we round the number up</a:t>
            </a:r>
            <a:br>
              <a:rPr lang="en-US"/>
            </a:br>
            <a:r>
              <a:rPr lang="en-US"/>
              <a:t>By using the floor() method we can round the number down</a:t>
            </a:r>
            <a:endParaRPr/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925" y="4371500"/>
            <a:ext cx="4457950" cy="2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50975" y="4952463"/>
            <a:ext cx="742950" cy="933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23"/>
          <p:cNvCxnSpPr>
            <a:stCxn id="188" idx="3"/>
            <a:endCxn id="189" idx="1"/>
          </p:cNvCxnSpPr>
          <p:nvPr/>
        </p:nvCxnSpPr>
        <p:spPr>
          <a:xfrm>
            <a:off x="5996875" y="5419188"/>
            <a:ext cx="29541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3"/>
          <p:cNvCxnSpPr>
            <a:stCxn id="187" idx="1"/>
          </p:cNvCxnSpPr>
          <p:nvPr/>
        </p:nvCxnSpPr>
        <p:spPr>
          <a:xfrm flipH="1">
            <a:off x="5174100" y="4183775"/>
            <a:ext cx="1961400" cy="1461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24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random Python module</a:t>
            </a:r>
            <a:r>
              <a:rPr lang="en-US" sz="3000"/>
              <a:t> - example</a:t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900"/>
              <a:t>		</a:t>
            </a:r>
            <a:r>
              <a:rPr lang="en-US" sz="1900"/>
              <a:t>The random module allow us to generate random numbers between given range.</a:t>
            </a:r>
            <a:br>
              <a:rPr lang="en-US" sz="1900"/>
            </a:br>
            <a:r>
              <a:rPr lang="en-US" sz="1900"/>
              <a:t>		The </a:t>
            </a:r>
            <a:r>
              <a:rPr b="1" lang="en-US" sz="1900"/>
              <a:t>randint()</a:t>
            </a:r>
            <a:r>
              <a:rPr lang="en-US" sz="1900"/>
              <a:t> function will get 2 numbers as parameters - first is the random low range</a:t>
            </a:r>
            <a:br>
              <a:rPr lang="en-US" sz="1900"/>
            </a:br>
            <a:r>
              <a:rPr lang="en-US" sz="1900"/>
              <a:t>		and the second is the large random range.</a:t>
            </a:r>
            <a:br>
              <a:rPr lang="en-US" sz="1900"/>
            </a:br>
            <a:r>
              <a:rPr lang="en-US" sz="1900"/>
              <a:t>		Once executed, the function will return a random number (as int) between the given range.</a:t>
            </a:r>
            <a:endParaRPr b="1"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900"/>
              <a:t>		</a:t>
            </a:r>
            <a:endParaRPr b="1"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98" name="Google Shape;198;p24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 txBox="1"/>
          <p:nvPr/>
        </p:nvSpPr>
        <p:spPr>
          <a:xfrm>
            <a:off x="7895700" y="5426700"/>
            <a:ext cx="3039300" cy="83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Generate a random number between 0 to 100 according to the given range and return it as int</a:t>
            </a:r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4325" y="3447247"/>
            <a:ext cx="6474001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90320" y="3447250"/>
            <a:ext cx="644680" cy="1681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24"/>
          <p:cNvCxnSpPr>
            <a:stCxn id="201" idx="3"/>
            <a:endCxn id="202" idx="1"/>
          </p:cNvCxnSpPr>
          <p:nvPr/>
        </p:nvCxnSpPr>
        <p:spPr>
          <a:xfrm>
            <a:off x="7968326" y="4288135"/>
            <a:ext cx="23220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4"/>
          <p:cNvCxnSpPr>
            <a:stCxn id="199" idx="1"/>
          </p:cNvCxnSpPr>
          <p:nvPr/>
        </p:nvCxnSpPr>
        <p:spPr>
          <a:xfrm rot="10800000">
            <a:off x="7002900" y="4596450"/>
            <a:ext cx="892800" cy="1245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Class Exercise - Python Dates &amp; Random</a:t>
            </a:r>
            <a:endParaRPr sz="3000"/>
          </a:p>
          <a:p>
            <a:pPr indent="0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b="1" lang="en-US" sz="2000" u="sng"/>
            </a:br>
            <a:r>
              <a:rPr b="1" lang="en-US" sz="1900" u="sng"/>
              <a:t>Instructions:</a:t>
            </a:r>
            <a:endParaRPr b="1" sz="1900" u="sng"/>
          </a:p>
          <a:p>
            <a:pPr indent="-349250" lvl="0" marL="1828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On your existing Python project create a new Python file and call it “PythonMath”.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Create a main() method.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Inside the main() method create 2 variables that save a random number between 1 -  5 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write a condition that check if the two numbers are equal, </a:t>
            </a:r>
            <a:br>
              <a:rPr lang="en-US" sz="1900"/>
            </a:br>
            <a:r>
              <a:rPr lang="en-US" sz="1900"/>
              <a:t>if they are → print “The numbers are equals with value: {random number}”</a:t>
            </a:r>
            <a:br>
              <a:rPr lang="en-US" sz="1900"/>
            </a:br>
            <a:r>
              <a:rPr lang="en-US" sz="1900"/>
              <a:t>if they not → print “The numbers are not equals, first number value is: {first random number}, and second number value is: {second random number}</a:t>
            </a:r>
            <a:endParaRPr sz="1900"/>
          </a:p>
          <a:p>
            <a:pPr indent="-3556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1900"/>
              <a:t>Print the current date and time with this format - </a:t>
            </a:r>
            <a:br>
              <a:rPr lang="en-US" sz="2000"/>
            </a:br>
            <a:br>
              <a:rPr lang="en-US" sz="2000"/>
            </a:br>
            <a:br>
              <a:rPr lang="en-US" sz="2000"/>
            </a:br>
            <a:r>
              <a:rPr lang="en-US" sz="2000"/>
              <a:t>	  </a:t>
            </a:r>
            <a:br>
              <a:rPr lang="en-US" sz="2000"/>
            </a:br>
            <a:r>
              <a:rPr lang="en-US" sz="2000"/>
              <a:t>		 </a:t>
            </a:r>
            <a:endParaRPr sz="20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/>
              <a:t>		</a:t>
            </a:r>
            <a:endParaRPr sz="20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/>
              <a:t>	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2000"/>
              <a:t> </a:t>
            </a:r>
            <a:endParaRPr sz="2000"/>
          </a:p>
        </p:txBody>
      </p:sp>
      <p:sp>
        <p:nvSpPr>
          <p:cNvPr id="210" name="Google Shape;210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2400" y="5481300"/>
            <a:ext cx="2857425" cy="4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3400"/>
              <a:t>Class Exercise Solution - Python Dates &amp; </a:t>
            </a:r>
            <a:r>
              <a:rPr b="1" lang="en-US" sz="3400"/>
              <a:t>Random</a:t>
            </a:r>
            <a:endParaRPr b="1" sz="3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3400"/>
          </a:p>
          <a:p>
            <a:pPr indent="0" lvl="0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5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Python</a:t>
            </a:r>
            <a:r>
              <a:rPr lang="en-US" sz="3000"/>
              <a:t> Strings</a:t>
            </a:r>
            <a:endParaRPr sz="30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3000"/>
          </a:p>
          <a:p>
            <a:pPr indent="0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In Python, </a:t>
            </a:r>
            <a:r>
              <a:rPr b="1" lang="en-US" sz="1900"/>
              <a:t>String variables </a:t>
            </a:r>
            <a:r>
              <a:rPr lang="en-US" sz="1900"/>
              <a:t>are not primitive but on Object, which mean </a:t>
            </a:r>
            <a:r>
              <a:rPr lang="en-US" sz="1900" u="sng"/>
              <a:t>they have default properties and methods</a:t>
            </a:r>
            <a:r>
              <a:rPr lang="en-US" sz="1900"/>
              <a:t> that we can use.   </a:t>
            </a:r>
            <a:endParaRPr sz="1900"/>
          </a:p>
          <a:p>
            <a:pPr indent="0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String variables in Python are used for storing text.</a:t>
            </a:r>
            <a:br>
              <a:rPr lang="en-US" sz="1900"/>
            </a:br>
            <a:r>
              <a:rPr lang="en-US" sz="1900"/>
              <a:t>Reminder - </a:t>
            </a:r>
            <a:r>
              <a:rPr b="1" lang="en-US" sz="1900"/>
              <a:t>String</a:t>
            </a:r>
            <a:r>
              <a:rPr lang="en-US" sz="1900"/>
              <a:t> is basically a collection of Chars that are connected together. </a:t>
            </a:r>
            <a:endParaRPr sz="1900"/>
          </a:p>
          <a:p>
            <a:pPr indent="0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		We can look at String as an Array of Chars where each Char has its own index inside. </a:t>
            </a:r>
            <a:br>
              <a:rPr lang="en-US" sz="1900"/>
            </a:br>
            <a:r>
              <a:rPr lang="en-US" sz="1900"/>
              <a:t>		And same with arrays, every string has a length property that return its length. 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 </a:t>
            </a:r>
            <a:br>
              <a:rPr lang="en-US" sz="1900"/>
            </a:br>
            <a:br>
              <a:rPr lang="en-US" sz="1900"/>
            </a:br>
            <a:endParaRPr sz="1900"/>
          </a:p>
          <a:p>
            <a:pPr indent="0" lvl="0" marL="1828800" rtl="0" algn="l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226" name="Google Shape;226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087" y="4859725"/>
            <a:ext cx="5175975" cy="13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2300"/>
            </a:br>
            <a:r>
              <a:rPr lang="en-US" sz="2300"/>
              <a:t>	</a:t>
            </a:r>
            <a:br>
              <a:rPr lang="en-US" sz="2300"/>
            </a:b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34" name="Google Shape;234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p28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 txBox="1"/>
          <p:nvPr/>
        </p:nvSpPr>
        <p:spPr>
          <a:xfrm>
            <a:off x="0" y="0"/>
            <a:ext cx="121185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Essential String Methods 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237" name="Google Shape;2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225" y="544800"/>
            <a:ext cx="8497699" cy="6166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29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3000"/>
              <a:t>Essential String Methods  </a:t>
            </a:r>
            <a:r>
              <a:rPr lang="en-US" sz="3000"/>
              <a:t>- Examples</a:t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900"/>
              <a:t>		</a:t>
            </a:r>
            <a:endParaRPr b="1"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900"/>
              <a:t>		</a:t>
            </a:r>
            <a:endParaRPr b="1"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44" name="Google Shape;244;p29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/>
        </p:nvSpPr>
        <p:spPr>
          <a:xfrm>
            <a:off x="6201975" y="1127763"/>
            <a:ext cx="3687900" cy="83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using the toUpperCase()</a:t>
            </a:r>
            <a:br>
              <a:rPr lang="en-US"/>
            </a:br>
            <a:r>
              <a:rPr lang="en-US"/>
              <a:t>method we managed to replaced the lower case chars in the string to </a:t>
            </a:r>
            <a:r>
              <a:rPr lang="en-US"/>
              <a:t>upper case</a:t>
            </a:r>
            <a:r>
              <a:rPr lang="en-US"/>
              <a:t> chars</a:t>
            </a:r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7811000" y="2917863"/>
            <a:ext cx="3288900" cy="83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using the find()</a:t>
            </a:r>
            <a:br>
              <a:rPr lang="en-US"/>
            </a:br>
            <a:r>
              <a:rPr lang="en-US"/>
              <a:t>method we can get the </a:t>
            </a:r>
            <a:r>
              <a:rPr lang="en-US"/>
              <a:t>index of the first appearance of the provided char</a:t>
            </a:r>
            <a:endParaRPr/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950" y="1667450"/>
            <a:ext cx="4902224" cy="150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6175" y="2152013"/>
            <a:ext cx="2266950" cy="533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29"/>
          <p:cNvCxnSpPr>
            <a:stCxn id="247" idx="3"/>
            <a:endCxn id="248" idx="1"/>
          </p:cNvCxnSpPr>
          <p:nvPr/>
        </p:nvCxnSpPr>
        <p:spPr>
          <a:xfrm>
            <a:off x="5438174" y="2418725"/>
            <a:ext cx="40980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9"/>
          <p:cNvCxnSpPr>
            <a:stCxn id="245" idx="1"/>
          </p:cNvCxnSpPr>
          <p:nvPr/>
        </p:nvCxnSpPr>
        <p:spPr>
          <a:xfrm flipH="1">
            <a:off x="4873275" y="1543413"/>
            <a:ext cx="1328700" cy="800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1" name="Google Shape;25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013" y="3392360"/>
            <a:ext cx="6880885" cy="161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14300" y="3981631"/>
            <a:ext cx="3288899" cy="4411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" name="Google Shape;253;p29"/>
          <p:cNvCxnSpPr>
            <a:stCxn id="251" idx="3"/>
            <a:endCxn id="252" idx="1"/>
          </p:cNvCxnSpPr>
          <p:nvPr/>
        </p:nvCxnSpPr>
        <p:spPr>
          <a:xfrm>
            <a:off x="7416899" y="4202235"/>
            <a:ext cx="10974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29"/>
          <p:cNvCxnSpPr>
            <a:stCxn id="246" idx="1"/>
          </p:cNvCxnSpPr>
          <p:nvPr/>
        </p:nvCxnSpPr>
        <p:spPr>
          <a:xfrm flipH="1">
            <a:off x="6512300" y="3333513"/>
            <a:ext cx="1298700" cy="1274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5" name="Google Shape;255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6025" y="5166880"/>
            <a:ext cx="6880874" cy="1554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33200" y="5786208"/>
            <a:ext cx="4098000" cy="3159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29"/>
          <p:cNvCxnSpPr>
            <a:stCxn id="255" idx="3"/>
            <a:endCxn id="256" idx="1"/>
          </p:cNvCxnSpPr>
          <p:nvPr/>
        </p:nvCxnSpPr>
        <p:spPr>
          <a:xfrm>
            <a:off x="7416900" y="5944165"/>
            <a:ext cx="5163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Concatenate Strings</a:t>
            </a:r>
            <a:endParaRPr sz="30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3000"/>
          </a:p>
          <a:p>
            <a:pPr indent="4572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900"/>
              <a:t>The action of combining strings together is called </a:t>
            </a:r>
            <a:r>
              <a:rPr b="1" lang="en-US" sz="1900"/>
              <a:t>concatenation.</a:t>
            </a:r>
            <a:br>
              <a:rPr b="1" lang="en-US" sz="1900"/>
            </a:br>
            <a:r>
              <a:rPr lang="en-US" sz="1900"/>
              <a:t>	Python String can be concatenate in different ways: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By using the </a:t>
            </a:r>
            <a:r>
              <a:rPr b="1" lang="en-US" sz="1900"/>
              <a:t>“+”</a:t>
            </a:r>
            <a:r>
              <a:rPr lang="en-US" sz="1900"/>
              <a:t> operator: 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br>
              <a:rPr lang="en-US" sz="1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-US" sz="1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-US" sz="1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-US" sz="1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-US" sz="1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-US" sz="1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b="1" lang="en-US" sz="1900">
                <a:solidFill>
                  <a:srgbClr val="FF0000"/>
                </a:solidFill>
              </a:rPr>
              <a:t>Note: </a:t>
            </a:r>
            <a:r>
              <a:rPr lang="en-US" sz="1900"/>
              <a:t>Python</a:t>
            </a:r>
            <a:r>
              <a:rPr lang="en-US" sz="1900"/>
              <a:t> uses the + operator for both addition and concatenation. </a:t>
            </a:r>
            <a:br>
              <a:rPr lang="en-US" sz="1900"/>
            </a:br>
            <a:r>
              <a:rPr lang="en-US" sz="1900"/>
              <a:t>		Numbers are added, Strings are concatenated. </a:t>
            </a:r>
            <a:r>
              <a:rPr lang="en-US" sz="1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263" name="Google Shape;263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p30"/>
          <p:cNvSpPr txBox="1"/>
          <p:nvPr/>
        </p:nvSpPr>
        <p:spPr>
          <a:xfrm>
            <a:off x="3411550" y="4860625"/>
            <a:ext cx="2472300" cy="615600"/>
          </a:xfrm>
          <a:prstGeom prst="rect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+ operator to concatenate strings together</a:t>
            </a:r>
            <a:endParaRPr/>
          </a:p>
        </p:txBody>
      </p:sp>
      <p:pic>
        <p:nvPicPr>
          <p:cNvPr id="265" name="Google Shape;2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760" y="2883250"/>
            <a:ext cx="5925776" cy="1646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30"/>
          <p:cNvCxnSpPr>
            <a:stCxn id="264" idx="0"/>
          </p:cNvCxnSpPr>
          <p:nvPr/>
        </p:nvCxnSpPr>
        <p:spPr>
          <a:xfrm flipH="1" rot="10800000">
            <a:off x="4647700" y="4373425"/>
            <a:ext cx="838800" cy="487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30"/>
          <p:cNvCxnSpPr>
            <a:stCxn id="264" idx="0"/>
          </p:cNvCxnSpPr>
          <p:nvPr/>
        </p:nvCxnSpPr>
        <p:spPr>
          <a:xfrm flipH="1" rot="10800000">
            <a:off x="4647700" y="4384525"/>
            <a:ext cx="2823600" cy="476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Concatenate Strings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3000"/>
          </a:p>
          <a:p>
            <a:pPr indent="-349250" lvl="0" marL="13716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By using the </a:t>
            </a:r>
            <a:r>
              <a:rPr b="1" lang="en-US" sz="1900"/>
              <a:t>format()</a:t>
            </a:r>
            <a:r>
              <a:rPr lang="en-US" sz="1900"/>
              <a:t> method to concatenate unlimited number of strings.</a:t>
            </a:r>
            <a:br>
              <a:rPr lang="en-US" sz="1900"/>
            </a:br>
            <a:r>
              <a:rPr lang="en-US" sz="1900"/>
              <a:t>In order to use the format() method we need to add {} symbol every place we want to concatenate other variables to it. Python will replace the {} symbol with the variables we provide in the end of the string. </a:t>
            </a:r>
            <a:br>
              <a:rPr lang="en-US" sz="1900"/>
            </a:br>
            <a:r>
              <a:rPr b="1" lang="en-US" sz="1900">
                <a:solidFill>
                  <a:srgbClr val="FF0000"/>
                </a:solidFill>
              </a:rPr>
              <a:t>Note: </a:t>
            </a:r>
            <a:r>
              <a:rPr lang="en-US" sz="1900"/>
              <a:t>the replacement will be in the order of variables we put in the end of the string. </a:t>
            </a:r>
            <a:br>
              <a:rPr lang="en-US" sz="1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-US" sz="1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-US" sz="1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-US" sz="1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-US" sz="1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-US" sz="1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br>
              <a:rPr lang="en-US" sz="1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br>
              <a:rPr lang="en-US" sz="1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273" name="Google Shape;273;p31"/>
          <p:cNvSpPr txBox="1"/>
          <p:nvPr/>
        </p:nvSpPr>
        <p:spPr>
          <a:xfrm>
            <a:off x="8332825" y="5696525"/>
            <a:ext cx="3653100" cy="1046700"/>
          </a:xfrm>
          <a:prstGeom prst="rect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first {} symbol will be replace at runtime with the first_name variable.</a:t>
            </a:r>
            <a:br>
              <a:rPr lang="en-US"/>
            </a:br>
            <a:r>
              <a:rPr lang="en-US">
                <a:solidFill>
                  <a:schemeClr val="dk1"/>
                </a:solidFill>
              </a:rPr>
              <a:t>The second {} symbol will be replace at runtime with the last_name variable.</a:t>
            </a:r>
            <a:endParaRPr/>
          </a:p>
        </p:txBody>
      </p:sp>
      <p:pic>
        <p:nvPicPr>
          <p:cNvPr id="274" name="Google Shape;27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8350" y="3662146"/>
            <a:ext cx="7598401" cy="11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4363" y="5158900"/>
            <a:ext cx="5966376" cy="435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31"/>
          <p:cNvCxnSpPr>
            <a:stCxn id="275" idx="2"/>
            <a:endCxn id="276" idx="0"/>
          </p:cNvCxnSpPr>
          <p:nvPr/>
        </p:nvCxnSpPr>
        <p:spPr>
          <a:xfrm>
            <a:off x="5787550" y="4778646"/>
            <a:ext cx="0" cy="38040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31"/>
          <p:cNvCxnSpPr>
            <a:stCxn id="273" idx="0"/>
          </p:cNvCxnSpPr>
          <p:nvPr/>
        </p:nvCxnSpPr>
        <p:spPr>
          <a:xfrm rot="10800000">
            <a:off x="6858175" y="4596425"/>
            <a:ext cx="3301200" cy="1100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Last lecture reminder </a:t>
            </a:r>
            <a:br>
              <a:rPr lang="en-US" sz="3000">
                <a:solidFill>
                  <a:srgbClr val="595959"/>
                </a:solidFill>
              </a:rPr>
            </a:br>
            <a:br>
              <a:rPr lang="en-US" sz="3000">
                <a:solidFill>
                  <a:srgbClr val="595959"/>
                </a:solidFill>
              </a:rPr>
            </a:br>
            <a:endParaRPr sz="1600">
              <a:solidFill>
                <a:srgbClr val="595959"/>
              </a:solidFill>
            </a:endParaRPr>
          </a:p>
          <a:p>
            <a:pPr indent="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300"/>
              <a:t>We learned about:</a:t>
            </a:r>
            <a:endParaRPr sz="2300"/>
          </a:p>
          <a:p>
            <a:pPr indent="-374650" lvl="0" marL="13716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What are loops in Python </a:t>
            </a:r>
            <a:endParaRPr sz="2300"/>
          </a:p>
          <a:p>
            <a:pPr indent="-3746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Different types of loops:</a:t>
            </a:r>
            <a:endParaRPr sz="2300"/>
          </a:p>
          <a:p>
            <a:pPr indent="-374650" lvl="1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for loop</a:t>
            </a:r>
            <a:endParaRPr sz="2300"/>
          </a:p>
          <a:p>
            <a:pPr indent="-374650" lvl="1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while loop</a:t>
            </a:r>
            <a:endParaRPr sz="2300"/>
          </a:p>
          <a:p>
            <a:pPr indent="-3746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Using loops to iterate on different data structures</a:t>
            </a:r>
            <a:endParaRPr sz="2300"/>
          </a:p>
          <a:p>
            <a:pPr indent="-3746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Nested loops and how to use them for iterating a matrix</a:t>
            </a:r>
            <a:endParaRPr sz="2300"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2075" y="459438"/>
            <a:ext cx="3366052" cy="2068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Concatenate Strings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3000"/>
          </a:p>
          <a:p>
            <a:pPr indent="-349250" lvl="0" marL="13716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By using the</a:t>
            </a:r>
            <a:r>
              <a:rPr b="1" lang="en-US" sz="1900"/>
              <a:t> f-string</a:t>
            </a:r>
            <a:r>
              <a:rPr lang="en-US" sz="1900"/>
              <a:t> that will create a similar behavior to the format() method.</a:t>
            </a:r>
            <a:br>
              <a:rPr lang="en-US" sz="1900"/>
            </a:br>
            <a:r>
              <a:rPr lang="en-US" sz="1900"/>
              <a:t>In Python, the `</a:t>
            </a:r>
            <a:r>
              <a:rPr b="1" lang="en-US" sz="1900"/>
              <a:t>f</a:t>
            </a:r>
            <a:r>
              <a:rPr lang="en-US" sz="1900"/>
              <a:t>` before the string is used to denote an f-string, which is a kind of string. </a:t>
            </a:r>
            <a:br>
              <a:rPr lang="en-US" sz="1900"/>
            </a:br>
            <a:r>
              <a:rPr lang="en-US" sz="1900"/>
              <a:t>f-string allow us to pass the variable string name itself that we want to concat to the f-string.</a:t>
            </a:r>
            <a:br>
              <a:rPr lang="en-US" sz="1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-US" sz="1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-US" sz="1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-US" sz="1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-US" sz="1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br>
              <a:rPr lang="en-US" sz="1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br>
              <a:rPr lang="en-US" sz="1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284" name="Google Shape;28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7363" y="3364572"/>
            <a:ext cx="8917276" cy="13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2450" y="5287575"/>
            <a:ext cx="5267099" cy="400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32"/>
          <p:cNvCxnSpPr>
            <a:stCxn id="285" idx="2"/>
            <a:endCxn id="286" idx="0"/>
          </p:cNvCxnSpPr>
          <p:nvPr/>
        </p:nvCxnSpPr>
        <p:spPr>
          <a:xfrm>
            <a:off x="6096001" y="4697372"/>
            <a:ext cx="0" cy="59010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Class Exercise - Python Strings</a:t>
            </a:r>
            <a:endParaRPr sz="3000"/>
          </a:p>
          <a:p>
            <a:pPr indent="0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b="1" lang="en-US" sz="2000" u="sng"/>
            </a:br>
            <a:r>
              <a:rPr b="1" lang="en-US" sz="1900" u="sng"/>
              <a:t>Instructions:</a:t>
            </a:r>
            <a:endParaRPr b="1" sz="1900" u="sng"/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Open your Pycharm project and create new Python package called “Python Strings”</a:t>
            </a:r>
            <a:endParaRPr sz="1900"/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Your mission is to implement all the following instructions: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Create a main() method.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Inside the main() method create a new String type variable that save your full name as following: {first name}.{end name} → Ben.Meir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Write a Python program that take this variable and separate the first name from the last name and save it into 2 different String type variables.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2000"/>
            </a:br>
            <a:br>
              <a:rPr lang="en-US" sz="2000"/>
            </a:br>
            <a:br>
              <a:rPr lang="en-US" sz="2000"/>
            </a:br>
            <a:br>
              <a:rPr lang="en-US" sz="2000"/>
            </a:br>
            <a:r>
              <a:rPr lang="en-US" sz="2000"/>
              <a:t>	  </a:t>
            </a:r>
            <a:br>
              <a:rPr lang="en-US" sz="2000"/>
            </a:br>
            <a:r>
              <a:rPr lang="en-US" sz="2000"/>
              <a:t>		 </a:t>
            </a:r>
            <a:endParaRPr sz="20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/>
              <a:t>		</a:t>
            </a:r>
            <a:endParaRPr sz="20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/>
              <a:t>	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2000"/>
              <a:t> </a:t>
            </a:r>
            <a:endParaRPr sz="2000"/>
          </a:p>
        </p:txBody>
      </p:sp>
      <p:sp>
        <p:nvSpPr>
          <p:cNvPr id="293" name="Google Shape;293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4" name="Google Shape;29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Class Exercise - Python Strings</a:t>
            </a:r>
            <a:endParaRPr sz="3000"/>
          </a:p>
          <a:p>
            <a:pPr indent="0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b="1" lang="en-US" sz="2000" u="sng"/>
            </a:br>
            <a:r>
              <a:rPr b="1" lang="en-US" sz="2000" u="sng"/>
              <a:t>Instructions:</a:t>
            </a:r>
            <a:endParaRPr b="1" sz="2000" u="sng"/>
          </a:p>
          <a:p>
            <a:pPr indent="-342900" lvl="0" marL="1828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Once you have the 2 variables, print the following sentence </a:t>
            </a:r>
            <a:r>
              <a:rPr lang="en-US" sz="1800" u="sng"/>
              <a:t>by using the format() method: </a:t>
            </a:r>
            <a:br>
              <a:rPr lang="en-US" sz="1800" u="sng"/>
            </a:br>
            <a:r>
              <a:rPr lang="en-US" sz="1800"/>
              <a:t>Welcome to the course: your first name is: {$first name} and your last name is: {$last name}</a:t>
            </a:r>
            <a:endParaRPr b="1" sz="1800" u="sng"/>
          </a:p>
          <a:p>
            <a:pPr indent="-3429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Add to your previous Python program Python code that implements the following:</a:t>
            </a:r>
            <a:endParaRPr sz="1800"/>
          </a:p>
          <a:p>
            <a:pPr indent="-342900" lvl="1" marL="2171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Take the sentence from the previous exercise and print the index where your last name started at. </a:t>
            </a:r>
            <a:endParaRPr sz="1800"/>
          </a:p>
          <a:p>
            <a:pPr indent="-355600" lvl="1" marL="2171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1800"/>
              <a:t>Create a function that receive 2 strings </a:t>
            </a:r>
            <a:br>
              <a:rPr lang="en-US" sz="1800"/>
            </a:br>
            <a:r>
              <a:rPr lang="en-US" sz="1800"/>
              <a:t>If 1 of them is part of the other string →  the function will return </a:t>
            </a:r>
            <a:r>
              <a:rPr lang="en-US" sz="1800" u="sng"/>
              <a:t>true</a:t>
            </a:r>
            <a:br>
              <a:rPr lang="en-US" sz="1800"/>
            </a:br>
            <a:r>
              <a:rPr lang="en-US" sz="1800"/>
              <a:t>If not  → the function will return </a:t>
            </a:r>
            <a:r>
              <a:rPr lang="en-US" sz="1800" u="sng"/>
              <a:t>false</a:t>
            </a:r>
            <a:r>
              <a:rPr lang="en-US" sz="1800"/>
              <a:t> </a:t>
            </a:r>
            <a:br>
              <a:rPr lang="en-US" sz="1800"/>
            </a:br>
            <a:r>
              <a:rPr lang="en-US" sz="1800"/>
              <a:t>The check should include lowercase and uppercase </a:t>
            </a:r>
            <a:br>
              <a:rPr lang="en-US" sz="2000"/>
            </a:br>
            <a:br>
              <a:rPr lang="en-US" sz="2000"/>
            </a:br>
            <a:br>
              <a:rPr lang="en-US" sz="2000"/>
            </a:br>
            <a:r>
              <a:rPr lang="en-US" sz="2000"/>
              <a:t>	  </a:t>
            </a:r>
            <a:br>
              <a:rPr lang="en-US" sz="2000"/>
            </a:br>
            <a:r>
              <a:rPr lang="en-US" sz="2000"/>
              <a:t>		 </a:t>
            </a:r>
            <a:endParaRPr sz="20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/>
              <a:t>		</a:t>
            </a:r>
            <a:endParaRPr sz="20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/>
              <a:t>	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2000"/>
              <a:t> </a:t>
            </a:r>
            <a:endParaRPr sz="2000"/>
          </a:p>
        </p:txBody>
      </p:sp>
      <p:sp>
        <p:nvSpPr>
          <p:cNvPr id="300" name="Google Shape;300;p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3400"/>
              <a:t>Class Exercise Solution - Python Strings</a:t>
            </a:r>
            <a:endParaRPr b="1" sz="3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3400"/>
          </a:p>
          <a:p>
            <a:pPr indent="0" lvl="0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5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07" name="Google Shape;307;p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8" name="Google Shape;30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2300"/>
            </a:br>
            <a:r>
              <a:rPr lang="en-US" sz="2300"/>
              <a:t>	</a:t>
            </a:r>
            <a:br>
              <a:rPr lang="en-US" sz="2300"/>
            </a:b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50" y="675775"/>
            <a:ext cx="10054851" cy="5655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Introduction to datetime() Python module</a:t>
            </a:r>
            <a:endParaRPr sz="3000"/>
          </a:p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In most of our day to day websites we can see a lot of work around time and date.</a:t>
            </a:r>
            <a:br>
              <a:rPr lang="en-US" sz="1900"/>
            </a:br>
            <a:r>
              <a:rPr lang="en-US" sz="1900"/>
              <a:t>	Meaning most of our collecting data that is coming from those websites will involve dates.</a:t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Here some examples for date object usage while collecting data: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Dates when a specific product is available in stock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The publish date of specific comment or review by customers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In a news website - the time the article was created 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900"/>
              <a:t>		As you can see, working with time and date is a big part from our work as AI developers</a:t>
            </a:r>
            <a:endParaRPr sz="1900"/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Using datetime object</a:t>
            </a:r>
            <a:endParaRPr sz="3000"/>
          </a:p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		Python allow us to work with dates by using the </a:t>
            </a:r>
            <a:r>
              <a:rPr b="1" lang="en-US" sz="1900"/>
              <a:t>datetime </a:t>
            </a:r>
            <a:r>
              <a:rPr lang="en-US" sz="1900"/>
              <a:t>object.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The datetime object has its own properties and methods that allow us to add basic </a:t>
            </a:r>
            <a:br>
              <a:rPr lang="en-US" sz="1900"/>
            </a:br>
            <a:r>
              <a:rPr lang="en-US" sz="1900"/>
              <a:t>operations with date and time.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The datetime object has the ability to show the date and time according to the country local time and in </a:t>
            </a:r>
            <a:r>
              <a:rPr b="1" lang="en-US" sz="1900"/>
              <a:t>UTC timezone </a:t>
            </a:r>
            <a:r>
              <a:rPr lang="en-US" sz="1900"/>
              <a:t>which is the universal timezone. 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1900"/>
            </a:br>
            <a:br>
              <a:rPr lang="en-US" sz="1900"/>
            </a:br>
            <a:br>
              <a:rPr lang="en-US" sz="1900"/>
            </a:b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900"/>
              <a:t>		</a:t>
            </a:r>
            <a:endParaRPr sz="1900"/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820" y="4006300"/>
            <a:ext cx="7426504" cy="137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7"/>
          <p:cNvCxnSpPr/>
          <p:nvPr/>
        </p:nvCxnSpPr>
        <p:spPr>
          <a:xfrm>
            <a:off x="5852650" y="3698300"/>
            <a:ext cx="1920900" cy="789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9213" y="6024300"/>
            <a:ext cx="5975726" cy="523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7"/>
          <p:cNvCxnSpPr>
            <a:stCxn id="122" idx="2"/>
            <a:endCxn id="124" idx="0"/>
          </p:cNvCxnSpPr>
          <p:nvPr/>
        </p:nvCxnSpPr>
        <p:spPr>
          <a:xfrm>
            <a:off x="6117072" y="5377600"/>
            <a:ext cx="0" cy="64680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Using datetime object</a:t>
            </a:r>
            <a:endParaRPr sz="3000"/>
          </a:p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		Python datetime module also allow us to create local datetime instance using </a:t>
            </a:r>
            <a:r>
              <a:rPr b="1" lang="en-US" sz="1900"/>
              <a:t>now()</a:t>
            </a:r>
            <a:r>
              <a:rPr lang="en-US" sz="1900"/>
              <a:t> method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		If we will want to convert date from UTC timezone to local timezone we do it by using the</a:t>
            </a:r>
            <a:br>
              <a:rPr lang="en-US" sz="1900"/>
            </a:br>
            <a:r>
              <a:rPr lang="en-US" sz="1900"/>
              <a:t>		</a:t>
            </a:r>
            <a:r>
              <a:rPr b="1" lang="en-US" sz="1900"/>
              <a:t>astimezone() </a:t>
            </a:r>
            <a:r>
              <a:rPr lang="en-US" sz="1900"/>
              <a:t>method</a:t>
            </a:r>
            <a:endParaRPr sz="1900"/>
          </a:p>
          <a:p>
            <a:pPr indent="0" lvl="0" marL="1828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1900"/>
            </a:br>
            <a:br>
              <a:rPr lang="en-US" sz="1900"/>
            </a:br>
            <a:br>
              <a:rPr lang="en-US" sz="1900"/>
            </a:b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900"/>
              <a:t>		</a:t>
            </a:r>
            <a:endParaRPr sz="1900"/>
          </a:p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875" y="2025725"/>
            <a:ext cx="5153250" cy="133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3413" y="2395863"/>
            <a:ext cx="3914775" cy="59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18"/>
          <p:cNvCxnSpPr>
            <a:stCxn id="133" idx="3"/>
            <a:endCxn id="134" idx="1"/>
          </p:cNvCxnSpPr>
          <p:nvPr/>
        </p:nvCxnSpPr>
        <p:spPr>
          <a:xfrm>
            <a:off x="6508124" y="2691138"/>
            <a:ext cx="12753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6" name="Google Shape;13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4875" y="4683125"/>
            <a:ext cx="4942076" cy="167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8342" y="5224463"/>
            <a:ext cx="4759833" cy="59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18"/>
          <p:cNvCxnSpPr>
            <a:stCxn id="136" idx="3"/>
            <a:endCxn id="137" idx="1"/>
          </p:cNvCxnSpPr>
          <p:nvPr/>
        </p:nvCxnSpPr>
        <p:spPr>
          <a:xfrm>
            <a:off x="6296951" y="5519737"/>
            <a:ext cx="6414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datetime module </a:t>
            </a:r>
            <a:r>
              <a:rPr lang="en-US" sz="3000"/>
              <a:t>useful</a:t>
            </a:r>
            <a:r>
              <a:rPr lang="en-US" sz="3000"/>
              <a:t> </a:t>
            </a:r>
            <a:r>
              <a:rPr lang="en-US" sz="3000"/>
              <a:t>methods</a:t>
            </a:r>
            <a:endParaRPr sz="3000"/>
          </a:p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49250" lvl="0" marL="13716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date() → Will return us only the date itself without the time</a:t>
            </a:r>
            <a:endParaRPr sz="1900"/>
          </a:p>
          <a:p>
            <a:pPr indent="-3492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time() → Will </a:t>
            </a:r>
            <a:r>
              <a:rPr lang="en-US" sz="1900"/>
              <a:t>return</a:t>
            </a:r>
            <a:r>
              <a:rPr lang="en-US" sz="1900"/>
              <a:t> us only the time itself without the date</a:t>
            </a:r>
            <a:endParaRPr sz="1900"/>
          </a:p>
          <a:p>
            <a:pPr indent="-3492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year() → Will </a:t>
            </a:r>
            <a:r>
              <a:rPr lang="en-US" sz="1900"/>
              <a:t>return the date year number</a:t>
            </a:r>
            <a:endParaRPr sz="1900"/>
          </a:p>
          <a:p>
            <a:pPr indent="-3492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month() → Will return the date month number (1 - Jan, 12 - Dec)</a:t>
            </a:r>
            <a:endParaRPr sz="1900"/>
          </a:p>
          <a:p>
            <a:pPr indent="-3492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day() → Will return the date day number (1 - 31)</a:t>
            </a:r>
            <a:endParaRPr sz="1900"/>
          </a:p>
          <a:p>
            <a:pPr indent="-3492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hour() → Will return the time hour number</a:t>
            </a:r>
            <a:endParaRPr sz="1900"/>
          </a:p>
          <a:p>
            <a:pPr indent="-3492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minute() → Will return the time minute number</a:t>
            </a:r>
            <a:endParaRPr sz="1900"/>
          </a:p>
          <a:p>
            <a:pPr indent="-3492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second() → Will return the time second number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	</a:t>
            </a:r>
            <a:endParaRPr sz="1900"/>
          </a:p>
          <a:p>
            <a:pPr indent="0" lvl="0" marL="1828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1900"/>
            </a:br>
            <a:br>
              <a:rPr lang="en-US" sz="1900"/>
            </a:br>
            <a:br>
              <a:rPr lang="en-US" sz="1900"/>
            </a:b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900"/>
              <a:t>		</a:t>
            </a:r>
            <a:endParaRPr sz="1900"/>
          </a:p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Date() object methods - example</a:t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900"/>
              <a:t>		</a:t>
            </a:r>
            <a:endParaRPr b="1"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7448675" y="4335600"/>
            <a:ext cx="3501900" cy="104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year</a:t>
            </a:r>
            <a:r>
              <a:rPr lang="en-US"/>
              <a:t>() - return the year number (2023)</a:t>
            </a:r>
            <a:br>
              <a:rPr lang="en-US"/>
            </a:br>
            <a:r>
              <a:rPr lang="en-US"/>
              <a:t>month() - return the month number (July)</a:t>
            </a:r>
            <a:br>
              <a:rPr lang="en-US"/>
            </a:br>
            <a:r>
              <a:rPr lang="en-US"/>
              <a:t>day() - return the day number (11)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hour() - return the hour number (1)</a:t>
            </a:r>
            <a:endParaRPr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525" y="2141921"/>
            <a:ext cx="5622849" cy="219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48975" y="2474521"/>
            <a:ext cx="2954175" cy="152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0"/>
          <p:cNvCxnSpPr>
            <a:stCxn id="155" idx="3"/>
            <a:endCxn id="156" idx="1"/>
          </p:cNvCxnSpPr>
          <p:nvPr/>
        </p:nvCxnSpPr>
        <p:spPr>
          <a:xfrm>
            <a:off x="6613374" y="3238758"/>
            <a:ext cx="22356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0"/>
          <p:cNvCxnSpPr>
            <a:stCxn id="154" idx="1"/>
          </p:cNvCxnSpPr>
          <p:nvPr/>
        </p:nvCxnSpPr>
        <p:spPr>
          <a:xfrm rot="10800000">
            <a:off x="6356375" y="4016550"/>
            <a:ext cx="1092300" cy="84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9" name="Google Shape;15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Formatting Dates &amp; Time</a:t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In some cases we will want to change the date and time format. In order to do that we</a:t>
            </a:r>
            <a:br>
              <a:rPr lang="en-US" sz="1900"/>
            </a:br>
            <a:r>
              <a:rPr lang="en-US" sz="1900"/>
              <a:t>	can use </a:t>
            </a:r>
            <a:r>
              <a:rPr b="1" lang="en-US" sz="1900"/>
              <a:t>strftime() </a:t>
            </a:r>
            <a:r>
              <a:rPr lang="en-US" sz="1900"/>
              <a:t>method. </a:t>
            </a:r>
            <a:br>
              <a:rPr lang="en-US" sz="1900"/>
            </a:br>
            <a:r>
              <a:rPr lang="en-US" sz="1900"/>
              <a:t>	The </a:t>
            </a:r>
            <a:r>
              <a:rPr b="1" lang="en-US" sz="1900"/>
              <a:t>strftime() </a:t>
            </a:r>
            <a:r>
              <a:rPr lang="en-US" sz="1900"/>
              <a:t>method gets a string that represent a valid date-time format and transfer the</a:t>
            </a:r>
            <a:br>
              <a:rPr lang="en-US" sz="1900"/>
            </a:br>
            <a:r>
              <a:rPr lang="en-US" sz="1900"/>
              <a:t>	datetime object according to the format provided.</a:t>
            </a:r>
            <a:endParaRPr sz="2700">
              <a:solidFill>
                <a:srgbClr val="25265E"/>
              </a:solidFill>
              <a:highlight>
                <a:srgbClr val="F9FAFC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u="sng"/>
              <a:t> </a:t>
            </a:r>
            <a:endParaRPr sz="1150" u="sng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1900"/>
            </a:br>
            <a:br>
              <a:rPr lang="en-US" sz="1900"/>
            </a:br>
            <a:r>
              <a:rPr lang="en-US" sz="1900"/>
              <a:t>	When writing code that involve Data &amp; Time logic we should choose the best data/time format</a:t>
            </a:r>
            <a:br>
              <a:rPr lang="en-US" sz="1900"/>
            </a:br>
            <a:r>
              <a:rPr lang="en-US" sz="1900"/>
              <a:t>	that will fit our needs. </a:t>
            </a:r>
            <a:endParaRPr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 </a:t>
            </a:r>
            <a:br>
              <a:rPr lang="en-US" sz="1900"/>
            </a:br>
            <a:br>
              <a:rPr lang="en-US" sz="1900"/>
            </a:br>
            <a:endParaRPr sz="1900"/>
          </a:p>
          <a:p>
            <a:pPr indent="0" lvl="0" marL="1828800" rtl="0" algn="l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9460000" y="5366025"/>
            <a:ext cx="2472300" cy="831300"/>
          </a:xfrm>
          <a:prstGeom prst="rect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dd-mm-YYYY format for the Date and HH:MM:SS for the Time</a:t>
            </a:r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350" y="3384600"/>
            <a:ext cx="7831651" cy="2071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1"/>
          <p:cNvCxnSpPr>
            <a:stCxn id="166" idx="0"/>
          </p:cNvCxnSpPr>
          <p:nvPr/>
        </p:nvCxnSpPr>
        <p:spPr>
          <a:xfrm rot="10800000">
            <a:off x="8541850" y="4418025"/>
            <a:ext cx="2154300" cy="948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9" name="Google Shape;16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1988" y="5890275"/>
            <a:ext cx="3104375" cy="83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1"/>
          <p:cNvCxnSpPr>
            <a:stCxn id="167" idx="2"/>
            <a:endCxn id="169" idx="0"/>
          </p:cNvCxnSpPr>
          <p:nvPr/>
        </p:nvCxnSpPr>
        <p:spPr>
          <a:xfrm>
            <a:off x="5544175" y="5456475"/>
            <a:ext cx="0" cy="43380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1" name="Google Shape;17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