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51164fdb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51164fdb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51164fdb7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51164fdb7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2bd6c50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ee2bd6c50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f5bb5b2f6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f5bb5b2f6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e2bd6c50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e2bd6c50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f5bb5b2f6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ef5bb5b2f6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a99f0e83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5a99f0e83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03d82bda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e903d82bda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e903d82bda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903d82bd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e903d82bd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f5bb5b2f6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ef5bb5b2f6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8e2c325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98e2c325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903d82bda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e903d82bda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e903d82bda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02f8b12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f02f8b12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f02f8b12f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46bf6ed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d46bf6ed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4f732aa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eb4f732aa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f5bb5b2f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f5bb5b2f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d57176f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bd57176f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f5bb5b2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f5bb5b2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f5bb5b2f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f5bb5b2f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f5bb5b2f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ef5bb5b2f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795286"/>
            <a:ext cx="9364326" cy="5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50">
                <a:highlight>
                  <a:srgbClr val="FFFFFF"/>
                </a:highlight>
              </a:rPr>
              <a:t>The finally Keyword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The </a:t>
            </a:r>
            <a:r>
              <a:rPr b="1" lang="en-US" sz="1900"/>
              <a:t>finally</a:t>
            </a:r>
            <a:r>
              <a:rPr lang="en-US" sz="1900"/>
              <a:t> statement lets you execute code, after </a:t>
            </a:r>
            <a:r>
              <a:rPr b="1" lang="en-US" sz="1900"/>
              <a:t>try...except</a:t>
            </a:r>
            <a:r>
              <a:rPr lang="en-US" sz="1900"/>
              <a:t>, regardless of the result.</a:t>
            </a:r>
            <a:br>
              <a:rPr lang="en-US" sz="1900"/>
            </a:br>
            <a:r>
              <a:rPr lang="en-US" sz="1900"/>
              <a:t>Meaning that the block inside the finally statement </a:t>
            </a:r>
            <a:r>
              <a:rPr lang="en-US" sz="1900" u="sng"/>
              <a:t>will be always executed</a:t>
            </a:r>
            <a:r>
              <a:rPr lang="en-US" sz="1900"/>
              <a:t>. 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r>
              <a:rPr lang="en-US" sz="1900"/>
              <a:t>							try:</a:t>
            </a:r>
            <a:br>
              <a:rPr lang="en-US" sz="1900"/>
            </a:br>
            <a:r>
              <a:rPr lang="en-US" sz="1900"/>
              <a:t>								//  Block of code to try</a:t>
            </a:r>
            <a:br>
              <a:rPr lang="en-US" sz="1900"/>
            </a:br>
            <a:r>
              <a:rPr lang="en-US" sz="1900"/>
              <a:t>							except Exception as e:</a:t>
            </a:r>
            <a:endParaRPr sz="1900"/>
          </a:p>
          <a:p>
            <a:pPr indent="457200" lvl="0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//  Block of code to handle errors</a:t>
            </a:r>
            <a:endParaRPr sz="1900"/>
          </a:p>
          <a:p>
            <a:pPr indent="0" lvl="0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finally:</a:t>
            </a:r>
            <a:endParaRPr sz="1900"/>
          </a:p>
          <a:p>
            <a:pPr indent="0" lvl="0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// Block of code that always be executed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-US" sz="1900"/>
            </a:br>
            <a:endParaRPr b="1"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3781875" y="2706175"/>
            <a:ext cx="5395800" cy="316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50">
                <a:highlight>
                  <a:srgbClr val="FFFFFF"/>
                </a:highlight>
              </a:rPr>
              <a:t>The finally Keyword Example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US" sz="1900"/>
            </a:br>
            <a:endParaRPr b="1"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7648250" y="5036625"/>
            <a:ext cx="2682600" cy="10635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When executing this program, the code inside the finally  block will always be executed, regardless the try..except result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25" y="2030075"/>
            <a:ext cx="6042799" cy="2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3525" y="3025500"/>
            <a:ext cx="3724500" cy="8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3"/>
          <p:cNvCxnSpPr>
            <a:stCxn id="194" idx="3"/>
            <a:endCxn id="195" idx="1"/>
          </p:cNvCxnSpPr>
          <p:nvPr/>
        </p:nvCxnSpPr>
        <p:spPr>
          <a:xfrm>
            <a:off x="6578824" y="3429000"/>
            <a:ext cx="13947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>
            <a:stCxn id="193" idx="1"/>
          </p:cNvCxnSpPr>
          <p:nvPr/>
        </p:nvCxnSpPr>
        <p:spPr>
          <a:xfrm rot="10800000">
            <a:off x="2877050" y="4228575"/>
            <a:ext cx="4771200" cy="133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When should we use error handling?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Not every time we will want to handle our errors since errors are good indicator that</a:t>
            </a:r>
            <a:br>
              <a:rPr lang="en-US" sz="1900"/>
            </a:br>
            <a:r>
              <a:rPr lang="en-US" sz="1900"/>
              <a:t>		we have a problem in our code.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</a:t>
            </a:r>
            <a:br>
              <a:rPr lang="en-US" sz="1900"/>
            </a:br>
            <a:r>
              <a:rPr lang="en-US" sz="1900"/>
              <a:t>		What is the best practice to use error handling: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have a specific use case that required from us to handle exceptions. 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have a useful logic to handle it rather then just throw it back to the client. </a:t>
            </a:r>
            <a:endParaRPr sz="1900"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910" y="1436548"/>
            <a:ext cx="9932175" cy="398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Introducing Python Lambda Function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</a:t>
            </a:r>
            <a:r>
              <a:rPr b="1" lang="en-US" sz="1900"/>
              <a:t>Lambda</a:t>
            </a:r>
            <a:r>
              <a:rPr b="1" lang="en-US" sz="1900"/>
              <a:t> functions </a:t>
            </a:r>
            <a:r>
              <a:rPr lang="en-US" sz="1900"/>
              <a:t>in Python are performing just like regular functions but</a:t>
            </a:r>
            <a:r>
              <a:rPr lang="en-US" sz="1900"/>
              <a:t> allow us to write</a:t>
            </a:r>
            <a:br>
              <a:rPr lang="en-US" sz="1900"/>
            </a:br>
            <a:r>
              <a:rPr lang="en-US" sz="1900"/>
              <a:t>		</a:t>
            </a:r>
            <a:r>
              <a:rPr lang="en-US" sz="1900" u="sng"/>
              <a:t>shorter function syntax</a:t>
            </a:r>
            <a:r>
              <a:rPr lang="en-US" sz="1900"/>
              <a:t>. 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can chose to use lambda functions or regular functions, regarding performance there is no</a:t>
            </a:r>
            <a:br>
              <a:rPr lang="en-US" sz="1900"/>
            </a:br>
            <a:r>
              <a:rPr lang="en-US" sz="1900"/>
              <a:t>	difference at all between them.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lang="en-US" sz="1900"/>
            </a:br>
            <a:r>
              <a:rPr lang="en-US" sz="1900"/>
              <a:t>	Even if you only chose to use regular function it's still important to understand how lambda</a:t>
            </a:r>
            <a:br>
              <a:rPr lang="en-US" sz="1900"/>
            </a:br>
            <a:r>
              <a:rPr lang="en-US" sz="1900"/>
              <a:t>	functions are working because it's most likely that you will see lambda functions in others</a:t>
            </a:r>
            <a:br>
              <a:rPr lang="en-US" sz="1900"/>
            </a:br>
            <a:r>
              <a:rPr lang="en-US" sz="1900"/>
              <a:t>	code or online. </a:t>
            </a:r>
            <a:br>
              <a:rPr lang="en-US" sz="1900"/>
            </a:br>
            <a:br>
              <a:rPr lang="en-US" sz="1900"/>
            </a:br>
            <a:r>
              <a:rPr lang="en-US" sz="1900"/>
              <a:t>	</a:t>
            </a:r>
            <a:r>
              <a:rPr b="1" lang="en-US" sz="1900">
                <a:solidFill>
                  <a:srgbClr val="FF0000"/>
                </a:solidFill>
              </a:rPr>
              <a:t>Note: </a:t>
            </a:r>
            <a:r>
              <a:rPr lang="en-US" sz="1900" u="sng"/>
              <a:t>Lambda function can’t execute comlex code involving conditions</a:t>
            </a:r>
            <a:r>
              <a:rPr lang="en-US" sz="1900"/>
              <a:t> so if you need</a:t>
            </a:r>
            <a:br>
              <a:rPr lang="en-US" sz="1900"/>
            </a:br>
            <a:r>
              <a:rPr lang="en-US" sz="1900"/>
              <a:t>	conditions in your function logic you should use regular functions only.</a:t>
            </a:r>
            <a:br>
              <a:rPr lang="en-US" sz="1900"/>
            </a:br>
            <a:r>
              <a:rPr lang="en-US" sz="1900"/>
              <a:t>	</a:t>
            </a:r>
            <a:endParaRPr sz="1900"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Lambda function</a:t>
            </a:r>
            <a:r>
              <a:rPr lang="en-US" sz="3000"/>
              <a:t> syntax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 order to create an arrow function we just need to use this pattern: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Unlike </a:t>
            </a:r>
            <a:r>
              <a:rPr lang="en-US" sz="1900"/>
              <a:t>regular</a:t>
            </a:r>
            <a:r>
              <a:rPr lang="en-US" sz="1900"/>
              <a:t> functions, with lambda </a:t>
            </a:r>
            <a:r>
              <a:rPr lang="en-US" sz="1900"/>
              <a:t>functions</a:t>
            </a:r>
            <a:r>
              <a:rPr lang="en-US" sz="1900"/>
              <a:t> we don’t need to use the function keyword and we </a:t>
            </a:r>
            <a:r>
              <a:rPr lang="en-US" sz="1900"/>
              <a:t>don't</a:t>
            </a:r>
            <a:r>
              <a:rPr lang="en-US" sz="1900"/>
              <a:t> have to define the function name.</a:t>
            </a:r>
            <a:br>
              <a:rPr lang="en-US" sz="1900"/>
            </a:br>
            <a:r>
              <a:rPr lang="en-US" sz="1900"/>
              <a:t>With lambda </a:t>
            </a:r>
            <a:r>
              <a:rPr lang="en-US" sz="1900"/>
              <a:t>functions</a:t>
            </a:r>
            <a:r>
              <a:rPr lang="en-US" sz="1900"/>
              <a:t> we just need to mention the function parameters, and the operation we want to perform on those parameters.</a:t>
            </a:r>
            <a:endParaRPr sz="23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3351525" y="1950250"/>
            <a:ext cx="6294300" cy="53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lambda {</a:t>
            </a:r>
            <a:r>
              <a:rPr lang="en-US" sz="2100">
                <a:solidFill>
                  <a:schemeClr val="dk1"/>
                </a:solidFill>
              </a:rPr>
              <a:t>parameter 1}, {parameter 2} : {Operation} </a:t>
            </a:r>
            <a:endParaRPr sz="2100"/>
          </a:p>
        </p:txBody>
      </p:sp>
      <p:sp>
        <p:nvSpPr>
          <p:cNvPr id="229" name="Google Shape;229;p27"/>
          <p:cNvSpPr txBox="1"/>
          <p:nvPr/>
        </p:nvSpPr>
        <p:spPr>
          <a:xfrm>
            <a:off x="6662950" y="4006900"/>
            <a:ext cx="27432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declaring a lambda </a:t>
            </a:r>
            <a:r>
              <a:rPr lang="en-US"/>
              <a:t>function</a:t>
            </a:r>
            <a:r>
              <a:rPr lang="en-US"/>
              <a:t> with 1 parameter called “name” and </a:t>
            </a:r>
            <a:r>
              <a:rPr lang="en-US"/>
              <a:t>assign</a:t>
            </a:r>
            <a:r>
              <a:rPr lang="en-US"/>
              <a:t> it to variable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6553600" y="6105850"/>
            <a:ext cx="29619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calling the variable we created we can execute our arrow </a:t>
            </a:r>
            <a:r>
              <a:rPr lang="en-US"/>
              <a:t>function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350" y="5029690"/>
            <a:ext cx="5588275" cy="87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3036" y="5265063"/>
            <a:ext cx="2137889" cy="40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7"/>
          <p:cNvCxnSpPr>
            <a:stCxn id="231" idx="3"/>
            <a:endCxn id="232" idx="1"/>
          </p:cNvCxnSpPr>
          <p:nvPr/>
        </p:nvCxnSpPr>
        <p:spPr>
          <a:xfrm>
            <a:off x="6787625" y="5468308"/>
            <a:ext cx="23154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7"/>
          <p:cNvCxnSpPr>
            <a:stCxn id="229" idx="1"/>
          </p:cNvCxnSpPr>
          <p:nvPr/>
        </p:nvCxnSpPr>
        <p:spPr>
          <a:xfrm flipH="1">
            <a:off x="3813850" y="4422550"/>
            <a:ext cx="2849100" cy="90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>
            <a:stCxn id="230" idx="1"/>
          </p:cNvCxnSpPr>
          <p:nvPr/>
        </p:nvCxnSpPr>
        <p:spPr>
          <a:xfrm rot="10800000">
            <a:off x="3044500" y="5834350"/>
            <a:ext cx="3509100" cy="57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6" name="Google Shape;23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Filter Array using lambda function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Lambda functions can be useful in case we want to perform filtering operation on array.</a:t>
            </a:r>
            <a:br>
              <a:rPr lang="en-US" sz="1900"/>
            </a:br>
            <a:r>
              <a:rPr lang="en-US" sz="1900"/>
              <a:t>Once we use the filter() function we can pass as parameter lambda function as the filter logic we want to apply on the array elements.</a:t>
            </a:r>
            <a:br>
              <a:rPr lang="en-US" sz="1900"/>
            </a:br>
            <a:br>
              <a:rPr lang="en-US" sz="1900"/>
            </a:br>
            <a:r>
              <a:rPr lang="en-US" sz="1900"/>
              <a:t>For example - Filter all array elements above 10: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25" y="3771375"/>
            <a:ext cx="5841125" cy="18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7450" y="4416513"/>
            <a:ext cx="1600675" cy="51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8"/>
          <p:cNvCxnSpPr>
            <a:stCxn id="245" idx="3"/>
            <a:endCxn id="246" idx="1"/>
          </p:cNvCxnSpPr>
          <p:nvPr/>
        </p:nvCxnSpPr>
        <p:spPr>
          <a:xfrm>
            <a:off x="6377149" y="4673225"/>
            <a:ext cx="3720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8"/>
          <p:cNvCxnSpPr>
            <a:stCxn id="249" idx="1"/>
          </p:cNvCxnSpPr>
          <p:nvPr/>
        </p:nvCxnSpPr>
        <p:spPr>
          <a:xfrm rot="10800000">
            <a:off x="5263575" y="4674475"/>
            <a:ext cx="3127800" cy="110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8"/>
          <p:cNvSpPr txBox="1"/>
          <p:nvPr/>
        </p:nvSpPr>
        <p:spPr>
          <a:xfrm>
            <a:off x="8391375" y="5359525"/>
            <a:ext cx="27432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provide to the filter() function lambda function as </a:t>
            </a:r>
            <a:r>
              <a:rPr lang="en-US"/>
              <a:t>parameter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</a:t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Error Handling &amp; Arrow Functions</a:t>
            </a: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</a:t>
            </a:r>
            <a:r>
              <a:rPr lang="en-US" sz="3000"/>
              <a:t>Error Handling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are managing a shopping website, each customer that want to shop need to pass the name of the product that he wants.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your storage you have a </a:t>
            </a:r>
            <a:r>
              <a:rPr lang="en-US" sz="2000"/>
              <a:t>dictionary</a:t>
            </a:r>
            <a:r>
              <a:rPr lang="en-US" sz="2000"/>
              <a:t> contain all the product names as keys and the </a:t>
            </a:r>
            <a:r>
              <a:rPr lang="en-US" sz="2000"/>
              <a:t>amount</a:t>
            </a:r>
            <a:r>
              <a:rPr lang="en-US" sz="2000"/>
              <a:t> you have from them in the stock as the value.</a:t>
            </a:r>
            <a:br>
              <a:rPr lang="en-US" sz="2000"/>
            </a:br>
            <a:r>
              <a:rPr lang="en-US" sz="2000"/>
              <a:t>For example: { “</a:t>
            </a:r>
            <a:r>
              <a:rPr lang="en-US" sz="2000"/>
              <a:t>banana</a:t>
            </a:r>
            <a:r>
              <a:rPr lang="en-US" sz="2000"/>
              <a:t>” : 10, orange: 25 } 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Your program should handle all the buy </a:t>
            </a:r>
            <a:r>
              <a:rPr lang="en-US" sz="2000"/>
              <a:t>requests</a:t>
            </a:r>
            <a:r>
              <a:rPr lang="en-US" sz="2000"/>
              <a:t> from the customers.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9225" y="0"/>
            <a:ext cx="1472774" cy="14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Error Handling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u="sng"/>
              <a:t>Instructions:</a:t>
            </a:r>
            <a:endParaRPr sz="17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/>
              <a:t>Your mission is to implement all the following instructions:</a:t>
            </a:r>
            <a:endParaRPr sz="1700"/>
          </a:p>
          <a:p>
            <a:pPr indent="-3365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Create the storage dictionary with at least 5 items that are available to buy in your shop.</a:t>
            </a:r>
            <a:endParaRPr sz="1700"/>
          </a:p>
          <a:p>
            <a:pPr indent="-3365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Create a buy_item() function that allow your customers to buy the items inside your storage dictionary. </a:t>
            </a:r>
            <a:br>
              <a:rPr lang="en-US" sz="1700"/>
            </a:br>
            <a:r>
              <a:rPr lang="en-US" sz="1700"/>
              <a:t>Note that your customers can buy </a:t>
            </a:r>
            <a:r>
              <a:rPr lang="en-US" sz="1700" u="sng"/>
              <a:t>more then 1 unit</a:t>
            </a:r>
            <a:r>
              <a:rPr lang="en-US" sz="1700"/>
              <a:t> from the same item. </a:t>
            </a:r>
            <a:endParaRPr sz="1700"/>
          </a:p>
          <a:p>
            <a:pPr indent="-3365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Everytime an item being bought you should reduce its amount from the storage. </a:t>
            </a:r>
            <a:endParaRPr sz="1700"/>
          </a:p>
          <a:p>
            <a:pPr indent="-3365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You should apply error handling and throw custom errors when:</a:t>
            </a:r>
            <a:endParaRPr sz="1700"/>
          </a:p>
          <a:p>
            <a:pPr indent="-336550" lvl="1" marL="2343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The customer request an item that is not appear in the storage </a:t>
            </a:r>
            <a:endParaRPr sz="1700"/>
          </a:p>
          <a:p>
            <a:pPr indent="-336550" lvl="1" marL="2343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The customer request to buy more units than you have in your storage</a:t>
            </a:r>
            <a:endParaRPr sz="1700"/>
          </a:p>
          <a:p>
            <a:pPr indent="-33655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Your program should catch every error and print the error message</a:t>
            </a:r>
            <a:br>
              <a:rPr lang="en-US" sz="1700"/>
            </a:br>
            <a:endParaRPr sz="1700"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225" y="0"/>
            <a:ext cx="1472774" cy="14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Last lecture reminder </a:t>
            </a:r>
            <a:br>
              <a:rPr lang="en-US" sz="3000">
                <a:solidFill>
                  <a:srgbClr val="595959"/>
                </a:solidFill>
              </a:rPr>
            </a:br>
            <a:endParaRPr sz="3000">
              <a:solidFill>
                <a:srgbClr val="595959"/>
              </a:solidFill>
            </a:endParaRPr>
          </a:p>
          <a:p>
            <a:pPr indent="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learned about: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Date and Time Python module - properties and methods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Math </a:t>
            </a:r>
            <a:r>
              <a:rPr lang="en-US" sz="1900"/>
              <a:t>Python module</a:t>
            </a:r>
            <a:r>
              <a:rPr lang="en-US" sz="1900"/>
              <a:t> - properties and methods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Random</a:t>
            </a:r>
            <a:r>
              <a:rPr lang="en-US" sz="1900"/>
              <a:t> Python module - properties and methods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String data type - properties and methods</a:t>
            </a:r>
            <a:endParaRPr sz="1900"/>
          </a:p>
          <a:p>
            <a:pPr indent="-349250" lvl="1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split() method</a:t>
            </a:r>
            <a:endParaRPr sz="1900"/>
          </a:p>
          <a:p>
            <a:pPr indent="-349250" lvl="1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lower</a:t>
            </a:r>
            <a:r>
              <a:rPr lang="en-US" sz="1900"/>
              <a:t>() / upper() methods</a:t>
            </a:r>
            <a:endParaRPr sz="1900"/>
          </a:p>
          <a:p>
            <a:pPr indent="-349250" lvl="1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find() method</a:t>
            </a:r>
            <a:endParaRPr sz="1900"/>
          </a:p>
          <a:p>
            <a:pPr indent="-349250" lvl="1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format() method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Different ways to concatenate strings with Python</a:t>
            </a:r>
            <a:endParaRPr sz="19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375" y="-2"/>
            <a:ext cx="3393623" cy="2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</a:t>
            </a:r>
            <a:r>
              <a:rPr b="1" lang="en-US" sz="3400"/>
              <a:t> 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Error Handling &amp; Arrow Functions Solution</a:t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925" y="1351747"/>
            <a:ext cx="9144300" cy="4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639" y="735127"/>
            <a:ext cx="9864725" cy="5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is an error?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As a developer we can distinguish between 2 types of errors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US" sz="1900"/>
              <a:t>Business logic errors -</a:t>
            </a:r>
            <a:r>
              <a:rPr lang="en-US" sz="1900"/>
              <a:t> errors that occurred due to wrong logic we implemented.</a:t>
            </a:r>
            <a:br>
              <a:rPr lang="en-US" sz="1900"/>
            </a:br>
            <a:r>
              <a:rPr lang="en-US" sz="1900"/>
              <a:t>For example - our code returned the student last exam grade while according to the Business logic it should have returned the student exam average.</a:t>
            </a:r>
            <a:br>
              <a:rPr lang="en-US" sz="1900"/>
            </a:b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-US" sz="1900"/>
              <a:t>Code errors - </a:t>
            </a:r>
            <a:r>
              <a:rPr lang="en-US" sz="1900"/>
              <a:t>errors that occured due to wrong syntax or wrong use of the code. </a:t>
            </a:r>
            <a:br>
              <a:rPr lang="en-US" sz="1900"/>
            </a:br>
            <a:r>
              <a:rPr lang="en-US" sz="1900"/>
              <a:t>For example - try to call a variable without annonce it first.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</a:t>
            </a:r>
            <a:br>
              <a:rPr lang="en-US" sz="1900"/>
            </a:br>
            <a:r>
              <a:rPr lang="en-US" sz="1900"/>
              <a:t>		When we talk about </a:t>
            </a:r>
            <a:r>
              <a:rPr b="1" lang="en-US" sz="1900"/>
              <a:t>error handling</a:t>
            </a:r>
            <a:r>
              <a:rPr lang="en-US" sz="1900"/>
              <a:t>, most of the cases we are talking about handling with</a:t>
            </a:r>
            <a:br>
              <a:rPr lang="en-US" sz="1900"/>
            </a:br>
            <a:r>
              <a:rPr lang="en-US" sz="1900"/>
              <a:t>		code errors, but we can apply this approach on Business logic errors as well.</a:t>
            </a:r>
            <a:endParaRPr sz="19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Error() object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Every time we see an error during our code execution, behind the scene the Interpreter is</a:t>
            </a:r>
            <a:br>
              <a:rPr lang="en-US" sz="1900"/>
            </a:br>
            <a:r>
              <a:rPr lang="en-US" sz="1900"/>
              <a:t>	generating an Error() object. </a:t>
            </a:r>
            <a:br>
              <a:rPr lang="en-US" sz="1900"/>
            </a:br>
            <a:r>
              <a:rPr lang="en-US" sz="1900"/>
              <a:t>	Like every other object in python, the error object also has its own properties and</a:t>
            </a:r>
            <a:br>
              <a:rPr lang="en-US" sz="1900"/>
            </a:br>
            <a:r>
              <a:rPr lang="en-US" sz="1900"/>
              <a:t>	methods.</a:t>
            </a:r>
            <a:br>
              <a:rPr lang="en-US" sz="1900"/>
            </a:br>
            <a:r>
              <a:rPr lang="en-US" sz="1900"/>
              <a:t>	</a:t>
            </a:r>
            <a:br>
              <a:rPr lang="en-US" sz="1900"/>
            </a:br>
            <a:r>
              <a:rPr lang="en-US" sz="1900"/>
              <a:t>	The most useful error property is the </a:t>
            </a:r>
            <a:r>
              <a:rPr b="1" lang="en-US" sz="1900"/>
              <a:t>message</a:t>
            </a:r>
            <a:r>
              <a:rPr lang="en-US" sz="1900"/>
              <a:t> property: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The message property -</a:t>
            </a:r>
            <a:r>
              <a:rPr lang="en-US" sz="1900"/>
              <a:t> specify the message that this error holding.</a:t>
            </a:r>
            <a:br>
              <a:rPr lang="en-US" sz="1900"/>
            </a:br>
            <a:r>
              <a:rPr lang="en-US" sz="1900"/>
              <a:t>Error messages are useful to let the application user / developer more information about the cause for the error.</a:t>
            </a:r>
            <a:br>
              <a:rPr lang="en-US" sz="1900"/>
            </a:br>
            <a:r>
              <a:rPr lang="en-US" sz="1900"/>
              <a:t>We can have errors without messages but this is not recommended to do.</a:t>
            </a:r>
            <a:br>
              <a:rPr lang="en-US" sz="1900"/>
            </a:b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error types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Syntax Error - </a:t>
            </a:r>
            <a:r>
              <a:rPr lang="en-US" sz="1900"/>
              <a:t>occurred when we write non appropriate Python exprecition</a:t>
            </a:r>
            <a:endParaRPr sz="19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Name Error</a:t>
            </a:r>
            <a:r>
              <a:rPr lang="en-US" sz="1900"/>
              <a:t> - occurred when we try to call a non-existent variable or function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562775" y="1901550"/>
            <a:ext cx="14067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Invalid elif type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135200" y="4408450"/>
            <a:ext cx="2546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try to call getAge() function which is not defined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825" y="1901550"/>
            <a:ext cx="3691275" cy="18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150" y="2240988"/>
            <a:ext cx="3412325" cy="115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8"/>
          <p:cNvCxnSpPr>
            <a:stCxn id="133" idx="3"/>
            <a:endCxn id="134" idx="1"/>
          </p:cNvCxnSpPr>
          <p:nvPr/>
        </p:nvCxnSpPr>
        <p:spPr>
          <a:xfrm>
            <a:off x="5297100" y="2817025"/>
            <a:ext cx="30780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1" idx="1"/>
          </p:cNvCxnSpPr>
          <p:nvPr/>
        </p:nvCxnSpPr>
        <p:spPr>
          <a:xfrm flipH="1">
            <a:off x="2776675" y="2101650"/>
            <a:ext cx="2786100" cy="72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825" y="4886375"/>
            <a:ext cx="4301950" cy="1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6563" y="5101585"/>
            <a:ext cx="3691275" cy="872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>
            <a:stCxn id="137" idx="3"/>
            <a:endCxn id="138" idx="1"/>
          </p:cNvCxnSpPr>
          <p:nvPr/>
        </p:nvCxnSpPr>
        <p:spPr>
          <a:xfrm>
            <a:off x="5907775" y="5537725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32" idx="1"/>
          </p:cNvCxnSpPr>
          <p:nvPr/>
        </p:nvCxnSpPr>
        <p:spPr>
          <a:xfrm flipH="1">
            <a:off x="5073800" y="4716250"/>
            <a:ext cx="1061400" cy="90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</a:t>
            </a:r>
            <a:r>
              <a:rPr lang="en-US" sz="3000"/>
              <a:t> error types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-3365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Attribute</a:t>
            </a:r>
            <a:r>
              <a:rPr b="1" lang="en-US" sz="1700"/>
              <a:t> Error - </a:t>
            </a:r>
            <a:r>
              <a:rPr lang="en-US" sz="1700"/>
              <a:t>occurred when we try to call an undefined property or method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65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Custom</a:t>
            </a:r>
            <a:r>
              <a:rPr b="1" lang="en-US" sz="1700"/>
              <a:t> Error</a:t>
            </a:r>
            <a:r>
              <a:rPr lang="en-US" sz="1700"/>
              <a:t> - We can create our own error using the </a:t>
            </a:r>
            <a:r>
              <a:rPr b="1" lang="en-US" sz="1700"/>
              <a:t>Exception</a:t>
            </a:r>
            <a:r>
              <a:rPr b="1" lang="en-US" sz="1700"/>
              <a:t>()</a:t>
            </a:r>
            <a:r>
              <a:rPr lang="en-US" sz="1700"/>
              <a:t> object and the </a:t>
            </a:r>
            <a:r>
              <a:rPr b="1" lang="en-US" sz="1700"/>
              <a:t>raise</a:t>
            </a:r>
            <a:r>
              <a:rPr lang="en-US" sz="1700"/>
              <a:t> keyword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202100" y="1825050"/>
            <a:ext cx="2546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try to call upper() method on None variable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50" y="2300337"/>
            <a:ext cx="4146875" cy="12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575" y="2503088"/>
            <a:ext cx="5051399" cy="80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>
            <a:stCxn id="149" idx="3"/>
            <a:endCxn id="150" idx="1"/>
          </p:cNvCxnSpPr>
          <p:nvPr/>
        </p:nvCxnSpPr>
        <p:spPr>
          <a:xfrm>
            <a:off x="4906225" y="2903250"/>
            <a:ext cx="19755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8" idx="1"/>
          </p:cNvCxnSpPr>
          <p:nvPr/>
        </p:nvCxnSpPr>
        <p:spPr>
          <a:xfrm flipH="1">
            <a:off x="3847300" y="2132850"/>
            <a:ext cx="1354800" cy="93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275" y="4416650"/>
            <a:ext cx="5285226" cy="22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3150" y="4561013"/>
            <a:ext cx="4234625" cy="192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9"/>
          <p:cNvCxnSpPr>
            <a:stCxn id="153" idx="3"/>
            <a:endCxn id="154" idx="1"/>
          </p:cNvCxnSpPr>
          <p:nvPr/>
        </p:nvCxnSpPr>
        <p:spPr>
          <a:xfrm>
            <a:off x="6044501" y="5523425"/>
            <a:ext cx="15885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How should we apply error handling</a:t>
            </a:r>
            <a:r>
              <a:rPr lang="en-US" sz="3000"/>
              <a:t>?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/>
              <a:t>Error handling is basically how we want to handle the errors that we might get in our code.</a:t>
            </a:r>
            <a:br>
              <a:rPr lang="en-US" sz="1700"/>
            </a:br>
            <a:r>
              <a:rPr lang="en-US" sz="1700"/>
              <a:t>	By handling those errors, we notify the interpreter not to fail the execution of the code.</a:t>
            </a:r>
            <a:br>
              <a:rPr lang="en-US" sz="1700"/>
            </a:br>
            <a:r>
              <a:rPr lang="en-US" sz="1700"/>
              <a:t>	Instead we are giving it the commands that we want to run in case of an error.</a:t>
            </a:r>
            <a:endParaRPr sz="17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700"/>
            </a:br>
            <a:r>
              <a:rPr lang="en-US" sz="1700"/>
              <a:t>	</a:t>
            </a:r>
            <a:r>
              <a:rPr lang="en-US" sz="1700" u="sng"/>
              <a:t>Error handling syntax:</a:t>
            </a:r>
            <a:endParaRPr sz="1700" u="sng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/>
              <a:t>In order to apply error handling on our code we need to use the </a:t>
            </a:r>
            <a:r>
              <a:rPr b="1" lang="en-US" sz="1700"/>
              <a:t>try</a:t>
            </a:r>
            <a:r>
              <a:rPr lang="en-US" sz="1700"/>
              <a:t> and </a:t>
            </a:r>
            <a:r>
              <a:rPr b="1" lang="en-US" sz="1700"/>
              <a:t>except</a:t>
            </a:r>
            <a:r>
              <a:rPr lang="en-US" sz="1700"/>
              <a:t> Python</a:t>
            </a:r>
            <a:br>
              <a:rPr lang="en-US" sz="1700"/>
            </a:br>
            <a:r>
              <a:rPr lang="en-US" sz="1700"/>
              <a:t>	keywords. </a:t>
            </a:r>
            <a:endParaRPr sz="1700"/>
          </a:p>
          <a:p>
            <a:pPr indent="-3365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Try - </a:t>
            </a:r>
            <a:r>
              <a:rPr lang="en-US" sz="1700"/>
              <a:t>we should put in the </a:t>
            </a:r>
            <a:r>
              <a:rPr b="1" lang="en-US" sz="1700"/>
              <a:t>try block</a:t>
            </a:r>
            <a:r>
              <a:rPr lang="en-US" sz="1700"/>
              <a:t> all the code that we think might cause an error.</a:t>
            </a:r>
            <a:br>
              <a:rPr lang="en-US" sz="1700"/>
            </a:br>
            <a:r>
              <a:rPr lang="en-US" sz="1700"/>
              <a:t>We basically are telling the interpreter “try” to run this code. </a:t>
            </a:r>
            <a:endParaRPr sz="17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700"/>
              <a:t>Except - </a:t>
            </a:r>
            <a:r>
              <a:rPr lang="en-US" sz="1700"/>
              <a:t>inside the </a:t>
            </a:r>
            <a:r>
              <a:rPr b="1" lang="en-US" sz="1700"/>
              <a:t>except block </a:t>
            </a:r>
            <a:r>
              <a:rPr lang="en-US" sz="1700"/>
              <a:t>we are putting the code we want the interpreter to execute</a:t>
            </a:r>
            <a:br>
              <a:rPr lang="en-US" sz="1700"/>
            </a:br>
            <a:r>
              <a:rPr lang="en-US" sz="1700"/>
              <a:t>incase of an error that happened in the “try” block.</a:t>
            </a:r>
            <a:br>
              <a:rPr lang="en-US" sz="1700"/>
            </a:br>
            <a:r>
              <a:rPr lang="en-US" sz="1700"/>
              <a:t>Right after the catch keyword we are saving </a:t>
            </a:r>
            <a:r>
              <a:rPr lang="en-US" sz="1700" u="sng"/>
              <a:t>a pointer to the error we catched</a:t>
            </a:r>
            <a:r>
              <a:rPr lang="en-US" sz="1700"/>
              <a:t> so we can have a reference to it.</a:t>
            </a:r>
            <a:br>
              <a:rPr lang="en-US" sz="1900"/>
            </a:br>
            <a:endParaRPr sz="1900"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Error handling syntax - Example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For the error handling example let's use our checkAge() function.</a:t>
            </a:r>
            <a:br>
              <a:rPr lang="en-US" sz="1900"/>
            </a:br>
            <a:r>
              <a:rPr lang="en-US" sz="1900"/>
              <a:t>As described in the code, this function will generate a </a:t>
            </a:r>
            <a:r>
              <a:rPr b="1" lang="en-US" sz="1900"/>
              <a:t>custom error</a:t>
            </a:r>
            <a:br>
              <a:rPr lang="en-US" sz="1900"/>
            </a:br>
            <a:r>
              <a:rPr lang="en-US" sz="1900"/>
              <a:t>if the age parameter will be less than 5. </a:t>
            </a:r>
            <a:endParaRPr sz="19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7497225" y="2939950"/>
            <a:ext cx="29619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the </a:t>
            </a:r>
            <a:r>
              <a:rPr b="1" lang="en-US"/>
              <a:t>try block</a:t>
            </a:r>
            <a:r>
              <a:rPr lang="en-US"/>
              <a:t> we are putting the code that may </a:t>
            </a:r>
            <a:r>
              <a:rPr lang="en-US"/>
              <a:t>cause</a:t>
            </a:r>
            <a:r>
              <a:rPr lang="en-US"/>
              <a:t> an </a:t>
            </a:r>
            <a:r>
              <a:rPr lang="en-US"/>
              <a:t>exception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7286025" y="5359525"/>
            <a:ext cx="33843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the </a:t>
            </a:r>
            <a:r>
              <a:rPr b="1" lang="en-US"/>
              <a:t>exception</a:t>
            </a:r>
            <a:r>
              <a:rPr b="1" lang="en-US"/>
              <a:t> block </a:t>
            </a:r>
            <a:r>
              <a:rPr lang="en-US"/>
              <a:t>we are putting the code we want the program to execute in case it catched an exception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25" y="3050000"/>
            <a:ext cx="5316025" cy="29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100" y="4183600"/>
            <a:ext cx="4069024" cy="65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1"/>
          <p:cNvCxnSpPr>
            <a:stCxn id="173" idx="3"/>
            <a:endCxn id="174" idx="1"/>
          </p:cNvCxnSpPr>
          <p:nvPr/>
        </p:nvCxnSpPr>
        <p:spPr>
          <a:xfrm>
            <a:off x="5852050" y="4512637"/>
            <a:ext cx="17772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>
            <a:stCxn id="170" idx="1"/>
          </p:cNvCxnSpPr>
          <p:nvPr/>
        </p:nvCxnSpPr>
        <p:spPr>
          <a:xfrm flipH="1">
            <a:off x="1870425" y="3355600"/>
            <a:ext cx="5626800" cy="155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>
            <a:stCxn id="171" idx="1"/>
          </p:cNvCxnSpPr>
          <p:nvPr/>
        </p:nvCxnSpPr>
        <p:spPr>
          <a:xfrm rot="10800000">
            <a:off x="3267525" y="5388175"/>
            <a:ext cx="4018500" cy="38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