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b0936e1c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5b0936e1c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5116c68f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1e5116c68f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5116c68f2_1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e5116c68f2_1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5116c68f2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e5116c68f2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e5116c68f2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e5116c68f2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5116c68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e5116c68f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l">
              <a:spcBef>
                <a:spcPts val="0"/>
              </a:spcBef>
              <a:spcAft>
                <a:spcPts val="0"/>
              </a:spcAft>
              <a:buNone/>
            </a:pPr>
            <a:r>
              <a:t/>
            </a:r>
            <a:endParaRPr/>
          </a:p>
        </p:txBody>
      </p:sp>
      <p:sp>
        <p:nvSpPr>
          <p:cNvPr id="130" name="Google Shape;130;g1e5116c68f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0" marR="0" rtl="0" algn="l">
              <a:spcBef>
                <a:spcPts val="0"/>
              </a:spcBef>
              <a:buNone/>
              <a:defRPr b="0" i="0" sz="1200" u="none" cap="none" strike="noStrike">
                <a:solidFill>
                  <a:srgbClr val="888888"/>
                </a:solidFill>
                <a:latin typeface="Arial"/>
                <a:ea typeface="Arial"/>
                <a:cs typeface="Arial"/>
                <a:sym typeface="Arial"/>
              </a:defRPr>
            </a:lvl2pPr>
            <a:lvl3pPr indent="0" lvl="2" marL="0" marR="0" rtl="0" algn="l">
              <a:spcBef>
                <a:spcPts val="0"/>
              </a:spcBef>
              <a:buNone/>
              <a:defRPr b="0" i="0" sz="1200" u="none" cap="none" strike="noStrike">
                <a:solidFill>
                  <a:srgbClr val="888888"/>
                </a:solidFill>
                <a:latin typeface="Arial"/>
                <a:ea typeface="Arial"/>
                <a:cs typeface="Arial"/>
                <a:sym typeface="Arial"/>
              </a:defRPr>
            </a:lvl3pPr>
            <a:lvl4pPr indent="0" lvl="3" marL="0" marR="0" rtl="0" algn="l">
              <a:spcBef>
                <a:spcPts val="0"/>
              </a:spcBef>
              <a:buNone/>
              <a:defRPr b="0" i="0" sz="1200" u="none" cap="none" strike="noStrike">
                <a:solidFill>
                  <a:srgbClr val="888888"/>
                </a:solidFill>
                <a:latin typeface="Arial"/>
                <a:ea typeface="Arial"/>
                <a:cs typeface="Arial"/>
                <a:sym typeface="Arial"/>
              </a:defRPr>
            </a:lvl4pPr>
            <a:lvl5pPr indent="0" lvl="4" marL="0" marR="0" rtl="0" algn="l">
              <a:spcBef>
                <a:spcPts val="0"/>
              </a:spcBef>
              <a:buNone/>
              <a:defRPr b="0" i="0" sz="1200" u="none" cap="none" strike="noStrike">
                <a:solidFill>
                  <a:srgbClr val="888888"/>
                </a:solidFill>
                <a:latin typeface="Arial"/>
                <a:ea typeface="Arial"/>
                <a:cs typeface="Arial"/>
                <a:sym typeface="Arial"/>
              </a:defRPr>
            </a:lvl5pPr>
            <a:lvl6pPr indent="0" lvl="5" marL="0" marR="0" rtl="0" algn="l">
              <a:spcBef>
                <a:spcPts val="0"/>
              </a:spcBef>
              <a:buNone/>
              <a:defRPr b="0" i="0" sz="1200" u="none" cap="none" strike="noStrike">
                <a:solidFill>
                  <a:srgbClr val="888888"/>
                </a:solidFill>
                <a:latin typeface="Arial"/>
                <a:ea typeface="Arial"/>
                <a:cs typeface="Arial"/>
                <a:sym typeface="Arial"/>
              </a:defRPr>
            </a:lvl6pPr>
            <a:lvl7pPr indent="0" lvl="6" marL="0" marR="0" rtl="0" algn="l">
              <a:spcBef>
                <a:spcPts val="0"/>
              </a:spcBef>
              <a:buNone/>
              <a:defRPr b="0" i="0" sz="1200" u="none" cap="none" strike="noStrike">
                <a:solidFill>
                  <a:srgbClr val="888888"/>
                </a:solidFill>
                <a:latin typeface="Arial"/>
                <a:ea typeface="Arial"/>
                <a:cs typeface="Arial"/>
                <a:sym typeface="Arial"/>
              </a:defRPr>
            </a:lvl7pPr>
            <a:lvl8pPr indent="0" lvl="7" marL="0" marR="0" rtl="0" algn="l">
              <a:spcBef>
                <a:spcPts val="0"/>
              </a:spcBef>
              <a:buNone/>
              <a:defRPr b="0" i="0" sz="1200" u="none" cap="none" strike="noStrike">
                <a:solidFill>
                  <a:srgbClr val="888888"/>
                </a:solidFill>
                <a:latin typeface="Arial"/>
                <a:ea typeface="Arial"/>
                <a:cs typeface="Arial"/>
                <a:sym typeface="Arial"/>
              </a:defRPr>
            </a:lvl8pPr>
            <a:lvl9pPr indent="0" lvl="8" marL="0" marR="0" rtl="0" algn="l">
              <a:spcBef>
                <a:spcPts val="0"/>
              </a:spcBef>
              <a:buNone/>
              <a:defRPr b="0" i="0" sz="12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89" name="Google Shape;89;p13"/>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90" name="Google Shape;90;p13"/>
          <p:cNvPicPr preferRelativeResize="0"/>
          <p:nvPr/>
        </p:nvPicPr>
        <p:blipFill>
          <a:blip r:embed="rId4">
            <a:alphaModFix/>
          </a:blip>
          <a:stretch>
            <a:fillRect/>
          </a:stretch>
        </p:blipFill>
        <p:spPr>
          <a:xfrm>
            <a:off x="1413838" y="795286"/>
            <a:ext cx="9364326" cy="526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None/>
            </a:pPr>
            <a:r>
              <a:rPr lang="en-US" sz="3000"/>
              <a:t>Last lecture reminder </a:t>
            </a:r>
            <a:br>
              <a:rPr lang="en-US" sz="3000">
                <a:solidFill>
                  <a:srgbClr val="595959"/>
                </a:solidFill>
              </a:rPr>
            </a:br>
            <a:br>
              <a:rPr lang="en-US" sz="3000">
                <a:solidFill>
                  <a:srgbClr val="595959"/>
                </a:solidFill>
              </a:rPr>
            </a:br>
            <a:endParaRPr sz="1600">
              <a:solidFill>
                <a:srgbClr val="595959"/>
              </a:solidFill>
            </a:endParaRPr>
          </a:p>
          <a:p>
            <a:pPr indent="342900" lvl="0" marL="457200" rtl="0" algn="l">
              <a:lnSpc>
                <a:spcPct val="115000"/>
              </a:lnSpc>
              <a:spcBef>
                <a:spcPts val="800"/>
              </a:spcBef>
              <a:spcAft>
                <a:spcPts val="0"/>
              </a:spcAft>
              <a:buNone/>
            </a:pPr>
            <a:r>
              <a:rPr lang="en-US" sz="2000"/>
              <a:t>We learned about:</a:t>
            </a:r>
            <a:endParaRPr sz="2000"/>
          </a:p>
          <a:p>
            <a:pPr indent="-355600" lvl="0" marL="1371600" rtl="0" algn="l">
              <a:lnSpc>
                <a:spcPct val="150000"/>
              </a:lnSpc>
              <a:spcBef>
                <a:spcPts val="800"/>
              </a:spcBef>
              <a:spcAft>
                <a:spcPts val="0"/>
              </a:spcAft>
              <a:buSzPts val="2000"/>
              <a:buChar char="●"/>
            </a:pPr>
            <a:r>
              <a:rPr lang="en-US" sz="2000"/>
              <a:t>Different types of errors in software programs</a:t>
            </a:r>
            <a:endParaRPr sz="2000"/>
          </a:p>
          <a:p>
            <a:pPr indent="-355600" lvl="0" marL="1371600" rtl="0" algn="l">
              <a:lnSpc>
                <a:spcPct val="150000"/>
              </a:lnSpc>
              <a:spcBef>
                <a:spcPts val="0"/>
              </a:spcBef>
              <a:spcAft>
                <a:spcPts val="0"/>
              </a:spcAft>
              <a:buSzPts val="2000"/>
              <a:buChar char="●"/>
            </a:pPr>
            <a:r>
              <a:rPr lang="en-US" sz="2000"/>
              <a:t>Introduction to error handling and how we should apply it</a:t>
            </a:r>
            <a:endParaRPr sz="2000"/>
          </a:p>
          <a:p>
            <a:pPr indent="-349250" lvl="0" marL="1371600" rtl="0" algn="l">
              <a:lnSpc>
                <a:spcPct val="150000"/>
              </a:lnSpc>
              <a:spcBef>
                <a:spcPts val="0"/>
              </a:spcBef>
              <a:spcAft>
                <a:spcPts val="0"/>
              </a:spcAft>
              <a:buSzPts val="1900"/>
              <a:buChar char="●"/>
            </a:pPr>
            <a:r>
              <a:rPr lang="en-US" sz="2000"/>
              <a:t>Error handling in Python:</a:t>
            </a:r>
            <a:endParaRPr sz="2000"/>
          </a:p>
          <a:p>
            <a:pPr indent="-355600" lvl="1" marL="1828800" rtl="0" algn="l">
              <a:lnSpc>
                <a:spcPct val="150000"/>
              </a:lnSpc>
              <a:spcBef>
                <a:spcPts val="0"/>
              </a:spcBef>
              <a:spcAft>
                <a:spcPts val="0"/>
              </a:spcAft>
              <a:buSzPts val="2000"/>
              <a:buChar char="○"/>
            </a:pPr>
            <a:r>
              <a:rPr lang="en-US"/>
              <a:t>try - except block</a:t>
            </a:r>
            <a:endParaRPr/>
          </a:p>
          <a:p>
            <a:pPr indent="-355600" lvl="1" marL="1828800" rtl="0" algn="l">
              <a:lnSpc>
                <a:spcPct val="150000"/>
              </a:lnSpc>
              <a:spcBef>
                <a:spcPts val="0"/>
              </a:spcBef>
              <a:spcAft>
                <a:spcPts val="0"/>
              </a:spcAft>
              <a:buSzPts val="2000"/>
              <a:buChar char="○"/>
            </a:pPr>
            <a:r>
              <a:rPr lang="en-US"/>
              <a:t>The finally keyword</a:t>
            </a:r>
            <a:endParaRPr/>
          </a:p>
          <a:p>
            <a:pPr indent="-355600" lvl="1" marL="1828800" rtl="0" algn="l">
              <a:lnSpc>
                <a:spcPct val="150000"/>
              </a:lnSpc>
              <a:spcBef>
                <a:spcPts val="0"/>
              </a:spcBef>
              <a:spcAft>
                <a:spcPts val="0"/>
              </a:spcAft>
              <a:buSzPts val="2000"/>
              <a:buChar char="○"/>
            </a:pPr>
            <a:r>
              <a:rPr lang="en-US"/>
              <a:t>Create and throw custom exceptions</a:t>
            </a:r>
            <a:endParaRPr/>
          </a:p>
          <a:p>
            <a:pPr indent="-349250" lvl="0" marL="1371600" rtl="0" algn="l">
              <a:lnSpc>
                <a:spcPct val="150000"/>
              </a:lnSpc>
              <a:spcBef>
                <a:spcPts val="0"/>
              </a:spcBef>
              <a:spcAft>
                <a:spcPts val="0"/>
              </a:spcAft>
              <a:buSzPts val="1900"/>
              <a:buChar char="●"/>
            </a:pPr>
            <a:r>
              <a:rPr lang="en-US"/>
              <a:t> </a:t>
            </a:r>
            <a:r>
              <a:rPr lang="en-US" sz="1900"/>
              <a:t>Lambda functions in Python</a:t>
            </a:r>
            <a:endParaRPr sz="1900"/>
          </a:p>
          <a:p>
            <a:pPr indent="0" lvl="0" marL="0" rtl="0" algn="l">
              <a:lnSpc>
                <a:spcPct val="150000"/>
              </a:lnSpc>
              <a:spcBef>
                <a:spcPts val="800"/>
              </a:spcBef>
              <a:spcAft>
                <a:spcPts val="0"/>
              </a:spcAft>
              <a:buNone/>
            </a:pPr>
            <a:r>
              <a:t/>
            </a:r>
            <a:endParaRPr sz="2000"/>
          </a:p>
          <a:p>
            <a:pPr indent="0" lvl="0" marL="1371600" rtl="0" algn="l">
              <a:lnSpc>
                <a:spcPct val="150000"/>
              </a:lnSpc>
              <a:spcBef>
                <a:spcPts val="800"/>
              </a:spcBef>
              <a:spcAft>
                <a:spcPts val="800"/>
              </a:spcAft>
              <a:buNone/>
            </a:pPr>
            <a:r>
              <a:t/>
            </a:r>
            <a:endParaRPr sz="2000"/>
          </a:p>
        </p:txBody>
      </p:sp>
      <p:sp>
        <p:nvSpPr>
          <p:cNvPr id="96" name="Google Shape;96;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97" name="Google Shape;97;p14"/>
          <p:cNvPicPr preferRelativeResize="0"/>
          <p:nvPr/>
        </p:nvPicPr>
        <p:blipFill>
          <a:blip r:embed="rId3">
            <a:alphaModFix/>
          </a:blip>
          <a:stretch>
            <a:fillRect/>
          </a:stretch>
        </p:blipFill>
        <p:spPr>
          <a:xfrm>
            <a:off x="9019988" y="0"/>
            <a:ext cx="3172024" cy="1949426"/>
          </a:xfrm>
          <a:prstGeom prst="rect">
            <a:avLst/>
          </a:prstGeom>
          <a:noFill/>
          <a:ln>
            <a:noFill/>
          </a:ln>
        </p:spPr>
      </p:pic>
      <p:pic>
        <p:nvPicPr>
          <p:cNvPr id="98" name="Google Shape;98;p14"/>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None/>
            </a:pPr>
            <a:r>
              <a:rPr lang="en-US" sz="3400"/>
              <a:t>Building a Python Memory Game</a:t>
            </a:r>
            <a:endParaRPr sz="3400"/>
          </a:p>
          <a:p>
            <a:pPr indent="0" lvl="0" marL="914400" rtl="0" algn="l">
              <a:lnSpc>
                <a:spcPct val="115000"/>
              </a:lnSpc>
              <a:spcBef>
                <a:spcPts val="800"/>
              </a:spcBef>
              <a:spcAft>
                <a:spcPts val="0"/>
              </a:spcAft>
              <a:buNone/>
            </a:pPr>
            <a:br>
              <a:rPr lang="en-US" sz="2000"/>
            </a:br>
            <a:br>
              <a:rPr lang="en-US" sz="2000"/>
            </a:br>
            <a:br>
              <a:rPr lang="en-US" sz="2000"/>
            </a:br>
            <a:br>
              <a:rPr lang="en-US" sz="2000"/>
            </a:br>
            <a:endParaRPr sz="2000"/>
          </a:p>
          <a:p>
            <a:pPr indent="0" lvl="0" marL="914400" rtl="0" algn="l">
              <a:lnSpc>
                <a:spcPct val="115000"/>
              </a:lnSpc>
              <a:spcBef>
                <a:spcPts val="800"/>
              </a:spcBef>
              <a:spcAft>
                <a:spcPts val="0"/>
              </a:spcAft>
              <a:buNone/>
            </a:pPr>
            <a:r>
              <a:t/>
            </a:r>
            <a:endParaRPr sz="2300"/>
          </a:p>
          <a:p>
            <a:pPr indent="0" lvl="0" marL="914400" rtl="0" algn="l">
              <a:lnSpc>
                <a:spcPct val="115000"/>
              </a:lnSpc>
              <a:spcBef>
                <a:spcPts val="800"/>
              </a:spcBef>
              <a:spcAft>
                <a:spcPts val="800"/>
              </a:spcAft>
              <a:buNone/>
            </a:pPr>
            <a:r>
              <a:t/>
            </a:r>
            <a:endParaRPr sz="2300"/>
          </a:p>
        </p:txBody>
      </p:sp>
      <p:sp>
        <p:nvSpPr>
          <p:cNvPr id="104" name="Google Shape;104;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05" name="Google Shape;105;p15"/>
          <p:cNvPicPr preferRelativeResize="0"/>
          <p:nvPr/>
        </p:nvPicPr>
        <p:blipFill>
          <a:blip r:embed="rId3">
            <a:alphaModFix/>
          </a:blip>
          <a:stretch>
            <a:fillRect/>
          </a:stretch>
        </p:blipFill>
        <p:spPr>
          <a:xfrm>
            <a:off x="3786326" y="1316874"/>
            <a:ext cx="4661499" cy="5039474"/>
          </a:xfrm>
          <a:prstGeom prst="rect">
            <a:avLst/>
          </a:prstGeom>
          <a:noFill/>
          <a:ln>
            <a:noFill/>
          </a:ln>
        </p:spPr>
      </p:pic>
      <p:pic>
        <p:nvPicPr>
          <p:cNvPr id="106" name="Google Shape;106;p15"/>
          <p:cNvPicPr preferRelativeResize="0"/>
          <p:nvPr/>
        </p:nvPicPr>
        <p:blipFill rotWithShape="1">
          <a:blip r:embed="rId4">
            <a:alphaModFix/>
          </a:blip>
          <a:srcRect b="0" l="0" r="0" t="0"/>
          <a:stretch/>
        </p:blipFill>
        <p:spPr>
          <a:xfrm>
            <a:off x="-2" y="6100126"/>
            <a:ext cx="3979825" cy="75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400"/>
              <a:t>Class Coding - Memory Game</a:t>
            </a:r>
            <a:endParaRPr sz="3000"/>
          </a:p>
          <a:p>
            <a:pPr indent="0" lvl="0" marL="0" rtl="0" algn="l">
              <a:spcBef>
                <a:spcPts val="0"/>
              </a:spcBef>
              <a:spcAft>
                <a:spcPts val="0"/>
              </a:spcAft>
              <a:buNone/>
            </a:pPr>
            <a:r>
              <a:t/>
            </a:r>
            <a:endParaRPr sz="3000"/>
          </a:p>
          <a:p>
            <a:pPr indent="457200" lvl="0" marL="457200" rtl="0" algn="l">
              <a:lnSpc>
                <a:spcPct val="150000"/>
              </a:lnSpc>
              <a:spcBef>
                <a:spcPts val="800"/>
              </a:spcBef>
              <a:spcAft>
                <a:spcPts val="0"/>
              </a:spcAft>
              <a:buNone/>
            </a:pPr>
            <a:r>
              <a:rPr lang="en-US" sz="1800" u="sng"/>
              <a:t>Game Instructions:</a:t>
            </a:r>
            <a:endParaRPr sz="1800"/>
          </a:p>
          <a:p>
            <a:pPr indent="0" lvl="0" marL="0" rtl="0" algn="l">
              <a:lnSpc>
                <a:spcPct val="150000"/>
              </a:lnSpc>
              <a:spcBef>
                <a:spcPts val="800"/>
              </a:spcBef>
              <a:spcAft>
                <a:spcPts val="0"/>
              </a:spcAft>
              <a:buNone/>
            </a:pPr>
            <a:r>
              <a:rPr lang="en-US" sz="1800"/>
              <a:t>		We want to build a memory game by using Python basic syntax and functions.</a:t>
            </a:r>
            <a:endParaRPr sz="1800"/>
          </a:p>
          <a:p>
            <a:pPr indent="0" lvl="0" marL="0" rtl="0" algn="l">
              <a:lnSpc>
                <a:spcPct val="150000"/>
              </a:lnSpc>
              <a:spcBef>
                <a:spcPts val="800"/>
              </a:spcBef>
              <a:spcAft>
                <a:spcPts val="0"/>
              </a:spcAft>
              <a:buNone/>
            </a:pPr>
            <a:r>
              <a:rPr lang="en-US" sz="1800"/>
              <a:t>		The game rules are simple:</a:t>
            </a:r>
            <a:endParaRPr sz="1800"/>
          </a:p>
          <a:p>
            <a:pPr indent="-342900" lvl="0" marL="1828800" rtl="0" algn="l">
              <a:lnSpc>
                <a:spcPct val="150000"/>
              </a:lnSpc>
              <a:spcBef>
                <a:spcPts val="800"/>
              </a:spcBef>
              <a:spcAft>
                <a:spcPts val="0"/>
              </a:spcAft>
              <a:buSzPts val="1800"/>
              <a:buChar char="●"/>
            </a:pPr>
            <a:r>
              <a:rPr lang="en-US" sz="1800"/>
              <a:t>Every time a new game starts, our program will prepare a deck of cards with pairs shuffled randomly. The deck consists of pairs of 'A', 'B', 'C', 'D', 'E', 'F' cards, shuffled in a random order.</a:t>
            </a:r>
            <a:endParaRPr sz="1800"/>
          </a:p>
          <a:p>
            <a:pPr indent="-342900" lvl="0" marL="1828800" rtl="0" algn="l">
              <a:lnSpc>
                <a:spcPct val="150000"/>
              </a:lnSpc>
              <a:spcBef>
                <a:spcPts val="0"/>
              </a:spcBef>
              <a:spcAft>
                <a:spcPts val="0"/>
              </a:spcAft>
              <a:buSzPts val="1800"/>
              <a:buChar char="●"/>
            </a:pPr>
            <a:r>
              <a:rPr lang="en-US" sz="1800"/>
              <a:t>The player is not shown the actual cards, but rather placeholders for the cards.</a:t>
            </a:r>
            <a:endParaRPr sz="1800"/>
          </a:p>
          <a:p>
            <a:pPr indent="-342900" lvl="0" marL="1828800" rtl="0" algn="l">
              <a:lnSpc>
                <a:spcPct val="150000"/>
              </a:lnSpc>
              <a:spcBef>
                <a:spcPts val="0"/>
              </a:spcBef>
              <a:spcAft>
                <a:spcPts val="0"/>
              </a:spcAft>
              <a:buSzPts val="1800"/>
              <a:buChar char="●"/>
            </a:pPr>
            <a:r>
              <a:rPr lang="en-US" sz="1800"/>
              <a:t>The aim of the game is for the player to guess pairs of identical cards. Player initiates a guess by entering the index of a card (between 0 - 11) they want to uncover. </a:t>
            </a:r>
            <a:endParaRPr sz="1800"/>
          </a:p>
          <a:p>
            <a:pPr indent="-342900" lvl="0" marL="1828800" rtl="0" algn="l">
              <a:lnSpc>
                <a:spcPct val="150000"/>
              </a:lnSpc>
              <a:spcBef>
                <a:spcPts val="0"/>
              </a:spcBef>
              <a:spcAft>
                <a:spcPts val="0"/>
              </a:spcAft>
              <a:buSzPts val="1800"/>
              <a:buChar char="●"/>
            </a:pPr>
            <a:r>
              <a:rPr lang="en-US" sz="1800"/>
              <a:t>After the first guess, the chosen card’s identity is revealed and the player needs to make a second guess, picking another card index they believe holds the matching card.</a:t>
            </a:r>
            <a:endParaRPr sz="1800"/>
          </a:p>
          <a:p>
            <a:pPr indent="0" lvl="0" marL="1828800" rtl="0" algn="l">
              <a:lnSpc>
                <a:spcPct val="115000"/>
              </a:lnSpc>
              <a:spcBef>
                <a:spcPts val="800"/>
              </a:spcBef>
              <a:spcAft>
                <a:spcPts val="0"/>
              </a:spcAft>
              <a:buNone/>
            </a:pPr>
            <a:r>
              <a:t/>
            </a:r>
            <a:endParaRPr sz="2000"/>
          </a:p>
          <a:p>
            <a:pPr indent="0" lvl="0" marL="0" rtl="0" algn="l">
              <a:lnSpc>
                <a:spcPct val="115000"/>
              </a:lnSpc>
              <a:spcBef>
                <a:spcPts val="800"/>
              </a:spcBef>
              <a:spcAft>
                <a:spcPts val="800"/>
              </a:spcAft>
              <a:buNone/>
            </a:pPr>
            <a:r>
              <a:rPr lang="en-US" sz="2000"/>
              <a:t> </a:t>
            </a:r>
            <a:endParaRPr sz="2000"/>
          </a:p>
        </p:txBody>
      </p:sp>
      <p:sp>
        <p:nvSpPr>
          <p:cNvPr id="112" name="Google Shape;112;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13" name="Google Shape;113;p16"/>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3400"/>
              <a:t>Class Coding - Memory Game</a:t>
            </a:r>
            <a:endParaRPr sz="3000"/>
          </a:p>
          <a:p>
            <a:pPr indent="0" lvl="0" marL="0" rtl="0" algn="l">
              <a:spcBef>
                <a:spcPts val="0"/>
              </a:spcBef>
              <a:spcAft>
                <a:spcPts val="0"/>
              </a:spcAft>
              <a:buNone/>
            </a:pPr>
            <a:r>
              <a:t/>
            </a:r>
            <a:endParaRPr sz="3000"/>
          </a:p>
          <a:p>
            <a:pPr indent="457200" lvl="0" marL="457200" rtl="0" algn="l">
              <a:lnSpc>
                <a:spcPct val="150000"/>
              </a:lnSpc>
              <a:spcBef>
                <a:spcPts val="800"/>
              </a:spcBef>
              <a:spcAft>
                <a:spcPts val="0"/>
              </a:spcAft>
              <a:buNone/>
            </a:pPr>
            <a:r>
              <a:rPr lang="en-US" sz="1800" u="sng"/>
              <a:t>Game Instructions:</a:t>
            </a:r>
            <a:endParaRPr sz="1800"/>
          </a:p>
          <a:p>
            <a:pPr indent="-342900" lvl="0" marL="1828800" rtl="0" algn="l">
              <a:lnSpc>
                <a:spcPct val="150000"/>
              </a:lnSpc>
              <a:spcBef>
                <a:spcPts val="800"/>
              </a:spcBef>
              <a:spcAft>
                <a:spcPts val="0"/>
              </a:spcAft>
              <a:buSzPts val="1800"/>
              <a:buChar char="●"/>
            </a:pPr>
            <a:r>
              <a:rPr lang="en-US" sz="1800"/>
              <a:t>If the two chosen cards are a match, they remain visible and the player is notified that they've found a pair.</a:t>
            </a:r>
            <a:endParaRPr sz="1800"/>
          </a:p>
          <a:p>
            <a:pPr indent="-342900" lvl="0" marL="1828800" rtl="0" algn="l">
              <a:lnSpc>
                <a:spcPct val="150000"/>
              </a:lnSpc>
              <a:spcBef>
                <a:spcPts val="0"/>
              </a:spcBef>
              <a:spcAft>
                <a:spcPts val="0"/>
              </a:spcAft>
              <a:buSzPts val="1800"/>
              <a:buChar char="●"/>
            </a:pPr>
            <a:r>
              <a:rPr lang="en-US" sz="1800"/>
              <a:t>If the two chosen cards are not a match, both cards return to their hidden state, and the player is notified that the pair was not found. The player will then need to initiate another pair guess by choosing new two cards.</a:t>
            </a:r>
            <a:endParaRPr sz="1800"/>
          </a:p>
          <a:p>
            <a:pPr indent="-342900" lvl="0" marL="1828800" rtl="0" algn="l">
              <a:lnSpc>
                <a:spcPct val="150000"/>
              </a:lnSpc>
              <a:spcBef>
                <a:spcPts val="0"/>
              </a:spcBef>
              <a:spcAft>
                <a:spcPts val="0"/>
              </a:spcAft>
              <a:buSzPts val="1800"/>
              <a:buChar char="●"/>
            </a:pPr>
            <a:r>
              <a:rPr lang="en-US" sz="1800"/>
              <a:t>The player continues guessing pairs until all pairs have been correctly found.</a:t>
            </a:r>
            <a:endParaRPr sz="1800"/>
          </a:p>
          <a:p>
            <a:pPr indent="-342900" lvl="0" marL="1828800" rtl="0" algn="l">
              <a:lnSpc>
                <a:spcPct val="150000"/>
              </a:lnSpc>
              <a:spcBef>
                <a:spcPts val="0"/>
              </a:spcBef>
              <a:spcAft>
                <a:spcPts val="0"/>
              </a:spcAft>
              <a:buSzPts val="1800"/>
              <a:buChar char="●"/>
            </a:pPr>
            <a:r>
              <a:rPr lang="en-US" sz="1800"/>
              <a:t>There's also a restart game option, represented by 'R'. When the player input 'R', the current game is restarted.</a:t>
            </a:r>
            <a:endParaRPr sz="1800"/>
          </a:p>
          <a:p>
            <a:pPr indent="-342900" lvl="0" marL="1828800" rtl="0" algn="l">
              <a:lnSpc>
                <a:spcPct val="150000"/>
              </a:lnSpc>
              <a:spcBef>
                <a:spcPts val="0"/>
              </a:spcBef>
              <a:spcAft>
                <a:spcPts val="0"/>
              </a:spcAft>
              <a:buSzPts val="1800"/>
              <a:buChar char="●"/>
            </a:pPr>
            <a:r>
              <a:rPr lang="en-US" sz="1800"/>
              <a:t>The game ends when all pairs are correctly guessed by the player, and the player is congratulated for winning the game.</a:t>
            </a:r>
            <a:endParaRPr sz="1800"/>
          </a:p>
          <a:p>
            <a:pPr indent="-342900" lvl="0" marL="1828800" rtl="0" algn="l">
              <a:lnSpc>
                <a:spcPct val="150000"/>
              </a:lnSpc>
              <a:spcBef>
                <a:spcPts val="0"/>
              </a:spcBef>
              <a:spcAft>
                <a:spcPts val="0"/>
              </a:spcAft>
              <a:buSzPts val="1800"/>
              <a:buChar char="●"/>
            </a:pPr>
            <a:r>
              <a:rPr lang="en-US" sz="1800"/>
              <a:t>The player can opt to play the game again or quit the game after the end of each game round. </a:t>
            </a:r>
            <a:endParaRPr sz="1800"/>
          </a:p>
        </p:txBody>
      </p:sp>
      <p:sp>
        <p:nvSpPr>
          <p:cNvPr id="119" name="Google Shape;119;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None/>
            </a:pPr>
            <a:r>
              <a:rPr lang="en-US" sz="3400"/>
              <a:t>Building a Python Memory Game</a:t>
            </a:r>
            <a:endParaRPr sz="3400"/>
          </a:p>
          <a:p>
            <a:pPr indent="0" lvl="0" marL="0" marR="0" rtl="0" algn="ctr">
              <a:lnSpc>
                <a:spcPct val="90000"/>
              </a:lnSpc>
              <a:spcBef>
                <a:spcPts val="0"/>
              </a:spcBef>
              <a:spcAft>
                <a:spcPts val="0"/>
              </a:spcAft>
              <a:buClr>
                <a:schemeClr val="dk1"/>
              </a:buClr>
              <a:buSzPts val="2400"/>
              <a:buNone/>
            </a:pPr>
            <a:r>
              <a:t/>
            </a:r>
            <a:endParaRPr sz="3000"/>
          </a:p>
          <a:p>
            <a:pPr indent="0" lvl="0" marL="914400" rtl="0" algn="l">
              <a:lnSpc>
                <a:spcPct val="150000"/>
              </a:lnSpc>
              <a:spcBef>
                <a:spcPts val="800"/>
              </a:spcBef>
              <a:spcAft>
                <a:spcPts val="0"/>
              </a:spcAft>
              <a:buNone/>
            </a:pPr>
            <a:r>
              <a:rPr lang="en-US" sz="1900"/>
              <a:t>Before we start with the coding let’s first think about the logical flows we want to create here:</a:t>
            </a:r>
            <a:endParaRPr sz="1900"/>
          </a:p>
          <a:p>
            <a:pPr indent="-349250" lvl="0" marL="1828800" rtl="0" algn="l">
              <a:lnSpc>
                <a:spcPct val="150000"/>
              </a:lnSpc>
              <a:spcBef>
                <a:spcPts val="800"/>
              </a:spcBef>
              <a:spcAft>
                <a:spcPts val="0"/>
              </a:spcAft>
              <a:buSzPts val="1900"/>
              <a:buChar char="●"/>
            </a:pPr>
            <a:r>
              <a:rPr lang="en-US" sz="1900"/>
              <a:t>Init the game (Shuffle the cards </a:t>
            </a:r>
            <a:r>
              <a:rPr lang="en-US" sz="1900" u="sng"/>
              <a:t>randomly</a:t>
            </a:r>
            <a:r>
              <a:rPr lang="en-US" sz="1900"/>
              <a:t> for every game initiation)</a:t>
            </a:r>
            <a:endParaRPr sz="1900"/>
          </a:p>
          <a:p>
            <a:pPr indent="-349250" lvl="0" marL="1828800" rtl="0" algn="l">
              <a:lnSpc>
                <a:spcPct val="150000"/>
              </a:lnSpc>
              <a:spcBef>
                <a:spcPts val="0"/>
              </a:spcBef>
              <a:spcAft>
                <a:spcPts val="0"/>
              </a:spcAft>
              <a:buSzPts val="1900"/>
              <a:buChar char="●"/>
            </a:pPr>
            <a:r>
              <a:rPr lang="en-US" sz="1900"/>
              <a:t>Give the user the ability to select two </a:t>
            </a:r>
            <a:r>
              <a:rPr lang="en-US" sz="1900" u="sng"/>
              <a:t>different</a:t>
            </a:r>
            <a:r>
              <a:rPr lang="en-US" sz="1900"/>
              <a:t> cards each turn</a:t>
            </a:r>
            <a:endParaRPr sz="1900"/>
          </a:p>
          <a:p>
            <a:pPr indent="-349250" lvl="0" marL="1828800" rtl="0" algn="l">
              <a:lnSpc>
                <a:spcPct val="150000"/>
              </a:lnSpc>
              <a:spcBef>
                <a:spcPts val="0"/>
              </a:spcBef>
              <a:spcAft>
                <a:spcPts val="0"/>
              </a:spcAft>
              <a:buSzPts val="1900"/>
              <a:buChar char="●"/>
            </a:pPr>
            <a:r>
              <a:rPr lang="en-US" sz="1900" u="sng"/>
              <a:t>Card matching check algorithm</a:t>
            </a:r>
            <a:endParaRPr sz="1900"/>
          </a:p>
          <a:p>
            <a:pPr indent="-349250" lvl="0" marL="1828800" rtl="0" algn="l">
              <a:lnSpc>
                <a:spcPct val="150000"/>
              </a:lnSpc>
              <a:spcBef>
                <a:spcPts val="0"/>
              </a:spcBef>
              <a:spcAft>
                <a:spcPts val="0"/>
              </a:spcAft>
              <a:buSzPts val="1900"/>
              <a:buChar char="●"/>
            </a:pPr>
            <a:r>
              <a:rPr lang="en-US" sz="1900"/>
              <a:t>If the cards are matched we want to notify the user about it and remove them from the board (making them </a:t>
            </a:r>
            <a:r>
              <a:rPr lang="en-US" sz="1900"/>
              <a:t>unavailable</a:t>
            </a:r>
            <a:r>
              <a:rPr lang="en-US" sz="1900"/>
              <a:t> to be </a:t>
            </a:r>
            <a:r>
              <a:rPr lang="en-US" sz="1900"/>
              <a:t>chosen</a:t>
            </a:r>
            <a:r>
              <a:rPr lang="en-US" sz="1900"/>
              <a:t> again)</a:t>
            </a:r>
            <a:endParaRPr sz="1900"/>
          </a:p>
          <a:p>
            <a:pPr indent="-349250" lvl="0" marL="1828800" rtl="0" algn="l">
              <a:lnSpc>
                <a:spcPct val="150000"/>
              </a:lnSpc>
              <a:spcBef>
                <a:spcPts val="0"/>
              </a:spcBef>
              <a:spcAft>
                <a:spcPts val="0"/>
              </a:spcAft>
              <a:buSzPts val="1900"/>
              <a:buChar char="●"/>
            </a:pPr>
            <a:r>
              <a:rPr lang="en-US" sz="1900"/>
              <a:t>If the cards are not matched we should allow the user to select them again</a:t>
            </a:r>
            <a:endParaRPr sz="1900"/>
          </a:p>
          <a:p>
            <a:pPr indent="0" lvl="0" marL="0" rtl="0" algn="l">
              <a:lnSpc>
                <a:spcPct val="115000"/>
              </a:lnSpc>
              <a:spcBef>
                <a:spcPts val="800"/>
              </a:spcBef>
              <a:spcAft>
                <a:spcPts val="0"/>
              </a:spcAft>
              <a:buNone/>
            </a:pPr>
            <a:r>
              <a:rPr lang="en-US" sz="2000"/>
              <a:t> </a:t>
            </a:r>
            <a:br>
              <a:rPr lang="en-US" sz="2000"/>
            </a:br>
            <a:br>
              <a:rPr lang="en-US" sz="2000"/>
            </a:br>
            <a:br>
              <a:rPr lang="en-US" sz="2000"/>
            </a:br>
            <a:br>
              <a:rPr lang="en-US" sz="2000"/>
            </a:br>
            <a:endParaRPr sz="2000"/>
          </a:p>
          <a:p>
            <a:pPr indent="0" lvl="0" marL="914400" rtl="0" algn="l">
              <a:lnSpc>
                <a:spcPct val="115000"/>
              </a:lnSpc>
              <a:spcBef>
                <a:spcPts val="800"/>
              </a:spcBef>
              <a:spcAft>
                <a:spcPts val="0"/>
              </a:spcAft>
              <a:buNone/>
            </a:pPr>
            <a:r>
              <a:t/>
            </a:r>
            <a:endParaRPr sz="2300"/>
          </a:p>
          <a:p>
            <a:pPr indent="0" lvl="0" marL="914400" rtl="0" algn="l">
              <a:lnSpc>
                <a:spcPct val="115000"/>
              </a:lnSpc>
              <a:spcBef>
                <a:spcPts val="800"/>
              </a:spcBef>
              <a:spcAft>
                <a:spcPts val="800"/>
              </a:spcAft>
              <a:buNone/>
            </a:pPr>
            <a:r>
              <a:t/>
            </a:r>
            <a:endParaRPr sz="2300"/>
          </a:p>
        </p:txBody>
      </p:sp>
      <p:sp>
        <p:nvSpPr>
          <p:cNvPr id="125" name="Google Shape;125;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26" name="Google Shape;126;p18"/>
          <p:cNvPicPr preferRelativeResize="0"/>
          <p:nvPr/>
        </p:nvPicPr>
        <p:blipFill rotWithShape="1">
          <a:blip r:embed="rId3">
            <a:alphaModFix/>
          </a:blip>
          <a:srcRect b="0" l="0" r="0" t="0"/>
          <a:stretch/>
        </p:blipFill>
        <p:spPr>
          <a:xfrm>
            <a:off x="-2" y="6100126"/>
            <a:ext cx="3979825" cy="75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 type="subTitle"/>
          </p:nvPr>
        </p:nvSpPr>
        <p:spPr>
          <a:xfrm>
            <a:off x="536028" y="459443"/>
            <a:ext cx="11162100" cy="608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3400"/>
              <a:t>Class Coding - Memory Game</a:t>
            </a:r>
            <a:endParaRPr sz="3400"/>
          </a:p>
          <a:p>
            <a:pPr indent="-215900" lvl="1" marL="800100" rtl="0" algn="l">
              <a:lnSpc>
                <a:spcPct val="90000"/>
              </a:lnSpc>
              <a:spcBef>
                <a:spcPts val="500"/>
              </a:spcBef>
              <a:spcAft>
                <a:spcPts val="0"/>
              </a:spcAft>
              <a:buClr>
                <a:schemeClr val="dk1"/>
              </a:buClr>
              <a:buSzPts val="2000"/>
              <a:buFont typeface="Arial"/>
              <a:buNone/>
            </a:pPr>
            <a:r>
              <a:t/>
            </a:r>
            <a:endParaRPr/>
          </a:p>
          <a:p>
            <a:pPr indent="0" lvl="0" marL="0" rtl="0" algn="l">
              <a:lnSpc>
                <a:spcPct val="90000"/>
              </a:lnSpc>
              <a:spcBef>
                <a:spcPts val="1000"/>
              </a:spcBef>
              <a:spcAft>
                <a:spcPts val="0"/>
              </a:spcAft>
              <a:buClr>
                <a:schemeClr val="dk1"/>
              </a:buClr>
              <a:buSzPts val="2400"/>
              <a:buNone/>
            </a:pPr>
            <a:r>
              <a:t/>
            </a:r>
            <a:endParaRPr/>
          </a:p>
        </p:txBody>
      </p:sp>
      <p:sp>
        <p:nvSpPr>
          <p:cNvPr id="133" name="Google Shape;133;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34" name="Google Shape;134;p19"/>
          <p:cNvPicPr preferRelativeResize="0"/>
          <p:nvPr/>
        </p:nvPicPr>
        <p:blipFill rotWithShape="1">
          <a:blip r:embed="rId3">
            <a:alphaModFix/>
          </a:blip>
          <a:srcRect b="0" l="0" r="0" t="0"/>
          <a:stretch/>
        </p:blipFill>
        <p:spPr>
          <a:xfrm>
            <a:off x="-2" y="6100126"/>
            <a:ext cx="3979825" cy="757875"/>
          </a:xfrm>
          <a:prstGeom prst="rect">
            <a:avLst/>
          </a:prstGeom>
          <a:noFill/>
          <a:ln>
            <a:noFill/>
          </a:ln>
        </p:spPr>
      </p:pic>
      <p:pic>
        <p:nvPicPr>
          <p:cNvPr id="135" name="Google Shape;135;p19"/>
          <p:cNvPicPr preferRelativeResize="0"/>
          <p:nvPr/>
        </p:nvPicPr>
        <p:blipFill>
          <a:blip r:embed="rId4">
            <a:alphaModFix/>
          </a:blip>
          <a:stretch>
            <a:fillRect/>
          </a:stretch>
        </p:blipFill>
        <p:spPr>
          <a:xfrm>
            <a:off x="3786326" y="1316874"/>
            <a:ext cx="4661499" cy="5039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