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b105a210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3b105a210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ce31ee7d8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3ce31ee7d8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ce31ee7d8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3ce31ee7d8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ce31ee7d8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3ce31ee7d8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79541117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379541117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ce31ee7d8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3ce31ee7d8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ce31ee7d8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3ce31ee7d8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ce31ee7d8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3ce31ee7d8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ce31ee7d8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3ce31ee7d8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9c880c3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a9c880c3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3ac427ea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13ac427e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9c880c3d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a9c880c3d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9c880c3d9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a9c880c3d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a6bb957c2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3a6bb957c2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a6bb957c2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13a6bb957c2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None/>
            </a:pPr>
            <a:r>
              <a:t/>
            </a:r>
            <a:endParaRPr/>
          </a:p>
        </p:txBody>
      </p:sp>
      <p:sp>
        <p:nvSpPr>
          <p:cNvPr id="275" name="Google Shape;275;g13a6bb957c2_0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6c9c55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256c9c55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ca608e48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3ca608e48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ca608e48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3ca608e48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ce31ee7d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13ce31ee7d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ce31ee7d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3ce31ee7d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ce31ee7d8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3ce31ee7d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105a2100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3b105a210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0" marR="0" rtl="0" algn="l">
              <a:spcBef>
                <a:spcPts val="0"/>
              </a:spcBef>
              <a:buNone/>
              <a:defRPr b="0" i="0" sz="1200" u="none" cap="none" strike="noStrike">
                <a:solidFill>
                  <a:srgbClr val="888888"/>
                </a:solidFill>
                <a:latin typeface="Arial"/>
                <a:ea typeface="Arial"/>
                <a:cs typeface="Arial"/>
                <a:sym typeface="Arial"/>
              </a:defRPr>
            </a:lvl2pPr>
            <a:lvl3pPr indent="0" lvl="2" marL="0" marR="0" rtl="0" algn="l">
              <a:spcBef>
                <a:spcPts val="0"/>
              </a:spcBef>
              <a:buNone/>
              <a:defRPr b="0" i="0" sz="1200" u="none" cap="none" strike="noStrike">
                <a:solidFill>
                  <a:srgbClr val="888888"/>
                </a:solidFill>
                <a:latin typeface="Arial"/>
                <a:ea typeface="Arial"/>
                <a:cs typeface="Arial"/>
                <a:sym typeface="Arial"/>
              </a:defRPr>
            </a:lvl3pPr>
            <a:lvl4pPr indent="0" lvl="3" marL="0" marR="0" rtl="0" algn="l">
              <a:spcBef>
                <a:spcPts val="0"/>
              </a:spcBef>
              <a:buNone/>
              <a:defRPr b="0" i="0" sz="1200" u="none" cap="none" strike="noStrike">
                <a:solidFill>
                  <a:srgbClr val="888888"/>
                </a:solidFill>
                <a:latin typeface="Arial"/>
                <a:ea typeface="Arial"/>
                <a:cs typeface="Arial"/>
                <a:sym typeface="Arial"/>
              </a:defRPr>
            </a:lvl4pPr>
            <a:lvl5pPr indent="0" lvl="4" marL="0" marR="0" rtl="0" algn="l">
              <a:spcBef>
                <a:spcPts val="0"/>
              </a:spcBef>
              <a:buNone/>
              <a:defRPr b="0" i="0" sz="1200" u="none" cap="none" strike="noStrike">
                <a:solidFill>
                  <a:srgbClr val="888888"/>
                </a:solidFill>
                <a:latin typeface="Arial"/>
                <a:ea typeface="Arial"/>
                <a:cs typeface="Arial"/>
                <a:sym typeface="Arial"/>
              </a:defRPr>
            </a:lvl5pPr>
            <a:lvl6pPr indent="0" lvl="5" marL="0" marR="0" rtl="0" algn="l">
              <a:spcBef>
                <a:spcPts val="0"/>
              </a:spcBef>
              <a:buNone/>
              <a:defRPr b="0" i="0" sz="1200" u="none" cap="none" strike="noStrike">
                <a:solidFill>
                  <a:srgbClr val="888888"/>
                </a:solidFill>
                <a:latin typeface="Arial"/>
                <a:ea typeface="Arial"/>
                <a:cs typeface="Arial"/>
                <a:sym typeface="Arial"/>
              </a:defRPr>
            </a:lvl6pPr>
            <a:lvl7pPr indent="0" lvl="6" marL="0" marR="0" rtl="0" algn="l">
              <a:spcBef>
                <a:spcPts val="0"/>
              </a:spcBef>
              <a:buNone/>
              <a:defRPr b="0" i="0" sz="1200" u="none" cap="none" strike="noStrike">
                <a:solidFill>
                  <a:srgbClr val="888888"/>
                </a:solidFill>
                <a:latin typeface="Arial"/>
                <a:ea typeface="Arial"/>
                <a:cs typeface="Arial"/>
                <a:sym typeface="Arial"/>
              </a:defRPr>
            </a:lvl7pPr>
            <a:lvl8pPr indent="0" lvl="7" marL="0" marR="0" rtl="0" algn="l">
              <a:spcBef>
                <a:spcPts val="0"/>
              </a:spcBef>
              <a:buNone/>
              <a:defRPr b="0" i="0" sz="1200" u="none" cap="none" strike="noStrike">
                <a:solidFill>
                  <a:srgbClr val="888888"/>
                </a:solidFill>
                <a:latin typeface="Arial"/>
                <a:ea typeface="Arial"/>
                <a:cs typeface="Arial"/>
                <a:sym typeface="Arial"/>
              </a:defRPr>
            </a:lvl8pPr>
            <a:lvl9pPr indent="0" lvl="8" marL="0" marR="0" rtl="0" algn="l">
              <a:spcBef>
                <a:spcPts val="0"/>
              </a:spcBef>
              <a:buNone/>
              <a:defRPr b="0" i="0" sz="12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10" Type="http://schemas.openxmlformats.org/officeDocument/2006/relationships/image" Target="../media/image17.png"/><Relationship Id="rId9"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89" name="Google Shape;89;p13"/>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90" name="Google Shape;90;p13"/>
          <p:cNvPicPr preferRelativeResize="0"/>
          <p:nvPr/>
        </p:nvPicPr>
        <p:blipFill>
          <a:blip r:embed="rId4">
            <a:alphaModFix/>
          </a:blip>
          <a:stretch>
            <a:fillRect/>
          </a:stretch>
        </p:blipFill>
        <p:spPr>
          <a:xfrm>
            <a:off x="1809750" y="1428750"/>
            <a:ext cx="8572500" cy="400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Database Queries</a:t>
            </a:r>
            <a:endParaRPr b="1" sz="1700">
              <a:solidFill>
                <a:srgbClr val="0689EA"/>
              </a:solidFill>
              <a:highlight>
                <a:srgbClr val="FFFFFF"/>
              </a:highlight>
            </a:endParaRPr>
          </a:p>
          <a:p>
            <a:pPr indent="0" lvl="0" marL="0" rtl="0" algn="l">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0"/>
              </a:spcBef>
              <a:spcAft>
                <a:spcPts val="0"/>
              </a:spcAft>
              <a:buClr>
                <a:schemeClr val="dk1"/>
              </a:buClr>
              <a:buSzPts val="2400"/>
              <a:buNone/>
            </a:pPr>
            <a:r>
              <a:rPr b="1" lang="en-US" sz="1900"/>
              <a:t>		Queries</a:t>
            </a:r>
            <a:r>
              <a:rPr lang="en-US" sz="1900"/>
              <a:t> are the way we can interact with the database management system in order to</a:t>
            </a:r>
            <a:br>
              <a:rPr lang="en-US" sz="1900"/>
            </a:br>
            <a:r>
              <a:rPr lang="en-US" sz="1900"/>
              <a:t>		get existing data from the database or create / update / delete data.</a:t>
            </a:r>
            <a:br>
              <a:rPr lang="en-US" sz="1900"/>
            </a:br>
            <a:r>
              <a:rPr lang="en-US" sz="1900"/>
              <a:t>		</a:t>
            </a:r>
            <a:br>
              <a:rPr lang="en-US" sz="1900"/>
            </a:br>
            <a:r>
              <a:rPr lang="en-US" sz="1900"/>
              <a:t>		Queries are used in relation databases and in non-relational databases as well.</a:t>
            </a:r>
            <a:br>
              <a:rPr lang="en-US" sz="1900"/>
            </a:br>
            <a:r>
              <a:rPr lang="en-US" sz="1900"/>
              <a:t>		</a:t>
            </a:r>
            <a:br>
              <a:rPr lang="en-US" sz="1900"/>
            </a:br>
            <a:r>
              <a:rPr lang="en-US" sz="1900"/>
              <a:t>		</a:t>
            </a:r>
            <a:r>
              <a:rPr b="1" lang="en-US" sz="1900">
                <a:solidFill>
                  <a:srgbClr val="FF0000"/>
                </a:solidFill>
              </a:rPr>
              <a:t>Note: </a:t>
            </a:r>
            <a:r>
              <a:rPr lang="en-US" sz="1900"/>
              <a:t>As the database structure become more and more complex it will make our query more</a:t>
            </a:r>
            <a:br>
              <a:rPr lang="en-US" sz="1900"/>
            </a:br>
            <a:r>
              <a:rPr lang="en-US" sz="1900"/>
              <a:t>		complicated and will take more time from the database to return the result we wanted. </a:t>
            </a:r>
            <a:endParaRPr sz="1900"/>
          </a:p>
          <a:p>
            <a:pPr indent="457200" lvl="0" marL="457200" rtl="0" algn="l">
              <a:lnSpc>
                <a:spcPct val="150000"/>
              </a:lnSpc>
              <a:spcBef>
                <a:spcPts val="800"/>
              </a:spcBef>
              <a:spcAft>
                <a:spcPts val="0"/>
              </a:spcAft>
              <a:buNone/>
            </a:pP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59" name="Google Shape;159;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60" name="Google Shape;160;p22"/>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61" name="Google Shape;161;p22"/>
          <p:cNvPicPr preferRelativeResize="0"/>
          <p:nvPr/>
        </p:nvPicPr>
        <p:blipFill>
          <a:blip r:embed="rId4">
            <a:alphaModFix/>
          </a:blip>
          <a:stretch>
            <a:fillRect/>
          </a:stretch>
        </p:blipFill>
        <p:spPr>
          <a:xfrm>
            <a:off x="4650200" y="4910550"/>
            <a:ext cx="2891599" cy="144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Relational Databases Introduction</a:t>
            </a:r>
            <a:endParaRPr sz="3150">
              <a:highlight>
                <a:srgbClr val="FFFFFF"/>
              </a:highlight>
            </a:endParaRPr>
          </a:p>
          <a:p>
            <a:pPr indent="0" lvl="0" marL="0" rtl="0" algn="l">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0"/>
              </a:spcBef>
              <a:spcAft>
                <a:spcPts val="0"/>
              </a:spcAft>
              <a:buClr>
                <a:schemeClr val="dk1"/>
              </a:buClr>
              <a:buSzPts val="2400"/>
              <a:buNone/>
            </a:pPr>
            <a:r>
              <a:rPr b="1" lang="en-US" sz="1900"/>
              <a:t>		</a:t>
            </a:r>
            <a:r>
              <a:rPr lang="en-US" sz="1900"/>
              <a:t>Relational databases are based on </a:t>
            </a:r>
            <a:r>
              <a:rPr b="1" lang="en-US" sz="1900"/>
              <a:t>tables and keys</a:t>
            </a:r>
            <a:r>
              <a:rPr lang="en-US" sz="1900"/>
              <a:t>.</a:t>
            </a:r>
            <a:br>
              <a:rPr lang="en-US" sz="1900"/>
            </a:br>
            <a:r>
              <a:rPr lang="en-US" sz="1900"/>
              <a:t>		</a:t>
            </a:r>
            <a:r>
              <a:rPr b="1" lang="en-US" sz="1900"/>
              <a:t>Table – </a:t>
            </a:r>
            <a:r>
              <a:rPr lang="en-US" sz="1900"/>
              <a:t>Relational database structure that hold related information inside.</a:t>
            </a:r>
            <a:endParaRPr sz="1900"/>
          </a:p>
          <a:p>
            <a:pPr indent="457200" lvl="0" marL="457200" rtl="0" algn="l">
              <a:lnSpc>
                <a:spcPct val="150000"/>
              </a:lnSpc>
              <a:spcBef>
                <a:spcPts val="0"/>
              </a:spcBef>
              <a:spcAft>
                <a:spcPts val="0"/>
              </a:spcAft>
              <a:buClr>
                <a:schemeClr val="dk1"/>
              </a:buClr>
              <a:buSzPts val="2400"/>
              <a:buNone/>
            </a:pPr>
            <a:br>
              <a:rPr lang="en-US" sz="1900"/>
            </a:br>
            <a:r>
              <a:rPr lang="en-US" sz="1900"/>
              <a:t>	For example: If we want to store all the data we have that is related to students we should</a:t>
            </a:r>
            <a:br>
              <a:rPr lang="en-US" sz="1900"/>
            </a:br>
            <a:r>
              <a:rPr lang="en-US" sz="1900"/>
              <a:t>	create a Student table that should look like this:</a:t>
            </a:r>
            <a:endParaRPr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800"/>
              </a:spcBef>
              <a:spcAft>
                <a:spcPts val="0"/>
              </a:spcAft>
              <a:buNone/>
            </a:pP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67" name="Google Shape;167;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68" name="Google Shape;168;p23"/>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69" name="Google Shape;169;p23"/>
          <p:cNvPicPr preferRelativeResize="0"/>
          <p:nvPr/>
        </p:nvPicPr>
        <p:blipFill>
          <a:blip r:embed="rId4">
            <a:alphaModFix/>
          </a:blip>
          <a:stretch>
            <a:fillRect/>
          </a:stretch>
        </p:blipFill>
        <p:spPr>
          <a:xfrm>
            <a:off x="3847457" y="3605000"/>
            <a:ext cx="4539225" cy="275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Relational Databases Introduction</a:t>
            </a:r>
            <a:endParaRPr sz="3150">
              <a:highlight>
                <a:srgbClr val="FFFFFF"/>
              </a:highlight>
            </a:endParaRPr>
          </a:p>
          <a:p>
            <a:pPr indent="0" lvl="0" marL="0" rtl="0" algn="l">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0"/>
              </a:spcBef>
              <a:spcAft>
                <a:spcPts val="0"/>
              </a:spcAft>
              <a:buClr>
                <a:schemeClr val="dk1"/>
              </a:buClr>
              <a:buSzPts val="2400"/>
              <a:buNone/>
            </a:pPr>
            <a:r>
              <a:rPr b="1" lang="en-US" sz="1900"/>
              <a:t>		</a:t>
            </a:r>
            <a:r>
              <a:rPr b="1" lang="en-US" sz="1900"/>
              <a:t>Row → </a:t>
            </a:r>
            <a:r>
              <a:rPr lang="en-US" sz="1900"/>
              <a:t>Each new student that we will save inside the table will open a new </a:t>
            </a:r>
            <a:r>
              <a:rPr b="1" lang="en-US" sz="1900"/>
              <a:t>row</a:t>
            </a:r>
            <a:endParaRPr b="1" sz="1900"/>
          </a:p>
          <a:p>
            <a:pPr indent="0" lvl="0" marL="0" rtl="0" algn="l">
              <a:lnSpc>
                <a:spcPct val="150000"/>
              </a:lnSpc>
              <a:spcBef>
                <a:spcPts val="0"/>
              </a:spcBef>
              <a:spcAft>
                <a:spcPts val="0"/>
              </a:spcAft>
              <a:buClr>
                <a:schemeClr val="dk1"/>
              </a:buClr>
              <a:buSzPts val="2400"/>
              <a:buNone/>
            </a:pPr>
            <a:r>
              <a:rPr lang="en-US" sz="1900"/>
              <a:t>		</a:t>
            </a:r>
            <a:r>
              <a:rPr b="1" lang="en-US" sz="1900"/>
              <a:t>Column → </a:t>
            </a:r>
            <a:r>
              <a:rPr lang="en-US" sz="1900"/>
              <a:t>Each property that we want to save about the student will open a new </a:t>
            </a:r>
            <a:r>
              <a:rPr b="1" lang="en-US" sz="1900"/>
              <a:t>column</a:t>
            </a:r>
            <a:endParaRPr b="1"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800"/>
              </a:spcBef>
              <a:spcAft>
                <a:spcPts val="0"/>
              </a:spcAft>
              <a:buNone/>
            </a:pPr>
            <a:br>
              <a:rPr lang="en-US" sz="1700"/>
            </a:br>
            <a:br>
              <a:rPr lang="en-US" sz="1700"/>
            </a:br>
            <a:r>
              <a:rPr lang="en-US" sz="1700"/>
              <a:t>	</a:t>
            </a:r>
            <a:br>
              <a:rPr lang="en-US" sz="1700"/>
            </a:br>
            <a:br>
              <a:rPr lang="en-US" sz="1700"/>
            </a:br>
            <a:r>
              <a:rPr lang="en-US" sz="1700"/>
              <a:t>	</a:t>
            </a:r>
            <a:endParaRPr sz="1700"/>
          </a:p>
          <a:p>
            <a:pPr indent="457200" lvl="0" marL="457200" rtl="0" algn="l">
              <a:lnSpc>
                <a:spcPct val="150000"/>
              </a:lnSpc>
              <a:spcBef>
                <a:spcPts val="800"/>
              </a:spcBef>
              <a:spcAft>
                <a:spcPts val="0"/>
              </a:spcAft>
              <a:buClr>
                <a:schemeClr val="dk1"/>
              </a:buClr>
              <a:buSzPts val="2400"/>
              <a:buFont typeface="Arial"/>
              <a:buNone/>
            </a:pPr>
            <a:br>
              <a:rPr b="1" lang="en-US" sz="1900">
                <a:solidFill>
                  <a:srgbClr val="FF0000"/>
                </a:solidFill>
              </a:rPr>
            </a:br>
            <a:r>
              <a:rPr b="1" lang="en-US" sz="1900">
                <a:solidFill>
                  <a:srgbClr val="FF0000"/>
                </a:solidFill>
              </a:rPr>
              <a:t>	Node: </a:t>
            </a:r>
            <a:r>
              <a:rPr lang="en-US" sz="1900"/>
              <a:t>Table name will always be in singal, Student (not Students)</a:t>
            </a:r>
            <a:br>
              <a:rPr lang="en-US" sz="19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75" name="Google Shape;175;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76" name="Google Shape;176;p24"/>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77" name="Google Shape;177;p24"/>
          <p:cNvPicPr preferRelativeResize="0"/>
          <p:nvPr/>
        </p:nvPicPr>
        <p:blipFill>
          <a:blip r:embed="rId4">
            <a:alphaModFix/>
          </a:blip>
          <a:stretch>
            <a:fillRect/>
          </a:stretch>
        </p:blipFill>
        <p:spPr>
          <a:xfrm>
            <a:off x="3644919" y="2735675"/>
            <a:ext cx="4539225" cy="2751350"/>
          </a:xfrm>
          <a:prstGeom prst="rect">
            <a:avLst/>
          </a:prstGeom>
          <a:noFill/>
          <a:ln>
            <a:noFill/>
          </a:ln>
        </p:spPr>
      </p:pic>
      <p:cxnSp>
        <p:nvCxnSpPr>
          <p:cNvPr id="178" name="Google Shape;178;p24"/>
          <p:cNvCxnSpPr>
            <a:stCxn id="179" idx="2"/>
          </p:cNvCxnSpPr>
          <p:nvPr/>
        </p:nvCxnSpPr>
        <p:spPr>
          <a:xfrm>
            <a:off x="5952175" y="2608575"/>
            <a:ext cx="1391100" cy="655200"/>
          </a:xfrm>
          <a:prstGeom prst="straightConnector1">
            <a:avLst/>
          </a:prstGeom>
          <a:noFill/>
          <a:ln cap="flat" cmpd="sng" w="38100">
            <a:solidFill>
              <a:srgbClr val="FF0000"/>
            </a:solidFill>
            <a:prstDash val="solid"/>
            <a:round/>
            <a:headEnd len="med" w="med" type="none"/>
            <a:tailEnd len="med" w="med" type="triangle"/>
          </a:ln>
        </p:spPr>
      </p:cxnSp>
      <p:cxnSp>
        <p:nvCxnSpPr>
          <p:cNvPr id="180" name="Google Shape;180;p24"/>
          <p:cNvCxnSpPr>
            <a:stCxn id="179" idx="2"/>
          </p:cNvCxnSpPr>
          <p:nvPr/>
        </p:nvCxnSpPr>
        <p:spPr>
          <a:xfrm>
            <a:off x="5952175" y="2608575"/>
            <a:ext cx="10800" cy="599400"/>
          </a:xfrm>
          <a:prstGeom prst="straightConnector1">
            <a:avLst/>
          </a:prstGeom>
          <a:noFill/>
          <a:ln cap="flat" cmpd="sng" w="38100">
            <a:solidFill>
              <a:srgbClr val="FF0000"/>
            </a:solidFill>
            <a:prstDash val="solid"/>
            <a:round/>
            <a:headEnd len="med" w="med" type="none"/>
            <a:tailEnd len="med" w="med" type="triangle"/>
          </a:ln>
        </p:spPr>
      </p:cxnSp>
      <p:cxnSp>
        <p:nvCxnSpPr>
          <p:cNvPr id="181" name="Google Shape;181;p24"/>
          <p:cNvCxnSpPr>
            <a:stCxn id="179" idx="2"/>
          </p:cNvCxnSpPr>
          <p:nvPr/>
        </p:nvCxnSpPr>
        <p:spPr>
          <a:xfrm flipH="1">
            <a:off x="4945375" y="2608575"/>
            <a:ext cx="1006800" cy="599400"/>
          </a:xfrm>
          <a:prstGeom prst="straightConnector1">
            <a:avLst/>
          </a:prstGeom>
          <a:noFill/>
          <a:ln cap="flat" cmpd="sng" w="38100">
            <a:solidFill>
              <a:srgbClr val="FF0000"/>
            </a:solidFill>
            <a:prstDash val="solid"/>
            <a:round/>
            <a:headEnd len="med" w="med" type="none"/>
            <a:tailEnd len="med" w="med" type="triangle"/>
          </a:ln>
        </p:spPr>
      </p:cxnSp>
      <p:sp>
        <p:nvSpPr>
          <p:cNvPr id="179" name="Google Shape;179;p24"/>
          <p:cNvSpPr txBox="1"/>
          <p:nvPr/>
        </p:nvSpPr>
        <p:spPr>
          <a:xfrm>
            <a:off x="5523325" y="2243475"/>
            <a:ext cx="857700" cy="3651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columns</a:t>
            </a:r>
            <a:endParaRPr/>
          </a:p>
          <a:p>
            <a:pPr indent="0" lvl="0" marL="0" rtl="0" algn="l">
              <a:spcBef>
                <a:spcPts val="0"/>
              </a:spcBef>
              <a:spcAft>
                <a:spcPts val="0"/>
              </a:spcAft>
              <a:buNone/>
            </a:pPr>
            <a:r>
              <a:t/>
            </a:r>
            <a:endParaRPr/>
          </a:p>
        </p:txBody>
      </p:sp>
      <p:cxnSp>
        <p:nvCxnSpPr>
          <p:cNvPr id="182" name="Google Shape;182;p24"/>
          <p:cNvCxnSpPr>
            <a:stCxn id="183" idx="1"/>
          </p:cNvCxnSpPr>
          <p:nvPr/>
        </p:nvCxnSpPr>
        <p:spPr>
          <a:xfrm rot="10800000">
            <a:off x="7969100" y="3724875"/>
            <a:ext cx="1870800" cy="182400"/>
          </a:xfrm>
          <a:prstGeom prst="straightConnector1">
            <a:avLst/>
          </a:prstGeom>
          <a:noFill/>
          <a:ln cap="flat" cmpd="sng" w="38100">
            <a:solidFill>
              <a:srgbClr val="FF0000"/>
            </a:solidFill>
            <a:prstDash val="solid"/>
            <a:round/>
            <a:headEnd len="med" w="med" type="none"/>
            <a:tailEnd len="med" w="med" type="triangle"/>
          </a:ln>
        </p:spPr>
      </p:cxnSp>
      <p:cxnSp>
        <p:nvCxnSpPr>
          <p:cNvPr id="184" name="Google Shape;184;p24"/>
          <p:cNvCxnSpPr>
            <a:stCxn id="183" idx="1"/>
          </p:cNvCxnSpPr>
          <p:nvPr/>
        </p:nvCxnSpPr>
        <p:spPr>
          <a:xfrm flipH="1">
            <a:off x="8012000" y="3907275"/>
            <a:ext cx="1827900" cy="236400"/>
          </a:xfrm>
          <a:prstGeom prst="straightConnector1">
            <a:avLst/>
          </a:prstGeom>
          <a:noFill/>
          <a:ln cap="flat" cmpd="sng" w="38100">
            <a:solidFill>
              <a:srgbClr val="FF0000"/>
            </a:solidFill>
            <a:prstDash val="solid"/>
            <a:round/>
            <a:headEnd len="med" w="med" type="none"/>
            <a:tailEnd len="med" w="med" type="triangle"/>
          </a:ln>
        </p:spPr>
      </p:cxnSp>
      <p:cxnSp>
        <p:nvCxnSpPr>
          <p:cNvPr id="185" name="Google Shape;185;p24"/>
          <p:cNvCxnSpPr>
            <a:stCxn id="183" idx="1"/>
          </p:cNvCxnSpPr>
          <p:nvPr/>
        </p:nvCxnSpPr>
        <p:spPr>
          <a:xfrm flipH="1">
            <a:off x="7914500" y="3907275"/>
            <a:ext cx="1925400" cy="633300"/>
          </a:xfrm>
          <a:prstGeom prst="straightConnector1">
            <a:avLst/>
          </a:prstGeom>
          <a:noFill/>
          <a:ln cap="flat" cmpd="sng" w="38100">
            <a:solidFill>
              <a:srgbClr val="FF0000"/>
            </a:solidFill>
            <a:prstDash val="solid"/>
            <a:round/>
            <a:headEnd len="med" w="med" type="none"/>
            <a:tailEnd len="med" w="med" type="triangle"/>
          </a:ln>
        </p:spPr>
      </p:cxnSp>
      <p:sp>
        <p:nvSpPr>
          <p:cNvPr id="183" name="Google Shape;183;p24"/>
          <p:cNvSpPr txBox="1"/>
          <p:nvPr/>
        </p:nvSpPr>
        <p:spPr>
          <a:xfrm>
            <a:off x="9839900" y="3724725"/>
            <a:ext cx="608700" cy="3651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rows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Relational Databases Introduction</a:t>
            </a:r>
            <a:endParaRPr sz="3150">
              <a:highlight>
                <a:srgbClr val="FFFFFF"/>
              </a:highlight>
            </a:endParaRPr>
          </a:p>
          <a:p>
            <a:pPr indent="0" lvl="0" marL="0" rtl="0" algn="l">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0"/>
              </a:spcBef>
              <a:spcAft>
                <a:spcPts val="0"/>
              </a:spcAft>
              <a:buClr>
                <a:schemeClr val="dk1"/>
              </a:buClr>
              <a:buSzPts val="2400"/>
              <a:buNone/>
            </a:pPr>
            <a:r>
              <a:rPr b="1" lang="en-US" sz="1900"/>
              <a:t>		</a:t>
            </a:r>
            <a:r>
              <a:rPr b="1" lang="en-US" sz="1900"/>
              <a:t>Key → </a:t>
            </a:r>
            <a:r>
              <a:rPr lang="en-US" sz="1900"/>
              <a:t>Every table in a relational database must have a specific column that will be the table</a:t>
            </a:r>
            <a:br>
              <a:rPr lang="en-US" sz="1900"/>
            </a:br>
            <a:r>
              <a:rPr lang="en-US" sz="1900"/>
              <a:t>		key. For being the table key, this column </a:t>
            </a:r>
            <a:r>
              <a:rPr lang="en-US" sz="1900" u="sng"/>
              <a:t>must always be unique for each row,</a:t>
            </a:r>
            <a:r>
              <a:rPr lang="en-US" sz="1900"/>
              <a:t> which means</a:t>
            </a:r>
            <a:br>
              <a:rPr lang="en-US" sz="1900"/>
            </a:br>
            <a:r>
              <a:rPr lang="en-US" sz="1900"/>
              <a:t>		this key won't repeat it self.  </a:t>
            </a:r>
            <a:br>
              <a:rPr lang="en-US" sz="1900"/>
            </a:br>
            <a:r>
              <a:rPr lang="en-US" sz="1900"/>
              <a:t>		The table key allow our database to differentiate between the different rows and return the</a:t>
            </a:r>
            <a:br>
              <a:rPr lang="en-US" sz="1900"/>
            </a:br>
            <a:r>
              <a:rPr lang="en-US" sz="1900"/>
              <a:t>		specific row that we are looking for.</a:t>
            </a:r>
            <a:endParaRPr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0"/>
              </a:spcBef>
              <a:spcAft>
                <a:spcPts val="0"/>
              </a:spcAft>
              <a:buClr>
                <a:schemeClr val="dk1"/>
              </a:buClr>
              <a:buSzPts val="2400"/>
              <a:buNone/>
            </a:pPr>
            <a:r>
              <a:t/>
            </a:r>
            <a:endParaRPr sz="1900"/>
          </a:p>
          <a:p>
            <a:pPr indent="457200" lvl="0" marL="457200" rtl="0" algn="l">
              <a:lnSpc>
                <a:spcPct val="150000"/>
              </a:lnSpc>
              <a:spcBef>
                <a:spcPts val="800"/>
              </a:spcBef>
              <a:spcAft>
                <a:spcPts val="0"/>
              </a:spcAft>
              <a:buNone/>
            </a:pP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91" name="Google Shape;191;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92" name="Google Shape;192;p25"/>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93" name="Google Shape;193;p25"/>
          <p:cNvPicPr preferRelativeResize="0"/>
          <p:nvPr/>
        </p:nvPicPr>
        <p:blipFill>
          <a:blip r:embed="rId4">
            <a:alphaModFix/>
          </a:blip>
          <a:stretch>
            <a:fillRect/>
          </a:stretch>
        </p:blipFill>
        <p:spPr>
          <a:xfrm>
            <a:off x="3942237" y="3610200"/>
            <a:ext cx="4349675" cy="264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Relational Databases Introduction</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marR="0" rtl="0" algn="just">
              <a:lnSpc>
                <a:spcPct val="150000"/>
              </a:lnSpc>
              <a:spcBef>
                <a:spcPts val="0"/>
              </a:spcBef>
              <a:spcAft>
                <a:spcPts val="0"/>
              </a:spcAft>
              <a:buNone/>
            </a:pPr>
            <a:r>
              <a:rPr lang="en-US" sz="1900"/>
              <a:t>		Let’s look at another example – User table: </a:t>
            </a:r>
            <a:br>
              <a:rPr lang="en-US" sz="1900"/>
            </a:br>
            <a:r>
              <a:rPr lang="en-US" sz="1900"/>
              <a:t>		This time the table key is the </a:t>
            </a:r>
            <a:r>
              <a:rPr lang="en-US" sz="1900" u="sng"/>
              <a:t>user email  </a:t>
            </a:r>
            <a:br>
              <a:rPr lang="en-US" sz="1900"/>
            </a:br>
            <a:r>
              <a:rPr lang="en-US" sz="1900"/>
              <a:t>		</a:t>
            </a:r>
            <a:endParaRPr sz="1900"/>
          </a:p>
          <a:p>
            <a:pPr indent="457200" lvl="0" marL="457200" rtl="0" algn="l">
              <a:lnSpc>
                <a:spcPct val="150000"/>
              </a:lnSpc>
              <a:spcBef>
                <a:spcPts val="36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99" name="Google Shape;199;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00" name="Google Shape;200;p26"/>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201" name="Google Shape;201;p26"/>
          <p:cNvPicPr preferRelativeResize="0"/>
          <p:nvPr/>
        </p:nvPicPr>
        <p:blipFill>
          <a:blip r:embed="rId4">
            <a:alphaModFix/>
          </a:blip>
          <a:stretch>
            <a:fillRect/>
          </a:stretch>
        </p:blipFill>
        <p:spPr>
          <a:xfrm>
            <a:off x="2597400" y="2436863"/>
            <a:ext cx="7039349" cy="286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Primary Key &amp; Foreign Key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marR="0" rtl="0" algn="just">
              <a:lnSpc>
                <a:spcPct val="150000"/>
              </a:lnSpc>
              <a:spcBef>
                <a:spcPts val="0"/>
              </a:spcBef>
              <a:spcAft>
                <a:spcPts val="0"/>
              </a:spcAft>
              <a:buNone/>
            </a:pPr>
            <a:r>
              <a:rPr lang="en-US" sz="1900"/>
              <a:t>		</a:t>
            </a:r>
            <a:r>
              <a:rPr b="1" lang="en-US" sz="1900"/>
              <a:t>Primary Key → </a:t>
            </a:r>
            <a:r>
              <a:rPr lang="en-US" sz="1900"/>
              <a:t>Another name to table key is</a:t>
            </a:r>
            <a:r>
              <a:rPr b="1" lang="en-US" sz="1900"/>
              <a:t> primary key</a:t>
            </a:r>
            <a:r>
              <a:rPr lang="en-US" sz="1900"/>
              <a:t>, primary key is the main key of the</a:t>
            </a:r>
            <a:br>
              <a:rPr lang="en-US" sz="1900"/>
            </a:br>
            <a:r>
              <a:rPr lang="en-US" sz="1900"/>
              <a:t>		table and as	we learn every database table must have a primary key and this primary key can</a:t>
            </a:r>
            <a:br>
              <a:rPr lang="en-US" sz="1900"/>
            </a:br>
            <a:r>
              <a:rPr lang="en-US" sz="1900"/>
              <a:t>		</a:t>
            </a:r>
            <a:r>
              <a:rPr lang="en-US" sz="1900"/>
              <a:t>appear</a:t>
            </a:r>
            <a:r>
              <a:rPr lang="en-US" sz="1900"/>
              <a:t> only once inside the table and can not be null.</a:t>
            </a:r>
            <a:br>
              <a:rPr lang="en-US" sz="1900"/>
            </a:br>
            <a:br>
              <a:rPr lang="en-US" sz="1900"/>
            </a:br>
            <a:r>
              <a:rPr lang="en-US" sz="1900"/>
              <a:t>		</a:t>
            </a:r>
            <a:r>
              <a:rPr b="1" lang="en-US" sz="1900"/>
              <a:t>Foreign Key → </a:t>
            </a:r>
            <a:r>
              <a:rPr lang="en-US" sz="1900"/>
              <a:t>The name of a reference from a different table column to the primary key of</a:t>
            </a:r>
            <a:br>
              <a:rPr lang="en-US" sz="1900"/>
            </a:br>
            <a:r>
              <a:rPr lang="en-US" sz="1900"/>
              <a:t>		another table is been called a </a:t>
            </a:r>
            <a:r>
              <a:rPr b="1" lang="en-US" sz="1900"/>
              <a:t>foreign key</a:t>
            </a:r>
            <a:r>
              <a:rPr lang="en-US" sz="1900"/>
              <a:t>. With foreign key we can </a:t>
            </a:r>
            <a:r>
              <a:rPr lang="en-US" sz="1900" u="sng"/>
              <a:t>associate between data</a:t>
            </a:r>
            <a:br>
              <a:rPr lang="en-US" sz="1900" u="sng"/>
            </a:br>
            <a:r>
              <a:rPr lang="en-US" sz="1900" u="sng"/>
              <a:t>		from different tables</a:t>
            </a:r>
            <a:r>
              <a:rPr lang="en-US" sz="1900"/>
              <a:t>.</a:t>
            </a:r>
            <a:br>
              <a:rPr lang="en-US" sz="1900"/>
            </a:br>
            <a:r>
              <a:rPr lang="en-US" sz="1900"/>
              <a:t>		Foreign key will be another column inside the database table but because it just referred to</a:t>
            </a:r>
            <a:br>
              <a:rPr lang="en-US" sz="1900"/>
            </a:br>
            <a:r>
              <a:rPr lang="en-US" sz="1900"/>
              <a:t>		a primary key of another table it </a:t>
            </a:r>
            <a:r>
              <a:rPr lang="en-US" sz="1900" u="sng"/>
              <a:t>can be null and can repeat itself</a:t>
            </a:r>
            <a:r>
              <a:rPr lang="en-US" sz="1900"/>
              <a:t>.</a:t>
            </a:r>
            <a:endParaRPr sz="1900"/>
          </a:p>
          <a:p>
            <a:pPr indent="457200" lvl="0" marL="457200" marR="0" rtl="0" algn="just">
              <a:lnSpc>
                <a:spcPct val="150000"/>
              </a:lnSpc>
              <a:spcBef>
                <a:spcPts val="3600"/>
              </a:spcBef>
              <a:spcAft>
                <a:spcPts val="0"/>
              </a:spcAft>
              <a:buNone/>
            </a:pPr>
            <a:br>
              <a:rPr b="1" lang="en-US" sz="1900"/>
            </a:br>
            <a:br>
              <a:rPr lang="en-US" sz="1900"/>
            </a:br>
            <a:r>
              <a:rPr lang="en-US" sz="1900"/>
              <a:t>		</a:t>
            </a:r>
            <a:endParaRPr sz="1900"/>
          </a:p>
          <a:p>
            <a:pPr indent="457200" lvl="0" marL="457200" rtl="0" algn="l">
              <a:lnSpc>
                <a:spcPct val="150000"/>
              </a:lnSpc>
              <a:spcBef>
                <a:spcPts val="36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07" name="Google Shape;207;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08" name="Google Shape;208;p27"/>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Primary Key &amp; Foreign Key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marR="0" rtl="0" algn="just">
              <a:lnSpc>
                <a:spcPct val="150000"/>
              </a:lnSpc>
              <a:spcBef>
                <a:spcPts val="0"/>
              </a:spcBef>
              <a:spcAft>
                <a:spcPts val="0"/>
              </a:spcAft>
              <a:buNone/>
            </a:pPr>
            <a:r>
              <a:rPr lang="en-US" sz="1900"/>
              <a:t>		</a:t>
            </a:r>
            <a:r>
              <a:rPr lang="en-US" sz="1900"/>
              <a:t>Let’s take a look at a primary key - foreign key example: </a:t>
            </a:r>
            <a:br>
              <a:rPr lang="en-US" sz="1900"/>
            </a:br>
            <a:endParaRPr sz="1900"/>
          </a:p>
          <a:p>
            <a:pPr indent="457200" lvl="0" marL="457200" marR="0" rtl="0" algn="just">
              <a:lnSpc>
                <a:spcPct val="150000"/>
              </a:lnSpc>
              <a:spcBef>
                <a:spcPts val="3600"/>
              </a:spcBef>
              <a:spcAft>
                <a:spcPts val="0"/>
              </a:spcAft>
              <a:buNone/>
            </a:pPr>
            <a:br>
              <a:rPr b="1" lang="en-US" sz="1900"/>
            </a:br>
            <a:br>
              <a:rPr lang="en-US" sz="1900"/>
            </a:br>
            <a:r>
              <a:rPr lang="en-US" sz="1900"/>
              <a:t>		</a:t>
            </a:r>
            <a:endParaRPr sz="1900"/>
          </a:p>
          <a:p>
            <a:pPr indent="457200" lvl="0" marL="457200" rtl="0" algn="l">
              <a:lnSpc>
                <a:spcPct val="150000"/>
              </a:lnSpc>
              <a:spcBef>
                <a:spcPts val="36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14" name="Google Shape;214;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15" name="Google Shape;215;p28"/>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216" name="Google Shape;216;p28"/>
          <p:cNvPicPr preferRelativeResize="0"/>
          <p:nvPr/>
        </p:nvPicPr>
        <p:blipFill>
          <a:blip r:embed="rId4">
            <a:alphaModFix/>
          </a:blip>
          <a:stretch>
            <a:fillRect/>
          </a:stretch>
        </p:blipFill>
        <p:spPr>
          <a:xfrm>
            <a:off x="2275396" y="1857775"/>
            <a:ext cx="7641200" cy="2243175"/>
          </a:xfrm>
          <a:prstGeom prst="rect">
            <a:avLst/>
          </a:prstGeom>
          <a:noFill/>
          <a:ln>
            <a:noFill/>
          </a:ln>
        </p:spPr>
      </p:pic>
      <p:pic>
        <p:nvPicPr>
          <p:cNvPr id="217" name="Google Shape;217;p28"/>
          <p:cNvPicPr preferRelativeResize="0"/>
          <p:nvPr/>
        </p:nvPicPr>
        <p:blipFill>
          <a:blip r:embed="rId5">
            <a:alphaModFix/>
          </a:blip>
          <a:stretch>
            <a:fillRect/>
          </a:stretch>
        </p:blipFill>
        <p:spPr>
          <a:xfrm>
            <a:off x="2275402" y="4284888"/>
            <a:ext cx="3172850" cy="1523975"/>
          </a:xfrm>
          <a:prstGeom prst="rect">
            <a:avLst/>
          </a:prstGeom>
          <a:noFill/>
          <a:ln>
            <a:noFill/>
          </a:ln>
        </p:spPr>
      </p:pic>
      <p:cxnSp>
        <p:nvCxnSpPr>
          <p:cNvPr id="218" name="Google Shape;218;p28"/>
          <p:cNvCxnSpPr>
            <a:stCxn id="219" idx="2"/>
          </p:cNvCxnSpPr>
          <p:nvPr/>
        </p:nvCxnSpPr>
        <p:spPr>
          <a:xfrm>
            <a:off x="9202000" y="1814250"/>
            <a:ext cx="3000" cy="504300"/>
          </a:xfrm>
          <a:prstGeom prst="straightConnector1">
            <a:avLst/>
          </a:prstGeom>
          <a:noFill/>
          <a:ln cap="flat" cmpd="sng" w="38100">
            <a:solidFill>
              <a:srgbClr val="FF0000"/>
            </a:solidFill>
            <a:prstDash val="solid"/>
            <a:round/>
            <a:headEnd len="med" w="med" type="none"/>
            <a:tailEnd len="med" w="med" type="triangle"/>
          </a:ln>
        </p:spPr>
      </p:cxnSp>
      <p:sp>
        <p:nvSpPr>
          <p:cNvPr id="219" name="Google Shape;219;p28"/>
          <p:cNvSpPr txBox="1"/>
          <p:nvPr/>
        </p:nvSpPr>
        <p:spPr>
          <a:xfrm>
            <a:off x="8487400" y="1192050"/>
            <a:ext cx="1429200" cy="6222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Foreign key to Branch table</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Composite Primary Key</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marR="0" rtl="0" algn="just">
              <a:lnSpc>
                <a:spcPct val="150000"/>
              </a:lnSpc>
              <a:spcBef>
                <a:spcPts val="0"/>
              </a:spcBef>
              <a:spcAft>
                <a:spcPts val="0"/>
              </a:spcAft>
              <a:buNone/>
            </a:pPr>
            <a:r>
              <a:rPr lang="en-US" sz="1900"/>
              <a:t>		</a:t>
            </a:r>
            <a:r>
              <a:rPr b="1" lang="en-US" sz="1900"/>
              <a:t>Composite Primary Key → </a:t>
            </a:r>
            <a:r>
              <a:rPr lang="en-US" sz="1900"/>
              <a:t>When we have a primary key that is a combination of more</a:t>
            </a:r>
            <a:br>
              <a:rPr lang="en-US" sz="1900"/>
            </a:br>
            <a:r>
              <a:rPr lang="en-US" sz="1900"/>
              <a:t>		than one column we will call it a </a:t>
            </a:r>
            <a:r>
              <a:rPr b="1" lang="en-US" sz="1900"/>
              <a:t>composite key</a:t>
            </a:r>
            <a:r>
              <a:rPr lang="en-US" sz="1900"/>
              <a:t>.</a:t>
            </a:r>
            <a:br>
              <a:rPr lang="en-US" sz="1900"/>
            </a:br>
            <a:r>
              <a:rPr lang="en-US" sz="1900"/>
              <a:t>		When using a composite key each column by itself can repeat it self, but the</a:t>
            </a:r>
            <a:br>
              <a:rPr lang="en-US" sz="1900"/>
            </a:br>
            <a:r>
              <a:rPr lang="en-US" sz="1900"/>
              <a:t>		</a:t>
            </a:r>
            <a:r>
              <a:rPr lang="en-US" sz="1900" u="sng"/>
              <a:t>combination of the columns together can not</a:t>
            </a:r>
            <a:r>
              <a:rPr lang="en-US" sz="1900"/>
              <a:t>. </a:t>
            </a:r>
            <a:br>
              <a:rPr lang="en-US" sz="1900"/>
            </a:br>
            <a:r>
              <a:rPr lang="en-US" sz="1900"/>
              <a:t>		</a:t>
            </a:r>
            <a:br>
              <a:rPr lang="en-US" sz="1900"/>
            </a:br>
            <a:r>
              <a:rPr lang="en-US" sz="1900"/>
              <a:t>		</a:t>
            </a:r>
            <a:r>
              <a:rPr b="1" lang="en-US" sz="1900"/>
              <a:t>For example: </a:t>
            </a:r>
            <a:r>
              <a:rPr lang="en-US" sz="1900"/>
              <a:t>let’s say we have a Student table with a composite primary key of </a:t>
            </a:r>
            <a:br>
              <a:rPr lang="en-US" sz="1900"/>
            </a:br>
            <a:r>
              <a:rPr lang="en-US" sz="1900"/>
              <a:t>		(first name, last name), and we have the row: “Ben”,  “Meir”, 32</a:t>
            </a:r>
            <a:br>
              <a:rPr lang="en-US" sz="1900"/>
            </a:br>
            <a:r>
              <a:rPr lang="en-US" sz="1900"/>
              <a:t>		Because the primary key is a composite key, we can have another student with first name</a:t>
            </a:r>
            <a:br>
              <a:rPr lang="en-US" sz="1900"/>
            </a:br>
            <a:r>
              <a:rPr lang="en-US" sz="1900"/>
              <a:t>		“Ben” and another student with last name “Meir” but </a:t>
            </a:r>
            <a:r>
              <a:rPr lang="en-US" sz="1900" u="sng"/>
              <a:t>we can’t have another student with first</a:t>
            </a:r>
            <a:br>
              <a:rPr lang="en-US" sz="1900" u="sng"/>
            </a:br>
            <a:r>
              <a:rPr lang="en-US" sz="1900" u="sng"/>
              <a:t>		name “Ben” and last name “Meir” together.</a:t>
            </a:r>
            <a:r>
              <a:rPr lang="en-US" sz="1900"/>
              <a:t> </a:t>
            </a:r>
            <a:br>
              <a:rPr lang="en-US" sz="1900"/>
            </a:br>
            <a:endParaRPr sz="1900"/>
          </a:p>
          <a:p>
            <a:pPr indent="0" lvl="0" marL="0" marR="0" rtl="0" algn="just">
              <a:lnSpc>
                <a:spcPct val="150000"/>
              </a:lnSpc>
              <a:spcBef>
                <a:spcPts val="3600"/>
              </a:spcBef>
              <a:spcAft>
                <a:spcPts val="0"/>
              </a:spcAft>
              <a:buNone/>
            </a:pPr>
            <a:r>
              <a:t/>
            </a:r>
            <a:endParaRPr sz="1900"/>
          </a:p>
          <a:p>
            <a:pPr indent="0" lvl="0" marL="0" marR="0" rtl="0" algn="just">
              <a:lnSpc>
                <a:spcPct val="150000"/>
              </a:lnSpc>
              <a:spcBef>
                <a:spcPts val="3600"/>
              </a:spcBef>
              <a:spcAft>
                <a:spcPts val="0"/>
              </a:spcAft>
              <a:buNone/>
            </a:pPr>
            <a:r>
              <a:rPr lang="en-US" sz="1900"/>
              <a:t>		</a:t>
            </a:r>
            <a:endParaRPr sz="1900"/>
          </a:p>
          <a:p>
            <a:pPr indent="457200" lvl="0" marL="457200" marR="0" rtl="0" algn="just">
              <a:lnSpc>
                <a:spcPct val="150000"/>
              </a:lnSpc>
              <a:spcBef>
                <a:spcPts val="3600"/>
              </a:spcBef>
              <a:spcAft>
                <a:spcPts val="0"/>
              </a:spcAft>
              <a:buNone/>
            </a:pPr>
            <a:br>
              <a:rPr b="1" lang="en-US" sz="1900"/>
            </a:br>
            <a:br>
              <a:rPr lang="en-US" sz="1900"/>
            </a:br>
            <a:r>
              <a:rPr lang="en-US" sz="1900"/>
              <a:t>		</a:t>
            </a:r>
            <a:endParaRPr sz="1900"/>
          </a:p>
          <a:p>
            <a:pPr indent="457200" lvl="0" marL="457200" rtl="0" algn="l">
              <a:lnSpc>
                <a:spcPct val="150000"/>
              </a:lnSpc>
              <a:spcBef>
                <a:spcPts val="36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25" name="Google Shape;225;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26" name="Google Shape;226;p29"/>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chemeClr val="lt1"/>
                </a:highlight>
              </a:rPr>
              <a:t>Composite Primary Key - Example</a:t>
            </a:r>
            <a:endParaRPr sz="3150">
              <a:highlight>
                <a:schemeClr val="lt1"/>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0" lvl="0" marL="0" marR="0" rtl="0" algn="just">
              <a:lnSpc>
                <a:spcPct val="150000"/>
              </a:lnSpc>
              <a:spcBef>
                <a:spcPts val="0"/>
              </a:spcBef>
              <a:spcAft>
                <a:spcPts val="0"/>
              </a:spcAft>
              <a:buNone/>
            </a:pPr>
            <a:r>
              <a:rPr lang="en-US" sz="1900"/>
              <a:t>		</a:t>
            </a:r>
            <a:br>
              <a:rPr lang="en-US" sz="1900"/>
            </a:br>
            <a:endParaRPr sz="1900"/>
          </a:p>
          <a:p>
            <a:pPr indent="457200" lvl="0" marL="457200" marR="0" rtl="0" algn="just">
              <a:lnSpc>
                <a:spcPct val="150000"/>
              </a:lnSpc>
              <a:spcBef>
                <a:spcPts val="3600"/>
              </a:spcBef>
              <a:spcAft>
                <a:spcPts val="0"/>
              </a:spcAft>
              <a:buNone/>
            </a:pPr>
            <a:br>
              <a:rPr b="1" lang="en-US" sz="1900"/>
            </a:br>
            <a:br>
              <a:rPr lang="en-US" sz="1900"/>
            </a:br>
            <a:r>
              <a:rPr lang="en-US" sz="1900"/>
              <a:t>		</a:t>
            </a:r>
            <a:endParaRPr sz="1900"/>
          </a:p>
          <a:p>
            <a:pPr indent="457200" lvl="0" marL="457200" rtl="0" algn="l">
              <a:lnSpc>
                <a:spcPct val="150000"/>
              </a:lnSpc>
              <a:spcBef>
                <a:spcPts val="36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232" name="Google Shape;232;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33" name="Google Shape;233;p30"/>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234" name="Google Shape;234;p30"/>
          <p:cNvPicPr preferRelativeResize="0"/>
          <p:nvPr/>
        </p:nvPicPr>
        <p:blipFill>
          <a:blip r:embed="rId4">
            <a:alphaModFix/>
          </a:blip>
          <a:stretch>
            <a:fillRect/>
          </a:stretch>
        </p:blipFill>
        <p:spPr>
          <a:xfrm>
            <a:off x="1340149" y="1216875"/>
            <a:ext cx="6278176" cy="1843050"/>
          </a:xfrm>
          <a:prstGeom prst="rect">
            <a:avLst/>
          </a:prstGeom>
          <a:noFill/>
          <a:ln>
            <a:noFill/>
          </a:ln>
        </p:spPr>
      </p:pic>
      <p:pic>
        <p:nvPicPr>
          <p:cNvPr id="235" name="Google Shape;235;p30"/>
          <p:cNvPicPr preferRelativeResize="0"/>
          <p:nvPr/>
        </p:nvPicPr>
        <p:blipFill>
          <a:blip r:embed="rId5">
            <a:alphaModFix/>
          </a:blip>
          <a:stretch>
            <a:fillRect/>
          </a:stretch>
        </p:blipFill>
        <p:spPr>
          <a:xfrm>
            <a:off x="3711975" y="3553363"/>
            <a:ext cx="2933700" cy="2171700"/>
          </a:xfrm>
          <a:prstGeom prst="rect">
            <a:avLst/>
          </a:prstGeom>
          <a:noFill/>
          <a:ln>
            <a:noFill/>
          </a:ln>
        </p:spPr>
      </p:pic>
      <p:pic>
        <p:nvPicPr>
          <p:cNvPr id="236" name="Google Shape;236;p30"/>
          <p:cNvPicPr preferRelativeResize="0"/>
          <p:nvPr/>
        </p:nvPicPr>
        <p:blipFill>
          <a:blip r:embed="rId6">
            <a:alphaModFix/>
          </a:blip>
          <a:stretch>
            <a:fillRect/>
          </a:stretch>
        </p:blipFill>
        <p:spPr>
          <a:xfrm>
            <a:off x="7895225" y="1167613"/>
            <a:ext cx="3802925" cy="1941575"/>
          </a:xfrm>
          <a:prstGeom prst="rect">
            <a:avLst/>
          </a:prstGeom>
          <a:noFill/>
          <a:ln>
            <a:noFill/>
          </a:ln>
        </p:spPr>
      </p:pic>
      <p:pic>
        <p:nvPicPr>
          <p:cNvPr id="237" name="Google Shape;237;p30"/>
          <p:cNvPicPr preferRelativeResize="0"/>
          <p:nvPr/>
        </p:nvPicPr>
        <p:blipFill>
          <a:blip r:embed="rId7">
            <a:alphaModFix/>
          </a:blip>
          <a:stretch>
            <a:fillRect/>
          </a:stretch>
        </p:blipFill>
        <p:spPr>
          <a:xfrm>
            <a:off x="8141200" y="3811475"/>
            <a:ext cx="3310975" cy="1655487"/>
          </a:xfrm>
          <a:prstGeom prst="rect">
            <a:avLst/>
          </a:prstGeom>
          <a:noFill/>
          <a:ln>
            <a:noFill/>
          </a:ln>
        </p:spPr>
      </p:pic>
      <p:cxnSp>
        <p:nvCxnSpPr>
          <p:cNvPr id="238" name="Google Shape;238;p30"/>
          <p:cNvCxnSpPr/>
          <p:nvPr/>
        </p:nvCxnSpPr>
        <p:spPr>
          <a:xfrm flipH="1" rot="10800000">
            <a:off x="5404250" y="1739325"/>
            <a:ext cx="2725800" cy="2253900"/>
          </a:xfrm>
          <a:prstGeom prst="straightConnector1">
            <a:avLst/>
          </a:prstGeom>
          <a:noFill/>
          <a:ln cap="flat" cmpd="sng" w="38100">
            <a:solidFill>
              <a:srgbClr val="FF0000"/>
            </a:solidFill>
            <a:prstDash val="solid"/>
            <a:round/>
            <a:headEnd len="med" w="med" type="none"/>
            <a:tailEnd len="med" w="med" type="triangle"/>
          </a:ln>
        </p:spPr>
      </p:cxnSp>
      <p:cxnSp>
        <p:nvCxnSpPr>
          <p:cNvPr id="239" name="Google Shape;239;p30"/>
          <p:cNvCxnSpPr/>
          <p:nvPr/>
        </p:nvCxnSpPr>
        <p:spPr>
          <a:xfrm rot="10800000">
            <a:off x="1883950" y="1750025"/>
            <a:ext cx="1867500" cy="2211000"/>
          </a:xfrm>
          <a:prstGeom prst="straightConnector1">
            <a:avLst/>
          </a:prstGeom>
          <a:noFill/>
          <a:ln cap="flat" cmpd="sng" w="38100">
            <a:solidFill>
              <a:srgbClr val="FF0000"/>
            </a:solidFill>
            <a:prstDash val="solid"/>
            <a:round/>
            <a:headEnd len="med" w="med" type="none"/>
            <a:tailEnd len="med" w="med" type="triangle"/>
          </a:ln>
        </p:spPr>
      </p:cxnSp>
      <p:cxnSp>
        <p:nvCxnSpPr>
          <p:cNvPr id="240" name="Google Shape;240;p30"/>
          <p:cNvCxnSpPr/>
          <p:nvPr/>
        </p:nvCxnSpPr>
        <p:spPr>
          <a:xfrm flipH="1">
            <a:off x="9160625" y="1728675"/>
            <a:ext cx="1706400" cy="2500800"/>
          </a:xfrm>
          <a:prstGeom prst="straightConnector1">
            <a:avLst/>
          </a:prstGeom>
          <a:noFill/>
          <a:ln cap="flat" cmpd="sng" w="38100">
            <a:solidFill>
              <a:srgbClr val="FF0000"/>
            </a:solidFill>
            <a:prstDash val="solid"/>
            <a:round/>
            <a:headEnd len="med" w="med" type="none"/>
            <a:tailEnd len="med" w="med" type="triangle"/>
          </a:ln>
        </p:spPr>
      </p:cxnSp>
      <p:cxnSp>
        <p:nvCxnSpPr>
          <p:cNvPr id="241" name="Google Shape;241;p30"/>
          <p:cNvCxnSpPr>
            <a:stCxn id="242" idx="3"/>
          </p:cNvCxnSpPr>
          <p:nvPr/>
        </p:nvCxnSpPr>
        <p:spPr>
          <a:xfrm>
            <a:off x="2735325" y="4132725"/>
            <a:ext cx="1016400" cy="0"/>
          </a:xfrm>
          <a:prstGeom prst="straightConnector1">
            <a:avLst/>
          </a:prstGeom>
          <a:noFill/>
          <a:ln cap="flat" cmpd="sng" w="38100">
            <a:solidFill>
              <a:srgbClr val="FF0000"/>
            </a:solidFill>
            <a:prstDash val="solid"/>
            <a:round/>
            <a:headEnd len="med" w="med" type="none"/>
            <a:tailEnd len="med" w="med" type="triangle"/>
          </a:ln>
        </p:spPr>
      </p:cxnSp>
      <p:sp>
        <p:nvSpPr>
          <p:cNvPr id="242" name="Google Shape;242;p30"/>
          <p:cNvSpPr txBox="1"/>
          <p:nvPr/>
        </p:nvSpPr>
        <p:spPr>
          <a:xfrm>
            <a:off x="1028925" y="3724875"/>
            <a:ext cx="1706400" cy="815700"/>
          </a:xfrm>
          <a:prstGeom prst="rect">
            <a:avLst/>
          </a:prstGeom>
          <a:noFill/>
          <a:ln cap="flat" cmpd="sng" w="9525">
            <a:solidFill>
              <a:srgbClr val="44546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Composite primary key of emp_id and client_id</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Tables &amp; Entities Relationship</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lang="en-US" sz="1900"/>
              <a:t>As we learned, we can connect every relational table in the DB to another table by using a</a:t>
            </a:r>
            <a:br>
              <a:rPr lang="en-US" sz="1900"/>
            </a:br>
            <a:r>
              <a:rPr lang="en-US" sz="1900"/>
              <a:t>	foreign key.</a:t>
            </a:r>
            <a:br>
              <a:rPr lang="en-US" sz="1900"/>
            </a:br>
            <a:r>
              <a:rPr lang="en-US" sz="1900"/>
              <a:t>	This connection allow us to represent a relationship between the 2 tables. </a:t>
            </a:r>
            <a:br>
              <a:rPr lang="en-US" sz="1900"/>
            </a:br>
            <a:r>
              <a:rPr lang="en-US" sz="1900"/>
              <a:t>	We can also call this relationship </a:t>
            </a:r>
            <a:r>
              <a:rPr b="1" lang="en-US" sz="1900"/>
              <a:t>granularity</a:t>
            </a:r>
            <a:r>
              <a:rPr lang="en-US" sz="1900"/>
              <a:t>. </a:t>
            </a:r>
            <a:endParaRPr sz="1900"/>
          </a:p>
          <a:p>
            <a:pPr indent="457200" lvl="0" marL="457200" rtl="0" algn="l">
              <a:lnSpc>
                <a:spcPct val="150000"/>
              </a:lnSpc>
              <a:spcBef>
                <a:spcPts val="800"/>
              </a:spcBef>
              <a:spcAft>
                <a:spcPts val="0"/>
              </a:spcAft>
              <a:buNone/>
            </a:pPr>
            <a:r>
              <a:t/>
            </a:r>
            <a:endParaRPr sz="1900"/>
          </a:p>
          <a:p>
            <a:pPr indent="0" lvl="0" marL="1828800" rtl="0" algn="l">
              <a:lnSpc>
                <a:spcPct val="150000"/>
              </a:lnSpc>
              <a:spcBef>
                <a:spcPts val="1100"/>
              </a:spcBef>
              <a:spcAft>
                <a:spcPts val="1100"/>
              </a:spcAft>
              <a:buNone/>
            </a:pPr>
            <a:r>
              <a:t/>
            </a:r>
            <a:endParaRPr sz="2300"/>
          </a:p>
        </p:txBody>
      </p:sp>
      <p:sp>
        <p:nvSpPr>
          <p:cNvPr id="248" name="Google Shape;248;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49" name="Google Shape;249;p31"/>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250" name="Google Shape;250;p31"/>
          <p:cNvPicPr preferRelativeResize="0"/>
          <p:nvPr/>
        </p:nvPicPr>
        <p:blipFill>
          <a:blip r:embed="rId4">
            <a:alphaModFix/>
          </a:blip>
          <a:stretch>
            <a:fillRect/>
          </a:stretch>
        </p:blipFill>
        <p:spPr>
          <a:xfrm>
            <a:off x="4433014" y="3856425"/>
            <a:ext cx="3368124" cy="224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None/>
            </a:pPr>
            <a:r>
              <a:rPr lang="en-US" sz="3000"/>
              <a:t>Last lecture reminder </a:t>
            </a:r>
            <a:br>
              <a:rPr lang="en-US" sz="3000">
                <a:solidFill>
                  <a:srgbClr val="595959"/>
                </a:solidFill>
              </a:rPr>
            </a:br>
            <a:br>
              <a:rPr lang="en-US" sz="3000">
                <a:solidFill>
                  <a:srgbClr val="595959"/>
                </a:solidFill>
              </a:rPr>
            </a:br>
            <a:endParaRPr sz="1600">
              <a:solidFill>
                <a:srgbClr val="595959"/>
              </a:solidFill>
            </a:endParaRPr>
          </a:p>
          <a:p>
            <a:pPr indent="342900" lvl="0" marL="457200" rtl="0" algn="l">
              <a:lnSpc>
                <a:spcPct val="115000"/>
              </a:lnSpc>
              <a:spcBef>
                <a:spcPts val="800"/>
              </a:spcBef>
              <a:spcAft>
                <a:spcPts val="0"/>
              </a:spcAft>
              <a:buNone/>
            </a:pPr>
            <a:r>
              <a:rPr lang="en-US" sz="2000"/>
              <a:t>We learned about:</a:t>
            </a:r>
            <a:endParaRPr sz="2000"/>
          </a:p>
          <a:p>
            <a:pPr indent="-355600" lvl="0" marL="1371600" rtl="0" algn="l">
              <a:lnSpc>
                <a:spcPct val="150000"/>
              </a:lnSpc>
              <a:spcBef>
                <a:spcPts val="800"/>
              </a:spcBef>
              <a:spcAft>
                <a:spcPts val="0"/>
              </a:spcAft>
              <a:buSzPts val="2000"/>
              <a:buChar char="●"/>
            </a:pPr>
            <a:r>
              <a:rPr lang="en-US" sz="2000"/>
              <a:t>Different types of errors in software programs</a:t>
            </a:r>
            <a:endParaRPr sz="2000"/>
          </a:p>
          <a:p>
            <a:pPr indent="-355600" lvl="0" marL="1371600" rtl="0" algn="l">
              <a:lnSpc>
                <a:spcPct val="150000"/>
              </a:lnSpc>
              <a:spcBef>
                <a:spcPts val="0"/>
              </a:spcBef>
              <a:spcAft>
                <a:spcPts val="0"/>
              </a:spcAft>
              <a:buSzPts val="2000"/>
              <a:buChar char="●"/>
            </a:pPr>
            <a:r>
              <a:rPr lang="en-US" sz="2000"/>
              <a:t>Introduction to error handling and how we should apply it</a:t>
            </a:r>
            <a:endParaRPr sz="2000"/>
          </a:p>
          <a:p>
            <a:pPr indent="-349250" lvl="0" marL="1371600" rtl="0" algn="l">
              <a:lnSpc>
                <a:spcPct val="150000"/>
              </a:lnSpc>
              <a:spcBef>
                <a:spcPts val="0"/>
              </a:spcBef>
              <a:spcAft>
                <a:spcPts val="0"/>
              </a:spcAft>
              <a:buSzPts val="1900"/>
              <a:buChar char="●"/>
            </a:pPr>
            <a:r>
              <a:rPr lang="en-US" sz="2000"/>
              <a:t>Error handling in Python:</a:t>
            </a:r>
            <a:endParaRPr sz="2000"/>
          </a:p>
          <a:p>
            <a:pPr indent="-355600" lvl="1" marL="1828800" rtl="0" algn="l">
              <a:lnSpc>
                <a:spcPct val="150000"/>
              </a:lnSpc>
              <a:spcBef>
                <a:spcPts val="0"/>
              </a:spcBef>
              <a:spcAft>
                <a:spcPts val="0"/>
              </a:spcAft>
              <a:buSzPts val="2000"/>
              <a:buChar char="○"/>
            </a:pPr>
            <a:r>
              <a:rPr lang="en-US"/>
              <a:t>try - except block</a:t>
            </a:r>
            <a:endParaRPr/>
          </a:p>
          <a:p>
            <a:pPr indent="-355600" lvl="1" marL="1828800" rtl="0" algn="l">
              <a:lnSpc>
                <a:spcPct val="150000"/>
              </a:lnSpc>
              <a:spcBef>
                <a:spcPts val="0"/>
              </a:spcBef>
              <a:spcAft>
                <a:spcPts val="0"/>
              </a:spcAft>
              <a:buSzPts val="2000"/>
              <a:buChar char="○"/>
            </a:pPr>
            <a:r>
              <a:rPr lang="en-US"/>
              <a:t>The finally keyword</a:t>
            </a:r>
            <a:endParaRPr/>
          </a:p>
          <a:p>
            <a:pPr indent="-355600" lvl="1" marL="1828800" rtl="0" algn="l">
              <a:lnSpc>
                <a:spcPct val="150000"/>
              </a:lnSpc>
              <a:spcBef>
                <a:spcPts val="0"/>
              </a:spcBef>
              <a:spcAft>
                <a:spcPts val="0"/>
              </a:spcAft>
              <a:buSzPts val="2000"/>
              <a:buChar char="○"/>
            </a:pPr>
            <a:r>
              <a:rPr lang="en-US"/>
              <a:t>Create and throw custom exceptions</a:t>
            </a:r>
            <a:endParaRPr/>
          </a:p>
          <a:p>
            <a:pPr indent="-349250" lvl="0" marL="1371600" rtl="0" algn="l">
              <a:lnSpc>
                <a:spcPct val="150000"/>
              </a:lnSpc>
              <a:spcBef>
                <a:spcPts val="0"/>
              </a:spcBef>
              <a:spcAft>
                <a:spcPts val="0"/>
              </a:spcAft>
              <a:buSzPts val="1900"/>
              <a:buChar char="●"/>
            </a:pPr>
            <a:r>
              <a:rPr lang="en-US"/>
              <a:t> </a:t>
            </a:r>
            <a:r>
              <a:rPr lang="en-US" sz="1900"/>
              <a:t>Lambda functions in Python</a:t>
            </a:r>
            <a:endParaRPr sz="1900"/>
          </a:p>
          <a:p>
            <a:pPr indent="0" lvl="0" marL="0" rtl="0" algn="l">
              <a:lnSpc>
                <a:spcPct val="150000"/>
              </a:lnSpc>
              <a:spcBef>
                <a:spcPts val="800"/>
              </a:spcBef>
              <a:spcAft>
                <a:spcPts val="0"/>
              </a:spcAft>
              <a:buNone/>
            </a:pPr>
            <a:r>
              <a:t/>
            </a:r>
            <a:endParaRPr sz="2000"/>
          </a:p>
          <a:p>
            <a:pPr indent="0" lvl="0" marL="1371600" rtl="0" algn="l">
              <a:lnSpc>
                <a:spcPct val="150000"/>
              </a:lnSpc>
              <a:spcBef>
                <a:spcPts val="800"/>
              </a:spcBef>
              <a:spcAft>
                <a:spcPts val="800"/>
              </a:spcAft>
              <a:buNone/>
            </a:pPr>
            <a:r>
              <a:t/>
            </a:r>
            <a:endParaRPr sz="2000"/>
          </a:p>
        </p:txBody>
      </p:sp>
      <p:sp>
        <p:nvSpPr>
          <p:cNvPr id="96" name="Google Shape;96;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97" name="Google Shape;97;p14"/>
          <p:cNvPicPr preferRelativeResize="0"/>
          <p:nvPr/>
        </p:nvPicPr>
        <p:blipFill>
          <a:blip r:embed="rId3">
            <a:alphaModFix/>
          </a:blip>
          <a:stretch>
            <a:fillRect/>
          </a:stretch>
        </p:blipFill>
        <p:spPr>
          <a:xfrm>
            <a:off x="9019988" y="0"/>
            <a:ext cx="3172024" cy="1949426"/>
          </a:xfrm>
          <a:prstGeom prst="rect">
            <a:avLst/>
          </a:prstGeom>
          <a:noFill/>
          <a:ln>
            <a:noFill/>
          </a:ln>
        </p:spPr>
      </p:pic>
      <p:pic>
        <p:nvPicPr>
          <p:cNvPr id="98" name="Google Shape;98;p14"/>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Tables &amp; Entities Relationship</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Clr>
                <a:schemeClr val="dk1"/>
              </a:buClr>
              <a:buSzPts val="1100"/>
              <a:buFont typeface="Arial"/>
              <a:buNone/>
            </a:pPr>
            <a:r>
              <a:rPr lang="en-US" sz="1900"/>
              <a:t>We can have 3 different relationship types between 2 tables:</a:t>
            </a:r>
            <a:endParaRPr sz="1900"/>
          </a:p>
          <a:p>
            <a:pPr indent="-349250" lvl="0" marL="1828800" rtl="0" algn="l">
              <a:lnSpc>
                <a:spcPct val="150000"/>
              </a:lnSpc>
              <a:spcBef>
                <a:spcPts val="800"/>
              </a:spcBef>
              <a:spcAft>
                <a:spcPts val="0"/>
              </a:spcAft>
              <a:buSzPts val="1900"/>
              <a:buChar char="●"/>
            </a:pPr>
            <a:r>
              <a:rPr b="1" lang="en-US" sz="1900"/>
              <a:t>One To One -</a:t>
            </a:r>
            <a:r>
              <a:rPr lang="en-US" sz="1900"/>
              <a:t> Each row from the first table has exactly one row match from the second table, and Each row from the second table has exactly one row match from the first table.</a:t>
            </a:r>
            <a:endParaRPr sz="1900"/>
          </a:p>
          <a:p>
            <a:pPr indent="-349250" lvl="0" marL="1828800" rtl="0" algn="l">
              <a:lnSpc>
                <a:spcPct val="150000"/>
              </a:lnSpc>
              <a:spcBef>
                <a:spcPts val="0"/>
              </a:spcBef>
              <a:spcAft>
                <a:spcPts val="0"/>
              </a:spcAft>
              <a:buSzPts val="1900"/>
              <a:buChar char="●"/>
            </a:pPr>
            <a:r>
              <a:rPr b="1" lang="en-US" sz="1900"/>
              <a:t>One To Many - </a:t>
            </a:r>
            <a:r>
              <a:rPr lang="en-US" sz="1900"/>
              <a:t>Each row from the first table can have more than one match from the second table, but each row from the second table can have exactly one match from the first table. </a:t>
            </a:r>
            <a:endParaRPr sz="1900"/>
          </a:p>
          <a:p>
            <a:pPr indent="-349250" lvl="0" marL="1828800" rtl="0" algn="l">
              <a:lnSpc>
                <a:spcPct val="150000"/>
              </a:lnSpc>
              <a:spcBef>
                <a:spcPts val="0"/>
              </a:spcBef>
              <a:spcAft>
                <a:spcPts val="0"/>
              </a:spcAft>
              <a:buSzPts val="1900"/>
              <a:buChar char="●"/>
            </a:pPr>
            <a:r>
              <a:rPr b="1" lang="en-US" sz="1900"/>
              <a:t>Many To Many - </a:t>
            </a:r>
            <a:r>
              <a:rPr lang="en-US" sz="1900"/>
              <a:t>Each row from the first table can have more than one match from the second table, and each row from the second table can have more than one match from the first table. </a:t>
            </a:r>
            <a:endParaRPr sz="1900"/>
          </a:p>
          <a:p>
            <a:pPr indent="457200" lvl="0" marL="45720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t/>
            </a:r>
            <a:endParaRPr sz="1900"/>
          </a:p>
          <a:p>
            <a:pPr indent="0" lvl="0" marL="1828800" rtl="0" algn="l">
              <a:lnSpc>
                <a:spcPct val="150000"/>
              </a:lnSpc>
              <a:spcBef>
                <a:spcPts val="1100"/>
              </a:spcBef>
              <a:spcAft>
                <a:spcPts val="1100"/>
              </a:spcAft>
              <a:buNone/>
            </a:pPr>
            <a:r>
              <a:t/>
            </a:r>
            <a:endParaRPr sz="2300"/>
          </a:p>
        </p:txBody>
      </p:sp>
      <p:sp>
        <p:nvSpPr>
          <p:cNvPr id="256" name="Google Shape;256;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57" name="Google Shape;257;p32"/>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Tables &amp; Entities Relationship - Examples</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lang="en-US" sz="1900"/>
              <a:t>Let’s see an example for each table relationship from real life:</a:t>
            </a:r>
            <a:endParaRPr sz="1900"/>
          </a:p>
          <a:p>
            <a:pPr indent="-349250" lvl="0" marL="1828800" rtl="0" algn="l">
              <a:lnSpc>
                <a:spcPct val="150000"/>
              </a:lnSpc>
              <a:spcBef>
                <a:spcPts val="800"/>
              </a:spcBef>
              <a:spcAft>
                <a:spcPts val="0"/>
              </a:spcAft>
              <a:buSzPts val="1900"/>
              <a:buChar char="●"/>
            </a:pPr>
            <a:r>
              <a:rPr b="1" lang="en-US" sz="1900"/>
              <a:t>One To One -</a:t>
            </a:r>
            <a:r>
              <a:rPr lang="en-US" sz="1900"/>
              <a:t> </a:t>
            </a:r>
            <a:r>
              <a:rPr b="1" lang="en-US" sz="1900"/>
              <a:t>ID number &amp; Person</a:t>
            </a:r>
            <a:r>
              <a:rPr lang="en-US" sz="1900"/>
              <a:t> → Each person can have only one ID number. </a:t>
            </a:r>
            <a:br>
              <a:rPr lang="en-US" sz="1900"/>
            </a:br>
            <a:r>
              <a:rPr lang="en-US" sz="1900"/>
              <a:t>Each ID number can be associated to only one person.</a:t>
            </a:r>
            <a:br>
              <a:rPr lang="en-US" sz="1900"/>
            </a:br>
            <a:endParaRPr sz="1900"/>
          </a:p>
          <a:p>
            <a:pPr indent="-349250" lvl="0" marL="1828800" rtl="0" algn="l">
              <a:lnSpc>
                <a:spcPct val="150000"/>
              </a:lnSpc>
              <a:spcBef>
                <a:spcPts val="0"/>
              </a:spcBef>
              <a:spcAft>
                <a:spcPts val="0"/>
              </a:spcAft>
              <a:buSzPts val="1900"/>
              <a:buChar char="●"/>
            </a:pPr>
            <a:r>
              <a:rPr b="1" lang="en-US" sz="1900"/>
              <a:t>One To Many - Credit Card &amp; Person</a:t>
            </a:r>
            <a:r>
              <a:rPr lang="en-US" sz="1900"/>
              <a:t> → Each person can have more than one credit card. Each credit card can be associated to only one person.</a:t>
            </a:r>
            <a:br>
              <a:rPr lang="en-US" sz="1900"/>
            </a:br>
            <a:endParaRPr sz="1900"/>
          </a:p>
          <a:p>
            <a:pPr indent="-349250" lvl="0" marL="1828800" rtl="0" algn="l">
              <a:lnSpc>
                <a:spcPct val="150000"/>
              </a:lnSpc>
              <a:spcBef>
                <a:spcPts val="0"/>
              </a:spcBef>
              <a:spcAft>
                <a:spcPts val="0"/>
              </a:spcAft>
              <a:buSzPts val="1900"/>
              <a:buChar char="●"/>
            </a:pPr>
            <a:r>
              <a:rPr b="1" lang="en-US" sz="1900"/>
              <a:t>Many To Many - Job title &amp; Person</a:t>
            </a:r>
            <a:r>
              <a:rPr lang="en-US" sz="1900"/>
              <a:t> → Each person can have more than one job title. Each job title can be associated with more than one person. </a:t>
            </a:r>
            <a:endParaRPr sz="1900"/>
          </a:p>
          <a:p>
            <a:pPr indent="457200" lvl="0" marL="45720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t/>
            </a:r>
            <a:endParaRPr sz="1900"/>
          </a:p>
          <a:p>
            <a:pPr indent="0" lvl="0" marL="1828800" rtl="0" algn="l">
              <a:lnSpc>
                <a:spcPct val="150000"/>
              </a:lnSpc>
              <a:spcBef>
                <a:spcPts val="1100"/>
              </a:spcBef>
              <a:spcAft>
                <a:spcPts val="1100"/>
              </a:spcAft>
              <a:buNone/>
            </a:pPr>
            <a:r>
              <a:t/>
            </a:r>
            <a:endParaRPr sz="2300"/>
          </a:p>
        </p:txBody>
      </p:sp>
      <p:sp>
        <p:nvSpPr>
          <p:cNvPr id="263" name="Google Shape;263;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64" name="Google Shape;264;p33"/>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None/>
            </a:pPr>
            <a:r>
              <a:rPr lang="en-US" sz="3000"/>
              <a:t>Class Exercise - Relational Database Keys &amp; Tables</a:t>
            </a:r>
            <a:endParaRPr sz="3000"/>
          </a:p>
          <a:p>
            <a:pPr indent="0" lvl="0" marL="914400" rtl="0" algn="l">
              <a:lnSpc>
                <a:spcPct val="150000"/>
              </a:lnSpc>
              <a:spcBef>
                <a:spcPts val="800"/>
              </a:spcBef>
              <a:spcAft>
                <a:spcPts val="0"/>
              </a:spcAft>
              <a:buNone/>
            </a:pPr>
            <a:br>
              <a:rPr b="1" lang="en-US" sz="2000" u="sng"/>
            </a:br>
            <a:r>
              <a:rPr b="1" lang="en-US" sz="1900" u="sng"/>
              <a:t>Instructions:</a:t>
            </a:r>
            <a:endParaRPr sz="1900"/>
          </a:p>
          <a:p>
            <a:pPr indent="0" lvl="0" marL="914400" rtl="0" algn="l">
              <a:lnSpc>
                <a:spcPct val="150000"/>
              </a:lnSpc>
              <a:spcBef>
                <a:spcPts val="800"/>
              </a:spcBef>
              <a:spcAft>
                <a:spcPts val="0"/>
              </a:spcAft>
              <a:buNone/>
            </a:pPr>
            <a:r>
              <a:rPr lang="en-US" sz="1900"/>
              <a:t>Create a relational database schema that represent the following:</a:t>
            </a:r>
            <a:br>
              <a:rPr lang="en-US" sz="1900"/>
            </a:br>
            <a:r>
              <a:rPr lang="en-US" sz="1900"/>
              <a:t>Your program should save users info, each user have id, first name, last name, password, email.</a:t>
            </a:r>
            <a:br>
              <a:rPr lang="en-US" sz="1900"/>
            </a:br>
            <a:r>
              <a:rPr lang="en-US" sz="1900"/>
              <a:t>In addition, each user can sign up to 2 students to a course (a user can also sign himself).</a:t>
            </a:r>
            <a:br>
              <a:rPr lang="en-US" sz="1900"/>
            </a:br>
            <a:r>
              <a:rPr lang="en-US" sz="1900"/>
              <a:t>Your program should save each student id, first name, last name, age, phone number and the course he was signed to.</a:t>
            </a:r>
            <a:br>
              <a:rPr lang="en-US" sz="1900"/>
            </a:br>
            <a:r>
              <a:rPr lang="en-US" sz="1900"/>
              <a:t>If the student was signed by a registered user your program should save that as well.</a:t>
            </a:r>
            <a:br>
              <a:rPr lang="en-US" sz="1900"/>
            </a:br>
            <a:r>
              <a:rPr lang="en-US" sz="1900"/>
              <a:t>In addition, your program should save all courses data, this data contain id, course name, course date, max number of students in class. </a:t>
            </a:r>
            <a:endParaRPr sz="1900"/>
          </a:p>
          <a:p>
            <a:pPr indent="0" lvl="0" marL="914400" rtl="0" algn="l">
              <a:lnSpc>
                <a:spcPct val="150000"/>
              </a:lnSpc>
              <a:spcBef>
                <a:spcPts val="1100"/>
              </a:spcBef>
              <a:spcAft>
                <a:spcPts val="0"/>
              </a:spcAft>
              <a:buNone/>
            </a:pPr>
            <a:r>
              <a:rPr lang="en-US" sz="1900"/>
              <a:t> </a:t>
            </a:r>
            <a:endParaRPr sz="1900"/>
          </a:p>
          <a:p>
            <a:pPr indent="0" lvl="0" marL="914400" rtl="0" algn="l">
              <a:lnSpc>
                <a:spcPct val="150000"/>
              </a:lnSpc>
              <a:spcBef>
                <a:spcPts val="1100"/>
              </a:spcBef>
              <a:spcAft>
                <a:spcPts val="0"/>
              </a:spcAft>
              <a:buNone/>
            </a:pPr>
            <a:br>
              <a:rPr lang="en-US" sz="1900"/>
            </a:br>
            <a:endParaRPr sz="1900"/>
          </a:p>
          <a:p>
            <a:pPr indent="0" lvl="0" marL="914400" rtl="0" algn="l">
              <a:lnSpc>
                <a:spcPct val="115000"/>
              </a:lnSpc>
              <a:spcBef>
                <a:spcPts val="1100"/>
              </a:spcBef>
              <a:spcAft>
                <a:spcPts val="0"/>
              </a:spcAft>
              <a:buNone/>
            </a:pPr>
            <a:r>
              <a:t/>
            </a:r>
            <a:endParaRPr sz="1900"/>
          </a:p>
          <a:p>
            <a:pPr indent="0" lvl="0" marL="914400" rtl="0" algn="l">
              <a:lnSpc>
                <a:spcPct val="115000"/>
              </a:lnSpc>
              <a:spcBef>
                <a:spcPts val="1100"/>
              </a:spcBef>
              <a:spcAft>
                <a:spcPts val="0"/>
              </a:spcAft>
              <a:buClr>
                <a:schemeClr val="dk1"/>
              </a:buClr>
              <a:buSzPts val="1100"/>
              <a:buFont typeface="Arial"/>
              <a:buNone/>
            </a:pPr>
            <a:r>
              <a:t/>
            </a:r>
            <a:endParaRPr sz="1900"/>
          </a:p>
          <a:p>
            <a:pPr indent="457200" lvl="0" marL="457200" rtl="0" algn="l">
              <a:lnSpc>
                <a:spcPct val="150000"/>
              </a:lnSpc>
              <a:spcBef>
                <a:spcPts val="1100"/>
              </a:spcBef>
              <a:spcAft>
                <a:spcPts val="0"/>
              </a:spcAft>
              <a:buNone/>
            </a:pPr>
            <a:r>
              <a:t/>
            </a:r>
            <a:endParaRPr sz="1900"/>
          </a:p>
          <a:p>
            <a:pPr indent="0" lvl="0" marL="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br>
              <a:rPr lang="en-US" sz="1900"/>
            </a:br>
            <a:br>
              <a:rPr lang="en-US" sz="1900"/>
            </a:br>
            <a:br>
              <a:rPr lang="en-US" sz="1900"/>
            </a:br>
            <a:br>
              <a:rPr lang="en-US" sz="1900"/>
            </a:br>
            <a:br>
              <a:rPr lang="en-US" sz="1900"/>
            </a:br>
            <a:br>
              <a:rPr lang="en-US" sz="2000"/>
            </a:br>
            <a:br>
              <a:rPr lang="en-US" sz="2000"/>
            </a:br>
            <a:r>
              <a:rPr lang="en-US" sz="2000"/>
              <a:t>	  </a:t>
            </a:r>
            <a:br>
              <a:rPr lang="en-US" sz="2000"/>
            </a:br>
            <a:r>
              <a:rPr lang="en-US" sz="2000"/>
              <a:t>		 </a:t>
            </a:r>
            <a:endParaRPr sz="2000"/>
          </a:p>
          <a:p>
            <a:pPr indent="457200" lvl="0" marL="457200" rtl="0" algn="l">
              <a:lnSpc>
                <a:spcPct val="150000"/>
              </a:lnSpc>
              <a:spcBef>
                <a:spcPts val="800"/>
              </a:spcBef>
              <a:spcAft>
                <a:spcPts val="0"/>
              </a:spcAft>
              <a:buNone/>
            </a:pPr>
            <a:r>
              <a:rPr lang="en-US" sz="2000"/>
              <a:t>		</a:t>
            </a:r>
            <a:endParaRPr sz="2000"/>
          </a:p>
          <a:p>
            <a:pPr indent="457200" lvl="0" marL="457200" rtl="0" algn="l">
              <a:lnSpc>
                <a:spcPct val="150000"/>
              </a:lnSpc>
              <a:spcBef>
                <a:spcPts val="800"/>
              </a:spcBef>
              <a:spcAft>
                <a:spcPts val="0"/>
              </a:spcAft>
              <a:buNone/>
            </a:pPr>
            <a:r>
              <a:t/>
            </a:r>
            <a:endParaRPr sz="2000"/>
          </a:p>
          <a:p>
            <a:pPr indent="457200" lvl="0" marL="457200" rtl="0" algn="l">
              <a:lnSpc>
                <a:spcPct val="150000"/>
              </a:lnSpc>
              <a:spcBef>
                <a:spcPts val="800"/>
              </a:spcBef>
              <a:spcAft>
                <a:spcPts val="0"/>
              </a:spcAft>
              <a:buNone/>
            </a:pPr>
            <a:r>
              <a:rPr lang="en-US" sz="2000"/>
              <a:t>	</a:t>
            </a:r>
            <a:endParaRPr sz="2000"/>
          </a:p>
          <a:p>
            <a:pPr indent="0" lvl="0" marL="0" rtl="0" algn="l">
              <a:lnSpc>
                <a:spcPct val="115000"/>
              </a:lnSpc>
              <a:spcBef>
                <a:spcPts val="800"/>
              </a:spcBef>
              <a:spcAft>
                <a:spcPts val="800"/>
              </a:spcAft>
              <a:buNone/>
            </a:pPr>
            <a:r>
              <a:rPr lang="en-US" sz="2000"/>
              <a:t> </a:t>
            </a:r>
            <a:endParaRPr sz="2000"/>
          </a:p>
        </p:txBody>
      </p:sp>
      <p:sp>
        <p:nvSpPr>
          <p:cNvPr id="270" name="Google Shape;270;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71" name="Google Shape;271;p34"/>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t/>
            </a:r>
            <a:endParaRPr b="1" sz="3400"/>
          </a:p>
          <a:p>
            <a:pPr indent="0" lvl="0" marL="0" rtl="0" algn="ctr">
              <a:lnSpc>
                <a:spcPct val="150000"/>
              </a:lnSpc>
              <a:spcBef>
                <a:spcPts val="0"/>
              </a:spcBef>
              <a:spcAft>
                <a:spcPts val="0"/>
              </a:spcAft>
              <a:buClr>
                <a:schemeClr val="dk1"/>
              </a:buClr>
              <a:buSzPts val="2400"/>
              <a:buNone/>
            </a:pPr>
            <a:r>
              <a:rPr b="1" lang="en-US" sz="3400"/>
              <a:t>Class Exercise Solution - </a:t>
            </a:r>
            <a:br>
              <a:rPr b="1" lang="en-US" sz="3400"/>
            </a:br>
            <a:r>
              <a:rPr b="1" lang="en-US" sz="3400"/>
              <a:t>Relational Database Keys &amp; Tables</a:t>
            </a:r>
            <a:endParaRPr b="1" sz="3400"/>
          </a:p>
          <a:p>
            <a:pPr indent="0" lvl="0" marL="0" rtl="0" algn="ctr">
              <a:lnSpc>
                <a:spcPct val="90000"/>
              </a:lnSpc>
              <a:spcBef>
                <a:spcPts val="0"/>
              </a:spcBef>
              <a:spcAft>
                <a:spcPts val="0"/>
              </a:spcAft>
              <a:buClr>
                <a:schemeClr val="dk1"/>
              </a:buClr>
              <a:buSzPts val="2400"/>
              <a:buNone/>
            </a:pPr>
            <a:r>
              <a:t/>
            </a:r>
            <a:endParaRPr b="1" sz="3400"/>
          </a:p>
          <a:p>
            <a:pPr indent="0" lvl="0" marL="1371600" rtl="0" algn="l">
              <a:lnSpc>
                <a:spcPct val="90000"/>
              </a:lnSpc>
              <a:spcBef>
                <a:spcPts val="500"/>
              </a:spcBef>
              <a:spcAft>
                <a:spcPts val="0"/>
              </a:spcAft>
              <a:buNone/>
            </a:pPr>
            <a:r>
              <a:t/>
            </a:r>
            <a:endParaRPr/>
          </a:p>
          <a:p>
            <a:pPr indent="-215900" lvl="1" marL="800100" rtl="0" algn="l">
              <a:lnSpc>
                <a:spcPct val="90000"/>
              </a:lnSpc>
              <a:spcBef>
                <a:spcPts val="500"/>
              </a:spcBef>
              <a:spcAft>
                <a:spcPts val="0"/>
              </a:spcAft>
              <a:buClr>
                <a:schemeClr val="dk1"/>
              </a:buClr>
              <a:buSzPts val="2000"/>
              <a:buFont typeface="Arial"/>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278" name="Google Shape;27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79" name="Google Shape;279;p35"/>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What is a Database?</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b="1" lang="en-US" sz="1900"/>
              <a:t>Database </a:t>
            </a:r>
            <a:r>
              <a:rPr lang="en-US" sz="1900"/>
              <a:t>is the place where we store information that we want to save for long time.</a:t>
            </a:r>
            <a:br>
              <a:rPr lang="en-US" sz="1900"/>
            </a:br>
            <a:r>
              <a:rPr lang="en-US" sz="1900"/>
              <a:t>	</a:t>
            </a:r>
            <a:endParaRPr sz="1900"/>
          </a:p>
          <a:p>
            <a:pPr indent="457200" lvl="0" marL="457200" rtl="0" algn="l">
              <a:lnSpc>
                <a:spcPct val="150000"/>
              </a:lnSpc>
              <a:spcBef>
                <a:spcPts val="800"/>
              </a:spcBef>
              <a:spcAft>
                <a:spcPts val="0"/>
              </a:spcAft>
              <a:buNone/>
            </a:pPr>
            <a:r>
              <a:rPr b="1" lang="en-US" sz="1900"/>
              <a:t>For example:</a:t>
            </a:r>
            <a:br>
              <a:rPr lang="en-US" sz="1900"/>
            </a:br>
            <a:r>
              <a:rPr lang="en-US" sz="1900"/>
              <a:t>	Website usernames and passwords should be stored in a database in order to allow them to</a:t>
            </a:r>
            <a:br>
              <a:rPr lang="en-US" sz="1900"/>
            </a:br>
            <a:r>
              <a:rPr lang="en-US" sz="1900"/>
              <a:t>	logout and login again any time they want.</a:t>
            </a:r>
            <a:br>
              <a:rPr lang="en-US" sz="1900"/>
            </a:br>
            <a:r>
              <a:rPr lang="en-US" sz="1900"/>
              <a:t>	Without storing the usernames and passwords information our website could not use this</a:t>
            </a:r>
            <a:br>
              <a:rPr lang="en-US" sz="1900"/>
            </a:br>
            <a:r>
              <a:rPr lang="en-US" sz="1900"/>
              <a:t>	information once the users exit the website. </a:t>
            </a:r>
            <a:endParaRPr sz="1900"/>
          </a:p>
          <a:p>
            <a:pPr indent="457200" lvl="0" marL="457200" rtl="0" algn="l">
              <a:lnSpc>
                <a:spcPct val="150000"/>
              </a:lnSpc>
              <a:spcBef>
                <a:spcPts val="800"/>
              </a:spcBef>
              <a:spcAft>
                <a:spcPts val="0"/>
              </a:spcAft>
              <a:buNone/>
            </a:pPr>
            <a:br>
              <a:rPr lang="en-US" sz="1900"/>
            </a:br>
            <a:r>
              <a:rPr lang="en-US" sz="19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04" name="Google Shape;104;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05" name="Google Shape;105;p15"/>
          <p:cNvPicPr preferRelativeResize="0"/>
          <p:nvPr/>
        </p:nvPicPr>
        <p:blipFill>
          <a:blip r:embed="rId3">
            <a:alphaModFix/>
          </a:blip>
          <a:stretch>
            <a:fillRect/>
          </a:stretch>
        </p:blipFill>
        <p:spPr>
          <a:xfrm>
            <a:off x="3292063" y="4666645"/>
            <a:ext cx="5607875" cy="210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Different types of Databases</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lang="en-US" sz="1900"/>
              <a:t>We can use a lot of ways to store Data, any data storage we use can be called a database.</a:t>
            </a:r>
            <a:endParaRPr sz="1900"/>
          </a:p>
          <a:p>
            <a:pPr indent="-349250" lvl="0" marL="1828800" rtl="0" algn="l">
              <a:lnSpc>
                <a:spcPct val="150000"/>
              </a:lnSpc>
              <a:spcBef>
                <a:spcPts val="800"/>
              </a:spcBef>
              <a:spcAft>
                <a:spcPts val="0"/>
              </a:spcAft>
              <a:buSzPts val="1900"/>
              <a:buChar char="●"/>
            </a:pPr>
            <a:r>
              <a:rPr lang="en-US" sz="1900"/>
              <a:t>Phone numbers → Store on paper</a:t>
            </a:r>
            <a:endParaRPr sz="1900"/>
          </a:p>
          <a:p>
            <a:pPr indent="-349250" lvl="0" marL="1828800" rtl="0" algn="l">
              <a:lnSpc>
                <a:spcPct val="150000"/>
              </a:lnSpc>
              <a:spcBef>
                <a:spcPts val="0"/>
              </a:spcBef>
              <a:spcAft>
                <a:spcPts val="0"/>
              </a:spcAft>
              <a:buSzPts val="1900"/>
              <a:buChar char="●"/>
            </a:pPr>
            <a:r>
              <a:rPr lang="en-US" sz="1900"/>
              <a:t>Shopping list → Store In your mind </a:t>
            </a:r>
            <a:endParaRPr sz="1900"/>
          </a:p>
          <a:p>
            <a:pPr indent="-349250" lvl="0" marL="1828800" rtl="0" algn="l">
              <a:lnSpc>
                <a:spcPct val="150000"/>
              </a:lnSpc>
              <a:spcBef>
                <a:spcPts val="0"/>
              </a:spcBef>
              <a:spcAft>
                <a:spcPts val="0"/>
              </a:spcAft>
              <a:buSzPts val="1900"/>
              <a:buChar char="●"/>
            </a:pPr>
            <a:r>
              <a:rPr lang="en-US" sz="1900"/>
              <a:t>Todo list → Store on a computer</a:t>
            </a:r>
            <a:endParaRPr sz="1900"/>
          </a:p>
          <a:p>
            <a:pPr indent="-349250" lvl="0" marL="1828800" rtl="0" algn="l">
              <a:lnSpc>
                <a:spcPct val="150000"/>
              </a:lnSpc>
              <a:spcBef>
                <a:spcPts val="0"/>
              </a:spcBef>
              <a:spcAft>
                <a:spcPts val="0"/>
              </a:spcAft>
              <a:buSzPts val="1900"/>
              <a:buChar char="●"/>
            </a:pPr>
            <a:r>
              <a:rPr lang="en-US" sz="1900"/>
              <a:t>Presentation comments → Store inside this powerpoint</a:t>
            </a:r>
            <a:endParaRPr sz="1900"/>
          </a:p>
          <a:p>
            <a:pPr indent="-349250" lvl="0" marL="1828800" rtl="0" algn="l">
              <a:lnSpc>
                <a:spcPct val="150000"/>
              </a:lnSpc>
              <a:spcBef>
                <a:spcPts val="0"/>
              </a:spcBef>
              <a:spcAft>
                <a:spcPts val="0"/>
              </a:spcAft>
              <a:buSzPts val="1900"/>
              <a:buChar char="●"/>
            </a:pPr>
            <a:r>
              <a:rPr lang="en-US" sz="1900"/>
              <a:t>Trip pictures → Store inside your smartphone</a:t>
            </a:r>
            <a:endParaRPr sz="19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r>
              <a:rPr lang="en-US" sz="1900"/>
              <a:t>From all the ways we have to store data, storing data that related to </a:t>
            </a:r>
            <a:r>
              <a:rPr lang="en-US" sz="1900"/>
              <a:t>web applications in a dedicated computer is the best option.</a:t>
            </a:r>
            <a:br>
              <a:rPr lang="en-US" sz="1900"/>
            </a:br>
            <a:r>
              <a:rPr lang="en-US" sz="19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11" name="Google Shape;111;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12" name="Google Shape;112;p16"/>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Why using computer database?</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lang="en-US" sz="1800"/>
              <a:t>There are couple of main reasons why we choose to use computers as our database storage:</a:t>
            </a:r>
            <a:endParaRPr sz="1800"/>
          </a:p>
          <a:p>
            <a:pPr indent="-342900" lvl="0" marL="1828800" rtl="0" algn="l">
              <a:lnSpc>
                <a:spcPct val="150000"/>
              </a:lnSpc>
              <a:spcBef>
                <a:spcPts val="800"/>
              </a:spcBef>
              <a:spcAft>
                <a:spcPts val="0"/>
              </a:spcAft>
              <a:buSzPts val="1800"/>
              <a:buAutoNum type="arabicPeriod"/>
            </a:pPr>
            <a:r>
              <a:rPr b="1" lang="en-US" sz="1800"/>
              <a:t>Computers are always ready to serve → </a:t>
            </a:r>
            <a:r>
              <a:rPr lang="en-US" sz="1800"/>
              <a:t>Database should be 100% of the time available to serve requests for store and get data</a:t>
            </a:r>
            <a:endParaRPr sz="1800"/>
          </a:p>
          <a:p>
            <a:pPr indent="-342900" lvl="0" marL="1828800" rtl="0" algn="l">
              <a:lnSpc>
                <a:spcPct val="150000"/>
              </a:lnSpc>
              <a:spcBef>
                <a:spcPts val="0"/>
              </a:spcBef>
              <a:spcAft>
                <a:spcPts val="0"/>
              </a:spcAft>
              <a:buSzPts val="1800"/>
              <a:buAutoNum type="arabicPeriod"/>
            </a:pPr>
            <a:r>
              <a:rPr b="1" lang="en-US" sz="1800"/>
              <a:t>Computers can store almost unlimited amount of data → </a:t>
            </a:r>
            <a:r>
              <a:rPr lang="en-US" sz="1800"/>
              <a:t>As the usage of our website grow, so the data we need to store in our database. Computers allow us to not limit our storing size. </a:t>
            </a:r>
            <a:endParaRPr sz="1800"/>
          </a:p>
          <a:p>
            <a:pPr indent="-342900" lvl="0" marL="1828800" rtl="0" algn="l">
              <a:lnSpc>
                <a:spcPct val="150000"/>
              </a:lnSpc>
              <a:spcBef>
                <a:spcPts val="0"/>
              </a:spcBef>
              <a:spcAft>
                <a:spcPts val="0"/>
              </a:spcAft>
              <a:buSzPts val="1800"/>
              <a:buAutoNum type="arabicPeriod"/>
            </a:pPr>
            <a:r>
              <a:rPr b="1" lang="en-US" sz="1800"/>
              <a:t>Computers are very fast → </a:t>
            </a:r>
            <a:r>
              <a:rPr lang="en-US" sz="1800"/>
              <a:t>Our users expect from our website to run and operate as fast as it can. In order to do that we need to store and get data from our database as fast as we can as well.</a:t>
            </a:r>
            <a:endParaRPr sz="1800"/>
          </a:p>
          <a:p>
            <a:pPr indent="-342900" lvl="0" marL="1828800" rtl="0" algn="l">
              <a:lnSpc>
                <a:spcPct val="150000"/>
              </a:lnSpc>
              <a:spcBef>
                <a:spcPts val="0"/>
              </a:spcBef>
              <a:spcAft>
                <a:spcPts val="0"/>
              </a:spcAft>
              <a:buSzPts val="1800"/>
              <a:buAutoNum type="arabicPeriod"/>
            </a:pPr>
            <a:r>
              <a:rPr b="1" lang="en-US" sz="1800"/>
              <a:t>We can connect to computers from anywhere we want → </a:t>
            </a:r>
            <a:r>
              <a:rPr lang="en-US" sz="1800"/>
              <a:t>Most websites should work from anywhere in the world, so our database should be able to connect to anywhere in the world as well.</a:t>
            </a:r>
            <a:endParaRPr sz="1800"/>
          </a:p>
          <a:p>
            <a:pPr indent="0" lvl="0" marL="274320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br>
              <a:rPr lang="en-US" sz="1900"/>
            </a:br>
            <a:r>
              <a:rPr lang="en-US" sz="19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18" name="Google Shape;118;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Two Main Types Of Databases</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336550" lvl="0" marL="1371600" rtl="0" algn="l">
              <a:lnSpc>
                <a:spcPct val="150000"/>
              </a:lnSpc>
              <a:spcBef>
                <a:spcPts val="800"/>
              </a:spcBef>
              <a:spcAft>
                <a:spcPts val="0"/>
              </a:spcAft>
              <a:buSzPts val="1700"/>
              <a:buAutoNum type="arabicPeriod"/>
            </a:pPr>
            <a:r>
              <a:rPr b="1" lang="en-US" sz="1700"/>
              <a:t>Relational Databases (SQL) - </a:t>
            </a:r>
            <a:r>
              <a:rPr lang="en-US" sz="1700"/>
              <a:t>Main characters: </a:t>
            </a:r>
            <a:endParaRPr sz="1700"/>
          </a:p>
          <a:p>
            <a:pPr indent="-336550" lvl="1" marL="1828800" rtl="0" algn="l">
              <a:lnSpc>
                <a:spcPct val="150000"/>
              </a:lnSpc>
              <a:spcBef>
                <a:spcPts val="0"/>
              </a:spcBef>
              <a:spcAft>
                <a:spcPts val="0"/>
              </a:spcAft>
              <a:buSzPts val="1700"/>
              <a:buAutoNum type="alphaLcPeriod"/>
            </a:pPr>
            <a:r>
              <a:rPr lang="en-US" sz="1700"/>
              <a:t>Organized data into one or more tables</a:t>
            </a:r>
            <a:endParaRPr sz="1700"/>
          </a:p>
          <a:p>
            <a:pPr indent="-336550" lvl="1" marL="1828800" rtl="0" algn="l">
              <a:lnSpc>
                <a:spcPct val="150000"/>
              </a:lnSpc>
              <a:spcBef>
                <a:spcPts val="0"/>
              </a:spcBef>
              <a:spcAft>
                <a:spcPts val="0"/>
              </a:spcAft>
              <a:buSzPts val="1700"/>
              <a:buAutoNum type="alphaLcPeriod"/>
            </a:pPr>
            <a:r>
              <a:rPr lang="en-US" sz="1700"/>
              <a:t>Each table has its own columns and rows</a:t>
            </a:r>
            <a:endParaRPr sz="1700"/>
          </a:p>
          <a:p>
            <a:pPr indent="-336550" lvl="1" marL="1828800" rtl="0" algn="l">
              <a:lnSpc>
                <a:spcPct val="150000"/>
              </a:lnSpc>
              <a:spcBef>
                <a:spcPts val="0"/>
              </a:spcBef>
              <a:spcAft>
                <a:spcPts val="0"/>
              </a:spcAft>
              <a:buSzPts val="1700"/>
              <a:buAutoNum type="alphaLcPeriod"/>
            </a:pPr>
            <a:r>
              <a:rPr lang="en-US" sz="1700"/>
              <a:t>A unique key identified each row in the table </a:t>
            </a:r>
            <a:br>
              <a:rPr lang="en-US" sz="1700"/>
            </a:br>
            <a:endParaRPr sz="1700"/>
          </a:p>
          <a:p>
            <a:pPr indent="-336550" lvl="0" marL="1371600" rtl="0" algn="l">
              <a:lnSpc>
                <a:spcPct val="150000"/>
              </a:lnSpc>
              <a:spcBef>
                <a:spcPts val="0"/>
              </a:spcBef>
              <a:spcAft>
                <a:spcPts val="0"/>
              </a:spcAft>
              <a:buSzPts val="1700"/>
              <a:buAutoNum type="arabicPeriod"/>
            </a:pPr>
            <a:r>
              <a:rPr b="1" lang="en-US" sz="1700"/>
              <a:t>Non-Relational Databases (NoSQL) - </a:t>
            </a:r>
            <a:r>
              <a:rPr lang="en-US" sz="1700"/>
              <a:t>Main characters: </a:t>
            </a:r>
            <a:endParaRPr sz="1700"/>
          </a:p>
          <a:p>
            <a:pPr indent="-336550" lvl="1" marL="1828800" rtl="0" algn="l">
              <a:lnSpc>
                <a:spcPct val="150000"/>
              </a:lnSpc>
              <a:spcBef>
                <a:spcPts val="0"/>
              </a:spcBef>
              <a:spcAft>
                <a:spcPts val="0"/>
              </a:spcAft>
              <a:buSzPts val="1700"/>
              <a:buAutoNum type="alphaLcPeriod"/>
            </a:pPr>
            <a:r>
              <a:rPr lang="en-US" sz="1700"/>
              <a:t>Storing data in anything but the traditional tables, for example:</a:t>
            </a:r>
            <a:endParaRPr sz="1700"/>
          </a:p>
          <a:p>
            <a:pPr indent="-336550" lvl="0" marL="2286000" rtl="0" algn="l">
              <a:lnSpc>
                <a:spcPct val="150000"/>
              </a:lnSpc>
              <a:spcBef>
                <a:spcPts val="0"/>
              </a:spcBef>
              <a:spcAft>
                <a:spcPts val="0"/>
              </a:spcAft>
              <a:buSzPts val="1700"/>
              <a:buChar char="●"/>
            </a:pPr>
            <a:r>
              <a:rPr lang="en-US" sz="1700"/>
              <a:t>Key - value stores</a:t>
            </a:r>
            <a:endParaRPr sz="1700"/>
          </a:p>
          <a:p>
            <a:pPr indent="-336550" lvl="0" marL="2286000" rtl="0" algn="l">
              <a:lnSpc>
                <a:spcPct val="150000"/>
              </a:lnSpc>
              <a:spcBef>
                <a:spcPts val="0"/>
              </a:spcBef>
              <a:spcAft>
                <a:spcPts val="0"/>
              </a:spcAft>
              <a:buSzPts val="1700"/>
              <a:buChar char="●"/>
            </a:pPr>
            <a:r>
              <a:rPr lang="en-US" sz="1700"/>
              <a:t>Documents (JSON, XML, etc)</a:t>
            </a:r>
            <a:endParaRPr sz="1700"/>
          </a:p>
          <a:p>
            <a:pPr indent="-336550" lvl="0" marL="2286000" rtl="0" algn="l">
              <a:lnSpc>
                <a:spcPct val="150000"/>
              </a:lnSpc>
              <a:spcBef>
                <a:spcPts val="0"/>
              </a:spcBef>
              <a:spcAft>
                <a:spcPts val="0"/>
              </a:spcAft>
              <a:buSzPts val="1700"/>
              <a:buChar char="●"/>
            </a:pPr>
            <a:r>
              <a:rPr lang="en-US" sz="1700"/>
              <a:t>Graphs</a:t>
            </a:r>
            <a:endParaRPr sz="1700"/>
          </a:p>
          <a:p>
            <a:pPr indent="-349250" lvl="0" marL="2286000" rtl="0" algn="l">
              <a:lnSpc>
                <a:spcPct val="150000"/>
              </a:lnSpc>
              <a:spcBef>
                <a:spcPts val="0"/>
              </a:spcBef>
              <a:spcAft>
                <a:spcPts val="0"/>
              </a:spcAft>
              <a:buSzPts val="1900"/>
              <a:buChar char="●"/>
            </a:pPr>
            <a:r>
              <a:rPr lang="en-US" sz="1700"/>
              <a:t>Flexible Tables </a:t>
            </a:r>
            <a:endParaRPr sz="1700"/>
          </a:p>
          <a:p>
            <a:pPr indent="0" lvl="0" marL="914400" rtl="0" algn="l">
              <a:lnSpc>
                <a:spcPct val="150000"/>
              </a:lnSpc>
              <a:spcBef>
                <a:spcPts val="800"/>
              </a:spcBef>
              <a:spcAft>
                <a:spcPts val="0"/>
              </a:spcAft>
              <a:buNone/>
            </a:pPr>
            <a:r>
              <a:rPr b="1" lang="en-US" sz="1700">
                <a:solidFill>
                  <a:srgbClr val="FF0000"/>
                </a:solidFill>
              </a:rPr>
              <a:t>Note: </a:t>
            </a:r>
            <a:r>
              <a:rPr lang="en-US" sz="1700"/>
              <a:t>Any database that not operate like a relational database, will put in the non-relational database category </a:t>
            </a:r>
            <a:r>
              <a:rPr lang="en-US" sz="17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24" name="Google Shape;124;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Database Management System (DBMS)</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rPr lang="en-US" sz="1900"/>
              <a:t>In order to allow interaction with the concrete database we need to connect and interact with</a:t>
            </a:r>
            <a:br>
              <a:rPr lang="en-US" sz="1900"/>
            </a:br>
            <a:r>
              <a:rPr lang="en-US" sz="1900"/>
              <a:t>	the </a:t>
            </a:r>
            <a:r>
              <a:rPr b="1" lang="en-US" sz="1900"/>
              <a:t>database management system (DBMS)</a:t>
            </a:r>
            <a:br>
              <a:rPr lang="en-US" sz="1900"/>
            </a:br>
            <a:r>
              <a:rPr lang="en-US" sz="1900"/>
              <a:t>	This system allow us to perform actions on the database such as:</a:t>
            </a:r>
            <a:endParaRPr sz="1900"/>
          </a:p>
          <a:p>
            <a:pPr indent="-349250" lvl="0" marL="1828800" rtl="0" algn="l">
              <a:lnSpc>
                <a:spcPct val="150000"/>
              </a:lnSpc>
              <a:spcBef>
                <a:spcPts val="800"/>
              </a:spcBef>
              <a:spcAft>
                <a:spcPts val="0"/>
              </a:spcAft>
              <a:buSzPts val="1900"/>
              <a:buChar char="●"/>
            </a:pPr>
            <a:r>
              <a:rPr lang="en-US" sz="1900"/>
              <a:t>Manage large amount of information</a:t>
            </a:r>
            <a:endParaRPr sz="1900"/>
          </a:p>
          <a:p>
            <a:pPr indent="-349250" lvl="0" marL="1828800" rtl="0" algn="l">
              <a:lnSpc>
                <a:spcPct val="150000"/>
              </a:lnSpc>
              <a:spcBef>
                <a:spcPts val="0"/>
              </a:spcBef>
              <a:spcAft>
                <a:spcPts val="0"/>
              </a:spcAft>
              <a:buSzPts val="1900"/>
              <a:buChar char="●"/>
            </a:pPr>
            <a:r>
              <a:rPr lang="en-US" sz="1900"/>
              <a:t>Handle security (User &amp; Password) </a:t>
            </a:r>
            <a:endParaRPr sz="1900"/>
          </a:p>
          <a:p>
            <a:pPr indent="-349250" lvl="0" marL="1828800" rtl="0" algn="l">
              <a:lnSpc>
                <a:spcPct val="150000"/>
              </a:lnSpc>
              <a:spcBef>
                <a:spcPts val="0"/>
              </a:spcBef>
              <a:spcAft>
                <a:spcPts val="0"/>
              </a:spcAft>
              <a:buSzPts val="1900"/>
              <a:buChar char="●"/>
            </a:pPr>
            <a:r>
              <a:rPr lang="en-US" sz="1900"/>
              <a:t>Buckups</a:t>
            </a:r>
            <a:endParaRPr sz="1900"/>
          </a:p>
          <a:p>
            <a:pPr indent="-349250" lvl="0" marL="1828800" rtl="0" algn="l">
              <a:lnSpc>
                <a:spcPct val="150000"/>
              </a:lnSpc>
              <a:spcBef>
                <a:spcPts val="0"/>
              </a:spcBef>
              <a:spcAft>
                <a:spcPts val="0"/>
              </a:spcAft>
              <a:buSzPts val="1900"/>
              <a:buChar char="●"/>
            </a:pPr>
            <a:r>
              <a:rPr lang="en-US" sz="1900"/>
              <a:t>Importing / exporting data</a:t>
            </a:r>
            <a:endParaRPr sz="1900"/>
          </a:p>
          <a:p>
            <a:pPr indent="-349250" lvl="0" marL="1828800" rtl="0" algn="l">
              <a:lnSpc>
                <a:spcPct val="150000"/>
              </a:lnSpc>
              <a:spcBef>
                <a:spcPts val="0"/>
              </a:spcBef>
              <a:spcAft>
                <a:spcPts val="0"/>
              </a:spcAft>
              <a:buSzPts val="1900"/>
              <a:buChar char="●"/>
            </a:pPr>
            <a:r>
              <a:rPr lang="en-US" sz="1900"/>
              <a:t>Concurrency </a:t>
            </a:r>
            <a:endParaRPr sz="1900"/>
          </a:p>
          <a:p>
            <a:pPr indent="-349250" lvl="0" marL="1828800" rtl="0" algn="l">
              <a:lnSpc>
                <a:spcPct val="150000"/>
              </a:lnSpc>
              <a:spcBef>
                <a:spcPts val="0"/>
              </a:spcBef>
              <a:spcAft>
                <a:spcPts val="0"/>
              </a:spcAft>
              <a:buSzPts val="1900"/>
              <a:buChar char="●"/>
            </a:pPr>
            <a:r>
              <a:rPr lang="en-US" sz="1900"/>
              <a:t>Interact with software applications (Such as Java / python / Node.js  applications)</a:t>
            </a:r>
            <a:br>
              <a:rPr lang="en-US" sz="1900"/>
            </a:br>
            <a:r>
              <a:rPr lang="en-US" sz="1900"/>
              <a:t> </a:t>
            </a: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30" name="Google Shape;130;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31" name="Google Shape;131;p19"/>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Database Management System (DBMS)</a:t>
            </a:r>
            <a:endParaRPr sz="3150">
              <a:highlight>
                <a:srgbClr val="FFFFFF"/>
              </a:highlight>
            </a:endParaRPr>
          </a:p>
          <a:p>
            <a:pPr indent="0" lvl="0" marL="0" rtl="0" algn="ctr">
              <a:spcBef>
                <a:spcPts val="0"/>
              </a:spcBef>
              <a:spcAft>
                <a:spcPts val="0"/>
              </a:spcAft>
              <a:buClr>
                <a:schemeClr val="dk1"/>
              </a:buClr>
              <a:buSzPts val="2400"/>
              <a:buNone/>
            </a:pPr>
            <a:r>
              <a:t/>
            </a:r>
            <a:endParaRPr sz="3150">
              <a:highlight>
                <a:srgbClr val="FFFFFF"/>
              </a:highlight>
            </a:endParaRPr>
          </a:p>
          <a:p>
            <a:pPr indent="457200" lvl="0" marL="45720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t/>
            </a:r>
            <a:endParaRPr sz="1900"/>
          </a:p>
          <a:p>
            <a:pPr indent="0" lvl="0" marL="0" rtl="0" algn="l">
              <a:lnSpc>
                <a:spcPct val="150000"/>
              </a:lnSpc>
              <a:spcBef>
                <a:spcPts val="800"/>
              </a:spcBef>
              <a:spcAft>
                <a:spcPts val="0"/>
              </a:spcAft>
              <a:buNone/>
            </a:pPr>
            <a:r>
              <a:t/>
            </a:r>
            <a:endParaRPr sz="1900"/>
          </a:p>
          <a:p>
            <a:pPr indent="457200" lvl="0" marL="457200" rtl="0" algn="l">
              <a:lnSpc>
                <a:spcPct val="150000"/>
              </a:lnSpc>
              <a:spcBef>
                <a:spcPts val="800"/>
              </a:spcBef>
              <a:spcAft>
                <a:spcPts val="0"/>
              </a:spcAft>
              <a:buNone/>
            </a:pPr>
            <a:r>
              <a:rPr lang="en-US" sz="1900"/>
              <a:t>Amazon web application, like any other web application in the world use the DBMS </a:t>
            </a:r>
            <a:br>
              <a:rPr lang="en-US" sz="1900"/>
            </a:br>
            <a:r>
              <a:rPr lang="en-US" sz="1900"/>
              <a:t>	to interact and perform actions on the database like: create, read, update and delete (CRUD).</a:t>
            </a:r>
            <a:br>
              <a:rPr lang="en-US" sz="1900"/>
            </a:br>
            <a:r>
              <a:rPr lang="en-US" sz="1900"/>
              <a:t>	In addition to other actions like security, data backup and more.</a:t>
            </a: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37" name="Google Shape;137;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38" name="Google Shape;138;p20"/>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39" name="Google Shape;139;p20"/>
          <p:cNvPicPr preferRelativeResize="0"/>
          <p:nvPr/>
        </p:nvPicPr>
        <p:blipFill>
          <a:blip r:embed="rId4">
            <a:alphaModFix/>
          </a:blip>
          <a:stretch>
            <a:fillRect/>
          </a:stretch>
        </p:blipFill>
        <p:spPr>
          <a:xfrm>
            <a:off x="1568075" y="1429752"/>
            <a:ext cx="9097999" cy="2900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150">
                <a:highlight>
                  <a:srgbClr val="FFFFFF"/>
                </a:highlight>
              </a:rPr>
              <a:t>Relational Databases (SQL)</a:t>
            </a:r>
            <a:endParaRPr b="1" sz="1700">
              <a:solidFill>
                <a:srgbClr val="0689EA"/>
              </a:solidFill>
              <a:highlight>
                <a:srgbClr val="FFFFFF"/>
              </a:highlight>
            </a:endParaRPr>
          </a:p>
          <a:p>
            <a:pPr indent="0" lvl="0" marL="0" rtl="0" algn="l">
              <a:spcBef>
                <a:spcPts val="0"/>
              </a:spcBef>
              <a:spcAft>
                <a:spcPts val="0"/>
              </a:spcAft>
              <a:buClr>
                <a:schemeClr val="dk1"/>
              </a:buClr>
              <a:buSzPts val="2400"/>
              <a:buNone/>
            </a:pPr>
            <a:r>
              <a:t/>
            </a:r>
            <a:endParaRPr sz="3150">
              <a:highlight>
                <a:srgbClr val="FFFFFF"/>
              </a:highlight>
            </a:endParaRPr>
          </a:p>
          <a:p>
            <a:pPr indent="0" lvl="0" marL="0" rtl="0" algn="l">
              <a:lnSpc>
                <a:spcPct val="150000"/>
              </a:lnSpc>
              <a:spcBef>
                <a:spcPts val="0"/>
              </a:spcBef>
              <a:spcAft>
                <a:spcPts val="0"/>
              </a:spcAft>
              <a:buClr>
                <a:schemeClr val="dk1"/>
              </a:buClr>
              <a:buSzPts val="2400"/>
              <a:buNone/>
            </a:pPr>
            <a:r>
              <a:rPr lang="en-US" sz="1900"/>
              <a:t>		When we choose to use relational database we also need to use a relational database</a:t>
            </a:r>
            <a:br>
              <a:rPr lang="en-US" sz="1900"/>
            </a:br>
            <a:r>
              <a:rPr lang="en-US" sz="1900"/>
              <a:t>		management system such as:</a:t>
            </a:r>
            <a:endParaRPr sz="1900"/>
          </a:p>
          <a:p>
            <a:pPr indent="-349250" lvl="0" marL="1828800" rtl="0" algn="l">
              <a:lnSpc>
                <a:spcPct val="150000"/>
              </a:lnSpc>
              <a:spcBef>
                <a:spcPts val="0"/>
              </a:spcBef>
              <a:spcAft>
                <a:spcPts val="0"/>
              </a:spcAft>
              <a:buSzPts val="1900"/>
              <a:buChar char="●"/>
            </a:pPr>
            <a:r>
              <a:rPr lang="en-US" sz="1900"/>
              <a:t>MySQL</a:t>
            </a:r>
            <a:endParaRPr sz="1900"/>
          </a:p>
          <a:p>
            <a:pPr indent="-349250" lvl="0" marL="1828800" rtl="0" algn="l">
              <a:lnSpc>
                <a:spcPct val="150000"/>
              </a:lnSpc>
              <a:spcBef>
                <a:spcPts val="0"/>
              </a:spcBef>
              <a:spcAft>
                <a:spcPts val="0"/>
              </a:spcAft>
              <a:buSzPts val="1900"/>
              <a:buChar char="●"/>
            </a:pPr>
            <a:r>
              <a:rPr lang="en-US" sz="1900"/>
              <a:t>SQL SERVER</a:t>
            </a:r>
            <a:endParaRPr sz="1900"/>
          </a:p>
          <a:p>
            <a:pPr indent="-349250" lvl="0" marL="1828800" rtl="0" algn="l">
              <a:lnSpc>
                <a:spcPct val="150000"/>
              </a:lnSpc>
              <a:spcBef>
                <a:spcPts val="0"/>
              </a:spcBef>
              <a:spcAft>
                <a:spcPts val="0"/>
              </a:spcAft>
              <a:buSzPts val="1900"/>
              <a:buChar char="●"/>
            </a:pPr>
            <a:r>
              <a:rPr lang="en-US" sz="1900"/>
              <a:t>PostgreSQL</a:t>
            </a:r>
            <a:endParaRPr sz="1900"/>
          </a:p>
          <a:p>
            <a:pPr indent="-349250" lvl="0" marL="1828800" rtl="0" algn="l">
              <a:lnSpc>
                <a:spcPct val="150000"/>
              </a:lnSpc>
              <a:spcBef>
                <a:spcPts val="0"/>
              </a:spcBef>
              <a:spcAft>
                <a:spcPts val="0"/>
              </a:spcAft>
              <a:buSzPts val="1900"/>
              <a:buChar char="●"/>
            </a:pPr>
            <a:r>
              <a:rPr lang="en-US" sz="1900"/>
              <a:t>H2</a:t>
            </a:r>
            <a:endParaRPr sz="1900"/>
          </a:p>
          <a:p>
            <a:pPr indent="-349250" lvl="0" marL="1828800" rtl="0" algn="l">
              <a:lnSpc>
                <a:spcPct val="150000"/>
              </a:lnSpc>
              <a:spcBef>
                <a:spcPts val="0"/>
              </a:spcBef>
              <a:spcAft>
                <a:spcPts val="0"/>
              </a:spcAft>
              <a:buSzPts val="1900"/>
              <a:buChar char="●"/>
            </a:pPr>
            <a:r>
              <a:rPr lang="en-US" sz="1900"/>
              <a:t>SQLite</a:t>
            </a:r>
            <a:endParaRPr sz="1900"/>
          </a:p>
          <a:p>
            <a:pPr indent="457200" lvl="0" marL="457200" rtl="0" algn="l">
              <a:lnSpc>
                <a:spcPct val="150000"/>
              </a:lnSpc>
              <a:spcBef>
                <a:spcPts val="0"/>
              </a:spcBef>
              <a:spcAft>
                <a:spcPts val="0"/>
              </a:spcAft>
              <a:buNone/>
            </a:pPr>
            <a:br>
              <a:rPr lang="en-US" sz="1900"/>
            </a:br>
            <a:r>
              <a:rPr lang="en-US" sz="1900"/>
              <a:t>	For non relational databases we have:</a:t>
            </a:r>
            <a:endParaRPr sz="1900"/>
          </a:p>
          <a:p>
            <a:pPr indent="-349250" lvl="0" marL="1828800" rtl="0" algn="l">
              <a:lnSpc>
                <a:spcPct val="150000"/>
              </a:lnSpc>
              <a:spcBef>
                <a:spcPts val="0"/>
              </a:spcBef>
              <a:spcAft>
                <a:spcPts val="0"/>
              </a:spcAft>
              <a:buSzPts val="1900"/>
              <a:buChar char="●"/>
            </a:pPr>
            <a:r>
              <a:rPr lang="en-US" sz="1900"/>
              <a:t>MongoDB</a:t>
            </a:r>
            <a:endParaRPr sz="1900"/>
          </a:p>
          <a:p>
            <a:pPr indent="-349250" lvl="0" marL="1828800" rtl="0" algn="l">
              <a:lnSpc>
                <a:spcPct val="150000"/>
              </a:lnSpc>
              <a:spcBef>
                <a:spcPts val="0"/>
              </a:spcBef>
              <a:spcAft>
                <a:spcPts val="0"/>
              </a:spcAft>
              <a:buSzPts val="1900"/>
              <a:buChar char="●"/>
            </a:pPr>
            <a:r>
              <a:rPr lang="en-US" sz="1900"/>
              <a:t>ElasticSearch</a:t>
            </a:r>
            <a:endParaRPr sz="1900"/>
          </a:p>
          <a:p>
            <a:pPr indent="0" lvl="0" marL="2743200" rtl="0" algn="l">
              <a:lnSpc>
                <a:spcPct val="150000"/>
              </a:lnSpc>
              <a:spcBef>
                <a:spcPts val="0"/>
              </a:spcBef>
              <a:spcAft>
                <a:spcPts val="0"/>
              </a:spcAft>
              <a:buNone/>
            </a:pPr>
            <a:br>
              <a:rPr lang="en-US" sz="1900"/>
            </a:br>
            <a:r>
              <a:rPr lang="en-US" sz="1900"/>
              <a:t>	</a:t>
            </a:r>
            <a:endParaRPr sz="1900"/>
          </a:p>
          <a:p>
            <a:pPr indent="457200" lvl="0" marL="457200" rtl="0" algn="l">
              <a:lnSpc>
                <a:spcPct val="150000"/>
              </a:lnSpc>
              <a:spcBef>
                <a:spcPts val="800"/>
              </a:spcBef>
              <a:spcAft>
                <a:spcPts val="0"/>
              </a:spcAft>
              <a:buNone/>
            </a:pPr>
            <a:br>
              <a:rPr lang="en-US" sz="1700"/>
            </a:br>
            <a:br>
              <a:rPr lang="en-US" sz="1700"/>
            </a:br>
            <a:r>
              <a:rPr lang="en-US" sz="1700"/>
              <a:t>	</a:t>
            </a:r>
            <a:br>
              <a:rPr lang="en-US" sz="1700"/>
            </a:br>
            <a:br>
              <a:rPr lang="en-US" sz="1700"/>
            </a:br>
            <a:endParaRPr sz="1700"/>
          </a:p>
          <a:p>
            <a:pPr indent="457200" lvl="0" marL="457200" rtl="0" algn="l">
              <a:lnSpc>
                <a:spcPct val="150000"/>
              </a:lnSpc>
              <a:spcBef>
                <a:spcPts val="800"/>
              </a:spcBef>
              <a:spcAft>
                <a:spcPts val="0"/>
              </a:spcAft>
              <a:buNone/>
            </a:pPr>
            <a:r>
              <a:t/>
            </a:r>
            <a:endParaRPr sz="1900"/>
          </a:p>
          <a:p>
            <a:pPr indent="0" lvl="0" marL="914400" rtl="0" algn="l">
              <a:lnSpc>
                <a:spcPct val="150000"/>
              </a:lnSpc>
              <a:spcBef>
                <a:spcPts val="800"/>
              </a:spcBef>
              <a:spcAft>
                <a:spcPts val="0"/>
              </a:spcAft>
              <a:buNone/>
            </a:pPr>
            <a:br>
              <a:rPr lang="en-US" sz="1900"/>
            </a:br>
            <a:endParaRPr sz="1900"/>
          </a:p>
          <a:p>
            <a:pPr indent="0" lvl="0" marL="1828800" rtl="0" algn="l">
              <a:lnSpc>
                <a:spcPct val="150000"/>
              </a:lnSpc>
              <a:spcBef>
                <a:spcPts val="1100"/>
              </a:spcBef>
              <a:spcAft>
                <a:spcPts val="1100"/>
              </a:spcAft>
              <a:buNone/>
            </a:pPr>
            <a:r>
              <a:t/>
            </a:r>
            <a:endParaRPr sz="2300"/>
          </a:p>
        </p:txBody>
      </p:sp>
      <p:sp>
        <p:nvSpPr>
          <p:cNvPr id="145" name="Google Shape;145;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46" name="Google Shape;146;p21"/>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47" name="Google Shape;147;p21"/>
          <p:cNvPicPr preferRelativeResize="0"/>
          <p:nvPr/>
        </p:nvPicPr>
        <p:blipFill>
          <a:blip r:embed="rId4">
            <a:alphaModFix/>
          </a:blip>
          <a:stretch>
            <a:fillRect/>
          </a:stretch>
        </p:blipFill>
        <p:spPr>
          <a:xfrm>
            <a:off x="3730001" y="5147024"/>
            <a:ext cx="1633275" cy="440226"/>
          </a:xfrm>
          <a:prstGeom prst="rect">
            <a:avLst/>
          </a:prstGeom>
          <a:noFill/>
          <a:ln>
            <a:noFill/>
          </a:ln>
        </p:spPr>
      </p:pic>
      <p:pic>
        <p:nvPicPr>
          <p:cNvPr id="148" name="Google Shape;148;p21"/>
          <p:cNvPicPr preferRelativeResize="0"/>
          <p:nvPr/>
        </p:nvPicPr>
        <p:blipFill>
          <a:blip r:embed="rId5">
            <a:alphaModFix/>
          </a:blip>
          <a:stretch>
            <a:fillRect/>
          </a:stretch>
        </p:blipFill>
        <p:spPr>
          <a:xfrm>
            <a:off x="4224450" y="5587250"/>
            <a:ext cx="644372" cy="644372"/>
          </a:xfrm>
          <a:prstGeom prst="rect">
            <a:avLst/>
          </a:prstGeom>
          <a:noFill/>
          <a:ln>
            <a:noFill/>
          </a:ln>
        </p:spPr>
      </p:pic>
      <p:pic>
        <p:nvPicPr>
          <p:cNvPr id="149" name="Google Shape;149;p21"/>
          <p:cNvPicPr preferRelativeResize="0"/>
          <p:nvPr/>
        </p:nvPicPr>
        <p:blipFill>
          <a:blip r:embed="rId6">
            <a:alphaModFix/>
          </a:blip>
          <a:stretch>
            <a:fillRect/>
          </a:stretch>
        </p:blipFill>
        <p:spPr>
          <a:xfrm>
            <a:off x="3311417" y="2041450"/>
            <a:ext cx="1163375" cy="517825"/>
          </a:xfrm>
          <a:prstGeom prst="rect">
            <a:avLst/>
          </a:prstGeom>
          <a:noFill/>
          <a:ln>
            <a:noFill/>
          </a:ln>
        </p:spPr>
      </p:pic>
      <p:pic>
        <p:nvPicPr>
          <p:cNvPr id="150" name="Google Shape;150;p21"/>
          <p:cNvPicPr preferRelativeResize="0"/>
          <p:nvPr/>
        </p:nvPicPr>
        <p:blipFill>
          <a:blip r:embed="rId7">
            <a:alphaModFix/>
          </a:blip>
          <a:stretch>
            <a:fillRect/>
          </a:stretch>
        </p:blipFill>
        <p:spPr>
          <a:xfrm>
            <a:off x="4040349" y="2612950"/>
            <a:ext cx="505027" cy="408370"/>
          </a:xfrm>
          <a:prstGeom prst="rect">
            <a:avLst/>
          </a:prstGeom>
          <a:noFill/>
          <a:ln>
            <a:noFill/>
          </a:ln>
        </p:spPr>
      </p:pic>
      <p:pic>
        <p:nvPicPr>
          <p:cNvPr id="151" name="Google Shape;151;p21"/>
          <p:cNvPicPr preferRelativeResize="0"/>
          <p:nvPr/>
        </p:nvPicPr>
        <p:blipFill>
          <a:blip r:embed="rId8">
            <a:alphaModFix/>
          </a:blip>
          <a:stretch>
            <a:fillRect/>
          </a:stretch>
        </p:blipFill>
        <p:spPr>
          <a:xfrm>
            <a:off x="3267476" y="3945425"/>
            <a:ext cx="772874" cy="365100"/>
          </a:xfrm>
          <a:prstGeom prst="rect">
            <a:avLst/>
          </a:prstGeom>
          <a:noFill/>
          <a:ln>
            <a:noFill/>
          </a:ln>
        </p:spPr>
      </p:pic>
      <p:pic>
        <p:nvPicPr>
          <p:cNvPr id="152" name="Google Shape;152;p21"/>
          <p:cNvPicPr preferRelativeResize="0"/>
          <p:nvPr/>
        </p:nvPicPr>
        <p:blipFill>
          <a:blip r:embed="rId9">
            <a:alphaModFix/>
          </a:blip>
          <a:stretch>
            <a:fillRect/>
          </a:stretch>
        </p:blipFill>
        <p:spPr>
          <a:xfrm>
            <a:off x="2896750" y="3453117"/>
            <a:ext cx="644376" cy="429584"/>
          </a:xfrm>
          <a:prstGeom prst="rect">
            <a:avLst/>
          </a:prstGeom>
          <a:noFill/>
          <a:ln>
            <a:noFill/>
          </a:ln>
        </p:spPr>
      </p:pic>
      <p:pic>
        <p:nvPicPr>
          <p:cNvPr id="153" name="Google Shape;153;p21"/>
          <p:cNvPicPr preferRelativeResize="0"/>
          <p:nvPr/>
        </p:nvPicPr>
        <p:blipFill>
          <a:blip r:embed="rId10">
            <a:alphaModFix/>
          </a:blip>
          <a:stretch>
            <a:fillRect/>
          </a:stretch>
        </p:blipFill>
        <p:spPr>
          <a:xfrm>
            <a:off x="3828636" y="3048163"/>
            <a:ext cx="395814" cy="408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