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ea935cc3e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3ea935cc3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dda101b4f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3dda101b4f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ea935cc3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3ea935cc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ea935cc3e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3ea935cc3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ea935cc3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3ea935cc3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ea935cc3e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3ea935cc3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ea935cc3e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3ea935cc3e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None/>
            </a:pPr>
            <a:r>
              <a:t/>
            </a:r>
            <a:endParaRPr/>
          </a:p>
        </p:txBody>
      </p:sp>
      <p:sp>
        <p:nvSpPr>
          <p:cNvPr id="214" name="Google Shape;214;g13ea935cc3e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ea935cc3e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3ea935cc3e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ca608e48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3ca608e48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ea935cc3e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3ea935cc3e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3ac427ea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13ac427e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ea935cc3e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3ea935cc3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ea935cc3e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3ea935cc3e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ea935cc3e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13ea935cc3e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None/>
            </a:pPr>
            <a:r>
              <a:t/>
            </a:r>
            <a:endParaRPr/>
          </a:p>
        </p:txBody>
      </p:sp>
      <p:sp>
        <p:nvSpPr>
          <p:cNvPr id="261" name="Google Shape;261;g13ea935cc3e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6c9c555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256c9c555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e7b8adac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3e7b8ada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ca608e48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3ca608e48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dda101b4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3dda101b4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dda101b4f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3dda101b4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dda101b4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3dda101b4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dda101b4f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3dda101b4f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0" marR="0" rtl="0" algn="l">
              <a:spcBef>
                <a:spcPts val="0"/>
              </a:spcBef>
              <a:buNone/>
              <a:defRPr b="0" i="0" sz="1200" u="none" cap="none" strike="noStrike">
                <a:solidFill>
                  <a:srgbClr val="888888"/>
                </a:solidFill>
                <a:latin typeface="Arial"/>
                <a:ea typeface="Arial"/>
                <a:cs typeface="Arial"/>
                <a:sym typeface="Arial"/>
              </a:defRPr>
            </a:lvl2pPr>
            <a:lvl3pPr indent="0" lvl="2" marL="0" marR="0" rtl="0" algn="l">
              <a:spcBef>
                <a:spcPts val="0"/>
              </a:spcBef>
              <a:buNone/>
              <a:defRPr b="0" i="0" sz="1200" u="none" cap="none" strike="noStrike">
                <a:solidFill>
                  <a:srgbClr val="888888"/>
                </a:solidFill>
                <a:latin typeface="Arial"/>
                <a:ea typeface="Arial"/>
                <a:cs typeface="Arial"/>
                <a:sym typeface="Arial"/>
              </a:defRPr>
            </a:lvl3pPr>
            <a:lvl4pPr indent="0" lvl="3" marL="0" marR="0" rtl="0" algn="l">
              <a:spcBef>
                <a:spcPts val="0"/>
              </a:spcBef>
              <a:buNone/>
              <a:defRPr b="0" i="0" sz="1200" u="none" cap="none" strike="noStrike">
                <a:solidFill>
                  <a:srgbClr val="888888"/>
                </a:solidFill>
                <a:latin typeface="Arial"/>
                <a:ea typeface="Arial"/>
                <a:cs typeface="Arial"/>
                <a:sym typeface="Arial"/>
              </a:defRPr>
            </a:lvl4pPr>
            <a:lvl5pPr indent="0" lvl="4" marL="0" marR="0" rtl="0" algn="l">
              <a:spcBef>
                <a:spcPts val="0"/>
              </a:spcBef>
              <a:buNone/>
              <a:defRPr b="0" i="0" sz="1200" u="none" cap="none" strike="noStrike">
                <a:solidFill>
                  <a:srgbClr val="888888"/>
                </a:solidFill>
                <a:latin typeface="Arial"/>
                <a:ea typeface="Arial"/>
                <a:cs typeface="Arial"/>
                <a:sym typeface="Arial"/>
              </a:defRPr>
            </a:lvl5pPr>
            <a:lvl6pPr indent="0" lvl="5" marL="0" marR="0" rtl="0" algn="l">
              <a:spcBef>
                <a:spcPts val="0"/>
              </a:spcBef>
              <a:buNone/>
              <a:defRPr b="0" i="0" sz="1200" u="none" cap="none" strike="noStrike">
                <a:solidFill>
                  <a:srgbClr val="888888"/>
                </a:solidFill>
                <a:latin typeface="Arial"/>
                <a:ea typeface="Arial"/>
                <a:cs typeface="Arial"/>
                <a:sym typeface="Arial"/>
              </a:defRPr>
            </a:lvl6pPr>
            <a:lvl7pPr indent="0" lvl="6" marL="0" marR="0" rtl="0" algn="l">
              <a:spcBef>
                <a:spcPts val="0"/>
              </a:spcBef>
              <a:buNone/>
              <a:defRPr b="0" i="0" sz="1200" u="none" cap="none" strike="noStrike">
                <a:solidFill>
                  <a:srgbClr val="888888"/>
                </a:solidFill>
                <a:latin typeface="Arial"/>
                <a:ea typeface="Arial"/>
                <a:cs typeface="Arial"/>
                <a:sym typeface="Arial"/>
              </a:defRPr>
            </a:lvl7pPr>
            <a:lvl8pPr indent="0" lvl="7" marL="0" marR="0" rtl="0" algn="l">
              <a:spcBef>
                <a:spcPts val="0"/>
              </a:spcBef>
              <a:buNone/>
              <a:defRPr b="0" i="0" sz="1200" u="none" cap="none" strike="noStrike">
                <a:solidFill>
                  <a:srgbClr val="888888"/>
                </a:solidFill>
                <a:latin typeface="Arial"/>
                <a:ea typeface="Arial"/>
                <a:cs typeface="Arial"/>
                <a:sym typeface="Arial"/>
              </a:defRPr>
            </a:lvl8pPr>
            <a:lvl9pPr indent="0" lvl="8" marL="0" marR="0" rtl="0" algn="l">
              <a:spcBef>
                <a:spcPts val="0"/>
              </a:spcBef>
              <a:buNone/>
              <a:defRPr b="0" i="0" sz="1200" u="none" cap="none" strike="noStrike">
                <a:solidFill>
                  <a:srgbClr val="888888"/>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sqliteonlin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sqliteonline.com/"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89" name="Google Shape;89;p13"/>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90" name="Google Shape;90;p13"/>
          <p:cNvPicPr preferRelativeResize="0"/>
          <p:nvPr/>
        </p:nvPicPr>
        <p:blipFill>
          <a:blip r:embed="rId4">
            <a:alphaModFix/>
          </a:blip>
          <a:stretch>
            <a:fillRect/>
          </a:stretch>
        </p:blipFill>
        <p:spPr>
          <a:xfrm>
            <a:off x="1809750" y="1428750"/>
            <a:ext cx="8572500" cy="400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The CREATE TABLE Query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800"/>
              </a:spcBef>
              <a:spcAft>
                <a:spcPts val="0"/>
              </a:spcAft>
              <a:buNone/>
            </a:pPr>
            <a:r>
              <a:rPr lang="en-US" sz="1900"/>
              <a:t>		</a:t>
            </a:r>
            <a:r>
              <a:rPr b="1" lang="en-US" sz="1900"/>
              <a:t>Composite</a:t>
            </a:r>
            <a:r>
              <a:rPr lang="en-US" sz="1900"/>
              <a:t> </a:t>
            </a:r>
            <a:r>
              <a:rPr b="1" lang="en-US" sz="1900"/>
              <a:t>Primary Key - </a:t>
            </a:r>
            <a:r>
              <a:rPr lang="en-US" sz="1900"/>
              <a:t>In the same way we can also configure composite primary key.</a:t>
            </a:r>
            <a:endParaRPr sz="1900"/>
          </a:p>
          <a:p>
            <a:pPr indent="0" lvl="0" marL="0" rtl="0" algn="l">
              <a:lnSpc>
                <a:spcPct val="150000"/>
              </a:lnSpc>
              <a:spcBef>
                <a:spcPts val="800"/>
              </a:spcBef>
              <a:spcAft>
                <a:spcPts val="0"/>
              </a:spcAft>
              <a:buNone/>
            </a:pPr>
            <a:r>
              <a:rPr lang="en-US" sz="1900"/>
              <a:t>						</a:t>
            </a:r>
            <a:endParaRPr sz="1900"/>
          </a:p>
          <a:p>
            <a:pPr indent="457200" lvl="0" marL="2286000" rtl="0" algn="l">
              <a:lnSpc>
                <a:spcPct val="150000"/>
              </a:lnSpc>
              <a:spcBef>
                <a:spcPts val="800"/>
              </a:spcBef>
              <a:spcAft>
                <a:spcPts val="0"/>
              </a:spcAft>
              <a:buNone/>
            </a:pPr>
            <a:r>
              <a:rPr lang="en-US" sz="1900"/>
              <a:t>PRIMARY KEY ({column name}, {column name}, {...})</a:t>
            </a:r>
            <a:endParaRPr sz="1900"/>
          </a:p>
          <a:p>
            <a:pPr indent="0" lvl="0" marL="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rPr b="1" lang="en-US" sz="1900"/>
              <a:t>Example: </a:t>
            </a:r>
            <a:br>
              <a:rPr b="1" lang="en-US" sz="1900"/>
            </a:b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61" name="Google Shape;161;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62" name="Google Shape;162;p22"/>
          <p:cNvSpPr/>
          <p:nvPr/>
        </p:nvSpPr>
        <p:spPr>
          <a:xfrm>
            <a:off x="3289200" y="2421725"/>
            <a:ext cx="5879400" cy="53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8553025" y="4296600"/>
            <a:ext cx="2926200" cy="9954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In this table the primary key is composite primary key that combine the name </a:t>
            </a:r>
            <a:r>
              <a:rPr lang="en-US"/>
              <a:t>column</a:t>
            </a:r>
            <a:r>
              <a:rPr lang="en-US"/>
              <a:t> and the manufacture column </a:t>
            </a:r>
            <a:endParaRPr/>
          </a:p>
          <a:p>
            <a:pPr indent="0" lvl="0" marL="0" rtl="0" algn="l">
              <a:spcBef>
                <a:spcPts val="0"/>
              </a:spcBef>
              <a:spcAft>
                <a:spcPts val="0"/>
              </a:spcAft>
              <a:buNone/>
            </a:pPr>
            <a:r>
              <a:t/>
            </a:r>
            <a:endParaRPr/>
          </a:p>
        </p:txBody>
      </p:sp>
      <p:pic>
        <p:nvPicPr>
          <p:cNvPr id="164" name="Google Shape;164;p22"/>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65" name="Google Shape;165;p22"/>
          <p:cNvPicPr preferRelativeResize="0"/>
          <p:nvPr/>
        </p:nvPicPr>
        <p:blipFill>
          <a:blip r:embed="rId4">
            <a:alphaModFix/>
          </a:blip>
          <a:stretch>
            <a:fillRect/>
          </a:stretch>
        </p:blipFill>
        <p:spPr>
          <a:xfrm>
            <a:off x="3014193" y="3819625"/>
            <a:ext cx="4078232" cy="2339550"/>
          </a:xfrm>
          <a:prstGeom prst="rect">
            <a:avLst/>
          </a:prstGeom>
          <a:noFill/>
          <a:ln>
            <a:noFill/>
          </a:ln>
        </p:spPr>
      </p:pic>
      <p:cxnSp>
        <p:nvCxnSpPr>
          <p:cNvPr id="166" name="Google Shape;166;p22"/>
          <p:cNvCxnSpPr>
            <a:stCxn id="163" idx="1"/>
          </p:cNvCxnSpPr>
          <p:nvPr/>
        </p:nvCxnSpPr>
        <p:spPr>
          <a:xfrm flipH="1">
            <a:off x="5460025" y="4794300"/>
            <a:ext cx="3093000" cy="657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The CREATE TABLE Query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800"/>
              </a:spcBef>
              <a:spcAft>
                <a:spcPts val="0"/>
              </a:spcAft>
              <a:buNone/>
            </a:pPr>
            <a:r>
              <a:rPr lang="en-US" sz="1900"/>
              <a:t>		</a:t>
            </a:r>
            <a:r>
              <a:rPr b="1" lang="en-US" sz="1900"/>
              <a:t>Foreign</a:t>
            </a:r>
            <a:r>
              <a:rPr b="1" lang="en-US" sz="1900"/>
              <a:t> Key - </a:t>
            </a:r>
            <a:r>
              <a:rPr lang="en-US" sz="1900"/>
              <a:t>After configuring the primary key we can also add foreign keys if we need to.</a:t>
            </a:r>
            <a:endParaRPr sz="1900"/>
          </a:p>
          <a:p>
            <a:pPr indent="457200" lvl="0" marL="1371600" rtl="0" algn="l">
              <a:lnSpc>
                <a:spcPct val="150000"/>
              </a:lnSpc>
              <a:spcBef>
                <a:spcPts val="800"/>
              </a:spcBef>
              <a:spcAft>
                <a:spcPts val="0"/>
              </a:spcAft>
              <a:buNone/>
            </a:pPr>
            <a:r>
              <a:t/>
            </a:r>
            <a:endParaRPr sz="1900"/>
          </a:p>
          <a:p>
            <a:pPr indent="457200" lvl="0" marL="1371600" rtl="0" algn="l">
              <a:lnSpc>
                <a:spcPct val="150000"/>
              </a:lnSpc>
              <a:spcBef>
                <a:spcPts val="800"/>
              </a:spcBef>
              <a:spcAft>
                <a:spcPts val="0"/>
              </a:spcAft>
              <a:buNone/>
            </a:pPr>
            <a:r>
              <a:rPr lang="en-US" sz="1900"/>
              <a:t>FOREIGN KEY ({column name}) REFERENCES {table name}({</a:t>
            </a:r>
            <a:r>
              <a:rPr lang="en-US" sz="1900"/>
              <a:t>column</a:t>
            </a:r>
            <a:r>
              <a:rPr lang="en-US" sz="1900"/>
              <a:t> name})</a:t>
            </a:r>
            <a:endParaRPr sz="1900"/>
          </a:p>
          <a:p>
            <a:pPr indent="457200" lvl="0" marL="320040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rPr lang="en-US" sz="1900"/>
              <a:t>		</a:t>
            </a:r>
            <a:r>
              <a:rPr b="1" lang="en-US" sz="1900"/>
              <a:t>First </a:t>
            </a:r>
            <a:r>
              <a:rPr b="1" lang="en-US" sz="1900"/>
              <a:t>column</a:t>
            </a:r>
            <a:r>
              <a:rPr b="1" lang="en-US" sz="1900"/>
              <a:t> name → </a:t>
            </a:r>
            <a:r>
              <a:rPr lang="en-US" sz="1900"/>
              <a:t>The name of the column in the table that should be a foreign key.</a:t>
            </a:r>
            <a:endParaRPr sz="1900"/>
          </a:p>
          <a:p>
            <a:pPr indent="0" lvl="0" marL="0" rtl="0" algn="l">
              <a:lnSpc>
                <a:spcPct val="150000"/>
              </a:lnSpc>
              <a:spcBef>
                <a:spcPts val="800"/>
              </a:spcBef>
              <a:spcAft>
                <a:spcPts val="0"/>
              </a:spcAft>
              <a:buNone/>
            </a:pPr>
            <a:r>
              <a:rPr lang="en-US" sz="1900"/>
              <a:t>		</a:t>
            </a:r>
            <a:r>
              <a:rPr b="1" lang="en-US" sz="1900"/>
              <a:t>Table name → </a:t>
            </a:r>
            <a:r>
              <a:rPr lang="en-US" sz="1900"/>
              <a:t>The name of the table with the primary key that we want our foreign key to</a:t>
            </a:r>
            <a:br>
              <a:rPr lang="en-US" sz="1900"/>
            </a:br>
            <a:r>
              <a:rPr lang="en-US" sz="1900"/>
              <a:t>		reference to. </a:t>
            </a:r>
            <a:endParaRPr sz="1900"/>
          </a:p>
          <a:p>
            <a:pPr indent="0" lvl="0" marL="0" rtl="0" algn="l">
              <a:lnSpc>
                <a:spcPct val="150000"/>
              </a:lnSpc>
              <a:spcBef>
                <a:spcPts val="800"/>
              </a:spcBef>
              <a:spcAft>
                <a:spcPts val="0"/>
              </a:spcAft>
              <a:buNone/>
            </a:pPr>
            <a:r>
              <a:rPr lang="en-US" sz="1900"/>
              <a:t>		</a:t>
            </a:r>
            <a:r>
              <a:rPr b="1" lang="en-US" sz="1900"/>
              <a:t>Second </a:t>
            </a:r>
            <a:r>
              <a:rPr b="1" lang="en-US" sz="1900"/>
              <a:t>column</a:t>
            </a:r>
            <a:r>
              <a:rPr b="1" lang="en-US" sz="1900"/>
              <a:t> name → </a:t>
            </a:r>
            <a:r>
              <a:rPr lang="en-US" sz="1900"/>
              <a:t>The name of the primary key </a:t>
            </a:r>
            <a:r>
              <a:rPr lang="en-US" sz="1900"/>
              <a:t>column</a:t>
            </a:r>
            <a:r>
              <a:rPr lang="en-US" sz="1900"/>
              <a:t> in the table we are </a:t>
            </a:r>
            <a:br>
              <a:rPr lang="en-US" sz="1900"/>
            </a:br>
            <a:r>
              <a:rPr lang="en-US" sz="1900"/>
              <a:t>		reference to.</a:t>
            </a:r>
            <a:endParaRPr sz="1900"/>
          </a:p>
          <a:p>
            <a:pPr indent="0" lvl="0" marL="0" rtl="0" algn="l">
              <a:lnSpc>
                <a:spcPct val="150000"/>
              </a:lnSpc>
              <a:spcBef>
                <a:spcPts val="800"/>
              </a:spcBef>
              <a:spcAft>
                <a:spcPts val="0"/>
              </a:spcAft>
              <a:buNone/>
            </a:pPr>
            <a:br>
              <a:rPr lang="en-US" sz="1900"/>
            </a:b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72" name="Google Shape;172;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73" name="Google Shape;173;p23"/>
          <p:cNvSpPr/>
          <p:nvPr/>
        </p:nvSpPr>
        <p:spPr>
          <a:xfrm>
            <a:off x="2384650" y="2442075"/>
            <a:ext cx="8568600" cy="53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3"/>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The CREATE TABLE Query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800"/>
              </a:spcBef>
              <a:spcAft>
                <a:spcPts val="0"/>
              </a:spcAft>
              <a:buNone/>
            </a:pPr>
            <a:r>
              <a:rPr lang="en-US" sz="1900"/>
              <a:t>		</a:t>
            </a:r>
            <a:r>
              <a:rPr b="1" lang="en-US" sz="1900"/>
              <a:t>Foreign Key example:</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br>
              <a:rPr lang="en-US" sz="1900"/>
            </a:br>
            <a:r>
              <a:rPr lang="en-US" sz="1900"/>
              <a:t>		</a:t>
            </a:r>
            <a:endParaRPr sz="1900"/>
          </a:p>
          <a:p>
            <a:pPr indent="0" lvl="0" marL="914400" rtl="0" algn="l">
              <a:lnSpc>
                <a:spcPct val="150000"/>
              </a:lnSpc>
              <a:spcBef>
                <a:spcPts val="800"/>
              </a:spcBef>
              <a:spcAft>
                <a:spcPts val="0"/>
              </a:spcAft>
              <a:buNone/>
            </a:pPr>
            <a:r>
              <a:t/>
            </a:r>
            <a:endParaRPr sz="1900"/>
          </a:p>
          <a:p>
            <a:pPr indent="0" lvl="0" marL="0" marR="0" rtl="0" algn="l">
              <a:lnSpc>
                <a:spcPct val="150000"/>
              </a:lnSpc>
              <a:spcBef>
                <a:spcPts val="800"/>
              </a:spcBef>
              <a:spcAft>
                <a:spcPts val="800"/>
              </a:spcAft>
              <a:buNone/>
            </a:pPr>
            <a:r>
              <a:rPr lang="en-US" sz="2300"/>
              <a:t>		</a:t>
            </a:r>
            <a:r>
              <a:rPr b="1" lang="en-US" sz="1900">
                <a:solidFill>
                  <a:srgbClr val="FF0000"/>
                </a:solidFill>
              </a:rPr>
              <a:t>Note</a:t>
            </a:r>
            <a:r>
              <a:rPr b="1" lang="en-US" sz="2300">
                <a:solidFill>
                  <a:srgbClr val="FF0000"/>
                </a:solidFill>
              </a:rPr>
              <a:t>: </a:t>
            </a:r>
            <a:r>
              <a:rPr lang="en-US" sz="1900"/>
              <a:t>If possible the foreign key column name should be identical to the referenced primary</a:t>
            </a:r>
            <a:br>
              <a:rPr lang="en-US" sz="1900"/>
            </a:br>
            <a:r>
              <a:rPr lang="en-US" sz="1900"/>
              <a:t>		key column name. This can solve a lot of confusions regarding the connection between both </a:t>
            </a:r>
            <a:br>
              <a:rPr lang="en-US" sz="1900"/>
            </a:br>
            <a:r>
              <a:rPr lang="en-US" sz="1900"/>
              <a:t>		columns. </a:t>
            </a:r>
            <a:endParaRPr sz="1900"/>
          </a:p>
        </p:txBody>
      </p:sp>
      <p:sp>
        <p:nvSpPr>
          <p:cNvPr id="180" name="Google Shape;180;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81" name="Google Shape;181;p24"/>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82" name="Google Shape;182;p24"/>
          <p:cNvPicPr preferRelativeResize="0"/>
          <p:nvPr/>
        </p:nvPicPr>
        <p:blipFill>
          <a:blip r:embed="rId4">
            <a:alphaModFix/>
          </a:blip>
          <a:stretch>
            <a:fillRect/>
          </a:stretch>
        </p:blipFill>
        <p:spPr>
          <a:xfrm>
            <a:off x="1560550" y="2162225"/>
            <a:ext cx="5856676" cy="1893525"/>
          </a:xfrm>
          <a:prstGeom prst="rect">
            <a:avLst/>
          </a:prstGeom>
          <a:noFill/>
          <a:ln>
            <a:noFill/>
          </a:ln>
        </p:spPr>
      </p:pic>
      <p:cxnSp>
        <p:nvCxnSpPr>
          <p:cNvPr id="183" name="Google Shape;183;p24"/>
          <p:cNvCxnSpPr>
            <a:stCxn id="184" idx="1"/>
          </p:cNvCxnSpPr>
          <p:nvPr/>
        </p:nvCxnSpPr>
        <p:spPr>
          <a:xfrm flipH="1">
            <a:off x="4243200" y="1722800"/>
            <a:ext cx="3989100" cy="1772400"/>
          </a:xfrm>
          <a:prstGeom prst="straightConnector1">
            <a:avLst/>
          </a:prstGeom>
          <a:noFill/>
          <a:ln cap="flat" cmpd="sng" w="38100">
            <a:solidFill>
              <a:srgbClr val="FF0000"/>
            </a:solidFill>
            <a:prstDash val="solid"/>
            <a:round/>
            <a:headEnd len="med" w="med" type="none"/>
            <a:tailEnd len="med" w="med" type="triangle"/>
          </a:ln>
        </p:spPr>
      </p:cxnSp>
      <p:cxnSp>
        <p:nvCxnSpPr>
          <p:cNvPr id="185" name="Google Shape;185;p24"/>
          <p:cNvCxnSpPr>
            <a:stCxn id="184" idx="1"/>
          </p:cNvCxnSpPr>
          <p:nvPr/>
        </p:nvCxnSpPr>
        <p:spPr>
          <a:xfrm flipH="1">
            <a:off x="3383700" y="1722800"/>
            <a:ext cx="4848600" cy="1431300"/>
          </a:xfrm>
          <a:prstGeom prst="straightConnector1">
            <a:avLst/>
          </a:prstGeom>
          <a:noFill/>
          <a:ln cap="flat" cmpd="sng" w="38100">
            <a:solidFill>
              <a:srgbClr val="FF0000"/>
            </a:solidFill>
            <a:prstDash val="solid"/>
            <a:round/>
            <a:headEnd len="med" w="med" type="none"/>
            <a:tailEnd len="med" w="med" type="triangle"/>
          </a:ln>
        </p:spPr>
      </p:cxnSp>
      <p:sp>
        <p:nvSpPr>
          <p:cNvPr id="184" name="Google Shape;184;p24"/>
          <p:cNvSpPr txBox="1"/>
          <p:nvPr/>
        </p:nvSpPr>
        <p:spPr>
          <a:xfrm>
            <a:off x="8232300" y="1438850"/>
            <a:ext cx="2926200" cy="5679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The personID </a:t>
            </a:r>
            <a:r>
              <a:rPr lang="en-US"/>
              <a:t>column</a:t>
            </a:r>
            <a:r>
              <a:rPr lang="en-US"/>
              <a:t> is a foreign key to another table </a:t>
            </a:r>
            <a:endParaRPr/>
          </a:p>
          <a:p>
            <a:pPr indent="0" lvl="0" marL="0" rtl="0" algn="l">
              <a:spcBef>
                <a:spcPts val="0"/>
              </a:spcBef>
              <a:spcAft>
                <a:spcPts val="0"/>
              </a:spcAft>
              <a:buNone/>
            </a:pPr>
            <a:r>
              <a:t/>
            </a:r>
            <a:endParaRPr/>
          </a:p>
        </p:txBody>
      </p:sp>
      <p:cxnSp>
        <p:nvCxnSpPr>
          <p:cNvPr id="186" name="Google Shape;186;p24"/>
          <p:cNvCxnSpPr>
            <a:stCxn id="187" idx="1"/>
          </p:cNvCxnSpPr>
          <p:nvPr/>
        </p:nvCxnSpPr>
        <p:spPr>
          <a:xfrm flipH="1">
            <a:off x="7195225" y="3594200"/>
            <a:ext cx="1732200" cy="7800"/>
          </a:xfrm>
          <a:prstGeom prst="straightConnector1">
            <a:avLst/>
          </a:prstGeom>
          <a:noFill/>
          <a:ln cap="flat" cmpd="sng" w="38100">
            <a:solidFill>
              <a:srgbClr val="FF0000"/>
            </a:solidFill>
            <a:prstDash val="solid"/>
            <a:round/>
            <a:headEnd len="med" w="med" type="none"/>
            <a:tailEnd len="med" w="med" type="triangle"/>
          </a:ln>
        </p:spPr>
      </p:cxnSp>
      <p:sp>
        <p:nvSpPr>
          <p:cNvPr id="187" name="Google Shape;187;p24"/>
          <p:cNvSpPr txBox="1"/>
          <p:nvPr/>
        </p:nvSpPr>
        <p:spPr>
          <a:xfrm>
            <a:off x="8927425" y="3195200"/>
            <a:ext cx="2926200" cy="7980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The referenced table is Person</a:t>
            </a:r>
            <a:br>
              <a:rPr lang="en-US"/>
            </a:br>
            <a:r>
              <a:rPr lang="en-US"/>
              <a:t>table, and the referenced primary key is PersonID </a:t>
            </a:r>
            <a:r>
              <a:rPr lang="en-US"/>
              <a:t>column</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The CREATE TABLE Query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800"/>
              </a:spcBef>
              <a:spcAft>
                <a:spcPts val="0"/>
              </a:spcAft>
              <a:buNone/>
            </a:pPr>
            <a:r>
              <a:rPr lang="en-US" sz="1900"/>
              <a:t>		</a:t>
            </a:r>
            <a:r>
              <a:rPr b="1" lang="en-US" sz="1900"/>
              <a:t>The DEFAULT keyword → </a:t>
            </a:r>
            <a:r>
              <a:rPr lang="en-US" sz="1900"/>
              <a:t>When creating a table we maybe will want to configure a default</a:t>
            </a:r>
            <a:br>
              <a:rPr lang="en-US" sz="1900"/>
            </a:br>
            <a:r>
              <a:rPr lang="en-US" sz="1900"/>
              <a:t>		value in case this column came with null value. </a:t>
            </a:r>
            <a:r>
              <a:rPr b="1" lang="en-US" sz="1900"/>
              <a:t>The DEFAULT keyword</a:t>
            </a:r>
            <a:r>
              <a:rPr lang="en-US" sz="1900"/>
              <a:t> allow us to do that,</a:t>
            </a:r>
            <a:br>
              <a:rPr lang="en-US" sz="1900"/>
            </a:br>
            <a:r>
              <a:rPr lang="en-US" sz="1900"/>
              <a:t>		we can also configure a default value of NULL as well. </a:t>
            </a:r>
            <a:br>
              <a:rPr lang="en-US" sz="1900"/>
            </a:br>
            <a:r>
              <a:rPr lang="en-US" sz="1900"/>
              <a:t>		</a:t>
            </a:r>
            <a:endParaRPr sz="1900"/>
          </a:p>
          <a:p>
            <a:pPr indent="0" lvl="0" marL="0" rtl="0" algn="l">
              <a:lnSpc>
                <a:spcPct val="150000"/>
              </a:lnSpc>
              <a:spcBef>
                <a:spcPts val="800"/>
              </a:spcBef>
              <a:spcAft>
                <a:spcPts val="0"/>
              </a:spcAft>
              <a:buNone/>
            </a:pPr>
            <a:br>
              <a:rPr lang="en-US" sz="1900"/>
            </a:b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93" name="Google Shape;193;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94" name="Google Shape;194;p25"/>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95" name="Google Shape;195;p25"/>
          <p:cNvPicPr preferRelativeResize="0"/>
          <p:nvPr/>
        </p:nvPicPr>
        <p:blipFill>
          <a:blip r:embed="rId4">
            <a:alphaModFix/>
          </a:blip>
          <a:stretch>
            <a:fillRect/>
          </a:stretch>
        </p:blipFill>
        <p:spPr>
          <a:xfrm>
            <a:off x="3417075" y="3011725"/>
            <a:ext cx="5399999" cy="2449325"/>
          </a:xfrm>
          <a:prstGeom prst="rect">
            <a:avLst/>
          </a:prstGeom>
          <a:noFill/>
          <a:ln>
            <a:noFill/>
          </a:ln>
        </p:spPr>
      </p:pic>
      <p:cxnSp>
        <p:nvCxnSpPr>
          <p:cNvPr id="196" name="Google Shape;196;p25"/>
          <p:cNvCxnSpPr>
            <a:stCxn id="197" idx="1"/>
          </p:cNvCxnSpPr>
          <p:nvPr/>
        </p:nvCxnSpPr>
        <p:spPr>
          <a:xfrm rot="10800000">
            <a:off x="7302000" y="5049150"/>
            <a:ext cx="1683000" cy="1099800"/>
          </a:xfrm>
          <a:prstGeom prst="straightConnector1">
            <a:avLst/>
          </a:prstGeom>
          <a:noFill/>
          <a:ln cap="flat" cmpd="sng" w="38100">
            <a:solidFill>
              <a:srgbClr val="FF0000"/>
            </a:solidFill>
            <a:prstDash val="solid"/>
            <a:round/>
            <a:headEnd len="med" w="med" type="none"/>
            <a:tailEnd len="med" w="med" type="triangle"/>
          </a:ln>
        </p:spPr>
      </p:cxnSp>
      <p:sp>
        <p:nvSpPr>
          <p:cNvPr id="197" name="Google Shape;197;p25"/>
          <p:cNvSpPr txBox="1"/>
          <p:nvPr/>
        </p:nvSpPr>
        <p:spPr>
          <a:xfrm>
            <a:off x="8985000" y="5749950"/>
            <a:ext cx="2926200" cy="7980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If we are not providing any column to the city field it will be added with “Sandnes” name as default.</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The CREATE TABLE Query - Best Practices</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lang="en-US" sz="1900"/>
              <a:t>When creating a new database table we want to create it with the most standard way so we</a:t>
            </a:r>
            <a:br>
              <a:rPr lang="en-US" sz="1900"/>
            </a:br>
            <a:r>
              <a:rPr lang="en-US" sz="1900"/>
              <a:t>	want to make sure our table execute those best practices:</a:t>
            </a:r>
            <a:endParaRPr sz="1900"/>
          </a:p>
          <a:p>
            <a:pPr indent="-349250" lvl="0" marL="1828800" rtl="0" algn="l">
              <a:lnSpc>
                <a:spcPct val="150000"/>
              </a:lnSpc>
              <a:spcBef>
                <a:spcPts val="800"/>
              </a:spcBef>
              <a:spcAft>
                <a:spcPts val="0"/>
              </a:spcAft>
              <a:buSzPts val="1900"/>
              <a:buChar char="●"/>
            </a:pPr>
            <a:r>
              <a:rPr lang="en-US" sz="1900"/>
              <a:t>Table name will always be in singal. </a:t>
            </a:r>
            <a:br>
              <a:rPr lang="en-US" sz="1900"/>
            </a:br>
            <a:r>
              <a:rPr lang="en-US" sz="1900"/>
              <a:t>For example: person, student, course … not students, persons, courses…</a:t>
            </a:r>
            <a:endParaRPr sz="1900"/>
          </a:p>
          <a:p>
            <a:pPr indent="-349250" lvl="0" marL="1828800" rtl="0" algn="l">
              <a:lnSpc>
                <a:spcPct val="150000"/>
              </a:lnSpc>
              <a:spcBef>
                <a:spcPts val="0"/>
              </a:spcBef>
              <a:spcAft>
                <a:spcPts val="0"/>
              </a:spcAft>
              <a:buSzPts val="1900"/>
              <a:buChar char="●"/>
            </a:pPr>
            <a:r>
              <a:rPr lang="en-US" sz="1900"/>
              <a:t>Table name will always contain only lowercase letters. </a:t>
            </a:r>
            <a:endParaRPr sz="1900"/>
          </a:p>
          <a:p>
            <a:pPr indent="-349250" lvl="0" marL="1828800" rtl="0" algn="l">
              <a:lnSpc>
                <a:spcPct val="150000"/>
              </a:lnSpc>
              <a:spcBef>
                <a:spcPts val="0"/>
              </a:spcBef>
              <a:spcAft>
                <a:spcPts val="0"/>
              </a:spcAft>
              <a:buSzPts val="1900"/>
              <a:buChar char="●"/>
            </a:pPr>
            <a:r>
              <a:rPr lang="en-US" sz="1900"/>
              <a:t>When having more than one word in the table name, we will separate the words with “_”. </a:t>
            </a:r>
            <a:br>
              <a:rPr lang="en-US" sz="1900"/>
            </a:br>
            <a:r>
              <a:rPr lang="en-US" sz="1900"/>
              <a:t>For example:  store_item, user_account …</a:t>
            </a:r>
            <a:endParaRPr sz="1900"/>
          </a:p>
          <a:p>
            <a:pPr indent="-349250" lvl="0" marL="1828800" rtl="0" algn="l">
              <a:lnSpc>
                <a:spcPct val="150000"/>
              </a:lnSpc>
              <a:spcBef>
                <a:spcPts val="0"/>
              </a:spcBef>
              <a:spcAft>
                <a:spcPts val="0"/>
              </a:spcAft>
              <a:buSzPts val="1900"/>
              <a:buChar char="●"/>
            </a:pPr>
            <a:r>
              <a:rPr lang="en-US" sz="1900"/>
              <a:t>Column names will be with lowercase and will be seperated with “_” as well.</a:t>
            </a:r>
            <a:endParaRPr sz="1900"/>
          </a:p>
          <a:p>
            <a:pPr indent="-349250" lvl="0" marL="1828800" rtl="0" algn="l">
              <a:lnSpc>
                <a:spcPct val="150000"/>
              </a:lnSpc>
              <a:spcBef>
                <a:spcPts val="0"/>
              </a:spcBef>
              <a:spcAft>
                <a:spcPts val="0"/>
              </a:spcAft>
              <a:buSzPts val="1900"/>
              <a:buChar char="●"/>
            </a:pPr>
            <a:r>
              <a:rPr lang="en-US" sz="1900"/>
              <a:t>Primary Key and Foregin Key configurations will always add to the end of the CREATE TABLE query.</a:t>
            </a:r>
            <a:br>
              <a:rPr lang="en-US" sz="1900"/>
            </a:br>
            <a:r>
              <a:rPr lang="en-US" sz="1900"/>
              <a:t>		</a:t>
            </a:r>
            <a:endParaRPr sz="1900"/>
          </a:p>
          <a:p>
            <a:pPr indent="0" lvl="0" marL="0" rtl="0" algn="l">
              <a:lnSpc>
                <a:spcPct val="150000"/>
              </a:lnSpc>
              <a:spcBef>
                <a:spcPts val="800"/>
              </a:spcBef>
              <a:spcAft>
                <a:spcPts val="0"/>
              </a:spcAft>
              <a:buNone/>
            </a:pPr>
            <a:br>
              <a:rPr lang="en-US" sz="1900"/>
            </a:b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03" name="Google Shape;203;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04" name="Google Shape;204;p26"/>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None/>
            </a:pPr>
            <a:r>
              <a:rPr lang="en-US" sz="3000"/>
              <a:t>Class Exercise - Create Database Tables</a:t>
            </a:r>
            <a:endParaRPr sz="3000"/>
          </a:p>
          <a:p>
            <a:pPr indent="0" lvl="0" marL="914400" rtl="0" algn="l">
              <a:lnSpc>
                <a:spcPct val="150000"/>
              </a:lnSpc>
              <a:spcBef>
                <a:spcPts val="800"/>
              </a:spcBef>
              <a:spcAft>
                <a:spcPts val="0"/>
              </a:spcAft>
              <a:buNone/>
            </a:pPr>
            <a:br>
              <a:rPr b="1" lang="en-US" sz="2000" u="sng"/>
            </a:br>
            <a:r>
              <a:rPr b="1" lang="en-US" sz="1900" u="sng"/>
              <a:t>Instructions:</a:t>
            </a:r>
            <a:endParaRPr b="1" sz="1900" u="sng"/>
          </a:p>
          <a:p>
            <a:pPr indent="0" lvl="0" marL="914400" rtl="0" algn="l">
              <a:lnSpc>
                <a:spcPct val="150000"/>
              </a:lnSpc>
              <a:spcBef>
                <a:spcPts val="800"/>
              </a:spcBef>
              <a:spcAft>
                <a:spcPts val="0"/>
              </a:spcAft>
              <a:buNone/>
            </a:pPr>
            <a:r>
              <a:rPr lang="en-US" sz="1700"/>
              <a:t>Go to the website: </a:t>
            </a:r>
            <a:r>
              <a:rPr lang="en-US" sz="1700" u="sng">
                <a:solidFill>
                  <a:schemeClr val="hlink"/>
                </a:solidFill>
                <a:hlinkClick r:id="rId3"/>
              </a:rPr>
              <a:t>https://sqliteonline.com/</a:t>
            </a:r>
            <a:r>
              <a:rPr lang="en-US" sz="1700"/>
              <a:t> and select on the left navbar MySQL</a:t>
            </a:r>
            <a:br>
              <a:rPr lang="en-US" sz="1700"/>
            </a:br>
            <a:r>
              <a:rPr lang="en-US" sz="1700"/>
              <a:t>Create a database tables that represent the following:</a:t>
            </a:r>
            <a:endParaRPr sz="1700"/>
          </a:p>
          <a:p>
            <a:pPr indent="-336550" lvl="0" marL="1828800" rtl="0" algn="l">
              <a:lnSpc>
                <a:spcPct val="150000"/>
              </a:lnSpc>
              <a:spcBef>
                <a:spcPts val="800"/>
              </a:spcBef>
              <a:spcAft>
                <a:spcPts val="0"/>
              </a:spcAft>
              <a:buSzPts val="1700"/>
              <a:buChar char="●"/>
            </a:pPr>
            <a:r>
              <a:rPr lang="en-US" sz="1700"/>
              <a:t>Employees table → save employe data such as: employe id, first name, last name, </a:t>
            </a:r>
            <a:br>
              <a:rPr lang="en-US" sz="1700"/>
            </a:br>
            <a:r>
              <a:rPr lang="en-US" sz="1700"/>
              <a:t>email, phone number, start working date, finish working date, is manager</a:t>
            </a:r>
            <a:endParaRPr sz="1700"/>
          </a:p>
          <a:p>
            <a:pPr indent="-336550" lvl="0" marL="1828800" rtl="0" algn="l">
              <a:lnSpc>
                <a:spcPct val="150000"/>
              </a:lnSpc>
              <a:spcBef>
                <a:spcPts val="0"/>
              </a:spcBef>
              <a:spcAft>
                <a:spcPts val="0"/>
              </a:spcAft>
              <a:buSzPts val="1700"/>
              <a:buChar char="●"/>
            </a:pPr>
            <a:r>
              <a:rPr lang="en-US" sz="1700"/>
              <a:t>Managers to employees relationship table → save for each employe what is his manager. every employee must have a direct manager and only one direct manager. Not all managers must have employes </a:t>
            </a:r>
            <a:endParaRPr sz="1700"/>
          </a:p>
          <a:p>
            <a:pPr indent="-336550" lvl="0" marL="1828800" rtl="0" algn="l">
              <a:lnSpc>
                <a:spcPct val="150000"/>
              </a:lnSpc>
              <a:spcBef>
                <a:spcPts val="0"/>
              </a:spcBef>
              <a:spcAft>
                <a:spcPts val="0"/>
              </a:spcAft>
              <a:buSzPts val="1700"/>
              <a:buChar char="●"/>
            </a:pPr>
            <a:r>
              <a:rPr lang="en-US" sz="1700"/>
              <a:t>Positions table → Save the relationship between the employee and the position he has. Every employee must have at least one position (but it can have more than one), and every position must be occupied by at least one employee. </a:t>
            </a:r>
            <a:endParaRPr sz="1700"/>
          </a:p>
          <a:p>
            <a:pPr indent="-336550" lvl="0" marL="1828800" rtl="0" algn="l">
              <a:lnSpc>
                <a:spcPct val="150000"/>
              </a:lnSpc>
              <a:spcBef>
                <a:spcPts val="0"/>
              </a:spcBef>
              <a:spcAft>
                <a:spcPts val="0"/>
              </a:spcAft>
              <a:buSzPts val="1700"/>
              <a:buChar char="●"/>
            </a:pPr>
            <a:r>
              <a:rPr lang="en-US" sz="1700"/>
              <a:t>Make sure your table schemas are aligned to the best practices we learned</a:t>
            </a:r>
            <a:endParaRPr sz="1700"/>
          </a:p>
          <a:p>
            <a:pPr indent="0" lvl="0" marL="914400" rtl="0" algn="l">
              <a:lnSpc>
                <a:spcPct val="150000"/>
              </a:lnSpc>
              <a:spcBef>
                <a:spcPts val="800"/>
              </a:spcBef>
              <a:spcAft>
                <a:spcPts val="0"/>
              </a:spcAft>
              <a:buNone/>
            </a:pPr>
            <a:r>
              <a:rPr lang="en-US" sz="1900"/>
              <a:t> </a:t>
            </a:r>
            <a:endParaRPr sz="1900"/>
          </a:p>
          <a:p>
            <a:pPr indent="0" lvl="0" marL="914400" rtl="0" algn="l">
              <a:lnSpc>
                <a:spcPct val="150000"/>
              </a:lnSpc>
              <a:spcBef>
                <a:spcPts val="1100"/>
              </a:spcBef>
              <a:spcAft>
                <a:spcPts val="0"/>
              </a:spcAft>
              <a:buNone/>
            </a:pPr>
            <a:br>
              <a:rPr lang="en-US" sz="1900"/>
            </a:br>
            <a:endParaRPr sz="1900"/>
          </a:p>
          <a:p>
            <a:pPr indent="0" lvl="0" marL="914400" rtl="0" algn="l">
              <a:lnSpc>
                <a:spcPct val="115000"/>
              </a:lnSpc>
              <a:spcBef>
                <a:spcPts val="1100"/>
              </a:spcBef>
              <a:spcAft>
                <a:spcPts val="0"/>
              </a:spcAft>
              <a:buNone/>
            </a:pPr>
            <a:r>
              <a:t/>
            </a:r>
            <a:endParaRPr sz="1900"/>
          </a:p>
          <a:p>
            <a:pPr indent="0" lvl="0" marL="914400" rtl="0" algn="l">
              <a:lnSpc>
                <a:spcPct val="115000"/>
              </a:lnSpc>
              <a:spcBef>
                <a:spcPts val="1100"/>
              </a:spcBef>
              <a:spcAft>
                <a:spcPts val="0"/>
              </a:spcAft>
              <a:buClr>
                <a:schemeClr val="dk1"/>
              </a:buClr>
              <a:buSzPts val="1100"/>
              <a:buFont typeface="Arial"/>
              <a:buNone/>
            </a:pPr>
            <a:r>
              <a:t/>
            </a:r>
            <a:endParaRPr sz="1900"/>
          </a:p>
          <a:p>
            <a:pPr indent="457200" lvl="0" marL="457200" rtl="0" algn="l">
              <a:lnSpc>
                <a:spcPct val="150000"/>
              </a:lnSpc>
              <a:spcBef>
                <a:spcPts val="11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br>
              <a:rPr lang="en-US" sz="1900"/>
            </a:br>
            <a:br>
              <a:rPr lang="en-US" sz="1900"/>
            </a:br>
            <a:br>
              <a:rPr lang="en-US" sz="1900"/>
            </a:br>
            <a:br>
              <a:rPr lang="en-US" sz="1900"/>
            </a:br>
            <a:br>
              <a:rPr lang="en-US" sz="1900"/>
            </a:br>
            <a:br>
              <a:rPr lang="en-US" sz="1900"/>
            </a:br>
            <a:br>
              <a:rPr lang="en-US" sz="2000"/>
            </a:br>
            <a:br>
              <a:rPr lang="en-US" sz="2000"/>
            </a:br>
            <a:r>
              <a:rPr lang="en-US" sz="2000"/>
              <a:t>	  </a:t>
            </a:r>
            <a:br>
              <a:rPr lang="en-US" sz="2000"/>
            </a:br>
            <a:r>
              <a:rPr lang="en-US" sz="2000"/>
              <a:t>		 </a:t>
            </a:r>
            <a:endParaRPr sz="2000"/>
          </a:p>
          <a:p>
            <a:pPr indent="457200" lvl="0" marL="457200" rtl="0" algn="l">
              <a:lnSpc>
                <a:spcPct val="150000"/>
              </a:lnSpc>
              <a:spcBef>
                <a:spcPts val="800"/>
              </a:spcBef>
              <a:spcAft>
                <a:spcPts val="0"/>
              </a:spcAft>
              <a:buNone/>
            </a:pPr>
            <a:r>
              <a:rPr lang="en-US" sz="2000"/>
              <a:t>		</a:t>
            </a:r>
            <a:endParaRPr sz="2000"/>
          </a:p>
          <a:p>
            <a:pPr indent="457200" lvl="0" marL="457200" rtl="0" algn="l">
              <a:lnSpc>
                <a:spcPct val="150000"/>
              </a:lnSpc>
              <a:spcBef>
                <a:spcPts val="800"/>
              </a:spcBef>
              <a:spcAft>
                <a:spcPts val="0"/>
              </a:spcAft>
              <a:buNone/>
            </a:pPr>
            <a:r>
              <a:t/>
            </a:r>
            <a:endParaRPr sz="2000"/>
          </a:p>
          <a:p>
            <a:pPr indent="457200" lvl="0" marL="457200" rtl="0" algn="l">
              <a:lnSpc>
                <a:spcPct val="150000"/>
              </a:lnSpc>
              <a:spcBef>
                <a:spcPts val="800"/>
              </a:spcBef>
              <a:spcAft>
                <a:spcPts val="0"/>
              </a:spcAft>
              <a:buNone/>
            </a:pPr>
            <a:r>
              <a:rPr lang="en-US" sz="2000"/>
              <a:t>	</a:t>
            </a:r>
            <a:endParaRPr sz="2000"/>
          </a:p>
          <a:p>
            <a:pPr indent="0" lvl="0" marL="0" rtl="0" algn="l">
              <a:lnSpc>
                <a:spcPct val="115000"/>
              </a:lnSpc>
              <a:spcBef>
                <a:spcPts val="800"/>
              </a:spcBef>
              <a:spcAft>
                <a:spcPts val="800"/>
              </a:spcAft>
              <a:buNone/>
            </a:pPr>
            <a:r>
              <a:rPr lang="en-US" sz="2000"/>
              <a:t> </a:t>
            </a:r>
            <a:endParaRPr sz="2000"/>
          </a:p>
        </p:txBody>
      </p:sp>
      <p:sp>
        <p:nvSpPr>
          <p:cNvPr id="210" name="Google Shape;210;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t/>
            </a:r>
            <a:endParaRPr b="1" sz="3400"/>
          </a:p>
          <a:p>
            <a:pPr indent="0" lvl="0" marL="0" rtl="0" algn="ctr">
              <a:lnSpc>
                <a:spcPct val="150000"/>
              </a:lnSpc>
              <a:spcBef>
                <a:spcPts val="0"/>
              </a:spcBef>
              <a:spcAft>
                <a:spcPts val="0"/>
              </a:spcAft>
              <a:buClr>
                <a:schemeClr val="dk1"/>
              </a:buClr>
              <a:buSzPts val="2400"/>
              <a:buNone/>
            </a:pPr>
            <a:r>
              <a:rPr b="1" lang="en-US" sz="3400"/>
              <a:t>Class Exercise Solution - </a:t>
            </a:r>
            <a:r>
              <a:rPr b="1" lang="en-US" sz="3400"/>
              <a:t>Create Database Tables</a:t>
            </a:r>
            <a:endParaRPr b="1" sz="3400"/>
          </a:p>
          <a:p>
            <a:pPr indent="0" lvl="0" marL="0" rtl="0" algn="ctr">
              <a:lnSpc>
                <a:spcPct val="90000"/>
              </a:lnSpc>
              <a:spcBef>
                <a:spcPts val="0"/>
              </a:spcBef>
              <a:spcAft>
                <a:spcPts val="0"/>
              </a:spcAft>
              <a:buClr>
                <a:schemeClr val="dk1"/>
              </a:buClr>
              <a:buSzPts val="2400"/>
              <a:buNone/>
            </a:pPr>
            <a:r>
              <a:t/>
            </a:r>
            <a:endParaRPr b="1" sz="3400"/>
          </a:p>
          <a:p>
            <a:pPr indent="0" lvl="0" marL="1371600" rtl="0" algn="l">
              <a:lnSpc>
                <a:spcPct val="90000"/>
              </a:lnSpc>
              <a:spcBef>
                <a:spcPts val="500"/>
              </a:spcBef>
              <a:spcAft>
                <a:spcPts val="0"/>
              </a:spcAft>
              <a:buNone/>
            </a:pPr>
            <a:r>
              <a:t/>
            </a:r>
            <a:endParaRPr/>
          </a:p>
          <a:p>
            <a:pPr indent="-215900" lvl="1" marL="800100" rtl="0" algn="l">
              <a:lnSpc>
                <a:spcPct val="90000"/>
              </a:lnSpc>
              <a:spcBef>
                <a:spcPts val="500"/>
              </a:spcBef>
              <a:spcAft>
                <a:spcPts val="0"/>
              </a:spcAft>
              <a:buClr>
                <a:schemeClr val="dk1"/>
              </a:buClr>
              <a:buSzPts val="2000"/>
              <a:buFont typeface="Arial"/>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217" name="Google Shape;217;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18" name="Google Shape;218;p28"/>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MySQL Table Related Queries</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800"/>
              </a:spcBef>
              <a:spcAft>
                <a:spcPts val="0"/>
              </a:spcAft>
              <a:buNone/>
            </a:pPr>
            <a:r>
              <a:rPr lang="en-US" sz="1900"/>
              <a:t>		</a:t>
            </a:r>
            <a:r>
              <a:rPr b="1" lang="en-US" sz="1900"/>
              <a:t>DROP TABLE query</a:t>
            </a:r>
            <a:r>
              <a:rPr b="1" lang="en-US" sz="1900"/>
              <a:t> → </a:t>
            </a:r>
            <a:r>
              <a:rPr lang="en-US" sz="1900"/>
              <a:t>Allow us to delete a table from the database </a:t>
            </a:r>
            <a:endParaRPr sz="1900"/>
          </a:p>
          <a:p>
            <a:pPr indent="457200" lvl="0" marL="3200400" rtl="0" algn="l">
              <a:lnSpc>
                <a:spcPct val="150000"/>
              </a:lnSpc>
              <a:spcBef>
                <a:spcPts val="800"/>
              </a:spcBef>
              <a:spcAft>
                <a:spcPts val="0"/>
              </a:spcAft>
              <a:buNone/>
            </a:pPr>
            <a:r>
              <a:rPr lang="en-US" sz="1900"/>
              <a:t>DROP TABLE {table name}	</a:t>
            </a:r>
            <a:endParaRPr sz="1900"/>
          </a:p>
          <a:p>
            <a:pPr indent="457200" lvl="0" marL="45720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rPr b="1" lang="en-US" sz="1900"/>
              <a:t>ALTER TABLE query </a:t>
            </a:r>
            <a:r>
              <a:rPr lang="en-US" sz="1900"/>
              <a:t>→ Allow us to update the schema of existing table, with ALTER TABLE</a:t>
            </a:r>
            <a:br>
              <a:rPr lang="en-US" sz="1900"/>
            </a:br>
            <a:r>
              <a:rPr lang="en-US" sz="1900"/>
              <a:t>	query we can change </a:t>
            </a:r>
            <a:r>
              <a:rPr lang="en-US" sz="1900"/>
              <a:t>column</a:t>
            </a:r>
            <a:r>
              <a:rPr lang="en-US" sz="1900"/>
              <a:t> name, add keys, change </a:t>
            </a:r>
            <a:r>
              <a:rPr lang="en-US" sz="1900"/>
              <a:t>data types</a:t>
            </a:r>
            <a:r>
              <a:rPr lang="en-US" sz="1900"/>
              <a:t> and more. </a:t>
            </a:r>
            <a:br>
              <a:rPr lang="en-US" sz="1900"/>
            </a:br>
            <a:r>
              <a:rPr lang="en-US" sz="1900"/>
              <a:t>							ALTER TABLE {table name}</a:t>
            </a:r>
            <a:endParaRPr sz="1900"/>
          </a:p>
          <a:p>
            <a:pPr indent="457200" lvl="0" marL="3200400" rtl="0" algn="l">
              <a:lnSpc>
                <a:spcPct val="150000"/>
              </a:lnSpc>
              <a:spcBef>
                <a:spcPts val="800"/>
              </a:spcBef>
              <a:spcAft>
                <a:spcPts val="0"/>
              </a:spcAft>
              <a:buNone/>
            </a:pPr>
            <a:r>
              <a:rPr lang="en-US" sz="1900"/>
              <a:t>ADD {</a:t>
            </a:r>
            <a:r>
              <a:rPr lang="en-US" sz="1900"/>
              <a:t>column</a:t>
            </a:r>
            <a:r>
              <a:rPr lang="en-US" sz="1900"/>
              <a:t> name} {data type}</a:t>
            </a:r>
            <a:br>
              <a:rPr lang="en-US" sz="1900"/>
            </a:b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24" name="Google Shape;224;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25" name="Google Shape;225;p29"/>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
        <p:nvSpPr>
          <p:cNvPr id="226" name="Google Shape;226;p29"/>
          <p:cNvSpPr/>
          <p:nvPr/>
        </p:nvSpPr>
        <p:spPr>
          <a:xfrm>
            <a:off x="4119725" y="1873775"/>
            <a:ext cx="3256200" cy="53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4157025" y="3917475"/>
            <a:ext cx="3654900" cy="1000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SQL </a:t>
            </a:r>
            <a:r>
              <a:rPr lang="en-US" sz="3150">
                <a:highlight>
                  <a:srgbClr val="FFFFFF"/>
                </a:highlight>
              </a:rPr>
              <a:t>Constraints</a:t>
            </a:r>
            <a:r>
              <a:rPr lang="en-US" sz="3150">
                <a:highlight>
                  <a:srgbClr val="FFFFFF"/>
                </a:highlight>
              </a:rPr>
              <a:t> </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1400"/>
              </a:spcBef>
              <a:spcAft>
                <a:spcPts val="0"/>
              </a:spcAft>
              <a:buNone/>
            </a:pPr>
            <a:r>
              <a:rPr b="1" lang="en-US" sz="1900"/>
              <a:t>SQL constraints</a:t>
            </a:r>
            <a:r>
              <a:rPr lang="en-US" sz="1900"/>
              <a:t> are used to specify rules for the data in a table. </a:t>
            </a:r>
            <a:br>
              <a:rPr lang="en-US" sz="1900"/>
            </a:br>
            <a:r>
              <a:rPr lang="en-US" sz="1900"/>
              <a:t>	</a:t>
            </a:r>
            <a:br>
              <a:rPr lang="en-US" sz="1900"/>
            </a:br>
            <a:r>
              <a:rPr lang="en-US" sz="1900"/>
              <a:t>	Constraints are used to limit the type of data that can go into a table. This ensures the</a:t>
            </a:r>
            <a:br>
              <a:rPr lang="en-US" sz="1900"/>
            </a:br>
            <a:r>
              <a:rPr lang="en-US" sz="1900"/>
              <a:t>	accuracy and reliability of the data in the table. If there is any violation between the constraint</a:t>
            </a:r>
            <a:br>
              <a:rPr lang="en-US" sz="1900"/>
            </a:br>
            <a:r>
              <a:rPr lang="en-US" sz="1900"/>
              <a:t>	and the data action, the action is aborted.</a:t>
            </a:r>
            <a:br>
              <a:rPr lang="en-US" sz="1900"/>
            </a:br>
            <a:br>
              <a:rPr lang="en-US" sz="1900"/>
            </a:br>
            <a:r>
              <a:rPr lang="en-US" sz="1900"/>
              <a:t>	Constraints can be column level or table level. Column level constraints apply to a column,</a:t>
            </a:r>
            <a:br>
              <a:rPr lang="en-US" sz="1900"/>
            </a:br>
            <a:r>
              <a:rPr lang="en-US" sz="1900"/>
              <a:t>	and table level constraints apply to the whole table.</a:t>
            </a:r>
            <a:br>
              <a:rPr lang="en-US" sz="1800"/>
            </a:br>
            <a:r>
              <a:rPr lang="en-US" sz="1800"/>
              <a:t>	</a:t>
            </a:r>
            <a:br>
              <a:rPr lang="en-US" sz="1800"/>
            </a:br>
            <a:r>
              <a:rPr lang="en-US" sz="1800"/>
              <a:t>	</a:t>
            </a:r>
            <a:endParaRPr sz="1150">
              <a:highlight>
                <a:srgbClr val="FFFFFF"/>
              </a:highlight>
              <a:latin typeface="Verdana"/>
              <a:ea typeface="Verdana"/>
              <a:cs typeface="Verdana"/>
              <a:sym typeface="Verdana"/>
            </a:endParaRPr>
          </a:p>
          <a:p>
            <a:pPr indent="457200" lvl="0" marL="457200" rtl="0" algn="l">
              <a:lnSpc>
                <a:spcPct val="150000"/>
              </a:lnSpc>
              <a:spcBef>
                <a:spcPts val="1400"/>
              </a:spcBef>
              <a:spcAft>
                <a:spcPts val="0"/>
              </a:spcAft>
              <a:buNone/>
            </a:pPr>
            <a:r>
              <a:t/>
            </a:r>
            <a:endParaRPr sz="1800"/>
          </a:p>
          <a:p>
            <a:pPr indent="0" lvl="0" marL="274320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br>
              <a:rPr lang="en-US" sz="1900"/>
            </a:br>
            <a:r>
              <a:rPr lang="en-US" sz="1900"/>
              <a:t> </a:t>
            </a: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33" name="Google Shape;233;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34" name="Google Shape;234;p30"/>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235" name="Google Shape;235;p30"/>
          <p:cNvPicPr preferRelativeResize="0"/>
          <p:nvPr/>
        </p:nvPicPr>
        <p:blipFill>
          <a:blip r:embed="rId4">
            <a:alphaModFix/>
          </a:blip>
          <a:stretch>
            <a:fillRect/>
          </a:stretch>
        </p:blipFill>
        <p:spPr>
          <a:xfrm>
            <a:off x="4658025" y="5138078"/>
            <a:ext cx="2918100" cy="121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SQL Constraints </a:t>
            </a:r>
            <a:endParaRPr sz="3150">
              <a:highlight>
                <a:srgbClr val="FFFFFF"/>
              </a:highlight>
            </a:endParaRPr>
          </a:p>
          <a:p>
            <a:pPr indent="457200" lvl="0" marL="0" rtl="0" algn="l">
              <a:lnSpc>
                <a:spcPct val="150000"/>
              </a:lnSpc>
              <a:spcBef>
                <a:spcPts val="1400"/>
              </a:spcBef>
              <a:spcAft>
                <a:spcPts val="0"/>
              </a:spcAft>
              <a:buNone/>
            </a:pPr>
            <a:r>
              <a:rPr lang="en-US" sz="1800"/>
              <a:t> </a:t>
            </a:r>
            <a:br>
              <a:rPr lang="en-US" sz="1800"/>
            </a:br>
            <a:r>
              <a:rPr lang="en-US" sz="1800"/>
              <a:t>		</a:t>
            </a:r>
            <a:r>
              <a:rPr lang="en-US" sz="1900"/>
              <a:t>The following constraints are commonly used in SQL:</a:t>
            </a:r>
            <a:endParaRPr sz="1900"/>
          </a:p>
          <a:p>
            <a:pPr indent="-349250" lvl="0" marL="1828800" rtl="0" algn="l">
              <a:lnSpc>
                <a:spcPct val="150000"/>
              </a:lnSpc>
              <a:spcBef>
                <a:spcPts val="1400"/>
              </a:spcBef>
              <a:spcAft>
                <a:spcPts val="0"/>
              </a:spcAft>
              <a:buSzPts val="1900"/>
              <a:buChar char="●"/>
            </a:pPr>
            <a:r>
              <a:rPr b="1" lang="en-US" sz="1900"/>
              <a:t>NOT NULL → </a:t>
            </a:r>
            <a:r>
              <a:rPr lang="en-US" sz="1900"/>
              <a:t>Ensures that a column cannot have a NULL value</a:t>
            </a:r>
            <a:endParaRPr sz="1900"/>
          </a:p>
          <a:p>
            <a:pPr indent="-349250" lvl="0" marL="1828800" rtl="0" algn="l">
              <a:lnSpc>
                <a:spcPct val="150000"/>
              </a:lnSpc>
              <a:spcBef>
                <a:spcPts val="0"/>
              </a:spcBef>
              <a:spcAft>
                <a:spcPts val="0"/>
              </a:spcAft>
              <a:buSzPts val="1900"/>
              <a:buChar char="●"/>
            </a:pPr>
            <a:r>
              <a:rPr b="1" lang="en-US" sz="1900"/>
              <a:t>UNIQUE</a:t>
            </a:r>
            <a:r>
              <a:rPr lang="en-US" sz="1900"/>
              <a:t> </a:t>
            </a:r>
            <a:r>
              <a:rPr b="1" lang="en-US" sz="1900"/>
              <a:t>→</a:t>
            </a:r>
            <a:r>
              <a:rPr lang="en-US" sz="1900"/>
              <a:t> Ensures that all values in a column are different</a:t>
            </a:r>
            <a:endParaRPr sz="1900"/>
          </a:p>
          <a:p>
            <a:pPr indent="-349250" lvl="0" marL="1828800" rtl="0" algn="l">
              <a:lnSpc>
                <a:spcPct val="150000"/>
              </a:lnSpc>
              <a:spcBef>
                <a:spcPts val="0"/>
              </a:spcBef>
              <a:spcAft>
                <a:spcPts val="0"/>
              </a:spcAft>
              <a:buSzPts val="1900"/>
              <a:buChar char="●"/>
            </a:pPr>
            <a:r>
              <a:rPr b="1" lang="en-US" sz="1900"/>
              <a:t>PRIMARY KEY</a:t>
            </a:r>
            <a:r>
              <a:rPr lang="en-US" sz="1900"/>
              <a:t> </a:t>
            </a:r>
            <a:r>
              <a:rPr b="1" lang="en-US" sz="1900"/>
              <a:t>→</a:t>
            </a:r>
            <a:r>
              <a:rPr lang="en-US" sz="1900"/>
              <a:t> A combination of a NOT NULL and UNIQUE. Uniquely identifies each row in a table</a:t>
            </a:r>
            <a:endParaRPr sz="1900"/>
          </a:p>
          <a:p>
            <a:pPr indent="-349250" lvl="0" marL="1828800" rtl="0" algn="l">
              <a:lnSpc>
                <a:spcPct val="150000"/>
              </a:lnSpc>
              <a:spcBef>
                <a:spcPts val="0"/>
              </a:spcBef>
              <a:spcAft>
                <a:spcPts val="0"/>
              </a:spcAft>
              <a:buSzPts val="1900"/>
              <a:buChar char="●"/>
            </a:pPr>
            <a:r>
              <a:rPr b="1" lang="en-US" sz="1900"/>
              <a:t>FOREIGN KEY</a:t>
            </a:r>
            <a:r>
              <a:rPr lang="en-US" sz="1900"/>
              <a:t> </a:t>
            </a:r>
            <a:r>
              <a:rPr b="1" lang="en-US" sz="1900"/>
              <a:t>→</a:t>
            </a:r>
            <a:r>
              <a:rPr lang="en-US" sz="1900"/>
              <a:t> Prevents actions that would destroy links between tables</a:t>
            </a:r>
            <a:endParaRPr sz="1900"/>
          </a:p>
          <a:p>
            <a:pPr indent="-349250" lvl="0" marL="1828800" rtl="0" algn="l">
              <a:lnSpc>
                <a:spcPct val="150000"/>
              </a:lnSpc>
              <a:spcBef>
                <a:spcPts val="0"/>
              </a:spcBef>
              <a:spcAft>
                <a:spcPts val="0"/>
              </a:spcAft>
              <a:buSzPts val="1900"/>
              <a:buChar char="●"/>
            </a:pPr>
            <a:r>
              <a:rPr b="1" lang="en-US" sz="1900"/>
              <a:t>CHECK →</a:t>
            </a:r>
            <a:r>
              <a:rPr lang="en-US" sz="1900"/>
              <a:t> Ensures that the values in a column satisfies a specific condition</a:t>
            </a:r>
            <a:endParaRPr sz="1900"/>
          </a:p>
          <a:p>
            <a:pPr indent="-349250" lvl="0" marL="1828800" rtl="0" algn="l">
              <a:lnSpc>
                <a:spcPct val="150000"/>
              </a:lnSpc>
              <a:spcBef>
                <a:spcPts val="0"/>
              </a:spcBef>
              <a:spcAft>
                <a:spcPts val="0"/>
              </a:spcAft>
              <a:buSzPts val="1900"/>
              <a:buChar char="●"/>
            </a:pPr>
            <a:r>
              <a:rPr b="1" lang="en-US" sz="1900"/>
              <a:t>DEFAULT →</a:t>
            </a:r>
            <a:r>
              <a:rPr lang="en-US" sz="1900"/>
              <a:t> Sets a default value for a column if no value is specified</a:t>
            </a:r>
            <a:endParaRPr sz="1900"/>
          </a:p>
          <a:p>
            <a:pPr indent="-342900" lvl="0" marL="1828800" rtl="0" algn="l">
              <a:lnSpc>
                <a:spcPct val="150000"/>
              </a:lnSpc>
              <a:spcBef>
                <a:spcPts val="0"/>
              </a:spcBef>
              <a:spcAft>
                <a:spcPts val="0"/>
              </a:spcAft>
              <a:buSzPts val="1800"/>
              <a:buChar char="●"/>
            </a:pPr>
            <a:r>
              <a:rPr b="1" lang="en-US" sz="1900"/>
              <a:t>CREATE INDEX →</a:t>
            </a:r>
            <a:r>
              <a:rPr lang="en-US" sz="1900"/>
              <a:t> Used to create and retrieve data from the database very quickly</a:t>
            </a:r>
            <a:br>
              <a:rPr lang="en-US" sz="1800"/>
            </a:br>
            <a:r>
              <a:rPr lang="en-US" sz="1800"/>
              <a:t>	</a:t>
            </a:r>
            <a:br>
              <a:rPr lang="en-US" sz="1800"/>
            </a:br>
            <a:r>
              <a:rPr lang="en-US" sz="1800"/>
              <a:t>	</a:t>
            </a:r>
            <a:endParaRPr sz="1150">
              <a:highlight>
                <a:srgbClr val="FFFFFF"/>
              </a:highlight>
              <a:latin typeface="Verdana"/>
              <a:ea typeface="Verdana"/>
              <a:cs typeface="Verdana"/>
              <a:sym typeface="Verdana"/>
            </a:endParaRPr>
          </a:p>
          <a:p>
            <a:pPr indent="457200" lvl="0" marL="457200" rtl="0" algn="l">
              <a:lnSpc>
                <a:spcPct val="150000"/>
              </a:lnSpc>
              <a:spcBef>
                <a:spcPts val="1400"/>
              </a:spcBef>
              <a:spcAft>
                <a:spcPts val="0"/>
              </a:spcAft>
              <a:buNone/>
            </a:pPr>
            <a:r>
              <a:t/>
            </a:r>
            <a:endParaRPr sz="1800"/>
          </a:p>
          <a:p>
            <a:pPr indent="0" lvl="0" marL="274320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br>
              <a:rPr lang="en-US" sz="1900"/>
            </a:br>
            <a:r>
              <a:rPr lang="en-US" sz="1900"/>
              <a:t> </a:t>
            </a: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41" name="Google Shape;241;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42" name="Google Shape;242;p31"/>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2400"/>
              <a:buNone/>
            </a:pPr>
            <a:r>
              <a:rPr lang="en-US" sz="3000"/>
              <a:t>Last lecture reminder </a:t>
            </a:r>
            <a:br>
              <a:rPr lang="en-US" sz="3000">
                <a:solidFill>
                  <a:srgbClr val="595959"/>
                </a:solidFill>
              </a:rPr>
            </a:br>
            <a:br>
              <a:rPr lang="en-US" sz="3000">
                <a:solidFill>
                  <a:srgbClr val="595959"/>
                </a:solidFill>
              </a:rPr>
            </a:br>
            <a:endParaRPr sz="1600">
              <a:solidFill>
                <a:srgbClr val="595959"/>
              </a:solidFill>
            </a:endParaRPr>
          </a:p>
          <a:p>
            <a:pPr indent="342900" lvl="0" marL="457200" rtl="0" algn="l">
              <a:lnSpc>
                <a:spcPct val="115000"/>
              </a:lnSpc>
              <a:spcBef>
                <a:spcPts val="800"/>
              </a:spcBef>
              <a:spcAft>
                <a:spcPts val="0"/>
              </a:spcAft>
              <a:buNone/>
            </a:pPr>
            <a:r>
              <a:rPr lang="en-US" sz="2000"/>
              <a:t>We learned about:</a:t>
            </a:r>
            <a:endParaRPr sz="2000"/>
          </a:p>
          <a:p>
            <a:pPr indent="-355600" lvl="0" marL="1828800" rtl="0" algn="l">
              <a:lnSpc>
                <a:spcPct val="150000"/>
              </a:lnSpc>
              <a:spcBef>
                <a:spcPts val="800"/>
              </a:spcBef>
              <a:spcAft>
                <a:spcPts val="0"/>
              </a:spcAft>
              <a:buSzPts val="2000"/>
              <a:buChar char="●"/>
            </a:pPr>
            <a:r>
              <a:rPr lang="en-US" sz="2000"/>
              <a:t>What is a database</a:t>
            </a:r>
            <a:endParaRPr sz="2000"/>
          </a:p>
          <a:p>
            <a:pPr indent="-355600" lvl="0" marL="1828800" rtl="0" algn="l">
              <a:lnSpc>
                <a:spcPct val="150000"/>
              </a:lnSpc>
              <a:spcBef>
                <a:spcPts val="0"/>
              </a:spcBef>
              <a:spcAft>
                <a:spcPts val="0"/>
              </a:spcAft>
              <a:buSzPts val="2000"/>
              <a:buChar char="●"/>
            </a:pPr>
            <a:r>
              <a:rPr lang="en-US" sz="2000"/>
              <a:t>Why we are using computers as our databases</a:t>
            </a:r>
            <a:endParaRPr sz="2000"/>
          </a:p>
          <a:p>
            <a:pPr indent="-355600" lvl="0" marL="1828800" rtl="0" algn="l">
              <a:lnSpc>
                <a:spcPct val="150000"/>
              </a:lnSpc>
              <a:spcBef>
                <a:spcPts val="0"/>
              </a:spcBef>
              <a:spcAft>
                <a:spcPts val="0"/>
              </a:spcAft>
              <a:buSzPts val="2000"/>
              <a:buChar char="●"/>
            </a:pPr>
            <a:r>
              <a:rPr lang="en-US" sz="2000"/>
              <a:t>Relational databases and non-relational databases</a:t>
            </a:r>
            <a:endParaRPr sz="2000"/>
          </a:p>
          <a:p>
            <a:pPr indent="-355600" lvl="0" marL="1828800" rtl="0" algn="l">
              <a:lnSpc>
                <a:spcPct val="150000"/>
              </a:lnSpc>
              <a:spcBef>
                <a:spcPts val="0"/>
              </a:spcBef>
              <a:spcAft>
                <a:spcPts val="0"/>
              </a:spcAft>
              <a:buSzPts val="2000"/>
              <a:buChar char="●"/>
            </a:pPr>
            <a:r>
              <a:rPr lang="en-US" sz="2000"/>
              <a:t>What is the Database Management System (DBMS)</a:t>
            </a:r>
            <a:endParaRPr sz="2000"/>
          </a:p>
          <a:p>
            <a:pPr indent="-355600" lvl="0" marL="1828800" rtl="0" algn="l">
              <a:lnSpc>
                <a:spcPct val="150000"/>
              </a:lnSpc>
              <a:spcBef>
                <a:spcPts val="0"/>
              </a:spcBef>
              <a:spcAft>
                <a:spcPts val="0"/>
              </a:spcAft>
              <a:buSzPts val="2000"/>
              <a:buChar char="●"/>
            </a:pPr>
            <a:r>
              <a:rPr lang="en-US" sz="2000"/>
              <a:t>What are database queries </a:t>
            </a:r>
            <a:endParaRPr sz="2000"/>
          </a:p>
          <a:p>
            <a:pPr indent="-355600" lvl="0" marL="1828800" rtl="0" algn="l">
              <a:lnSpc>
                <a:spcPct val="150000"/>
              </a:lnSpc>
              <a:spcBef>
                <a:spcPts val="0"/>
              </a:spcBef>
              <a:spcAft>
                <a:spcPts val="0"/>
              </a:spcAft>
              <a:buSzPts val="2000"/>
              <a:buChar char="●"/>
            </a:pPr>
            <a:r>
              <a:rPr lang="en-US" sz="2000"/>
              <a:t>Relational database tables, columns and rows </a:t>
            </a:r>
            <a:endParaRPr sz="2000"/>
          </a:p>
          <a:p>
            <a:pPr indent="-355600" lvl="0" marL="1828800" rtl="0" algn="l">
              <a:lnSpc>
                <a:spcPct val="150000"/>
              </a:lnSpc>
              <a:spcBef>
                <a:spcPts val="0"/>
              </a:spcBef>
              <a:spcAft>
                <a:spcPts val="0"/>
              </a:spcAft>
              <a:buSzPts val="2000"/>
              <a:buChar char="●"/>
            </a:pPr>
            <a:r>
              <a:rPr lang="en-US" sz="2000"/>
              <a:t>Relational database primary keys and foreign keys</a:t>
            </a:r>
            <a:endParaRPr sz="2000"/>
          </a:p>
          <a:p>
            <a:pPr indent="-355600" lvl="0" marL="1828800" rtl="0" algn="l">
              <a:lnSpc>
                <a:spcPct val="150000"/>
              </a:lnSpc>
              <a:spcBef>
                <a:spcPts val="0"/>
              </a:spcBef>
              <a:spcAft>
                <a:spcPts val="0"/>
              </a:spcAft>
              <a:buSzPts val="2000"/>
              <a:buChar char="●"/>
            </a:pPr>
            <a:r>
              <a:rPr lang="en-US" sz="2000"/>
              <a:t>Relational database composite keys</a:t>
            </a:r>
            <a:endParaRPr sz="2000"/>
          </a:p>
          <a:p>
            <a:pPr indent="0" lvl="0" marL="0" rtl="0" algn="l">
              <a:lnSpc>
                <a:spcPct val="150000"/>
              </a:lnSpc>
              <a:spcBef>
                <a:spcPts val="800"/>
              </a:spcBef>
              <a:spcAft>
                <a:spcPts val="0"/>
              </a:spcAft>
              <a:buNone/>
            </a:pPr>
            <a:r>
              <a:t/>
            </a:r>
            <a:endParaRPr sz="2000"/>
          </a:p>
          <a:p>
            <a:pPr indent="0" lvl="0" marL="1371600" rtl="0" algn="l">
              <a:lnSpc>
                <a:spcPct val="150000"/>
              </a:lnSpc>
              <a:spcBef>
                <a:spcPts val="800"/>
              </a:spcBef>
              <a:spcAft>
                <a:spcPts val="800"/>
              </a:spcAft>
              <a:buNone/>
            </a:pPr>
            <a:r>
              <a:t/>
            </a:r>
            <a:endParaRPr sz="2000"/>
          </a:p>
        </p:txBody>
      </p:sp>
      <p:sp>
        <p:nvSpPr>
          <p:cNvPr id="96" name="Google Shape;96;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97" name="Google Shape;97;p14"/>
          <p:cNvPicPr preferRelativeResize="0"/>
          <p:nvPr/>
        </p:nvPicPr>
        <p:blipFill>
          <a:blip r:embed="rId3">
            <a:alphaModFix/>
          </a:blip>
          <a:stretch>
            <a:fillRect/>
          </a:stretch>
        </p:blipFill>
        <p:spPr>
          <a:xfrm>
            <a:off x="9019988" y="0"/>
            <a:ext cx="3172024" cy="1949426"/>
          </a:xfrm>
          <a:prstGeom prst="rect">
            <a:avLst/>
          </a:prstGeom>
          <a:noFill/>
          <a:ln>
            <a:noFill/>
          </a:ln>
        </p:spPr>
      </p:pic>
      <p:pic>
        <p:nvPicPr>
          <p:cNvPr id="98" name="Google Shape;98;p14"/>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SQL Constraints </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1400"/>
              </a:spcBef>
              <a:spcAft>
                <a:spcPts val="0"/>
              </a:spcAft>
              <a:buNone/>
            </a:pPr>
            <a:r>
              <a:rPr lang="en-US" sz="1900"/>
              <a:t>We can add constraints to a new table by providing them in the CREATE TABLE query</a:t>
            </a:r>
            <a:br>
              <a:rPr lang="en-US" sz="1900"/>
            </a:br>
            <a:r>
              <a:rPr lang="en-US" sz="1900"/>
              <a:t>	or we can add constraints to an existing table with the ALTER TABLE query.</a:t>
            </a:r>
            <a:br>
              <a:rPr b="1" lang="en-US" sz="1900"/>
            </a:br>
            <a:r>
              <a:rPr b="1" lang="en-US" sz="1900"/>
              <a:t>	</a:t>
            </a:r>
            <a:br>
              <a:rPr b="1" lang="en-US" sz="1900"/>
            </a:br>
            <a:r>
              <a:rPr b="1" lang="en-US" sz="1900"/>
              <a:t>	Example:</a:t>
            </a:r>
            <a:br>
              <a:rPr lang="en-US" sz="1900"/>
            </a:br>
            <a:r>
              <a:rPr lang="en-US" sz="1900"/>
              <a:t>	</a:t>
            </a:r>
            <a:endParaRPr sz="1900"/>
          </a:p>
          <a:p>
            <a:pPr indent="457200" lvl="0" marL="457200" rtl="0" algn="l">
              <a:lnSpc>
                <a:spcPct val="150000"/>
              </a:lnSpc>
              <a:spcBef>
                <a:spcPts val="1400"/>
              </a:spcBef>
              <a:spcAft>
                <a:spcPts val="0"/>
              </a:spcAft>
              <a:buNone/>
            </a:pPr>
            <a:br>
              <a:rPr lang="en-US" sz="1800"/>
            </a:br>
            <a:r>
              <a:rPr lang="en-US" sz="1800"/>
              <a:t>	</a:t>
            </a:r>
            <a:br>
              <a:rPr lang="en-US" sz="1800"/>
            </a:br>
            <a:r>
              <a:rPr lang="en-US" sz="1800"/>
              <a:t>	</a:t>
            </a:r>
            <a:endParaRPr sz="1150">
              <a:highlight>
                <a:srgbClr val="FFFFFF"/>
              </a:highlight>
              <a:latin typeface="Verdana"/>
              <a:ea typeface="Verdana"/>
              <a:cs typeface="Verdana"/>
              <a:sym typeface="Verdana"/>
            </a:endParaRPr>
          </a:p>
          <a:p>
            <a:pPr indent="457200" lvl="0" marL="457200" rtl="0" algn="l">
              <a:lnSpc>
                <a:spcPct val="150000"/>
              </a:lnSpc>
              <a:spcBef>
                <a:spcPts val="1400"/>
              </a:spcBef>
              <a:spcAft>
                <a:spcPts val="0"/>
              </a:spcAft>
              <a:buNone/>
            </a:pPr>
            <a:r>
              <a:t/>
            </a:r>
            <a:endParaRPr sz="1800"/>
          </a:p>
          <a:p>
            <a:pPr indent="0" lvl="0" marL="274320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br>
              <a:rPr lang="en-US" sz="1900"/>
            </a:br>
            <a:r>
              <a:rPr lang="en-US" sz="1900"/>
              <a:t> </a:t>
            </a: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48" name="Google Shape;248;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49" name="Google Shape;249;p32"/>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250" name="Google Shape;250;p32"/>
          <p:cNvPicPr preferRelativeResize="0"/>
          <p:nvPr/>
        </p:nvPicPr>
        <p:blipFill>
          <a:blip r:embed="rId4">
            <a:alphaModFix/>
          </a:blip>
          <a:stretch>
            <a:fillRect/>
          </a:stretch>
        </p:blipFill>
        <p:spPr>
          <a:xfrm>
            <a:off x="3663238" y="2831225"/>
            <a:ext cx="4907674" cy="226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None/>
            </a:pPr>
            <a:r>
              <a:rPr lang="en-US" sz="3000"/>
              <a:t>Class Exercise - Update Database Tables</a:t>
            </a:r>
            <a:endParaRPr sz="3000"/>
          </a:p>
          <a:p>
            <a:pPr indent="0" lvl="0" marL="914400" rtl="0" algn="l">
              <a:lnSpc>
                <a:spcPct val="150000"/>
              </a:lnSpc>
              <a:spcBef>
                <a:spcPts val="800"/>
              </a:spcBef>
              <a:spcAft>
                <a:spcPts val="0"/>
              </a:spcAft>
              <a:buNone/>
            </a:pPr>
            <a:br>
              <a:rPr b="1" lang="en-US" sz="2000" u="sng"/>
            </a:br>
            <a:r>
              <a:rPr b="1" lang="en-US" sz="1900" u="sng"/>
              <a:t>Instructions:</a:t>
            </a:r>
            <a:endParaRPr b="1" sz="1900" u="sng"/>
          </a:p>
          <a:p>
            <a:pPr indent="0" lvl="0" marL="914400" rtl="0" algn="l">
              <a:lnSpc>
                <a:spcPct val="150000"/>
              </a:lnSpc>
              <a:spcBef>
                <a:spcPts val="800"/>
              </a:spcBef>
              <a:spcAft>
                <a:spcPts val="0"/>
              </a:spcAft>
              <a:buNone/>
            </a:pPr>
            <a:r>
              <a:rPr lang="en-US" sz="1700"/>
              <a:t>Go to the website: </a:t>
            </a:r>
            <a:r>
              <a:rPr lang="en-US" sz="1700" u="sng">
                <a:solidFill>
                  <a:schemeClr val="hlink"/>
                </a:solidFill>
                <a:hlinkClick r:id="rId3"/>
              </a:rPr>
              <a:t>https://sqliteonline.com/</a:t>
            </a:r>
            <a:r>
              <a:rPr lang="en-US" sz="1700"/>
              <a:t> and select on the left navbar MySQL</a:t>
            </a:r>
            <a:br>
              <a:rPr lang="en-US" sz="1700"/>
            </a:br>
            <a:r>
              <a:rPr lang="en-US" sz="1700"/>
              <a:t>Open the </a:t>
            </a:r>
            <a:r>
              <a:rPr lang="en-US" sz="1700"/>
              <a:t>previous</a:t>
            </a:r>
            <a:r>
              <a:rPr lang="en-US" sz="1700"/>
              <a:t> exercise solution and implement the following:</a:t>
            </a:r>
            <a:endParaRPr sz="1700"/>
          </a:p>
          <a:p>
            <a:pPr indent="-336550" lvl="0" marL="1828800" rtl="0" algn="l">
              <a:lnSpc>
                <a:spcPct val="150000"/>
              </a:lnSpc>
              <a:spcBef>
                <a:spcPts val="800"/>
              </a:spcBef>
              <a:spcAft>
                <a:spcPts val="0"/>
              </a:spcAft>
              <a:buSzPts val="1700"/>
              <a:buChar char="●"/>
            </a:pPr>
            <a:r>
              <a:rPr lang="en-US" sz="1700"/>
              <a:t>Choose in total 3 different columns from all the tables you have and modify them by using the</a:t>
            </a:r>
            <a:br>
              <a:rPr lang="en-US" sz="1700"/>
            </a:br>
            <a:r>
              <a:rPr lang="en-US" sz="1700"/>
              <a:t>ALTER TABLE query.</a:t>
            </a:r>
            <a:endParaRPr sz="1700"/>
          </a:p>
          <a:p>
            <a:pPr indent="-336550" lvl="0" marL="1828800" rtl="0" algn="l">
              <a:lnSpc>
                <a:spcPct val="150000"/>
              </a:lnSpc>
              <a:spcBef>
                <a:spcPts val="0"/>
              </a:spcBef>
              <a:spcAft>
                <a:spcPts val="0"/>
              </a:spcAft>
              <a:buSzPts val="1700"/>
              <a:buChar char="●"/>
            </a:pPr>
            <a:r>
              <a:rPr lang="en-US" sz="1700"/>
              <a:t>Add the UNIQUE </a:t>
            </a:r>
            <a:r>
              <a:rPr lang="en-US" sz="1700"/>
              <a:t>constraint</a:t>
            </a:r>
            <a:r>
              <a:rPr lang="en-US" sz="1700"/>
              <a:t> to the positions table meaning that every </a:t>
            </a:r>
            <a:r>
              <a:rPr lang="en-US" sz="1700"/>
              <a:t>position</a:t>
            </a:r>
            <a:r>
              <a:rPr lang="en-US" sz="1700"/>
              <a:t> can </a:t>
            </a:r>
            <a:r>
              <a:rPr lang="en-US" sz="1700"/>
              <a:t>appear</a:t>
            </a:r>
            <a:r>
              <a:rPr lang="en-US" sz="1700"/>
              <a:t> only once.</a:t>
            </a:r>
            <a:endParaRPr sz="1700"/>
          </a:p>
          <a:p>
            <a:pPr indent="-336550" lvl="0" marL="1828800" rtl="0" algn="l">
              <a:lnSpc>
                <a:spcPct val="150000"/>
              </a:lnSpc>
              <a:spcBef>
                <a:spcPts val="0"/>
              </a:spcBef>
              <a:spcAft>
                <a:spcPts val="0"/>
              </a:spcAft>
              <a:buSzPts val="1700"/>
              <a:buChar char="●"/>
            </a:pPr>
            <a:r>
              <a:rPr lang="en-US" sz="1700"/>
              <a:t>Find a way to save the relationship between the employees and the position with the UNIQUE </a:t>
            </a:r>
            <a:r>
              <a:rPr lang="en-US" sz="1700"/>
              <a:t>constraints</a:t>
            </a:r>
            <a:r>
              <a:rPr lang="en-US" sz="1700"/>
              <a:t>, meaning that the </a:t>
            </a:r>
            <a:r>
              <a:rPr lang="en-US" sz="1700"/>
              <a:t>position</a:t>
            </a:r>
            <a:r>
              <a:rPr lang="en-US" sz="1700"/>
              <a:t> itself can </a:t>
            </a:r>
            <a:r>
              <a:rPr lang="en-US" sz="1700"/>
              <a:t>appears</a:t>
            </a:r>
            <a:r>
              <a:rPr lang="en-US" sz="1700"/>
              <a:t> only once in the position table but we still can have more </a:t>
            </a:r>
            <a:r>
              <a:rPr lang="en-US" sz="1700"/>
              <a:t>than</a:t>
            </a:r>
            <a:r>
              <a:rPr lang="en-US" sz="1700"/>
              <a:t> one employee that work on the same position. </a:t>
            </a:r>
            <a:endParaRPr sz="1700"/>
          </a:p>
          <a:p>
            <a:pPr indent="0" lvl="0" marL="914400" rtl="0" algn="l">
              <a:lnSpc>
                <a:spcPct val="150000"/>
              </a:lnSpc>
              <a:spcBef>
                <a:spcPts val="800"/>
              </a:spcBef>
              <a:spcAft>
                <a:spcPts val="0"/>
              </a:spcAft>
              <a:buNone/>
            </a:pPr>
            <a:r>
              <a:rPr lang="en-US" sz="1900"/>
              <a:t> </a:t>
            </a:r>
            <a:endParaRPr sz="1900"/>
          </a:p>
          <a:p>
            <a:pPr indent="0" lvl="0" marL="914400" rtl="0" algn="l">
              <a:lnSpc>
                <a:spcPct val="150000"/>
              </a:lnSpc>
              <a:spcBef>
                <a:spcPts val="1100"/>
              </a:spcBef>
              <a:spcAft>
                <a:spcPts val="0"/>
              </a:spcAft>
              <a:buNone/>
            </a:pPr>
            <a:br>
              <a:rPr lang="en-US" sz="1900"/>
            </a:br>
            <a:endParaRPr sz="1900"/>
          </a:p>
          <a:p>
            <a:pPr indent="0" lvl="0" marL="914400" rtl="0" algn="l">
              <a:lnSpc>
                <a:spcPct val="115000"/>
              </a:lnSpc>
              <a:spcBef>
                <a:spcPts val="1100"/>
              </a:spcBef>
              <a:spcAft>
                <a:spcPts val="0"/>
              </a:spcAft>
              <a:buNone/>
            </a:pPr>
            <a:r>
              <a:t/>
            </a:r>
            <a:endParaRPr sz="1900"/>
          </a:p>
          <a:p>
            <a:pPr indent="0" lvl="0" marL="914400" rtl="0" algn="l">
              <a:lnSpc>
                <a:spcPct val="115000"/>
              </a:lnSpc>
              <a:spcBef>
                <a:spcPts val="1100"/>
              </a:spcBef>
              <a:spcAft>
                <a:spcPts val="0"/>
              </a:spcAft>
              <a:buClr>
                <a:schemeClr val="dk1"/>
              </a:buClr>
              <a:buSzPts val="1100"/>
              <a:buFont typeface="Arial"/>
              <a:buNone/>
            </a:pPr>
            <a:r>
              <a:t/>
            </a:r>
            <a:endParaRPr sz="1900"/>
          </a:p>
          <a:p>
            <a:pPr indent="457200" lvl="0" marL="457200" rtl="0" algn="l">
              <a:lnSpc>
                <a:spcPct val="150000"/>
              </a:lnSpc>
              <a:spcBef>
                <a:spcPts val="11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br>
              <a:rPr lang="en-US" sz="1900"/>
            </a:br>
            <a:br>
              <a:rPr lang="en-US" sz="1900"/>
            </a:br>
            <a:br>
              <a:rPr lang="en-US" sz="1900"/>
            </a:br>
            <a:br>
              <a:rPr lang="en-US" sz="1900"/>
            </a:br>
            <a:br>
              <a:rPr lang="en-US" sz="1900"/>
            </a:br>
            <a:br>
              <a:rPr lang="en-US" sz="1900"/>
            </a:br>
            <a:br>
              <a:rPr lang="en-US" sz="2000"/>
            </a:br>
            <a:br>
              <a:rPr lang="en-US" sz="2000"/>
            </a:br>
            <a:r>
              <a:rPr lang="en-US" sz="2000"/>
              <a:t>	  </a:t>
            </a:r>
            <a:br>
              <a:rPr lang="en-US" sz="2000"/>
            </a:br>
            <a:r>
              <a:rPr lang="en-US" sz="2000"/>
              <a:t>		 </a:t>
            </a:r>
            <a:endParaRPr sz="2000"/>
          </a:p>
          <a:p>
            <a:pPr indent="457200" lvl="0" marL="457200" rtl="0" algn="l">
              <a:lnSpc>
                <a:spcPct val="150000"/>
              </a:lnSpc>
              <a:spcBef>
                <a:spcPts val="800"/>
              </a:spcBef>
              <a:spcAft>
                <a:spcPts val="0"/>
              </a:spcAft>
              <a:buNone/>
            </a:pPr>
            <a:r>
              <a:rPr lang="en-US" sz="2000"/>
              <a:t>		</a:t>
            </a:r>
            <a:endParaRPr sz="2000"/>
          </a:p>
          <a:p>
            <a:pPr indent="457200" lvl="0" marL="457200" rtl="0" algn="l">
              <a:lnSpc>
                <a:spcPct val="150000"/>
              </a:lnSpc>
              <a:spcBef>
                <a:spcPts val="800"/>
              </a:spcBef>
              <a:spcAft>
                <a:spcPts val="0"/>
              </a:spcAft>
              <a:buNone/>
            </a:pPr>
            <a:r>
              <a:t/>
            </a:r>
            <a:endParaRPr sz="2000"/>
          </a:p>
          <a:p>
            <a:pPr indent="457200" lvl="0" marL="457200" rtl="0" algn="l">
              <a:lnSpc>
                <a:spcPct val="150000"/>
              </a:lnSpc>
              <a:spcBef>
                <a:spcPts val="800"/>
              </a:spcBef>
              <a:spcAft>
                <a:spcPts val="0"/>
              </a:spcAft>
              <a:buNone/>
            </a:pPr>
            <a:r>
              <a:rPr lang="en-US" sz="2000"/>
              <a:t>	</a:t>
            </a:r>
            <a:endParaRPr sz="2000"/>
          </a:p>
          <a:p>
            <a:pPr indent="0" lvl="0" marL="0" rtl="0" algn="l">
              <a:lnSpc>
                <a:spcPct val="115000"/>
              </a:lnSpc>
              <a:spcBef>
                <a:spcPts val="800"/>
              </a:spcBef>
              <a:spcAft>
                <a:spcPts val="800"/>
              </a:spcAft>
              <a:buNone/>
            </a:pPr>
            <a:r>
              <a:rPr lang="en-US" sz="2000"/>
              <a:t> </a:t>
            </a:r>
            <a:endParaRPr sz="2000"/>
          </a:p>
        </p:txBody>
      </p:sp>
      <p:sp>
        <p:nvSpPr>
          <p:cNvPr id="256" name="Google Shape;256;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57" name="Google Shape;257;p33"/>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t/>
            </a:r>
            <a:endParaRPr b="1" sz="3400"/>
          </a:p>
          <a:p>
            <a:pPr indent="0" lvl="0" marL="0" rtl="0" algn="ctr">
              <a:lnSpc>
                <a:spcPct val="150000"/>
              </a:lnSpc>
              <a:spcBef>
                <a:spcPts val="0"/>
              </a:spcBef>
              <a:spcAft>
                <a:spcPts val="0"/>
              </a:spcAft>
              <a:buClr>
                <a:schemeClr val="dk1"/>
              </a:buClr>
              <a:buSzPts val="2400"/>
              <a:buNone/>
            </a:pPr>
            <a:r>
              <a:rPr b="1" lang="en-US" sz="3400"/>
              <a:t>Class Exercise Solution - Update Database Tables</a:t>
            </a:r>
            <a:endParaRPr b="1" sz="3400"/>
          </a:p>
          <a:p>
            <a:pPr indent="0" lvl="0" marL="0" rtl="0" algn="ctr">
              <a:lnSpc>
                <a:spcPct val="90000"/>
              </a:lnSpc>
              <a:spcBef>
                <a:spcPts val="0"/>
              </a:spcBef>
              <a:spcAft>
                <a:spcPts val="0"/>
              </a:spcAft>
              <a:buClr>
                <a:schemeClr val="dk1"/>
              </a:buClr>
              <a:buSzPts val="2400"/>
              <a:buNone/>
            </a:pPr>
            <a:r>
              <a:t/>
            </a:r>
            <a:endParaRPr b="1" sz="3400"/>
          </a:p>
          <a:p>
            <a:pPr indent="0" lvl="0" marL="1371600" rtl="0" algn="l">
              <a:lnSpc>
                <a:spcPct val="90000"/>
              </a:lnSpc>
              <a:spcBef>
                <a:spcPts val="500"/>
              </a:spcBef>
              <a:spcAft>
                <a:spcPts val="0"/>
              </a:spcAft>
              <a:buNone/>
            </a:pPr>
            <a:r>
              <a:t/>
            </a:r>
            <a:endParaRPr/>
          </a:p>
          <a:p>
            <a:pPr indent="-215900" lvl="1" marL="800100" rtl="0" algn="l">
              <a:lnSpc>
                <a:spcPct val="90000"/>
              </a:lnSpc>
              <a:spcBef>
                <a:spcPts val="500"/>
              </a:spcBef>
              <a:spcAft>
                <a:spcPts val="0"/>
              </a:spcAft>
              <a:buClr>
                <a:schemeClr val="dk1"/>
              </a:buClr>
              <a:buSzPts val="2000"/>
              <a:buFont typeface="Arial"/>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264" name="Google Shape;264;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65" name="Google Shape;265;p34"/>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Introduction To SQL</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b="1" lang="en-US" sz="1900"/>
              <a:t>SQL (Structured Query Language) - </a:t>
            </a:r>
            <a:r>
              <a:rPr lang="en-US" sz="1900"/>
              <a:t>SQL is the language we use to perform</a:t>
            </a:r>
            <a:br>
              <a:rPr lang="en-US" sz="1900"/>
            </a:br>
            <a:r>
              <a:rPr lang="en-US" sz="1900"/>
              <a:t>	actions on our databases. We are doing it by interact with the relational database</a:t>
            </a:r>
            <a:br>
              <a:rPr lang="en-US" sz="1900"/>
            </a:br>
            <a:r>
              <a:rPr lang="en-US" sz="1900"/>
              <a:t>	management system (RDMS).</a:t>
            </a:r>
            <a:endParaRPr sz="1900"/>
          </a:p>
          <a:p>
            <a:pPr indent="457200" lvl="0" marL="457200" rtl="0" algn="l">
              <a:lnSpc>
                <a:spcPct val="150000"/>
              </a:lnSpc>
              <a:spcBef>
                <a:spcPts val="800"/>
              </a:spcBef>
              <a:spcAft>
                <a:spcPts val="0"/>
              </a:spcAft>
              <a:buNone/>
            </a:pPr>
            <a:r>
              <a:rPr lang="en-US" sz="1900"/>
              <a:t>We are using SQL to perform actions like:</a:t>
            </a:r>
            <a:endParaRPr sz="1900"/>
          </a:p>
          <a:p>
            <a:pPr indent="-349250" lvl="0" marL="1828800" rtl="0" algn="l">
              <a:lnSpc>
                <a:spcPct val="150000"/>
              </a:lnSpc>
              <a:spcBef>
                <a:spcPts val="800"/>
              </a:spcBef>
              <a:spcAft>
                <a:spcPts val="0"/>
              </a:spcAft>
              <a:buSzPts val="1900"/>
              <a:buChar char="●"/>
            </a:pPr>
            <a:r>
              <a:rPr lang="en-US" sz="1900"/>
              <a:t>Create / update / delete entity from a SQL table</a:t>
            </a:r>
            <a:endParaRPr sz="1900"/>
          </a:p>
          <a:p>
            <a:pPr indent="-349250" lvl="0" marL="1828800" rtl="0" algn="l">
              <a:lnSpc>
                <a:spcPct val="150000"/>
              </a:lnSpc>
              <a:spcBef>
                <a:spcPts val="0"/>
              </a:spcBef>
              <a:spcAft>
                <a:spcPts val="0"/>
              </a:spcAft>
              <a:buSzPts val="1900"/>
              <a:buChar char="●"/>
            </a:pPr>
            <a:r>
              <a:rPr lang="en-US" sz="1900"/>
              <a:t>Get data from SQL table</a:t>
            </a:r>
            <a:endParaRPr sz="1900"/>
          </a:p>
          <a:p>
            <a:pPr indent="-349250" lvl="0" marL="1828800" rtl="0" algn="l">
              <a:lnSpc>
                <a:spcPct val="150000"/>
              </a:lnSpc>
              <a:spcBef>
                <a:spcPts val="0"/>
              </a:spcBef>
              <a:spcAft>
                <a:spcPts val="0"/>
              </a:spcAft>
              <a:buSzPts val="1900"/>
              <a:buChar char="●"/>
            </a:pPr>
            <a:r>
              <a:rPr lang="en-US" sz="1900"/>
              <a:t>Create / delete an entire SQL table</a:t>
            </a:r>
            <a:endParaRPr sz="1900"/>
          </a:p>
          <a:p>
            <a:pPr indent="-349250" lvl="0" marL="1828800" rtl="0" algn="l">
              <a:lnSpc>
                <a:spcPct val="150000"/>
              </a:lnSpc>
              <a:spcBef>
                <a:spcPts val="0"/>
              </a:spcBef>
              <a:spcAft>
                <a:spcPts val="0"/>
              </a:spcAft>
              <a:buSzPts val="1900"/>
              <a:buChar char="●"/>
            </a:pPr>
            <a:r>
              <a:rPr lang="en-US" sz="1900"/>
              <a:t>Perform administrative tasks (security, import / export data …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rPr lang="en-US" sz="1900"/>
              <a:t>		</a:t>
            </a:r>
            <a:r>
              <a:rPr b="1" lang="en-US" sz="1900">
                <a:solidFill>
                  <a:srgbClr val="FF0000"/>
                </a:solidFill>
              </a:rPr>
              <a:t>Note: </a:t>
            </a:r>
            <a:r>
              <a:rPr lang="en-US" sz="1900"/>
              <a:t>SQL is not a programming language, but it still a very powerful language.</a:t>
            </a:r>
            <a:endParaRPr sz="1900"/>
          </a:p>
          <a:p>
            <a:pPr indent="0" lvl="0" marL="1828800" rtl="0" algn="l">
              <a:lnSpc>
                <a:spcPct val="150000"/>
              </a:lnSpc>
              <a:spcBef>
                <a:spcPts val="1100"/>
              </a:spcBef>
              <a:spcAft>
                <a:spcPts val="1100"/>
              </a:spcAft>
              <a:buNone/>
            </a:pPr>
            <a:r>
              <a:t/>
            </a:r>
            <a:endParaRPr sz="2300"/>
          </a:p>
        </p:txBody>
      </p:sp>
      <p:sp>
        <p:nvSpPr>
          <p:cNvPr id="104" name="Google Shape;104;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05" name="Google Shape;105;p15"/>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Introduction To SQL</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lang="en-US" sz="1900"/>
              <a:t>As we learned, we have different types of RDMS such as: MySQL, SQL-Server, SQLite…</a:t>
            </a:r>
            <a:endParaRPr sz="1900"/>
          </a:p>
          <a:p>
            <a:pPr indent="457200" lvl="0" marL="457200" rtl="0" algn="l">
              <a:lnSpc>
                <a:spcPct val="150000"/>
              </a:lnSpc>
              <a:spcBef>
                <a:spcPts val="800"/>
              </a:spcBef>
              <a:spcAft>
                <a:spcPts val="0"/>
              </a:spcAft>
              <a:buNone/>
            </a:pPr>
            <a:r>
              <a:rPr lang="en-US" sz="1900"/>
              <a:t>Every RDMS that we chose is using the SQL to perform interaction with the client but we</a:t>
            </a:r>
            <a:br>
              <a:rPr lang="en-US" sz="1900"/>
            </a:br>
            <a:r>
              <a:rPr lang="en-US" sz="1900"/>
              <a:t>	could see </a:t>
            </a:r>
            <a:r>
              <a:rPr lang="en-US" sz="1900" u="sng"/>
              <a:t>some differences in the syntax of the languash between different RDMS</a:t>
            </a:r>
            <a:r>
              <a:rPr lang="en-US" sz="1900"/>
              <a:t>.</a:t>
            </a:r>
            <a:endParaRPr sz="1900"/>
          </a:p>
          <a:p>
            <a:pPr indent="457200" lvl="0" marL="457200" rtl="0" algn="l">
              <a:lnSpc>
                <a:spcPct val="150000"/>
              </a:lnSpc>
              <a:spcBef>
                <a:spcPts val="800"/>
              </a:spcBef>
              <a:spcAft>
                <a:spcPts val="0"/>
              </a:spcAft>
              <a:buNone/>
            </a:pPr>
            <a:br>
              <a:rPr lang="en-US" sz="1900"/>
            </a:br>
            <a:r>
              <a:rPr lang="en-US" sz="1900"/>
              <a:t>	What is important for us to understand is that the </a:t>
            </a:r>
            <a:r>
              <a:rPr lang="en-US" sz="1900" u="sng"/>
              <a:t>concept of SQL remain the same between</a:t>
            </a:r>
            <a:br>
              <a:rPr lang="en-US" sz="1900" u="sng"/>
            </a:br>
            <a:r>
              <a:rPr lang="en-US" sz="1900" u="sng"/>
              <a:t>	all the RDMS.</a:t>
            </a:r>
            <a:r>
              <a:rPr lang="en-US" sz="1900"/>
              <a:t>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800"/>
              </a:spcAft>
              <a:buNone/>
            </a:pPr>
            <a:r>
              <a:rPr lang="en-US" sz="1900"/>
              <a:t>	</a:t>
            </a:r>
            <a:endParaRPr sz="2300"/>
          </a:p>
        </p:txBody>
      </p:sp>
      <p:sp>
        <p:nvSpPr>
          <p:cNvPr id="111" name="Google Shape;111;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12" name="Google Shape;112;p16"/>
          <p:cNvPicPr preferRelativeResize="0"/>
          <p:nvPr/>
        </p:nvPicPr>
        <p:blipFill>
          <a:blip r:embed="rId3">
            <a:alphaModFix/>
          </a:blip>
          <a:stretch>
            <a:fillRect/>
          </a:stretch>
        </p:blipFill>
        <p:spPr>
          <a:xfrm>
            <a:off x="4619038" y="4387075"/>
            <a:ext cx="2953924" cy="1969275"/>
          </a:xfrm>
          <a:prstGeom prst="rect">
            <a:avLst/>
          </a:prstGeom>
          <a:noFill/>
          <a:ln>
            <a:noFill/>
          </a:ln>
        </p:spPr>
      </p:pic>
      <p:pic>
        <p:nvPicPr>
          <p:cNvPr id="113" name="Google Shape;113;p16"/>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The CREATE TABLE Query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800"/>
              </a:spcBef>
              <a:spcAft>
                <a:spcPts val="0"/>
              </a:spcAft>
              <a:buNone/>
            </a:pPr>
            <a:r>
              <a:rPr lang="en-US" sz="1900"/>
              <a:t>		</a:t>
            </a:r>
            <a:r>
              <a:rPr b="1" lang="en-US" sz="1900"/>
              <a:t>CREATE TABLE - </a:t>
            </a:r>
            <a:r>
              <a:rPr lang="en-US" sz="1900"/>
              <a:t>Allow us to create new database table. </a:t>
            </a:r>
            <a:endParaRPr sz="1900"/>
          </a:p>
          <a:p>
            <a:pPr indent="0" lvl="0" marL="0" rtl="0" algn="l">
              <a:lnSpc>
                <a:spcPct val="150000"/>
              </a:lnSpc>
              <a:spcBef>
                <a:spcPts val="800"/>
              </a:spcBef>
              <a:spcAft>
                <a:spcPts val="0"/>
              </a:spcAft>
              <a:buNone/>
            </a:pPr>
            <a:r>
              <a:rPr lang="en-US" sz="1900"/>
              <a:t>		Query schema →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rPr lang="en-US" sz="1900"/>
              <a:t>		Query Example → </a:t>
            </a:r>
            <a:endParaRPr sz="19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19" name="Google Shape;119;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20" name="Google Shape;120;p17"/>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21" name="Google Shape;121;p17"/>
          <p:cNvPicPr preferRelativeResize="0"/>
          <p:nvPr/>
        </p:nvPicPr>
        <p:blipFill>
          <a:blip r:embed="rId4">
            <a:alphaModFix/>
          </a:blip>
          <a:stretch>
            <a:fillRect/>
          </a:stretch>
        </p:blipFill>
        <p:spPr>
          <a:xfrm>
            <a:off x="3735575" y="1907800"/>
            <a:ext cx="3186475" cy="1967725"/>
          </a:xfrm>
          <a:prstGeom prst="rect">
            <a:avLst/>
          </a:prstGeom>
          <a:noFill/>
          <a:ln>
            <a:noFill/>
          </a:ln>
        </p:spPr>
      </p:pic>
      <p:pic>
        <p:nvPicPr>
          <p:cNvPr id="122" name="Google Shape;122;p17"/>
          <p:cNvPicPr preferRelativeResize="0"/>
          <p:nvPr/>
        </p:nvPicPr>
        <p:blipFill>
          <a:blip r:embed="rId5">
            <a:alphaModFix/>
          </a:blip>
          <a:stretch>
            <a:fillRect/>
          </a:stretch>
        </p:blipFill>
        <p:spPr>
          <a:xfrm>
            <a:off x="3660125" y="4021075"/>
            <a:ext cx="3523400" cy="233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String </a:t>
            </a:r>
            <a:r>
              <a:rPr lang="en-US" sz="3150">
                <a:highlight>
                  <a:srgbClr val="FFFFFF"/>
                </a:highlight>
              </a:rPr>
              <a:t>Column</a:t>
            </a:r>
            <a:r>
              <a:rPr lang="en-US" sz="3150">
                <a:highlight>
                  <a:srgbClr val="FFFFFF"/>
                </a:highlight>
              </a:rPr>
              <a:t> Data Types </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t/>
            </a:r>
            <a:endParaRPr b="1" sz="1900"/>
          </a:p>
          <a:p>
            <a:pPr indent="0" lvl="0" marL="0" rtl="0" algn="l">
              <a:lnSpc>
                <a:spcPct val="150000"/>
              </a:lnSpc>
              <a:spcBef>
                <a:spcPts val="800"/>
              </a:spcBef>
              <a:spcAft>
                <a:spcPts val="0"/>
              </a:spcAft>
              <a:buNone/>
            </a:pPr>
            <a:r>
              <a:t/>
            </a:r>
            <a:endParaRPr b="1" sz="1900"/>
          </a:p>
          <a:p>
            <a:pPr indent="0" lvl="0" marL="0" rtl="0" algn="l">
              <a:lnSpc>
                <a:spcPct val="150000"/>
              </a:lnSpc>
              <a:spcBef>
                <a:spcPts val="800"/>
              </a:spcBef>
              <a:spcAft>
                <a:spcPts val="0"/>
              </a:spcAft>
              <a:buNone/>
            </a:pPr>
            <a:r>
              <a:rPr lang="en-US" sz="1900"/>
              <a:t>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28" name="Google Shape;128;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29" name="Google Shape;129;p18"/>
          <p:cNvPicPr preferRelativeResize="0"/>
          <p:nvPr/>
        </p:nvPicPr>
        <p:blipFill>
          <a:blip r:embed="rId3">
            <a:alphaModFix/>
          </a:blip>
          <a:stretch>
            <a:fillRect/>
          </a:stretch>
        </p:blipFill>
        <p:spPr>
          <a:xfrm>
            <a:off x="1914663" y="973651"/>
            <a:ext cx="8362675" cy="56554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Number</a:t>
            </a:r>
            <a:r>
              <a:rPr lang="en-US" sz="3150">
                <a:highlight>
                  <a:srgbClr val="FFFFFF"/>
                </a:highlight>
              </a:rPr>
              <a:t> Column Data Types </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t/>
            </a:r>
            <a:endParaRPr b="1" sz="1900"/>
          </a:p>
          <a:p>
            <a:pPr indent="0" lvl="0" marL="0" rtl="0" algn="l">
              <a:lnSpc>
                <a:spcPct val="150000"/>
              </a:lnSpc>
              <a:spcBef>
                <a:spcPts val="800"/>
              </a:spcBef>
              <a:spcAft>
                <a:spcPts val="0"/>
              </a:spcAft>
              <a:buNone/>
            </a:pPr>
            <a:r>
              <a:t/>
            </a:r>
            <a:endParaRPr b="1" sz="1900"/>
          </a:p>
          <a:p>
            <a:pPr indent="0" lvl="0" marL="0" rtl="0" algn="l">
              <a:lnSpc>
                <a:spcPct val="150000"/>
              </a:lnSpc>
              <a:spcBef>
                <a:spcPts val="800"/>
              </a:spcBef>
              <a:spcAft>
                <a:spcPts val="0"/>
              </a:spcAft>
              <a:buNone/>
            </a:pPr>
            <a:r>
              <a:rPr lang="en-US" sz="1900"/>
              <a:t>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35" name="Google Shape;135;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36" name="Google Shape;136;p19"/>
          <p:cNvPicPr preferRelativeResize="0"/>
          <p:nvPr/>
        </p:nvPicPr>
        <p:blipFill>
          <a:blip r:embed="rId3">
            <a:alphaModFix/>
          </a:blip>
          <a:stretch>
            <a:fillRect/>
          </a:stretch>
        </p:blipFill>
        <p:spPr>
          <a:xfrm>
            <a:off x="2000100" y="1068100"/>
            <a:ext cx="8191800" cy="5479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Date and Time Data Types</a:t>
            </a:r>
            <a:endParaRPr sz="1800">
              <a:highlight>
                <a:srgbClr val="FFFFFF"/>
              </a:highlight>
            </a:endParaRPr>
          </a:p>
          <a:p>
            <a:pPr indent="0" lvl="0" marL="0" rtl="0" algn="ctr">
              <a:spcBef>
                <a:spcPts val="0"/>
              </a:spcBef>
              <a:spcAft>
                <a:spcPts val="0"/>
              </a:spcAft>
              <a:buClr>
                <a:schemeClr val="dk1"/>
              </a:buClr>
              <a:buSzPts val="2400"/>
              <a:buNone/>
            </a:pPr>
            <a:r>
              <a:rPr lang="en-US" sz="3150">
                <a:highlight>
                  <a:srgbClr val="FFFFFF"/>
                </a:highlight>
              </a:rPr>
              <a:t> </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t/>
            </a:r>
            <a:endParaRPr b="1" sz="1900"/>
          </a:p>
          <a:p>
            <a:pPr indent="0" lvl="0" marL="0" rtl="0" algn="l">
              <a:lnSpc>
                <a:spcPct val="150000"/>
              </a:lnSpc>
              <a:spcBef>
                <a:spcPts val="800"/>
              </a:spcBef>
              <a:spcAft>
                <a:spcPts val="0"/>
              </a:spcAft>
              <a:buNone/>
            </a:pPr>
            <a:r>
              <a:t/>
            </a:r>
            <a:endParaRPr b="1" sz="1900"/>
          </a:p>
          <a:p>
            <a:pPr indent="0" lvl="0" marL="0" rtl="0" algn="l">
              <a:lnSpc>
                <a:spcPct val="150000"/>
              </a:lnSpc>
              <a:spcBef>
                <a:spcPts val="800"/>
              </a:spcBef>
              <a:spcAft>
                <a:spcPts val="0"/>
              </a:spcAft>
              <a:buNone/>
            </a:pPr>
            <a:r>
              <a:rPr lang="en-US" sz="1900"/>
              <a:t>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42" name="Google Shape;142;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43" name="Google Shape;143;p20"/>
          <p:cNvPicPr preferRelativeResize="0"/>
          <p:nvPr/>
        </p:nvPicPr>
        <p:blipFill>
          <a:blip r:embed="rId3">
            <a:alphaModFix/>
          </a:blip>
          <a:stretch>
            <a:fillRect/>
          </a:stretch>
        </p:blipFill>
        <p:spPr>
          <a:xfrm>
            <a:off x="1031975" y="1584387"/>
            <a:ext cx="10128026" cy="3689226"/>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The CREATE TABLE Query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800"/>
              </a:spcBef>
              <a:spcAft>
                <a:spcPts val="0"/>
              </a:spcAft>
              <a:buNone/>
            </a:pPr>
            <a:r>
              <a:rPr lang="en-US" sz="1900"/>
              <a:t>		</a:t>
            </a:r>
            <a:r>
              <a:rPr b="1" lang="en-US" sz="1900"/>
              <a:t>Primary Key</a:t>
            </a:r>
            <a:r>
              <a:rPr b="1" lang="en-US" sz="1900"/>
              <a:t> - </a:t>
            </a:r>
            <a:r>
              <a:rPr lang="en-US" sz="1900"/>
              <a:t>Once we have all the columns we want in the table we can add in the CREATE</a:t>
            </a:r>
            <a:br>
              <a:rPr lang="en-US" sz="1900"/>
            </a:br>
            <a:r>
              <a:rPr lang="en-US" sz="1900"/>
              <a:t>		query the primary key: </a:t>
            </a:r>
            <a:endParaRPr sz="1900"/>
          </a:p>
          <a:p>
            <a:pPr indent="0" lvl="0" marL="0" rtl="0" algn="l">
              <a:lnSpc>
                <a:spcPct val="150000"/>
              </a:lnSpc>
              <a:spcBef>
                <a:spcPts val="800"/>
              </a:spcBef>
              <a:spcAft>
                <a:spcPts val="0"/>
              </a:spcAft>
              <a:buNone/>
            </a:pPr>
            <a:r>
              <a:rPr lang="en-US" sz="1900"/>
              <a:t>						</a:t>
            </a:r>
            <a:endParaRPr sz="1900"/>
          </a:p>
          <a:p>
            <a:pPr indent="457200" lvl="0" marL="3200400" rtl="0" algn="l">
              <a:lnSpc>
                <a:spcPct val="150000"/>
              </a:lnSpc>
              <a:spcBef>
                <a:spcPts val="800"/>
              </a:spcBef>
              <a:spcAft>
                <a:spcPts val="0"/>
              </a:spcAft>
              <a:buNone/>
            </a:pPr>
            <a:r>
              <a:rPr lang="en-US" sz="1900"/>
              <a:t>PRIMARY KEY ({</a:t>
            </a:r>
            <a:r>
              <a:rPr lang="en-US" sz="1900"/>
              <a:t>column</a:t>
            </a:r>
            <a:r>
              <a:rPr lang="en-US" sz="1900"/>
              <a:t> name})</a:t>
            </a:r>
            <a:endParaRPr sz="1900"/>
          </a:p>
          <a:p>
            <a:pPr indent="0" lvl="0" marL="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rPr b="1" lang="en-US" sz="1900"/>
              <a:t>Example: </a:t>
            </a:r>
            <a:br>
              <a:rPr lang="en-US" sz="1900"/>
            </a:br>
            <a:r>
              <a:rPr lang="en-US" sz="1900"/>
              <a:t>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50" name="Google Shape;150;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51" name="Google Shape;151;p21"/>
          <p:cNvSpPr/>
          <p:nvPr/>
        </p:nvSpPr>
        <p:spPr>
          <a:xfrm>
            <a:off x="4152625" y="2835875"/>
            <a:ext cx="3708600" cy="53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1"/>
          <p:cNvPicPr preferRelativeResize="0"/>
          <p:nvPr/>
        </p:nvPicPr>
        <p:blipFill>
          <a:blip r:embed="rId3">
            <a:alphaModFix/>
          </a:blip>
          <a:stretch>
            <a:fillRect/>
          </a:stretch>
        </p:blipFill>
        <p:spPr>
          <a:xfrm>
            <a:off x="2754700" y="4078475"/>
            <a:ext cx="4698750" cy="2228550"/>
          </a:xfrm>
          <a:prstGeom prst="rect">
            <a:avLst/>
          </a:prstGeom>
          <a:noFill/>
          <a:ln>
            <a:noFill/>
          </a:ln>
        </p:spPr>
      </p:pic>
      <p:sp>
        <p:nvSpPr>
          <p:cNvPr id="153" name="Google Shape;153;p21"/>
          <p:cNvSpPr txBox="1"/>
          <p:nvPr/>
        </p:nvSpPr>
        <p:spPr>
          <a:xfrm>
            <a:off x="8487225" y="3757750"/>
            <a:ext cx="2926200" cy="9954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When configuring a primary key, we have to also add NOT NULL to the primary key column. Meaning this field can’t be null</a:t>
            </a:r>
            <a:endParaRPr/>
          </a:p>
          <a:p>
            <a:pPr indent="0" lvl="0" marL="0" rtl="0" algn="l">
              <a:spcBef>
                <a:spcPts val="0"/>
              </a:spcBef>
              <a:spcAft>
                <a:spcPts val="0"/>
              </a:spcAft>
              <a:buNone/>
            </a:pPr>
            <a:r>
              <a:t/>
            </a:r>
            <a:endParaRPr/>
          </a:p>
        </p:txBody>
      </p:sp>
      <p:cxnSp>
        <p:nvCxnSpPr>
          <p:cNvPr id="154" name="Google Shape;154;p21"/>
          <p:cNvCxnSpPr>
            <a:stCxn id="153" idx="1"/>
          </p:cNvCxnSpPr>
          <p:nvPr/>
        </p:nvCxnSpPr>
        <p:spPr>
          <a:xfrm flipH="1">
            <a:off x="5353125" y="4255450"/>
            <a:ext cx="3134100" cy="390900"/>
          </a:xfrm>
          <a:prstGeom prst="straightConnector1">
            <a:avLst/>
          </a:prstGeom>
          <a:noFill/>
          <a:ln cap="flat" cmpd="sng" w="38100">
            <a:solidFill>
              <a:srgbClr val="FF0000"/>
            </a:solidFill>
            <a:prstDash val="solid"/>
            <a:round/>
            <a:headEnd len="med" w="med" type="none"/>
            <a:tailEnd len="med" w="med" type="triangle"/>
          </a:ln>
        </p:spPr>
      </p:cxnSp>
      <p:pic>
        <p:nvPicPr>
          <p:cNvPr id="155" name="Google Shape;155;p21"/>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