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24b70c2e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724b70c2e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724b70c2e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0724b70c2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24b70c2e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0724b70c2e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24b70c2e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0724b70c2e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8d0d5f0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078d0d5f0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724b70c2e_0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0724b70c2e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862c74f9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0862c74f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f24c05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91f24c05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1f24c05d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91f24c05d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1f24c05d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91f24c05d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98e2c3258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e98e2c3258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1f24c05d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91f24c05d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3244c48a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53244c48a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724b70c2e_0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0724b70c2e_0_3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t/>
            </a:r>
            <a:endParaRPr/>
          </a:p>
        </p:txBody>
      </p:sp>
      <p:sp>
        <p:nvSpPr>
          <p:cNvPr id="268" name="Google Shape;268;g10724b70c2e_0_3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24b70c2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0724b70c2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d46bf6ed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ed46bf6ed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24b70c2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0724b70c2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24b70c2e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724b70c2e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24b70c2e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0724b70c2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24b70c2e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724b70c2e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724b70c2e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0724b70c2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0" marR="0" rtl="0" algn="l">
              <a:spcBef>
                <a:spcPts val="0"/>
              </a:spcBef>
              <a:buNone/>
              <a:defRPr b="0" i="0" sz="1200" u="none" cap="none" strike="noStrike">
                <a:solidFill>
                  <a:srgbClr val="888888"/>
                </a:solidFill>
                <a:latin typeface="Arial"/>
                <a:ea typeface="Arial"/>
                <a:cs typeface="Arial"/>
                <a:sym typeface="Arial"/>
              </a:defRPr>
            </a:lvl2pPr>
            <a:lvl3pPr indent="0" lvl="2" marL="0" marR="0" rtl="0" algn="l">
              <a:spcBef>
                <a:spcPts val="0"/>
              </a:spcBef>
              <a:buNone/>
              <a:defRPr b="0" i="0" sz="1200" u="none" cap="none" strike="noStrike">
                <a:solidFill>
                  <a:srgbClr val="888888"/>
                </a:solidFill>
                <a:latin typeface="Arial"/>
                <a:ea typeface="Arial"/>
                <a:cs typeface="Arial"/>
                <a:sym typeface="Arial"/>
              </a:defRPr>
            </a:lvl3pPr>
            <a:lvl4pPr indent="0" lvl="3" marL="0" marR="0" rtl="0" algn="l">
              <a:spcBef>
                <a:spcPts val="0"/>
              </a:spcBef>
              <a:buNone/>
              <a:defRPr b="0" i="0" sz="1200" u="none" cap="none" strike="noStrike">
                <a:solidFill>
                  <a:srgbClr val="888888"/>
                </a:solidFill>
                <a:latin typeface="Arial"/>
                <a:ea typeface="Arial"/>
                <a:cs typeface="Arial"/>
                <a:sym typeface="Arial"/>
              </a:defRPr>
            </a:lvl4pPr>
            <a:lvl5pPr indent="0" lvl="4" marL="0" marR="0" rtl="0" algn="l">
              <a:spcBef>
                <a:spcPts val="0"/>
              </a:spcBef>
              <a:buNone/>
              <a:defRPr b="0" i="0" sz="1200" u="none" cap="none" strike="noStrike">
                <a:solidFill>
                  <a:srgbClr val="888888"/>
                </a:solidFill>
                <a:latin typeface="Arial"/>
                <a:ea typeface="Arial"/>
                <a:cs typeface="Arial"/>
                <a:sym typeface="Arial"/>
              </a:defRPr>
            </a:lvl5pPr>
            <a:lvl6pPr indent="0" lvl="5" marL="0" marR="0" rtl="0" algn="l">
              <a:spcBef>
                <a:spcPts val="0"/>
              </a:spcBef>
              <a:buNone/>
              <a:defRPr b="0" i="0" sz="1200" u="none" cap="none" strike="noStrike">
                <a:solidFill>
                  <a:srgbClr val="888888"/>
                </a:solidFill>
                <a:latin typeface="Arial"/>
                <a:ea typeface="Arial"/>
                <a:cs typeface="Arial"/>
                <a:sym typeface="Arial"/>
              </a:defRPr>
            </a:lvl6pPr>
            <a:lvl7pPr indent="0" lvl="6" marL="0" marR="0" rtl="0" algn="l">
              <a:spcBef>
                <a:spcPts val="0"/>
              </a:spcBef>
              <a:buNone/>
              <a:defRPr b="0" i="0" sz="1200" u="none" cap="none" strike="noStrike">
                <a:solidFill>
                  <a:srgbClr val="888888"/>
                </a:solidFill>
                <a:latin typeface="Arial"/>
                <a:ea typeface="Arial"/>
                <a:cs typeface="Arial"/>
                <a:sym typeface="Arial"/>
              </a:defRPr>
            </a:lvl7pPr>
            <a:lvl8pPr indent="0" lvl="7" marL="0" marR="0" rtl="0" algn="l">
              <a:spcBef>
                <a:spcPts val="0"/>
              </a:spcBef>
              <a:buNone/>
              <a:defRPr b="0" i="0" sz="1200" u="none" cap="none" strike="noStrike">
                <a:solidFill>
                  <a:srgbClr val="888888"/>
                </a:solidFill>
                <a:latin typeface="Arial"/>
                <a:ea typeface="Arial"/>
                <a:cs typeface="Arial"/>
                <a:sym typeface="Arial"/>
              </a:defRPr>
            </a:lvl8pPr>
            <a:lvl9pPr indent="0" lvl="8" marL="0" marR="0" rtl="0" algn="l">
              <a:spcBef>
                <a:spcPts val="0"/>
              </a:spcBef>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bairesdev.com/blog/good-great-developer/"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 Id="rId11" Type="http://schemas.openxmlformats.org/officeDocument/2006/relationships/image" Target="../media/image10.png"/><Relationship Id="rId10" Type="http://schemas.openxmlformats.org/officeDocument/2006/relationships/image" Target="../media/image12.png"/><Relationship Id="rId12"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9" name="Google Shape;89;p13"/>
          <p:cNvSpPr txBox="1"/>
          <p:nvPr/>
        </p:nvSpPr>
        <p:spPr>
          <a:xfrm>
            <a:off x="13" y="215650"/>
            <a:ext cx="12192000" cy="822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br>
              <a:rPr lang="en-US" sz="3000">
                <a:solidFill>
                  <a:srgbClr val="595959"/>
                </a:solidFill>
              </a:rPr>
            </a:br>
            <a:endParaRPr sz="1600">
              <a:solidFill>
                <a:srgbClr val="595959"/>
              </a:solidFill>
            </a:endParaRPr>
          </a:p>
        </p:txBody>
      </p:sp>
      <p:pic>
        <p:nvPicPr>
          <p:cNvPr id="90" name="Google Shape;90;p1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91" name="Google Shape;91;p13"/>
          <p:cNvPicPr preferRelativeResize="0"/>
          <p:nvPr/>
        </p:nvPicPr>
        <p:blipFill>
          <a:blip r:embed="rId4">
            <a:alphaModFix/>
          </a:blip>
          <a:stretch>
            <a:fillRect/>
          </a:stretch>
        </p:blipFill>
        <p:spPr>
          <a:xfrm>
            <a:off x="2024075" y="668050"/>
            <a:ext cx="8143850" cy="543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rPr lang="en-US" sz="2300"/>
              <a:t>		</a:t>
            </a:r>
            <a:endParaRPr sz="2300"/>
          </a:p>
          <a:p>
            <a:pPr indent="0" lvl="0" marL="0" rtl="0" algn="l">
              <a:lnSpc>
                <a:spcPct val="115000"/>
              </a:lnSpc>
              <a:spcBef>
                <a:spcPts val="800"/>
              </a:spcBef>
              <a:spcAft>
                <a:spcPts val="0"/>
              </a:spcAft>
              <a:buNone/>
            </a:pPr>
            <a:r>
              <a:t/>
            </a:r>
            <a:endParaRPr sz="2300"/>
          </a:p>
          <a:p>
            <a:pPr indent="0" lvl="0" marL="0" rtl="0" algn="l">
              <a:lnSpc>
                <a:spcPct val="115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t/>
            </a:r>
            <a:endParaRPr sz="1900"/>
          </a:p>
        </p:txBody>
      </p:sp>
      <p:sp>
        <p:nvSpPr>
          <p:cNvPr id="173" name="Google Shape;17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4" name="Google Shape;174;p22"/>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5" name="Google Shape;175;p22"/>
          <p:cNvPicPr preferRelativeResize="0"/>
          <p:nvPr/>
        </p:nvPicPr>
        <p:blipFill>
          <a:blip r:embed="rId3">
            <a:alphaModFix/>
          </a:blip>
          <a:stretch>
            <a:fillRect/>
          </a:stretch>
        </p:blipFill>
        <p:spPr>
          <a:xfrm>
            <a:off x="2522400" y="459450"/>
            <a:ext cx="7437150" cy="5113050"/>
          </a:xfrm>
          <a:prstGeom prst="rect">
            <a:avLst/>
          </a:prstGeom>
          <a:noFill/>
          <a:ln>
            <a:noFill/>
          </a:ln>
        </p:spPr>
      </p:pic>
      <p:pic>
        <p:nvPicPr>
          <p:cNvPr id="176" name="Google Shape;176;p22"/>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rPr lang="en-US" sz="2300"/>
              <a:t>		</a:t>
            </a:r>
            <a:endParaRPr sz="2300"/>
          </a:p>
          <a:p>
            <a:pPr indent="0" lvl="0" marL="0" rtl="0" algn="l">
              <a:lnSpc>
                <a:spcPct val="115000"/>
              </a:lnSpc>
              <a:spcBef>
                <a:spcPts val="800"/>
              </a:spcBef>
              <a:spcAft>
                <a:spcPts val="0"/>
              </a:spcAft>
              <a:buNone/>
            </a:pPr>
            <a:r>
              <a:t/>
            </a:r>
            <a:endParaRPr sz="2300"/>
          </a:p>
          <a:p>
            <a:pPr indent="0" lvl="0" marL="0" rtl="0" algn="l">
              <a:lnSpc>
                <a:spcPct val="115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t/>
            </a:r>
            <a:endParaRPr sz="1900"/>
          </a:p>
        </p:txBody>
      </p:sp>
      <p:sp>
        <p:nvSpPr>
          <p:cNvPr id="182" name="Google Shape;18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3" name="Google Shape;183;p23"/>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4" name="Google Shape;184;p23"/>
          <p:cNvPicPr preferRelativeResize="0"/>
          <p:nvPr/>
        </p:nvPicPr>
        <p:blipFill>
          <a:blip r:embed="rId3">
            <a:alphaModFix/>
          </a:blip>
          <a:stretch>
            <a:fillRect/>
          </a:stretch>
        </p:blipFill>
        <p:spPr>
          <a:xfrm>
            <a:off x="2972950" y="173500"/>
            <a:ext cx="6246090" cy="4223776"/>
          </a:xfrm>
          <a:prstGeom prst="rect">
            <a:avLst/>
          </a:prstGeom>
          <a:noFill/>
          <a:ln>
            <a:noFill/>
          </a:ln>
        </p:spPr>
      </p:pic>
      <p:pic>
        <p:nvPicPr>
          <p:cNvPr id="185" name="Google Shape;185;p23"/>
          <p:cNvPicPr preferRelativeResize="0"/>
          <p:nvPr/>
        </p:nvPicPr>
        <p:blipFill>
          <a:blip r:embed="rId4">
            <a:alphaModFix/>
          </a:blip>
          <a:stretch>
            <a:fillRect/>
          </a:stretch>
        </p:blipFill>
        <p:spPr>
          <a:xfrm>
            <a:off x="2927825" y="4397275"/>
            <a:ext cx="6336327" cy="232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Why people want to work in the high tech?</a:t>
            </a:r>
            <a:endParaRPr sz="3000"/>
          </a:p>
          <a:p>
            <a:pPr indent="0" lvl="0" marL="0" rtl="0" algn="l">
              <a:lnSpc>
                <a:spcPct val="115000"/>
              </a:lnSpc>
              <a:spcBef>
                <a:spcPts val="800"/>
              </a:spcBef>
              <a:spcAft>
                <a:spcPts val="0"/>
              </a:spcAft>
              <a:buNone/>
            </a:pPr>
            <a:r>
              <a:rPr lang="en-US" sz="2300"/>
              <a:t>		</a:t>
            </a:r>
            <a:endParaRPr sz="2300"/>
          </a:p>
          <a:p>
            <a:pPr indent="-349250" lvl="0" marL="1371600" rtl="0" algn="l">
              <a:lnSpc>
                <a:spcPct val="115000"/>
              </a:lnSpc>
              <a:spcBef>
                <a:spcPts val="800"/>
              </a:spcBef>
              <a:spcAft>
                <a:spcPts val="0"/>
              </a:spcAft>
              <a:buSzPts val="1900"/>
              <a:buChar char="●"/>
            </a:pPr>
            <a:r>
              <a:rPr b="1" lang="en-US" sz="1900"/>
              <a:t>Challenge and Promotions</a:t>
            </a:r>
            <a:r>
              <a:rPr b="1" lang="en-US" sz="2300"/>
              <a:t>:</a:t>
            </a:r>
            <a:endParaRPr b="1" sz="2300"/>
          </a:p>
          <a:p>
            <a:pPr indent="0" lvl="0" marL="1371600" rtl="0" algn="l">
              <a:lnSpc>
                <a:spcPct val="115000"/>
              </a:lnSpc>
              <a:spcBef>
                <a:spcPts val="800"/>
              </a:spcBef>
              <a:spcAft>
                <a:spcPts val="0"/>
              </a:spcAft>
              <a:buNone/>
            </a:pPr>
            <a:r>
              <a:rPr lang="en-US" sz="1900"/>
              <a:t>High tech companies are known for their ability and willingness to promote excellent employees. </a:t>
            </a:r>
            <a:br>
              <a:rPr lang="en-US" sz="1900"/>
            </a:br>
            <a:br>
              <a:rPr lang="en-US" sz="1900"/>
            </a:br>
            <a:r>
              <a:rPr lang="en-US" sz="1900"/>
              <a:t>Promotions can be at the </a:t>
            </a:r>
            <a:r>
              <a:rPr b="1" lang="en-US" sz="1900"/>
              <a:t>managerial level </a:t>
            </a:r>
            <a:r>
              <a:rPr lang="en-US" sz="1900"/>
              <a:t>or at the </a:t>
            </a:r>
            <a:r>
              <a:rPr b="1" lang="en-US" sz="1900"/>
              <a:t>professional level </a:t>
            </a:r>
            <a:r>
              <a:rPr lang="en-US" sz="1900"/>
              <a:t>and in most cases will involve with upgrading your contract conditions (higher salary, more vacation days exc…)</a:t>
            </a:r>
            <a:endParaRPr sz="1900"/>
          </a:p>
          <a:p>
            <a:pPr indent="0" lvl="0" marL="1371600" rtl="0" algn="l">
              <a:lnSpc>
                <a:spcPct val="115000"/>
              </a:lnSpc>
              <a:spcBef>
                <a:spcPts val="800"/>
              </a:spcBef>
              <a:spcAft>
                <a:spcPts val="0"/>
              </a:spcAft>
              <a:buNone/>
            </a:pPr>
            <a:r>
              <a:rPr lang="en-US" sz="1900"/>
              <a:t>For example:</a:t>
            </a:r>
            <a:endParaRPr sz="1900"/>
          </a:p>
          <a:p>
            <a:pPr indent="-349250" lvl="0" marL="1828800" rtl="0" algn="l">
              <a:lnSpc>
                <a:spcPct val="115000"/>
              </a:lnSpc>
              <a:spcBef>
                <a:spcPts val="800"/>
              </a:spcBef>
              <a:spcAft>
                <a:spcPts val="0"/>
              </a:spcAft>
              <a:buSzPts val="1900"/>
              <a:buChar char="●"/>
            </a:pPr>
            <a:r>
              <a:rPr lang="en-US" sz="1900"/>
              <a:t>Manual QA can </a:t>
            </a:r>
            <a:r>
              <a:rPr lang="en-US" sz="1900"/>
              <a:t>change</a:t>
            </a:r>
            <a:r>
              <a:rPr lang="en-US" sz="1900"/>
              <a:t> his role </a:t>
            </a:r>
            <a:r>
              <a:rPr lang="en-US" sz="1900"/>
              <a:t>to automation QA developer</a:t>
            </a:r>
            <a:endParaRPr sz="1900"/>
          </a:p>
          <a:p>
            <a:pPr indent="-349250" lvl="0" marL="1828800" rtl="0" algn="l">
              <a:lnSpc>
                <a:spcPct val="115000"/>
              </a:lnSpc>
              <a:spcBef>
                <a:spcPts val="0"/>
              </a:spcBef>
              <a:spcAft>
                <a:spcPts val="0"/>
              </a:spcAft>
              <a:buSzPts val="1900"/>
              <a:buChar char="●"/>
            </a:pPr>
            <a:r>
              <a:rPr lang="en-US" sz="1900"/>
              <a:t>Data analyst can change his role to Data scientist or Data engineer </a:t>
            </a:r>
            <a:endParaRPr sz="1900"/>
          </a:p>
          <a:p>
            <a:pPr indent="-349250" lvl="0" marL="1828800" rtl="0" algn="l">
              <a:lnSpc>
                <a:spcPct val="115000"/>
              </a:lnSpc>
              <a:spcBef>
                <a:spcPts val="0"/>
              </a:spcBef>
              <a:spcAft>
                <a:spcPts val="0"/>
              </a:spcAft>
              <a:buSzPts val="1900"/>
              <a:buChar char="●"/>
            </a:pPr>
            <a:r>
              <a:rPr lang="en-US" sz="1900"/>
              <a:t>AI developer can be promoted to Team Lead (managerial level) or to Senior Developer (professional level)</a:t>
            </a:r>
            <a:endParaRPr sz="1900"/>
          </a:p>
        </p:txBody>
      </p:sp>
      <p:sp>
        <p:nvSpPr>
          <p:cNvPr id="191" name="Google Shape;191;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2" name="Google Shape;192;p24"/>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3" name="Google Shape;193;p24"/>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Why people want to work in the high tech?</a:t>
            </a:r>
            <a:endParaRPr sz="3000"/>
          </a:p>
          <a:p>
            <a:pPr indent="0" lvl="0" marL="0" rtl="0" algn="l">
              <a:lnSpc>
                <a:spcPct val="115000"/>
              </a:lnSpc>
              <a:spcBef>
                <a:spcPts val="800"/>
              </a:spcBef>
              <a:spcAft>
                <a:spcPts val="0"/>
              </a:spcAft>
              <a:buNone/>
            </a:pPr>
            <a:r>
              <a:rPr lang="en-US" sz="2300"/>
              <a:t>		</a:t>
            </a:r>
            <a:endParaRPr sz="2300"/>
          </a:p>
          <a:p>
            <a:pPr indent="-349250" lvl="0" marL="1371600" rtl="0" algn="l">
              <a:lnSpc>
                <a:spcPct val="150000"/>
              </a:lnSpc>
              <a:spcBef>
                <a:spcPts val="800"/>
              </a:spcBef>
              <a:spcAft>
                <a:spcPts val="0"/>
              </a:spcAft>
              <a:buSzPts val="1900"/>
              <a:buChar char="●"/>
            </a:pPr>
            <a:r>
              <a:rPr b="1" lang="en-US" sz="1900"/>
              <a:t>Amazing work conditions</a:t>
            </a:r>
            <a:r>
              <a:rPr b="1" lang="en-US" sz="2300"/>
              <a:t>:</a:t>
            </a:r>
            <a:br>
              <a:rPr b="1" lang="en-US" sz="2300"/>
            </a:br>
            <a:r>
              <a:rPr lang="en-US" sz="1900"/>
              <a:t>In almost every high tech company you will get:</a:t>
            </a:r>
            <a:endParaRPr sz="1900"/>
          </a:p>
          <a:p>
            <a:pPr indent="-349250" lvl="1" marL="1828800" rtl="0" algn="l">
              <a:lnSpc>
                <a:spcPct val="150000"/>
              </a:lnSpc>
              <a:spcBef>
                <a:spcPts val="0"/>
              </a:spcBef>
              <a:spcAft>
                <a:spcPts val="0"/>
              </a:spcAft>
              <a:buSzPts val="1900"/>
              <a:buChar char="○"/>
            </a:pPr>
            <a:r>
              <a:rPr lang="en-US" sz="1900"/>
              <a:t>Between 17 - 24 vacation days</a:t>
            </a:r>
            <a:endParaRPr sz="1900"/>
          </a:p>
          <a:p>
            <a:pPr indent="-349250" lvl="1" marL="1828800" rtl="0" algn="l">
              <a:lnSpc>
                <a:spcPct val="150000"/>
              </a:lnSpc>
              <a:spcBef>
                <a:spcPts val="0"/>
              </a:spcBef>
              <a:spcAft>
                <a:spcPts val="0"/>
              </a:spcAft>
              <a:buSzPts val="1900"/>
              <a:buChar char="○"/>
            </a:pPr>
            <a:r>
              <a:rPr lang="en-US" sz="1900"/>
              <a:t>Sick days payment starting from the first day</a:t>
            </a:r>
            <a:endParaRPr sz="1900"/>
          </a:p>
          <a:p>
            <a:pPr indent="-349250" lvl="1" marL="1828800" rtl="0" algn="l">
              <a:lnSpc>
                <a:spcPct val="150000"/>
              </a:lnSpc>
              <a:spcBef>
                <a:spcPts val="0"/>
              </a:spcBef>
              <a:spcAft>
                <a:spcPts val="0"/>
              </a:spcAft>
              <a:buSzPts val="1900"/>
              <a:buChar char="○"/>
            </a:pPr>
            <a:r>
              <a:rPr lang="en-US" sz="1900"/>
              <a:t>Pension and “Keren Hishtalmot” on your entire salary amount</a:t>
            </a:r>
            <a:endParaRPr sz="1900"/>
          </a:p>
          <a:p>
            <a:pPr indent="-349250" lvl="1" marL="1828800" rtl="0" algn="l">
              <a:lnSpc>
                <a:spcPct val="150000"/>
              </a:lnSpc>
              <a:spcBef>
                <a:spcPts val="0"/>
              </a:spcBef>
              <a:spcAft>
                <a:spcPts val="0"/>
              </a:spcAft>
              <a:buSzPts val="1900"/>
              <a:buChar char="○"/>
            </a:pPr>
            <a:r>
              <a:rPr lang="en-US" sz="1900"/>
              <a:t>No clock hours required </a:t>
            </a:r>
            <a:br>
              <a:rPr lang="en-US" sz="1900"/>
            </a:br>
            <a:r>
              <a:rPr lang="en-US" sz="1900"/>
              <a:t>(You will be magared according to your work and not how much time you spent in the office )</a:t>
            </a:r>
            <a:endParaRPr sz="1900"/>
          </a:p>
          <a:p>
            <a:pPr indent="-349250" lvl="1" marL="1828800" rtl="0" algn="l">
              <a:lnSpc>
                <a:spcPct val="150000"/>
              </a:lnSpc>
              <a:spcBef>
                <a:spcPts val="0"/>
              </a:spcBef>
              <a:spcAft>
                <a:spcPts val="0"/>
              </a:spcAft>
              <a:buSzPts val="1900"/>
              <a:buChar char="○"/>
            </a:pPr>
            <a:r>
              <a:rPr lang="en-US" sz="1900"/>
              <a:t>Hybrid environment - working from the office and from your home </a:t>
            </a:r>
            <a:endParaRPr sz="1900"/>
          </a:p>
          <a:p>
            <a:pPr indent="0" lvl="0" marL="3200400" rtl="0" algn="l">
              <a:lnSpc>
                <a:spcPct val="115000"/>
              </a:lnSpc>
              <a:spcBef>
                <a:spcPts val="800"/>
              </a:spcBef>
              <a:spcAft>
                <a:spcPts val="800"/>
              </a:spcAft>
              <a:buNone/>
            </a:pPr>
            <a:r>
              <a:t/>
            </a:r>
            <a:endParaRPr sz="1900"/>
          </a:p>
        </p:txBody>
      </p:sp>
      <p:sp>
        <p:nvSpPr>
          <p:cNvPr id="199" name="Google Shape;199;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0" name="Google Shape;200;p25"/>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1" name="Google Shape;201;p25"/>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Why people want to work in the high tech?</a:t>
            </a:r>
            <a:endParaRPr sz="3000"/>
          </a:p>
          <a:p>
            <a:pPr indent="0" lvl="0" marL="0" rtl="0" algn="l">
              <a:lnSpc>
                <a:spcPct val="115000"/>
              </a:lnSpc>
              <a:spcBef>
                <a:spcPts val="800"/>
              </a:spcBef>
              <a:spcAft>
                <a:spcPts val="0"/>
              </a:spcAft>
              <a:buNone/>
            </a:pPr>
            <a:r>
              <a:rPr lang="en-US" sz="2300"/>
              <a:t>		</a:t>
            </a:r>
            <a:endParaRPr sz="2300"/>
          </a:p>
          <a:p>
            <a:pPr indent="-349250" lvl="0" marL="1371600" rtl="0" algn="l">
              <a:lnSpc>
                <a:spcPct val="150000"/>
              </a:lnSpc>
              <a:spcBef>
                <a:spcPts val="800"/>
              </a:spcBef>
              <a:spcAft>
                <a:spcPts val="0"/>
              </a:spcAft>
              <a:buSzPts val="1900"/>
              <a:buChar char="●"/>
            </a:pPr>
            <a:r>
              <a:rPr b="1" lang="en-US" sz="1900"/>
              <a:t>Other “Pinukim”</a:t>
            </a:r>
            <a:r>
              <a:rPr b="1" lang="en-US" sz="2300"/>
              <a:t>:</a:t>
            </a:r>
            <a:endParaRPr b="1" sz="2300"/>
          </a:p>
          <a:p>
            <a:pPr indent="-349250" lvl="1" marL="1828800" rtl="0" algn="l">
              <a:lnSpc>
                <a:spcPct val="150000"/>
              </a:lnSpc>
              <a:spcBef>
                <a:spcPts val="0"/>
              </a:spcBef>
              <a:spcAft>
                <a:spcPts val="0"/>
              </a:spcAft>
              <a:buSzPts val="1900"/>
              <a:buChar char="○"/>
            </a:pPr>
            <a:r>
              <a:rPr lang="en-US" sz="1900"/>
              <a:t>10bis / Cibus</a:t>
            </a:r>
            <a:endParaRPr sz="1900"/>
          </a:p>
          <a:p>
            <a:pPr indent="-349250" lvl="1" marL="1828800" rtl="0" algn="l">
              <a:lnSpc>
                <a:spcPct val="150000"/>
              </a:lnSpc>
              <a:spcBef>
                <a:spcPts val="0"/>
              </a:spcBef>
              <a:spcAft>
                <a:spcPts val="0"/>
              </a:spcAft>
              <a:buSzPts val="1900"/>
              <a:buChar char="○"/>
            </a:pPr>
            <a:r>
              <a:rPr lang="en-US" sz="1900"/>
              <a:t>Food and drinks will be available anytime you want in the company kitchen </a:t>
            </a:r>
            <a:endParaRPr sz="1900"/>
          </a:p>
          <a:p>
            <a:pPr indent="-349250" lvl="1" marL="1828800" rtl="0" algn="l">
              <a:lnSpc>
                <a:spcPct val="150000"/>
              </a:lnSpc>
              <a:spcBef>
                <a:spcPts val="0"/>
              </a:spcBef>
              <a:spcAft>
                <a:spcPts val="0"/>
              </a:spcAft>
              <a:buSzPts val="1900"/>
              <a:buChar char="○"/>
            </a:pPr>
            <a:r>
              <a:rPr lang="en-US" sz="1900"/>
              <a:t>Amazing gifts for holidays and birthdays</a:t>
            </a:r>
            <a:endParaRPr sz="1900"/>
          </a:p>
          <a:p>
            <a:pPr indent="-349250" lvl="1" marL="1828800" rtl="0" algn="l">
              <a:lnSpc>
                <a:spcPct val="150000"/>
              </a:lnSpc>
              <a:spcBef>
                <a:spcPts val="0"/>
              </a:spcBef>
              <a:spcAft>
                <a:spcPts val="0"/>
              </a:spcAft>
              <a:buSzPts val="1900"/>
              <a:buChar char="○"/>
            </a:pPr>
            <a:r>
              <a:rPr lang="en-US" sz="1900"/>
              <a:t>Company events and parties happening, on average, every couple of months </a:t>
            </a:r>
            <a:endParaRPr sz="1900"/>
          </a:p>
          <a:p>
            <a:pPr indent="-349250" lvl="1" marL="1828800" rtl="0" algn="l">
              <a:lnSpc>
                <a:spcPct val="150000"/>
              </a:lnSpc>
              <a:spcBef>
                <a:spcPts val="0"/>
              </a:spcBef>
              <a:spcAft>
                <a:spcPts val="0"/>
              </a:spcAft>
              <a:buSzPts val="1900"/>
              <a:buChar char="○"/>
            </a:pPr>
            <a:r>
              <a:rPr lang="en-US" sz="1900"/>
              <a:t>Company trip, on average, once a year (sometimes it will include a flight :)</a:t>
            </a:r>
            <a:endParaRPr sz="1900"/>
          </a:p>
          <a:p>
            <a:pPr indent="0" lvl="0" marL="0" rtl="0" algn="l">
              <a:lnSpc>
                <a:spcPct val="115000"/>
              </a:lnSpc>
              <a:spcBef>
                <a:spcPts val="800"/>
              </a:spcBef>
              <a:spcAft>
                <a:spcPts val="800"/>
              </a:spcAft>
              <a:buNone/>
            </a:pPr>
            <a:r>
              <a:t/>
            </a:r>
            <a:endParaRPr sz="1900"/>
          </a:p>
        </p:txBody>
      </p:sp>
      <p:sp>
        <p:nvSpPr>
          <p:cNvPr id="207" name="Google Shape;207;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8" name="Google Shape;208;p26"/>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9" name="Google Shape;209;p2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How to become an AI Developer?</a:t>
            </a:r>
            <a:endParaRPr sz="3000"/>
          </a:p>
          <a:p>
            <a:pPr indent="0" lvl="0" marL="0" rtl="0" algn="l">
              <a:lnSpc>
                <a:spcPct val="115000"/>
              </a:lnSpc>
              <a:spcBef>
                <a:spcPts val="800"/>
              </a:spcBef>
              <a:spcAft>
                <a:spcPts val="0"/>
              </a:spcAft>
              <a:buNone/>
            </a:pPr>
            <a:r>
              <a:rPr lang="en-US" sz="2300"/>
              <a:t>		</a:t>
            </a:r>
            <a:endParaRPr sz="2300"/>
          </a:p>
          <a:p>
            <a:pPr indent="-336550" lvl="0" marL="1371600" rtl="0" algn="l">
              <a:lnSpc>
                <a:spcPct val="150000"/>
              </a:lnSpc>
              <a:spcBef>
                <a:spcPts val="800"/>
              </a:spcBef>
              <a:spcAft>
                <a:spcPts val="0"/>
              </a:spcAft>
              <a:buSzPts val="1700"/>
              <a:buChar char="●"/>
            </a:pPr>
            <a:r>
              <a:rPr b="1" lang="en-US" sz="1700"/>
              <a:t>The traditional path - </a:t>
            </a:r>
            <a:r>
              <a:rPr lang="en-US" sz="1700"/>
              <a:t>Successfully graduate with a Computer Science / Industrial Management or software engineering degree from a known institution.</a:t>
            </a:r>
            <a:br>
              <a:rPr lang="en-US" sz="1700"/>
            </a:br>
            <a:r>
              <a:rPr b="1" lang="en-US" sz="1700"/>
              <a:t>Average Time to enter: </a:t>
            </a:r>
            <a:r>
              <a:rPr lang="en-US" sz="1700"/>
              <a:t>3-5 years </a:t>
            </a:r>
            <a:br>
              <a:rPr lang="en-US" sz="1700"/>
            </a:br>
            <a:endParaRPr sz="1700"/>
          </a:p>
          <a:p>
            <a:pPr indent="-336550" lvl="0" marL="1371600" rtl="0" algn="l">
              <a:lnSpc>
                <a:spcPct val="150000"/>
              </a:lnSpc>
              <a:spcBef>
                <a:spcPts val="0"/>
              </a:spcBef>
              <a:spcAft>
                <a:spcPts val="0"/>
              </a:spcAft>
              <a:buSzPts val="1700"/>
              <a:buChar char="●"/>
            </a:pPr>
            <a:r>
              <a:rPr b="1" lang="en-US" sz="1700"/>
              <a:t>The non traditional path - </a:t>
            </a:r>
            <a:endParaRPr b="1" sz="1700"/>
          </a:p>
          <a:p>
            <a:pPr indent="-336550" lvl="1" marL="1828800" rtl="0" algn="l">
              <a:lnSpc>
                <a:spcPct val="150000"/>
              </a:lnSpc>
              <a:spcBef>
                <a:spcPts val="0"/>
              </a:spcBef>
              <a:spcAft>
                <a:spcPts val="0"/>
              </a:spcAft>
              <a:buSzPts val="1700"/>
              <a:buChar char="○"/>
            </a:pPr>
            <a:r>
              <a:rPr lang="en-US" sz="1700"/>
              <a:t>Taking an AI software development boot camp course</a:t>
            </a:r>
            <a:br>
              <a:rPr lang="en-US" sz="1700"/>
            </a:br>
            <a:r>
              <a:rPr b="1" lang="en-US" sz="1700"/>
              <a:t>Average Time to enter: </a:t>
            </a:r>
            <a:r>
              <a:rPr lang="en-US" sz="1700"/>
              <a:t>1-1.6 years </a:t>
            </a:r>
            <a:endParaRPr sz="1700"/>
          </a:p>
          <a:p>
            <a:pPr indent="-336550" lvl="1" marL="1828800" rtl="0" algn="l">
              <a:lnSpc>
                <a:spcPct val="150000"/>
              </a:lnSpc>
              <a:spcBef>
                <a:spcPts val="0"/>
              </a:spcBef>
              <a:spcAft>
                <a:spcPts val="0"/>
              </a:spcAft>
              <a:buSzPts val="1700"/>
              <a:buChar char="○"/>
            </a:pPr>
            <a:r>
              <a:rPr lang="en-US" sz="1700"/>
              <a:t>Start working at a different role in the company and once you approve yourself request to change your position to an AI software developer</a:t>
            </a:r>
            <a:br>
              <a:rPr lang="en-US" sz="1700"/>
            </a:br>
            <a:r>
              <a:rPr b="1" lang="en-US" sz="1700"/>
              <a:t>Average Time to enter: </a:t>
            </a:r>
            <a:r>
              <a:rPr lang="en-US" sz="1700"/>
              <a:t>2-3 years </a:t>
            </a:r>
            <a:endParaRPr sz="1700"/>
          </a:p>
          <a:p>
            <a:pPr indent="-336550" lvl="1" marL="1828800" rtl="0" algn="l">
              <a:lnSpc>
                <a:spcPct val="150000"/>
              </a:lnSpc>
              <a:spcBef>
                <a:spcPts val="0"/>
              </a:spcBef>
              <a:spcAft>
                <a:spcPts val="0"/>
              </a:spcAft>
              <a:buSzPts val="1700"/>
              <a:buChar char="○"/>
            </a:pPr>
            <a:r>
              <a:rPr lang="en-US" sz="1700"/>
              <a:t>Learn everything that related to AI software development by yourself </a:t>
            </a:r>
            <a:br>
              <a:rPr lang="en-US" sz="1700"/>
            </a:br>
            <a:r>
              <a:rPr b="1" lang="en-US" sz="1700"/>
              <a:t>Average Time to enter: </a:t>
            </a:r>
            <a:r>
              <a:rPr lang="en-US" sz="1700"/>
              <a:t>2-3 years </a:t>
            </a:r>
            <a:endParaRPr sz="1700"/>
          </a:p>
        </p:txBody>
      </p:sp>
      <p:sp>
        <p:nvSpPr>
          <p:cNvPr id="215" name="Google Shape;215;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6" name="Google Shape;216;p27"/>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17" name="Google Shape;217;p27"/>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Skills you must have to become an AI Developer</a:t>
            </a:r>
            <a:endParaRPr sz="3000"/>
          </a:p>
          <a:p>
            <a:pPr indent="0" lvl="0" marL="0" rtl="0" algn="l">
              <a:lnSpc>
                <a:spcPct val="115000"/>
              </a:lnSpc>
              <a:spcBef>
                <a:spcPts val="800"/>
              </a:spcBef>
              <a:spcAft>
                <a:spcPts val="0"/>
              </a:spcAft>
              <a:buNone/>
            </a:pPr>
            <a:r>
              <a:rPr lang="en-US" sz="2300"/>
              <a:t>		</a:t>
            </a:r>
            <a:endParaRPr sz="2300"/>
          </a:p>
          <a:p>
            <a:pPr indent="-349250" lvl="0" marL="1828800" rtl="0" algn="l">
              <a:lnSpc>
                <a:spcPct val="150000"/>
              </a:lnSpc>
              <a:spcBef>
                <a:spcPts val="800"/>
              </a:spcBef>
              <a:spcAft>
                <a:spcPts val="0"/>
              </a:spcAft>
              <a:buSzPts val="1900"/>
              <a:buChar char="●"/>
            </a:pPr>
            <a:r>
              <a:rPr lang="en-US" sz="1900"/>
              <a:t>Excellent control in the english language</a:t>
            </a:r>
            <a:endParaRPr sz="1900"/>
          </a:p>
          <a:p>
            <a:pPr indent="-349250" lvl="0" marL="1828800" rtl="0" algn="l">
              <a:lnSpc>
                <a:spcPct val="150000"/>
              </a:lnSpc>
              <a:spcBef>
                <a:spcPts val="0"/>
              </a:spcBef>
              <a:spcAft>
                <a:spcPts val="0"/>
              </a:spcAft>
              <a:buSzPts val="1900"/>
              <a:buChar char="●"/>
            </a:pPr>
            <a:r>
              <a:rPr lang="en-US" sz="1900"/>
              <a:t>Feel comfortable with numbers and statistics </a:t>
            </a:r>
            <a:endParaRPr sz="1900"/>
          </a:p>
          <a:p>
            <a:pPr indent="-349250" lvl="0" marL="1828800" rtl="0" algn="l">
              <a:lnSpc>
                <a:spcPct val="150000"/>
              </a:lnSpc>
              <a:spcBef>
                <a:spcPts val="0"/>
              </a:spcBef>
              <a:spcAft>
                <a:spcPts val="0"/>
              </a:spcAft>
              <a:buSzPts val="1900"/>
              <a:buChar char="●"/>
            </a:pPr>
            <a:r>
              <a:rPr lang="en-US" sz="1900"/>
              <a:t>Be an autodidact person - ability to learn things on your own</a:t>
            </a:r>
            <a:endParaRPr sz="1900"/>
          </a:p>
          <a:p>
            <a:pPr indent="-349250" lvl="0" marL="1828800" rtl="0" algn="l">
              <a:lnSpc>
                <a:spcPct val="150000"/>
              </a:lnSpc>
              <a:spcBef>
                <a:spcPts val="0"/>
              </a:spcBef>
              <a:spcAft>
                <a:spcPts val="0"/>
              </a:spcAft>
              <a:buSzPts val="1900"/>
              <a:buChar char="●"/>
            </a:pPr>
            <a:r>
              <a:rPr lang="en-US" sz="1900"/>
              <a:t>Be a problem solver - keep thinking on solutions to problems and not just raise those problems</a:t>
            </a:r>
            <a:endParaRPr sz="1900"/>
          </a:p>
          <a:p>
            <a:pPr indent="-349250" lvl="0" marL="1828800" rtl="0" algn="l">
              <a:lnSpc>
                <a:spcPct val="150000"/>
              </a:lnSpc>
              <a:spcBef>
                <a:spcPts val="0"/>
              </a:spcBef>
              <a:spcAft>
                <a:spcPts val="0"/>
              </a:spcAft>
              <a:buSzPts val="1900"/>
              <a:buChar char="●"/>
            </a:pPr>
            <a:r>
              <a:rPr lang="en-US" sz="1900"/>
              <a:t>Be curious, ask questions and always drive yourself to learn more </a:t>
            </a:r>
            <a:endParaRPr sz="1900"/>
          </a:p>
          <a:p>
            <a:pPr indent="-349250" lvl="0" marL="1828800" rtl="0" algn="l">
              <a:lnSpc>
                <a:spcPct val="150000"/>
              </a:lnSpc>
              <a:spcBef>
                <a:spcPts val="0"/>
              </a:spcBef>
              <a:spcAft>
                <a:spcPts val="0"/>
              </a:spcAft>
              <a:buSzPts val="1900"/>
              <a:buChar char="●"/>
            </a:pPr>
            <a:r>
              <a:rPr lang="en-US" sz="1900"/>
              <a:t>Be a team player</a:t>
            </a:r>
            <a:endParaRPr sz="1900"/>
          </a:p>
        </p:txBody>
      </p:sp>
      <p:sp>
        <p:nvSpPr>
          <p:cNvPr id="223" name="Google Shape;223;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4" name="Google Shape;224;p28"/>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5" name="Google Shape;225;p28"/>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26" name="Google Shape;226;p28"/>
          <p:cNvPicPr preferRelativeResize="0"/>
          <p:nvPr/>
        </p:nvPicPr>
        <p:blipFill>
          <a:blip r:embed="rId4">
            <a:alphaModFix/>
          </a:blip>
          <a:stretch>
            <a:fillRect/>
          </a:stretch>
        </p:blipFill>
        <p:spPr>
          <a:xfrm>
            <a:off x="9290925" y="4236850"/>
            <a:ext cx="2655000" cy="2484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000"/>
              <a:t>Types of software development</a:t>
            </a:r>
            <a:endParaRPr sz="3000"/>
          </a:p>
          <a:p>
            <a:pPr indent="0" lvl="0" marL="0" rtl="0" algn="l">
              <a:spcBef>
                <a:spcPts val="0"/>
              </a:spcBef>
              <a:spcAft>
                <a:spcPts val="0"/>
              </a:spcAft>
              <a:buClr>
                <a:schemeClr val="dk1"/>
              </a:buClr>
              <a:buSzPts val="2400"/>
              <a:buNone/>
            </a:pPr>
            <a:r>
              <a:t/>
            </a:r>
            <a:endParaRPr sz="3000"/>
          </a:p>
          <a:p>
            <a:pPr indent="0" lvl="0" marL="914400" marR="0" rtl="0" algn="l">
              <a:lnSpc>
                <a:spcPct val="150000"/>
              </a:lnSpc>
              <a:spcBef>
                <a:spcPts val="800"/>
              </a:spcBef>
              <a:spcAft>
                <a:spcPts val="0"/>
              </a:spcAft>
              <a:buNone/>
            </a:pPr>
            <a:r>
              <a:rPr lang="en-US" sz="1900"/>
              <a:t>Because we can use software to automate many things in many areas we will see that there are many different types of software development. Often, the various kinds of developers work together to bring a project to producaction.</a:t>
            </a:r>
            <a:endParaRPr sz="1900"/>
          </a:p>
          <a:p>
            <a:pPr indent="-349250" lvl="0" marL="1371600" rtl="0" algn="l">
              <a:lnSpc>
                <a:spcPct val="150000"/>
              </a:lnSpc>
              <a:spcBef>
                <a:spcPts val="800"/>
              </a:spcBef>
              <a:spcAft>
                <a:spcPts val="0"/>
              </a:spcAft>
              <a:buSzPts val="1900"/>
              <a:buChar char="●"/>
            </a:pPr>
            <a:r>
              <a:rPr b="1" lang="en-US" sz="1900"/>
              <a:t>AI Developer / AI Engineer → </a:t>
            </a:r>
            <a:r>
              <a:rPr lang="en-US" sz="1900"/>
              <a:t>AI Developer is responsible to use existing AI tools and AI algorithms and combine them in the company products and tools. </a:t>
            </a:r>
            <a:br>
              <a:rPr lang="en-US" sz="1900"/>
            </a:br>
            <a:r>
              <a:rPr lang="en-US" sz="1900"/>
              <a:t>AI developer needs to understand both in the </a:t>
            </a:r>
            <a:r>
              <a:rPr b="1" lang="en-US" sz="1900"/>
              <a:t>Data Science field </a:t>
            </a:r>
            <a:r>
              <a:rPr lang="en-US" sz="1900"/>
              <a:t>(machine learning algorithms, AI algorithms and data analysis) and also in the </a:t>
            </a:r>
            <a:r>
              <a:rPr b="1" lang="en-US" sz="1900"/>
              <a:t>Computer Science field</a:t>
            </a:r>
            <a:r>
              <a:rPr lang="en-US" sz="1900"/>
              <a:t> (Web development, API, Data Structure).</a:t>
            </a:r>
            <a:br>
              <a:rPr lang="en-US" sz="1900"/>
            </a:br>
            <a:endParaRPr sz="1900"/>
          </a:p>
          <a:p>
            <a:pPr indent="-349250" lvl="0" marL="1371600" marR="0" rtl="0" algn="l">
              <a:lnSpc>
                <a:spcPct val="150000"/>
              </a:lnSpc>
              <a:spcBef>
                <a:spcPts val="0"/>
              </a:spcBef>
              <a:spcAft>
                <a:spcPts val="0"/>
              </a:spcAft>
              <a:buSzPts val="1900"/>
              <a:buChar char="●"/>
            </a:pPr>
            <a:r>
              <a:rPr b="1" lang="en-US" sz="1900"/>
              <a:t>Frontend developer - </a:t>
            </a:r>
            <a:r>
              <a:rPr lang="en-US" sz="1900"/>
              <a:t>work on the part of the product with which the user interacts. They are primarily concerned with the user interface (UI). For example, they might create the layout, visual aspects, and interactive elements of a website or app.</a:t>
            </a:r>
            <a:br>
              <a:rPr lang="en-US" sz="1900"/>
            </a:br>
            <a:endParaRPr sz="1900"/>
          </a:p>
          <a:p>
            <a:pPr indent="0" lvl="0" marL="2286000" marR="0" rtl="0" algn="l">
              <a:lnSpc>
                <a:spcPct val="150000"/>
              </a:lnSpc>
              <a:spcBef>
                <a:spcPts val="800"/>
              </a:spcBef>
              <a:spcAft>
                <a:spcPts val="0"/>
              </a:spcAft>
              <a:buNone/>
            </a:pPr>
            <a:r>
              <a:t/>
            </a:r>
            <a:endParaRPr sz="1900"/>
          </a:p>
          <a:p>
            <a:pPr indent="0" lvl="0" marL="0" rtl="0" algn="l">
              <a:lnSpc>
                <a:spcPct val="115000"/>
              </a:lnSpc>
              <a:spcBef>
                <a:spcPts val="800"/>
              </a:spcBef>
              <a:spcAft>
                <a:spcPts val="0"/>
              </a:spcAft>
              <a:buNone/>
            </a:pPr>
            <a:r>
              <a:rPr lang="en-US" sz="1050">
                <a:solidFill>
                  <a:srgbClr val="202122"/>
                </a:solidFill>
                <a:highlight>
                  <a:srgbClr val="FFFFFF"/>
                </a:highlight>
              </a:rPr>
              <a:t>			</a:t>
            </a:r>
            <a:endParaRPr sz="1050">
              <a:solidFill>
                <a:srgbClr val="202122"/>
              </a:solidFill>
              <a:highlight>
                <a:srgbClr val="FFFFFF"/>
              </a:highlight>
            </a:endParaRPr>
          </a:p>
          <a:p>
            <a:pPr indent="0" lvl="0" marL="3200400" rtl="0" algn="l">
              <a:lnSpc>
                <a:spcPct val="115000"/>
              </a:lnSpc>
              <a:spcBef>
                <a:spcPts val="800"/>
              </a:spcBef>
              <a:spcAft>
                <a:spcPts val="800"/>
              </a:spcAft>
              <a:buNone/>
            </a:pPr>
            <a:r>
              <a:t/>
            </a:r>
            <a:endParaRPr sz="1900"/>
          </a:p>
        </p:txBody>
      </p:sp>
      <p:sp>
        <p:nvSpPr>
          <p:cNvPr id="232" name="Google Shape;232;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33" name="Google Shape;233;p29"/>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000"/>
              <a:t>Types of software development</a:t>
            </a:r>
            <a:endParaRPr sz="3000"/>
          </a:p>
          <a:p>
            <a:pPr indent="0" lvl="0" marL="0" marR="0" rtl="0" algn="l">
              <a:lnSpc>
                <a:spcPct val="150000"/>
              </a:lnSpc>
              <a:spcBef>
                <a:spcPts val="800"/>
              </a:spcBef>
              <a:spcAft>
                <a:spcPts val="0"/>
              </a:spcAft>
              <a:buNone/>
            </a:pPr>
            <a:r>
              <a:t/>
            </a:r>
            <a:endParaRPr sz="1900"/>
          </a:p>
          <a:p>
            <a:pPr indent="-349250" lvl="0" marL="914400" rtl="0" algn="l">
              <a:lnSpc>
                <a:spcPct val="150000"/>
              </a:lnSpc>
              <a:spcBef>
                <a:spcPts val="800"/>
              </a:spcBef>
              <a:spcAft>
                <a:spcPts val="0"/>
              </a:spcAft>
              <a:buSzPts val="1900"/>
              <a:buChar char="●"/>
            </a:pPr>
            <a:r>
              <a:rPr b="1" lang="en-US" sz="1900">
                <a:solidFill>
                  <a:srgbClr val="1F2041"/>
                </a:solidFill>
                <a:highlight>
                  <a:schemeClr val="lt1"/>
                </a:highlight>
              </a:rPr>
              <a:t>Backend Developer - </a:t>
            </a:r>
            <a:r>
              <a:rPr lang="en-US" sz="1900"/>
              <a:t>works with the part of the product users can’t see — the back end. This professional builds the infrastructure that powers the website, app, or program, focusing on functionality, integration of systems, and core logic. They will also deal with the complex, underlying structure, ensuring strong performance, scalability, and security.</a:t>
            </a:r>
            <a:br>
              <a:rPr b="1" lang="en-US" sz="1900"/>
            </a:br>
            <a:endParaRPr b="1" sz="1900"/>
          </a:p>
          <a:p>
            <a:pPr indent="-349250" lvl="0" marL="914400" rtl="0" algn="l">
              <a:lnSpc>
                <a:spcPct val="150000"/>
              </a:lnSpc>
              <a:spcBef>
                <a:spcPts val="0"/>
              </a:spcBef>
              <a:spcAft>
                <a:spcPts val="0"/>
              </a:spcAft>
              <a:buSzPts val="1900"/>
              <a:buChar char="●"/>
            </a:pPr>
            <a:r>
              <a:rPr b="1" lang="en-US" sz="1900"/>
              <a:t>Full Stack developer </a:t>
            </a:r>
            <a:r>
              <a:rPr lang="en-US" sz="1900"/>
              <a:t>- works on all aspects of the product, including both the front and back ends, Also called End-to-End. To be a </a:t>
            </a:r>
            <a:r>
              <a:rPr lang="en-US" sz="1900">
                <a:uFill>
                  <a:noFill/>
                </a:uFill>
                <a:hlinkClick r:id="rId3"/>
              </a:rPr>
              <a:t>successful</a:t>
            </a:r>
            <a:r>
              <a:rPr lang="en-US" sz="1900"/>
              <a:t> full-stack developer, you must have strong programming skills, as well as a deep understanding in both the Frontend development fundamentals and the Backend. You must be familiar and comfortable working with both technologies.</a:t>
            </a:r>
            <a:br>
              <a:rPr lang="en-US" sz="1900"/>
            </a:br>
            <a:r>
              <a:rPr lang="en-US" sz="1050">
                <a:solidFill>
                  <a:srgbClr val="202122"/>
                </a:solidFill>
                <a:highlight>
                  <a:srgbClr val="FFFFFF"/>
                </a:highlight>
              </a:rPr>
              <a:t>			</a:t>
            </a:r>
            <a:endParaRPr sz="1050">
              <a:solidFill>
                <a:srgbClr val="202122"/>
              </a:solidFill>
              <a:highlight>
                <a:srgbClr val="FFFFFF"/>
              </a:highlight>
            </a:endParaRPr>
          </a:p>
          <a:p>
            <a:pPr indent="0" lvl="0" marL="3200400" rtl="0" algn="l">
              <a:lnSpc>
                <a:spcPct val="115000"/>
              </a:lnSpc>
              <a:spcBef>
                <a:spcPts val="800"/>
              </a:spcBef>
              <a:spcAft>
                <a:spcPts val="800"/>
              </a:spcAft>
              <a:buNone/>
            </a:pPr>
            <a:r>
              <a:t/>
            </a:r>
            <a:endParaRPr sz="1900"/>
          </a:p>
        </p:txBody>
      </p:sp>
      <p:sp>
        <p:nvSpPr>
          <p:cNvPr id="239" name="Google Shape;239;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40" name="Google Shape;240;p30"/>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41" name="Google Shape;241;p30"/>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000"/>
              <a:t>Types of software development</a:t>
            </a:r>
            <a:endParaRPr sz="3000"/>
          </a:p>
          <a:p>
            <a:pPr indent="0" lvl="0" marL="0" marR="0" rtl="0" algn="l">
              <a:lnSpc>
                <a:spcPct val="150000"/>
              </a:lnSpc>
              <a:spcBef>
                <a:spcPts val="800"/>
              </a:spcBef>
              <a:spcAft>
                <a:spcPts val="0"/>
              </a:spcAft>
              <a:buNone/>
            </a:pPr>
            <a:r>
              <a:t/>
            </a:r>
            <a:endParaRPr sz="1900"/>
          </a:p>
          <a:p>
            <a:pPr indent="-349250" lvl="0" marL="1371600" marR="0" rtl="0" algn="l">
              <a:lnSpc>
                <a:spcPct val="150000"/>
              </a:lnSpc>
              <a:spcBef>
                <a:spcPts val="800"/>
              </a:spcBef>
              <a:spcAft>
                <a:spcPts val="0"/>
              </a:spcAft>
              <a:buSzPts val="1900"/>
              <a:buChar char="●"/>
            </a:pPr>
            <a:r>
              <a:rPr b="1" lang="en-US" sz="1900"/>
              <a:t>Mobile Developer -</a:t>
            </a:r>
            <a:r>
              <a:rPr lang="en-US" sz="1900"/>
              <a:t> builds applications that run natively on mobile devices, including smartphones, tablets, and some types of smartwatches. Usually, these professionals will specialize in either iOS or Android development but not both. </a:t>
            </a:r>
            <a:br>
              <a:rPr lang="en-US" sz="1900"/>
            </a:br>
            <a:endParaRPr sz="1900"/>
          </a:p>
          <a:p>
            <a:pPr indent="-361950" lvl="0" marL="1371600" marR="0" rtl="0" algn="l">
              <a:lnSpc>
                <a:spcPct val="150000"/>
              </a:lnSpc>
              <a:spcBef>
                <a:spcPts val="0"/>
              </a:spcBef>
              <a:spcAft>
                <a:spcPts val="0"/>
              </a:spcAft>
              <a:buSzPts val="2100"/>
              <a:buChar char="●"/>
            </a:pPr>
            <a:r>
              <a:rPr b="1" lang="en-US" sz="1900">
                <a:solidFill>
                  <a:srgbClr val="1F2041"/>
                </a:solidFill>
                <a:highlight>
                  <a:srgbClr val="FFFFFF"/>
                </a:highlight>
              </a:rPr>
              <a:t> Game Developer -</a:t>
            </a:r>
            <a:r>
              <a:rPr lang="en-US" sz="1900"/>
              <a:t> help transform games from a concept to a playable reality. They do this by coding visual elements, programming features, and testing iterations until a game is ready for market. The type of work you do as a game developer will vary depending on the size of the company you work for and your specialization. At bigger game companies, you’re more likely to have a more specialized role working on a specific element of the game. At small companies you may have a hand in multiple processes in a game’s lifecycle.	</a:t>
            </a:r>
            <a:r>
              <a:rPr lang="en-US" sz="1050">
                <a:solidFill>
                  <a:srgbClr val="202122"/>
                </a:solidFill>
                <a:highlight>
                  <a:srgbClr val="FFFFFF"/>
                </a:highlight>
              </a:rPr>
              <a:t>	</a:t>
            </a:r>
            <a:endParaRPr sz="1050">
              <a:solidFill>
                <a:srgbClr val="202122"/>
              </a:solidFill>
              <a:highlight>
                <a:srgbClr val="FFFFFF"/>
              </a:highlight>
            </a:endParaRPr>
          </a:p>
          <a:p>
            <a:pPr indent="0" lvl="0" marL="3200400" rtl="0" algn="l">
              <a:lnSpc>
                <a:spcPct val="115000"/>
              </a:lnSpc>
              <a:spcBef>
                <a:spcPts val="800"/>
              </a:spcBef>
              <a:spcAft>
                <a:spcPts val="800"/>
              </a:spcAft>
              <a:buNone/>
            </a:pPr>
            <a:r>
              <a:t/>
            </a:r>
            <a:endParaRPr sz="1900"/>
          </a:p>
        </p:txBody>
      </p:sp>
      <p:sp>
        <p:nvSpPr>
          <p:cNvPr id="247" name="Google Shape;247;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48" name="Google Shape;248;p31"/>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49" name="Google Shape;249;p31"/>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None/>
            </a:pPr>
            <a:r>
              <a:rPr lang="en-US" sz="3600"/>
              <a:t>Who Am I?</a:t>
            </a:r>
            <a:endParaRPr sz="3600"/>
          </a:p>
          <a:p>
            <a:pPr indent="0" lvl="0" marL="0" marR="0" rtl="0" algn="ctr">
              <a:lnSpc>
                <a:spcPct val="90000"/>
              </a:lnSpc>
              <a:spcBef>
                <a:spcPts val="0"/>
              </a:spcBef>
              <a:spcAft>
                <a:spcPts val="0"/>
              </a:spcAft>
              <a:buClr>
                <a:schemeClr val="dk1"/>
              </a:buClr>
              <a:buSzPts val="2400"/>
              <a:buNone/>
            </a:pPr>
            <a:r>
              <a:t/>
            </a:r>
            <a:endParaRPr sz="3600"/>
          </a:p>
          <a:p>
            <a:pPr indent="0" lvl="0" marL="0" marR="0" rtl="0" algn="just">
              <a:lnSpc>
                <a:spcPct val="150000"/>
              </a:lnSpc>
              <a:spcBef>
                <a:spcPts val="0"/>
              </a:spcBef>
              <a:spcAft>
                <a:spcPts val="0"/>
              </a:spcAft>
              <a:buNone/>
            </a:pPr>
            <a:r>
              <a:rPr b="1" lang="en-US" sz="2300"/>
              <a:t>Name: </a:t>
            </a:r>
            <a:r>
              <a:rPr lang="en-US" sz="2300"/>
              <a:t>Ben Meir</a:t>
            </a:r>
            <a:endParaRPr sz="2300"/>
          </a:p>
          <a:p>
            <a:pPr indent="0" lvl="0" marL="0" marR="0" rtl="0" algn="just">
              <a:lnSpc>
                <a:spcPct val="150000"/>
              </a:lnSpc>
              <a:spcBef>
                <a:spcPts val="0"/>
              </a:spcBef>
              <a:spcAft>
                <a:spcPts val="0"/>
              </a:spcAft>
              <a:buNone/>
            </a:pPr>
            <a:r>
              <a:rPr b="1" lang="en-US" sz="2300"/>
              <a:t>Age:  </a:t>
            </a:r>
            <a:r>
              <a:rPr lang="en-US" sz="2300"/>
              <a:t>33</a:t>
            </a:r>
            <a:endParaRPr sz="2300"/>
          </a:p>
          <a:p>
            <a:pPr indent="0" lvl="0" marL="0" marR="0" rtl="0" algn="l">
              <a:lnSpc>
                <a:spcPct val="150000"/>
              </a:lnSpc>
              <a:spcBef>
                <a:spcPts val="0"/>
              </a:spcBef>
              <a:spcAft>
                <a:spcPts val="0"/>
              </a:spcAft>
              <a:buNone/>
            </a:pPr>
            <a:r>
              <a:rPr b="1" lang="en-US" sz="2300"/>
              <a:t>Education: </a:t>
            </a:r>
            <a:r>
              <a:rPr lang="en-US" sz="2300"/>
              <a:t>BS in Industrial Engineering </a:t>
            </a:r>
            <a:br>
              <a:rPr lang="en-US" sz="2300"/>
            </a:br>
            <a:r>
              <a:rPr lang="en-US" sz="2300"/>
              <a:t>and Management from Ben-Gurion University</a:t>
            </a:r>
            <a:br>
              <a:rPr lang="en-US" sz="2300"/>
            </a:br>
            <a:r>
              <a:rPr b="1" lang="en-US" sz="2300"/>
              <a:t>Current Workplace: </a:t>
            </a:r>
            <a:r>
              <a:rPr lang="en-US" sz="2300"/>
              <a:t>Natural Intelligence  </a:t>
            </a:r>
            <a:br>
              <a:rPr lang="en-US" sz="2300"/>
            </a:br>
            <a:r>
              <a:rPr lang="en-US" sz="2300"/>
              <a:t>Selected as the 15th top high-tech company to work in 2021</a:t>
            </a:r>
            <a:br>
              <a:rPr lang="en-US" sz="2300"/>
            </a:br>
            <a:r>
              <a:rPr b="1" lang="en-US" sz="2300"/>
              <a:t>Current Position: </a:t>
            </a:r>
            <a:r>
              <a:rPr lang="en-US" sz="2300"/>
              <a:t>Backend Software Developer </a:t>
            </a:r>
            <a:br>
              <a:rPr lang="en-US" sz="2300"/>
            </a:br>
            <a:r>
              <a:rPr lang="en-US" sz="2300"/>
              <a:t>(Focus on Machine Learning &amp; AI Development)</a:t>
            </a:r>
            <a:br>
              <a:rPr lang="en-US" sz="2300"/>
            </a:br>
            <a:r>
              <a:rPr b="1" lang="en-US" sz="2300"/>
              <a:t>Experience: </a:t>
            </a:r>
            <a:r>
              <a:rPr lang="en-US" sz="2300"/>
              <a:t>more than 5 years in the industry </a:t>
            </a:r>
            <a:br>
              <a:rPr lang="en-US" sz="2300"/>
            </a:br>
            <a:r>
              <a:rPr lang="en-US" sz="2300"/>
              <a:t>(Solaredge, Bizzabo, Natural Intelligence)</a:t>
            </a:r>
            <a:endParaRPr sz="2300"/>
          </a:p>
        </p:txBody>
      </p:sp>
      <p:sp>
        <p:nvSpPr>
          <p:cNvPr id="97" name="Google Shape;97;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8" name="Google Shape;98;p14"/>
          <p:cNvPicPr preferRelativeResize="0"/>
          <p:nvPr/>
        </p:nvPicPr>
        <p:blipFill>
          <a:blip r:embed="rId3">
            <a:alphaModFix/>
          </a:blip>
          <a:stretch>
            <a:fillRect/>
          </a:stretch>
        </p:blipFill>
        <p:spPr>
          <a:xfrm>
            <a:off x="8766825" y="1099675"/>
            <a:ext cx="2586974" cy="25869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000"/>
              <a:t>Types of software development</a:t>
            </a:r>
            <a:br>
              <a:rPr lang="en-US" sz="1200">
                <a:solidFill>
                  <a:srgbClr val="030303"/>
                </a:solidFill>
                <a:latin typeface="Verdana"/>
                <a:ea typeface="Verdana"/>
                <a:cs typeface="Verdana"/>
                <a:sym typeface="Verdana"/>
              </a:rPr>
            </a:br>
            <a:endParaRPr sz="1900"/>
          </a:p>
          <a:p>
            <a:pPr indent="-361950" lvl="0" marL="1371600" marR="0" rtl="0" algn="l">
              <a:lnSpc>
                <a:spcPct val="150000"/>
              </a:lnSpc>
              <a:spcBef>
                <a:spcPts val="800"/>
              </a:spcBef>
              <a:spcAft>
                <a:spcPts val="0"/>
              </a:spcAft>
              <a:buSzPts val="2100"/>
              <a:buChar char="●"/>
            </a:pPr>
            <a:r>
              <a:rPr b="1" lang="en-US" sz="1900">
                <a:solidFill>
                  <a:srgbClr val="1F2041"/>
                </a:solidFill>
                <a:highlight>
                  <a:srgbClr val="FFFFFF"/>
                </a:highlight>
              </a:rPr>
              <a:t> Devops Developer -</a:t>
            </a:r>
            <a:r>
              <a:rPr lang="en-US" sz="1900"/>
              <a:t> DevOps is a set of practices and philosophies that are focused on the quick, efficient, and customer-centric delivery of software. </a:t>
            </a:r>
            <a:br>
              <a:rPr lang="en-US" sz="1900"/>
            </a:br>
            <a:r>
              <a:rPr lang="en-US" sz="1900"/>
              <a:t>A DevOps developer introduces processes, tools, and methodologies to balance needs throughout the software development life cycle, from coding and deployment, to maintenance and updates.</a:t>
            </a:r>
            <a:br>
              <a:rPr lang="en-US" sz="1900"/>
            </a:br>
            <a:endParaRPr sz="1900"/>
          </a:p>
          <a:p>
            <a:pPr indent="-361950" lvl="0" marL="1371600" marR="0" rtl="0" algn="l">
              <a:lnSpc>
                <a:spcPct val="150000"/>
              </a:lnSpc>
              <a:spcBef>
                <a:spcPts val="0"/>
              </a:spcBef>
              <a:spcAft>
                <a:spcPts val="0"/>
              </a:spcAft>
              <a:buSzPts val="2100"/>
              <a:buChar char="●"/>
            </a:pPr>
            <a:r>
              <a:rPr b="1" lang="en-US" sz="1900"/>
              <a:t>Test Automation Developer -</a:t>
            </a:r>
            <a:r>
              <a:rPr lang="en-US" sz="1900"/>
              <a:t> design and write programs that run automated tests on new or existing software – an essential part of the software development cycle. They use automation frameworks (standardised guidelines) to build these programs on and write test scripts that do the testing.	</a:t>
            </a:r>
            <a:endParaRPr sz="1050">
              <a:solidFill>
                <a:srgbClr val="202122"/>
              </a:solidFill>
              <a:highlight>
                <a:srgbClr val="FFFFFF"/>
              </a:highlight>
            </a:endParaRPr>
          </a:p>
          <a:p>
            <a:pPr indent="0" lvl="0" marL="3200400" rtl="0" algn="l">
              <a:lnSpc>
                <a:spcPct val="115000"/>
              </a:lnSpc>
              <a:spcBef>
                <a:spcPts val="800"/>
              </a:spcBef>
              <a:spcAft>
                <a:spcPts val="800"/>
              </a:spcAft>
              <a:buNone/>
            </a:pPr>
            <a:r>
              <a:t/>
            </a:r>
            <a:endParaRPr sz="1900"/>
          </a:p>
        </p:txBody>
      </p:sp>
      <p:sp>
        <p:nvSpPr>
          <p:cNvPr id="255" name="Google Shape;255;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56" name="Google Shape;256;p32"/>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7" name="Google Shape;257;p32"/>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000"/>
              <a:t>What We Are Going To Learn In This Course?</a:t>
            </a:r>
            <a:endParaRPr sz="3000"/>
          </a:p>
          <a:p>
            <a:pPr indent="0" lvl="0" marL="0" rtl="0" algn="l">
              <a:spcBef>
                <a:spcPts val="0"/>
              </a:spcBef>
              <a:spcAft>
                <a:spcPts val="0"/>
              </a:spcAft>
              <a:buClr>
                <a:schemeClr val="dk1"/>
              </a:buClr>
              <a:buSzPts val="2400"/>
              <a:buNone/>
            </a:pPr>
            <a:r>
              <a:t/>
            </a:r>
            <a:endParaRPr sz="1900"/>
          </a:p>
          <a:p>
            <a:pPr indent="-355600" lvl="0" marL="457200" marR="0" rtl="0" algn="l">
              <a:lnSpc>
                <a:spcPct val="150000"/>
              </a:lnSpc>
              <a:spcBef>
                <a:spcPts val="800"/>
              </a:spcBef>
              <a:spcAft>
                <a:spcPts val="0"/>
              </a:spcAft>
              <a:buSzPts val="2000"/>
              <a:buChar char="●"/>
            </a:pPr>
            <a:r>
              <a:rPr b="1" lang="en-US" sz="2000"/>
              <a:t>Python3 - </a:t>
            </a:r>
            <a:r>
              <a:rPr lang="en-US" sz="2000"/>
              <a:t>Backend programming language</a:t>
            </a:r>
            <a:endParaRPr sz="2000"/>
          </a:p>
          <a:p>
            <a:pPr indent="-355600" lvl="0" marL="457200" marR="0" rtl="0" algn="l">
              <a:lnSpc>
                <a:spcPct val="150000"/>
              </a:lnSpc>
              <a:spcBef>
                <a:spcPts val="0"/>
              </a:spcBef>
              <a:spcAft>
                <a:spcPts val="0"/>
              </a:spcAft>
              <a:buSzPts val="2000"/>
              <a:buChar char="●"/>
            </a:pPr>
            <a:r>
              <a:rPr b="1" lang="en-US" sz="2000"/>
              <a:t>Python Libraries for Data Science - </a:t>
            </a:r>
            <a:r>
              <a:rPr lang="en-US" sz="2000"/>
              <a:t>Numpy, Pandas, Matplotlib, Seaborn</a:t>
            </a:r>
            <a:endParaRPr sz="2000">
              <a:solidFill>
                <a:srgbClr val="4D5156"/>
              </a:solidFill>
              <a:highlight>
                <a:srgbClr val="FFFFFF"/>
              </a:highlight>
            </a:endParaRPr>
          </a:p>
          <a:p>
            <a:pPr indent="-355600" lvl="0" marL="457200" marR="0" rtl="0" algn="l">
              <a:lnSpc>
                <a:spcPct val="150000"/>
              </a:lnSpc>
              <a:spcBef>
                <a:spcPts val="0"/>
              </a:spcBef>
              <a:spcAft>
                <a:spcPts val="0"/>
              </a:spcAft>
              <a:buSzPts val="2000"/>
              <a:buChar char="●"/>
            </a:pPr>
            <a:r>
              <a:rPr b="1" lang="en-US" sz="2000"/>
              <a:t>Python OOP</a:t>
            </a:r>
            <a:r>
              <a:rPr b="1" lang="en-US" sz="2000"/>
              <a:t> - </a:t>
            </a:r>
            <a:r>
              <a:rPr lang="en-US" sz="2000"/>
              <a:t>Object oriented programming with python</a:t>
            </a:r>
            <a:endParaRPr sz="2000"/>
          </a:p>
          <a:p>
            <a:pPr indent="-355600" lvl="0" marL="457200" marR="0" rtl="0" algn="l">
              <a:lnSpc>
                <a:spcPct val="150000"/>
              </a:lnSpc>
              <a:spcBef>
                <a:spcPts val="0"/>
              </a:spcBef>
              <a:spcAft>
                <a:spcPts val="0"/>
              </a:spcAft>
              <a:buSzPts val="2000"/>
              <a:buChar char="●"/>
            </a:pPr>
            <a:r>
              <a:rPr b="1" lang="en-US" sz="2000"/>
              <a:t>Version control software</a:t>
            </a:r>
            <a:r>
              <a:rPr b="1" lang="en-US" sz="2000"/>
              <a:t> - </a:t>
            </a:r>
            <a:r>
              <a:rPr lang="en-US" sz="2000"/>
              <a:t>Git &amp; Github</a:t>
            </a:r>
            <a:endParaRPr sz="2000"/>
          </a:p>
          <a:p>
            <a:pPr indent="-355600" lvl="0" marL="457200" marR="0" rtl="0" algn="l">
              <a:lnSpc>
                <a:spcPct val="150000"/>
              </a:lnSpc>
              <a:spcBef>
                <a:spcPts val="0"/>
              </a:spcBef>
              <a:spcAft>
                <a:spcPts val="0"/>
              </a:spcAft>
              <a:buSzPts val="2000"/>
              <a:buChar char="●"/>
            </a:pPr>
            <a:r>
              <a:rPr b="1" lang="en-US" sz="2000"/>
              <a:t>API &amp; Web - </a:t>
            </a:r>
            <a:r>
              <a:rPr lang="en-US" sz="2000"/>
              <a:t>HTML, Web Scraping, Request - Response Model</a:t>
            </a:r>
            <a:endParaRPr sz="2000"/>
          </a:p>
          <a:p>
            <a:pPr indent="-355600" lvl="0" marL="457200" marR="0" rtl="0" algn="l">
              <a:lnSpc>
                <a:spcPct val="150000"/>
              </a:lnSpc>
              <a:spcBef>
                <a:spcPts val="0"/>
              </a:spcBef>
              <a:spcAft>
                <a:spcPts val="0"/>
              </a:spcAft>
              <a:buSzPts val="2000"/>
              <a:buChar char="●"/>
            </a:pPr>
            <a:r>
              <a:rPr b="1" lang="en-US" sz="2000"/>
              <a:t>Relational Databases -</a:t>
            </a:r>
            <a:r>
              <a:rPr lang="en-US" sz="2000"/>
              <a:t> SQL &amp; Mysql</a:t>
            </a:r>
            <a:endParaRPr sz="2000"/>
          </a:p>
          <a:p>
            <a:pPr indent="-355600" lvl="0" marL="457200" marR="0" rtl="0" algn="l">
              <a:lnSpc>
                <a:spcPct val="150000"/>
              </a:lnSpc>
              <a:spcBef>
                <a:spcPts val="0"/>
              </a:spcBef>
              <a:spcAft>
                <a:spcPts val="0"/>
              </a:spcAft>
              <a:buSzPts val="2000"/>
              <a:buChar char="●"/>
            </a:pPr>
            <a:r>
              <a:rPr b="1" lang="en-US" sz="2000"/>
              <a:t>Data Structure Algorithms - </a:t>
            </a:r>
            <a:r>
              <a:rPr lang="en-US" sz="2000"/>
              <a:t>Different data structures &amp; Big O Notation </a:t>
            </a:r>
            <a:endParaRPr sz="2000"/>
          </a:p>
          <a:p>
            <a:pPr indent="-355600" lvl="0" marL="457200" marR="0" rtl="0" algn="l">
              <a:lnSpc>
                <a:spcPct val="150000"/>
              </a:lnSpc>
              <a:spcBef>
                <a:spcPts val="0"/>
              </a:spcBef>
              <a:spcAft>
                <a:spcPts val="0"/>
              </a:spcAft>
              <a:buSzPts val="2000"/>
              <a:buChar char="●"/>
            </a:pPr>
            <a:r>
              <a:rPr b="1" lang="en-US" sz="2000"/>
              <a:t>Supervised Learning - </a:t>
            </a:r>
            <a:r>
              <a:rPr lang="en-US" sz="2000"/>
              <a:t>Linear Regression, Decision Trees, Support Vector Machines</a:t>
            </a:r>
            <a:endParaRPr b="1" sz="2000"/>
          </a:p>
          <a:p>
            <a:pPr indent="-355600" lvl="0" marL="457200" marR="0" rtl="0" algn="l">
              <a:lnSpc>
                <a:spcPct val="150000"/>
              </a:lnSpc>
              <a:spcBef>
                <a:spcPts val="0"/>
              </a:spcBef>
              <a:spcAft>
                <a:spcPts val="0"/>
              </a:spcAft>
              <a:buSzPts val="2000"/>
              <a:buChar char="●"/>
            </a:pPr>
            <a:r>
              <a:rPr b="1" lang="en-US" sz="2000"/>
              <a:t>Unsupervised Learning -</a:t>
            </a:r>
            <a:r>
              <a:rPr lang="en-US" sz="2000"/>
              <a:t> Clustering, Dimensionality Reduction, and Anomaly Detection</a:t>
            </a:r>
            <a:endParaRPr b="1" sz="2000"/>
          </a:p>
          <a:p>
            <a:pPr indent="-355600" lvl="0" marL="457200" marR="0" rtl="0" algn="l">
              <a:lnSpc>
                <a:spcPct val="150000"/>
              </a:lnSpc>
              <a:spcBef>
                <a:spcPts val="0"/>
              </a:spcBef>
              <a:spcAft>
                <a:spcPts val="0"/>
              </a:spcAft>
              <a:buSzPts val="2000"/>
              <a:buChar char="●"/>
            </a:pPr>
            <a:r>
              <a:rPr b="1" lang="en-US" sz="2000"/>
              <a:t>Deep Learning - </a:t>
            </a:r>
            <a:r>
              <a:rPr lang="en-US" sz="2000"/>
              <a:t>Neural networks (CNN, RNN), frameworks (TensorFlow, Keras)</a:t>
            </a:r>
            <a:endParaRPr b="1" sz="2000"/>
          </a:p>
          <a:p>
            <a:pPr indent="-355600" lvl="0" marL="457200" marR="0" rtl="0" algn="l">
              <a:lnSpc>
                <a:spcPct val="150000"/>
              </a:lnSpc>
              <a:spcBef>
                <a:spcPts val="0"/>
              </a:spcBef>
              <a:spcAft>
                <a:spcPts val="0"/>
              </a:spcAft>
              <a:buSzPts val="2000"/>
              <a:buChar char="●"/>
            </a:pPr>
            <a:r>
              <a:rPr b="1" lang="en-US" sz="2000"/>
              <a:t>Reinforcement Learning - </a:t>
            </a:r>
            <a:r>
              <a:rPr lang="en-US" sz="2000"/>
              <a:t>Algorithms Like Q-Learning, Markov Decision Processes</a:t>
            </a:r>
            <a:endParaRPr b="1" sz="2000"/>
          </a:p>
          <a:p>
            <a:pPr indent="-349250" lvl="0" marL="457200" marR="0" rtl="0" algn="l">
              <a:lnSpc>
                <a:spcPct val="150000"/>
              </a:lnSpc>
              <a:spcBef>
                <a:spcPts val="0"/>
              </a:spcBef>
              <a:spcAft>
                <a:spcPts val="0"/>
              </a:spcAft>
              <a:buSzPts val="1900"/>
              <a:buChar char="●"/>
            </a:pPr>
            <a:r>
              <a:rPr b="1" lang="en-US" sz="2000"/>
              <a:t>Natural Language Processing (NLP) - </a:t>
            </a:r>
            <a:r>
              <a:rPr lang="en-US" sz="2000"/>
              <a:t>	Text preprocessing, Named Entity Recognition (NER)		</a:t>
            </a:r>
            <a:endParaRPr sz="2000"/>
          </a:p>
          <a:p>
            <a:pPr indent="0" lvl="0" marL="3200400" rtl="0" algn="l">
              <a:lnSpc>
                <a:spcPct val="115000"/>
              </a:lnSpc>
              <a:spcBef>
                <a:spcPts val="800"/>
              </a:spcBef>
              <a:spcAft>
                <a:spcPts val="800"/>
              </a:spcAft>
              <a:buNone/>
            </a:pPr>
            <a:r>
              <a:t/>
            </a:r>
            <a:endParaRPr sz="1900"/>
          </a:p>
        </p:txBody>
      </p:sp>
      <p:sp>
        <p:nvSpPr>
          <p:cNvPr id="263" name="Google Shape;26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64" name="Google Shape;264;p33"/>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b="1" lang="en-US" sz="3400"/>
              <a:t>Q&amp;A</a:t>
            </a:r>
            <a:endParaRPr sz="3400"/>
          </a:p>
          <a:p>
            <a:pPr indent="0" lvl="0" marL="1371600" rtl="0" algn="l">
              <a:lnSpc>
                <a:spcPct val="90000"/>
              </a:lnSpc>
              <a:spcBef>
                <a:spcPts val="500"/>
              </a:spcBef>
              <a:spcAft>
                <a:spcPts val="0"/>
              </a:spcAft>
              <a:buNone/>
            </a:pPr>
            <a:r>
              <a:t/>
            </a:r>
            <a:endParaRPr/>
          </a:p>
          <a:p>
            <a:pPr indent="-215900" lvl="1" marL="800100" rtl="0" algn="l">
              <a:lnSpc>
                <a:spcPct val="90000"/>
              </a:lnSpc>
              <a:spcBef>
                <a:spcPts val="500"/>
              </a:spcBef>
              <a:spcAft>
                <a:spcPts val="0"/>
              </a:spcAft>
              <a:buClr>
                <a:schemeClr val="dk1"/>
              </a:buClr>
              <a:buSzPts val="2000"/>
              <a:buFont typeface="Arial"/>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271" name="Google Shape;27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72" name="Google Shape;272;p34"/>
          <p:cNvPicPr preferRelativeResize="0"/>
          <p:nvPr/>
        </p:nvPicPr>
        <p:blipFill>
          <a:blip r:embed="rId3">
            <a:alphaModFix/>
          </a:blip>
          <a:stretch>
            <a:fillRect/>
          </a:stretch>
        </p:blipFill>
        <p:spPr>
          <a:xfrm>
            <a:off x="2286000" y="900113"/>
            <a:ext cx="7620000" cy="5057775"/>
          </a:xfrm>
          <a:prstGeom prst="rect">
            <a:avLst/>
          </a:prstGeom>
          <a:noFill/>
          <a:ln>
            <a:noFill/>
          </a:ln>
        </p:spPr>
      </p:pic>
      <p:pic>
        <p:nvPicPr>
          <p:cNvPr id="273" name="Google Shape;273;p34"/>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1371600" rtl="0" algn="l">
              <a:lnSpc>
                <a:spcPct val="115000"/>
              </a:lnSpc>
              <a:spcBef>
                <a:spcPts val="800"/>
              </a:spcBef>
              <a:spcAft>
                <a:spcPts val="0"/>
              </a:spcAft>
              <a:buNone/>
            </a:pPr>
            <a:r>
              <a:t/>
            </a:r>
            <a:endParaRPr sz="2300"/>
          </a:p>
          <a:p>
            <a:pPr indent="0" lvl="0" marL="0" rtl="0" algn="l">
              <a:lnSpc>
                <a:spcPct val="115000"/>
              </a:lnSpc>
              <a:spcBef>
                <a:spcPts val="800"/>
              </a:spcBef>
              <a:spcAft>
                <a:spcPts val="0"/>
              </a:spcAft>
              <a:buNone/>
            </a:pPr>
            <a:r>
              <a:t/>
            </a:r>
            <a:endParaRPr sz="2300"/>
          </a:p>
          <a:p>
            <a:pPr indent="0" lvl="0" marL="0" rtl="0" algn="l">
              <a:lnSpc>
                <a:spcPct val="115000"/>
              </a:lnSpc>
              <a:spcBef>
                <a:spcPts val="800"/>
              </a:spcBef>
              <a:spcAft>
                <a:spcPts val="0"/>
              </a:spcAft>
              <a:buNone/>
            </a:pPr>
            <a:r>
              <a:t/>
            </a:r>
            <a:endParaRPr sz="2300"/>
          </a:p>
          <a:p>
            <a:pPr indent="0" lvl="0" marL="0" rtl="0" algn="l">
              <a:lnSpc>
                <a:spcPct val="115000"/>
              </a:lnSpc>
              <a:spcBef>
                <a:spcPts val="800"/>
              </a:spcBef>
              <a:spcAft>
                <a:spcPts val="800"/>
              </a:spcAft>
              <a:buNone/>
            </a:pPr>
            <a:r>
              <a:t/>
            </a:r>
            <a:endParaRPr sz="2700"/>
          </a:p>
        </p:txBody>
      </p:sp>
      <p:sp>
        <p:nvSpPr>
          <p:cNvPr id="104" name="Google Shape;104;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05" name="Google Shape;105;p15"/>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15"/>
          <p:cNvPicPr preferRelativeResize="0"/>
          <p:nvPr/>
        </p:nvPicPr>
        <p:blipFill>
          <a:blip r:embed="rId3">
            <a:alphaModFix/>
          </a:blip>
          <a:stretch>
            <a:fillRect/>
          </a:stretch>
        </p:blipFill>
        <p:spPr>
          <a:xfrm>
            <a:off x="1570275" y="1612015"/>
            <a:ext cx="9093601" cy="3783375"/>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High-tech industry introduction</a:t>
            </a:r>
            <a:endParaRPr sz="3000"/>
          </a:p>
          <a:p>
            <a:pPr indent="0" lvl="0" marL="1371600" rtl="0" algn="l">
              <a:lnSpc>
                <a:spcPct val="115000"/>
              </a:lnSpc>
              <a:spcBef>
                <a:spcPts val="800"/>
              </a:spcBef>
              <a:spcAft>
                <a:spcPts val="0"/>
              </a:spcAft>
              <a:buNone/>
            </a:pPr>
            <a:r>
              <a:t/>
            </a:r>
            <a:endParaRPr sz="2300"/>
          </a:p>
          <a:p>
            <a:pPr indent="-349250" lvl="0" marL="1371600" rtl="0" algn="l">
              <a:lnSpc>
                <a:spcPct val="150000"/>
              </a:lnSpc>
              <a:spcBef>
                <a:spcPts val="800"/>
              </a:spcBef>
              <a:spcAft>
                <a:spcPts val="0"/>
              </a:spcAft>
              <a:buSzPts val="1900"/>
              <a:buChar char="●"/>
            </a:pPr>
            <a:r>
              <a:rPr lang="en-US" sz="1900"/>
              <a:t>High-tech industry - A company considered a high-tech company when its core business involved working on the most advanced technologies available ( “cutting edge” technologies)</a:t>
            </a:r>
            <a:endParaRPr sz="1900"/>
          </a:p>
          <a:p>
            <a:pPr indent="-349250" lvl="0" marL="1371600" rtl="0" algn="l">
              <a:lnSpc>
                <a:spcPct val="150000"/>
              </a:lnSpc>
              <a:spcBef>
                <a:spcPts val="0"/>
              </a:spcBef>
              <a:spcAft>
                <a:spcPts val="0"/>
              </a:spcAft>
              <a:buSzPts val="1900"/>
              <a:buChar char="●"/>
            </a:pPr>
            <a:r>
              <a:rPr lang="en-US" sz="1900"/>
              <a:t>When the company core business involved working on traditional or mechanical technology we can call it low-tech company</a:t>
            </a:r>
            <a:endParaRPr sz="1900"/>
          </a:p>
          <a:p>
            <a:pPr indent="-349250" lvl="0" marL="1371600" rtl="0" algn="l">
              <a:lnSpc>
                <a:spcPct val="150000"/>
              </a:lnSpc>
              <a:spcBef>
                <a:spcPts val="0"/>
              </a:spcBef>
              <a:spcAft>
                <a:spcPts val="0"/>
              </a:spcAft>
              <a:buSzPts val="1900"/>
              <a:buChar char="●"/>
            </a:pPr>
            <a:r>
              <a:rPr lang="en-US" sz="1900"/>
              <a:t>When high-tech become old it will be consider from this point as low-tech</a:t>
            </a:r>
            <a:br>
              <a:rPr lang="en-US" sz="1900"/>
            </a:br>
            <a:br>
              <a:rPr lang="en-US" sz="1900"/>
            </a:br>
            <a:r>
              <a:rPr lang="en-US" sz="1900"/>
              <a:t>For example:</a:t>
            </a:r>
            <a:br>
              <a:rPr lang="en-US" sz="1900"/>
            </a:br>
            <a:r>
              <a:rPr lang="en-US" sz="1900"/>
              <a:t>Company that its main business is selling home phones -</a:t>
            </a:r>
            <a:br>
              <a:rPr lang="en-US" sz="1900"/>
            </a:br>
            <a:r>
              <a:rPr lang="en-US" sz="1900"/>
              <a:t>Once we could consider it as high-tech company but now its an old technology so we consider it as low-tech company</a:t>
            </a:r>
            <a:endParaRPr sz="1900"/>
          </a:p>
        </p:txBody>
      </p:sp>
      <p:sp>
        <p:nvSpPr>
          <p:cNvPr id="113" name="Google Shape;11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14" name="Google Shape;114;p16"/>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5" name="Google Shape;115;p1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16" name="Google Shape;116;p16"/>
          <p:cNvPicPr preferRelativeResize="0"/>
          <p:nvPr/>
        </p:nvPicPr>
        <p:blipFill>
          <a:blip r:embed="rId4">
            <a:alphaModFix/>
          </a:blip>
          <a:stretch>
            <a:fillRect/>
          </a:stretch>
        </p:blipFill>
        <p:spPr>
          <a:xfrm>
            <a:off x="95175" y="4260575"/>
            <a:ext cx="1839550" cy="183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The Israeli </a:t>
            </a:r>
            <a:r>
              <a:rPr lang="en-US" sz="3000"/>
              <a:t>High-tech industry</a:t>
            </a:r>
            <a:endParaRPr sz="3000"/>
          </a:p>
          <a:p>
            <a:pPr indent="0" lvl="0" marL="1371600" rtl="0" algn="l">
              <a:lnSpc>
                <a:spcPct val="115000"/>
              </a:lnSpc>
              <a:spcBef>
                <a:spcPts val="800"/>
              </a:spcBef>
              <a:spcAft>
                <a:spcPts val="0"/>
              </a:spcAft>
              <a:buNone/>
            </a:pPr>
            <a:r>
              <a:t/>
            </a:r>
            <a:endParaRPr sz="2300"/>
          </a:p>
          <a:p>
            <a:pPr indent="-349250" lvl="0" marL="1371600" rtl="0" algn="l">
              <a:lnSpc>
                <a:spcPct val="150000"/>
              </a:lnSpc>
              <a:spcBef>
                <a:spcPts val="800"/>
              </a:spcBef>
              <a:spcAft>
                <a:spcPts val="0"/>
              </a:spcAft>
              <a:buSzPts val="1900"/>
              <a:buChar char="●"/>
            </a:pPr>
            <a:r>
              <a:rPr lang="en-US" sz="1900"/>
              <a:t>Israel nickname is </a:t>
            </a:r>
            <a:r>
              <a:rPr b="1" lang="en-US" sz="1900"/>
              <a:t>“the startup nation”</a:t>
            </a:r>
            <a:r>
              <a:rPr lang="en-US" sz="1900"/>
              <a:t> and located as the second most advanced high tech industry country in the world (the first is USA)</a:t>
            </a:r>
            <a:endParaRPr sz="1900"/>
          </a:p>
          <a:p>
            <a:pPr indent="-349250" lvl="0" marL="1371600" rtl="0" algn="l">
              <a:lnSpc>
                <a:spcPct val="150000"/>
              </a:lnSpc>
              <a:spcBef>
                <a:spcPts val="0"/>
              </a:spcBef>
              <a:spcAft>
                <a:spcPts val="0"/>
              </a:spcAft>
              <a:buSzPts val="1900"/>
              <a:buChar char="●"/>
            </a:pPr>
            <a:r>
              <a:rPr lang="en-US" sz="1900"/>
              <a:t>Today working in israel more than 2500 high tech companies and startups from variety of industries </a:t>
            </a:r>
            <a:endParaRPr sz="1900"/>
          </a:p>
          <a:p>
            <a:pPr indent="-349250" lvl="0" marL="1371600" rtl="0" algn="l">
              <a:lnSpc>
                <a:spcPct val="150000"/>
              </a:lnSpc>
              <a:spcBef>
                <a:spcPts val="0"/>
              </a:spcBef>
              <a:spcAft>
                <a:spcPts val="0"/>
              </a:spcAft>
              <a:buSzPts val="1900"/>
              <a:buChar char="●"/>
            </a:pPr>
            <a:r>
              <a:rPr lang="en-US" sz="1900"/>
              <a:t>In 2021 alone more than 15 high-tech companies went public and started trading at USA stock market</a:t>
            </a:r>
            <a:endParaRPr sz="1900"/>
          </a:p>
          <a:p>
            <a:pPr indent="-349250" lvl="0" marL="1371600" rtl="0" algn="l">
              <a:lnSpc>
                <a:spcPct val="150000"/>
              </a:lnSpc>
              <a:spcBef>
                <a:spcPts val="0"/>
              </a:spcBef>
              <a:spcAft>
                <a:spcPts val="0"/>
              </a:spcAft>
              <a:buSzPts val="1900"/>
              <a:buChar char="●"/>
            </a:pPr>
            <a:r>
              <a:rPr lang="en-US" sz="1900"/>
              <a:t>In 2021 alone Israel created more than 17 new </a:t>
            </a:r>
            <a:r>
              <a:rPr b="1" lang="en-US" sz="1900"/>
              <a:t>“unicorns”</a:t>
            </a:r>
            <a:br>
              <a:rPr lang="en-US" sz="1900"/>
            </a:br>
            <a:r>
              <a:rPr lang="en-US" sz="1900"/>
              <a:t>Unicorn - is a nickname of a startup that value more than</a:t>
            </a:r>
            <a:br>
              <a:rPr lang="en-US" sz="1900"/>
            </a:br>
            <a:r>
              <a:rPr lang="en-US" sz="1900"/>
              <a:t>1 Billion dollars (1,000,000,000$)</a:t>
            </a:r>
            <a:endParaRPr sz="1900"/>
          </a:p>
        </p:txBody>
      </p:sp>
      <p:sp>
        <p:nvSpPr>
          <p:cNvPr id="122" name="Google Shape;122;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23" name="Google Shape;123;p17"/>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4" name="Google Shape;124;p17"/>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25" name="Google Shape;125;p17"/>
          <p:cNvPicPr preferRelativeResize="0"/>
          <p:nvPr/>
        </p:nvPicPr>
        <p:blipFill>
          <a:blip r:embed="rId4">
            <a:alphaModFix/>
          </a:blip>
          <a:stretch>
            <a:fillRect/>
          </a:stretch>
        </p:blipFill>
        <p:spPr>
          <a:xfrm>
            <a:off x="8527849" y="3804750"/>
            <a:ext cx="27432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1371600" rtl="0" algn="l">
              <a:lnSpc>
                <a:spcPct val="115000"/>
              </a:lnSpc>
              <a:spcBef>
                <a:spcPts val="800"/>
              </a:spcBef>
              <a:spcAft>
                <a:spcPts val="0"/>
              </a:spcAft>
              <a:buNone/>
            </a:pPr>
            <a:r>
              <a:t/>
            </a:r>
            <a:endParaRPr sz="2300"/>
          </a:p>
          <a:p>
            <a:pPr indent="0" lvl="0" marL="1371600" rtl="0" algn="l">
              <a:lnSpc>
                <a:spcPct val="150000"/>
              </a:lnSpc>
              <a:spcBef>
                <a:spcPts val="800"/>
              </a:spcBef>
              <a:spcAft>
                <a:spcPts val="800"/>
              </a:spcAft>
              <a:buNone/>
            </a:pPr>
            <a:r>
              <a:t/>
            </a:r>
            <a:endParaRPr sz="1900"/>
          </a:p>
        </p:txBody>
      </p:sp>
      <p:sp>
        <p:nvSpPr>
          <p:cNvPr id="131" name="Google Shape;131;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32" name="Google Shape;132;p18"/>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3" name="Google Shape;133;p18"/>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34" name="Google Shape;134;p18"/>
          <p:cNvPicPr preferRelativeResize="0"/>
          <p:nvPr/>
        </p:nvPicPr>
        <p:blipFill>
          <a:blip r:embed="rId4">
            <a:alphaModFix/>
          </a:blip>
          <a:stretch>
            <a:fillRect/>
          </a:stretch>
        </p:blipFill>
        <p:spPr>
          <a:xfrm>
            <a:off x="418121" y="388325"/>
            <a:ext cx="1942950" cy="1942950"/>
          </a:xfrm>
          <a:prstGeom prst="rect">
            <a:avLst/>
          </a:prstGeom>
          <a:noFill/>
          <a:ln>
            <a:noFill/>
          </a:ln>
        </p:spPr>
      </p:pic>
      <p:pic>
        <p:nvPicPr>
          <p:cNvPr id="135" name="Google Shape;135;p18"/>
          <p:cNvPicPr preferRelativeResize="0"/>
          <p:nvPr/>
        </p:nvPicPr>
        <p:blipFill>
          <a:blip r:embed="rId5">
            <a:alphaModFix/>
          </a:blip>
          <a:stretch>
            <a:fillRect/>
          </a:stretch>
        </p:blipFill>
        <p:spPr>
          <a:xfrm>
            <a:off x="2361075" y="291500"/>
            <a:ext cx="3459400" cy="2328450"/>
          </a:xfrm>
          <a:prstGeom prst="rect">
            <a:avLst/>
          </a:prstGeom>
          <a:noFill/>
          <a:ln>
            <a:noFill/>
          </a:ln>
        </p:spPr>
      </p:pic>
      <p:pic>
        <p:nvPicPr>
          <p:cNvPr id="136" name="Google Shape;136;p18"/>
          <p:cNvPicPr preferRelativeResize="0"/>
          <p:nvPr/>
        </p:nvPicPr>
        <p:blipFill>
          <a:blip r:embed="rId6">
            <a:alphaModFix/>
          </a:blip>
          <a:stretch>
            <a:fillRect/>
          </a:stretch>
        </p:blipFill>
        <p:spPr>
          <a:xfrm>
            <a:off x="1195125" y="2613701"/>
            <a:ext cx="3170979" cy="1779975"/>
          </a:xfrm>
          <a:prstGeom prst="rect">
            <a:avLst/>
          </a:prstGeom>
          <a:noFill/>
          <a:ln>
            <a:noFill/>
          </a:ln>
        </p:spPr>
      </p:pic>
      <p:pic>
        <p:nvPicPr>
          <p:cNvPr id="137" name="Google Shape;137;p18"/>
          <p:cNvPicPr preferRelativeResize="0"/>
          <p:nvPr/>
        </p:nvPicPr>
        <p:blipFill>
          <a:blip r:embed="rId7">
            <a:alphaModFix/>
          </a:blip>
          <a:stretch>
            <a:fillRect/>
          </a:stretch>
        </p:blipFill>
        <p:spPr>
          <a:xfrm>
            <a:off x="6029250" y="484250"/>
            <a:ext cx="2046949" cy="1942951"/>
          </a:xfrm>
          <a:prstGeom prst="rect">
            <a:avLst/>
          </a:prstGeom>
          <a:noFill/>
          <a:ln>
            <a:noFill/>
          </a:ln>
        </p:spPr>
      </p:pic>
      <p:pic>
        <p:nvPicPr>
          <p:cNvPr id="138" name="Google Shape;138;p18"/>
          <p:cNvPicPr preferRelativeResize="0"/>
          <p:nvPr/>
        </p:nvPicPr>
        <p:blipFill>
          <a:blip r:embed="rId8">
            <a:alphaModFix/>
          </a:blip>
          <a:stretch>
            <a:fillRect/>
          </a:stretch>
        </p:blipFill>
        <p:spPr>
          <a:xfrm>
            <a:off x="8381805" y="565737"/>
            <a:ext cx="3407369" cy="1779975"/>
          </a:xfrm>
          <a:prstGeom prst="rect">
            <a:avLst/>
          </a:prstGeom>
          <a:noFill/>
          <a:ln>
            <a:noFill/>
          </a:ln>
        </p:spPr>
      </p:pic>
      <p:pic>
        <p:nvPicPr>
          <p:cNvPr id="139" name="Google Shape;139;p18"/>
          <p:cNvPicPr preferRelativeResize="0"/>
          <p:nvPr/>
        </p:nvPicPr>
        <p:blipFill>
          <a:blip r:embed="rId9">
            <a:alphaModFix/>
          </a:blip>
          <a:stretch>
            <a:fillRect/>
          </a:stretch>
        </p:blipFill>
        <p:spPr>
          <a:xfrm>
            <a:off x="5106172" y="2763087"/>
            <a:ext cx="2743200" cy="1775277"/>
          </a:xfrm>
          <a:prstGeom prst="rect">
            <a:avLst/>
          </a:prstGeom>
          <a:noFill/>
          <a:ln>
            <a:noFill/>
          </a:ln>
        </p:spPr>
      </p:pic>
      <p:pic>
        <p:nvPicPr>
          <p:cNvPr id="140" name="Google Shape;140;p18"/>
          <p:cNvPicPr preferRelativeResize="0"/>
          <p:nvPr/>
        </p:nvPicPr>
        <p:blipFill>
          <a:blip r:embed="rId10">
            <a:alphaModFix/>
          </a:blip>
          <a:stretch>
            <a:fillRect/>
          </a:stretch>
        </p:blipFill>
        <p:spPr>
          <a:xfrm>
            <a:off x="8716650" y="2627250"/>
            <a:ext cx="2046950" cy="2046950"/>
          </a:xfrm>
          <a:prstGeom prst="rect">
            <a:avLst/>
          </a:prstGeom>
          <a:noFill/>
          <a:ln>
            <a:noFill/>
          </a:ln>
        </p:spPr>
      </p:pic>
      <p:pic>
        <p:nvPicPr>
          <p:cNvPr id="141" name="Google Shape;141;p18"/>
          <p:cNvPicPr preferRelativeResize="0"/>
          <p:nvPr/>
        </p:nvPicPr>
        <p:blipFill>
          <a:blip r:embed="rId11">
            <a:alphaModFix/>
          </a:blip>
          <a:stretch>
            <a:fillRect/>
          </a:stretch>
        </p:blipFill>
        <p:spPr>
          <a:xfrm>
            <a:off x="1861100" y="4241487"/>
            <a:ext cx="1839025" cy="1623587"/>
          </a:xfrm>
          <a:prstGeom prst="rect">
            <a:avLst/>
          </a:prstGeom>
          <a:noFill/>
          <a:ln>
            <a:noFill/>
          </a:ln>
        </p:spPr>
      </p:pic>
      <p:pic>
        <p:nvPicPr>
          <p:cNvPr id="142" name="Google Shape;142;p18"/>
          <p:cNvPicPr preferRelativeResize="0"/>
          <p:nvPr/>
        </p:nvPicPr>
        <p:blipFill>
          <a:blip r:embed="rId12">
            <a:alphaModFix/>
          </a:blip>
          <a:stretch>
            <a:fillRect/>
          </a:stretch>
        </p:blipFill>
        <p:spPr>
          <a:xfrm>
            <a:off x="5558263" y="4874263"/>
            <a:ext cx="1839025" cy="183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Why the high tech industry is important to Israel?</a:t>
            </a:r>
            <a:endParaRPr sz="3000"/>
          </a:p>
          <a:p>
            <a:pPr indent="0" lvl="0" marL="1371600" rtl="0" algn="l">
              <a:lnSpc>
                <a:spcPct val="115000"/>
              </a:lnSpc>
              <a:spcBef>
                <a:spcPts val="800"/>
              </a:spcBef>
              <a:spcAft>
                <a:spcPts val="0"/>
              </a:spcAft>
              <a:buNone/>
            </a:pPr>
            <a:r>
              <a:t/>
            </a:r>
            <a:endParaRPr sz="2300"/>
          </a:p>
          <a:p>
            <a:pPr indent="-349250" lvl="0" marL="1371600" rtl="0" algn="l">
              <a:lnSpc>
                <a:spcPct val="150000"/>
              </a:lnSpc>
              <a:spcBef>
                <a:spcPts val="800"/>
              </a:spcBef>
              <a:spcAft>
                <a:spcPts val="0"/>
              </a:spcAft>
              <a:buSzPts val="1900"/>
              <a:buChar char="●"/>
            </a:pPr>
            <a:r>
              <a:rPr lang="en-US" sz="1900"/>
              <a:t>Only 10% of the entire isreali workers are working in high-tech companies,</a:t>
            </a:r>
            <a:br>
              <a:rPr lang="en-US" sz="1900"/>
            </a:br>
            <a:r>
              <a:rPr lang="en-US" sz="1900"/>
              <a:t>But because of the high salaries those workers are responsible for almost 25% of the tax income</a:t>
            </a:r>
            <a:r>
              <a:rPr lang="en-US" sz="1900"/>
              <a:t> </a:t>
            </a:r>
            <a:br>
              <a:rPr lang="en-US" sz="1900"/>
            </a:br>
            <a:endParaRPr sz="1900"/>
          </a:p>
          <a:p>
            <a:pPr indent="-349250" lvl="0" marL="1371600" rtl="0" algn="l">
              <a:lnSpc>
                <a:spcPct val="150000"/>
              </a:lnSpc>
              <a:spcBef>
                <a:spcPts val="0"/>
              </a:spcBef>
              <a:spcAft>
                <a:spcPts val="0"/>
              </a:spcAft>
              <a:buSzPts val="1900"/>
              <a:buChar char="●"/>
            </a:pPr>
            <a:r>
              <a:rPr lang="en-US" sz="1900"/>
              <a:t>In addition, high tech companies are providing a lot of work to other undirected small </a:t>
            </a:r>
            <a:r>
              <a:rPr lang="en-US" sz="1900"/>
              <a:t>business</a:t>
            </a:r>
            <a:br>
              <a:rPr lang="en-US" sz="1900"/>
            </a:br>
            <a:r>
              <a:rPr lang="en-US" sz="1900"/>
              <a:t>For example:</a:t>
            </a:r>
            <a:endParaRPr sz="1900"/>
          </a:p>
          <a:p>
            <a:pPr indent="-349250" lvl="1" marL="1828800" rtl="0" algn="l">
              <a:lnSpc>
                <a:spcPct val="150000"/>
              </a:lnSpc>
              <a:spcBef>
                <a:spcPts val="0"/>
              </a:spcBef>
              <a:spcAft>
                <a:spcPts val="0"/>
              </a:spcAft>
              <a:buSzPts val="1900"/>
              <a:buChar char="○"/>
            </a:pPr>
            <a:r>
              <a:rPr lang="en-US" sz="1900"/>
              <a:t>By providing 10bis for the employees they provide customers to multiple </a:t>
            </a:r>
            <a:r>
              <a:rPr lang="en-US" sz="1900"/>
              <a:t>restaurants</a:t>
            </a:r>
            <a:endParaRPr sz="1900"/>
          </a:p>
          <a:p>
            <a:pPr indent="-349250" lvl="1" marL="1828800" rtl="0" algn="l">
              <a:lnSpc>
                <a:spcPct val="150000"/>
              </a:lnSpc>
              <a:spcBef>
                <a:spcPts val="0"/>
              </a:spcBef>
              <a:spcAft>
                <a:spcPts val="0"/>
              </a:spcAft>
              <a:buSzPts val="1900"/>
              <a:buChar char="○"/>
            </a:pPr>
            <a:r>
              <a:rPr lang="en-US" sz="1900"/>
              <a:t>By renovating the company offices every couple of years the support renovators</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t/>
            </a:r>
            <a:endParaRPr sz="1900"/>
          </a:p>
        </p:txBody>
      </p:sp>
      <p:sp>
        <p:nvSpPr>
          <p:cNvPr id="148" name="Google Shape;148;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49" name="Google Shape;149;p19"/>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0" name="Google Shape;150;p19"/>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rPr lang="en-US" sz="2300"/>
              <a:t>		</a:t>
            </a:r>
            <a:endParaRPr sz="2300"/>
          </a:p>
          <a:p>
            <a:pPr indent="0" lvl="0" marL="0" rtl="0" algn="l">
              <a:lnSpc>
                <a:spcPct val="115000"/>
              </a:lnSpc>
              <a:spcBef>
                <a:spcPts val="800"/>
              </a:spcBef>
              <a:spcAft>
                <a:spcPts val="0"/>
              </a:spcAft>
              <a:buNone/>
            </a:pPr>
            <a:r>
              <a:t/>
            </a:r>
            <a:endParaRPr sz="2300"/>
          </a:p>
          <a:p>
            <a:pPr indent="0" lvl="0" marL="0" rtl="0" algn="l">
              <a:lnSpc>
                <a:spcPct val="115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t/>
            </a:r>
            <a:endParaRPr sz="1900"/>
          </a:p>
        </p:txBody>
      </p:sp>
      <p:sp>
        <p:nvSpPr>
          <p:cNvPr id="156" name="Google Shape;156;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7" name="Google Shape;157;p20"/>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8" name="Google Shape;158;p20"/>
          <p:cNvPicPr preferRelativeResize="0"/>
          <p:nvPr/>
        </p:nvPicPr>
        <p:blipFill>
          <a:blip r:embed="rId3">
            <a:alphaModFix/>
          </a:blip>
          <a:stretch>
            <a:fillRect/>
          </a:stretch>
        </p:blipFill>
        <p:spPr>
          <a:xfrm>
            <a:off x="1101852" y="789363"/>
            <a:ext cx="4420475" cy="5428675"/>
          </a:xfrm>
          <a:prstGeom prst="rect">
            <a:avLst/>
          </a:prstGeom>
          <a:noFill/>
          <a:ln>
            <a:noFill/>
          </a:ln>
        </p:spPr>
      </p:pic>
      <p:pic>
        <p:nvPicPr>
          <p:cNvPr id="159" name="Google Shape;159;p20"/>
          <p:cNvPicPr preferRelativeResize="0"/>
          <p:nvPr/>
        </p:nvPicPr>
        <p:blipFill>
          <a:blip r:embed="rId4">
            <a:alphaModFix/>
          </a:blip>
          <a:stretch>
            <a:fillRect/>
          </a:stretch>
        </p:blipFill>
        <p:spPr>
          <a:xfrm>
            <a:off x="5899575" y="1758950"/>
            <a:ext cx="6046352" cy="3340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subTitle"/>
          </p:nvPr>
        </p:nvSpPr>
        <p:spPr>
          <a:xfrm>
            <a:off x="536025" y="459450"/>
            <a:ext cx="11409900" cy="608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US" sz="3000"/>
              <a:t>Why people want to work in the high tech?</a:t>
            </a:r>
            <a:endParaRPr sz="3000"/>
          </a:p>
          <a:p>
            <a:pPr indent="0" lvl="0" marL="0" rtl="0" algn="l">
              <a:lnSpc>
                <a:spcPct val="115000"/>
              </a:lnSpc>
              <a:spcBef>
                <a:spcPts val="800"/>
              </a:spcBef>
              <a:spcAft>
                <a:spcPts val="0"/>
              </a:spcAft>
              <a:buNone/>
            </a:pPr>
            <a:r>
              <a:rPr lang="en-US" sz="2300"/>
              <a:t>		</a:t>
            </a:r>
            <a:endParaRPr sz="2300"/>
          </a:p>
          <a:p>
            <a:pPr indent="-349250" lvl="0" marL="1371600" rtl="0" algn="l">
              <a:lnSpc>
                <a:spcPct val="115000"/>
              </a:lnSpc>
              <a:spcBef>
                <a:spcPts val="800"/>
              </a:spcBef>
              <a:spcAft>
                <a:spcPts val="0"/>
              </a:spcAft>
              <a:buSzPts val="1900"/>
              <a:buChar char="●"/>
            </a:pPr>
            <a:r>
              <a:rPr b="1" lang="en-US" sz="1900"/>
              <a:t>High Salary</a:t>
            </a:r>
            <a:r>
              <a:rPr b="1" lang="en-US" sz="2300"/>
              <a:t>:</a:t>
            </a:r>
            <a:endParaRPr b="1" sz="2300"/>
          </a:p>
          <a:p>
            <a:pPr indent="0" lvl="0" marL="1371600" rtl="0" algn="l">
              <a:lnSpc>
                <a:spcPct val="115000"/>
              </a:lnSpc>
              <a:spcBef>
                <a:spcPts val="800"/>
              </a:spcBef>
              <a:spcAft>
                <a:spcPts val="0"/>
              </a:spcAft>
              <a:buNone/>
            </a:pPr>
            <a:r>
              <a:rPr lang="en-US" sz="1900"/>
              <a:t>By July 2021 the average salary in Israel stand on </a:t>
            </a:r>
            <a:r>
              <a:rPr b="1" lang="en-US" sz="1900">
                <a:solidFill>
                  <a:srgbClr val="38761D"/>
                </a:solidFill>
              </a:rPr>
              <a:t>11,772 NIS</a:t>
            </a:r>
            <a:endParaRPr b="1" sz="1900">
              <a:solidFill>
                <a:srgbClr val="38761D"/>
              </a:solidFill>
            </a:endParaRPr>
          </a:p>
          <a:p>
            <a:pPr indent="0" lvl="0" marL="1371600" rtl="0" algn="l">
              <a:lnSpc>
                <a:spcPct val="115000"/>
              </a:lnSpc>
              <a:spcBef>
                <a:spcPts val="800"/>
              </a:spcBef>
              <a:spcAft>
                <a:spcPts val="0"/>
              </a:spcAft>
              <a:buNone/>
            </a:pPr>
            <a:r>
              <a:rPr lang="en-US" sz="1900"/>
              <a:t>The average salary in the </a:t>
            </a:r>
            <a:r>
              <a:rPr lang="en-US" sz="1900" u="sng"/>
              <a:t>high tech</a:t>
            </a:r>
            <a:r>
              <a:rPr lang="en-US" sz="1900"/>
              <a:t> for that period stand on </a:t>
            </a:r>
            <a:r>
              <a:rPr b="1" lang="en-US" sz="1900">
                <a:solidFill>
                  <a:srgbClr val="38761D"/>
                </a:solidFill>
              </a:rPr>
              <a:t>26,612 NIS</a:t>
            </a:r>
            <a:endParaRPr b="1" sz="1900">
              <a:solidFill>
                <a:srgbClr val="38761D"/>
              </a:solidFill>
            </a:endParaRPr>
          </a:p>
          <a:p>
            <a:pPr indent="0" lvl="0" marL="1371600" rtl="0" algn="l">
              <a:lnSpc>
                <a:spcPct val="115000"/>
              </a:lnSpc>
              <a:spcBef>
                <a:spcPts val="800"/>
              </a:spcBef>
              <a:spcAft>
                <a:spcPts val="0"/>
              </a:spcAft>
              <a:buNone/>
            </a:pPr>
            <a:r>
              <a:rPr lang="en-US" sz="1900"/>
              <a:t>As you can see the high tech employees are making more than twice as much money</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t/>
            </a:r>
            <a:endParaRPr sz="1900"/>
          </a:p>
        </p:txBody>
      </p:sp>
      <p:sp>
        <p:nvSpPr>
          <p:cNvPr id="165" name="Google Shape;165;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6" name="Google Shape;166;p21"/>
          <p:cNvSpPr txBox="1"/>
          <p:nvPr/>
        </p:nvSpPr>
        <p:spPr>
          <a:xfrm>
            <a:off x="207525" y="5575075"/>
            <a:ext cx="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7" name="Google Shape;167;p21"/>
          <p:cNvPicPr preferRelativeResize="0"/>
          <p:nvPr/>
        </p:nvPicPr>
        <p:blipFill>
          <a:blip r:embed="rId3">
            <a:alphaModFix/>
          </a:blip>
          <a:stretch>
            <a:fillRect/>
          </a:stretch>
        </p:blipFill>
        <p:spPr>
          <a:xfrm>
            <a:off x="1481250" y="3293000"/>
            <a:ext cx="7935499" cy="325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