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E973C-1C21-4C7E-8FBE-25DA414A241B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65F188-2462-4F26-AD35-28B87DE2EAFF}">
      <dgm:prSet/>
      <dgm:spPr/>
      <dgm:t>
        <a:bodyPr/>
        <a:lstStyle/>
        <a:p>
          <a:r>
            <a:rPr lang="en-US"/>
            <a:t>Dataset</a:t>
          </a:r>
        </a:p>
      </dgm:t>
    </dgm:pt>
    <dgm:pt modelId="{96F22918-3DE0-4955-AFE8-CFDCAA8A7F00}" type="parTrans" cxnId="{DEAB0B62-C6B1-40C0-B18E-BD8312CECCCA}">
      <dgm:prSet/>
      <dgm:spPr/>
      <dgm:t>
        <a:bodyPr/>
        <a:lstStyle/>
        <a:p>
          <a:endParaRPr lang="en-US"/>
        </a:p>
      </dgm:t>
    </dgm:pt>
    <dgm:pt modelId="{148FC51C-3E32-4CBB-BB32-BF52C16F217C}" type="sibTrans" cxnId="{DEAB0B62-C6B1-40C0-B18E-BD8312CECCCA}">
      <dgm:prSet/>
      <dgm:spPr/>
      <dgm:t>
        <a:bodyPr/>
        <a:lstStyle/>
        <a:p>
          <a:endParaRPr lang="en-US"/>
        </a:p>
      </dgm:t>
    </dgm:pt>
    <dgm:pt modelId="{BEAC1845-24B1-4B53-929A-AE9B973F1CC4}">
      <dgm:prSet/>
      <dgm:spPr/>
      <dgm:t>
        <a:bodyPr/>
        <a:lstStyle/>
        <a:p>
          <a:r>
            <a:rPr lang="en-US"/>
            <a:t>Source domain dataset: D</a:t>
          </a:r>
          <a:r>
            <a:rPr lang="en-US" baseline="-25000"/>
            <a:t>A  </a:t>
          </a:r>
          <a:endParaRPr lang="en-US"/>
        </a:p>
      </dgm:t>
    </dgm:pt>
    <dgm:pt modelId="{B8F188A2-C869-40E6-9096-CDB88BA46C14}" type="parTrans" cxnId="{0AB8E553-1927-4B06-A094-053F2CD91B06}">
      <dgm:prSet/>
      <dgm:spPr/>
      <dgm:t>
        <a:bodyPr/>
        <a:lstStyle/>
        <a:p>
          <a:endParaRPr lang="en-US"/>
        </a:p>
      </dgm:t>
    </dgm:pt>
    <dgm:pt modelId="{8DF2FCB2-022E-4D69-9800-266BCD000D27}" type="sibTrans" cxnId="{0AB8E553-1927-4B06-A094-053F2CD91B06}">
      <dgm:prSet/>
      <dgm:spPr/>
      <dgm:t>
        <a:bodyPr/>
        <a:lstStyle/>
        <a:p>
          <a:endParaRPr lang="en-US"/>
        </a:p>
      </dgm:t>
    </dgm:pt>
    <dgm:pt modelId="{1DD1F3B9-3086-40EB-A66C-8681A070C142}">
      <dgm:prSet/>
      <dgm:spPr/>
      <dgm:t>
        <a:bodyPr/>
        <a:lstStyle/>
        <a:p>
          <a:r>
            <a:rPr lang="en-US"/>
            <a:t>Target domain dataset: D</a:t>
          </a:r>
          <a:r>
            <a:rPr lang="en-US" baseline="-25000"/>
            <a:t>B</a:t>
          </a:r>
          <a:endParaRPr lang="en-US"/>
        </a:p>
      </dgm:t>
    </dgm:pt>
    <dgm:pt modelId="{110B1735-35D1-4F6C-9DFC-92B71FCFC6F8}" type="parTrans" cxnId="{0FD7828C-9E87-4981-809E-5E4EED4DA0E9}">
      <dgm:prSet/>
      <dgm:spPr/>
      <dgm:t>
        <a:bodyPr/>
        <a:lstStyle/>
        <a:p>
          <a:endParaRPr lang="en-US"/>
        </a:p>
      </dgm:t>
    </dgm:pt>
    <dgm:pt modelId="{90DA5D3E-5641-4A0F-8B82-A600D891F8CF}" type="sibTrans" cxnId="{0FD7828C-9E87-4981-809E-5E4EED4DA0E9}">
      <dgm:prSet/>
      <dgm:spPr/>
      <dgm:t>
        <a:bodyPr/>
        <a:lstStyle/>
        <a:p>
          <a:endParaRPr lang="en-US"/>
        </a:p>
      </dgm:t>
    </dgm:pt>
    <dgm:pt modelId="{BC8421AC-BB0D-44CC-8FC7-724EC03E2826}">
      <dgm:prSet/>
      <dgm:spPr/>
      <dgm:t>
        <a:bodyPr/>
        <a:lstStyle/>
        <a:p>
          <a:r>
            <a:rPr lang="en-US"/>
            <a:t>Co-occurrence dataset: D</a:t>
          </a:r>
          <a:r>
            <a:rPr lang="en-US" baseline="-25000"/>
            <a:t>AB </a:t>
          </a:r>
          <a:endParaRPr lang="en-US"/>
        </a:p>
      </dgm:t>
    </dgm:pt>
    <dgm:pt modelId="{C7E6C116-A6B1-4265-998A-FB375FC0B748}" type="parTrans" cxnId="{0014C79E-970A-4389-9456-01B8B87CF9AF}">
      <dgm:prSet/>
      <dgm:spPr/>
      <dgm:t>
        <a:bodyPr/>
        <a:lstStyle/>
        <a:p>
          <a:endParaRPr lang="en-US"/>
        </a:p>
      </dgm:t>
    </dgm:pt>
    <dgm:pt modelId="{57D8510B-049F-400C-B303-E2AFE3BA813C}" type="sibTrans" cxnId="{0014C79E-970A-4389-9456-01B8B87CF9AF}">
      <dgm:prSet/>
      <dgm:spPr/>
      <dgm:t>
        <a:bodyPr/>
        <a:lstStyle/>
        <a:p>
          <a:endParaRPr lang="en-US"/>
        </a:p>
      </dgm:t>
    </dgm:pt>
    <dgm:pt modelId="{12957645-51AC-4214-9DFD-4FAE7A5A1075}">
      <dgm:prSet/>
      <dgm:spPr/>
      <dgm:t>
        <a:bodyPr/>
        <a:lstStyle/>
        <a:p>
          <a:r>
            <a:rPr lang="en-US"/>
            <a:t>A small set of labels for B in party A: D</a:t>
          </a:r>
          <a:r>
            <a:rPr lang="en-US" baseline="-25000"/>
            <a:t>C</a:t>
          </a:r>
          <a:endParaRPr lang="en-US"/>
        </a:p>
      </dgm:t>
    </dgm:pt>
    <dgm:pt modelId="{0695C5F0-A9F5-42DB-B09F-67E75CA76FF3}" type="parTrans" cxnId="{0206808B-65BE-4F83-BA19-81502329CE74}">
      <dgm:prSet/>
      <dgm:spPr/>
      <dgm:t>
        <a:bodyPr/>
        <a:lstStyle/>
        <a:p>
          <a:endParaRPr lang="en-US"/>
        </a:p>
      </dgm:t>
    </dgm:pt>
    <dgm:pt modelId="{1E677CF6-37E3-410D-A6DC-2F13D8F0B5AF}" type="sibTrans" cxnId="{0206808B-65BE-4F83-BA19-81502329CE74}">
      <dgm:prSet/>
      <dgm:spPr/>
      <dgm:t>
        <a:bodyPr/>
        <a:lstStyle/>
        <a:p>
          <a:endParaRPr lang="en-US"/>
        </a:p>
      </dgm:t>
    </dgm:pt>
    <dgm:pt modelId="{14E6F1BE-9BCA-4B5C-ABC8-7CDAFA0F87DF}">
      <dgm:prSet/>
      <dgm:spPr/>
      <dgm:t>
        <a:bodyPr/>
        <a:lstStyle/>
        <a:p>
          <a:r>
            <a:rPr lang="en-US"/>
            <a:t>Assumption </a:t>
          </a:r>
        </a:p>
      </dgm:t>
    </dgm:pt>
    <dgm:pt modelId="{F8A17D75-E7E1-41A6-9A93-EA280DD80143}" type="parTrans" cxnId="{1423AFA3-0D81-4F83-86D0-849AC67D7B05}">
      <dgm:prSet/>
      <dgm:spPr/>
      <dgm:t>
        <a:bodyPr/>
        <a:lstStyle/>
        <a:p>
          <a:endParaRPr lang="en-US"/>
        </a:p>
      </dgm:t>
    </dgm:pt>
    <dgm:pt modelId="{0F16D18A-187F-464F-8662-A2A16DB4451F}" type="sibTrans" cxnId="{1423AFA3-0D81-4F83-86D0-849AC67D7B05}">
      <dgm:prSet/>
      <dgm:spPr/>
      <dgm:t>
        <a:bodyPr/>
        <a:lstStyle/>
        <a:p>
          <a:endParaRPr lang="en-US"/>
        </a:p>
      </dgm:t>
    </dgm:pt>
    <dgm:pt modelId="{B4B76C3A-D36F-4E9E-91E2-94CCD46E8168}">
      <dgm:prSet/>
      <dgm:spPr/>
      <dgm:t>
        <a:bodyPr/>
        <a:lstStyle/>
        <a:p>
          <a:r>
            <a:rPr lang="en-US"/>
            <a:t>only A have labels </a:t>
          </a:r>
        </a:p>
      </dgm:t>
    </dgm:pt>
    <dgm:pt modelId="{07BF3BB6-3F85-410E-8502-6D0030569A8A}" type="parTrans" cxnId="{25FCE3E2-E49A-4274-8920-947A1990AEDE}">
      <dgm:prSet/>
      <dgm:spPr/>
      <dgm:t>
        <a:bodyPr/>
        <a:lstStyle/>
        <a:p>
          <a:endParaRPr lang="en-US"/>
        </a:p>
      </dgm:t>
    </dgm:pt>
    <dgm:pt modelId="{6183980D-F3BA-4459-8192-15E99C54B728}" type="sibTrans" cxnId="{25FCE3E2-E49A-4274-8920-947A1990AEDE}">
      <dgm:prSet/>
      <dgm:spPr/>
      <dgm:t>
        <a:bodyPr/>
        <a:lstStyle/>
        <a:p>
          <a:endParaRPr lang="en-US"/>
        </a:p>
      </dgm:t>
    </dgm:pt>
    <dgm:pt modelId="{3FCEC485-D32E-4528-9EC9-BD93F35F0E95}">
      <dgm:prSet/>
      <dgm:spPr/>
      <dgm:t>
        <a:bodyPr/>
        <a:lstStyle/>
        <a:p>
          <a:r>
            <a:rPr lang="en-US"/>
            <a:t>A and B knows the common IDs</a:t>
          </a:r>
        </a:p>
      </dgm:t>
    </dgm:pt>
    <dgm:pt modelId="{8202EA2F-FEEA-4367-82D5-9F600BFB3581}" type="parTrans" cxnId="{13E23A04-0949-4F58-851B-0A6FFFECD4B9}">
      <dgm:prSet/>
      <dgm:spPr/>
      <dgm:t>
        <a:bodyPr/>
        <a:lstStyle/>
        <a:p>
          <a:endParaRPr lang="en-US"/>
        </a:p>
      </dgm:t>
    </dgm:pt>
    <dgm:pt modelId="{FBDAE02C-A3BC-47AC-AFE4-592D145545D0}" type="sibTrans" cxnId="{13E23A04-0949-4F58-851B-0A6FFFECD4B9}">
      <dgm:prSet/>
      <dgm:spPr/>
      <dgm:t>
        <a:bodyPr/>
        <a:lstStyle/>
        <a:p>
          <a:endParaRPr lang="en-US"/>
        </a:p>
      </dgm:t>
    </dgm:pt>
    <dgm:pt modelId="{E6AD8A1D-B6CC-2940-9625-A1CBDB74D163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5836D383-0401-4242-BDE8-6469C2ABAF8E}" type="parTrans" cxnId="{8449704B-778E-E248-BDCF-5B67FEDEBD38}">
      <dgm:prSet/>
      <dgm:spPr/>
      <dgm:t>
        <a:bodyPr/>
        <a:lstStyle/>
        <a:p>
          <a:endParaRPr lang="en-US"/>
        </a:p>
      </dgm:t>
    </dgm:pt>
    <dgm:pt modelId="{8339AE80-D899-E645-AC28-B3E38918FFA1}" type="sibTrans" cxnId="{8449704B-778E-E248-BDCF-5B67FEDEBD38}">
      <dgm:prSet/>
      <dgm:spPr/>
      <dgm:t>
        <a:bodyPr/>
        <a:lstStyle/>
        <a:p>
          <a:endParaRPr lang="en-US"/>
        </a:p>
      </dgm:t>
    </dgm:pt>
    <dgm:pt modelId="{B8CB9289-BD2A-0248-A9AD-B18EB7EA207F}">
      <dgm:prSet/>
      <dgm:spPr/>
      <dgm:t>
        <a:bodyPr/>
        <a:lstStyle/>
        <a:p>
          <a:r>
            <a:rPr lang="en-US"/>
            <a:t>Build a transfer learning model to predict labels for the target-domain party as accurately as possible without exposing data to each other </a:t>
          </a:r>
        </a:p>
      </dgm:t>
    </dgm:pt>
    <dgm:pt modelId="{CC6A6FD0-8CAE-4444-999C-D499C153A2E4}" type="parTrans" cxnId="{B95FDC5B-AD1A-7849-8B70-1CFDDF2750CC}">
      <dgm:prSet/>
      <dgm:spPr/>
      <dgm:t>
        <a:bodyPr/>
        <a:lstStyle/>
        <a:p>
          <a:endParaRPr lang="en-US"/>
        </a:p>
      </dgm:t>
    </dgm:pt>
    <dgm:pt modelId="{102B5E0D-4222-E346-99D0-DD951B1E276E}" type="sibTrans" cxnId="{B95FDC5B-AD1A-7849-8B70-1CFDDF2750CC}">
      <dgm:prSet/>
      <dgm:spPr/>
      <dgm:t>
        <a:bodyPr/>
        <a:lstStyle/>
        <a:p>
          <a:endParaRPr lang="en-US"/>
        </a:p>
      </dgm:t>
    </dgm:pt>
    <dgm:pt modelId="{1E70C593-7095-5A49-9849-DE7238F30271}" type="pres">
      <dgm:prSet presAssocID="{498E973C-1C21-4C7E-8FBE-25DA414A241B}" presName="Name0" presStyleCnt="0">
        <dgm:presLayoutVars>
          <dgm:dir/>
          <dgm:animLvl val="lvl"/>
          <dgm:resizeHandles val="exact"/>
        </dgm:presLayoutVars>
      </dgm:prSet>
      <dgm:spPr/>
    </dgm:pt>
    <dgm:pt modelId="{F39689F3-00E8-6044-9A37-72366832AF41}" type="pres">
      <dgm:prSet presAssocID="{E6AD8A1D-B6CC-2940-9625-A1CBDB74D163}" presName="boxAndChildren" presStyleCnt="0"/>
      <dgm:spPr/>
    </dgm:pt>
    <dgm:pt modelId="{222F53B0-1E6C-EA45-87D8-DBFA2A30901A}" type="pres">
      <dgm:prSet presAssocID="{E6AD8A1D-B6CC-2940-9625-A1CBDB74D163}" presName="parentTextBox" presStyleLbl="alignNode1" presStyleIdx="0" presStyleCnt="3"/>
      <dgm:spPr/>
    </dgm:pt>
    <dgm:pt modelId="{E6F68040-627B-5845-B735-F4F667486A1E}" type="pres">
      <dgm:prSet presAssocID="{E6AD8A1D-B6CC-2940-9625-A1CBDB74D163}" presName="descendantBox" presStyleLbl="bgAccFollowNode1" presStyleIdx="0" presStyleCnt="3"/>
      <dgm:spPr/>
    </dgm:pt>
    <dgm:pt modelId="{DB51CC5B-4600-6840-8E2D-0F4322374773}" type="pres">
      <dgm:prSet presAssocID="{0F16D18A-187F-464F-8662-A2A16DB4451F}" presName="sp" presStyleCnt="0"/>
      <dgm:spPr/>
    </dgm:pt>
    <dgm:pt modelId="{3E2F7A62-7DF7-FD4D-B3E3-3765C14098C1}" type="pres">
      <dgm:prSet presAssocID="{14E6F1BE-9BCA-4B5C-ABC8-7CDAFA0F87DF}" presName="arrowAndChildren" presStyleCnt="0"/>
      <dgm:spPr/>
    </dgm:pt>
    <dgm:pt modelId="{7C481ACA-5048-024F-89AA-1976CBEF4678}" type="pres">
      <dgm:prSet presAssocID="{14E6F1BE-9BCA-4B5C-ABC8-7CDAFA0F87DF}" presName="parentTextArrow" presStyleLbl="node1" presStyleIdx="0" presStyleCnt="0"/>
      <dgm:spPr/>
    </dgm:pt>
    <dgm:pt modelId="{964150BA-2C43-F644-9281-82BA8FAF79EA}" type="pres">
      <dgm:prSet presAssocID="{14E6F1BE-9BCA-4B5C-ABC8-7CDAFA0F87DF}" presName="arrow" presStyleLbl="alignNode1" presStyleIdx="1" presStyleCnt="3"/>
      <dgm:spPr/>
    </dgm:pt>
    <dgm:pt modelId="{B567DF5B-BFF8-3B47-8CEB-4A9FEBB093AE}" type="pres">
      <dgm:prSet presAssocID="{14E6F1BE-9BCA-4B5C-ABC8-7CDAFA0F87DF}" presName="descendantArrow" presStyleLbl="bgAccFollowNode1" presStyleIdx="1" presStyleCnt="3"/>
      <dgm:spPr/>
    </dgm:pt>
    <dgm:pt modelId="{DA68A8B2-E8F6-D941-8333-F6D9EBF07140}" type="pres">
      <dgm:prSet presAssocID="{148FC51C-3E32-4CBB-BB32-BF52C16F217C}" presName="sp" presStyleCnt="0"/>
      <dgm:spPr/>
    </dgm:pt>
    <dgm:pt modelId="{0A22D542-9386-AC44-B872-B9443042F307}" type="pres">
      <dgm:prSet presAssocID="{7465F188-2462-4F26-AD35-28B87DE2EAFF}" presName="arrowAndChildren" presStyleCnt="0"/>
      <dgm:spPr/>
    </dgm:pt>
    <dgm:pt modelId="{ECD09B38-7980-7D49-A0ED-E444B9270C20}" type="pres">
      <dgm:prSet presAssocID="{7465F188-2462-4F26-AD35-28B87DE2EAFF}" presName="parentTextArrow" presStyleLbl="node1" presStyleIdx="0" presStyleCnt="0"/>
      <dgm:spPr/>
    </dgm:pt>
    <dgm:pt modelId="{82033175-53D6-C44C-8336-523C77166170}" type="pres">
      <dgm:prSet presAssocID="{7465F188-2462-4F26-AD35-28B87DE2EAFF}" presName="arrow" presStyleLbl="alignNode1" presStyleIdx="2" presStyleCnt="3"/>
      <dgm:spPr/>
    </dgm:pt>
    <dgm:pt modelId="{12B33E12-282C-AC4A-8545-AE3FBD793B2E}" type="pres">
      <dgm:prSet presAssocID="{7465F188-2462-4F26-AD35-28B87DE2EAFF}" presName="descendantArrow" presStyleLbl="bgAccFollowNode1" presStyleIdx="2" presStyleCnt="3"/>
      <dgm:spPr/>
    </dgm:pt>
  </dgm:ptLst>
  <dgm:cxnLst>
    <dgm:cxn modelId="{13E23A04-0949-4F58-851B-0A6FFFECD4B9}" srcId="{14E6F1BE-9BCA-4B5C-ABC8-7CDAFA0F87DF}" destId="{3FCEC485-D32E-4528-9EC9-BD93F35F0E95}" srcOrd="1" destOrd="0" parTransId="{8202EA2F-FEEA-4367-82D5-9F600BFB3581}" sibTransId="{FBDAE02C-A3BC-47AC-AFE4-592D145545D0}"/>
    <dgm:cxn modelId="{BE51BA28-4E41-D245-B1E9-8B5DB00D0990}" type="presOf" srcId="{E6AD8A1D-B6CC-2940-9625-A1CBDB74D163}" destId="{222F53B0-1E6C-EA45-87D8-DBFA2A30901A}" srcOrd="0" destOrd="0" presId="urn:microsoft.com/office/officeart/2016/7/layout/VerticalDownArrowProcess"/>
    <dgm:cxn modelId="{0AB2A645-3EC6-5F4A-B1CA-EEF73D5AA65C}" type="presOf" srcId="{7465F188-2462-4F26-AD35-28B87DE2EAFF}" destId="{82033175-53D6-C44C-8336-523C77166170}" srcOrd="1" destOrd="0" presId="urn:microsoft.com/office/officeart/2016/7/layout/VerticalDownArrowProcess"/>
    <dgm:cxn modelId="{C1B3C14A-32FD-E14F-9907-BA1F5C24455E}" type="presOf" srcId="{7465F188-2462-4F26-AD35-28B87DE2EAFF}" destId="{ECD09B38-7980-7D49-A0ED-E444B9270C20}" srcOrd="0" destOrd="0" presId="urn:microsoft.com/office/officeart/2016/7/layout/VerticalDownArrowProcess"/>
    <dgm:cxn modelId="{8449704B-778E-E248-BDCF-5B67FEDEBD38}" srcId="{498E973C-1C21-4C7E-8FBE-25DA414A241B}" destId="{E6AD8A1D-B6CC-2940-9625-A1CBDB74D163}" srcOrd="2" destOrd="0" parTransId="{5836D383-0401-4242-BDE8-6469C2ABAF8E}" sibTransId="{8339AE80-D899-E645-AC28-B3E38918FFA1}"/>
    <dgm:cxn modelId="{17E11B4C-50D1-1E4E-B5FD-099D27CCCDB1}" type="presOf" srcId="{498E973C-1C21-4C7E-8FBE-25DA414A241B}" destId="{1E70C593-7095-5A49-9849-DE7238F30271}" srcOrd="0" destOrd="0" presId="urn:microsoft.com/office/officeart/2016/7/layout/VerticalDownArrowProcess"/>
    <dgm:cxn modelId="{D7468A4C-4A5B-FB4F-A4A3-745683FB6821}" type="presOf" srcId="{3FCEC485-D32E-4528-9EC9-BD93F35F0E95}" destId="{B567DF5B-BFF8-3B47-8CEB-4A9FEBB093AE}" srcOrd="0" destOrd="1" presId="urn:microsoft.com/office/officeart/2016/7/layout/VerticalDownArrowProcess"/>
    <dgm:cxn modelId="{0AB8E553-1927-4B06-A094-053F2CD91B06}" srcId="{7465F188-2462-4F26-AD35-28B87DE2EAFF}" destId="{BEAC1845-24B1-4B53-929A-AE9B973F1CC4}" srcOrd="0" destOrd="0" parTransId="{B8F188A2-C869-40E6-9096-CDB88BA46C14}" sibTransId="{8DF2FCB2-022E-4D69-9800-266BCD000D27}"/>
    <dgm:cxn modelId="{B95FDC5B-AD1A-7849-8B70-1CFDDF2750CC}" srcId="{E6AD8A1D-B6CC-2940-9625-A1CBDB74D163}" destId="{B8CB9289-BD2A-0248-A9AD-B18EB7EA207F}" srcOrd="0" destOrd="0" parTransId="{CC6A6FD0-8CAE-4444-999C-D499C153A2E4}" sibTransId="{102B5E0D-4222-E346-99D0-DD951B1E276E}"/>
    <dgm:cxn modelId="{DEAB0B62-C6B1-40C0-B18E-BD8312CECCCA}" srcId="{498E973C-1C21-4C7E-8FBE-25DA414A241B}" destId="{7465F188-2462-4F26-AD35-28B87DE2EAFF}" srcOrd="0" destOrd="0" parTransId="{96F22918-3DE0-4955-AFE8-CFDCAA8A7F00}" sibTransId="{148FC51C-3E32-4CBB-BB32-BF52C16F217C}"/>
    <dgm:cxn modelId="{15199F67-20A7-1540-82F1-44A6C832DC02}" type="presOf" srcId="{BEAC1845-24B1-4B53-929A-AE9B973F1CC4}" destId="{12B33E12-282C-AC4A-8545-AE3FBD793B2E}" srcOrd="0" destOrd="0" presId="urn:microsoft.com/office/officeart/2016/7/layout/VerticalDownArrowProcess"/>
    <dgm:cxn modelId="{06A9397B-B0B7-7A46-9E88-CA528F38D59F}" type="presOf" srcId="{BC8421AC-BB0D-44CC-8FC7-724EC03E2826}" destId="{12B33E12-282C-AC4A-8545-AE3FBD793B2E}" srcOrd="0" destOrd="2" presId="urn:microsoft.com/office/officeart/2016/7/layout/VerticalDownArrowProcess"/>
    <dgm:cxn modelId="{0206808B-65BE-4F83-BA19-81502329CE74}" srcId="{7465F188-2462-4F26-AD35-28B87DE2EAFF}" destId="{12957645-51AC-4214-9DFD-4FAE7A5A1075}" srcOrd="3" destOrd="0" parTransId="{0695C5F0-A9F5-42DB-B09F-67E75CA76FF3}" sibTransId="{1E677CF6-37E3-410D-A6DC-2F13D8F0B5AF}"/>
    <dgm:cxn modelId="{C467E88B-8E7B-FE43-A219-47B8CE5E867D}" type="presOf" srcId="{B8CB9289-BD2A-0248-A9AD-B18EB7EA207F}" destId="{E6F68040-627B-5845-B735-F4F667486A1E}" srcOrd="0" destOrd="0" presId="urn:microsoft.com/office/officeart/2016/7/layout/VerticalDownArrowProcess"/>
    <dgm:cxn modelId="{0FD7828C-9E87-4981-809E-5E4EED4DA0E9}" srcId="{7465F188-2462-4F26-AD35-28B87DE2EAFF}" destId="{1DD1F3B9-3086-40EB-A66C-8681A070C142}" srcOrd="1" destOrd="0" parTransId="{110B1735-35D1-4F6C-9DFC-92B71FCFC6F8}" sibTransId="{90DA5D3E-5641-4A0F-8B82-A600D891F8CF}"/>
    <dgm:cxn modelId="{0014C79E-970A-4389-9456-01B8B87CF9AF}" srcId="{7465F188-2462-4F26-AD35-28B87DE2EAFF}" destId="{BC8421AC-BB0D-44CC-8FC7-724EC03E2826}" srcOrd="2" destOrd="0" parTransId="{C7E6C116-A6B1-4265-998A-FB375FC0B748}" sibTransId="{57D8510B-049F-400C-B303-E2AFE3BA813C}"/>
    <dgm:cxn modelId="{87DF65A0-5141-A445-B5AF-C464ADA5E16D}" type="presOf" srcId="{14E6F1BE-9BCA-4B5C-ABC8-7CDAFA0F87DF}" destId="{7C481ACA-5048-024F-89AA-1976CBEF4678}" srcOrd="0" destOrd="0" presId="urn:microsoft.com/office/officeart/2016/7/layout/VerticalDownArrowProcess"/>
    <dgm:cxn modelId="{1423AFA3-0D81-4F83-86D0-849AC67D7B05}" srcId="{498E973C-1C21-4C7E-8FBE-25DA414A241B}" destId="{14E6F1BE-9BCA-4B5C-ABC8-7CDAFA0F87DF}" srcOrd="1" destOrd="0" parTransId="{F8A17D75-E7E1-41A6-9A93-EA280DD80143}" sibTransId="{0F16D18A-187F-464F-8662-A2A16DB4451F}"/>
    <dgm:cxn modelId="{EF39C3BF-E466-CC4D-B96B-F4532C3464A1}" type="presOf" srcId="{B4B76C3A-D36F-4E9E-91E2-94CCD46E8168}" destId="{B567DF5B-BFF8-3B47-8CEB-4A9FEBB093AE}" srcOrd="0" destOrd="0" presId="urn:microsoft.com/office/officeart/2016/7/layout/VerticalDownArrowProcess"/>
    <dgm:cxn modelId="{2E81B1C3-2C6A-D949-BD65-EDC0EF94E995}" type="presOf" srcId="{12957645-51AC-4214-9DFD-4FAE7A5A1075}" destId="{12B33E12-282C-AC4A-8545-AE3FBD793B2E}" srcOrd="0" destOrd="3" presId="urn:microsoft.com/office/officeart/2016/7/layout/VerticalDownArrowProcess"/>
    <dgm:cxn modelId="{25FCE3E2-E49A-4274-8920-947A1990AEDE}" srcId="{14E6F1BE-9BCA-4B5C-ABC8-7CDAFA0F87DF}" destId="{B4B76C3A-D36F-4E9E-91E2-94CCD46E8168}" srcOrd="0" destOrd="0" parTransId="{07BF3BB6-3F85-410E-8502-6D0030569A8A}" sibTransId="{6183980D-F3BA-4459-8192-15E99C54B728}"/>
    <dgm:cxn modelId="{8DABEBEB-1F64-A44C-9AC1-03BDAAEEC421}" type="presOf" srcId="{14E6F1BE-9BCA-4B5C-ABC8-7CDAFA0F87DF}" destId="{964150BA-2C43-F644-9281-82BA8FAF79EA}" srcOrd="1" destOrd="0" presId="urn:microsoft.com/office/officeart/2016/7/layout/VerticalDownArrowProcess"/>
    <dgm:cxn modelId="{D35375FD-696A-8B4F-9539-6C5A447B3DD6}" type="presOf" srcId="{1DD1F3B9-3086-40EB-A66C-8681A070C142}" destId="{12B33E12-282C-AC4A-8545-AE3FBD793B2E}" srcOrd="0" destOrd="1" presId="urn:microsoft.com/office/officeart/2016/7/layout/VerticalDownArrowProcess"/>
    <dgm:cxn modelId="{44D3D57D-D677-8249-B801-BB799A548E35}" type="presParOf" srcId="{1E70C593-7095-5A49-9849-DE7238F30271}" destId="{F39689F3-00E8-6044-9A37-72366832AF41}" srcOrd="0" destOrd="0" presId="urn:microsoft.com/office/officeart/2016/7/layout/VerticalDownArrowProcess"/>
    <dgm:cxn modelId="{547BB3A2-D980-294A-A8DB-F0ACCAA3D131}" type="presParOf" srcId="{F39689F3-00E8-6044-9A37-72366832AF41}" destId="{222F53B0-1E6C-EA45-87D8-DBFA2A30901A}" srcOrd="0" destOrd="0" presId="urn:microsoft.com/office/officeart/2016/7/layout/VerticalDownArrowProcess"/>
    <dgm:cxn modelId="{E032CFA7-2316-8940-8422-537EA89698EE}" type="presParOf" srcId="{F39689F3-00E8-6044-9A37-72366832AF41}" destId="{E6F68040-627B-5845-B735-F4F667486A1E}" srcOrd="1" destOrd="0" presId="urn:microsoft.com/office/officeart/2016/7/layout/VerticalDownArrowProcess"/>
    <dgm:cxn modelId="{A7B9D438-CB4C-9F48-9473-BAC207177A97}" type="presParOf" srcId="{1E70C593-7095-5A49-9849-DE7238F30271}" destId="{DB51CC5B-4600-6840-8E2D-0F4322374773}" srcOrd="1" destOrd="0" presId="urn:microsoft.com/office/officeart/2016/7/layout/VerticalDownArrowProcess"/>
    <dgm:cxn modelId="{50C6A453-C79A-AE45-B9E1-B182899FEFCE}" type="presParOf" srcId="{1E70C593-7095-5A49-9849-DE7238F30271}" destId="{3E2F7A62-7DF7-FD4D-B3E3-3765C14098C1}" srcOrd="2" destOrd="0" presId="urn:microsoft.com/office/officeart/2016/7/layout/VerticalDownArrowProcess"/>
    <dgm:cxn modelId="{C998A9AD-0695-D345-B1D8-D4F9B9372AFF}" type="presParOf" srcId="{3E2F7A62-7DF7-FD4D-B3E3-3765C14098C1}" destId="{7C481ACA-5048-024F-89AA-1976CBEF4678}" srcOrd="0" destOrd="0" presId="urn:microsoft.com/office/officeart/2016/7/layout/VerticalDownArrowProcess"/>
    <dgm:cxn modelId="{B4972CBB-EF98-224D-A73C-45D59D4BC8DE}" type="presParOf" srcId="{3E2F7A62-7DF7-FD4D-B3E3-3765C14098C1}" destId="{964150BA-2C43-F644-9281-82BA8FAF79EA}" srcOrd="1" destOrd="0" presId="urn:microsoft.com/office/officeart/2016/7/layout/VerticalDownArrowProcess"/>
    <dgm:cxn modelId="{37A68BE2-8775-C741-AD02-DB96365080AA}" type="presParOf" srcId="{3E2F7A62-7DF7-FD4D-B3E3-3765C14098C1}" destId="{B567DF5B-BFF8-3B47-8CEB-4A9FEBB093AE}" srcOrd="2" destOrd="0" presId="urn:microsoft.com/office/officeart/2016/7/layout/VerticalDownArrowProcess"/>
    <dgm:cxn modelId="{EEDAB61F-6E2F-FF4E-8B11-5FF630114F87}" type="presParOf" srcId="{1E70C593-7095-5A49-9849-DE7238F30271}" destId="{DA68A8B2-E8F6-D941-8333-F6D9EBF07140}" srcOrd="3" destOrd="0" presId="urn:microsoft.com/office/officeart/2016/7/layout/VerticalDownArrowProcess"/>
    <dgm:cxn modelId="{25D60864-7EA6-8944-9AE7-3D91E4AAF161}" type="presParOf" srcId="{1E70C593-7095-5A49-9849-DE7238F30271}" destId="{0A22D542-9386-AC44-B872-B9443042F307}" srcOrd="4" destOrd="0" presId="urn:microsoft.com/office/officeart/2016/7/layout/VerticalDownArrowProcess"/>
    <dgm:cxn modelId="{6C0952CC-3E89-CF4C-87DF-079712281BC6}" type="presParOf" srcId="{0A22D542-9386-AC44-B872-B9443042F307}" destId="{ECD09B38-7980-7D49-A0ED-E444B9270C20}" srcOrd="0" destOrd="0" presId="urn:microsoft.com/office/officeart/2016/7/layout/VerticalDownArrowProcess"/>
    <dgm:cxn modelId="{B880CB55-3AB2-8B43-A83A-70ABCF3E53BE}" type="presParOf" srcId="{0A22D542-9386-AC44-B872-B9443042F307}" destId="{82033175-53D6-C44C-8336-523C77166170}" srcOrd="1" destOrd="0" presId="urn:microsoft.com/office/officeart/2016/7/layout/VerticalDownArrowProcess"/>
    <dgm:cxn modelId="{5B4C210C-509A-8A40-8C31-1A22A2CD643C}" type="presParOf" srcId="{0A22D542-9386-AC44-B872-B9443042F307}" destId="{12B33E12-282C-AC4A-8545-AE3FBD793B2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F53B0-1E6C-EA45-87D8-DBFA2A30901A}">
      <dsp:nvSpPr>
        <dsp:cNvPr id="0" name=""/>
        <dsp:cNvSpPr/>
      </dsp:nvSpPr>
      <dsp:spPr>
        <a:xfrm>
          <a:off x="0" y="3724484"/>
          <a:ext cx="1278872" cy="1222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953" tIns="120904" rIns="9095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</a:t>
          </a:r>
        </a:p>
      </dsp:txBody>
      <dsp:txXfrm>
        <a:off x="0" y="3724484"/>
        <a:ext cx="1278872" cy="1222458"/>
      </dsp:txXfrm>
    </dsp:sp>
    <dsp:sp modelId="{E6F68040-627B-5845-B735-F4F667486A1E}">
      <dsp:nvSpPr>
        <dsp:cNvPr id="0" name=""/>
        <dsp:cNvSpPr/>
      </dsp:nvSpPr>
      <dsp:spPr>
        <a:xfrm>
          <a:off x="1278872" y="3724484"/>
          <a:ext cx="3836618" cy="12224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5" tIns="152400" rIns="7782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Build a transfer learning model to predict labels for the target-domain party as accurately as possible without exposing data to each other </a:t>
          </a:r>
        </a:p>
      </dsp:txBody>
      <dsp:txXfrm>
        <a:off x="1278872" y="3724484"/>
        <a:ext cx="3836618" cy="1222458"/>
      </dsp:txXfrm>
    </dsp:sp>
    <dsp:sp modelId="{964150BA-2C43-F644-9281-82BA8FAF79EA}">
      <dsp:nvSpPr>
        <dsp:cNvPr id="0" name=""/>
        <dsp:cNvSpPr/>
      </dsp:nvSpPr>
      <dsp:spPr>
        <a:xfrm rot="10800000">
          <a:off x="0" y="1862679"/>
          <a:ext cx="1278872" cy="18801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953" tIns="120904" rIns="9095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Assumption </a:t>
          </a:r>
        </a:p>
      </dsp:txBody>
      <dsp:txXfrm rot="-10800000">
        <a:off x="0" y="1862679"/>
        <a:ext cx="1278872" cy="1222092"/>
      </dsp:txXfrm>
    </dsp:sp>
    <dsp:sp modelId="{B567DF5B-BFF8-3B47-8CEB-4A9FEBB093AE}">
      <dsp:nvSpPr>
        <dsp:cNvPr id="0" name=""/>
        <dsp:cNvSpPr/>
      </dsp:nvSpPr>
      <dsp:spPr>
        <a:xfrm>
          <a:off x="1278872" y="1862679"/>
          <a:ext cx="3836618" cy="122209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5" tIns="152400" rIns="7782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only A have labels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and B knows the common IDs</a:t>
          </a:r>
        </a:p>
      </dsp:txBody>
      <dsp:txXfrm>
        <a:off x="1278872" y="1862679"/>
        <a:ext cx="3836618" cy="1222092"/>
      </dsp:txXfrm>
    </dsp:sp>
    <dsp:sp modelId="{82033175-53D6-C44C-8336-523C77166170}">
      <dsp:nvSpPr>
        <dsp:cNvPr id="0" name=""/>
        <dsp:cNvSpPr/>
      </dsp:nvSpPr>
      <dsp:spPr>
        <a:xfrm rot="10800000">
          <a:off x="0" y="874"/>
          <a:ext cx="1278872" cy="18801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953" tIns="120904" rIns="90953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Dataset</a:t>
          </a:r>
        </a:p>
      </dsp:txBody>
      <dsp:txXfrm rot="-10800000">
        <a:off x="0" y="874"/>
        <a:ext cx="1278872" cy="1222092"/>
      </dsp:txXfrm>
    </dsp:sp>
    <dsp:sp modelId="{12B33E12-282C-AC4A-8545-AE3FBD793B2E}">
      <dsp:nvSpPr>
        <dsp:cNvPr id="0" name=""/>
        <dsp:cNvSpPr/>
      </dsp:nvSpPr>
      <dsp:spPr>
        <a:xfrm>
          <a:off x="1278872" y="874"/>
          <a:ext cx="3836618" cy="122209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5" tIns="152400" rIns="7782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Source domain dataset: D</a:t>
          </a:r>
          <a:r>
            <a:rPr lang="en-US" sz="1200" kern="1200" baseline="-25000"/>
            <a:t>A 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Target domain dataset: D</a:t>
          </a:r>
          <a:r>
            <a:rPr lang="en-US" sz="1200" kern="1200" baseline="-25000"/>
            <a:t>B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Co-occurrence dataset: D</a:t>
          </a:r>
          <a:r>
            <a:rPr lang="en-US" sz="1200" kern="1200" baseline="-25000"/>
            <a:t>AB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small set of labels for B in party A: D</a:t>
          </a:r>
          <a:r>
            <a:rPr lang="en-US" sz="1200" kern="1200" baseline="-25000"/>
            <a:t>C</a:t>
          </a:r>
          <a:endParaRPr lang="en-US" sz="1200" kern="1200"/>
        </a:p>
      </dsp:txBody>
      <dsp:txXfrm>
        <a:off x="1278872" y="874"/>
        <a:ext cx="3836618" cy="122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65F47-5A0B-144E-B63E-4819B74A4A15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610AC-276A-7148-9E08-50E9D323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610AC-276A-7148-9E08-50E9D3239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9E8-ADE8-7842-BCF3-D57F0BB5A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34652-E440-6B42-BF57-7C12C795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A584-8A17-C942-867A-CD622650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A981-10BB-034B-8E84-B6FA6192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3BA5-7884-6C46-9948-4B5AF466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0343-EB77-EA4C-9527-5F5649AF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17B9-B7D8-2C4E-A67F-49848B30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5EB9-FB7A-F94F-BB30-4FCD3FEA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A43F-BD26-104F-AD05-38D69BFD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9E4E-0761-0A44-8783-72574D31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1D46C-A547-4548-9699-53616B6C6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D9395-AA03-6847-B6E3-79DB89AB2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FA9D-6F01-4E4C-826B-2D1AA413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3A40B-646D-FE4A-B75A-9DAA21E9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F094-801D-504A-943D-0A943658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94FF-0F9A-3349-9E10-8E45DD3D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1BCD-7E2F-C84F-9348-773780DA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B082-0BA8-0044-9999-E5321394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968A-9BA2-3542-A4B6-4AA2955F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6635-76EA-0C44-8AC4-AB500972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9A1-1309-8741-A278-E99BF509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0150-704A-B94E-99F6-D5A961EEA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75BA-44C2-5A46-881B-AFDF43D7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4CB-1C27-4D48-8B0D-26D65815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EE47-BFB1-1040-AEAE-2FB94E62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88B2-A8C3-1B41-BC3E-49A55C59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2F75-AD09-7F4B-8261-B82F2DC8D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D1381-858D-E04C-B35C-6DD40E9F0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71C78-6F89-7047-BFC1-E57116FC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75CD2-C758-5E4E-8286-E8AE4B4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BA7DE-CAFA-5A42-A38C-1A1CF4BC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0367-E927-144E-81CB-07874275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4AF7-D89C-6145-9064-A8512D6B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46BD-16FF-6946-9DCA-BDD308E0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EAA52-D413-7743-9F16-443982261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7CC89-FCF0-8948-89EA-4E71A68E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A897C-3521-AF41-ADE0-26514FD4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80523-FFA8-324E-A371-8A808478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2303F-0A50-9545-A867-7D0D8736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5F52-D2A1-BA43-8419-86F11431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EA2A7-D389-8E40-B743-801DF2BA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8E7D1-1757-CF42-9C26-F9B8C051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21132-AF96-B646-A8FC-949860E3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38BA9-A4DB-3248-8249-F68BC824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18346-4F2B-D748-A1A8-4D362D10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19BF0-3199-E94E-B862-646211A5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8F3E-CDBA-254C-B4C6-5A54B342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02D9-4C82-4B44-922A-22C738A3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EA588-57DB-CA46-A228-2E6A3099A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23283-8904-6149-8C32-42248E3F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F3E5-01B8-814B-94A7-EA161BCD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36D6-0616-6B40-ABFB-AFC72433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1D1F-3B99-C648-88C8-9F960591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FA32F-B758-0B40-8103-8D05A9D1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39B1-F80D-6642-BFED-7282AF5D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DA7B-DC39-2A47-8EB2-45BE73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726B-695D-804C-9A79-703B881C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1F696-D8B8-294C-9763-2D46A05E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7F877-9FA2-FF4E-89C5-71EFCDBC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78360-ECF3-CD4F-AB83-15D9AB51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6C3E-67F3-A444-BC98-8AE1D1F3B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C6A1-C278-6F42-9EA5-264895B55B67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6072-2672-1B48-95AB-730FD93A9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4003-48F8-3044-BA14-9EFFC67F8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D014-8819-3E42-B693-6E6AA728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7E94-4C7E-A541-B33B-45314E969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8039"/>
            <a:ext cx="9144000" cy="862884"/>
          </a:xfrm>
        </p:spPr>
        <p:txBody>
          <a:bodyPr>
            <a:normAutofit/>
          </a:bodyPr>
          <a:lstStyle/>
          <a:p>
            <a:r>
              <a:rPr lang="en-US" sz="4800" dirty="0"/>
              <a:t>Secure Federated Transfer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177E0-1F21-3F49-8668-3FB187AE2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Qinghe</a:t>
            </a:r>
          </a:p>
          <a:p>
            <a:r>
              <a:rPr lang="en-US" dirty="0"/>
              <a:t>2019.03.09</a:t>
            </a:r>
          </a:p>
        </p:txBody>
      </p:sp>
    </p:spTree>
    <p:extLst>
      <p:ext uri="{BB962C8B-B14F-4D97-AF65-F5344CB8AC3E}">
        <p14:creationId xmlns:p14="http://schemas.microsoft.com/office/powerpoint/2010/main" val="197664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C1B8C-8A65-2949-A6BA-DA25DB1F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 function(3 parts)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CBD9-78BF-A443-A2D2-61363C4B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Predict loss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4CB3F-C41B-C64A-A339-5E66B16C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76" y="3580616"/>
            <a:ext cx="4879624" cy="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6CA35-36BF-8340-9688-0F3D3DE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 function(3 parts)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3C36-9A00-154C-AB9D-934363F2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Predict loss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Alignments loss between A and B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CEE1-6114-7045-B578-94E26D54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67" y="3969375"/>
            <a:ext cx="6123718" cy="1052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F48DE-3C98-524C-B4E7-05DE4279C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91" y="5021889"/>
            <a:ext cx="4383075" cy="5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6639C0-4A64-5C4B-80C9-9AAFC9C6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 function(3 parts)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66EA-2054-BE49-B42D-E088F794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Predict loss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Alignments loss between A and B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Regulation terms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DA0A1-570A-2340-B4C3-98E1FABF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4507692"/>
            <a:ext cx="3934884" cy="7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A95ED2-539F-4C49-BDB2-70F3A0BC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 function(3 parts)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0C8A-78B3-484A-97DC-B0FAEC33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Predict loss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Alignments loss between A and B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Regulation terms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Final objective function and gradient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8A206-27B5-7F41-A872-A1C92135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4781550"/>
            <a:ext cx="45212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A1686-D33B-0746-85BE-E7251A7F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20" y="4722283"/>
            <a:ext cx="4241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7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0FD0D-3D26-824B-A6E4-7F4AE2DA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Additively Homomorphic Encryption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F4C2-B392-794C-8BE1-3C44E718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second order Taylor approximation for loss and gradient computation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B8FB1-0217-D24A-9114-15CDF136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7" y="3719218"/>
            <a:ext cx="5007408" cy="7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DA20E-8035-1A4C-A894-556526FB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B08C-F3D0-3649-8CEA-046399C7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compute their hidden representations and encrypts to the other one </a:t>
            </a:r>
          </a:p>
          <a:p>
            <a:r>
              <a:rPr lang="en-US" sz="2000">
                <a:solidFill>
                  <a:srgbClr val="000000"/>
                </a:solidFill>
              </a:rPr>
              <a:t>calculate their gradient and add a random mask(prevent gradient from leakage) the send gradient to the other side</a:t>
            </a:r>
          </a:p>
          <a:p>
            <a:r>
              <a:rPr lang="en-US" sz="2000">
                <a:solidFill>
                  <a:srgbClr val="000000"/>
                </a:solidFill>
              </a:rPr>
              <a:t>helps decrypt the gradients and send back</a:t>
            </a:r>
          </a:p>
          <a:p>
            <a:r>
              <a:rPr lang="en-US" sz="2000">
                <a:solidFill>
                  <a:srgbClr val="000000"/>
                </a:solidFill>
              </a:rPr>
              <a:t>Minus the mask and update the parameters </a:t>
            </a:r>
          </a:p>
          <a:p>
            <a:r>
              <a:rPr lang="en-US" sz="2000">
                <a:solidFill>
                  <a:srgbClr val="000000"/>
                </a:solidFill>
              </a:rPr>
              <a:t>A responsible for computing the loss and send stop flag to B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E37F9-A73F-9048-A50F-B1393A61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1B9F-003F-B049-B148-7DBF2710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 computes the hidden represents, encrypts and sends to 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Computes result and add a mask, send to B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 decrypts the result, send back to 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 get label and send to B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0BD173-E478-8C43-BCAB-48368161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03" y="5145186"/>
            <a:ext cx="3186671" cy="6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37EB6-C53D-CA4D-A7B8-55DECCC7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8F3C-0D41-1D41-B015-F51062CE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Input: model M and number of fold 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Train the model with training algorithm and predict the samples in B with predict algorithm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Combine the training set and the predicted result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Train the model with the new data set and predict the samples in the validation set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Compare the predicted label and the original ones, and get a loss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Calculate the average of the k losses</a:t>
            </a:r>
          </a:p>
        </p:txBody>
      </p:sp>
    </p:spTree>
    <p:extLst>
      <p:ext uri="{BB962C8B-B14F-4D97-AF65-F5344CB8AC3E}">
        <p14:creationId xmlns:p14="http://schemas.microsoft.com/office/powerpoint/2010/main" val="301407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BD0CF-ABF0-1E4F-BA31-C814AB6F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Security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3E59-D8CD-2B48-9BA0-248FFF1C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protocol in training and predicting algorithm do not reveal any information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random mask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Predicted label is only a scalar which is not enough to get the other’s information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 raw data and models are never exposed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Performance gain is provided by the combination of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Transfer learning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Transfer cross validation 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2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8CB7C5-334D-F544-A82A-7B308F2A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8A6A-AA49-B845-B7B3-2DEC5D84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Two real public datasets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Separate the features that has similar situations with the reality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Testing the effects of Taylor approximation, overlapping samples and Transfer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2542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ED4A-3CBE-3048-A6E7-3589B01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Problems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7F55-E0F0-B442-910C-ABFC2FB2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900"/>
              <a:t>Data is expensive(require human expertise and domain knowledge)</a:t>
            </a:r>
          </a:p>
          <a:p>
            <a:endParaRPr lang="en-US" sz="1900"/>
          </a:p>
          <a:p>
            <a:r>
              <a:rPr lang="en-US" sz="1900"/>
              <a:t>Data needed for a specific task may not be kept in one place. </a:t>
            </a:r>
          </a:p>
          <a:p>
            <a:pPr lvl="1"/>
            <a:r>
              <a:rPr lang="en-US" sz="1900"/>
              <a:t>Small data: few samples and features </a:t>
            </a:r>
          </a:p>
          <a:p>
            <a:pPr lvl="1"/>
            <a:r>
              <a:rPr lang="en-US" sz="1900"/>
              <a:t>Weak labels: few labels </a:t>
            </a:r>
          </a:p>
          <a:p>
            <a:endParaRPr lang="en-US" sz="1900"/>
          </a:p>
          <a:p>
            <a:r>
              <a:rPr lang="en-US" sz="1900"/>
              <a:t>Difficult for organizations to combine their data due to data privacy </a:t>
            </a:r>
          </a:p>
          <a:p>
            <a:endParaRPr lang="en-US" sz="1900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93BEA4-F56E-4FD5-8934-D379F326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9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449A7-9831-224A-A8CF-C627923E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Taylor approximation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EB0F-5B42-784D-9CA2-9496C11C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F1 score is comparable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Loss converge to a different minima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6CC76C2-C173-FA4D-9FC5-0F04FE70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32" y="3961210"/>
            <a:ext cx="666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DE601-10B2-6044-9598-61C1258D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Overlapping samples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3E0-7EC7-7343-87F5-1258A09E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/>
              <a:t>The overlapping sample pairs are used to bridge the hidden representations between the two parties </a:t>
            </a:r>
          </a:p>
          <a:p>
            <a:r>
              <a:rPr lang="en-US" sz="2000" dirty="0"/>
              <a:t>Performance improves as overlapping pairs increases </a:t>
            </a:r>
          </a:p>
          <a:p>
            <a:endParaRPr lang="en-US" sz="2000" dirty="0"/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4B71C-6230-0D4F-A931-87C4CB90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67" y="3910953"/>
            <a:ext cx="3557316" cy="22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72214-37D2-3748-B77B-E5AD5666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Transfer Cross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6BBD-9675-E64D-8D9D-A57F40AD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/>
              <a:t>Comparing to a plain cross validation(CV) approach </a:t>
            </a:r>
          </a:p>
          <a:p>
            <a:r>
              <a:rPr lang="en-US" sz="2000" dirty="0" err="1"/>
              <a:t>TrCV</a:t>
            </a:r>
            <a:r>
              <a:rPr lang="en-US" sz="2000" dirty="0"/>
              <a:t> approach outperforms a CV approach at various values of k (folds)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75E3D-8863-374D-989D-3BED103E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74" y="4037420"/>
            <a:ext cx="3200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F555F8-F7FD-9D47-B96B-D262219A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Federated Learning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4909-5138-5547-B30C-C3E95088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 global machine learning model</a:t>
            </a:r>
          </a:p>
          <a:p>
            <a:r>
              <a:rPr lang="en-US" sz="2400">
                <a:solidFill>
                  <a:srgbClr val="000000"/>
                </a:solidFill>
              </a:rPr>
              <a:t>Updated by a federation of distributed participants</a:t>
            </a:r>
          </a:p>
          <a:p>
            <a:r>
              <a:rPr lang="en-US" sz="2400">
                <a:solidFill>
                  <a:srgbClr val="000000"/>
                </a:solidFill>
              </a:rPr>
              <a:t>Keep their data locally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Still problems: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Only applicable to either common features or common samples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2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FD740-C166-2D40-B0AA-F058EE99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Federated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5E9C-88FA-0647-BED4-DEE3720E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Provide solutions to entire sample and feature space under federation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 a privacy-preserving setting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End-to-end solution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Comparable convergence and accuracy to non-privacy-preserving approach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Homomorphic encryption to multi-party computation with NN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Only minimal modifications to NN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Accuracy is almost lossless</a:t>
            </a:r>
          </a:p>
          <a:p>
            <a:pPr lvl="1"/>
            <a:r>
              <a:rPr lang="en-US" altLang="zh-CN" dirty="0"/>
              <a:t>(E(a)+E(b)=E(</a:t>
            </a:r>
            <a:r>
              <a:rPr lang="en-US" altLang="zh-CN" dirty="0" err="1"/>
              <a:t>a+b</a:t>
            </a:r>
            <a:r>
              <a:rPr lang="en-US" altLang="zh-CN" dirty="0"/>
              <a:t>))</a:t>
            </a:r>
            <a:endParaRPr lang="en-US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5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61E13-2B51-E941-A2BF-17725C4A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16D4-E6FE-DE41-B6B7-51BCA63F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Server-end models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CryptoNets(2016): adapted NN to work with data encrypted with HE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CrytoDL(2016): approximate the activation functions in NN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DeepSecure(2017): use Yao’s Garbled Circuit Protocol for data encryption</a:t>
            </a:r>
          </a:p>
          <a:p>
            <a:r>
              <a:rPr lang="en-US" sz="2400">
                <a:solidFill>
                  <a:srgbClr val="000000"/>
                </a:solidFill>
              </a:rPr>
              <a:t>Multi-party computation scheme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SecureML(2017): Yao’s Garbled Circuit Protocol recently extended with three-party computation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Differential Privacy(2008): raw data is possibly exposed</a:t>
            </a:r>
          </a:p>
        </p:txBody>
      </p:sp>
    </p:spTree>
    <p:extLst>
      <p:ext uri="{BB962C8B-B14F-4D97-AF65-F5344CB8AC3E}">
        <p14:creationId xmlns:p14="http://schemas.microsoft.com/office/powerpoint/2010/main" val="360602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81F21-CB63-8946-9E32-3A2853E9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Transfer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BFAB-F86E-6D4A-BB7A-96817438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Powerful solution for applications with small dataset or weak supervision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Performance relies on how related the domains are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4DF41-761F-CB49-A24D-1E7F6D87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Definition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633A55-A553-48D7-B219-C44CADA30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85631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995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07BF7-9D31-D044-8EDB-8284F55C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5D35-DFC4-5E4E-BFBB-558AE1D1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All parties are honest but curious(t-private)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Assumption: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Only one of the two client can be corrupted.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Security Definition: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For a protocol P: (O</a:t>
            </a:r>
            <a:r>
              <a:rPr lang="en-US" baseline="-25000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,O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 = P(I</a:t>
            </a:r>
            <a:r>
              <a:rPr lang="en-US" baseline="-25000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,I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). If A collude, there are infinite number of (I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’, O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’) such that (O</a:t>
            </a:r>
            <a:r>
              <a:rPr lang="en-US" baseline="-25000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,O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’) = P(I</a:t>
            </a:r>
            <a:r>
              <a:rPr lang="en-US" baseline="-25000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,I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’).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C1B8C-8A65-2949-A6BA-DA25DB1F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Hidden representations of A and 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CBD9-78BF-A443-A2D2-61363C4B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computed result of the neural network A and B (</a:t>
            </a:r>
            <a:r>
              <a:rPr lang="en-US" dirty="0" err="1">
                <a:solidFill>
                  <a:srgbClr val="000000"/>
                </a:solidFill>
              </a:rPr>
              <a:t>u</a:t>
            </a:r>
            <a:r>
              <a:rPr lang="en-US" baseline="30000" dirty="0" err="1">
                <a:solidFill>
                  <a:srgbClr val="000000"/>
                </a:solidFill>
              </a:rPr>
              <a:t>A</a:t>
            </a:r>
            <a:r>
              <a:rPr lang="en-US" dirty="0" err="1">
                <a:solidFill>
                  <a:srgbClr val="000000"/>
                </a:solidFill>
              </a:rPr>
              <a:t>,u</a:t>
            </a:r>
            <a:r>
              <a:rPr lang="en-US" baseline="30000" dirty="0" err="1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0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Macintosh PowerPoint</Application>
  <PresentationFormat>Widescreen</PresentationFormat>
  <Paragraphs>116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Secure Federated Transfer Learning </vt:lpstr>
      <vt:lpstr>Problems </vt:lpstr>
      <vt:lpstr>Federated Learning System</vt:lpstr>
      <vt:lpstr>Federated Transfer Learning</vt:lpstr>
      <vt:lpstr>Related works</vt:lpstr>
      <vt:lpstr>Transfer Learning </vt:lpstr>
      <vt:lpstr>Problem Definition </vt:lpstr>
      <vt:lpstr>Security Definition </vt:lpstr>
      <vt:lpstr>Hidden representations of A and B </vt:lpstr>
      <vt:lpstr>Objective function(3 parts) </vt:lpstr>
      <vt:lpstr>Objective function(3 parts) </vt:lpstr>
      <vt:lpstr>Objective function(3 parts) </vt:lpstr>
      <vt:lpstr>Objective function(3 parts) </vt:lpstr>
      <vt:lpstr>Additively Homomorphic Encryption </vt:lpstr>
      <vt:lpstr>Training </vt:lpstr>
      <vt:lpstr>Prediction </vt:lpstr>
      <vt:lpstr>Cross Validation</vt:lpstr>
      <vt:lpstr>Security Analysis</vt:lpstr>
      <vt:lpstr>Experiments</vt:lpstr>
      <vt:lpstr>Taylor approximation </vt:lpstr>
      <vt:lpstr>Overlapping samples </vt:lpstr>
      <vt:lpstr>Transfer Cross Validation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Federated Transfer Learning </dc:title>
  <dc:creator>Qinghe JING</dc:creator>
  <cp:lastModifiedBy>Qinghe JING</cp:lastModifiedBy>
  <cp:revision>3</cp:revision>
  <dcterms:created xsi:type="dcterms:W3CDTF">2019-03-08T21:27:19Z</dcterms:created>
  <dcterms:modified xsi:type="dcterms:W3CDTF">2019-03-09T12:08:36Z</dcterms:modified>
</cp:coreProperties>
</file>