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9" r:id="rId11"/>
    <p:sldId id="268" r:id="rId12"/>
    <p:sldId id="273" r:id="rId13"/>
    <p:sldId id="267" r:id="rId14"/>
    <p:sldId id="271" r:id="rId15"/>
    <p:sldId id="275" r:id="rId16"/>
    <p:sldId id="272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513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86796-8919-496C-9459-A10C97DFFA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15C8C-A2C3-4F80-8615-903097AD3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4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图，与监督学习的区别：状态变化、序列输入、积累奖励目标</a:t>
            </a:r>
            <a:endParaRPr lang="en-US" altLang="zh-CN" dirty="0"/>
          </a:p>
          <a:p>
            <a:r>
              <a:rPr lang="en-US" altLang="zh-CN" dirty="0"/>
              <a:t>model-based RL</a:t>
            </a:r>
            <a:r>
              <a:rPr lang="zh-CN" altLang="en-US" dirty="0"/>
              <a:t>根据历史信息对环境进行建模，</a:t>
            </a:r>
            <a:r>
              <a:rPr lang="en-US" altLang="zh-CN" dirty="0"/>
              <a:t>model-free RL</a:t>
            </a:r>
            <a:r>
              <a:rPr lang="zh-CN" altLang="en-US" dirty="0"/>
              <a:t>不对环境进行建模。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40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需要着重再看一下。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需要再看一下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64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最终选择的是从这个</a:t>
            </a:r>
            <a:r>
              <a:rPr lang="en-US" altLang="zh-CN" dirty="0"/>
              <a:t>root</a:t>
            </a:r>
            <a:r>
              <a:rPr lang="zh-CN" altLang="en-US" dirty="0"/>
              <a:t>跑的最多的子节点。 然后所有过程不存储重新再跑一边。另外到扩展新节点为止，后面的都用</a:t>
            </a:r>
            <a:r>
              <a:rPr lang="en-US" altLang="zh-CN" dirty="0"/>
              <a:t>rollout</a:t>
            </a:r>
            <a:r>
              <a:rPr lang="zh-CN" altLang="en-US" dirty="0"/>
              <a:t>跑完。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79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特点：既然alphago实际使用MCTS来下棋</a:t>
            </a:r>
            <a:r>
              <a:rPr lang="en-HK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improvement operator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，能不能无限迭代这个提升的过程。</a:t>
            </a:r>
            <a:r>
              <a:rPr lang="en-HK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这里使用MCTS来生成监督样本，然后使用deep</a:t>
            </a:r>
            <a:r>
              <a:rPr lang="en-HK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HK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network同时学习actor</a:t>
            </a:r>
            <a:r>
              <a:rPr lang="en-HK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HK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critic，然后使用actor</a:t>
            </a:r>
            <a:r>
              <a:rPr lang="en-HK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/critic继续指导新的MCTS来下棋，如此迭代。Rollout被抛弃而完全使用critic。MCTS策略选择改成使用正比于遍历次数退火次方的概率值，并逐渐退火到最优策略。MCTS充当了有效提升的方法，而不是AlphaGo时候的期待policy </a:t>
            </a:r>
            <a:r>
              <a:rPr lang="en-HK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network随机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探索</a:t>
            </a:r>
            <a:r>
              <a:rPr lang="en-HK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更好了</a:t>
            </a:r>
            <a:r>
              <a:rPr lang="en-HK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1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马尔可夫的含义：只需要当前状态就能够继续分析。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7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688688-6C55-4C07-89DB-812828657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EBE05-142E-4A51-8557-44A41E78616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3F521A76-6587-46B7-9749-7907474B5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09AA780-C14D-44A9-9981-603AC5EA6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Policy  pi</a:t>
            </a:r>
            <a:r>
              <a:rPr lang="zh-CN" altLang="en-US" dirty="0"/>
              <a:t>的定义。由</a:t>
            </a:r>
            <a:r>
              <a:rPr lang="en-US" altLang="zh-CN" dirty="0"/>
              <a:t>PI</a:t>
            </a:r>
            <a:r>
              <a:rPr lang="zh-CN" altLang="en-US" dirty="0"/>
              <a:t>定义</a:t>
            </a:r>
            <a:r>
              <a:rPr lang="en-US" altLang="zh-CN" dirty="0"/>
              <a:t>value function, state-action value function.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2146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我在这张</a:t>
            </a:r>
            <a:r>
              <a:rPr lang="en-US" altLang="zh-CN" dirty="0"/>
              <a:t>ppt</a:t>
            </a:r>
            <a:r>
              <a:rPr lang="zh-CN" altLang="en-US" dirty="0"/>
              <a:t>上讲解的迭代学习过程只是包含</a:t>
            </a:r>
            <a:r>
              <a:rPr lang="en-US" altLang="zh-CN" dirty="0"/>
              <a:t>value iteration</a:t>
            </a:r>
            <a:r>
              <a:rPr lang="zh-CN" altLang="en-US" dirty="0"/>
              <a:t>的学习过程，实际上</a:t>
            </a:r>
            <a:r>
              <a:rPr lang="en-US" altLang="zh-CN" dirty="0"/>
              <a:t>policy iteration</a:t>
            </a:r>
            <a:r>
              <a:rPr lang="zh-CN" altLang="en-US" dirty="0"/>
              <a:t>是在固定</a:t>
            </a:r>
            <a:r>
              <a:rPr lang="en-US" altLang="zh-CN" dirty="0"/>
              <a:t>policy</a:t>
            </a:r>
            <a:r>
              <a:rPr lang="zh-CN" altLang="en-US" dirty="0"/>
              <a:t>的情况下利用</a:t>
            </a:r>
            <a:r>
              <a:rPr lang="en-US" altLang="zh-CN" dirty="0"/>
              <a:t>bellman equation</a:t>
            </a:r>
            <a:r>
              <a:rPr lang="zh-CN" altLang="en-US" dirty="0"/>
              <a:t>先把</a:t>
            </a:r>
            <a:r>
              <a:rPr lang="en-US" altLang="zh-CN" dirty="0"/>
              <a:t>V</a:t>
            </a:r>
            <a:r>
              <a:rPr lang="zh-CN" altLang="en-US" dirty="0"/>
              <a:t>学收敛，再用</a:t>
            </a:r>
            <a:r>
              <a:rPr lang="en-US" altLang="zh-CN" dirty="0" err="1"/>
              <a:t>argmaxV</a:t>
            </a:r>
            <a:r>
              <a:rPr lang="zh-CN" altLang="en-US" dirty="0"/>
              <a:t>的思路更新</a:t>
            </a:r>
            <a:r>
              <a:rPr lang="en-US" altLang="zh-CN" dirty="0"/>
              <a:t>policy</a:t>
            </a:r>
            <a:r>
              <a:rPr lang="zh-CN" altLang="en-US" dirty="0"/>
              <a:t>，如此反复，多轮之后</a:t>
            </a:r>
            <a:r>
              <a:rPr lang="en-US" altLang="zh-CN" dirty="0"/>
              <a:t>policy</a:t>
            </a:r>
            <a:r>
              <a:rPr lang="zh-CN" altLang="en-US" dirty="0"/>
              <a:t>收敛至最优；而</a:t>
            </a:r>
            <a:r>
              <a:rPr lang="en-US" altLang="zh-CN" dirty="0"/>
              <a:t>value iteration</a:t>
            </a:r>
            <a:r>
              <a:rPr lang="zh-CN" altLang="en-US" dirty="0"/>
              <a:t>则用</a:t>
            </a:r>
            <a:r>
              <a:rPr lang="en-US" altLang="zh-CN" dirty="0"/>
              <a:t>bellman equation</a:t>
            </a:r>
            <a:r>
              <a:rPr lang="zh-CN" altLang="en-US" dirty="0"/>
              <a:t>只跑一轮所有状态的</a:t>
            </a:r>
            <a:r>
              <a:rPr lang="en-US" altLang="zh-CN" dirty="0"/>
              <a:t>V</a:t>
            </a:r>
            <a:r>
              <a:rPr lang="zh-CN" altLang="en-US" dirty="0"/>
              <a:t>更新，就用这个未收敛的</a:t>
            </a:r>
            <a:r>
              <a:rPr lang="en-US" altLang="zh-CN" dirty="0"/>
              <a:t>V</a:t>
            </a:r>
            <a:r>
              <a:rPr lang="zh-CN" altLang="en-US" dirty="0"/>
              <a:t>更新</a:t>
            </a:r>
            <a:r>
              <a:rPr lang="en-US" altLang="zh-CN" dirty="0"/>
              <a:t>policy</a:t>
            </a:r>
            <a:r>
              <a:rPr lang="zh-CN" altLang="en-US" dirty="0"/>
              <a:t>，加快学习速率，让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policy</a:t>
            </a:r>
            <a:r>
              <a:rPr lang="zh-CN" altLang="en-US" dirty="0"/>
              <a:t>一起走向最优收敛，公式中</a:t>
            </a:r>
            <a:r>
              <a:rPr lang="en-US" altLang="zh-CN" dirty="0"/>
              <a:t>policy</a:t>
            </a:r>
            <a:r>
              <a:rPr lang="zh-CN" altLang="en-US" dirty="0"/>
              <a:t>更新和</a:t>
            </a:r>
            <a:r>
              <a:rPr lang="en-US" altLang="zh-CN" dirty="0"/>
              <a:t>V</a:t>
            </a:r>
            <a:r>
              <a:rPr lang="zh-CN" altLang="en-US" dirty="0"/>
              <a:t>更新一气呵成（</a:t>
            </a:r>
            <a:r>
              <a:rPr lang="en-US" altLang="zh-CN" dirty="0"/>
              <a:t>max</a:t>
            </a:r>
            <a:r>
              <a:rPr lang="zh-CN" altLang="en-US" dirty="0"/>
              <a:t>是</a:t>
            </a:r>
            <a:r>
              <a:rPr lang="en-US" altLang="zh-CN" dirty="0"/>
              <a:t>policy</a:t>
            </a:r>
            <a:r>
              <a:rPr lang="zh-CN" altLang="en-US" dirty="0"/>
              <a:t>更新，</a:t>
            </a:r>
            <a:r>
              <a:rPr lang="en-US" altLang="zh-CN" dirty="0"/>
              <a:t>V_k+1</a:t>
            </a:r>
            <a:r>
              <a:rPr lang="zh-CN" altLang="en-US" dirty="0"/>
              <a:t>是在新</a:t>
            </a:r>
            <a:r>
              <a:rPr lang="en-US" altLang="zh-CN" dirty="0"/>
              <a:t>policy</a:t>
            </a:r>
            <a:r>
              <a:rPr lang="zh-CN" altLang="en-US" dirty="0"/>
              <a:t>下的</a:t>
            </a:r>
            <a:r>
              <a:rPr lang="en-US" altLang="zh-CN" dirty="0"/>
              <a:t>V</a:t>
            </a:r>
            <a:r>
              <a:rPr lang="zh-CN" altLang="en-US" dirty="0"/>
              <a:t>更新）。</a:t>
            </a:r>
            <a:endParaRPr lang="en-US" altLang="zh-CN" dirty="0"/>
          </a:p>
          <a:p>
            <a:r>
              <a:rPr lang="zh-CN" altLang="en-US" dirty="0"/>
              <a:t>这里叫做</a:t>
            </a:r>
            <a:r>
              <a:rPr lang="en-US" altLang="zh-CN" dirty="0"/>
              <a:t>model-based</a:t>
            </a:r>
            <a:r>
              <a:rPr lang="zh-CN" altLang="en-US" dirty="0"/>
              <a:t>的原因是这里需要获得转移概率。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9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为啥</a:t>
            </a:r>
            <a:r>
              <a:rPr lang="en-US" altLang="zh-CN" dirty="0"/>
              <a:t>sample-based</a:t>
            </a:r>
            <a:r>
              <a:rPr lang="zh-CN" altLang="en-US" dirty="0"/>
              <a:t>可以：期望的部分用数量替代。目标 让起点和终点的</a:t>
            </a:r>
            <a:r>
              <a:rPr lang="en-US" altLang="zh-CN" dirty="0"/>
              <a:t>reward</a:t>
            </a:r>
            <a:r>
              <a:rPr lang="zh-CN" altLang="en-US" dirty="0"/>
              <a:t>差拟合起来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2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关键区别在于：估计的策略和实际使用的策略是否相同，我们可以仔细观察这两个公式，前者需要多跑一部，这个策略是当前策略，后者是直接使用</a:t>
            </a:r>
            <a:r>
              <a:rPr lang="en-US" altLang="zh-CN" dirty="0"/>
              <a:t>max</a:t>
            </a:r>
            <a:r>
              <a:rPr lang="zh-CN" altLang="en-US" dirty="0"/>
              <a:t>，也就是前面的</a:t>
            </a:r>
            <a:r>
              <a:rPr lang="en-US" altLang="zh-CN" dirty="0"/>
              <a:t>Q</a:t>
            </a:r>
            <a:r>
              <a:rPr lang="zh-CN" altLang="en-US" dirty="0"/>
              <a:t>和后面的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en-US" altLang="zh-CN" dirty="0"/>
              <a:t>policy</a:t>
            </a:r>
            <a:r>
              <a:rPr lang="zh-CN" altLang="en-US" dirty="0"/>
              <a:t>是有误差的。后者可以保证向最优收敛，所以一般使用后者。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无偏估计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9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gradient</a:t>
            </a:r>
            <a:r>
              <a:rPr lang="zh-CN" altLang="en-US" dirty="0"/>
              <a:t>方法的特点：</a:t>
            </a:r>
            <a:r>
              <a:rPr lang="en-US" altLang="zh-CN" dirty="0"/>
              <a:t>one-step, no Q-value. </a:t>
            </a:r>
            <a:r>
              <a:rPr lang="zh-CN" altLang="en-US" dirty="0"/>
              <a:t>而不是估值网络</a:t>
            </a:r>
            <a:r>
              <a:rPr lang="en-US" altLang="zh-CN" dirty="0"/>
              <a:t>+</a:t>
            </a:r>
            <a:r>
              <a:rPr lang="zh-CN" altLang="en-US" dirty="0"/>
              <a:t>策略网络。期望求导变成求导的期望。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估值网络的作用：</a:t>
            </a:r>
            <a:r>
              <a:rPr lang="en-US" altLang="zh-CN" dirty="0"/>
              <a:t>0 variance.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9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632BD-6B91-4194-AB2B-1FBFF0B4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458322-11CA-4ACB-8163-8E4A26D7B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9733E-D4F1-4244-99F8-FF35BEE2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4615A-0E04-462B-A3C5-0AB62DA1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E23C0-C31E-47A8-9384-1D9526E4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7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2ADF-76A0-4790-900D-5201F54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C2CC28-4A84-426D-87C8-69CBC93D8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60A96-3135-4FA3-9434-16533FE9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BD833-E0B0-41B6-8333-837C121B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4A135-8790-48A4-9C59-C772BE50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EBC666-1BC8-403B-95CB-E33516351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1314A-61BB-4DC9-859E-01B5FEDF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75BC0-317C-41A1-8ED8-3819B1AA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A0735-6ECC-4E1B-B9D9-63D8C0CF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5CC4C-98A7-4E21-A745-E2BFD778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3DD38-1759-446B-B69C-5C1A68ED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AC6BA-6640-44BB-B278-923C664B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C562C-F13D-4EBB-AD12-10480444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435C1-FEAC-40A3-866B-532405E8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F02B0-8BAC-4136-AC36-124B56B9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8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5115-4A04-40EE-A9BC-A02BF608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7484D-E92A-4DBD-9E2C-F7210F69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6D3FA-BCFD-49B8-821A-FCC2FBDF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42385-35CE-4864-9799-418BAB0F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AA101-3A96-41E2-B4F2-7F1F0CD9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9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A7BDC-ECCC-47AC-92A5-852AE431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AB20B-F1A4-4E15-A7FE-B227AFF49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54DAF-C858-4332-AAA1-1528661ED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FC67E-EBF7-4614-A0DF-A8206DBD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B06B5-4D92-441A-8698-D16EAE11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5F0E2-7C9A-4416-AA38-6D4A690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9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B9088-52EA-4BB1-8038-C76875A3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C278D-9900-4676-AD49-40D13042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EB640-10CE-4AB9-9825-13FB4FEC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2E3F14-5C9A-41FC-94BD-436E463E5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4EEE2F-0167-40EA-839A-20487CAC1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B2426-083C-4408-9E41-030ABF9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9C3C57-60CB-4CF5-92AA-C0B12B91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FB7F0B-9734-4810-B74F-BCC67BEB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3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19EEE-EE91-456E-98B8-C630E6CE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CC0485-5160-4613-BBF6-31DF4088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707493-BC51-4C1F-8392-888A71E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016F34-97BB-4C96-8A08-FC9699DC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534252-DC09-4326-B40E-2AC71968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130D56-B434-49D5-AF52-53B7862E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260D8-FD15-4CD1-A9E0-EC49F7AD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7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50372-E939-46ED-BAEB-CA12DAF2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E87C2-F4C2-415A-85B6-252F4A07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C5AFA-09D1-4645-B398-9F699069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16F72-E645-48DF-9ABB-6D2DF17A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62075-75B8-492D-A926-3E3BC2C2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DEB69-7D8D-4749-AF26-2759215D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0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DBDA-710C-41E0-AA42-0FEFE758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3C3131-5177-47C1-A965-617BF1AC7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22F95-AD2F-4BA5-9C3B-DCB4AB2B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2A651-5679-44A3-8A05-FC243612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68DD9-986D-4210-A752-3F152603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0D864-2F5B-402A-A76C-8DA980FF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DE5E4-08F1-418E-995D-D906C8B8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3479E-8B71-4C62-AAF7-7B2A5A84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08DB-A044-447F-9E31-F4ACD7640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538E-3900-44A2-B95D-21C02ECA5A2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F332C-F119-431C-A6CD-C06F97D7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6E9C1-BFA6-4CD6-A29F-CBC1126F3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3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A92D0E-BFA5-4EAA-8E4F-4C1FC880B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altLang="zh-CN" sz="5100" dirty="0"/>
              <a:t>Deep Reinforcement learning</a:t>
            </a:r>
            <a:br>
              <a:rPr lang="en-US" altLang="zh-CN" sz="5100" dirty="0"/>
            </a:br>
            <a:endParaRPr lang="zh-CN" altLang="en-US" sz="51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90562-D52B-493B-9BCB-030B83C18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 err="1"/>
              <a:t>Tian,Han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F8331-308C-4D33-B900-AC9D2479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Q-Network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B5743A-1CCA-4434-B3C9-E86BDD90D930}"/>
              </a:ext>
            </a:extLst>
          </p:cNvPr>
          <p:cNvSpPr/>
          <p:nvPr/>
        </p:nvSpPr>
        <p:spPr>
          <a:xfrm>
            <a:off x="952870" y="6169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Mnih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Volodymyr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"Human-level control through deep reinforcement learning."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518.7540 (2015): 529-533.</a:t>
            </a:r>
            <a:endParaRPr lang="zh-CN" altLang="en-US" dirty="0"/>
          </a:p>
        </p:txBody>
      </p:sp>
      <p:pic>
        <p:nvPicPr>
          <p:cNvPr id="10242" name="Picture 2" descr="C:\Users\henrysky\Documents\My Knowledge\temp\63204da4-f161-4e12-9c41-de614d688796\128\index_files\18079234.png">
            <a:extLst>
              <a:ext uri="{FF2B5EF4-FFF2-40B4-BE49-F238E27FC236}">
                <a16:creationId xmlns:a16="http://schemas.microsoft.com/office/drawing/2014/main" id="{DAE232EB-FE9E-4964-B0E6-F4D8FF152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71030" cy="81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henrysky\Documents\My Knowledge\temp\63204da4-f161-4e12-9c41-de614d688796\128\index_files\18125781.png">
            <a:extLst>
              <a:ext uri="{FF2B5EF4-FFF2-40B4-BE49-F238E27FC236}">
                <a16:creationId xmlns:a16="http://schemas.microsoft.com/office/drawing/2014/main" id="{5DB375DE-DED6-4498-BFCB-91B059C92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13" y="2731445"/>
            <a:ext cx="5443073" cy="32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6655E9-5B18-486D-909E-7687E26CB4A9}"/>
              </a:ext>
            </a:extLst>
          </p:cNvPr>
          <p:cNvSpPr txBox="1"/>
          <p:nvPr/>
        </p:nvSpPr>
        <p:spPr>
          <a:xfrm>
            <a:off x="7048870" y="2099315"/>
            <a:ext cx="48686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Replay memory.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Target network. </a:t>
            </a:r>
            <a:r>
              <a:rPr lang="zh-CN" altLang="en-US" dirty="0"/>
              <a:t>（</a:t>
            </a:r>
            <a:r>
              <a:rPr lang="en-US" altLang="zh-CN" dirty="0"/>
              <a:t>pay attention to the -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DOUBLE DQN, Prioritized Experience Replay……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34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3FB9B-B3C4-4C78-8563-10B17AD6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/>
              <a:t>Policy Gradient Method  (Sutton, McAllester, Singh, and Mansour, 2000)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60846-9DBC-4695-A0DB-281003B8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0575" cy="509013"/>
          </a:xfrm>
        </p:spPr>
        <p:txBody>
          <a:bodyPr>
            <a:noAutofit/>
          </a:bodyPr>
          <a:lstStyle/>
          <a:p>
            <a:r>
              <a:rPr lang="en-US" altLang="zh-CN" sz="3200"/>
              <a:t>Policy Network</a:t>
            </a:r>
          </a:p>
          <a:p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Policy Gradient</a:t>
            </a:r>
          </a:p>
          <a:p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CDCCA-629F-4036-B007-2A0B50E6A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76" y="1371600"/>
            <a:ext cx="4600575" cy="2057400"/>
          </a:xfrm>
          <a:prstGeom prst="rect">
            <a:avLst/>
          </a:prstGeom>
        </p:spPr>
      </p:pic>
      <p:pic>
        <p:nvPicPr>
          <p:cNvPr id="11266" name="Picture 2" descr="C:\Users\henrysky\Documents\My Knowledge\temp\63204da4-f161-4e12-9c41-de614d688796\128\index_files\19271078.png">
            <a:extLst>
              <a:ext uri="{FF2B5EF4-FFF2-40B4-BE49-F238E27FC236}">
                <a16:creationId xmlns:a16="http://schemas.microsoft.com/office/drawing/2014/main" id="{4E067B82-AAB9-447A-B0F5-FCF5C65C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59" y="3698237"/>
            <a:ext cx="6675641" cy="236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1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:\Users\henrysky\Documents\My Knowledge\temp\63204da4-f161-4e12-9c41-de614d688796\128\index_files\20120734.png">
            <a:extLst>
              <a:ext uri="{FF2B5EF4-FFF2-40B4-BE49-F238E27FC236}">
                <a16:creationId xmlns:a16="http://schemas.microsoft.com/office/drawing/2014/main" id="{71C66BD3-EA69-4F0B-B3EB-66047E72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47" y="307731"/>
            <a:ext cx="423030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C:\Users\henrysky\Documents\My Knowledge\temp\63204da4-f161-4e12-9c41-de614d688796\128\index_files\20543078.png">
            <a:extLst>
              <a:ext uri="{FF2B5EF4-FFF2-40B4-BE49-F238E27FC236}">
                <a16:creationId xmlns:a16="http://schemas.microsoft.com/office/drawing/2014/main" id="{2705DE00-C8F1-433D-902A-95A4471C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51" y="1069196"/>
            <a:ext cx="5796004" cy="28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5ACC4D4-402E-49C0-83D8-0954490E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chemeClr val="bg1"/>
                </a:solidFill>
              </a:rPr>
              <a:t>REINFORCE: Actor-Critic Method</a:t>
            </a:r>
          </a:p>
        </p:txBody>
      </p:sp>
    </p:spTree>
    <p:extLst>
      <p:ext uri="{BB962C8B-B14F-4D97-AF65-F5344CB8AC3E}">
        <p14:creationId xmlns:p14="http://schemas.microsoft.com/office/powerpoint/2010/main" val="228871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F5314-14BC-456D-9C6A-363B9C1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A3C: asynchronous advantage actor-critic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B6F12D-D01E-4C99-8468-4D7ED0F4CD3D}"/>
              </a:ext>
            </a:extLst>
          </p:cNvPr>
          <p:cNvSpPr/>
          <p:nvPr/>
        </p:nvSpPr>
        <p:spPr>
          <a:xfrm>
            <a:off x="838200" y="5988734"/>
            <a:ext cx="10232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Mnih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Volodymyr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"Asynchronous methods for deep reinforcement learning."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</a:t>
            </a:r>
          </a:p>
          <a:p>
            <a:r>
              <a:rPr lang="en-US" altLang="zh-CN" sz="1200" b="1" dirty="0"/>
              <a:t>Simple Reinforcement Learning with </a:t>
            </a:r>
            <a:r>
              <a:rPr lang="en-US" altLang="zh-CN" sz="1200" b="1" dirty="0" err="1"/>
              <a:t>Tensorflow</a:t>
            </a:r>
            <a:r>
              <a:rPr lang="en-US" altLang="zh-CN" sz="1200" b="1" dirty="0"/>
              <a:t> Part 8: Asynchronous Actor-Critic Agents (A3C) : </a:t>
            </a:r>
            <a:r>
              <a:rPr lang="en-US" altLang="zh-CN" sz="1200" dirty="0"/>
              <a:t>https://medium.com/emergent-future/simple-reinforcement-learning-with-tensorflow-part-8-asynchronous-actor-critic-agents-a3c-c88f72a5e9f2</a:t>
            </a:r>
            <a:endParaRPr lang="zh-CN" altLang="en-US" sz="1200" dirty="0"/>
          </a:p>
        </p:txBody>
      </p:sp>
      <p:pic>
        <p:nvPicPr>
          <p:cNvPr id="13314" name="Picture 2" descr="C:\Users\henrysky\Documents\My Knowledge\temp\63204da4-f161-4e12-9c41-de614d688796\128\index_files\35664359.png">
            <a:extLst>
              <a:ext uri="{FF2B5EF4-FFF2-40B4-BE49-F238E27FC236}">
                <a16:creationId xmlns:a16="http://schemas.microsoft.com/office/drawing/2014/main" id="{EB8433C1-C6C3-43B9-94B2-9A1A7A7D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53" y="1513134"/>
            <a:ext cx="4194052" cy="40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10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E4E7C-5C1D-4E53-8795-019D9771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AlphaGo</a:t>
            </a:r>
            <a:endParaRPr lang="zh-CN" altLang="en-US" dirty="0"/>
          </a:p>
        </p:txBody>
      </p:sp>
      <p:pic>
        <p:nvPicPr>
          <p:cNvPr id="14338" name="Picture 2" descr="C:\Users\henrysky\Documents\My Knowledge\temp\63204da4-f161-4e12-9c41-de614d688796\128\index_files\36088375.png">
            <a:extLst>
              <a:ext uri="{FF2B5EF4-FFF2-40B4-BE49-F238E27FC236}">
                <a16:creationId xmlns:a16="http://schemas.microsoft.com/office/drawing/2014/main" id="{E59EBDD3-7E0A-4264-8017-3E06487C0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28" y="1912630"/>
            <a:ext cx="9862717" cy="352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0215D5-CC9D-4303-BB9B-6A2EF2CBAC83}"/>
              </a:ext>
            </a:extLst>
          </p:cNvPr>
          <p:cNvSpPr/>
          <p:nvPr/>
        </p:nvSpPr>
        <p:spPr>
          <a:xfrm>
            <a:off x="1015013" y="5770485"/>
            <a:ext cx="7782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Silver, David, et al. "Mastering the game of Go with deep neural networks and tree search."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529.7587 (2016): 484-489.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3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D274F-8E15-428E-854D-61A42DF9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-353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AlphaGo: Monte Carlo Tree Search (Not</a:t>
            </a:r>
            <a:r>
              <a:rPr lang="zh-CN" altLang="en-US" sz="3200" dirty="0"/>
              <a:t> </a:t>
            </a:r>
            <a:r>
              <a:rPr lang="en-US" altLang="zh-CN" sz="3200" dirty="0"/>
              <a:t>MC</a:t>
            </a:r>
            <a:r>
              <a:rPr lang="zh-CN" altLang="en-US" sz="3200" dirty="0"/>
              <a:t> </a:t>
            </a:r>
            <a:r>
              <a:rPr lang="en-US" altLang="zh-CN" sz="3200" dirty="0"/>
              <a:t>Learning!!)</a:t>
            </a:r>
            <a:endParaRPr lang="zh-CN" altLang="en-US" sz="3200" dirty="0"/>
          </a:p>
        </p:txBody>
      </p:sp>
      <p:pic>
        <p:nvPicPr>
          <p:cNvPr id="9218" name="Picture 2" descr="C:\Users\henrysky\Documents\My Knowledge\temp\63204da4-f161-4e12-9c41-de614d688796\128\index_files\17025265.png">
            <a:extLst>
              <a:ext uri="{FF2B5EF4-FFF2-40B4-BE49-F238E27FC236}">
                <a16:creationId xmlns:a16="http://schemas.microsoft.com/office/drawing/2014/main" id="{76E5ACF0-2ABD-4CF6-B441-883C7446C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850454"/>
            <a:ext cx="9670368" cy="342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30C2C7-2AE3-42B5-9B25-E060466AC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18" y="4007795"/>
            <a:ext cx="4019550" cy="542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0209F3-65B2-4390-A454-C78E62523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4639273"/>
            <a:ext cx="2124075" cy="523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B1925B-AF50-44A3-A690-37FE160A5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25" y="4501152"/>
            <a:ext cx="3409950" cy="342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177AC8-00A8-42CC-8542-C7A87E277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9396" y="4357415"/>
            <a:ext cx="2987254" cy="11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4FB42-B147-4959-A1DC-A1BEF38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AlphaGo Zero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ED296-0C3B-47FD-95C7-BB989848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9" y="1378735"/>
            <a:ext cx="10515600" cy="4351338"/>
          </a:xfrm>
        </p:spPr>
        <p:txBody>
          <a:bodyPr/>
          <a:lstStyle/>
          <a:p>
            <a:r>
              <a:rPr lang="en-US" altLang="zh-CN" dirty="0"/>
              <a:t>Return to zero : MCTS function as a policy improvement operator—highly efficiently self-play.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2F202A-6332-45F3-A8B6-68CB0476D99D}"/>
              </a:ext>
            </a:extLst>
          </p:cNvPr>
          <p:cNvSpPr/>
          <p:nvPr/>
        </p:nvSpPr>
        <p:spPr>
          <a:xfrm>
            <a:off x="748683" y="5988734"/>
            <a:ext cx="9762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Silver, David, et al. "Mastering the game of go without human knowledge."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550.7676 (2017): 354-359.</a:t>
            </a:r>
            <a:endParaRPr lang="zh-CN" altLang="en-US" dirty="0"/>
          </a:p>
        </p:txBody>
      </p:sp>
      <p:pic>
        <p:nvPicPr>
          <p:cNvPr id="17411" name="Picture 3" descr="C:\Users\henrysky\Documents\My Knowledge\temp\63204da4-f161-4e12-9c41-de614d688796\128\index_files\38343640.png">
            <a:extLst>
              <a:ext uri="{FF2B5EF4-FFF2-40B4-BE49-F238E27FC236}">
                <a16:creationId xmlns:a16="http://schemas.microsoft.com/office/drawing/2014/main" id="{5A41A30F-293C-4E76-B7FD-88317332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9" y="2334677"/>
            <a:ext cx="3778929" cy="336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C:\Users\henrysky\Documents\My Knowledge\temp\63204da4-f161-4e12-9c41-de614d688796\128\index_files\38473765.png">
            <a:extLst>
              <a:ext uri="{FF2B5EF4-FFF2-40B4-BE49-F238E27FC236}">
                <a16:creationId xmlns:a16="http://schemas.microsoft.com/office/drawing/2014/main" id="{DF599FB8-E89C-4037-9B96-17D079DE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14" y="2957627"/>
            <a:ext cx="7661152" cy="211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9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9A8E1-5DFB-4CFA-A423-DA9D5858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AFA84-4E56-4C78-A72F-26B8FAD96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9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1B6C9-DD3C-4E8D-A500-A9BA93C2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900E6E-D07F-49A5-90C9-E4B07A5E7233}"/>
              </a:ext>
            </a:extLst>
          </p:cNvPr>
          <p:cNvSpPr/>
          <p:nvPr/>
        </p:nvSpPr>
        <p:spPr>
          <a:xfrm>
            <a:off x="1068280" y="2228301"/>
            <a:ext cx="1864311" cy="2130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0BDD144-D230-4E1E-A5A5-F73DEB405DFE}"/>
              </a:ext>
            </a:extLst>
          </p:cNvPr>
          <p:cNvSpPr/>
          <p:nvPr/>
        </p:nvSpPr>
        <p:spPr>
          <a:xfrm>
            <a:off x="5547804" y="1169633"/>
            <a:ext cx="5805996" cy="362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BDBEE5-0436-4D18-8093-26D0711A02F1}"/>
              </a:ext>
            </a:extLst>
          </p:cNvPr>
          <p:cNvCxnSpPr>
            <a:cxnSpLocks/>
          </p:cNvCxnSpPr>
          <p:nvPr/>
        </p:nvCxnSpPr>
        <p:spPr>
          <a:xfrm>
            <a:off x="2960700" y="3302496"/>
            <a:ext cx="258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154A45-B8B4-4337-91ED-391EC1F257AB}"/>
              </a:ext>
            </a:extLst>
          </p:cNvPr>
          <p:cNvCxnSpPr>
            <a:cxnSpLocks/>
          </p:cNvCxnSpPr>
          <p:nvPr/>
        </p:nvCxnSpPr>
        <p:spPr>
          <a:xfrm flipH="1">
            <a:off x="2974015" y="3852907"/>
            <a:ext cx="2573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3985A1A-CB33-4772-89E2-586B7AF1C7D8}"/>
              </a:ext>
            </a:extLst>
          </p:cNvPr>
          <p:cNvSpPr txBox="1"/>
          <p:nvPr/>
        </p:nvSpPr>
        <p:spPr>
          <a:xfrm>
            <a:off x="3730845" y="2902089"/>
            <a:ext cx="15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DF2BAF-77D7-4B4D-8CA7-64AE393F3A1C}"/>
              </a:ext>
            </a:extLst>
          </p:cNvPr>
          <p:cNvSpPr/>
          <p:nvPr/>
        </p:nvSpPr>
        <p:spPr>
          <a:xfrm>
            <a:off x="2746961" y="3950316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Reward + new observation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664447-0A06-49DA-92AC-D7B84F0CE54C}"/>
              </a:ext>
            </a:extLst>
          </p:cNvPr>
          <p:cNvCxnSpPr>
            <a:cxnSpLocks/>
          </p:cNvCxnSpPr>
          <p:nvPr/>
        </p:nvCxnSpPr>
        <p:spPr>
          <a:xfrm flipH="1">
            <a:off x="2947386" y="2530136"/>
            <a:ext cx="260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C5237D3-D150-43E0-9C7A-BA22310FE6B1}"/>
              </a:ext>
            </a:extLst>
          </p:cNvPr>
          <p:cNvSpPr/>
          <p:nvPr/>
        </p:nvSpPr>
        <p:spPr>
          <a:xfrm>
            <a:off x="3450132" y="2160804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31EF0D-1C71-41F3-9A73-D63E3FEB7A3C}"/>
              </a:ext>
            </a:extLst>
          </p:cNvPr>
          <p:cNvSpPr txBox="1"/>
          <p:nvPr/>
        </p:nvSpPr>
        <p:spPr>
          <a:xfrm>
            <a:off x="745724" y="5264458"/>
            <a:ext cx="6152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Vs. Supervised learning : sequence input, cumulative reward.</a:t>
            </a:r>
          </a:p>
          <a:p>
            <a:r>
              <a:rPr lang="en-US" altLang="zh-CN" dirty="0"/>
              <a:t>Model-free RL vs. Model-based RL.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22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5F7F8-DE59-40DB-8376-6EBCB8DE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8BCF0-2D90-4217-B6EB-B3F3390B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CBC9EB12-078D-4F0A-B962-E230ACD9D204}"/>
              </a:ext>
            </a:extLst>
          </p:cNvPr>
          <p:cNvGrpSpPr>
            <a:grpSpLocks/>
          </p:cNvGrpSpPr>
          <p:nvPr/>
        </p:nvGrpSpPr>
        <p:grpSpPr bwMode="auto">
          <a:xfrm>
            <a:off x="4304084" y="3036163"/>
            <a:ext cx="3430587" cy="2152650"/>
            <a:chOff x="3408" y="528"/>
            <a:chExt cx="2161" cy="1356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B793761-E934-4276-9566-0C19C9B20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689"/>
              <a:ext cx="2161" cy="195"/>
            </a:xfrm>
            <a:custGeom>
              <a:avLst/>
              <a:gdLst>
                <a:gd name="T0" fmla="*/ 0 w 2161"/>
                <a:gd name="T1" fmla="*/ 3 h 195"/>
                <a:gd name="T2" fmla="*/ 169 w 2161"/>
                <a:gd name="T3" fmla="*/ 3 h 195"/>
                <a:gd name="T4" fmla="*/ 169 w 2161"/>
                <a:gd name="T5" fmla="*/ 195 h 195"/>
                <a:gd name="T6" fmla="*/ 1945 w 2161"/>
                <a:gd name="T7" fmla="*/ 195 h 195"/>
                <a:gd name="T8" fmla="*/ 1945 w 2161"/>
                <a:gd name="T9" fmla="*/ 3 h 195"/>
                <a:gd name="T10" fmla="*/ 2161 w 2161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1" h="195">
                  <a:moveTo>
                    <a:pt x="0" y="3"/>
                  </a:moveTo>
                  <a:lnTo>
                    <a:pt x="169" y="3"/>
                  </a:lnTo>
                  <a:lnTo>
                    <a:pt x="169" y="195"/>
                  </a:lnTo>
                  <a:lnTo>
                    <a:pt x="1945" y="195"/>
                  </a:lnTo>
                  <a:lnTo>
                    <a:pt x="1945" y="3"/>
                  </a:lnTo>
                  <a:lnTo>
                    <a:pt x="2161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3B5FF107-29A7-4902-B317-CBE6B181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1632"/>
              <a:ext cx="528" cy="192"/>
            </a:xfrm>
            <a:prstGeom prst="rect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783854CA-3D26-442C-B146-194A45242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92DBBAE5-F2E8-4C50-A3A4-485544FE1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F23E885E-1226-4FB6-A54A-59CCC2E5F1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3" y="528"/>
              <a:ext cx="283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D6C50BEB-824F-4FC8-88FB-4A92E0F4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574"/>
              <a:ext cx="58" cy="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82115B0F-D410-43A7-A60B-76B66D995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56892"/>
              </p:ext>
            </p:extLst>
          </p:nvPr>
        </p:nvGraphicFramePr>
        <p:xfrm>
          <a:off x="944018" y="3036163"/>
          <a:ext cx="3042689" cy="2203928"/>
        </p:xfrm>
        <a:graphic>
          <a:graphicData uri="http://schemas.openxmlformats.org/drawingml/2006/table">
            <a:tbl>
              <a:tblPr/>
              <a:tblGrid>
                <a:gridCol w="760378">
                  <a:extLst>
                    <a:ext uri="{9D8B030D-6E8A-4147-A177-3AD203B41FA5}">
                      <a16:colId xmlns:a16="http://schemas.microsoft.com/office/drawing/2014/main" val="2435333973"/>
                    </a:ext>
                  </a:extLst>
                </a:gridCol>
                <a:gridCol w="761555">
                  <a:extLst>
                    <a:ext uri="{9D8B030D-6E8A-4147-A177-3AD203B41FA5}">
                      <a16:colId xmlns:a16="http://schemas.microsoft.com/office/drawing/2014/main" val="1214109038"/>
                    </a:ext>
                  </a:extLst>
                </a:gridCol>
                <a:gridCol w="760378">
                  <a:extLst>
                    <a:ext uri="{9D8B030D-6E8A-4147-A177-3AD203B41FA5}">
                      <a16:colId xmlns:a16="http://schemas.microsoft.com/office/drawing/2014/main" val="3314195143"/>
                    </a:ext>
                  </a:extLst>
                </a:gridCol>
                <a:gridCol w="760378">
                  <a:extLst>
                    <a:ext uri="{9D8B030D-6E8A-4147-A177-3AD203B41FA5}">
                      <a16:colId xmlns:a16="http://schemas.microsoft.com/office/drawing/2014/main" val="2370931915"/>
                    </a:ext>
                  </a:extLst>
                </a:gridCol>
              </a:tblGrid>
              <a:tr h="7342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76762"/>
                  </a:ext>
                </a:extLst>
              </a:tr>
              <a:tr h="735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71881"/>
                  </a:ext>
                </a:extLst>
              </a:tr>
              <a:tr h="7342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73811"/>
                  </a:ext>
                </a:extLst>
              </a:tr>
            </a:tbl>
          </a:graphicData>
        </a:graphic>
      </p:graphicFrame>
      <p:pic>
        <p:nvPicPr>
          <p:cNvPr id="1026" name="Picture 2" descr="https://gss3.bdstatic.com/-Po3dSag_xI4khGkpoWK1HF6hhy/baike/s%3D220/sign=fe53d7193af33a879a6d0718f65c1018/e61190ef76c6a7efe571fc0ffdfaaf51f3de6647.jpg">
            <a:extLst>
              <a:ext uri="{FF2B5EF4-FFF2-40B4-BE49-F238E27FC236}">
                <a16:creationId xmlns:a16="http://schemas.microsoft.com/office/drawing/2014/main" id="{31484DCA-50C8-4ABF-BA70-292860CB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048" y="3055214"/>
            <a:ext cx="298975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2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757FF72-31CD-4A42-B327-5130CAEA4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 of MDP model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1DC1087-0305-4404-83F9-77FFEA71D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MDP model &lt;S,T,A,R&gt;</a:t>
            </a:r>
          </a:p>
          <a:p>
            <a:pPr lvl="1"/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0169CA1B-C158-40CD-9771-4C1605BB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67000"/>
            <a:ext cx="2819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</a:rPr>
              <a:t>Agent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99735563-B00A-43EF-8CF3-E828DA49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62400"/>
            <a:ext cx="3657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</a:rPr>
              <a:t>Environment</a:t>
            </a:r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31CE0FCF-69C3-4C8F-AA05-A11FA57CA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3528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81BB516E-C2E2-44AC-B576-C76E8164C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3528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3962E2DB-254F-4788-AB1E-A3A78D586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3528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AD682424-3478-4A92-9472-586724D21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13126"/>
            <a:ext cx="77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A7B28310-582D-467C-A378-6D94A33E1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581401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</a:rPr>
              <a:t>Reward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EFEFAC17-6B94-46DD-84F4-96589FFFC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13126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CB50F93C-67FC-4B3C-B9BE-1A44259E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13325"/>
            <a:ext cx="4074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i="1">
                <a:latin typeface="Arial" panose="020B0604020202020204" pitchFamily="34" charset="0"/>
              </a:rPr>
              <a:t>s</a:t>
            </a:r>
            <a:r>
              <a:rPr lang="en-US" altLang="zh-CN" sz="2000" i="1" baseline="-25000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38925" name="Group 13">
            <a:extLst>
              <a:ext uri="{FF2B5EF4-FFF2-40B4-BE49-F238E27FC236}">
                <a16:creationId xmlns:a16="http://schemas.microsoft.com/office/drawing/2014/main" id="{74CEA9CD-10CF-4F7E-9B7A-9D0CC12CD711}"/>
              </a:ext>
            </a:extLst>
          </p:cNvPr>
          <p:cNvGrpSpPr>
            <a:grpSpLocks/>
          </p:cNvGrpSpPr>
          <p:nvPr/>
        </p:nvGrpSpPr>
        <p:grpSpPr bwMode="auto">
          <a:xfrm>
            <a:off x="2590802" y="4860925"/>
            <a:ext cx="1377921" cy="781050"/>
            <a:chOff x="1786" y="2784"/>
            <a:chExt cx="872" cy="492"/>
          </a:xfrm>
        </p:grpSpPr>
        <p:sp>
          <p:nvSpPr>
            <p:cNvPr id="38926" name="Text Box 14">
              <a:extLst>
                <a:ext uri="{FF2B5EF4-FFF2-40B4-BE49-F238E27FC236}">
                  <a16:creationId xmlns:a16="http://schemas.microsoft.com/office/drawing/2014/main" id="{73120E18-C130-446F-8F08-43E3F04BE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3024"/>
              <a:ext cx="2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r</a:t>
              </a:r>
              <a:r>
                <a:rPr lang="en-US" altLang="zh-CN" sz="2000" i="1" baseline="-25000">
                  <a:latin typeface="Arial" panose="020B0604020202020204" pitchFamily="34" charset="0"/>
                </a:rPr>
                <a:t>0</a:t>
              </a:r>
            </a:p>
          </p:txBody>
        </p:sp>
        <p:grpSp>
          <p:nvGrpSpPr>
            <p:cNvPr id="38927" name="Group 15">
              <a:extLst>
                <a:ext uri="{FF2B5EF4-FFF2-40B4-BE49-F238E27FC236}">
                  <a16:creationId xmlns:a16="http://schemas.microsoft.com/office/drawing/2014/main" id="{379A0447-9637-4A9B-BF63-E9CAABEDC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2784"/>
              <a:ext cx="576" cy="252"/>
              <a:chOff x="3370" y="2304"/>
              <a:chExt cx="576" cy="252"/>
            </a:xfrm>
          </p:grpSpPr>
          <p:sp>
            <p:nvSpPr>
              <p:cNvPr id="38928" name="Text Box 16">
                <a:extLst>
                  <a:ext uri="{FF2B5EF4-FFF2-40B4-BE49-F238E27FC236}">
                    <a16:creationId xmlns:a16="http://schemas.microsoft.com/office/drawing/2014/main" id="{86E054ED-DF5F-401E-BEAF-13A8D9346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0" y="2304"/>
                <a:ext cx="2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altLang="zh-CN" sz="2000" i="1">
                    <a:latin typeface="Arial" panose="020B0604020202020204" pitchFamily="34" charset="0"/>
                  </a:rPr>
                  <a:t>a</a:t>
                </a:r>
                <a:r>
                  <a:rPr lang="en-US" altLang="zh-CN" sz="2000" i="1" baseline="-250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8929" name="Line 17">
                <a:extLst>
                  <a:ext uri="{FF2B5EF4-FFF2-40B4-BE49-F238E27FC236}">
                    <a16:creationId xmlns:a16="http://schemas.microsoft.com/office/drawing/2014/main" id="{4323D8BC-4FDB-42AF-A902-42DB351C7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5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30" name="Text Box 18">
              <a:extLst>
                <a:ext uri="{FF2B5EF4-FFF2-40B4-BE49-F238E27FC236}">
                  <a16:creationId xmlns:a16="http://schemas.microsoft.com/office/drawing/2014/main" id="{E15F141F-A35F-4B65-BEA3-737DDC30C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87"/>
              <a:ext cx="2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s</a:t>
              </a:r>
              <a:r>
                <a:rPr lang="en-US" altLang="zh-CN" sz="2000" i="1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8931" name="Group 19">
            <a:extLst>
              <a:ext uri="{FF2B5EF4-FFF2-40B4-BE49-F238E27FC236}">
                <a16:creationId xmlns:a16="http://schemas.microsoft.com/office/drawing/2014/main" id="{E409FC00-B069-4858-BAEE-E4A3D87B4E68}"/>
              </a:ext>
            </a:extLst>
          </p:cNvPr>
          <p:cNvGrpSpPr>
            <a:grpSpLocks/>
          </p:cNvGrpSpPr>
          <p:nvPr/>
        </p:nvGrpSpPr>
        <p:grpSpPr bwMode="auto">
          <a:xfrm>
            <a:off x="3886199" y="4860925"/>
            <a:ext cx="1425554" cy="781050"/>
            <a:chOff x="4186" y="2304"/>
            <a:chExt cx="902" cy="492"/>
          </a:xfrm>
        </p:grpSpPr>
        <p:sp>
          <p:nvSpPr>
            <p:cNvPr id="38932" name="Text Box 20">
              <a:extLst>
                <a:ext uri="{FF2B5EF4-FFF2-40B4-BE49-F238E27FC236}">
                  <a16:creationId xmlns:a16="http://schemas.microsoft.com/office/drawing/2014/main" id="{B45672CD-9433-4DE2-8DB6-9954CD01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" y="2304"/>
              <a:ext cx="2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a1</a:t>
              </a:r>
            </a:p>
          </p:txBody>
        </p:sp>
        <p:sp>
          <p:nvSpPr>
            <p:cNvPr id="38933" name="Text Box 21">
              <a:extLst>
                <a:ext uri="{FF2B5EF4-FFF2-40B4-BE49-F238E27FC236}">
                  <a16:creationId xmlns:a16="http://schemas.microsoft.com/office/drawing/2014/main" id="{9804AE68-8A39-44E6-BF05-33399AFC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2544"/>
              <a:ext cx="2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r1</a:t>
              </a:r>
            </a:p>
          </p:txBody>
        </p:sp>
        <p:sp>
          <p:nvSpPr>
            <p:cNvPr id="38934" name="Line 22">
              <a:extLst>
                <a:ext uri="{FF2B5EF4-FFF2-40B4-BE49-F238E27FC236}">
                  <a16:creationId xmlns:a16="http://schemas.microsoft.com/office/drawing/2014/main" id="{B69D1A63-92B9-49F1-A0C5-526DA7E51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Text Box 23">
              <a:extLst>
                <a:ext uri="{FF2B5EF4-FFF2-40B4-BE49-F238E27FC236}">
                  <a16:creationId xmlns:a16="http://schemas.microsoft.com/office/drawing/2014/main" id="{E18A7D2F-8C72-4108-AD2E-DF0790142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407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s2</a:t>
              </a:r>
            </a:p>
          </p:txBody>
        </p:sp>
      </p:grpSp>
      <p:grpSp>
        <p:nvGrpSpPr>
          <p:cNvPr id="38936" name="Group 24">
            <a:extLst>
              <a:ext uri="{FF2B5EF4-FFF2-40B4-BE49-F238E27FC236}">
                <a16:creationId xmlns:a16="http://schemas.microsoft.com/office/drawing/2014/main" id="{54C9A34D-350B-4501-B442-D0AD59AAE49F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860926"/>
            <a:ext cx="1517650" cy="777875"/>
            <a:chOff x="5002" y="2304"/>
            <a:chExt cx="758" cy="490"/>
          </a:xfrm>
        </p:grpSpPr>
        <p:sp>
          <p:nvSpPr>
            <p:cNvPr id="38937" name="Text Box 25">
              <a:extLst>
                <a:ext uri="{FF2B5EF4-FFF2-40B4-BE49-F238E27FC236}">
                  <a16:creationId xmlns:a16="http://schemas.microsoft.com/office/drawing/2014/main" id="{1899C4D0-65AA-4B1E-AC1B-C71B8A121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" y="2304"/>
              <a:ext cx="2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a2</a:t>
              </a:r>
            </a:p>
          </p:txBody>
        </p:sp>
        <p:sp>
          <p:nvSpPr>
            <p:cNvPr id="38938" name="Text Box 26">
              <a:extLst>
                <a:ext uri="{FF2B5EF4-FFF2-40B4-BE49-F238E27FC236}">
                  <a16:creationId xmlns:a16="http://schemas.microsoft.com/office/drawing/2014/main" id="{742AC3E0-2936-4095-9E50-5A0C1291F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2544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r2</a:t>
              </a:r>
            </a:p>
          </p:txBody>
        </p:sp>
        <p:sp>
          <p:nvSpPr>
            <p:cNvPr id="38939" name="Line 27">
              <a:extLst>
                <a:ext uri="{FF2B5EF4-FFF2-40B4-BE49-F238E27FC236}">
                  <a16:creationId xmlns:a16="http://schemas.microsoft.com/office/drawing/2014/main" id="{CBC63265-3793-470E-A517-1AA453586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Text Box 28">
              <a:extLst>
                <a:ext uri="{FF2B5EF4-FFF2-40B4-BE49-F238E27FC236}">
                  <a16:creationId xmlns:a16="http://schemas.microsoft.com/office/drawing/2014/main" id="{8926B2FB-00B5-4C66-A30B-0D4DA025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6" y="2400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s3  </a:t>
              </a:r>
            </a:p>
          </p:txBody>
        </p:sp>
      </p:grpSp>
      <p:sp>
        <p:nvSpPr>
          <p:cNvPr id="38942" name="Rectangle 30">
            <a:extLst>
              <a:ext uri="{FF2B5EF4-FFF2-40B4-BE49-F238E27FC236}">
                <a16:creationId xmlns:a16="http://schemas.microsoft.com/office/drawing/2014/main" id="{B1EC429F-8A52-4AAE-A51E-73B80FC2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2971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478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050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622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19400" indent="-533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76600" indent="-533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33800" indent="-533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91000" indent="-533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2000"/>
              <a:t> </a:t>
            </a:r>
            <a:r>
              <a:rPr kumimoji="0" lang="en-US" altLang="zh-CN" sz="1800"/>
              <a:t>S– set of states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1800"/>
              <a:t> A– set of actions</a:t>
            </a:r>
            <a:endParaRPr kumimoji="0" lang="en-US" altLang="zh-CN" sz="1800" baseline="-25000"/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1800"/>
              <a:t> T(s,a,s’) = P(s’|s,a)– the probability of transition from </a:t>
            </a:r>
            <a:r>
              <a:rPr kumimoji="0" lang="en-US" altLang="zh-CN" sz="1800" i="1"/>
              <a:t>s </a:t>
            </a:r>
            <a:r>
              <a:rPr kumimoji="0" lang="en-US" altLang="zh-CN" sz="1800"/>
              <a:t>to </a:t>
            </a:r>
            <a:r>
              <a:rPr kumimoji="0" lang="en-US" altLang="zh-CN" sz="1800" i="1"/>
              <a:t>s’</a:t>
            </a:r>
            <a:r>
              <a:rPr kumimoji="0" lang="en-US" altLang="zh-CN" sz="1800"/>
              <a:t> given action</a:t>
            </a:r>
            <a:r>
              <a:rPr kumimoji="0" lang="en-US" altLang="zh-CN" sz="1800" i="1"/>
              <a:t> 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1800"/>
              <a:t> R(s,a)– the expected reward for taking action </a:t>
            </a:r>
            <a:r>
              <a:rPr kumimoji="0" lang="en-US" altLang="zh-CN" sz="1800" i="1"/>
              <a:t>a </a:t>
            </a:r>
            <a:r>
              <a:rPr kumimoji="0" lang="en-US" altLang="zh-CN" sz="1800"/>
              <a:t>in state </a:t>
            </a:r>
            <a:r>
              <a:rPr kumimoji="0" lang="en-US" altLang="zh-CN" sz="1800" i="1"/>
              <a:t>s</a:t>
            </a:r>
          </a:p>
        </p:txBody>
      </p:sp>
      <p:graphicFrame>
        <p:nvGraphicFramePr>
          <p:cNvPr id="38943" name="Object 31">
            <a:extLst>
              <a:ext uri="{FF2B5EF4-FFF2-40B4-BE49-F238E27FC236}">
                <a16:creationId xmlns:a16="http://schemas.microsoft.com/office/drawing/2014/main" id="{A3EE9E85-9960-43A8-BA39-ECA9D4FBD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5525" y="4800601"/>
          <a:ext cx="23177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4" imgW="1904760" imgH="685800" progId="Equation.3">
                  <p:embed/>
                </p:oleObj>
              </mc:Choice>
              <mc:Fallback>
                <p:oleObj name="Equation" r:id="rId4" imgW="1904760" imgH="685800" progId="Equation.3">
                  <p:embed/>
                  <p:pic>
                    <p:nvPicPr>
                      <p:cNvPr id="38943" name="Object 31">
                        <a:extLst>
                          <a:ext uri="{FF2B5EF4-FFF2-40B4-BE49-F238E27FC236}">
                            <a16:creationId xmlns:a16="http://schemas.microsoft.com/office/drawing/2014/main" id="{A3EE9E85-9960-43A8-BA39-ECA9D4FBD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4800601"/>
                        <a:ext cx="23177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73D50F-6487-4629-80C3-63E07275B7D8}"/>
                  </a:ext>
                </a:extLst>
              </p:cNvPr>
              <p:cNvSpPr txBox="1"/>
              <p:nvPr/>
            </p:nvSpPr>
            <p:spPr>
              <a:xfrm>
                <a:off x="1225118" y="5965794"/>
                <a:ext cx="5592557" cy="379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Objective:Find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π=p(</a:t>
                </a:r>
                <a:r>
                  <a:rPr lang="en-US" altLang="zh-CN" dirty="0" err="1"/>
                  <a:t>a|s</a:t>
                </a:r>
                <a:r>
                  <a:rPr lang="en-US" altLang="zh-CN" dirty="0"/>
                  <a:t>),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73D50F-6487-4629-80C3-63E07275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8" y="5965794"/>
                <a:ext cx="5592557" cy="379078"/>
              </a:xfrm>
              <a:prstGeom prst="rect">
                <a:avLst/>
              </a:prstGeom>
              <a:blipFill>
                <a:blip r:embed="rId6"/>
                <a:stretch>
                  <a:fillRect l="-981" t="-114516" b="-1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5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52906BE-658B-47D0-9C9C-8EB6A48C4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Value functions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56BB2DA-4C59-4C16-B936-79699854F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534400" cy="5638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state value function: V</a:t>
            </a:r>
            <a:r>
              <a:rPr lang="en-US" altLang="zh-CN" baseline="300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ea typeface="宋体" panose="02010600030101010101" pitchFamily="2" charset="-122"/>
              </a:rPr>
              <a:t>(s)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expected return when starting in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and following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state-action value function: Q</a:t>
            </a:r>
            <a:r>
              <a:rPr lang="en-US" altLang="zh-CN" baseline="300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s,a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expected return when starting in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, performing </a:t>
            </a:r>
            <a:r>
              <a:rPr lang="en-US" altLang="zh-CN" i="1" dirty="0">
                <a:ea typeface="宋体" panose="02010600030101010101" pitchFamily="2" charset="-122"/>
              </a:rPr>
              <a:t>a,</a:t>
            </a:r>
            <a:r>
              <a:rPr lang="en-US" altLang="zh-CN" dirty="0">
                <a:ea typeface="宋体" panose="02010600030101010101" pitchFamily="2" charset="-122"/>
              </a:rPr>
              <a:t> and following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useful for finding the optimal policy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estimate from experience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pick the best action using Q</a:t>
            </a:r>
            <a:r>
              <a:rPr lang="en-US" altLang="zh-CN" baseline="300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s,a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Bellman equation for V</a:t>
            </a:r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392FC43D-5D57-4FD7-B958-7B275264F7C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733800"/>
            <a:ext cx="2209800" cy="1371600"/>
            <a:chOff x="672" y="2496"/>
            <a:chExt cx="912" cy="576"/>
          </a:xfrm>
        </p:grpSpPr>
        <p:sp>
          <p:nvSpPr>
            <p:cNvPr id="59397" name="Line 5">
              <a:extLst>
                <a:ext uri="{FF2B5EF4-FFF2-40B4-BE49-F238E27FC236}">
                  <a16:creationId xmlns:a16="http://schemas.microsoft.com/office/drawing/2014/main" id="{369F8D05-FCA9-4A02-A883-87DF840C7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544"/>
              <a:ext cx="311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8" name="Line 6">
              <a:extLst>
                <a:ext uri="{FF2B5EF4-FFF2-40B4-BE49-F238E27FC236}">
                  <a16:creationId xmlns:a16="http://schemas.microsoft.com/office/drawing/2014/main" id="{FBEEC777-27B8-4CBA-966D-C1ED39EE4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544"/>
              <a:ext cx="8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9" name="Line 7">
              <a:extLst>
                <a:ext uri="{FF2B5EF4-FFF2-40B4-BE49-F238E27FC236}">
                  <a16:creationId xmlns:a16="http://schemas.microsoft.com/office/drawing/2014/main" id="{D6449625-A48C-4517-900C-8EC411972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295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0" name="Line 8">
              <a:extLst>
                <a:ext uri="{FF2B5EF4-FFF2-40B4-BE49-F238E27FC236}">
                  <a16:creationId xmlns:a16="http://schemas.microsoft.com/office/drawing/2014/main" id="{D4539089-3176-4435-8175-ED6823AE0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Line 9">
              <a:extLst>
                <a:ext uri="{FF2B5EF4-FFF2-40B4-BE49-F238E27FC236}">
                  <a16:creationId xmlns:a16="http://schemas.microsoft.com/office/drawing/2014/main" id="{673A6878-7017-41A2-A3A0-B4F5DAEFB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Line 10">
              <a:extLst>
                <a:ext uri="{FF2B5EF4-FFF2-40B4-BE49-F238E27FC236}">
                  <a16:creationId xmlns:a16="http://schemas.microsoft.com/office/drawing/2014/main" id="{0E35352D-0532-41F0-9B7B-D5AAF8A64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3" name="Line 11">
              <a:extLst>
                <a:ext uri="{FF2B5EF4-FFF2-40B4-BE49-F238E27FC236}">
                  <a16:creationId xmlns:a16="http://schemas.microsoft.com/office/drawing/2014/main" id="{4E7C8ECD-1D9D-4DD8-BAB2-D87B64D93D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4" name="Line 12">
              <a:extLst>
                <a:ext uri="{FF2B5EF4-FFF2-40B4-BE49-F238E27FC236}">
                  <a16:creationId xmlns:a16="http://schemas.microsoft.com/office/drawing/2014/main" id="{69FF6272-A256-47FF-93AE-E263C9E87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7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5" name="Line 13">
              <a:extLst>
                <a:ext uri="{FF2B5EF4-FFF2-40B4-BE49-F238E27FC236}">
                  <a16:creationId xmlns:a16="http://schemas.microsoft.com/office/drawing/2014/main" id="{C9404F0B-4990-4D40-9762-6BEC79324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2" y="273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6" name="Oval 14">
              <a:extLst>
                <a:ext uri="{FF2B5EF4-FFF2-40B4-BE49-F238E27FC236}">
                  <a16:creationId xmlns:a16="http://schemas.microsoft.com/office/drawing/2014/main" id="{15C4C1D7-5DE8-464D-B958-7D79C2E2F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" name="Oval 15">
              <a:extLst>
                <a:ext uri="{FF2B5EF4-FFF2-40B4-BE49-F238E27FC236}">
                  <a16:creationId xmlns:a16="http://schemas.microsoft.com/office/drawing/2014/main" id="{FDCF0D8D-0D72-4BFD-A8C2-140B77B7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8" name="Oval 16">
              <a:extLst>
                <a:ext uri="{FF2B5EF4-FFF2-40B4-BE49-F238E27FC236}">
                  <a16:creationId xmlns:a16="http://schemas.microsoft.com/office/drawing/2014/main" id="{9E1ED39E-169E-4EE4-A49C-AE591422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Oval 17">
              <a:extLst>
                <a:ext uri="{FF2B5EF4-FFF2-40B4-BE49-F238E27FC236}">
                  <a16:creationId xmlns:a16="http://schemas.microsoft.com/office/drawing/2014/main" id="{F85408E3-4FA7-424A-940D-A4218A0C9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0" name="Oval 18">
              <a:extLst>
                <a:ext uri="{FF2B5EF4-FFF2-40B4-BE49-F238E27FC236}">
                  <a16:creationId xmlns:a16="http://schemas.microsoft.com/office/drawing/2014/main" id="{BE70EF77-7378-436B-B865-3E39DCD8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1" name="Oval 19">
              <a:extLst>
                <a:ext uri="{FF2B5EF4-FFF2-40B4-BE49-F238E27FC236}">
                  <a16:creationId xmlns:a16="http://schemas.microsoft.com/office/drawing/2014/main" id="{678929D9-F8DA-4DB5-A59A-4545B069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" name="Oval 20">
              <a:extLst>
                <a:ext uri="{FF2B5EF4-FFF2-40B4-BE49-F238E27FC236}">
                  <a16:creationId xmlns:a16="http://schemas.microsoft.com/office/drawing/2014/main" id="{A6862524-2133-47A0-9D60-CAFA1F10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3" name="Oval 21">
              <a:extLst>
                <a:ext uri="{FF2B5EF4-FFF2-40B4-BE49-F238E27FC236}">
                  <a16:creationId xmlns:a16="http://schemas.microsoft.com/office/drawing/2014/main" id="{94D7E6AD-6395-49A0-A609-181943B5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" name="Oval 22">
              <a:extLst>
                <a:ext uri="{FF2B5EF4-FFF2-40B4-BE49-F238E27FC236}">
                  <a16:creationId xmlns:a16="http://schemas.microsoft.com/office/drawing/2014/main" id="{66B5D47E-F75D-498F-8590-2B2ED3D4A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Oval 23">
              <a:extLst>
                <a:ext uri="{FF2B5EF4-FFF2-40B4-BE49-F238E27FC236}">
                  <a16:creationId xmlns:a16="http://schemas.microsoft.com/office/drawing/2014/main" id="{6F0E80E9-438B-4305-8C2A-5F950E0AF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417" name="Text Box 25">
            <a:extLst>
              <a:ext uri="{FF2B5EF4-FFF2-40B4-BE49-F238E27FC236}">
                <a16:creationId xmlns:a16="http://schemas.microsoft.com/office/drawing/2014/main" id="{CD74F455-FCA8-41C2-92A2-9A604412A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519488"/>
            <a:ext cx="276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rebuchet MS" panose="020B0603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316C0485-7ED7-473A-9335-B5242D063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39766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rebuchet MS" panose="020B0603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D27AF808-8165-457B-A050-6AE8820D5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4953001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rebuchet MS" panose="020B0603020202020204" pitchFamily="34" charset="0"/>
                <a:ea typeface="宋体" panose="02010600030101010101" pitchFamily="2" charset="-122"/>
              </a:rPr>
              <a:t>s’</a:t>
            </a:r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F44533A7-3078-4FB0-BAE0-F6797CB0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238" y="4419601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rebuchet MS" panose="020B0603020202020204" pitchFamily="34" charset="0"/>
                <a:ea typeface="宋体" panose="02010600030101010101" pitchFamily="2" charset="-122"/>
              </a:rPr>
              <a:t>r</a:t>
            </a:r>
          </a:p>
        </p:txBody>
      </p:sp>
      <p:pic>
        <p:nvPicPr>
          <p:cNvPr id="4099" name="Picture 3" descr="C:\Users\henrysky\Documents\My Knowledge\temp\63204da4-f161-4e12-9c41-de614d688796\128\index_files\5913265.png">
            <a:extLst>
              <a:ext uri="{FF2B5EF4-FFF2-40B4-BE49-F238E27FC236}">
                <a16:creationId xmlns:a16="http://schemas.microsoft.com/office/drawing/2014/main" id="{43A3E3F0-FD52-4046-B0BC-9EA25F7AE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8" y="5659792"/>
            <a:ext cx="43148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henrysky\Documents\My Knowledge\temp\63204da4-f161-4e12-9c41-de614d688796\128\index_files\5929546.png">
            <a:extLst>
              <a:ext uri="{FF2B5EF4-FFF2-40B4-BE49-F238E27FC236}">
                <a16:creationId xmlns:a16="http://schemas.microsoft.com/office/drawing/2014/main" id="{B945EFA7-81A1-4099-9DD5-A5E8EB8B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288" y="5721703"/>
            <a:ext cx="8572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A26A5-435D-490C-BD8D-80D8DFE3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Model-based: Generalized Policy Iteration.</a:t>
            </a:r>
            <a:endParaRPr lang="zh-CN" altLang="en-US" dirty="0"/>
          </a:p>
        </p:txBody>
      </p:sp>
      <p:pic>
        <p:nvPicPr>
          <p:cNvPr id="5122" name="Picture 2" descr="C:\Users\henrysky\Documents\My Knowledge\temp\63204da4-f161-4e12-9c41-de614d688796\128\index_files\6265968.png">
            <a:extLst>
              <a:ext uri="{FF2B5EF4-FFF2-40B4-BE49-F238E27FC236}">
                <a16:creationId xmlns:a16="http://schemas.microsoft.com/office/drawing/2014/main" id="{EC688043-90DA-4740-996D-89BD89AED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2706"/>
            <a:ext cx="31013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F405A8-6FC0-4C4A-A553-FA67054DA261}"/>
              </a:ext>
            </a:extLst>
          </p:cNvPr>
          <p:cNvSpPr txBox="1"/>
          <p:nvPr/>
        </p:nvSpPr>
        <p:spPr>
          <a:xfrm>
            <a:off x="4445541" y="1572706"/>
            <a:ext cx="6653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Policy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Value Iteration</a:t>
            </a:r>
          </a:p>
        </p:txBody>
      </p:sp>
      <p:pic>
        <p:nvPicPr>
          <p:cNvPr id="5124" name="Picture 4" descr="C:\Users\henrysky\Documents\My Knowledge\temp\63204da4-f161-4e12-9c41-de614d688796\128\index_files\6371109.png">
            <a:extLst>
              <a:ext uri="{FF2B5EF4-FFF2-40B4-BE49-F238E27FC236}">
                <a16:creationId xmlns:a16="http://schemas.microsoft.com/office/drawing/2014/main" id="{ED3B519F-9F37-444E-BE7C-595D93A38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48" y="4257169"/>
            <a:ext cx="70580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9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enrysky\Documents\My Knowledge\temp\63204da4-f161-4e12-9c41-de614d688796\128\index_files\6867875.png">
            <a:extLst>
              <a:ext uri="{FF2B5EF4-FFF2-40B4-BE49-F238E27FC236}">
                <a16:creationId xmlns:a16="http://schemas.microsoft.com/office/drawing/2014/main" id="{17618B68-8968-4FFB-AB1F-189459CC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85" y="2293878"/>
            <a:ext cx="4260814" cy="30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96AEF1-E537-43AD-B27D-98CD7BB2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Model-free: TD-learning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852D4-A3E3-4DAD-98E7-FBE9D72E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Sample-based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Bootstrap : iteration to optimal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Online policy evaluation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Example: </a:t>
            </a:r>
            <a:r>
              <a:rPr lang="en-US" altLang="zh-CN" sz="2000" dirty="0" err="1">
                <a:solidFill>
                  <a:schemeClr val="bg1"/>
                </a:solidFill>
              </a:rPr>
              <a:t>Sarsa</a:t>
            </a:r>
            <a:r>
              <a:rPr lang="en-US" altLang="zh-CN" sz="2000" dirty="0">
                <a:solidFill>
                  <a:schemeClr val="bg1"/>
                </a:solidFill>
              </a:rPr>
              <a:t>, Q-learning,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MC method…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9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DBCB-CB80-42C6-ADE1-C1EA2966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On-policy vs. Off-policy</a:t>
            </a:r>
            <a:endParaRPr lang="zh-CN" altLang="en-US" dirty="0"/>
          </a:p>
        </p:txBody>
      </p:sp>
      <p:pic>
        <p:nvPicPr>
          <p:cNvPr id="7170" name="Picture 2" descr="C:\Users\henrysky\Documents\My Knowledge\temp\63204da4-f161-4e12-9c41-de614d688796\128\index_files\7098828.png">
            <a:extLst>
              <a:ext uri="{FF2B5EF4-FFF2-40B4-BE49-F238E27FC236}">
                <a16:creationId xmlns:a16="http://schemas.microsoft.com/office/drawing/2014/main" id="{9D5C1F51-4ED7-4594-BF32-04653913C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36" y="1904599"/>
            <a:ext cx="7273232" cy="6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31BCF4-7B23-4CAF-ACA6-97EC2DEBD6A0}"/>
              </a:ext>
            </a:extLst>
          </p:cNvPr>
          <p:cNvSpPr txBox="1"/>
          <p:nvPr/>
        </p:nvSpPr>
        <p:spPr>
          <a:xfrm>
            <a:off x="1012054" y="1833663"/>
            <a:ext cx="16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SARSA: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CAE97-A85D-48ED-A1F2-67FD2D718054}"/>
              </a:ext>
            </a:extLst>
          </p:cNvPr>
          <p:cNvSpPr txBox="1"/>
          <p:nvPr/>
        </p:nvSpPr>
        <p:spPr>
          <a:xfrm flipH="1">
            <a:off x="1075529" y="2698811"/>
            <a:ext cx="55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policy we learned include exploration.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F8224-4E53-4952-9961-337928B92514}"/>
              </a:ext>
            </a:extLst>
          </p:cNvPr>
          <p:cNvSpPr txBox="1"/>
          <p:nvPr/>
        </p:nvSpPr>
        <p:spPr>
          <a:xfrm>
            <a:off x="504705" y="3208329"/>
            <a:ext cx="2859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Q-learning</a:t>
            </a:r>
          </a:p>
          <a:p>
            <a:r>
              <a:rPr lang="en-US" altLang="zh-CN" sz="2800" dirty="0"/>
              <a:t>(Watkins, 1989):</a:t>
            </a:r>
            <a:endParaRPr lang="zh-CN" altLang="en-US" sz="2800" dirty="0"/>
          </a:p>
        </p:txBody>
      </p:sp>
      <p:pic>
        <p:nvPicPr>
          <p:cNvPr id="7172" name="Picture 4" descr="C:\Users\henrysky\Documents\My Knowledge\temp\63204da4-f161-4e12-9c41-de614d688796\128\index_files\7366156.png">
            <a:extLst>
              <a:ext uri="{FF2B5EF4-FFF2-40B4-BE49-F238E27FC236}">
                <a16:creationId xmlns:a16="http://schemas.microsoft.com/office/drawing/2014/main" id="{FDCCDEEF-0BAD-4116-BD42-5F134206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36" y="3348516"/>
            <a:ext cx="6994132" cy="64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FA71E3-7157-4429-91BD-279483AAFB1B}"/>
              </a:ext>
            </a:extLst>
          </p:cNvPr>
          <p:cNvSpPr txBox="1"/>
          <p:nvPr/>
        </p:nvSpPr>
        <p:spPr>
          <a:xfrm>
            <a:off x="9447579" y="409083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converge to optimal.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30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C:\Users\henrysky\Documents\My Knowledge\temp\5f0e82f9-cd10-4887-ac20-0c6eac43ec5e\128\index_files\8138968.png">
            <a:extLst>
              <a:ext uri="{FF2B5EF4-FFF2-40B4-BE49-F238E27FC236}">
                <a16:creationId xmlns:a16="http://schemas.microsoft.com/office/drawing/2014/main" id="{CF4CF9A5-6EC2-478E-B85C-8163151C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3143950"/>
            <a:ext cx="4042410" cy="27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henrysky\Documents\My Knowledge\temp\5f0e82f9-cd10-4887-ac20-0c6eac43ec5e\128\index_files\bcb47692-bbb2-4c3a-b3f7-c9a8925dc450.png">
            <a:extLst>
              <a:ext uri="{FF2B5EF4-FFF2-40B4-BE49-F238E27FC236}">
                <a16:creationId xmlns:a16="http://schemas.microsoft.com/office/drawing/2014/main" id="{1E2AF2D7-1341-414D-B4E6-C8B9B7F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853654"/>
            <a:ext cx="4042409" cy="119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FCB593-53BB-4793-B0BC-82E41A59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altLang="zh-CN" sz="4000"/>
              <a:t>Monte Carlo vs. Q-learning (TD(0))</a:t>
            </a:r>
            <a:endParaRPr lang="zh-CN" altLang="en-US" sz="4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D11FA-899D-48EB-816F-49ACD224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Batch Monte Carlo methods always find the estimates that minimize mean-squared error on the training set (use experience likelihood=the maximum-likelihood model), whereas batch TD(0) always finds the estimates that would be exactly correct for the maximum-likelihood model of the Markov process.</a:t>
            </a:r>
          </a:p>
          <a:p>
            <a:r>
              <a:rPr lang="en-US" altLang="zh-CN" sz="2400" dirty="0"/>
              <a:t>More data required by MC; model structure support for Q-learning.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36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937</Words>
  <Application>Microsoft Office PowerPoint</Application>
  <PresentationFormat>宽屏</PresentationFormat>
  <Paragraphs>120</Paragraphs>
  <Slides>17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Calibri</vt:lpstr>
      <vt:lpstr>Cambria Math</vt:lpstr>
      <vt:lpstr>Symbol</vt:lpstr>
      <vt:lpstr>Times New Roman</vt:lpstr>
      <vt:lpstr>Trebuchet MS</vt:lpstr>
      <vt:lpstr>Office 主题​​</vt:lpstr>
      <vt:lpstr>Equation</vt:lpstr>
      <vt:lpstr>Deep Reinforcement learning </vt:lpstr>
      <vt:lpstr>Problem Definition</vt:lpstr>
      <vt:lpstr>Example</vt:lpstr>
      <vt:lpstr>Review of MDP model</vt:lpstr>
      <vt:lpstr>Value functions</vt:lpstr>
      <vt:lpstr>Model-based: Generalized Policy Iteration.</vt:lpstr>
      <vt:lpstr>Model-free: TD-learning</vt:lpstr>
      <vt:lpstr>On-policy vs. Off-policy</vt:lpstr>
      <vt:lpstr>Monte Carlo vs. Q-learning (TD(0))</vt:lpstr>
      <vt:lpstr>Deep Q-Network</vt:lpstr>
      <vt:lpstr>Policy Gradient Method  (Sutton, McAllester, Singh, and Mansour, 2000)</vt:lpstr>
      <vt:lpstr>REINFORCE: Actor-Critic Method</vt:lpstr>
      <vt:lpstr>A3C: asynchronous advantage actor-critic</vt:lpstr>
      <vt:lpstr>AlphaGo</vt:lpstr>
      <vt:lpstr>AlphaGo: Monte Carlo Tree Search (Not MC Learning!!)</vt:lpstr>
      <vt:lpstr>AlphaGo Zero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Reinforcemeng learning+Deep+Transfer</dc:title>
  <dc:creator>Han TIAN</dc:creator>
  <cp:lastModifiedBy>田 晗</cp:lastModifiedBy>
  <cp:revision>104</cp:revision>
  <dcterms:created xsi:type="dcterms:W3CDTF">2017-11-06T03:28:15Z</dcterms:created>
  <dcterms:modified xsi:type="dcterms:W3CDTF">2018-10-20T05:27:02Z</dcterms:modified>
</cp:coreProperties>
</file>