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9" r:id="rId6"/>
    <p:sldId id="260" r:id="rId7"/>
    <p:sldId id="271" r:id="rId8"/>
    <p:sldId id="275" r:id="rId9"/>
    <p:sldId id="273" r:id="rId10"/>
    <p:sldId id="292" r:id="rId11"/>
    <p:sldId id="296" r:id="rId12"/>
    <p:sldId id="294" r:id="rId13"/>
    <p:sldId id="280" r:id="rId14"/>
    <p:sldId id="281" r:id="rId15"/>
    <p:sldId id="282" r:id="rId16"/>
    <p:sldId id="287" r:id="rId17"/>
    <p:sldId id="283" r:id="rId18"/>
    <p:sldId id="284" r:id="rId19"/>
    <p:sldId id="274" r:id="rId20"/>
    <p:sldId id="289" r:id="rId21"/>
    <p:sldId id="290" r:id="rId22"/>
    <p:sldId id="291" r:id="rId23"/>
    <p:sldId id="278" r:id="rId24"/>
    <p:sldId id="268" r:id="rId25"/>
    <p:sldId id="28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81976"/>
  </p:normalViewPr>
  <p:slideViewPr>
    <p:cSldViewPr snapToGrid="0" snapToObjects="1">
      <p:cViewPr varScale="1">
        <p:scale>
          <a:sx n="68" d="100"/>
          <a:sy n="68" d="100"/>
        </p:scale>
        <p:origin x="2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15449-7401-D943-96A3-E6409CBBEAE2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9B24F-777C-534D-A918-02090772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9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9B24F-777C-534D-A918-0209077209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7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9B24F-777C-534D-A918-0209077209C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7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6E04D9-5B55-5240-ADB6-57240CF6A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F24EB53-66E2-844C-93CA-7D43F9FE5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7251658-BDC4-394B-ABBB-DD7A6663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9046-62EA-9E40-A350-6B4AAC55DD81}" type="datetime1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90C884-F340-794A-BAC0-DB1C41BF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714E66-C298-3546-94DD-85C38FD8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0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FAF839-4429-9B44-ACF0-996A7E38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6692B89-195F-6641-BDA7-30CCBC73C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10BEF5-5025-D243-A96F-316B0A2A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36A2-65AD-D343-A684-899709D13F76}" type="datetime1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EA1062-9841-1F42-967E-97024598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6457FC-2CE9-2E42-BC5E-5ACE2E64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B9B2C362-A48B-904E-9EBA-8A75860C6181}"/>
              </a:ext>
            </a:extLst>
          </p:cNvPr>
          <p:cNvCxnSpPr/>
          <p:nvPr userDrawn="1"/>
        </p:nvCxnSpPr>
        <p:spPr>
          <a:xfrm>
            <a:off x="838200" y="1508444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80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340D3B5-D0C0-6F42-97E8-D41C52F3E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F80B0EF-C80B-D845-B0BD-FD1EE014B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82BEBE-9E38-4C47-A17D-242AF477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2AAB-0812-1A4A-822A-5DF7C2A3BEFA}" type="datetime1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F1B3AE-9086-6D44-A64E-796F7C2B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46A1AB-1C9A-BE4D-8C42-95AC3BB3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9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19111B-A7EB-4F40-AE70-43526782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F03310-100A-4F42-AF21-2442F1DDE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3737F71-42E2-6541-B69C-BF4D7825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8881-8201-524E-BC0C-CF96EA6EF988}" type="datetime1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7A2726-8F92-184B-98F3-59FF4950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C4FA52-DCD9-354D-8F57-A35DB839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A1D0F13-7AC3-B943-A751-E56503B57F24}"/>
              </a:ext>
            </a:extLst>
          </p:cNvPr>
          <p:cNvCxnSpPr/>
          <p:nvPr userDrawn="1"/>
        </p:nvCxnSpPr>
        <p:spPr>
          <a:xfrm>
            <a:off x="838200" y="1508444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74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043A97-9DC8-6242-93D3-920B4619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0A90B7B-13B6-F746-8EEE-D259D1248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144C7B-B715-5B4F-B436-4D6DAE40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A7DD-FBED-E24C-A970-2E989864FC37}" type="datetime1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480CC3-5A47-1347-A80F-FEEB4FC1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7D3106-15C4-2746-8A86-8F403C07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8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E59404-E09E-9944-A751-14E272509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450857-9BA7-5D48-A4A0-DA33AD144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110496F-4AA0-3F49-A974-23CD304EE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95D773D-0B32-9E4E-8980-D43CFFA4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15D0-B013-D24E-B856-D5425406E664}" type="datetime1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CAB8599-C7FE-484C-84FF-B7278D83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9AE58BA-0918-224A-AB02-A408BDEC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8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C49510-5C99-624A-B932-AE770333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9FB6361-E5B2-D847-9631-93D41A109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3A9C1BE-39C9-7548-BEF3-ECA95AB3B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7EB9271-543F-2344-B6DC-266426175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48C5F8C-5CD9-8B4F-AB8E-0F376E534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8B767D6-D02C-B04D-BA72-30C0B9F5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C343-9F19-9A43-8B9E-CBF26382577D}" type="datetime1">
              <a:rPr lang="en-US" smtClean="0"/>
              <a:t>10/27/18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98F6362-586E-9049-A450-34724D26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C4CA6FA-91D1-7046-95D6-B340DD5D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8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59B7E8-E46E-B749-9EB6-13CA26FF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C541F51-CA4E-E549-A2CA-67A10B11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5358-41EC-A944-BDFF-742866CC3168}" type="datetime1">
              <a:rPr lang="en-US" smtClean="0"/>
              <a:t>10/27/18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A14BAEC-F67B-D340-A043-3E02D6E3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CA28F88-E87A-4740-945A-B72CCDA0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A6BEDDAD-A39C-B648-8392-D08334C4F99C}"/>
              </a:ext>
            </a:extLst>
          </p:cNvPr>
          <p:cNvCxnSpPr/>
          <p:nvPr userDrawn="1"/>
        </p:nvCxnSpPr>
        <p:spPr>
          <a:xfrm>
            <a:off x="838200" y="1508444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20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C1DF04C-E172-274D-8E6C-99EE54D4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6B3D-C607-B849-B254-FE5B9D49ACBF}" type="datetime1">
              <a:rPr lang="en-US" smtClean="0"/>
              <a:t>10/27/18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9CD5C82-367C-DF4F-9A3A-D67D70D1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6137779-F341-1342-8FF1-7AC11823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27F6ED-F640-1B45-927E-78E5CBBA2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E40AF8-5581-BA4B-84AF-55909368B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EE28395-848D-884E-B6E5-A96A2DEAB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C964580-B058-B24C-B974-96B8FA3D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2A3C-A1C8-CF45-8800-82C776138BFC}" type="datetime1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7D2D1DE-A559-A549-BAF2-865DC2AB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7D1EC93-87BD-CF49-B965-9A72E1BD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71A30-D732-EB4A-AC3B-79F206E24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4BC4E81-DDF3-1849-9CA0-30432D049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527F619-8A78-7C45-970C-EC54D792D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EDDE4B5-12FB-9547-B3A3-80A582DE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3708-954B-E848-9AA1-D381587E5452}" type="datetime1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6A7DA6E-4595-BD43-B547-0B011DBB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06150DC-33FD-AE4E-BC65-40CC371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9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75A78DB-4C10-4640-BBD1-EE765D05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D432528-B3F0-7F45-9291-4C0233A47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55545"/>
            <a:ext cx="10515600" cy="4521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6B112B-9A59-694D-896C-61500939A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2AD9C-15E5-E944-8D64-F2E38987B6F1}" type="datetime1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2FD035-735F-1C47-9BD4-CAB90A16C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73A261-DF3E-184F-A924-8FF5B8F87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4E4FF-0984-924F-A38B-9187942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6F81BB-C52F-C74F-927C-D69372642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TVM: An Automated End-to-End Optimizing Compiler for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3778D75-2023-5346-A719-981D1250B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Tianqi</a:t>
            </a:r>
            <a:r>
              <a:rPr lang="en-US" dirty="0"/>
              <a:t> Chen, Thierry Moreau, </a:t>
            </a:r>
            <a:r>
              <a:rPr lang="en-US" dirty="0" err="1"/>
              <a:t>Ziheng</a:t>
            </a:r>
            <a:r>
              <a:rPr lang="en-US" dirty="0"/>
              <a:t> Jiang, </a:t>
            </a:r>
            <a:r>
              <a:rPr lang="en-US" dirty="0" err="1"/>
              <a:t>Lianmin</a:t>
            </a:r>
            <a:r>
              <a:rPr lang="en-US" dirty="0"/>
              <a:t> Zheng, Eddie Yan, Meghan Cowan, </a:t>
            </a:r>
            <a:r>
              <a:rPr lang="en-US" dirty="0" err="1"/>
              <a:t>Haichen</a:t>
            </a:r>
            <a:r>
              <a:rPr lang="en-US" dirty="0"/>
              <a:t> Shen, </a:t>
            </a:r>
            <a:r>
              <a:rPr lang="en-US" dirty="0" err="1"/>
              <a:t>Leyuan</a:t>
            </a:r>
            <a:r>
              <a:rPr lang="en-US" dirty="0"/>
              <a:t> Wang, </a:t>
            </a:r>
            <a:r>
              <a:rPr lang="en-US" dirty="0" err="1"/>
              <a:t>Yuwei</a:t>
            </a:r>
            <a:r>
              <a:rPr lang="en-US" dirty="0"/>
              <a:t> Hu, Luis </a:t>
            </a:r>
            <a:r>
              <a:rPr lang="en-US" dirty="0" err="1"/>
              <a:t>Ceze</a:t>
            </a:r>
            <a:r>
              <a:rPr lang="en-US" dirty="0"/>
              <a:t>, Carlos </a:t>
            </a:r>
            <a:r>
              <a:rPr lang="en-US" dirty="0" err="1"/>
              <a:t>Guestrin</a:t>
            </a:r>
            <a:r>
              <a:rPr lang="en-US" dirty="0"/>
              <a:t>, Arvind Krishnamurthy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DA68D15-3956-C948-918D-0777B453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3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5" y="1271169"/>
            <a:ext cx="4407568" cy="5596197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TEL describes </a:t>
            </a:r>
            <a:r>
              <a:rPr lang="en-US" dirty="0"/>
              <a:t>only shape of output, and how each output element is specified</a:t>
            </a:r>
          </a:p>
          <a:p>
            <a:r>
              <a:rPr lang="en-US" dirty="0"/>
              <a:t>Incrementally applying transformations to build low-level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3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Hardware-aware Search Space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008" y="1655763"/>
            <a:ext cx="10465984" cy="4521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based optimizer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811" y="1655763"/>
            <a:ext cx="10268378" cy="4521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3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7CDF45-7F6B-8B4A-B385-C4EA5AF8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ML based Cost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B68C04-DB48-0F41-9659-136CFDF97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methods are infeasible</a:t>
            </a:r>
          </a:p>
          <a:p>
            <a:r>
              <a:rPr lang="en-US" dirty="0"/>
              <a:t>Auto-tuning: find from large configuration space</a:t>
            </a:r>
          </a:p>
          <a:p>
            <a:pPr lvl="1"/>
            <a:r>
              <a:rPr lang="en-US" dirty="0"/>
              <a:t>Requires Many experiments</a:t>
            </a:r>
          </a:p>
          <a:p>
            <a:pPr lvl="1"/>
            <a:endParaRPr lang="en-US" dirty="0"/>
          </a:p>
          <a:p>
            <a:r>
              <a:rPr lang="en-US" dirty="0"/>
              <a:t>Pre-define cost models</a:t>
            </a:r>
          </a:p>
          <a:p>
            <a:pPr lvl="1"/>
            <a:r>
              <a:rPr lang="en-US" dirty="0"/>
              <a:t>Difficult, requires a separate model for each hardware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34844BE-79EF-674A-9C3E-9216CF78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AEF1E5-260D-B842-8238-9EEF5D2D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794856-4076-A741-92F0-448A55B8E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Quality: More accurate than hand-crafted policy in the long run</a:t>
            </a:r>
          </a:p>
          <a:p>
            <a:pPr lvl="1"/>
            <a:r>
              <a:rPr lang="en-US" dirty="0"/>
              <a:t>Speed: Less time than actually run the tensor program</a:t>
            </a:r>
          </a:p>
          <a:p>
            <a:r>
              <a:rPr lang="en-US" dirty="0"/>
              <a:t>Model used: </a:t>
            </a:r>
            <a:r>
              <a:rPr lang="en-US" dirty="0" err="1"/>
              <a:t>XGBoost</a:t>
            </a:r>
            <a:r>
              <a:rPr lang="en-US" dirty="0"/>
              <a:t>, a boosting </a:t>
            </a:r>
            <a:r>
              <a:rPr lang="en-US" dirty="0" smtClean="0"/>
              <a:t>method </a:t>
            </a:r>
            <a:r>
              <a:rPr lang="en-US" dirty="0"/>
              <a:t>(details skipped)</a:t>
            </a:r>
          </a:p>
          <a:p>
            <a:r>
              <a:rPr lang="en-US" dirty="0"/>
              <a:t>Recent publication of same author in NIPS, show how to train the model in transfer learning.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9E8F804-81E3-F249-AC56-5E47522B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1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E7E8B9-721F-EA47-A116-18BEC277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”Exploring” effective schedules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6FD4CD-93F3-0244-9FAF-1C1E3116C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annealing: Random walk that starts from random configurations, and keeps the configurations better than the configurations of previous iterations.</a:t>
            </a:r>
          </a:p>
          <a:p>
            <a:pPr lvl="1"/>
            <a:r>
              <a:rPr lang="en-US" dirty="0"/>
              <a:t>Like “Repeated power of 2 choices”</a:t>
            </a:r>
          </a:p>
          <a:p>
            <a:pPr lvl="1"/>
            <a:endParaRPr lang="en-US" dirty="0"/>
          </a:p>
          <a:p>
            <a:r>
              <a:rPr lang="en-US" dirty="0"/>
              <a:t>Reason to use these methods: Too large search space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92A8E7C-F53C-4D41-9734-4F1EA455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5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7580E6-F564-BC4E-ADFB-EE0FD61C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ML Based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51506B31-E292-D94C-95EC-99C60D2C0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914" y="1671797"/>
            <a:ext cx="6813197" cy="4521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220916E-EFDB-E54E-A41B-9BB692E1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2041AA8-8288-FC48-83AC-76D29245A1E9}"/>
              </a:ext>
            </a:extLst>
          </p:cNvPr>
          <p:cNvSpPr txBox="1"/>
          <p:nvPr/>
        </p:nvSpPr>
        <p:spPr>
          <a:xfrm>
            <a:off x="7540668" y="2154477"/>
            <a:ext cx="4058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Learning </a:t>
            </a:r>
            <a:r>
              <a:rPr lang="en-US" dirty="0"/>
              <a:t>from repeated experience </a:t>
            </a:r>
            <a:r>
              <a:rPr lang="en-US" dirty="0" smtClean="0"/>
              <a:t>are </a:t>
            </a:r>
            <a:r>
              <a:rPr lang="en-US" dirty="0"/>
              <a:t>better than hand-crafted </a:t>
            </a:r>
            <a:r>
              <a:rPr lang="en-US" dirty="0" smtClean="0"/>
              <a:t>policy in the long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0C307D-841F-D446-A513-4E819F4B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on GPUs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443C3855-241B-754B-8846-5CD030861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878" y="1655763"/>
            <a:ext cx="9880244" cy="4521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C52C967-374F-2C40-A0D8-E2ACF3FD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063BC2-D198-514C-BC94-6AF3D94E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on FPGA-based accelerators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888BCCB3-F7F1-614B-B452-8AC14C597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332" y="1655763"/>
            <a:ext cx="9107336" cy="4521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14DBF64-3FF6-F64D-9129-90001D68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6A6644-25FA-DB4D-B08A-EC8B722D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</a:t>
            </a:r>
            <a:r>
              <a:rPr lang="en-US" dirty="0"/>
              <a:t>C</a:t>
            </a:r>
            <a:r>
              <a:rPr lang="en-US" dirty="0" smtClean="0"/>
              <a:t>overed </a:t>
            </a:r>
            <a:r>
              <a:rPr lang="en-US" dirty="0"/>
              <a:t>C</a:t>
            </a:r>
            <a:r>
              <a:rPr lang="en-US" dirty="0" smtClean="0"/>
              <a:t>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6601F2-B847-CC4F-A5DD-524734A94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optimizations</a:t>
            </a:r>
          </a:p>
          <a:p>
            <a:pPr lvl="1"/>
            <a:r>
              <a:rPr lang="en-US" dirty="0"/>
              <a:t>We assume a well-optimized graph</a:t>
            </a:r>
          </a:p>
          <a:p>
            <a:endParaRPr lang="en-US" dirty="0"/>
          </a:p>
          <a:p>
            <a:r>
              <a:rPr lang="en-US" dirty="0"/>
              <a:t>Detailed schedule-primitives</a:t>
            </a:r>
          </a:p>
          <a:p>
            <a:pPr lvl="1"/>
            <a:r>
              <a:rPr lang="en-US" dirty="0"/>
              <a:t>Compiler-related, more works from PL area</a:t>
            </a:r>
          </a:p>
          <a:p>
            <a:pPr lvl="1"/>
            <a:r>
              <a:rPr lang="en-US" dirty="0"/>
              <a:t>Not related to our work</a:t>
            </a:r>
          </a:p>
          <a:p>
            <a:pPr lvl="1"/>
            <a:endParaRPr lang="en-US" dirty="0"/>
          </a:p>
          <a:p>
            <a:r>
              <a:rPr lang="en-US" dirty="0"/>
              <a:t>More evaluations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7A9F8D0-8B70-5A4F-A321-B359FA6B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286767-E860-AA48-BD55-55EC105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64C13A-4FA7-6D4E-9D53-BC5386BD1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TVM paper</a:t>
            </a:r>
          </a:p>
          <a:p>
            <a:pPr lvl="1"/>
            <a:r>
              <a:rPr lang="en-US" dirty="0"/>
              <a:t>With a special focus on a learning-based </a:t>
            </a:r>
            <a:r>
              <a:rPr lang="en-US" dirty="0" smtClean="0"/>
              <a:t>optimizer</a:t>
            </a:r>
          </a:p>
          <a:p>
            <a:pPr lvl="1"/>
            <a:r>
              <a:rPr lang="en-US" dirty="0" smtClean="0"/>
              <a:t>“Machine learning for machine learning systems”</a:t>
            </a:r>
            <a:endParaRPr lang="en-US" dirty="0" smtClean="0"/>
          </a:p>
          <a:p>
            <a:r>
              <a:rPr lang="en-US" dirty="0" smtClean="0"/>
              <a:t>Discussion 1: Learning based methods in system design</a:t>
            </a:r>
          </a:p>
          <a:p>
            <a:pPr lvl="1"/>
            <a:r>
              <a:rPr lang="en-US" dirty="0" smtClean="0"/>
              <a:t>Related works</a:t>
            </a:r>
          </a:p>
          <a:p>
            <a:pPr lvl="1"/>
            <a:r>
              <a:rPr lang="en-US" dirty="0" smtClean="0"/>
              <a:t>When does learning based method perform better</a:t>
            </a:r>
            <a:endParaRPr lang="en-US" dirty="0"/>
          </a:p>
          <a:p>
            <a:r>
              <a:rPr lang="en-US" dirty="0" smtClean="0"/>
              <a:t>Discussion 2: </a:t>
            </a:r>
            <a:r>
              <a:rPr lang="en-US" dirty="0"/>
              <a:t>Domain-specific features of </a:t>
            </a:r>
            <a:r>
              <a:rPr lang="en-US" dirty="0" smtClean="0"/>
              <a:t>ML-systems</a:t>
            </a:r>
            <a:endParaRPr lang="en-US" dirty="0"/>
          </a:p>
          <a:p>
            <a:pPr lvl="1"/>
            <a:r>
              <a:rPr lang="en-US" dirty="0"/>
              <a:t>Pick the core, ignore technical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F8E0AA1-2F2E-AA44-8ABE-E2F67A70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Learning-based System Design: 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Congestion control</a:t>
            </a:r>
          </a:p>
          <a:p>
            <a:r>
              <a:rPr lang="en-US" dirty="0" smtClean="0"/>
              <a:t>TCP ex </a:t>
            </a:r>
            <a:r>
              <a:rPr lang="en-US" dirty="0" err="1" smtClean="0"/>
              <a:t>machina</a:t>
            </a:r>
            <a:r>
              <a:rPr lang="en-US" dirty="0" smtClean="0"/>
              <a:t> (SIGCOMM’ 13): Use decision tree to build congestion control algorithms.</a:t>
            </a:r>
          </a:p>
          <a:p>
            <a:endParaRPr lang="en-US" dirty="0"/>
          </a:p>
          <a:p>
            <a:r>
              <a:rPr lang="en-US" dirty="0"/>
              <a:t>Performance-oriented Congestion </a:t>
            </a:r>
            <a:r>
              <a:rPr lang="en-US" dirty="0" smtClean="0"/>
              <a:t>Control, aka PCC (NSDI '15, NSDI ’18): Use experiments to adjust rate to maximize utility (a function measuring performance).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Learning-based System Design: Related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Diagnostics:</a:t>
            </a:r>
          </a:p>
          <a:p>
            <a:r>
              <a:rPr lang="en-US" dirty="0" err="1" smtClean="0"/>
              <a:t>Netpoirot</a:t>
            </a:r>
            <a:r>
              <a:rPr lang="en-US" dirty="0" smtClean="0"/>
              <a:t> (SIGCOMM’ 16): Learn from logs to analyze the root cause of failures in data centers.</a:t>
            </a:r>
          </a:p>
          <a:p>
            <a:endParaRPr lang="en-US" dirty="0"/>
          </a:p>
          <a:p>
            <a:r>
              <a:rPr lang="en-US" dirty="0" smtClean="0"/>
              <a:t>3. Reinforcement learning related: </a:t>
            </a:r>
          </a:p>
          <a:p>
            <a:r>
              <a:rPr lang="en-US" dirty="0" err="1" smtClean="0"/>
              <a:t>Pensieve</a:t>
            </a:r>
            <a:r>
              <a:rPr lang="en-US" dirty="0" smtClean="0"/>
              <a:t> (SIGCOMM’ 17): Select algorithm parameters for video streaming via RL. </a:t>
            </a:r>
          </a:p>
          <a:p>
            <a:r>
              <a:rPr lang="en-US" dirty="0" err="1" smtClean="0"/>
              <a:t>AuTO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6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1: Learning-based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does learning based design “make sense”? Please comment:</a:t>
            </a:r>
          </a:p>
          <a:p>
            <a:r>
              <a:rPr lang="en-US" dirty="0" smtClean="0"/>
              <a:t>1. Handcrafted </a:t>
            </a:r>
            <a:r>
              <a:rPr lang="en-US" dirty="0" smtClean="0"/>
              <a:t>rules can not reflect  the state / handle unstable environment: </a:t>
            </a:r>
            <a:r>
              <a:rPr lang="en-US" altLang="zh-CN" dirty="0" smtClean="0"/>
              <a:t>PCC &amp; </a:t>
            </a:r>
            <a:r>
              <a:rPr lang="en-US" dirty="0" smtClean="0"/>
              <a:t>RL </a:t>
            </a:r>
            <a:r>
              <a:rPr lang="en-US" dirty="0" smtClean="0"/>
              <a:t>based </a:t>
            </a:r>
            <a:r>
              <a:rPr lang="en-US" dirty="0" smtClean="0"/>
              <a:t>methods</a:t>
            </a: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smtClean="0"/>
              <a:t>Human engineering is needed for every similar but different </a:t>
            </a:r>
            <a:r>
              <a:rPr lang="en-US" dirty="0" smtClean="0"/>
              <a:t>conditions (the environment is not necessarily changing): TVM</a:t>
            </a:r>
            <a:r>
              <a:rPr lang="en-US" dirty="0" smtClean="0"/>
              <a:t>, </a:t>
            </a:r>
            <a:r>
              <a:rPr lang="en-US" dirty="0" err="1" smtClean="0"/>
              <a:t>Netpoirot</a:t>
            </a:r>
            <a:r>
              <a:rPr lang="en-US" dirty="0" smtClean="0"/>
              <a:t>, TCP ex </a:t>
            </a:r>
            <a:r>
              <a:rPr lang="en-US" dirty="0" err="1" smtClean="0"/>
              <a:t>machina</a:t>
            </a:r>
            <a:endParaRPr lang="en-US" dirty="0" smtClean="0"/>
          </a:p>
          <a:p>
            <a:r>
              <a:rPr lang="en-US" dirty="0" smtClean="0"/>
              <a:t>Learning based methods generalize to similar problem with different settings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17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9A8AF1-6B66-B34E-8241-26CB2618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</a:t>
            </a:r>
            <a:r>
              <a:rPr lang="en-US" dirty="0" smtClean="0"/>
              <a:t>2: </a:t>
            </a:r>
            <a:r>
              <a:rPr lang="en-US" dirty="0"/>
              <a:t>Domain-specific features of ML-systems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87C32E-1069-364C-B11A-518FA2FE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ML based model used in TVM?</a:t>
            </a:r>
          </a:p>
          <a:p>
            <a:r>
              <a:rPr lang="en-US" dirty="0"/>
              <a:t>Relatively low experiment cost</a:t>
            </a:r>
          </a:p>
          <a:p>
            <a:pPr lvl="1"/>
            <a:r>
              <a:rPr lang="en-US" dirty="0"/>
              <a:t>Running a tensor program requires a few seconds. </a:t>
            </a:r>
          </a:p>
          <a:p>
            <a:r>
              <a:rPr lang="en-US" dirty="0"/>
              <a:t>Domain specific problem structures</a:t>
            </a:r>
          </a:p>
          <a:p>
            <a:pPr lvl="1"/>
            <a:r>
              <a:rPr lang="en-US" dirty="0"/>
              <a:t>ML models are “simple”, we can leverage model structures to optimize programs</a:t>
            </a:r>
          </a:p>
          <a:p>
            <a:r>
              <a:rPr lang="en-US" dirty="0"/>
              <a:t>Large quantity of similar operators</a:t>
            </a:r>
          </a:p>
          <a:p>
            <a:pPr lvl="1"/>
            <a:r>
              <a:rPr lang="en-US" dirty="0"/>
              <a:t>ML models are “similar”, results can be </a:t>
            </a:r>
            <a:r>
              <a:rPr lang="en-US" dirty="0" smtClean="0"/>
              <a:t>reused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6242C9F-5D4F-3840-9A87-8ED0FBD8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28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401B16-2895-4441-BE5E-5D09DA97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Gandiva</a:t>
            </a:r>
            <a:r>
              <a:rPr lang="en-US" dirty="0"/>
              <a:t>: Deep Learning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D01E78-56D2-634B-B2DD-52CCC8DA7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Gandiva</a:t>
            </a:r>
            <a:r>
              <a:rPr lang="en-US" dirty="0"/>
              <a:t>: Introspective Cluster Scheduling for Deep Learning. OSDI’18 same session.</a:t>
            </a:r>
          </a:p>
          <a:p>
            <a:r>
              <a:rPr lang="en-US" dirty="0"/>
              <a:t>Use “intra-job predictability” for better scheduling decisions</a:t>
            </a:r>
          </a:p>
          <a:p>
            <a:r>
              <a:rPr lang="en-US" dirty="0"/>
              <a:t>Key feature: ML is an iterative job, different iterations should have similar completion time</a:t>
            </a:r>
          </a:p>
          <a:p>
            <a:pPr lvl="1"/>
            <a:r>
              <a:rPr lang="en-US" dirty="0"/>
              <a:t>Similar papers: SLAQ (</a:t>
            </a:r>
            <a:r>
              <a:rPr lang="en-US" dirty="0" err="1"/>
              <a:t>SoCC</a:t>
            </a:r>
            <a:r>
              <a:rPr lang="en-US" dirty="0"/>
              <a:t>’ 17) Optimus (</a:t>
            </a:r>
            <a:r>
              <a:rPr lang="en-US" dirty="0" err="1"/>
              <a:t>Eurosys</a:t>
            </a:r>
            <a:r>
              <a:rPr lang="en-US" dirty="0"/>
              <a:t>’ 18)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52DE321-37B0-714F-8948-52C47D7A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62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7C3949-156A-9844-836A-4E8191F1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Intra-job predictability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D625C736-C28B-2741-A48D-DC052B37E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71797"/>
            <a:ext cx="5425440" cy="4521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D5DCEE9-6E11-3343-A32C-9FBF05F3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970171F-DDA9-4D4B-A9EC-10B4E9589802}"/>
              </a:ext>
            </a:extLst>
          </p:cNvPr>
          <p:cNvSpPr txBox="1"/>
          <p:nvPr/>
        </p:nvSpPr>
        <p:spPr>
          <a:xfrm>
            <a:off x="6263640" y="2254685"/>
            <a:ext cx="39958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 patterns indicate iterations.</a:t>
            </a:r>
          </a:p>
          <a:p>
            <a:endParaRPr lang="en-US" dirty="0"/>
          </a:p>
          <a:p>
            <a:r>
              <a:rPr lang="en-US" dirty="0"/>
              <a:t>Different iterations takes similar time, have same pattern of resource consumption.</a:t>
            </a:r>
          </a:p>
        </p:txBody>
      </p:sp>
    </p:spTree>
    <p:extLst>
      <p:ext uri="{BB962C8B-B14F-4D97-AF65-F5344CB8AC3E}">
        <p14:creationId xmlns:p14="http://schemas.microsoft.com/office/powerpoint/2010/main" val="1750484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28D717-7AEB-724B-BFD7-8C80B36B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BD3004-16CE-E643-9915-AC7C003CC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models requires multiple stages of computation (“layers”). The performance can be analyzed at layer level. </a:t>
            </a:r>
          </a:p>
          <a:p>
            <a:pPr lvl="1"/>
            <a:r>
              <a:rPr lang="en-US" dirty="0"/>
              <a:t>E.g. Poseidon (ATC’ 17). Pipeline layer’s computation and parameter synchronization.</a:t>
            </a:r>
          </a:p>
          <a:p>
            <a:pPr lvl="1"/>
            <a:r>
              <a:rPr lang="en-US" dirty="0"/>
              <a:t>E.g.2. Our recent submission for job completion time prediction. (</a:t>
            </a:r>
            <a:r>
              <a:rPr lang="en-US" dirty="0" err="1"/>
              <a:t>Junxue</a:t>
            </a:r>
            <a:r>
              <a:rPr lang="en-US" dirty="0"/>
              <a:t> and I): Use layered as well as repeated features to analyze.</a:t>
            </a:r>
          </a:p>
          <a:p>
            <a:pPr lvl="1"/>
            <a:endParaRPr lang="en-US" dirty="0"/>
          </a:p>
          <a:p>
            <a:r>
              <a:rPr lang="en-US" dirty="0" smtClean="0"/>
              <a:t>Designs for certain problems come </a:t>
            </a:r>
            <a:r>
              <a:rPr lang="en-US" dirty="0"/>
              <a:t>from domain-specific knowledges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F0F4564-777C-8C45-8D66-55068369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8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636B2F-924F-6145-A4AF-C6BAC8FC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ML Programs: </a:t>
            </a:r>
            <a:r>
              <a:rPr lang="en-US" dirty="0" smtClean="0"/>
              <a:t>3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6CDB32-FA27-9D4B-8ECE-2D4CCFD67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Writing the program in high-level language</a:t>
            </a:r>
          </a:p>
          <a:p>
            <a:r>
              <a:rPr lang="en-US" dirty="0"/>
              <a:t>2. Represent as data flow graphs</a:t>
            </a:r>
          </a:p>
          <a:p>
            <a:pPr lvl="1"/>
            <a:r>
              <a:rPr lang="en-US" dirty="0"/>
              <a:t>Graph-level optimizations: Too high-level for specific hardware. </a:t>
            </a:r>
          </a:p>
          <a:p>
            <a:pPr lvl="1"/>
            <a:endParaRPr lang="en-US" dirty="0"/>
          </a:p>
          <a:p>
            <a:r>
              <a:rPr lang="en-US" dirty="0"/>
              <a:t>3. Dataflow --&gt; operators</a:t>
            </a:r>
          </a:p>
          <a:p>
            <a:pPr lvl="1"/>
            <a:r>
              <a:rPr lang="en-US" dirty="0"/>
              <a:t>Depends on operator level libraries (e.g., </a:t>
            </a:r>
            <a:r>
              <a:rPr lang="en-US" dirty="0" err="1"/>
              <a:t>CuDNN</a:t>
            </a:r>
            <a:r>
              <a:rPr lang="en-US" dirty="0"/>
              <a:t> for GPUs).</a:t>
            </a:r>
          </a:p>
          <a:p>
            <a:pPr lvl="1"/>
            <a:r>
              <a:rPr lang="en-US" dirty="0"/>
              <a:t>Currently rely on manual tuning, significant (engineering) effort.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6261A63-DF4E-5C49-A2DC-47A6D460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2E63C0-7128-5A44-A294-A9D601B0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Diverging Hardware</a:t>
            </a:r>
            <a:r>
              <a:rPr lang="zh-CN" altLang="en-US" dirty="0"/>
              <a:t> </a:t>
            </a:r>
            <a:r>
              <a:rPr lang="en-US" altLang="zh-CN" dirty="0"/>
              <a:t>and Operators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1C1F3BF6-7A9C-E84B-B50D-C5F967101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997" y="1655763"/>
            <a:ext cx="8694006" cy="4521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B0EB639-EF6A-7841-8564-0A369B5D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8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04E046-5311-874C-800F-5C281485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TVM: End-to-end Optimization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EE7C79D-6924-BE44-8195-1F4F3704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="" xmlns:a16="http://schemas.microsoft.com/office/drawing/2014/main" id="{9C054284-67FC-A346-A3EA-B52CEC400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97" y="1655763"/>
            <a:ext cx="8694006" cy="45212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="" xmlns:a16="http://schemas.microsoft.com/office/drawing/2014/main" id="{7C144A43-3A80-B744-A946-EBB62A78706D}"/>
              </a:ext>
            </a:extLst>
          </p:cNvPr>
          <p:cNvSpPr/>
          <p:nvPr/>
        </p:nvSpPr>
        <p:spPr>
          <a:xfrm>
            <a:off x="2009670" y="3778180"/>
            <a:ext cx="8259745" cy="1195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TVM</a:t>
            </a:r>
          </a:p>
        </p:txBody>
      </p:sp>
    </p:spTree>
    <p:extLst>
      <p:ext uri="{BB962C8B-B14F-4D97-AF65-F5344CB8AC3E}">
        <p14:creationId xmlns:p14="http://schemas.microsoft.com/office/powerpoint/2010/main" val="29833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86BE92-0DC2-F14B-96DA-3E36CE8E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1C4F97-5E1E-BF49-A0A6-0792DC285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Leveraging specific hardware features and abstractions</a:t>
            </a:r>
          </a:p>
          <a:p>
            <a:pPr lvl="1"/>
            <a:r>
              <a:rPr lang="en-US" dirty="0"/>
              <a:t>Divergence of hardware: CPU, GPU, TPU and FPGA-based accelerators</a:t>
            </a:r>
          </a:p>
          <a:p>
            <a:pPr lvl="1"/>
            <a:r>
              <a:rPr lang="en-US" dirty="0"/>
              <a:t>Hardware keeps evolving</a:t>
            </a:r>
          </a:p>
          <a:p>
            <a:pPr lvl="1"/>
            <a:r>
              <a:rPr lang="en-US" dirty="0"/>
              <a:t>Input operator description is complex</a:t>
            </a:r>
          </a:p>
          <a:p>
            <a:pPr lvl="1"/>
            <a:endParaRPr lang="en-US" dirty="0"/>
          </a:p>
          <a:p>
            <a:r>
              <a:rPr lang="en-US" dirty="0"/>
              <a:t>Large optimization search space</a:t>
            </a:r>
          </a:p>
          <a:p>
            <a:pPr lvl="1"/>
            <a:r>
              <a:rPr lang="en-US" dirty="0"/>
              <a:t>Combinatorial choices of memory access, threading pattern and hardware primitives</a:t>
            </a:r>
          </a:p>
          <a:p>
            <a:pPr lvl="1"/>
            <a:r>
              <a:rPr lang="en-US" dirty="0"/>
              <a:t>Building an accurate cost model is difficult</a:t>
            </a:r>
          </a:p>
          <a:p>
            <a:pPr lvl="1"/>
            <a:r>
              <a:rPr lang="en-US" dirty="0"/>
              <a:t>Separate cost model for each 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BD94554-631E-2640-9E4C-28B3EBA0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9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25945-277D-434B-A9D8-27B5BE65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TVM in one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A649F203-6B05-A248-9EAF-829840148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540" y="1706004"/>
            <a:ext cx="6413283" cy="4521200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D6BE18-323A-3247-86D7-D0283EB37509}"/>
              </a:ext>
            </a:extLst>
          </p:cNvPr>
          <p:cNvSpPr txBox="1"/>
          <p:nvPr/>
        </p:nvSpPr>
        <p:spPr>
          <a:xfrm>
            <a:off x="8018585" y="2120202"/>
            <a:ext cx="3245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Focus: ML-based optimizer</a:t>
            </a:r>
          </a:p>
          <a:p>
            <a:endParaRPr lang="en-US" dirty="0"/>
          </a:p>
          <a:p>
            <a:r>
              <a:rPr lang="en-US" dirty="0"/>
              <a:t>We first go through some parts in section 4.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9D27D04-F980-3546-9F05-C356D7E8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710851-78EC-2646-89D2-CF94193D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Terms in TVM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E4A0B6-B639-3A4C-9288-B51BAC407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Schedule: Mapping from expression (what to do) to low-level code (how to do)</a:t>
            </a:r>
          </a:p>
          <a:p>
            <a:endParaRPr lang="en-US" dirty="0"/>
          </a:p>
          <a:p>
            <a:r>
              <a:rPr lang="en-US" dirty="0"/>
              <a:t>Schedule primitives: Specific computation rules</a:t>
            </a:r>
          </a:p>
          <a:p>
            <a:endParaRPr lang="en-US" dirty="0"/>
          </a:p>
          <a:p>
            <a:r>
              <a:rPr lang="en-US" dirty="0"/>
              <a:t>Transformation: Schedule primitives applied to the original program</a:t>
            </a:r>
          </a:p>
          <a:p>
            <a:endParaRPr lang="en-US" dirty="0"/>
          </a:p>
          <a:p>
            <a:r>
              <a:rPr lang="en-US" dirty="0"/>
              <a:t>Configuration: Schedule decisions, NOT hardware configuration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0C0F347-B5B5-3C4F-91B8-2E8EBAD5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8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1756D6-0BFE-ED41-8013-8C2B459A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Tensor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50B02F-890F-5145-B623-05011A91E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 expression language (TEL): Describes only shape of output, and how each output element is specified</a:t>
            </a:r>
          </a:p>
          <a:p>
            <a:pPr lvl="1"/>
            <a:r>
              <a:rPr lang="en-US" dirty="0"/>
              <a:t>Ignore execution details (e.g., loop structures)</a:t>
            </a:r>
          </a:p>
          <a:p>
            <a:pPr lvl="1"/>
            <a:r>
              <a:rPr lang="en-US" dirty="0"/>
              <a:t>Reason: flexible for hardware-specific optimizations</a:t>
            </a:r>
          </a:p>
          <a:p>
            <a:endParaRPr lang="en-US" dirty="0"/>
          </a:p>
          <a:p>
            <a:r>
              <a:rPr lang="en-US" dirty="0"/>
              <a:t>Incrementally applying transformations to build low-level code</a:t>
            </a:r>
          </a:p>
          <a:p>
            <a:endParaRPr lang="en-US" dirty="0"/>
          </a:p>
          <a:p>
            <a:r>
              <a:rPr lang="en-US" dirty="0"/>
              <a:t>Result: huge set of schedule choices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3C982C5-3721-D140-8E61-EDBD9505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4FF-0984-924F-A38B-9187942703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8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iacheng_ligh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nch" id="{13E0D0F3-625F-A74D-8E4E-6B6DC8102393}" vid="{1D4004B0-9126-7F44-8D32-BAFB9C3AD9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Jiacheng_light</Template>
  <TotalTime>1474</TotalTime>
  <Words>968</Words>
  <Application>Microsoft Macintosh PowerPoint</Application>
  <PresentationFormat>Widescreen</PresentationFormat>
  <Paragraphs>157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Corbel</vt:lpstr>
      <vt:lpstr>华文楷体</vt:lpstr>
      <vt:lpstr>Arial</vt:lpstr>
      <vt:lpstr>Jiacheng_light</vt:lpstr>
      <vt:lpstr>TVM: An Automated End-to-End Optimizing Compiler for Deep Learning</vt:lpstr>
      <vt:lpstr>Outline today</vt:lpstr>
      <vt:lpstr>Executing ML Programs: 3 Steps</vt:lpstr>
      <vt:lpstr>Diverging Hardware and Operators</vt:lpstr>
      <vt:lpstr>TVM: End-to-end Optimization for ML</vt:lpstr>
      <vt:lpstr>Challenges</vt:lpstr>
      <vt:lpstr>TVM in one page</vt:lpstr>
      <vt:lpstr>Some Terms in TVM Paper</vt:lpstr>
      <vt:lpstr>Generating Tensor Operations</vt:lpstr>
      <vt:lpstr>Example</vt:lpstr>
      <vt:lpstr>Hardware-aware Search Space</vt:lpstr>
      <vt:lpstr>Learning based optimizer</vt:lpstr>
      <vt:lpstr>Why ML based Cost Models?</vt:lpstr>
      <vt:lpstr>Model Design</vt:lpstr>
      <vt:lpstr>”Exploring” effective schedules</vt:lpstr>
      <vt:lpstr>Impact of ML Based Model</vt:lpstr>
      <vt:lpstr>Evaluation on GPUs</vt:lpstr>
      <vt:lpstr>Evaluation on FPGA-based accelerators </vt:lpstr>
      <vt:lpstr>Not Covered Contents</vt:lpstr>
      <vt:lpstr>Learning-based System Design: Related Works</vt:lpstr>
      <vt:lpstr>Learning-based System Design: Related Works</vt:lpstr>
      <vt:lpstr>Discussion 1: Learning-based Design?</vt:lpstr>
      <vt:lpstr>Discussion 2: Domain-specific features of ML-systems </vt:lpstr>
      <vt:lpstr>Gandiva: Deep Learning Scheduling</vt:lpstr>
      <vt:lpstr>Intra-job predictability</vt:lpstr>
      <vt:lpstr>Layered structures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networks  in large-scale machine learning</dc:title>
  <dc:creator>Jiacheng XIA</dc:creator>
  <cp:lastModifiedBy>Jiacheng XIA</cp:lastModifiedBy>
  <cp:revision>53</cp:revision>
  <dcterms:created xsi:type="dcterms:W3CDTF">2018-08-08T06:07:50Z</dcterms:created>
  <dcterms:modified xsi:type="dcterms:W3CDTF">2018-10-27T05:55:51Z</dcterms:modified>
</cp:coreProperties>
</file>